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vml" ContentType="application/vnd.openxmlformats-officedocument.vmlDrawi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media/image22.jpg" ContentType="image/jpg"/>
  <Override PartName="/ppt/media/image23.jpg" ContentType="image/jpg"/>
  <Override PartName="/ppt/media/image24.jpg" ContentType="image/jpg"/>
  <Override PartName="/ppt/media/image25.jpg" ContentType="image/jpg"/>
  <Override PartName="/ppt/media/image40.jpg" ContentType="image/jpg"/>
  <Override PartName="/ppt/media/image41.jpg" ContentType="image/jpg"/>
  <Override PartName="/ppt/media/image42.jpg" ContentType="image/jpg"/>
  <Override PartName="/ppt/media/image52.jpg" ContentType="image/jpg"/>
  <Override PartName="/ppt/media/image56.jpg" ContentType="image/jpg"/>
  <Override PartName="/ppt/media/image57.jpg" ContentType="image/jpg"/>
  <Override PartName="/ppt/notesSlides/notesSlide7.xml" ContentType="application/vnd.openxmlformats-officedocument.presentationml.notesSlide+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3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notesSlides/notesSlide37.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3.xml" ContentType="application/vnd.openxmlformats-officedocument.drawingml.chartshapes+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4.xml" ContentType="application/vnd.openxmlformats-officedocument.drawingml.chartshapes+xml"/>
  <Override PartName="/ppt/notesSlides/notesSlide4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drawings/drawing5.xml" ContentType="application/vnd.openxmlformats-officedocument.drawingml.chartshapes+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drawings/drawing6.xml" ContentType="application/vnd.openxmlformats-officedocument.drawingml.chartshapes+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drawings/drawing7.xml" ContentType="application/vnd.openxmlformats-officedocument.drawingml.chartshapes+xml"/>
  <Override PartName="/ppt/notesSlides/notesSlide76.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drawings/drawing8.xml" ContentType="application/vnd.openxmlformats-officedocument.drawingml.chartshapes+xml"/>
  <Override PartName="/ppt/ink/ink23.xml" ContentType="application/inkml+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drawings/drawing9.xml" ContentType="application/vnd.openxmlformats-officedocument.drawingml.chartshapes+xml"/>
  <Override PartName="/ppt/notesSlides/notesSlide80.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drawings/drawing10.xml" ContentType="application/vnd.openxmlformats-officedocument.drawingml.chartshapes+xml"/>
  <Override PartName="/ppt/notesSlides/notesSlide81.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charts/chart19.xml" ContentType="application/vnd.openxmlformats-officedocument.drawingml.chart+xml"/>
  <Override PartName="/ppt/charts/chart20.xml" ContentType="application/vnd.openxmlformats-officedocument.drawingml.chart+xml"/>
  <Override PartName="/ppt/charts/style19.xml" ContentType="application/vnd.ms-office.chartstyle+xml"/>
  <Override PartName="/ppt/charts/colors19.xml" ContentType="application/vnd.ms-office.chartcolorstyl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charts/chart21.xml" ContentType="application/vnd.openxmlformats-officedocument.drawingml.chart+xml"/>
  <Override PartName="/ppt/charts/style20.xml" ContentType="application/vnd.ms-office.chartstyle+xml"/>
  <Override PartName="/ppt/charts/colors20.xml" ContentType="application/vnd.ms-office.chartcolorstyle+xml"/>
  <Override PartName="/ppt/drawings/drawing11.xml" ContentType="application/vnd.openxmlformats-officedocument.drawingml.chartshapes+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charts/chart22.xml" ContentType="application/vnd.openxmlformats-officedocument.drawingml.chart+xml"/>
  <Override PartName="/ppt/charts/style21.xml" ContentType="application/vnd.ms-office.chartstyle+xml"/>
  <Override PartName="/ppt/charts/colors21.xml" ContentType="application/vnd.ms-office.chartcolorstyle+xml"/>
  <Override PartName="/ppt/drawings/drawing12.xml" ContentType="application/vnd.openxmlformats-officedocument.drawingml.chartshapes+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1" r:id="rId2"/>
  </p:sldMasterIdLst>
  <p:notesMasterIdLst>
    <p:notesMasterId r:id="rId203"/>
  </p:notesMasterIdLst>
  <p:sldIdLst>
    <p:sldId id="256" r:id="rId3"/>
    <p:sldId id="987" r:id="rId4"/>
    <p:sldId id="367" r:id="rId5"/>
    <p:sldId id="379" r:id="rId6"/>
    <p:sldId id="938" r:id="rId7"/>
    <p:sldId id="939" r:id="rId8"/>
    <p:sldId id="369" r:id="rId9"/>
    <p:sldId id="368" r:id="rId10"/>
    <p:sldId id="371" r:id="rId11"/>
    <p:sldId id="381" r:id="rId12"/>
    <p:sldId id="985" r:id="rId13"/>
    <p:sldId id="936" r:id="rId14"/>
    <p:sldId id="991" r:id="rId15"/>
    <p:sldId id="385" r:id="rId16"/>
    <p:sldId id="386" r:id="rId17"/>
    <p:sldId id="995" r:id="rId18"/>
    <p:sldId id="516" r:id="rId19"/>
    <p:sldId id="382" r:id="rId20"/>
    <p:sldId id="993" r:id="rId21"/>
    <p:sldId id="383" r:id="rId22"/>
    <p:sldId id="937" r:id="rId23"/>
    <p:sldId id="1107" r:id="rId24"/>
    <p:sldId id="990" r:id="rId25"/>
    <p:sldId id="388" r:id="rId26"/>
    <p:sldId id="389" r:id="rId27"/>
    <p:sldId id="378" r:id="rId28"/>
    <p:sldId id="374" r:id="rId29"/>
    <p:sldId id="390" r:id="rId30"/>
    <p:sldId id="258" r:id="rId31"/>
    <p:sldId id="259" r:id="rId32"/>
    <p:sldId id="260" r:id="rId33"/>
    <p:sldId id="261" r:id="rId34"/>
    <p:sldId id="262" r:id="rId35"/>
    <p:sldId id="263" r:id="rId36"/>
    <p:sldId id="1110" r:id="rId37"/>
    <p:sldId id="264" r:id="rId38"/>
    <p:sldId id="269" r:id="rId39"/>
    <p:sldId id="270" r:id="rId40"/>
    <p:sldId id="271" r:id="rId41"/>
    <p:sldId id="273" r:id="rId42"/>
    <p:sldId id="393" r:id="rId43"/>
    <p:sldId id="515" r:id="rId44"/>
    <p:sldId id="278" r:id="rId45"/>
    <p:sldId id="279" r:id="rId46"/>
    <p:sldId id="280" r:id="rId47"/>
    <p:sldId id="282" r:id="rId48"/>
    <p:sldId id="283" r:id="rId49"/>
    <p:sldId id="284" r:id="rId50"/>
    <p:sldId id="285" r:id="rId51"/>
    <p:sldId id="290" r:id="rId52"/>
    <p:sldId id="291" r:id="rId53"/>
    <p:sldId id="286" r:id="rId54"/>
    <p:sldId id="287" r:id="rId55"/>
    <p:sldId id="288" r:id="rId56"/>
    <p:sldId id="289" r:id="rId57"/>
    <p:sldId id="292" r:id="rId58"/>
    <p:sldId id="293" r:id="rId59"/>
    <p:sldId id="294" r:id="rId60"/>
    <p:sldId id="295" r:id="rId61"/>
    <p:sldId id="296" r:id="rId62"/>
    <p:sldId id="297" r:id="rId63"/>
    <p:sldId id="299" r:id="rId64"/>
    <p:sldId id="300" r:id="rId65"/>
    <p:sldId id="302" r:id="rId66"/>
    <p:sldId id="303" r:id="rId67"/>
    <p:sldId id="301" r:id="rId68"/>
    <p:sldId id="304" r:id="rId69"/>
    <p:sldId id="365" r:id="rId70"/>
    <p:sldId id="306" r:id="rId71"/>
    <p:sldId id="309" r:id="rId72"/>
    <p:sldId id="307" r:id="rId73"/>
    <p:sldId id="308" r:id="rId74"/>
    <p:sldId id="999" r:id="rId75"/>
    <p:sldId id="312" r:id="rId76"/>
    <p:sldId id="310" r:id="rId77"/>
    <p:sldId id="311" r:id="rId78"/>
    <p:sldId id="313" r:id="rId79"/>
    <p:sldId id="1108" r:id="rId80"/>
    <p:sldId id="314" r:id="rId81"/>
    <p:sldId id="1075" r:id="rId82"/>
    <p:sldId id="1093" r:id="rId83"/>
    <p:sldId id="317" r:id="rId84"/>
    <p:sldId id="318" r:id="rId85"/>
    <p:sldId id="319" r:id="rId86"/>
    <p:sldId id="320" r:id="rId87"/>
    <p:sldId id="321" r:id="rId88"/>
    <p:sldId id="323" r:id="rId89"/>
    <p:sldId id="325" r:id="rId90"/>
    <p:sldId id="998" r:id="rId91"/>
    <p:sldId id="1015" r:id="rId92"/>
    <p:sldId id="1024" r:id="rId93"/>
    <p:sldId id="1016" r:id="rId94"/>
    <p:sldId id="1008" r:id="rId95"/>
    <p:sldId id="1009" r:id="rId96"/>
    <p:sldId id="1017" r:id="rId97"/>
    <p:sldId id="1018" r:id="rId98"/>
    <p:sldId id="326" r:id="rId99"/>
    <p:sldId id="327" r:id="rId100"/>
    <p:sldId id="328" r:id="rId101"/>
    <p:sldId id="329" r:id="rId102"/>
    <p:sldId id="330" r:id="rId103"/>
    <p:sldId id="331" r:id="rId104"/>
    <p:sldId id="1012" r:id="rId105"/>
    <p:sldId id="1099" r:id="rId106"/>
    <p:sldId id="1104" r:id="rId107"/>
    <p:sldId id="1000" r:id="rId108"/>
    <p:sldId id="332" r:id="rId109"/>
    <p:sldId id="1011" r:id="rId110"/>
    <p:sldId id="996" r:id="rId111"/>
    <p:sldId id="335" r:id="rId112"/>
    <p:sldId id="1005" r:id="rId113"/>
    <p:sldId id="333" r:id="rId114"/>
    <p:sldId id="1100" r:id="rId115"/>
    <p:sldId id="334" r:id="rId116"/>
    <p:sldId id="1001" r:id="rId117"/>
    <p:sldId id="1014" r:id="rId118"/>
    <p:sldId id="336" r:id="rId119"/>
    <p:sldId id="337" r:id="rId120"/>
    <p:sldId id="997" r:id="rId121"/>
    <p:sldId id="338" r:id="rId122"/>
    <p:sldId id="339" r:id="rId123"/>
    <p:sldId id="340" r:id="rId124"/>
    <p:sldId id="1006" r:id="rId125"/>
    <p:sldId id="341" r:id="rId126"/>
    <p:sldId id="342" r:id="rId127"/>
    <p:sldId id="1010" r:id="rId128"/>
    <p:sldId id="1013" r:id="rId129"/>
    <p:sldId id="1023" r:id="rId130"/>
    <p:sldId id="343" r:id="rId131"/>
    <p:sldId id="344" r:id="rId132"/>
    <p:sldId id="345" r:id="rId133"/>
    <p:sldId id="346" r:id="rId134"/>
    <p:sldId id="347" r:id="rId135"/>
    <p:sldId id="348" r:id="rId136"/>
    <p:sldId id="349" r:id="rId137"/>
    <p:sldId id="350" r:id="rId138"/>
    <p:sldId id="1025" r:id="rId139"/>
    <p:sldId id="351" r:id="rId140"/>
    <p:sldId id="361" r:id="rId141"/>
    <p:sldId id="1094" r:id="rId142"/>
    <p:sldId id="1109" r:id="rId143"/>
    <p:sldId id="274" r:id="rId144"/>
    <p:sldId id="275" r:id="rId145"/>
    <p:sldId id="277" r:id="rId146"/>
    <p:sldId id="298" r:id="rId147"/>
    <p:sldId id="272" r:id="rId148"/>
    <p:sldId id="265" r:id="rId149"/>
    <p:sldId id="266" r:id="rId150"/>
    <p:sldId id="268" r:id="rId151"/>
    <p:sldId id="384" r:id="rId152"/>
    <p:sldId id="1095" r:id="rId153"/>
    <p:sldId id="1096" r:id="rId154"/>
    <p:sldId id="1097" r:id="rId155"/>
    <p:sldId id="1102" r:id="rId156"/>
    <p:sldId id="1103" r:id="rId157"/>
    <p:sldId id="1003" r:id="rId158"/>
    <p:sldId id="1002" r:id="rId159"/>
    <p:sldId id="359" r:id="rId160"/>
    <p:sldId id="360" r:id="rId161"/>
    <p:sldId id="362" r:id="rId162"/>
    <p:sldId id="363" r:id="rId163"/>
    <p:sldId id="364" r:id="rId164"/>
    <p:sldId id="519" r:id="rId165"/>
    <p:sldId id="1026" r:id="rId166"/>
    <p:sldId id="1101" r:id="rId167"/>
    <p:sldId id="357" r:id="rId168"/>
    <p:sldId id="358" r:id="rId169"/>
    <p:sldId id="352" r:id="rId170"/>
    <p:sldId id="353" r:id="rId171"/>
    <p:sldId id="354" r:id="rId172"/>
    <p:sldId id="355" r:id="rId173"/>
    <p:sldId id="356" r:id="rId174"/>
    <p:sldId id="1007" r:id="rId175"/>
    <p:sldId id="518" r:id="rId176"/>
    <p:sldId id="316" r:id="rId177"/>
    <p:sldId id="380" r:id="rId178"/>
    <p:sldId id="517" r:id="rId179"/>
    <p:sldId id="507" r:id="rId180"/>
    <p:sldId id="276" r:id="rId181"/>
    <p:sldId id="392" r:id="rId182"/>
    <p:sldId id="394" r:id="rId183"/>
    <p:sldId id="377" r:id="rId184"/>
    <p:sldId id="986" r:id="rId185"/>
    <p:sldId id="988" r:id="rId186"/>
    <p:sldId id="989" r:id="rId187"/>
    <p:sldId id="267" r:id="rId188"/>
    <p:sldId id="370" r:id="rId189"/>
    <p:sldId id="373" r:id="rId190"/>
    <p:sldId id="391" r:id="rId191"/>
    <p:sldId id="372" r:id="rId192"/>
    <p:sldId id="375" r:id="rId193"/>
    <p:sldId id="257" r:id="rId194"/>
    <p:sldId id="1004" r:id="rId195"/>
    <p:sldId id="1019" r:id="rId196"/>
    <p:sldId id="1022" r:id="rId197"/>
    <p:sldId id="1020" r:id="rId198"/>
    <p:sldId id="1021" r:id="rId199"/>
    <p:sldId id="387" r:id="rId200"/>
    <p:sldId id="1105" r:id="rId201"/>
    <p:sldId id="1106" r:id="rId20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53A5"/>
    <a:srgbClr val="43F513"/>
    <a:srgbClr val="4472C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4" autoAdjust="0"/>
    <p:restoredTop sz="90856" autoAdjust="0"/>
  </p:normalViewPr>
  <p:slideViewPr>
    <p:cSldViewPr snapToGrid="0">
      <p:cViewPr varScale="1">
        <p:scale>
          <a:sx n="59" d="100"/>
          <a:sy n="59" d="100"/>
        </p:scale>
        <p:origin x="852" y="32"/>
      </p:cViewPr>
      <p:guideLst/>
    </p:cSldViewPr>
  </p:slideViewPr>
  <p:notesTextViewPr>
    <p:cViewPr>
      <p:scale>
        <a:sx n="3" d="2"/>
        <a:sy n="3" d="2"/>
      </p:scale>
      <p:origin x="0" y="0"/>
    </p:cViewPr>
  </p:notesTextViewPr>
  <p:sorterViewPr>
    <p:cViewPr varScale="1">
      <p:scale>
        <a:sx n="1" d="1"/>
        <a:sy n="1" d="1"/>
      </p:scale>
      <p:origin x="0" y="-23888"/>
    </p:cViewPr>
  </p:sorterViewPr>
  <p:notesViewPr>
    <p:cSldViewPr snapToGrid="0" showGuides="1">
      <p:cViewPr varScale="1">
        <p:scale>
          <a:sx n="45" d="100"/>
          <a:sy n="45" d="100"/>
        </p:scale>
        <p:origin x="2760" y="4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59" Type="http://schemas.openxmlformats.org/officeDocument/2006/relationships/slide" Target="slides/slide157.xml"/><Relationship Id="rId170" Type="http://schemas.openxmlformats.org/officeDocument/2006/relationships/slide" Target="slides/slide168.xml"/><Relationship Id="rId191" Type="http://schemas.openxmlformats.org/officeDocument/2006/relationships/slide" Target="slides/slide189.xml"/><Relationship Id="rId205" Type="http://schemas.openxmlformats.org/officeDocument/2006/relationships/viewProps" Target="viewProps.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slide" Target="slides/slide147.xml"/><Relationship Id="rId5" Type="http://schemas.openxmlformats.org/officeDocument/2006/relationships/slide" Target="slides/slide3.xml"/><Relationship Id="rId95" Type="http://schemas.openxmlformats.org/officeDocument/2006/relationships/slide" Target="slides/slide93.xml"/><Relationship Id="rId160" Type="http://schemas.openxmlformats.org/officeDocument/2006/relationships/slide" Target="slides/slide158.xml"/><Relationship Id="rId181" Type="http://schemas.openxmlformats.org/officeDocument/2006/relationships/slide" Target="slides/slide179.xml"/><Relationship Id="rId22" Type="http://schemas.openxmlformats.org/officeDocument/2006/relationships/slide" Target="slides/slide20.xml"/><Relationship Id="rId43" Type="http://schemas.openxmlformats.org/officeDocument/2006/relationships/slide" Target="slides/slide41.xml"/><Relationship Id="rId64" Type="http://schemas.openxmlformats.org/officeDocument/2006/relationships/slide" Target="slides/slide62.xml"/><Relationship Id="rId118" Type="http://schemas.openxmlformats.org/officeDocument/2006/relationships/slide" Target="slides/slide116.xml"/><Relationship Id="rId139" Type="http://schemas.openxmlformats.org/officeDocument/2006/relationships/slide" Target="slides/slide137.xml"/><Relationship Id="rId85" Type="http://schemas.openxmlformats.org/officeDocument/2006/relationships/slide" Target="slides/slide83.xml"/><Relationship Id="rId150" Type="http://schemas.openxmlformats.org/officeDocument/2006/relationships/slide" Target="slides/slide148.xml"/><Relationship Id="rId171" Type="http://schemas.openxmlformats.org/officeDocument/2006/relationships/slide" Target="slides/slide169.xml"/><Relationship Id="rId192" Type="http://schemas.openxmlformats.org/officeDocument/2006/relationships/slide" Target="slides/slide190.xml"/><Relationship Id="rId206" Type="http://schemas.openxmlformats.org/officeDocument/2006/relationships/theme" Target="theme/theme1.xml"/><Relationship Id="rId12" Type="http://schemas.openxmlformats.org/officeDocument/2006/relationships/slide" Target="slides/slide10.xml"/><Relationship Id="rId33" Type="http://schemas.openxmlformats.org/officeDocument/2006/relationships/slide" Target="slides/slide31.xml"/><Relationship Id="rId108" Type="http://schemas.openxmlformats.org/officeDocument/2006/relationships/slide" Target="slides/slide106.xml"/><Relationship Id="rId129" Type="http://schemas.openxmlformats.org/officeDocument/2006/relationships/slide" Target="slides/slide127.xml"/><Relationship Id="rId54" Type="http://schemas.openxmlformats.org/officeDocument/2006/relationships/slide" Target="slides/slide52.xml"/><Relationship Id="rId75" Type="http://schemas.openxmlformats.org/officeDocument/2006/relationships/slide" Target="slides/slide73.xml"/><Relationship Id="rId96" Type="http://schemas.openxmlformats.org/officeDocument/2006/relationships/slide" Target="slides/slide94.xml"/><Relationship Id="rId140" Type="http://schemas.openxmlformats.org/officeDocument/2006/relationships/slide" Target="slides/slide138.xml"/><Relationship Id="rId161" Type="http://schemas.openxmlformats.org/officeDocument/2006/relationships/slide" Target="slides/slide159.xml"/><Relationship Id="rId182" Type="http://schemas.openxmlformats.org/officeDocument/2006/relationships/slide" Target="slides/slide180.xml"/><Relationship Id="rId6" Type="http://schemas.openxmlformats.org/officeDocument/2006/relationships/slide" Target="slides/slide4.xml"/><Relationship Id="rId23" Type="http://schemas.openxmlformats.org/officeDocument/2006/relationships/slide" Target="slides/slide21.xml"/><Relationship Id="rId119" Type="http://schemas.openxmlformats.org/officeDocument/2006/relationships/slide" Target="slides/slide117.xml"/><Relationship Id="rId44" Type="http://schemas.openxmlformats.org/officeDocument/2006/relationships/slide" Target="slides/slide42.xml"/><Relationship Id="rId65" Type="http://schemas.openxmlformats.org/officeDocument/2006/relationships/slide" Target="slides/slide63.xml"/><Relationship Id="rId86" Type="http://schemas.openxmlformats.org/officeDocument/2006/relationships/slide" Target="slides/slide84.xml"/><Relationship Id="rId130" Type="http://schemas.openxmlformats.org/officeDocument/2006/relationships/slide" Target="slides/slide128.xml"/><Relationship Id="rId151" Type="http://schemas.openxmlformats.org/officeDocument/2006/relationships/slide" Target="slides/slide149.xml"/><Relationship Id="rId172" Type="http://schemas.openxmlformats.org/officeDocument/2006/relationships/slide" Target="slides/slide170.xml"/><Relationship Id="rId193" Type="http://schemas.openxmlformats.org/officeDocument/2006/relationships/slide" Target="slides/slide191.xml"/><Relationship Id="rId207" Type="http://schemas.openxmlformats.org/officeDocument/2006/relationships/tableStyles" Target="tableStyles.xml"/><Relationship Id="rId13" Type="http://schemas.openxmlformats.org/officeDocument/2006/relationships/slide" Target="slides/slide11.xml"/><Relationship Id="rId109" Type="http://schemas.openxmlformats.org/officeDocument/2006/relationships/slide" Target="slides/slide107.xml"/><Relationship Id="rId34" Type="http://schemas.openxmlformats.org/officeDocument/2006/relationships/slide" Target="slides/slide32.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20" Type="http://schemas.openxmlformats.org/officeDocument/2006/relationships/slide" Target="slides/slide118.xml"/><Relationship Id="rId141" Type="http://schemas.openxmlformats.org/officeDocument/2006/relationships/slide" Target="slides/slide139.xml"/><Relationship Id="rId7" Type="http://schemas.openxmlformats.org/officeDocument/2006/relationships/slide" Target="slides/slide5.xml"/><Relationship Id="rId162" Type="http://schemas.openxmlformats.org/officeDocument/2006/relationships/slide" Target="slides/slide160.xml"/><Relationship Id="rId183" Type="http://schemas.openxmlformats.org/officeDocument/2006/relationships/slide" Target="slides/slide181.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131" Type="http://schemas.openxmlformats.org/officeDocument/2006/relationships/slide" Target="slides/slide129.xml"/><Relationship Id="rId136" Type="http://schemas.openxmlformats.org/officeDocument/2006/relationships/slide" Target="slides/slide134.xml"/><Relationship Id="rId157" Type="http://schemas.openxmlformats.org/officeDocument/2006/relationships/slide" Target="slides/slide155.xml"/><Relationship Id="rId178" Type="http://schemas.openxmlformats.org/officeDocument/2006/relationships/slide" Target="slides/slide176.xml"/><Relationship Id="rId61" Type="http://schemas.openxmlformats.org/officeDocument/2006/relationships/slide" Target="slides/slide59.xml"/><Relationship Id="rId82" Type="http://schemas.openxmlformats.org/officeDocument/2006/relationships/slide" Target="slides/slide80.xml"/><Relationship Id="rId152" Type="http://schemas.openxmlformats.org/officeDocument/2006/relationships/slide" Target="slides/slide150.xml"/><Relationship Id="rId173" Type="http://schemas.openxmlformats.org/officeDocument/2006/relationships/slide" Target="slides/slide171.xml"/><Relationship Id="rId194" Type="http://schemas.openxmlformats.org/officeDocument/2006/relationships/slide" Target="slides/slide192.xml"/><Relationship Id="rId199" Type="http://schemas.openxmlformats.org/officeDocument/2006/relationships/slide" Target="slides/slide197.xml"/><Relationship Id="rId203" Type="http://schemas.openxmlformats.org/officeDocument/2006/relationships/notesMaster" Target="notesMasters/notesMaster1.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168" Type="http://schemas.openxmlformats.org/officeDocument/2006/relationships/slide" Target="slides/slide166.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slide" Target="slides/slide161.xml"/><Relationship Id="rId184" Type="http://schemas.openxmlformats.org/officeDocument/2006/relationships/slide" Target="slides/slide182.xml"/><Relationship Id="rId189" Type="http://schemas.openxmlformats.org/officeDocument/2006/relationships/slide" Target="slides/slide187.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slide" Target="slides/slide156.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74" Type="http://schemas.openxmlformats.org/officeDocument/2006/relationships/slide" Target="slides/slide172.xml"/><Relationship Id="rId179" Type="http://schemas.openxmlformats.org/officeDocument/2006/relationships/slide" Target="slides/slide177.xml"/><Relationship Id="rId195" Type="http://schemas.openxmlformats.org/officeDocument/2006/relationships/slide" Target="slides/slide193.xml"/><Relationship Id="rId190" Type="http://schemas.openxmlformats.org/officeDocument/2006/relationships/slide" Target="slides/slide188.xml"/><Relationship Id="rId204" Type="http://schemas.openxmlformats.org/officeDocument/2006/relationships/presProps" Target="presProps.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164" Type="http://schemas.openxmlformats.org/officeDocument/2006/relationships/slide" Target="slides/slide162.xml"/><Relationship Id="rId169" Type="http://schemas.openxmlformats.org/officeDocument/2006/relationships/slide" Target="slides/slide167.xml"/><Relationship Id="rId185" Type="http://schemas.openxmlformats.org/officeDocument/2006/relationships/slide" Target="slides/slide183.xml"/><Relationship Id="rId4" Type="http://schemas.openxmlformats.org/officeDocument/2006/relationships/slide" Target="slides/slide2.xml"/><Relationship Id="rId9" Type="http://schemas.openxmlformats.org/officeDocument/2006/relationships/slide" Target="slides/slide7.xml"/><Relationship Id="rId180" Type="http://schemas.openxmlformats.org/officeDocument/2006/relationships/slide" Target="slides/slide178.xml"/><Relationship Id="rId26" Type="http://schemas.openxmlformats.org/officeDocument/2006/relationships/slide" Target="slides/slide24.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slide" Target="slides/slide152.xml"/><Relationship Id="rId175" Type="http://schemas.openxmlformats.org/officeDocument/2006/relationships/slide" Target="slides/slide173.xml"/><Relationship Id="rId196" Type="http://schemas.openxmlformats.org/officeDocument/2006/relationships/slide" Target="slides/slide194.xml"/><Relationship Id="rId200" Type="http://schemas.openxmlformats.org/officeDocument/2006/relationships/slide" Target="slides/slide198.xml"/><Relationship Id="rId16" Type="http://schemas.openxmlformats.org/officeDocument/2006/relationships/slide" Target="slides/slide14.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90" Type="http://schemas.openxmlformats.org/officeDocument/2006/relationships/slide" Target="slides/slide88.xml"/><Relationship Id="rId165" Type="http://schemas.openxmlformats.org/officeDocument/2006/relationships/slide" Target="slides/slide163.xml"/><Relationship Id="rId186" Type="http://schemas.openxmlformats.org/officeDocument/2006/relationships/slide" Target="slides/slide184.xml"/><Relationship Id="rId27" Type="http://schemas.openxmlformats.org/officeDocument/2006/relationships/slide" Target="slides/slide25.xml"/><Relationship Id="rId48" Type="http://schemas.openxmlformats.org/officeDocument/2006/relationships/slide" Target="slides/slide46.xml"/><Relationship Id="rId69" Type="http://schemas.openxmlformats.org/officeDocument/2006/relationships/slide" Target="slides/slide67.xml"/><Relationship Id="rId113" Type="http://schemas.openxmlformats.org/officeDocument/2006/relationships/slide" Target="slides/slide111.xml"/><Relationship Id="rId134" Type="http://schemas.openxmlformats.org/officeDocument/2006/relationships/slide" Target="slides/slide132.xml"/><Relationship Id="rId80" Type="http://schemas.openxmlformats.org/officeDocument/2006/relationships/slide" Target="slides/slide78.xml"/><Relationship Id="rId155" Type="http://schemas.openxmlformats.org/officeDocument/2006/relationships/slide" Target="slides/slide153.xml"/><Relationship Id="rId176" Type="http://schemas.openxmlformats.org/officeDocument/2006/relationships/slide" Target="slides/slide174.xml"/><Relationship Id="rId197" Type="http://schemas.openxmlformats.org/officeDocument/2006/relationships/slide" Target="slides/slide195.xml"/><Relationship Id="rId201" Type="http://schemas.openxmlformats.org/officeDocument/2006/relationships/slide" Target="slides/slide199.xml"/><Relationship Id="rId17" Type="http://schemas.openxmlformats.org/officeDocument/2006/relationships/slide" Target="slides/slide15.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24" Type="http://schemas.openxmlformats.org/officeDocument/2006/relationships/slide" Target="slides/slide122.xml"/><Relationship Id="rId70" Type="http://schemas.openxmlformats.org/officeDocument/2006/relationships/slide" Target="slides/slide68.xml"/><Relationship Id="rId91" Type="http://schemas.openxmlformats.org/officeDocument/2006/relationships/slide" Target="slides/slide89.xml"/><Relationship Id="rId145" Type="http://schemas.openxmlformats.org/officeDocument/2006/relationships/slide" Target="slides/slide143.xml"/><Relationship Id="rId166" Type="http://schemas.openxmlformats.org/officeDocument/2006/relationships/slide" Target="slides/slide164.xml"/><Relationship Id="rId187" Type="http://schemas.openxmlformats.org/officeDocument/2006/relationships/slide" Target="slides/slide185.xml"/><Relationship Id="rId1" Type="http://schemas.openxmlformats.org/officeDocument/2006/relationships/slideMaster" Target="slideMasters/slideMaster1.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60" Type="http://schemas.openxmlformats.org/officeDocument/2006/relationships/slide" Target="slides/slide58.xml"/><Relationship Id="rId81" Type="http://schemas.openxmlformats.org/officeDocument/2006/relationships/slide" Target="slides/slide79.xml"/><Relationship Id="rId135" Type="http://schemas.openxmlformats.org/officeDocument/2006/relationships/slide" Target="slides/slide133.xml"/><Relationship Id="rId156" Type="http://schemas.openxmlformats.org/officeDocument/2006/relationships/slide" Target="slides/slide154.xml"/><Relationship Id="rId177" Type="http://schemas.openxmlformats.org/officeDocument/2006/relationships/slide" Target="slides/slide175.xml"/><Relationship Id="rId198" Type="http://schemas.openxmlformats.org/officeDocument/2006/relationships/slide" Target="slides/slide196.xml"/><Relationship Id="rId202" Type="http://schemas.openxmlformats.org/officeDocument/2006/relationships/slide" Target="slides/slide200.xml"/><Relationship Id="rId18" Type="http://schemas.openxmlformats.org/officeDocument/2006/relationships/slide" Target="slides/slide16.xml"/><Relationship Id="rId39" Type="http://schemas.openxmlformats.org/officeDocument/2006/relationships/slide" Target="slides/slide37.xml"/><Relationship Id="rId50" Type="http://schemas.openxmlformats.org/officeDocument/2006/relationships/slide" Target="slides/slide48.xml"/><Relationship Id="rId104" Type="http://schemas.openxmlformats.org/officeDocument/2006/relationships/slide" Target="slides/slide102.xml"/><Relationship Id="rId125" Type="http://schemas.openxmlformats.org/officeDocument/2006/relationships/slide" Target="slides/slide123.xml"/><Relationship Id="rId146" Type="http://schemas.openxmlformats.org/officeDocument/2006/relationships/slide" Target="slides/slide144.xml"/><Relationship Id="rId167" Type="http://schemas.openxmlformats.org/officeDocument/2006/relationships/slide" Target="slides/slide165.xml"/><Relationship Id="rId188" Type="http://schemas.openxmlformats.org/officeDocument/2006/relationships/slide" Target="slides/slide186.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chartUserShapes" Target="../drawings/drawing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chartUserShapes" Target="../drawings/drawing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chartUserShapes" Target="../drawings/drawing7.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chartUserShapes" Target="../drawings/drawing8.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chartUserShapes" Target="../drawings/drawing9.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chartUserShapes" Target="../drawings/drawing10.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1" Type="http://schemas.openxmlformats.org/officeDocument/2006/relationships/oleObject" Target="file:///C:\Python\marketing\CaseStudyExcelCurrent\blue_mountain_coffee_adbudg.xls" TargetMode="External"/></Relationships>
</file>

<file path=ppt/charts/_rels/chart20.xml.rels><?xml version="1.0" encoding="UTF-8" standalone="yes"?>
<Relationships xmlns="http://schemas.openxmlformats.org/package/2006/relationships"><Relationship Id="rId3" Type="http://schemas.openxmlformats.org/officeDocument/2006/relationships/oleObject" Target="file:///C:\Python\marketing\ExcelExample\Adbudg.xlsx" TargetMode="External"/><Relationship Id="rId2" Type="http://schemas.microsoft.com/office/2011/relationships/chartColorStyle" Target="colors19.xml"/><Relationship Id="rId1" Type="http://schemas.microsoft.com/office/2011/relationships/chartStyle" Target="style19.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0.xml"/><Relationship Id="rId1" Type="http://schemas.microsoft.com/office/2011/relationships/chartStyle" Target="style20.xml"/><Relationship Id="rId4" Type="http://schemas.openxmlformats.org/officeDocument/2006/relationships/chartUserShapes" Target="../drawings/drawing1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1.xml"/><Relationship Id="rId1" Type="http://schemas.microsoft.com/office/2011/relationships/chartStyle" Target="style21.xml"/><Relationship Id="rId4" Type="http://schemas.openxmlformats.org/officeDocument/2006/relationships/chartUserShapes" Target="../drawings/drawing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220041335412781"/>
          <c:y val="8.8734420902645578E-2"/>
          <c:w val="0.80266435898411248"/>
          <c:h val="0.82451334898715201"/>
        </c:manualLayout>
      </c:layout>
      <c:scatterChart>
        <c:scatterStyle val="smoothMarker"/>
        <c:varyColors val="0"/>
        <c:ser>
          <c:idx val="0"/>
          <c:order val="0"/>
          <c:tx>
            <c:strRef>
              <c:f>Sheet1!$B$1</c:f>
              <c:strCache>
                <c:ptCount val="1"/>
                <c:pt idx="0">
                  <c:v>Y-Values</c:v>
                </c:pt>
              </c:strCache>
            </c:strRef>
          </c:tx>
          <c:spPr>
            <a:ln w="28575" cap="rnd">
              <a:solidFill>
                <a:srgbClr val="0153A5"/>
              </a:solidFill>
              <a:round/>
            </a:ln>
            <a:effectLst/>
          </c:spPr>
          <c:marker>
            <c:symbol val="none"/>
          </c:marker>
          <c:xVal>
            <c:numRef>
              <c:f>Sheet1!$A$2:$A$6</c:f>
              <c:numCache>
                <c:formatCode>General</c:formatCode>
                <c:ptCount val="5"/>
                <c:pt idx="0">
                  <c:v>0</c:v>
                </c:pt>
                <c:pt idx="1">
                  <c:v>3</c:v>
                </c:pt>
                <c:pt idx="2">
                  <c:v>6</c:v>
                </c:pt>
                <c:pt idx="3">
                  <c:v>10</c:v>
                </c:pt>
              </c:numCache>
            </c:numRef>
          </c:xVal>
          <c:yVal>
            <c:numRef>
              <c:f>Sheet1!$B$2:$B$6</c:f>
              <c:numCache>
                <c:formatCode>General</c:formatCode>
                <c:ptCount val="5"/>
                <c:pt idx="0">
                  <c:v>0</c:v>
                </c:pt>
                <c:pt idx="1">
                  <c:v>2</c:v>
                </c:pt>
                <c:pt idx="2">
                  <c:v>8</c:v>
                </c:pt>
                <c:pt idx="3">
                  <c:v>9</c:v>
                </c:pt>
              </c:numCache>
            </c:numRef>
          </c:yVal>
          <c:smooth val="1"/>
          <c:extLst>
            <c:ext xmlns:c16="http://schemas.microsoft.com/office/drawing/2014/chart" uri="{C3380CC4-5D6E-409C-BE32-E72D297353CC}">
              <c16:uniqueId val="{00000000-4FEE-430B-A4AB-A35AC0A8D8D2}"/>
            </c:ext>
          </c:extLst>
        </c:ser>
        <c:dLbls>
          <c:showLegendKey val="0"/>
          <c:showVal val="0"/>
          <c:showCatName val="0"/>
          <c:showSerName val="0"/>
          <c:showPercent val="0"/>
          <c:showBubbleSize val="0"/>
        </c:dLbls>
        <c:axId val="217780208"/>
        <c:axId val="217781328"/>
      </c:scatterChart>
      <c:valAx>
        <c:axId val="217780208"/>
        <c:scaling>
          <c:orientation val="minMax"/>
          <c:max val="10"/>
        </c:scaling>
        <c:delete val="0"/>
        <c:axPos val="b"/>
        <c:majorGridlines>
          <c:spPr>
            <a:ln w="9525" cap="flat" cmpd="sng" algn="ctr">
              <a:solidFill>
                <a:schemeClr val="bg2"/>
              </a:solidFill>
              <a:prstDash val="dash"/>
              <a:round/>
            </a:ln>
            <a:effectLst/>
          </c:spPr>
        </c:majorGridlines>
        <c:title>
          <c:tx>
            <c:rich>
              <a:bodyPr rot="0" spcFirstLastPara="1" vertOverflow="ellipsis" vert="horz" wrap="square" anchor="ctr" anchorCtr="1"/>
              <a:lstStyle/>
              <a:p>
                <a:pPr>
                  <a:defRPr sz="1400" b="0" i="0" u="none" strike="noStrike" kern="1200" baseline="0">
                    <a:solidFill>
                      <a:srgbClr val="0153A5"/>
                    </a:solidFill>
                    <a:latin typeface="+mn-lt"/>
                    <a:ea typeface="+mn-ea"/>
                    <a:cs typeface="+mn-cs"/>
                  </a:defRPr>
                </a:pPr>
                <a:r>
                  <a:rPr lang="en-US" sz="1400" b="1" dirty="0">
                    <a:solidFill>
                      <a:srgbClr val="0153A5"/>
                    </a:solidFill>
                    <a:effectLst/>
                  </a:rPr>
                  <a:t>Time</a:t>
                </a:r>
                <a:endParaRPr lang="en-US" sz="1400" dirty="0">
                  <a:solidFill>
                    <a:srgbClr val="0153A5"/>
                  </a:solidFill>
                  <a:effectLst/>
                </a:endParaRPr>
              </a:p>
            </c:rich>
          </c:tx>
          <c:overlay val="0"/>
          <c:spPr>
            <a:noFill/>
            <a:ln>
              <a:noFill/>
            </a:ln>
            <a:effectLst/>
          </c:spPr>
          <c:txPr>
            <a:bodyPr rot="0" spcFirstLastPara="1" vertOverflow="ellipsis" vert="horz" wrap="square" anchor="ctr" anchorCtr="1"/>
            <a:lstStyle/>
            <a:p>
              <a:pPr>
                <a:defRPr sz="1400" b="0" i="0" u="none" strike="noStrike" kern="1200" baseline="0">
                  <a:solidFill>
                    <a:srgbClr val="0153A5"/>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217781328"/>
        <c:crosses val="autoZero"/>
        <c:crossBetween val="midCat"/>
        <c:majorUnit val="1"/>
      </c:valAx>
      <c:valAx>
        <c:axId val="217781328"/>
        <c:scaling>
          <c:orientation val="minMax"/>
          <c:max val="10"/>
        </c:scaling>
        <c:delete val="0"/>
        <c:axPos val="l"/>
        <c:majorGridlines>
          <c:spPr>
            <a:ln w="9525" cap="flat" cmpd="sng" algn="ctr">
              <a:solidFill>
                <a:schemeClr val="bg2"/>
              </a:solidFill>
              <a:prstDash val="dash"/>
              <a:round/>
            </a:ln>
            <a:effectLst/>
          </c:spPr>
        </c:majorGridlines>
        <c:title>
          <c:tx>
            <c:rich>
              <a:bodyPr rot="0" spcFirstLastPara="1" vertOverflow="ellipsis" wrap="square" anchor="ctr" anchorCtr="1"/>
              <a:lstStyle/>
              <a:p>
                <a:pPr>
                  <a:defRPr sz="1400" b="0" i="0" u="none" strike="noStrike" kern="1200" baseline="0">
                    <a:solidFill>
                      <a:srgbClr val="0153A5"/>
                    </a:solidFill>
                    <a:latin typeface="+mn-lt"/>
                    <a:ea typeface="+mn-ea"/>
                    <a:cs typeface="+mn-cs"/>
                  </a:defRPr>
                </a:pPr>
                <a:r>
                  <a:rPr lang="en-US" sz="1400" b="1" dirty="0">
                    <a:solidFill>
                      <a:srgbClr val="0153A5"/>
                    </a:solidFill>
                    <a:effectLst/>
                  </a:rPr>
                  <a:t>% Population Trying (Trial)</a:t>
                </a:r>
                <a:endParaRPr lang="en-US" sz="1400" dirty="0">
                  <a:solidFill>
                    <a:srgbClr val="0153A5"/>
                  </a:solidFill>
                  <a:effectLst/>
                </a:endParaRPr>
              </a:p>
            </c:rich>
          </c:tx>
          <c:overlay val="0"/>
          <c:spPr>
            <a:noFill/>
            <a:ln>
              <a:noFill/>
            </a:ln>
            <a:effectLst/>
          </c:spPr>
          <c:txPr>
            <a:bodyPr rot="0" spcFirstLastPara="1" vertOverflow="ellipsis" wrap="square" anchor="ctr" anchorCtr="1"/>
            <a:lstStyle/>
            <a:p>
              <a:pPr>
                <a:defRPr sz="1400" b="0" i="0" u="none" strike="noStrike" kern="1200" baseline="0">
                  <a:solidFill>
                    <a:srgbClr val="0153A5"/>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217780208"/>
        <c:crosses val="autoZero"/>
        <c:crossBetween val="midCat"/>
      </c:valAx>
      <c:spPr>
        <a:noFill/>
        <a:ln>
          <a:solidFill>
            <a:schemeClr val="bg1"/>
          </a:solid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220041335412783"/>
          <c:y val="9.4811488686113832E-2"/>
          <c:w val="0.80266435898411248"/>
          <c:h val="0.83110498153107648"/>
        </c:manualLayout>
      </c:layout>
      <c:scatterChart>
        <c:scatterStyle val="smoothMarker"/>
        <c:varyColors val="0"/>
        <c:ser>
          <c:idx val="0"/>
          <c:order val="0"/>
          <c:tx>
            <c:strRef>
              <c:f>Sheet1!$B$1</c:f>
              <c:strCache>
                <c:ptCount val="1"/>
                <c:pt idx="0">
                  <c:v>Y-Values</c:v>
                </c:pt>
              </c:strCache>
            </c:strRef>
          </c:tx>
          <c:spPr>
            <a:ln w="28575" cap="rnd">
              <a:solidFill>
                <a:srgbClr val="0153A5"/>
              </a:solidFill>
              <a:round/>
            </a:ln>
            <a:effectLst/>
          </c:spPr>
          <c:marker>
            <c:symbol val="none"/>
          </c:marker>
          <c:xVal>
            <c:numRef>
              <c:f>Sheet1!$A$2:$A$6</c:f>
              <c:numCache>
                <c:formatCode>General</c:formatCode>
                <c:ptCount val="5"/>
                <c:pt idx="0">
                  <c:v>0.2</c:v>
                </c:pt>
                <c:pt idx="1">
                  <c:v>1.5</c:v>
                </c:pt>
                <c:pt idx="2">
                  <c:v>3.5</c:v>
                </c:pt>
                <c:pt idx="3">
                  <c:v>5</c:v>
                </c:pt>
              </c:numCache>
            </c:numRef>
          </c:xVal>
          <c:yVal>
            <c:numRef>
              <c:f>Sheet1!$B$2:$B$6</c:f>
              <c:numCache>
                <c:formatCode>General</c:formatCode>
                <c:ptCount val="5"/>
                <c:pt idx="0">
                  <c:v>6</c:v>
                </c:pt>
                <c:pt idx="1">
                  <c:v>2</c:v>
                </c:pt>
                <c:pt idx="2">
                  <c:v>1</c:v>
                </c:pt>
                <c:pt idx="3">
                  <c:v>1.2</c:v>
                </c:pt>
              </c:numCache>
            </c:numRef>
          </c:yVal>
          <c:smooth val="1"/>
          <c:extLst>
            <c:ext xmlns:c16="http://schemas.microsoft.com/office/drawing/2014/chart" uri="{C3380CC4-5D6E-409C-BE32-E72D297353CC}">
              <c16:uniqueId val="{00000000-B6B0-4A3C-93E9-FE181E319811}"/>
            </c:ext>
          </c:extLst>
        </c:ser>
        <c:dLbls>
          <c:showLegendKey val="0"/>
          <c:showVal val="0"/>
          <c:showCatName val="0"/>
          <c:showSerName val="0"/>
          <c:showPercent val="0"/>
          <c:showBubbleSize val="0"/>
        </c:dLbls>
        <c:axId val="217784128"/>
        <c:axId val="217784688"/>
      </c:scatterChart>
      <c:valAx>
        <c:axId val="217784128"/>
        <c:scaling>
          <c:orientation val="minMax"/>
          <c:max val="10"/>
        </c:scaling>
        <c:delete val="0"/>
        <c:axPos val="b"/>
        <c:majorGridlines>
          <c:spPr>
            <a:ln w="9525" cap="flat" cmpd="sng" algn="ctr">
              <a:solidFill>
                <a:schemeClr val="bg2"/>
              </a:solidFill>
              <a:prstDash val="dash"/>
              <a:round/>
            </a:ln>
            <a:effectLst/>
          </c:spPr>
        </c:majorGridlines>
        <c:title>
          <c:tx>
            <c:rich>
              <a:bodyPr rot="0" spcFirstLastPara="1" vertOverflow="ellipsis" vert="horz" wrap="square" anchor="ctr" anchorCtr="1"/>
              <a:lstStyle/>
              <a:p>
                <a:pPr>
                  <a:defRPr sz="1400" b="0" i="0" u="none" strike="noStrike" kern="1200" baseline="0">
                    <a:solidFill>
                      <a:srgbClr val="0153A5"/>
                    </a:solidFill>
                    <a:latin typeface="+mn-lt"/>
                    <a:ea typeface="+mn-ea"/>
                    <a:cs typeface="+mn-cs"/>
                  </a:defRPr>
                </a:pPr>
                <a:r>
                  <a:rPr lang="en-US" sz="1400" b="1" dirty="0">
                    <a:solidFill>
                      <a:srgbClr val="0153A5"/>
                    </a:solidFill>
                    <a:effectLst/>
                  </a:rPr>
                  <a:t>Time</a:t>
                </a:r>
                <a:endParaRPr lang="en-US" sz="1400" dirty="0">
                  <a:solidFill>
                    <a:srgbClr val="0153A5"/>
                  </a:solidFill>
                  <a:effectLst/>
                </a:endParaRPr>
              </a:p>
            </c:rich>
          </c:tx>
          <c:overlay val="0"/>
          <c:spPr>
            <a:noFill/>
            <a:ln>
              <a:noFill/>
            </a:ln>
            <a:effectLst/>
          </c:spPr>
          <c:txPr>
            <a:bodyPr rot="0" spcFirstLastPara="1" vertOverflow="ellipsis" vert="horz" wrap="square" anchor="ctr" anchorCtr="1"/>
            <a:lstStyle/>
            <a:p>
              <a:pPr>
                <a:defRPr sz="1400" b="0" i="0" u="none" strike="noStrike" kern="1200" baseline="0">
                  <a:solidFill>
                    <a:srgbClr val="0153A5"/>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217784688"/>
        <c:crosses val="autoZero"/>
        <c:crossBetween val="midCat"/>
        <c:majorUnit val="1"/>
      </c:valAx>
      <c:valAx>
        <c:axId val="217784688"/>
        <c:scaling>
          <c:orientation val="minMax"/>
          <c:max val="10"/>
        </c:scaling>
        <c:delete val="0"/>
        <c:axPos val="l"/>
        <c:majorGridlines>
          <c:spPr>
            <a:ln w="9525" cap="flat" cmpd="sng" algn="ctr">
              <a:solidFill>
                <a:schemeClr val="bg2"/>
              </a:solidFill>
              <a:prstDash val="dash"/>
              <a:round/>
            </a:ln>
            <a:effectLst/>
          </c:spPr>
        </c:majorGridlines>
        <c:title>
          <c:tx>
            <c:rich>
              <a:bodyPr rot="0" spcFirstLastPara="1" vertOverflow="ellipsis" wrap="square" anchor="ctr" anchorCtr="1"/>
              <a:lstStyle/>
              <a:p>
                <a:pPr>
                  <a:defRPr sz="1400" b="0" i="0" u="none" strike="noStrike" kern="1200" baseline="0">
                    <a:solidFill>
                      <a:srgbClr val="0153A5"/>
                    </a:solidFill>
                    <a:latin typeface="+mn-lt"/>
                    <a:ea typeface="+mn-ea"/>
                    <a:cs typeface="+mn-cs"/>
                  </a:defRPr>
                </a:pPr>
                <a:r>
                  <a:rPr lang="en-US" sz="1400" b="1" dirty="0">
                    <a:solidFill>
                      <a:srgbClr val="0153A5"/>
                    </a:solidFill>
                    <a:effectLst/>
                  </a:rPr>
                  <a:t>% Repeaters Among Triers (Repeat)</a:t>
                </a:r>
                <a:endParaRPr lang="en-US" sz="1400" dirty="0">
                  <a:solidFill>
                    <a:srgbClr val="0153A5"/>
                  </a:solidFill>
                  <a:effectLst/>
                </a:endParaRPr>
              </a:p>
            </c:rich>
          </c:tx>
          <c:overlay val="0"/>
          <c:spPr>
            <a:noFill/>
            <a:ln>
              <a:noFill/>
            </a:ln>
            <a:effectLst/>
          </c:spPr>
          <c:txPr>
            <a:bodyPr rot="0" spcFirstLastPara="1" vertOverflow="ellipsis" wrap="square" anchor="ctr" anchorCtr="1"/>
            <a:lstStyle/>
            <a:p>
              <a:pPr>
                <a:defRPr sz="1400" b="0" i="0" u="none" strike="noStrike" kern="1200" baseline="0">
                  <a:solidFill>
                    <a:srgbClr val="0153A5"/>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217784128"/>
        <c:crosses val="autoZero"/>
        <c:crossBetween val="midCat"/>
      </c:valAx>
      <c:spPr>
        <a:noFill/>
        <a:ln>
          <a:solidFill>
            <a:schemeClr val="bg1"/>
          </a:solid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118592060050461"/>
          <c:y val="0.11110476770851709"/>
          <c:w val="0.77367885173773565"/>
          <c:h val="0.81481170250867307"/>
        </c:manualLayout>
      </c:layout>
      <c:scatterChart>
        <c:scatterStyle val="smoothMarker"/>
        <c:varyColors val="0"/>
        <c:ser>
          <c:idx val="0"/>
          <c:order val="0"/>
          <c:tx>
            <c:strRef>
              <c:f>Sheet1!$B$1</c:f>
              <c:strCache>
                <c:ptCount val="1"/>
                <c:pt idx="0">
                  <c:v>Y-Values</c:v>
                </c:pt>
              </c:strCache>
            </c:strRef>
          </c:tx>
          <c:spPr>
            <a:ln w="28575" cap="rnd">
              <a:solidFill>
                <a:srgbClr val="0153A5"/>
              </a:solidFill>
              <a:round/>
            </a:ln>
            <a:effectLst/>
          </c:spPr>
          <c:marker>
            <c:symbol val="none"/>
          </c:marker>
          <c:xVal>
            <c:numRef>
              <c:f>Sheet1!$A$2:$A$6</c:f>
              <c:numCache>
                <c:formatCode>General</c:formatCode>
                <c:ptCount val="5"/>
                <c:pt idx="0">
                  <c:v>0</c:v>
                </c:pt>
                <c:pt idx="1">
                  <c:v>2</c:v>
                </c:pt>
                <c:pt idx="2">
                  <c:v>4</c:v>
                </c:pt>
                <c:pt idx="3">
                  <c:v>7</c:v>
                </c:pt>
              </c:numCache>
            </c:numRef>
          </c:xVal>
          <c:yVal>
            <c:numRef>
              <c:f>Sheet1!$B$2:$B$6</c:f>
              <c:numCache>
                <c:formatCode>General</c:formatCode>
                <c:ptCount val="5"/>
                <c:pt idx="0">
                  <c:v>0</c:v>
                </c:pt>
                <c:pt idx="1">
                  <c:v>7</c:v>
                </c:pt>
                <c:pt idx="2">
                  <c:v>1.5</c:v>
                </c:pt>
                <c:pt idx="3">
                  <c:v>1</c:v>
                </c:pt>
              </c:numCache>
            </c:numRef>
          </c:yVal>
          <c:smooth val="1"/>
          <c:extLst>
            <c:ext xmlns:c16="http://schemas.microsoft.com/office/drawing/2014/chart" uri="{C3380CC4-5D6E-409C-BE32-E72D297353CC}">
              <c16:uniqueId val="{00000000-C05A-495D-A39A-CFC0288F0D4F}"/>
            </c:ext>
          </c:extLst>
        </c:ser>
        <c:dLbls>
          <c:showLegendKey val="0"/>
          <c:showVal val="0"/>
          <c:showCatName val="0"/>
          <c:showSerName val="0"/>
          <c:showPercent val="0"/>
          <c:showBubbleSize val="0"/>
        </c:dLbls>
        <c:axId val="217787488"/>
        <c:axId val="74183888"/>
      </c:scatterChart>
      <c:valAx>
        <c:axId val="217787488"/>
        <c:scaling>
          <c:orientation val="minMax"/>
          <c:max val="10"/>
        </c:scaling>
        <c:delete val="0"/>
        <c:axPos val="b"/>
        <c:majorGridlines>
          <c:spPr>
            <a:ln w="9525" cap="flat" cmpd="sng" algn="ctr">
              <a:solidFill>
                <a:schemeClr val="bg2"/>
              </a:solidFill>
              <a:prstDash val="dash"/>
              <a:round/>
            </a:ln>
            <a:effectLst/>
          </c:spPr>
        </c:majorGridlines>
        <c:title>
          <c:tx>
            <c:rich>
              <a:bodyPr rot="0" spcFirstLastPara="1" vertOverflow="ellipsis" vert="horz" wrap="square" anchor="ctr" anchorCtr="1"/>
              <a:lstStyle/>
              <a:p>
                <a:pPr>
                  <a:defRPr sz="1600" b="1" i="0" u="none" strike="noStrike" kern="1200" baseline="0">
                    <a:solidFill>
                      <a:srgbClr val="0153A5"/>
                    </a:solidFill>
                    <a:latin typeface="+mn-lt"/>
                    <a:ea typeface="+mn-ea"/>
                    <a:cs typeface="+mn-cs"/>
                  </a:defRPr>
                </a:pPr>
                <a:r>
                  <a:rPr lang="en-US" sz="1600" b="1" dirty="0">
                    <a:solidFill>
                      <a:srgbClr val="0153A5"/>
                    </a:solidFill>
                    <a:effectLst/>
                  </a:rPr>
                  <a:t>Time</a:t>
                </a:r>
              </a:p>
            </c:rich>
          </c:tx>
          <c:overlay val="0"/>
          <c:spPr>
            <a:noFill/>
            <a:ln>
              <a:noFill/>
            </a:ln>
            <a:effectLst/>
          </c:spPr>
          <c:txPr>
            <a:bodyPr rot="0" spcFirstLastPara="1" vertOverflow="ellipsis" vert="horz" wrap="square" anchor="ctr" anchorCtr="1"/>
            <a:lstStyle/>
            <a:p>
              <a:pPr>
                <a:defRPr sz="1600" b="1" i="0" u="none" strike="noStrike" kern="1200" baseline="0">
                  <a:solidFill>
                    <a:srgbClr val="0153A5"/>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74183888"/>
        <c:crosses val="autoZero"/>
        <c:crossBetween val="midCat"/>
        <c:majorUnit val="1"/>
      </c:valAx>
      <c:valAx>
        <c:axId val="74183888"/>
        <c:scaling>
          <c:orientation val="minMax"/>
          <c:max val="10"/>
        </c:scaling>
        <c:delete val="0"/>
        <c:axPos val="l"/>
        <c:majorGridlines>
          <c:spPr>
            <a:ln w="9525" cap="flat" cmpd="sng" algn="ctr">
              <a:solidFill>
                <a:schemeClr val="bg2"/>
              </a:solidFill>
              <a:prstDash val="dash"/>
              <a:round/>
            </a:ln>
            <a:effectLst/>
          </c:spPr>
        </c:majorGridlines>
        <c:title>
          <c:tx>
            <c:rich>
              <a:bodyPr rot="0" spcFirstLastPara="1" vertOverflow="ellipsis" wrap="square" anchor="ctr" anchorCtr="1"/>
              <a:lstStyle/>
              <a:p>
                <a:pPr>
                  <a:defRPr sz="1600" b="0" i="0" u="none" strike="noStrike" kern="1200" baseline="0">
                    <a:solidFill>
                      <a:srgbClr val="0153A5"/>
                    </a:solidFill>
                    <a:latin typeface="+mn-lt"/>
                    <a:ea typeface="+mn-ea"/>
                    <a:cs typeface="+mn-cs"/>
                  </a:defRPr>
                </a:pPr>
                <a:r>
                  <a:rPr lang="en-US" sz="1600" b="1" dirty="0">
                    <a:solidFill>
                      <a:srgbClr val="0153A5"/>
                    </a:solidFill>
                    <a:effectLst/>
                  </a:rPr>
                  <a:t>Share =</a:t>
                </a:r>
                <a:endParaRPr lang="en-US" sz="1600" dirty="0">
                  <a:solidFill>
                    <a:srgbClr val="0153A5"/>
                  </a:solidFill>
                  <a:effectLst/>
                </a:endParaRPr>
              </a:p>
              <a:p>
                <a:pPr>
                  <a:defRPr sz="1600">
                    <a:solidFill>
                      <a:srgbClr val="0153A5"/>
                    </a:solidFill>
                  </a:defRPr>
                </a:pPr>
                <a:r>
                  <a:rPr lang="en-US" sz="1600" b="1" dirty="0">
                    <a:solidFill>
                      <a:srgbClr val="0153A5"/>
                    </a:solidFill>
                    <a:effectLst/>
                  </a:rPr>
                  <a:t>(Trial </a:t>
                </a:r>
                <a:r>
                  <a:rPr lang="en-US" sz="1600" b="1" dirty="0">
                    <a:solidFill>
                      <a:srgbClr val="0153A5"/>
                    </a:solidFill>
                    <a:effectLst/>
                    <a:latin typeface="Times New Roman" panose="02020603050405020304" pitchFamily="18" charset="0"/>
                    <a:cs typeface="Times New Roman" panose="02020603050405020304" pitchFamily="18" charset="0"/>
                  </a:rPr>
                  <a:t>×</a:t>
                </a:r>
                <a:r>
                  <a:rPr lang="en-US" sz="1600" b="1" dirty="0">
                    <a:solidFill>
                      <a:srgbClr val="0153A5"/>
                    </a:solidFill>
                    <a:effectLst/>
                  </a:rPr>
                  <a:t>Repeat)</a:t>
                </a:r>
                <a:endParaRPr lang="en-US" sz="1600" dirty="0">
                  <a:solidFill>
                    <a:srgbClr val="0153A5"/>
                  </a:solidFill>
                  <a:effectLst/>
                </a:endParaRPr>
              </a:p>
            </c:rich>
          </c:tx>
          <c:overlay val="0"/>
          <c:spPr>
            <a:noFill/>
            <a:ln>
              <a:noFill/>
            </a:ln>
            <a:effectLst/>
          </c:spPr>
          <c:txPr>
            <a:bodyPr rot="0" spcFirstLastPara="1" vertOverflow="ellipsis" wrap="square" anchor="ctr" anchorCtr="1"/>
            <a:lstStyle/>
            <a:p>
              <a:pPr>
                <a:defRPr sz="1600" b="0" i="0" u="none" strike="noStrike" kern="1200" baseline="0">
                  <a:solidFill>
                    <a:srgbClr val="0153A5"/>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217787488"/>
        <c:crosses val="autoZero"/>
        <c:crossBetween val="midCat"/>
      </c:valAx>
      <c:spPr>
        <a:noFill/>
        <a:ln>
          <a:solidFill>
            <a:schemeClr val="bg1"/>
          </a:solid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235130029036225E-2"/>
          <c:y val="3.5709436524100482E-2"/>
          <c:w val="0.64143697617507955"/>
          <c:h val="0.78820084352999664"/>
        </c:manualLayout>
      </c:layout>
      <c:scatterChart>
        <c:scatterStyle val="lineMarker"/>
        <c:varyColors val="0"/>
        <c:ser>
          <c:idx val="0"/>
          <c:order val="0"/>
          <c:tx>
            <c:strRef>
              <c:f>Sheet1!$B$1</c:f>
              <c:strCache>
                <c:ptCount val="1"/>
                <c:pt idx="0">
                  <c:v>Variable Cost (𝐕𝐂(𝐪))</c:v>
                </c:pt>
              </c:strCache>
            </c:strRef>
          </c:tx>
          <c:spPr>
            <a:ln w="38100" cap="rnd">
              <a:solidFill>
                <a:schemeClr val="accent2">
                  <a:lumMod val="50000"/>
                </a:schemeClr>
              </a:solidFill>
              <a:round/>
            </a:ln>
            <a:effectLst/>
          </c:spPr>
          <c:marker>
            <c:symbol val="none"/>
          </c:marker>
          <c:xVal>
            <c:numRef>
              <c:f>Sheet1!$A$2:$A$3</c:f>
              <c:numCache>
                <c:formatCode>General</c:formatCode>
                <c:ptCount val="2"/>
                <c:pt idx="0">
                  <c:v>0</c:v>
                </c:pt>
                <c:pt idx="1">
                  <c:v>570</c:v>
                </c:pt>
              </c:numCache>
            </c:numRef>
          </c:xVal>
          <c:yVal>
            <c:numRef>
              <c:f>Sheet1!$B$2:$B$3</c:f>
              <c:numCache>
                <c:formatCode>General</c:formatCode>
                <c:ptCount val="2"/>
                <c:pt idx="0">
                  <c:v>0</c:v>
                </c:pt>
                <c:pt idx="1">
                  <c:v>5700</c:v>
                </c:pt>
              </c:numCache>
            </c:numRef>
          </c:yVal>
          <c:smooth val="0"/>
          <c:extLst>
            <c:ext xmlns:c16="http://schemas.microsoft.com/office/drawing/2014/chart" uri="{C3380CC4-5D6E-409C-BE32-E72D297353CC}">
              <c16:uniqueId val="{00000000-1798-4E83-BED5-D97122E14848}"/>
            </c:ext>
          </c:extLst>
        </c:ser>
        <c:ser>
          <c:idx val="1"/>
          <c:order val="1"/>
          <c:tx>
            <c:strRef>
              <c:f>Sheet1!$E$1</c:f>
              <c:strCache>
                <c:ptCount val="1"/>
                <c:pt idx="0">
                  <c:v>Fixed Cost (FC)</c:v>
                </c:pt>
              </c:strCache>
            </c:strRef>
          </c:tx>
          <c:spPr>
            <a:ln w="38100" cap="rnd">
              <a:solidFill>
                <a:srgbClr val="FF0000"/>
              </a:solidFill>
              <a:round/>
            </a:ln>
            <a:effectLst/>
          </c:spPr>
          <c:marker>
            <c:symbol val="none"/>
          </c:marker>
          <c:xVal>
            <c:numRef>
              <c:f>Sheet1!$D$2:$D$3</c:f>
              <c:numCache>
                <c:formatCode>General</c:formatCode>
                <c:ptCount val="2"/>
                <c:pt idx="0">
                  <c:v>0</c:v>
                </c:pt>
                <c:pt idx="1">
                  <c:v>570</c:v>
                </c:pt>
              </c:numCache>
            </c:numRef>
          </c:xVal>
          <c:yVal>
            <c:numRef>
              <c:f>Sheet1!$E$2:$E$3</c:f>
              <c:numCache>
                <c:formatCode>General</c:formatCode>
                <c:ptCount val="2"/>
                <c:pt idx="0">
                  <c:v>6000</c:v>
                </c:pt>
                <c:pt idx="1">
                  <c:v>6000</c:v>
                </c:pt>
              </c:numCache>
            </c:numRef>
          </c:yVal>
          <c:smooth val="0"/>
          <c:extLst>
            <c:ext xmlns:c16="http://schemas.microsoft.com/office/drawing/2014/chart" uri="{C3380CC4-5D6E-409C-BE32-E72D297353CC}">
              <c16:uniqueId val="{00000001-1798-4E83-BED5-D97122E14848}"/>
            </c:ext>
          </c:extLst>
        </c:ser>
        <c:ser>
          <c:idx val="2"/>
          <c:order val="2"/>
          <c:tx>
            <c:strRef>
              <c:f>Sheet1!$H$1</c:f>
              <c:strCache>
                <c:ptCount val="1"/>
                <c:pt idx="0">
                  <c:v>Total Cost</c:v>
                </c:pt>
              </c:strCache>
            </c:strRef>
          </c:tx>
          <c:spPr>
            <a:ln w="38100" cap="rnd">
              <a:solidFill>
                <a:srgbClr val="92D050"/>
              </a:solidFill>
              <a:round/>
            </a:ln>
            <a:effectLst/>
          </c:spPr>
          <c:marker>
            <c:symbol val="none"/>
          </c:marker>
          <c:xVal>
            <c:numRef>
              <c:f>Sheet1!$G$2:$G$3</c:f>
              <c:numCache>
                <c:formatCode>General</c:formatCode>
                <c:ptCount val="2"/>
                <c:pt idx="0">
                  <c:v>0</c:v>
                </c:pt>
                <c:pt idx="1">
                  <c:v>570</c:v>
                </c:pt>
              </c:numCache>
            </c:numRef>
          </c:xVal>
          <c:yVal>
            <c:numRef>
              <c:f>Sheet1!$H$2:$H$3</c:f>
              <c:numCache>
                <c:formatCode>General</c:formatCode>
                <c:ptCount val="2"/>
                <c:pt idx="0">
                  <c:v>6000</c:v>
                </c:pt>
                <c:pt idx="1">
                  <c:v>11600</c:v>
                </c:pt>
              </c:numCache>
            </c:numRef>
          </c:yVal>
          <c:smooth val="0"/>
          <c:extLst>
            <c:ext xmlns:c16="http://schemas.microsoft.com/office/drawing/2014/chart" uri="{C3380CC4-5D6E-409C-BE32-E72D297353CC}">
              <c16:uniqueId val="{00000002-1798-4E83-BED5-D97122E14848}"/>
            </c:ext>
          </c:extLst>
        </c:ser>
        <c:ser>
          <c:idx val="3"/>
          <c:order val="3"/>
          <c:tx>
            <c:strRef>
              <c:f>Sheet1!$K$1</c:f>
              <c:strCache>
                <c:ptCount val="1"/>
                <c:pt idx="0">
                  <c:v>Total Revenue</c:v>
                </c:pt>
              </c:strCache>
            </c:strRef>
          </c:tx>
          <c:spPr>
            <a:ln w="38100" cap="rnd">
              <a:solidFill>
                <a:srgbClr val="7030A0"/>
              </a:solidFill>
              <a:round/>
            </a:ln>
            <a:effectLst/>
          </c:spPr>
          <c:marker>
            <c:symbol val="none"/>
          </c:marker>
          <c:dPt>
            <c:idx val="1"/>
            <c:marker>
              <c:symbol val="none"/>
            </c:marker>
            <c:bubble3D val="0"/>
            <c:spPr>
              <a:ln w="38100" cap="rnd">
                <a:solidFill>
                  <a:srgbClr val="7030A0"/>
                </a:solidFill>
                <a:round/>
              </a:ln>
              <a:effectLst/>
            </c:spPr>
            <c:extLst>
              <c:ext xmlns:c16="http://schemas.microsoft.com/office/drawing/2014/chart" uri="{C3380CC4-5D6E-409C-BE32-E72D297353CC}">
                <c16:uniqueId val="{00000004-1798-4E83-BED5-D97122E14848}"/>
              </c:ext>
            </c:extLst>
          </c:dPt>
          <c:xVal>
            <c:numRef>
              <c:f>Sheet1!$J$2:$J$3</c:f>
              <c:numCache>
                <c:formatCode>General</c:formatCode>
                <c:ptCount val="2"/>
                <c:pt idx="0">
                  <c:v>1</c:v>
                </c:pt>
                <c:pt idx="1">
                  <c:v>470</c:v>
                </c:pt>
              </c:numCache>
            </c:numRef>
          </c:xVal>
          <c:yVal>
            <c:numRef>
              <c:f>Sheet1!$K$2:$K$3</c:f>
              <c:numCache>
                <c:formatCode>General</c:formatCode>
                <c:ptCount val="2"/>
                <c:pt idx="0">
                  <c:v>2</c:v>
                </c:pt>
                <c:pt idx="1">
                  <c:v>14000</c:v>
                </c:pt>
              </c:numCache>
            </c:numRef>
          </c:yVal>
          <c:smooth val="0"/>
          <c:extLst>
            <c:ext xmlns:c16="http://schemas.microsoft.com/office/drawing/2014/chart" uri="{C3380CC4-5D6E-409C-BE32-E72D297353CC}">
              <c16:uniqueId val="{00000005-1798-4E83-BED5-D97122E14848}"/>
            </c:ext>
          </c:extLst>
        </c:ser>
        <c:dLbls>
          <c:showLegendKey val="0"/>
          <c:showVal val="0"/>
          <c:showCatName val="0"/>
          <c:showSerName val="0"/>
          <c:showPercent val="0"/>
          <c:showBubbleSize val="0"/>
        </c:dLbls>
        <c:axId val="217786368"/>
        <c:axId val="276565136"/>
      </c:scatterChart>
      <c:valAx>
        <c:axId val="217786368"/>
        <c:scaling>
          <c:orientation val="minMax"/>
          <c:max val="600"/>
        </c:scaling>
        <c:delete val="0"/>
        <c:axPos val="b"/>
        <c:title>
          <c:tx>
            <c:rich>
              <a:bodyPr rot="0" spcFirstLastPara="1" vertOverflow="ellipsis" vert="horz" wrap="square" anchor="ctr" anchorCtr="1"/>
              <a:lstStyle/>
              <a:p>
                <a:pPr>
                  <a:defRPr sz="1330" b="0" i="0" u="none" strike="noStrike" kern="1200" baseline="0">
                    <a:solidFill>
                      <a:srgbClr val="0153A5"/>
                    </a:solidFill>
                    <a:latin typeface="+mn-lt"/>
                    <a:ea typeface="+mn-ea"/>
                    <a:cs typeface="+mn-cs"/>
                  </a:defRPr>
                </a:pPr>
                <a:r>
                  <a:rPr lang="en-US" sz="1800" b="1" dirty="0">
                    <a:solidFill>
                      <a:srgbClr val="0153A5"/>
                    </a:solidFill>
                    <a:effectLst/>
                  </a:rPr>
                  <a:t>Units Sold</a:t>
                </a:r>
                <a:endParaRPr lang="en-US" dirty="0">
                  <a:solidFill>
                    <a:srgbClr val="0153A5"/>
                  </a:solidFill>
                  <a:effectLst/>
                </a:endParaRPr>
              </a:p>
            </c:rich>
          </c:tx>
          <c:layout>
            <c:manualLayout>
              <c:xMode val="edge"/>
              <c:yMode val="edge"/>
              <c:x val="0.33172911357094859"/>
              <c:y val="0.92528163103848271"/>
            </c:manualLayout>
          </c:layout>
          <c:overlay val="0"/>
          <c:spPr>
            <a:noFill/>
            <a:ln>
              <a:noFill/>
            </a:ln>
            <a:effectLst/>
          </c:spPr>
          <c:txPr>
            <a:bodyPr rot="0" spcFirstLastPara="1" vertOverflow="ellipsis" vert="horz" wrap="square" anchor="ctr" anchorCtr="1"/>
            <a:lstStyle/>
            <a:p>
              <a:pPr>
                <a:defRPr sz="1330" b="0" i="0" u="none" strike="noStrike" kern="1200" baseline="0">
                  <a:solidFill>
                    <a:srgbClr val="0153A5"/>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565136"/>
        <c:crosses val="autoZero"/>
        <c:crossBetween val="midCat"/>
        <c:majorUnit val="200"/>
      </c:valAx>
      <c:valAx>
        <c:axId val="276565136"/>
        <c:scaling>
          <c:orientation val="minMax"/>
          <c:max val="140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7786368"/>
        <c:crosses val="autoZero"/>
        <c:crossBetween val="midCat"/>
      </c:valAx>
      <c:spPr>
        <a:noFill/>
        <a:ln>
          <a:noFill/>
        </a:ln>
        <a:effectLst/>
      </c:spPr>
    </c:plotArea>
    <c:legend>
      <c:legendPos val="r"/>
      <c:overlay val="0"/>
      <c:spPr>
        <a:noFill/>
        <a:ln>
          <a:noFill/>
        </a:ln>
        <a:effectLst/>
      </c:spPr>
      <c:txPr>
        <a:bodyPr rot="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lineMarker"/>
        <c:varyColors val="0"/>
        <c:ser>
          <c:idx val="0"/>
          <c:order val="0"/>
          <c:tx>
            <c:strRef>
              <c:f>Sheet1!$B$1</c:f>
              <c:strCache>
                <c:ptCount val="1"/>
                <c:pt idx="0">
                  <c:v>Variable Cost (𝐕𝐂(𝐪))</c:v>
                </c:pt>
              </c:strCache>
            </c:strRef>
          </c:tx>
          <c:spPr>
            <a:ln w="38100" cap="rnd">
              <a:solidFill>
                <a:schemeClr val="accent2">
                  <a:lumMod val="50000"/>
                </a:schemeClr>
              </a:solidFill>
              <a:round/>
            </a:ln>
            <a:effectLst/>
          </c:spPr>
          <c:marker>
            <c:symbol val="none"/>
          </c:marker>
          <c:xVal>
            <c:numRef>
              <c:f>Sheet1!$A$2:$A$3</c:f>
              <c:numCache>
                <c:formatCode>General</c:formatCode>
                <c:ptCount val="2"/>
                <c:pt idx="0">
                  <c:v>0</c:v>
                </c:pt>
                <c:pt idx="1">
                  <c:v>570</c:v>
                </c:pt>
              </c:numCache>
            </c:numRef>
          </c:xVal>
          <c:yVal>
            <c:numRef>
              <c:f>Sheet1!$B$2:$B$3</c:f>
              <c:numCache>
                <c:formatCode>General</c:formatCode>
                <c:ptCount val="2"/>
                <c:pt idx="0">
                  <c:v>0</c:v>
                </c:pt>
                <c:pt idx="1">
                  <c:v>5700</c:v>
                </c:pt>
              </c:numCache>
            </c:numRef>
          </c:yVal>
          <c:smooth val="0"/>
          <c:extLst>
            <c:ext xmlns:c16="http://schemas.microsoft.com/office/drawing/2014/chart" uri="{C3380CC4-5D6E-409C-BE32-E72D297353CC}">
              <c16:uniqueId val="{00000000-9FC6-4DEB-80CA-9E3AF537905E}"/>
            </c:ext>
          </c:extLst>
        </c:ser>
        <c:ser>
          <c:idx val="1"/>
          <c:order val="1"/>
          <c:tx>
            <c:strRef>
              <c:f>Sheet1!$E$1</c:f>
              <c:strCache>
                <c:ptCount val="1"/>
                <c:pt idx="0">
                  <c:v>Fixed Cost (FC)</c:v>
                </c:pt>
              </c:strCache>
            </c:strRef>
          </c:tx>
          <c:spPr>
            <a:ln w="38100" cap="rnd">
              <a:solidFill>
                <a:srgbClr val="FF0000"/>
              </a:solidFill>
              <a:round/>
            </a:ln>
            <a:effectLst/>
          </c:spPr>
          <c:marker>
            <c:symbol val="none"/>
          </c:marker>
          <c:xVal>
            <c:numRef>
              <c:f>Sheet1!$D$2:$D$3</c:f>
              <c:numCache>
                <c:formatCode>General</c:formatCode>
                <c:ptCount val="2"/>
                <c:pt idx="0">
                  <c:v>0</c:v>
                </c:pt>
                <c:pt idx="1">
                  <c:v>570</c:v>
                </c:pt>
              </c:numCache>
            </c:numRef>
          </c:xVal>
          <c:yVal>
            <c:numRef>
              <c:f>Sheet1!$E$2:$E$3</c:f>
              <c:numCache>
                <c:formatCode>General</c:formatCode>
                <c:ptCount val="2"/>
                <c:pt idx="0">
                  <c:v>6000</c:v>
                </c:pt>
                <c:pt idx="1">
                  <c:v>6000</c:v>
                </c:pt>
              </c:numCache>
            </c:numRef>
          </c:yVal>
          <c:smooth val="0"/>
          <c:extLst>
            <c:ext xmlns:c16="http://schemas.microsoft.com/office/drawing/2014/chart" uri="{C3380CC4-5D6E-409C-BE32-E72D297353CC}">
              <c16:uniqueId val="{00000001-9FC6-4DEB-80CA-9E3AF537905E}"/>
            </c:ext>
          </c:extLst>
        </c:ser>
        <c:ser>
          <c:idx val="2"/>
          <c:order val="2"/>
          <c:tx>
            <c:strRef>
              <c:f>Sheet1!$H$1</c:f>
              <c:strCache>
                <c:ptCount val="1"/>
                <c:pt idx="0">
                  <c:v>Total Cost</c:v>
                </c:pt>
              </c:strCache>
            </c:strRef>
          </c:tx>
          <c:spPr>
            <a:ln w="38100" cap="rnd">
              <a:solidFill>
                <a:srgbClr val="92D050"/>
              </a:solidFill>
              <a:round/>
            </a:ln>
            <a:effectLst/>
          </c:spPr>
          <c:marker>
            <c:symbol val="none"/>
          </c:marker>
          <c:xVal>
            <c:numRef>
              <c:f>Sheet1!$G$2:$G$3</c:f>
              <c:numCache>
                <c:formatCode>General</c:formatCode>
                <c:ptCount val="2"/>
                <c:pt idx="0">
                  <c:v>0</c:v>
                </c:pt>
                <c:pt idx="1">
                  <c:v>500</c:v>
                </c:pt>
              </c:numCache>
            </c:numRef>
          </c:xVal>
          <c:yVal>
            <c:numRef>
              <c:f>Sheet1!$H$2:$H$3</c:f>
              <c:numCache>
                <c:formatCode>General</c:formatCode>
                <c:ptCount val="2"/>
                <c:pt idx="0">
                  <c:v>6000</c:v>
                </c:pt>
                <c:pt idx="1">
                  <c:v>13600</c:v>
                </c:pt>
              </c:numCache>
            </c:numRef>
          </c:yVal>
          <c:smooth val="0"/>
          <c:extLst>
            <c:ext xmlns:c16="http://schemas.microsoft.com/office/drawing/2014/chart" uri="{C3380CC4-5D6E-409C-BE32-E72D297353CC}">
              <c16:uniqueId val="{00000002-9FC6-4DEB-80CA-9E3AF537905E}"/>
            </c:ext>
          </c:extLst>
        </c:ser>
        <c:ser>
          <c:idx val="3"/>
          <c:order val="3"/>
          <c:tx>
            <c:strRef>
              <c:f>Sheet1!$K$1</c:f>
              <c:strCache>
                <c:ptCount val="1"/>
                <c:pt idx="0">
                  <c:v>Total Revenue</c:v>
                </c:pt>
              </c:strCache>
            </c:strRef>
          </c:tx>
          <c:spPr>
            <a:ln w="38100" cap="rnd">
              <a:solidFill>
                <a:srgbClr val="7030A0"/>
              </a:solidFill>
              <a:round/>
            </a:ln>
            <a:effectLst/>
          </c:spPr>
          <c:marker>
            <c:symbol val="none"/>
          </c:marker>
          <c:dPt>
            <c:idx val="1"/>
            <c:marker>
              <c:symbol val="none"/>
            </c:marker>
            <c:bubble3D val="0"/>
            <c:spPr>
              <a:ln w="38100" cap="rnd">
                <a:solidFill>
                  <a:srgbClr val="7030A0"/>
                </a:solidFill>
                <a:round/>
              </a:ln>
              <a:effectLst/>
            </c:spPr>
            <c:extLst>
              <c:ext xmlns:c16="http://schemas.microsoft.com/office/drawing/2014/chart" uri="{C3380CC4-5D6E-409C-BE32-E72D297353CC}">
                <c16:uniqueId val="{00000004-9FC6-4DEB-80CA-9E3AF537905E}"/>
              </c:ext>
            </c:extLst>
          </c:dPt>
          <c:xVal>
            <c:numRef>
              <c:f>Sheet1!$J$2:$J$3</c:f>
              <c:numCache>
                <c:formatCode>General</c:formatCode>
                <c:ptCount val="2"/>
                <c:pt idx="0">
                  <c:v>1</c:v>
                </c:pt>
                <c:pt idx="1">
                  <c:v>500</c:v>
                </c:pt>
              </c:numCache>
            </c:numRef>
          </c:xVal>
          <c:yVal>
            <c:numRef>
              <c:f>Sheet1!$K$2:$K$3</c:f>
              <c:numCache>
                <c:formatCode>General</c:formatCode>
                <c:ptCount val="2"/>
                <c:pt idx="0">
                  <c:v>2</c:v>
                </c:pt>
                <c:pt idx="1">
                  <c:v>15000</c:v>
                </c:pt>
              </c:numCache>
            </c:numRef>
          </c:yVal>
          <c:smooth val="0"/>
          <c:extLst>
            <c:ext xmlns:c16="http://schemas.microsoft.com/office/drawing/2014/chart" uri="{C3380CC4-5D6E-409C-BE32-E72D297353CC}">
              <c16:uniqueId val="{00000005-9FC6-4DEB-80CA-9E3AF537905E}"/>
            </c:ext>
          </c:extLst>
        </c:ser>
        <c:dLbls>
          <c:showLegendKey val="0"/>
          <c:showVal val="0"/>
          <c:showCatName val="0"/>
          <c:showSerName val="0"/>
          <c:showPercent val="0"/>
          <c:showBubbleSize val="0"/>
        </c:dLbls>
        <c:axId val="276569056"/>
        <c:axId val="276566816"/>
      </c:scatterChart>
      <c:valAx>
        <c:axId val="276569056"/>
        <c:scaling>
          <c:orientation val="minMax"/>
          <c:max val="600"/>
        </c:scaling>
        <c:delete val="0"/>
        <c:axPos val="b"/>
        <c:title>
          <c:tx>
            <c:rich>
              <a:bodyPr rot="0" spcFirstLastPara="1" vertOverflow="ellipsis" vert="horz" wrap="square" anchor="ctr" anchorCtr="1"/>
              <a:lstStyle/>
              <a:p>
                <a:pPr>
                  <a:defRPr sz="1330" b="0" i="0" u="none" strike="noStrike" kern="1200" baseline="0">
                    <a:solidFill>
                      <a:srgbClr val="0153A5"/>
                    </a:solidFill>
                    <a:latin typeface="+mn-lt"/>
                    <a:ea typeface="+mn-ea"/>
                    <a:cs typeface="+mn-cs"/>
                  </a:defRPr>
                </a:pPr>
                <a:r>
                  <a:rPr lang="en-US" sz="1800" b="1" dirty="0">
                    <a:solidFill>
                      <a:srgbClr val="0153A5"/>
                    </a:solidFill>
                    <a:effectLst/>
                  </a:rPr>
                  <a:t>Units Sold (quantity,</a:t>
                </a:r>
                <a:r>
                  <a:rPr lang="en-US" sz="1800" b="1" baseline="0" dirty="0">
                    <a:solidFill>
                      <a:srgbClr val="0153A5"/>
                    </a:solidFill>
                    <a:effectLst/>
                  </a:rPr>
                  <a:t> unit)</a:t>
                </a:r>
                <a:endParaRPr lang="en-US" dirty="0">
                  <a:solidFill>
                    <a:srgbClr val="0153A5"/>
                  </a:solidFill>
                  <a:effectLst/>
                </a:endParaRPr>
              </a:p>
            </c:rich>
          </c:tx>
          <c:layout>
            <c:manualLayout>
              <c:xMode val="edge"/>
              <c:yMode val="edge"/>
              <c:x val="0.33172911357094859"/>
              <c:y val="0.92528163103848271"/>
            </c:manualLayout>
          </c:layout>
          <c:overlay val="0"/>
          <c:spPr>
            <a:noFill/>
            <a:ln>
              <a:noFill/>
            </a:ln>
            <a:effectLst/>
          </c:spPr>
          <c:txPr>
            <a:bodyPr rot="0" spcFirstLastPara="1" vertOverflow="ellipsis" vert="horz" wrap="square" anchor="ctr" anchorCtr="1"/>
            <a:lstStyle/>
            <a:p>
              <a:pPr>
                <a:defRPr sz="1330" b="0" i="0" u="none" strike="noStrike" kern="1200" baseline="0">
                  <a:solidFill>
                    <a:srgbClr val="0153A5"/>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566816"/>
        <c:crosses val="autoZero"/>
        <c:crossBetween val="midCat"/>
        <c:majorUnit val="200"/>
      </c:valAx>
      <c:valAx>
        <c:axId val="276566816"/>
        <c:scaling>
          <c:orientation val="minMax"/>
          <c:max val="140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r>
                  <a:rPr lang="en-US" sz="1800" b="1" dirty="0"/>
                  <a:t>$ amount</a:t>
                </a:r>
              </a:p>
            </c:rich>
          </c:tx>
          <c:overlay val="0"/>
          <c:spPr>
            <a:noFill/>
            <a:ln>
              <a:noFill/>
            </a:ln>
            <a:effectLst/>
          </c:spPr>
          <c:txPr>
            <a:bodyPr rot="-5400000" spcFirstLastPara="1" vertOverflow="ellipsis" vert="horz" wrap="square" anchor="ctr" anchorCtr="1"/>
            <a:lstStyle/>
            <a:p>
              <a:pPr>
                <a:defRPr sz="18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569056"/>
        <c:crosses val="autoZero"/>
        <c:crossBetween val="midCat"/>
      </c:valAx>
      <c:spPr>
        <a:noFill/>
        <a:ln>
          <a:noFill/>
        </a:ln>
        <a:effectLst/>
      </c:spPr>
    </c:plotArea>
    <c:legend>
      <c:legendPos val="r"/>
      <c:overlay val="0"/>
      <c:spPr>
        <a:noFill/>
        <a:ln>
          <a:noFill/>
        </a:ln>
        <a:effectLst/>
      </c:spPr>
      <c:txPr>
        <a:bodyPr rot="0" spcFirstLastPara="1" vertOverflow="ellipsis" vert="horz" wrap="square" anchor="ctr" anchorCtr="1"/>
        <a:lstStyle/>
        <a:p>
          <a:pPr>
            <a:defRPr sz="1197" b="1"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100878694511014"/>
          <c:y val="0.22515772086533989"/>
          <c:w val="0.86385598539313024"/>
          <c:h val="0.68446547032944716"/>
        </c:manualLayout>
      </c:layout>
      <c:scatterChart>
        <c:scatterStyle val="smoothMarker"/>
        <c:varyColors val="0"/>
        <c:ser>
          <c:idx val="0"/>
          <c:order val="0"/>
          <c:tx>
            <c:strRef>
              <c:f>Sheet1!$B$1</c:f>
              <c:strCache>
                <c:ptCount val="1"/>
                <c:pt idx="0">
                  <c:v>Y-Values</c:v>
                </c:pt>
              </c:strCache>
            </c:strRef>
          </c:tx>
          <c:spPr>
            <a:ln w="28575" cap="rnd">
              <a:solidFill>
                <a:srgbClr val="0153A5"/>
              </a:solidFill>
              <a:round/>
            </a:ln>
            <a:effectLst/>
          </c:spPr>
          <c:marker>
            <c:symbol val="none"/>
          </c:marker>
          <c:xVal>
            <c:numRef>
              <c:f>Sheet1!$A$2:$A$6</c:f>
              <c:numCache>
                <c:formatCode>General</c:formatCode>
                <c:ptCount val="5"/>
                <c:pt idx="0">
                  <c:v>1</c:v>
                </c:pt>
                <c:pt idx="1">
                  <c:v>4</c:v>
                </c:pt>
                <c:pt idx="2">
                  <c:v>6</c:v>
                </c:pt>
                <c:pt idx="3">
                  <c:v>9</c:v>
                </c:pt>
              </c:numCache>
            </c:numRef>
          </c:xVal>
          <c:yVal>
            <c:numRef>
              <c:f>Sheet1!$B$2:$B$6</c:f>
              <c:numCache>
                <c:formatCode>General</c:formatCode>
                <c:ptCount val="5"/>
                <c:pt idx="0">
                  <c:v>0</c:v>
                </c:pt>
                <c:pt idx="1">
                  <c:v>1.5</c:v>
                </c:pt>
                <c:pt idx="2">
                  <c:v>6</c:v>
                </c:pt>
                <c:pt idx="3">
                  <c:v>7</c:v>
                </c:pt>
              </c:numCache>
            </c:numRef>
          </c:yVal>
          <c:smooth val="1"/>
          <c:extLst>
            <c:ext xmlns:c16="http://schemas.microsoft.com/office/drawing/2014/chart" uri="{C3380CC4-5D6E-409C-BE32-E72D297353CC}">
              <c16:uniqueId val="{00000000-49F5-4958-BCAE-659C4D6906B3}"/>
            </c:ext>
          </c:extLst>
        </c:ser>
        <c:dLbls>
          <c:showLegendKey val="0"/>
          <c:showVal val="0"/>
          <c:showCatName val="0"/>
          <c:showSerName val="0"/>
          <c:showPercent val="0"/>
          <c:showBubbleSize val="0"/>
        </c:dLbls>
        <c:axId val="277304928"/>
        <c:axId val="277305488"/>
      </c:scatterChart>
      <c:valAx>
        <c:axId val="277304928"/>
        <c:scaling>
          <c:orientation val="minMax"/>
          <c:max val="10"/>
        </c:scaling>
        <c:delete val="0"/>
        <c:axPos val="b"/>
        <c:majorGridlines>
          <c:spPr>
            <a:ln w="9525" cap="flat" cmpd="sng" algn="ctr">
              <a:solidFill>
                <a:schemeClr val="bg2"/>
              </a:solidFill>
              <a:prstDash val="dash"/>
              <a:round/>
            </a:ln>
            <a:effectLst/>
          </c:spPr>
        </c:majorGridlines>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277305488"/>
        <c:crosses val="autoZero"/>
        <c:crossBetween val="midCat"/>
        <c:majorUnit val="1"/>
      </c:valAx>
      <c:valAx>
        <c:axId val="277305488"/>
        <c:scaling>
          <c:orientation val="minMax"/>
          <c:max val="10"/>
        </c:scaling>
        <c:delete val="0"/>
        <c:axPos val="l"/>
        <c:majorGridlines>
          <c:spPr>
            <a:ln w="9525" cap="flat" cmpd="sng" algn="ctr">
              <a:solidFill>
                <a:schemeClr val="bg2"/>
              </a:solidFill>
              <a:prstDash val="dash"/>
              <a:round/>
            </a:ln>
            <a:effectLst/>
          </c:spPr>
        </c:majorGridlines>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277304928"/>
        <c:crosses val="autoZero"/>
        <c:crossBetween val="midCat"/>
      </c:valAx>
      <c:spPr>
        <a:noFill/>
        <a:ln>
          <a:solidFill>
            <a:schemeClr val="bg1"/>
          </a:solid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2361384514435689E-2"/>
          <c:y val="5.4078248031496065E-2"/>
          <c:w val="0.90250328083989506"/>
          <c:h val="0.87183809055118111"/>
        </c:manualLayout>
      </c:layout>
      <c:scatterChart>
        <c:scatterStyle val="smoothMarker"/>
        <c:varyColors val="0"/>
        <c:ser>
          <c:idx val="0"/>
          <c:order val="0"/>
          <c:tx>
            <c:strRef>
              <c:f>Sheet1!$B$1</c:f>
              <c:strCache>
                <c:ptCount val="1"/>
                <c:pt idx="0">
                  <c:v>Y-Values</c:v>
                </c:pt>
              </c:strCache>
            </c:strRef>
          </c:tx>
          <c:spPr>
            <a:ln w="28575" cap="rnd">
              <a:solidFill>
                <a:srgbClr val="0153A5"/>
              </a:solidFill>
              <a:round/>
            </a:ln>
            <a:effectLst/>
          </c:spPr>
          <c:marker>
            <c:symbol val="none"/>
          </c:marker>
          <c:xVal>
            <c:numRef>
              <c:f>Sheet1!$A$2:$A$6</c:f>
              <c:numCache>
                <c:formatCode>General</c:formatCode>
                <c:ptCount val="5"/>
                <c:pt idx="0">
                  <c:v>0</c:v>
                </c:pt>
                <c:pt idx="1">
                  <c:v>3</c:v>
                </c:pt>
                <c:pt idx="2">
                  <c:v>7</c:v>
                </c:pt>
                <c:pt idx="3">
                  <c:v>10</c:v>
                </c:pt>
              </c:numCache>
            </c:numRef>
          </c:xVal>
          <c:yVal>
            <c:numRef>
              <c:f>Sheet1!$B$2:$B$6</c:f>
              <c:numCache>
                <c:formatCode>General</c:formatCode>
                <c:ptCount val="5"/>
                <c:pt idx="0">
                  <c:v>1</c:v>
                </c:pt>
                <c:pt idx="1">
                  <c:v>2</c:v>
                </c:pt>
                <c:pt idx="2">
                  <c:v>8</c:v>
                </c:pt>
                <c:pt idx="3">
                  <c:v>9</c:v>
                </c:pt>
              </c:numCache>
            </c:numRef>
          </c:yVal>
          <c:smooth val="1"/>
          <c:extLst>
            <c:ext xmlns:c16="http://schemas.microsoft.com/office/drawing/2014/chart" uri="{C3380CC4-5D6E-409C-BE32-E72D297353CC}">
              <c16:uniqueId val="{00000000-CDA7-426A-B0A6-33B9359E6C99}"/>
            </c:ext>
          </c:extLst>
        </c:ser>
        <c:dLbls>
          <c:showLegendKey val="0"/>
          <c:showVal val="0"/>
          <c:showCatName val="0"/>
          <c:showSerName val="0"/>
          <c:showPercent val="0"/>
          <c:showBubbleSize val="0"/>
        </c:dLbls>
        <c:axId val="277309408"/>
        <c:axId val="277309968"/>
      </c:scatterChart>
      <c:valAx>
        <c:axId val="277309408"/>
        <c:scaling>
          <c:orientation val="minMax"/>
          <c:max val="10"/>
        </c:scaling>
        <c:delete val="0"/>
        <c:axPos val="b"/>
        <c:majorGridlines>
          <c:spPr>
            <a:ln w="9525" cap="flat" cmpd="sng" algn="ctr">
              <a:solidFill>
                <a:schemeClr val="bg1"/>
              </a:solidFill>
              <a:prstDash val="dash"/>
              <a:round/>
            </a:ln>
            <a:effectLst/>
          </c:spPr>
        </c:majorGridlines>
        <c:numFmt formatCode="General" sourceLinked="1"/>
        <c:majorTickMark val="none"/>
        <c:minorTickMark val="none"/>
        <c:tickLblPos val="nextTo"/>
        <c:spPr>
          <a:noFill/>
          <a:ln w="9525" cap="flat" cmpd="sng" algn="ctr">
            <a:solidFill>
              <a:schemeClr val="bg1"/>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277309968"/>
        <c:crosses val="autoZero"/>
        <c:crossBetween val="midCat"/>
        <c:majorUnit val="1"/>
      </c:valAx>
      <c:valAx>
        <c:axId val="277309968"/>
        <c:scaling>
          <c:orientation val="minMax"/>
          <c:max val="10"/>
        </c:scaling>
        <c:delete val="0"/>
        <c:axPos val="l"/>
        <c:majorGridlines>
          <c:spPr>
            <a:ln w="9525" cap="flat" cmpd="sng" algn="ctr">
              <a:solidFill>
                <a:schemeClr val="bg1"/>
              </a:solidFill>
              <a:prstDash val="dash"/>
              <a:round/>
            </a:ln>
            <a:effectLst/>
          </c:spPr>
        </c:majorGridlines>
        <c:numFmt formatCode="General" sourceLinked="1"/>
        <c:majorTickMark val="none"/>
        <c:minorTickMark val="none"/>
        <c:tickLblPos val="nextTo"/>
        <c:spPr>
          <a:noFill/>
          <a:ln w="9525" cap="flat" cmpd="sng" algn="ctr">
            <a:solidFill>
              <a:schemeClr val="bg1"/>
            </a:solidFill>
            <a:round/>
          </a:ln>
          <a:effectLst/>
        </c:spPr>
        <c:txPr>
          <a:bodyPr rot="-60000000" spcFirstLastPara="1" vertOverflow="ellipsis" vert="horz" wrap="square" anchor="ctr" anchorCtr="1"/>
          <a:lstStyle/>
          <a:p>
            <a:pPr>
              <a:defRPr sz="500" b="0" i="0" u="none" strike="noStrike" kern="1200" baseline="0">
                <a:solidFill>
                  <a:schemeClr val="bg1"/>
                </a:solidFill>
                <a:latin typeface="+mn-lt"/>
                <a:ea typeface="+mn-ea"/>
                <a:cs typeface="+mn-cs"/>
              </a:defRPr>
            </a:pPr>
            <a:endParaRPr lang="en-US"/>
          </a:p>
        </c:txPr>
        <c:crossAx val="277309408"/>
        <c:crosses val="autoZero"/>
        <c:crossBetween val="midCat"/>
      </c:valAx>
      <c:spPr>
        <a:noFill/>
        <a:ln>
          <a:solidFill>
            <a:schemeClr val="bg1"/>
          </a:solid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126643589841124"/>
          <c:y val="5.4078248031496065E-2"/>
          <c:w val="0.82359833643982905"/>
          <c:h val="0.76864741194519726"/>
        </c:manualLayout>
      </c:layout>
      <c:scatterChart>
        <c:scatterStyle val="smoothMarker"/>
        <c:varyColors val="0"/>
        <c:ser>
          <c:idx val="0"/>
          <c:order val="0"/>
          <c:tx>
            <c:strRef>
              <c:f>Sheet1!$B$1</c:f>
              <c:strCache>
                <c:ptCount val="1"/>
                <c:pt idx="0">
                  <c:v>Y-Values</c:v>
                </c:pt>
              </c:strCache>
            </c:strRef>
          </c:tx>
          <c:spPr>
            <a:ln w="28575" cap="rnd">
              <a:solidFill>
                <a:srgbClr val="0153A5"/>
              </a:solidFill>
              <a:round/>
            </a:ln>
            <a:effectLst/>
          </c:spPr>
          <c:marker>
            <c:symbol val="none"/>
          </c:marker>
          <c:xVal>
            <c:numRef>
              <c:f>Sheet1!$A$2:$A$6</c:f>
              <c:numCache>
                <c:formatCode>General</c:formatCode>
                <c:ptCount val="5"/>
                <c:pt idx="0">
                  <c:v>0</c:v>
                </c:pt>
                <c:pt idx="1">
                  <c:v>4</c:v>
                </c:pt>
                <c:pt idx="2">
                  <c:v>6</c:v>
                </c:pt>
                <c:pt idx="3">
                  <c:v>9</c:v>
                </c:pt>
              </c:numCache>
            </c:numRef>
          </c:xVal>
          <c:yVal>
            <c:numRef>
              <c:f>Sheet1!$B$2:$B$6</c:f>
              <c:numCache>
                <c:formatCode>General</c:formatCode>
                <c:ptCount val="5"/>
                <c:pt idx="0">
                  <c:v>3</c:v>
                </c:pt>
                <c:pt idx="1">
                  <c:v>3.5</c:v>
                </c:pt>
                <c:pt idx="2">
                  <c:v>8</c:v>
                </c:pt>
                <c:pt idx="3">
                  <c:v>9</c:v>
                </c:pt>
              </c:numCache>
            </c:numRef>
          </c:yVal>
          <c:smooth val="1"/>
          <c:extLst>
            <c:ext xmlns:c16="http://schemas.microsoft.com/office/drawing/2014/chart" uri="{C3380CC4-5D6E-409C-BE32-E72D297353CC}">
              <c16:uniqueId val="{00000000-6E61-47B8-A9D6-406364F20E40}"/>
            </c:ext>
          </c:extLst>
        </c:ser>
        <c:dLbls>
          <c:showLegendKey val="0"/>
          <c:showVal val="0"/>
          <c:showCatName val="0"/>
          <c:showSerName val="0"/>
          <c:showPercent val="0"/>
          <c:showBubbleSize val="0"/>
        </c:dLbls>
        <c:axId val="74182768"/>
        <c:axId val="277311088"/>
      </c:scatterChart>
      <c:valAx>
        <c:axId val="74182768"/>
        <c:scaling>
          <c:orientation val="minMax"/>
          <c:max val="10"/>
        </c:scaling>
        <c:delete val="0"/>
        <c:axPos val="b"/>
        <c:majorGridlines>
          <c:spPr>
            <a:ln w="9525" cap="flat" cmpd="sng" algn="ctr">
              <a:solidFill>
                <a:schemeClr val="bg1"/>
              </a:solidFill>
              <a:prstDash val="dash"/>
              <a:round/>
            </a:ln>
            <a:effectLst/>
          </c:spPr>
        </c:majorGridlines>
        <c:title>
          <c:tx>
            <c:rich>
              <a:bodyPr rot="0" spcFirstLastPara="1" vertOverflow="ellipsis" vert="horz" wrap="square" anchor="ctr" anchorCtr="1"/>
              <a:lstStyle/>
              <a:p>
                <a:pPr>
                  <a:defRPr sz="1330" b="0" i="0" u="none" strike="noStrike" kern="1200" baseline="0">
                    <a:solidFill>
                      <a:srgbClr val="0153A5"/>
                    </a:solidFill>
                    <a:latin typeface="+mn-lt"/>
                    <a:ea typeface="+mn-ea"/>
                    <a:cs typeface="+mn-cs"/>
                  </a:defRPr>
                </a:pPr>
                <a:r>
                  <a:rPr lang="en-US" sz="1800" b="1" dirty="0">
                    <a:solidFill>
                      <a:srgbClr val="0153A5"/>
                    </a:solidFill>
                    <a:effectLst/>
                  </a:rPr>
                  <a:t>Effort Level</a:t>
                </a:r>
                <a:endParaRPr lang="en-US" dirty="0">
                  <a:solidFill>
                    <a:srgbClr val="0153A5"/>
                  </a:solidFill>
                  <a:effectLst/>
                </a:endParaRPr>
              </a:p>
            </c:rich>
          </c:tx>
          <c:layout>
            <c:manualLayout>
              <c:xMode val="edge"/>
              <c:yMode val="edge"/>
              <c:x val="0.50940621552740695"/>
              <c:y val="0.92528163103848271"/>
            </c:manualLayout>
          </c:layout>
          <c:overlay val="0"/>
          <c:spPr>
            <a:noFill/>
            <a:ln>
              <a:noFill/>
            </a:ln>
            <a:effectLst/>
          </c:spPr>
          <c:txPr>
            <a:bodyPr rot="0" spcFirstLastPara="1" vertOverflow="ellipsis" vert="horz" wrap="square" anchor="ctr" anchorCtr="1"/>
            <a:lstStyle/>
            <a:p>
              <a:pPr>
                <a:defRPr sz="1330" b="0" i="0" u="none" strike="noStrike" kern="1200" baseline="0">
                  <a:solidFill>
                    <a:srgbClr val="0153A5"/>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277311088"/>
        <c:crosses val="autoZero"/>
        <c:crossBetween val="midCat"/>
        <c:majorUnit val="1"/>
      </c:valAx>
      <c:valAx>
        <c:axId val="277311088"/>
        <c:scaling>
          <c:orientation val="minMax"/>
          <c:max val="10"/>
        </c:scaling>
        <c:delete val="0"/>
        <c:axPos val="l"/>
        <c:majorGridlines>
          <c:spPr>
            <a:ln w="9525" cap="flat" cmpd="sng" algn="ctr">
              <a:solidFill>
                <a:schemeClr val="bg1"/>
              </a:solidFill>
              <a:prstDash val="dash"/>
              <a:round/>
            </a:ln>
            <a:effectLst/>
          </c:spPr>
        </c:majorGridlines>
        <c:title>
          <c:tx>
            <c:rich>
              <a:bodyPr rot="0" spcFirstLastPara="1" vertOverflow="ellipsis" wrap="square" anchor="ctr" anchorCtr="1"/>
              <a:lstStyle/>
              <a:p>
                <a:pPr>
                  <a:defRPr sz="1330" b="0" i="0" u="none" strike="noStrike" kern="1200" baseline="0">
                    <a:solidFill>
                      <a:srgbClr val="0153A5"/>
                    </a:solidFill>
                    <a:latin typeface="+mn-lt"/>
                    <a:ea typeface="+mn-ea"/>
                    <a:cs typeface="+mn-cs"/>
                  </a:defRPr>
                </a:pPr>
                <a:r>
                  <a:rPr lang="en-US" sz="1800" b="1" dirty="0">
                    <a:solidFill>
                      <a:srgbClr val="0153A5"/>
                    </a:solidFill>
                    <a:effectLst/>
                  </a:rPr>
                  <a:t>Sales Response</a:t>
                </a:r>
                <a:endParaRPr lang="en-US" dirty="0">
                  <a:solidFill>
                    <a:srgbClr val="0153A5"/>
                  </a:solidFill>
                  <a:effectLst/>
                </a:endParaRPr>
              </a:p>
            </c:rich>
          </c:tx>
          <c:layout>
            <c:manualLayout>
              <c:xMode val="edge"/>
              <c:yMode val="edge"/>
              <c:x val="0"/>
              <c:y val="0.22383309011017202"/>
            </c:manualLayout>
          </c:layout>
          <c:overlay val="0"/>
          <c:spPr>
            <a:noFill/>
            <a:ln>
              <a:noFill/>
            </a:ln>
            <a:effectLst/>
          </c:spPr>
          <c:txPr>
            <a:bodyPr rot="0" spcFirstLastPara="1" vertOverflow="ellipsis" wrap="square" anchor="ctr" anchorCtr="1"/>
            <a:lstStyle/>
            <a:p>
              <a:pPr>
                <a:defRPr sz="1330" b="0" i="0" u="none" strike="noStrike" kern="1200" baseline="0">
                  <a:solidFill>
                    <a:srgbClr val="0153A5"/>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74182768"/>
        <c:crosses val="autoZero"/>
        <c:crossBetween val="midCat"/>
      </c:valAx>
      <c:spPr>
        <a:noFill/>
        <a:ln>
          <a:solidFill>
            <a:schemeClr val="bg1"/>
          </a:solid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94029223097475"/>
          <c:y val="0.12026659617696196"/>
          <c:w val="0.60561031141733734"/>
          <c:h val="0.80252612198082196"/>
        </c:manualLayout>
      </c:layout>
      <c:scatterChart>
        <c:scatterStyle val="lineMarker"/>
        <c:varyColors val="0"/>
        <c:ser>
          <c:idx val="0"/>
          <c:order val="0"/>
          <c:tx>
            <c:strRef>
              <c:f>Sheet1!$B$1</c:f>
              <c:strCache>
                <c:ptCount val="1"/>
                <c:pt idx="0">
                  <c:v>Y-Values</c:v>
                </c:pt>
              </c:strCache>
            </c:strRef>
          </c:tx>
          <c:spPr>
            <a:ln w="57150" cap="rnd">
              <a:solidFill>
                <a:srgbClr val="0153A5"/>
              </a:solidFill>
              <a:round/>
            </a:ln>
            <a:effectLst/>
          </c:spPr>
          <c:marker>
            <c:symbol val="none"/>
          </c:marker>
          <c:xVal>
            <c:numRef>
              <c:f>Sheet1!$A$2:$A$6</c:f>
              <c:numCache>
                <c:formatCode>General</c:formatCode>
                <c:ptCount val="5"/>
                <c:pt idx="0">
                  <c:v>0</c:v>
                </c:pt>
                <c:pt idx="1">
                  <c:v>9</c:v>
                </c:pt>
              </c:numCache>
            </c:numRef>
          </c:xVal>
          <c:yVal>
            <c:numRef>
              <c:f>Sheet1!$B$2:$B$6</c:f>
              <c:numCache>
                <c:formatCode>General</c:formatCode>
                <c:ptCount val="5"/>
                <c:pt idx="0">
                  <c:v>3</c:v>
                </c:pt>
                <c:pt idx="1">
                  <c:v>7</c:v>
                </c:pt>
              </c:numCache>
            </c:numRef>
          </c:yVal>
          <c:smooth val="0"/>
          <c:extLst>
            <c:ext xmlns:c16="http://schemas.microsoft.com/office/drawing/2014/chart" uri="{C3380CC4-5D6E-409C-BE32-E72D297353CC}">
              <c16:uniqueId val="{00000000-D7BD-49DA-BB3E-7438A5806382}"/>
            </c:ext>
          </c:extLst>
        </c:ser>
        <c:dLbls>
          <c:showLegendKey val="0"/>
          <c:showVal val="0"/>
          <c:showCatName val="0"/>
          <c:showSerName val="0"/>
          <c:showPercent val="0"/>
          <c:showBubbleSize val="0"/>
        </c:dLbls>
        <c:axId val="219901808"/>
        <c:axId val="219586032"/>
      </c:scatterChart>
      <c:valAx>
        <c:axId val="219901808"/>
        <c:scaling>
          <c:orientation val="minMax"/>
          <c:max val="10"/>
        </c:scaling>
        <c:delete val="0"/>
        <c:axPos val="b"/>
        <c:majorGridlines>
          <c:spPr>
            <a:ln w="9525" cap="flat" cmpd="sng" algn="ctr">
              <a:solidFill>
                <a:schemeClr val="bg1"/>
              </a:solidFill>
              <a:round/>
            </a:ln>
            <a:effectLst/>
          </c:spPr>
        </c:majorGridlines>
        <c:title>
          <c:tx>
            <c:rich>
              <a:bodyPr rot="0" spcFirstLastPara="1" vertOverflow="ellipsis" vert="horz" wrap="square" anchor="ctr" anchorCtr="1"/>
              <a:lstStyle/>
              <a:p>
                <a:pPr>
                  <a:defRPr sz="1330" b="0" i="0" u="none" strike="noStrike" kern="1200" baseline="0">
                    <a:solidFill>
                      <a:srgbClr val="0153A5"/>
                    </a:solidFill>
                    <a:latin typeface="+mn-lt"/>
                    <a:ea typeface="+mn-ea"/>
                    <a:cs typeface="+mn-cs"/>
                  </a:defRPr>
                </a:pPr>
                <a:r>
                  <a:rPr lang="en-US" sz="1800" b="1" i="1" dirty="0">
                    <a:solidFill>
                      <a:srgbClr val="0153A5"/>
                    </a:solidFill>
                    <a:effectLst/>
                  </a:rPr>
                  <a:t>X</a:t>
                </a:r>
                <a:r>
                  <a:rPr lang="en-US" sz="1800" b="1" dirty="0">
                    <a:solidFill>
                      <a:srgbClr val="0153A5"/>
                    </a:solidFill>
                    <a:effectLst/>
                  </a:rPr>
                  <a:t> (Advertising)</a:t>
                </a:r>
                <a:endParaRPr lang="en-US" dirty="0">
                  <a:solidFill>
                    <a:srgbClr val="0153A5"/>
                  </a:solidFill>
                  <a:effectLst/>
                </a:endParaRPr>
              </a:p>
            </c:rich>
          </c:tx>
          <c:overlay val="0"/>
          <c:spPr>
            <a:noFill/>
            <a:ln>
              <a:noFill/>
            </a:ln>
            <a:effectLst/>
          </c:spPr>
          <c:txPr>
            <a:bodyPr rot="0" spcFirstLastPara="1" vertOverflow="ellipsis" vert="horz" wrap="square" anchor="ctr" anchorCtr="1"/>
            <a:lstStyle/>
            <a:p>
              <a:pPr>
                <a:defRPr sz="1330" b="0" i="0" u="none" strike="noStrike" kern="1200" baseline="0">
                  <a:solidFill>
                    <a:srgbClr val="0153A5"/>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bg2">
                <a:lumMod val="7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219586032"/>
        <c:crosses val="autoZero"/>
        <c:crossBetween val="midCat"/>
        <c:majorUnit val="1"/>
      </c:valAx>
      <c:valAx>
        <c:axId val="219586032"/>
        <c:scaling>
          <c:orientation val="minMax"/>
          <c:max val="10"/>
        </c:scaling>
        <c:delete val="0"/>
        <c:axPos val="l"/>
        <c:majorGridlines>
          <c:spPr>
            <a:ln w="9525" cap="flat" cmpd="sng" algn="ctr">
              <a:solidFill>
                <a:schemeClr val="bg1"/>
              </a:solidFill>
              <a:round/>
            </a:ln>
            <a:effectLst/>
          </c:spPr>
        </c:majorGridlines>
        <c:numFmt formatCode="General" sourceLinked="1"/>
        <c:majorTickMark val="none"/>
        <c:minorTickMark val="none"/>
        <c:tickLblPos val="nextTo"/>
        <c:spPr>
          <a:solidFill>
            <a:schemeClr val="bg1"/>
          </a:solidFill>
          <a:ln w="9525" cap="flat" cmpd="sng" algn="ctr">
            <a:solidFill>
              <a:schemeClr val="bg2">
                <a:lumMod val="7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219901808"/>
        <c:crosses val="autoZero"/>
        <c:crossBetween val="midCat"/>
      </c:valAx>
      <c:spPr>
        <a:noFill/>
        <a:ln>
          <a:noFill/>
        </a:ln>
        <a:effectLst/>
      </c:spPr>
    </c:plotArea>
    <c:plotVisOnly val="1"/>
    <c:dispBlanksAs val="gap"/>
    <c:showDLblsOverMax val="0"/>
  </c:chart>
  <c:spPr>
    <a:solidFill>
      <a:schemeClr val="bg1"/>
    </a:solidFill>
    <a:ln>
      <a:noFill/>
    </a:ln>
    <a:effectLst/>
  </c:spPr>
  <c:txPr>
    <a:bodyPr/>
    <a:lstStyle/>
    <a:p>
      <a:pPr>
        <a:defRPr/>
      </a:pPr>
      <a:endParaRPr lang="en-US"/>
    </a:p>
  </c:txPr>
  <c:externalData r:id="rId3">
    <c:autoUpdate val="0"/>
  </c:externalData>
  <c:userShapes r:id="rId4"/>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126643589841124"/>
          <c:y val="5.4078248031496065E-2"/>
          <c:w val="0.82359833643982905"/>
          <c:h val="0.76864741194519726"/>
        </c:manualLayout>
      </c:layout>
      <c:scatterChart>
        <c:scatterStyle val="smoothMarker"/>
        <c:varyColors val="0"/>
        <c:ser>
          <c:idx val="0"/>
          <c:order val="0"/>
          <c:tx>
            <c:strRef>
              <c:f>Sheet1!$B$1</c:f>
              <c:strCache>
                <c:ptCount val="1"/>
                <c:pt idx="0">
                  <c:v>Y-Values</c:v>
                </c:pt>
              </c:strCache>
            </c:strRef>
          </c:tx>
          <c:spPr>
            <a:ln w="28575" cap="rnd">
              <a:solidFill>
                <a:srgbClr val="0153A5"/>
              </a:solidFill>
              <a:round/>
            </a:ln>
            <a:effectLst/>
          </c:spPr>
          <c:marker>
            <c:symbol val="none"/>
          </c:marker>
          <c:xVal>
            <c:numRef>
              <c:f>Sheet1!$A$2:$A$6</c:f>
              <c:numCache>
                <c:formatCode>General</c:formatCode>
                <c:ptCount val="5"/>
                <c:pt idx="0">
                  <c:v>0</c:v>
                </c:pt>
                <c:pt idx="1">
                  <c:v>4</c:v>
                </c:pt>
                <c:pt idx="2">
                  <c:v>6</c:v>
                </c:pt>
                <c:pt idx="3">
                  <c:v>9</c:v>
                </c:pt>
              </c:numCache>
            </c:numRef>
          </c:xVal>
          <c:yVal>
            <c:numRef>
              <c:f>Sheet1!$B$2:$B$6</c:f>
              <c:numCache>
                <c:formatCode>General</c:formatCode>
                <c:ptCount val="5"/>
                <c:pt idx="0">
                  <c:v>3</c:v>
                </c:pt>
                <c:pt idx="1">
                  <c:v>3.5</c:v>
                </c:pt>
                <c:pt idx="2">
                  <c:v>8</c:v>
                </c:pt>
                <c:pt idx="3">
                  <c:v>9</c:v>
                </c:pt>
              </c:numCache>
            </c:numRef>
          </c:yVal>
          <c:smooth val="1"/>
          <c:extLst>
            <c:ext xmlns:c16="http://schemas.microsoft.com/office/drawing/2014/chart" uri="{C3380CC4-5D6E-409C-BE32-E72D297353CC}">
              <c16:uniqueId val="{00000000-6E61-47B8-A9D6-406364F20E40}"/>
            </c:ext>
          </c:extLst>
        </c:ser>
        <c:dLbls>
          <c:showLegendKey val="0"/>
          <c:showVal val="0"/>
          <c:showCatName val="0"/>
          <c:showSerName val="0"/>
          <c:showPercent val="0"/>
          <c:showBubbleSize val="0"/>
        </c:dLbls>
        <c:axId val="74182768"/>
        <c:axId val="277311088"/>
      </c:scatterChart>
      <c:valAx>
        <c:axId val="74182768"/>
        <c:scaling>
          <c:orientation val="minMax"/>
          <c:max val="10"/>
        </c:scaling>
        <c:delete val="0"/>
        <c:axPos val="b"/>
        <c:majorGridlines>
          <c:spPr>
            <a:ln w="9525" cap="flat" cmpd="sng" algn="ctr">
              <a:solidFill>
                <a:schemeClr val="bg1"/>
              </a:solidFill>
              <a:prstDash val="dash"/>
              <a:round/>
            </a:ln>
            <a:effectLst/>
          </c:spPr>
        </c:majorGridlines>
        <c:title>
          <c:tx>
            <c:rich>
              <a:bodyPr rot="0" spcFirstLastPara="1" vertOverflow="ellipsis" vert="horz" wrap="square" anchor="ctr" anchorCtr="1"/>
              <a:lstStyle/>
              <a:p>
                <a:pPr>
                  <a:defRPr sz="1330" b="0" i="0" u="none" strike="noStrike" kern="1200" baseline="0">
                    <a:solidFill>
                      <a:srgbClr val="0153A5"/>
                    </a:solidFill>
                    <a:latin typeface="+mn-lt"/>
                    <a:ea typeface="+mn-ea"/>
                    <a:cs typeface="+mn-cs"/>
                  </a:defRPr>
                </a:pPr>
                <a:r>
                  <a:rPr lang="en-US" sz="1800" b="1" dirty="0">
                    <a:solidFill>
                      <a:srgbClr val="0153A5"/>
                    </a:solidFill>
                    <a:effectLst/>
                  </a:rPr>
                  <a:t>Effort Level</a:t>
                </a:r>
                <a:endParaRPr lang="en-US" dirty="0">
                  <a:solidFill>
                    <a:srgbClr val="0153A5"/>
                  </a:solidFill>
                  <a:effectLst/>
                </a:endParaRPr>
              </a:p>
            </c:rich>
          </c:tx>
          <c:layout>
            <c:manualLayout>
              <c:xMode val="edge"/>
              <c:yMode val="edge"/>
              <c:x val="0.50940621552740695"/>
              <c:y val="0.92528163103848271"/>
            </c:manualLayout>
          </c:layout>
          <c:overlay val="0"/>
          <c:spPr>
            <a:noFill/>
            <a:ln>
              <a:noFill/>
            </a:ln>
            <a:effectLst/>
          </c:spPr>
          <c:txPr>
            <a:bodyPr rot="0" spcFirstLastPara="1" vertOverflow="ellipsis" vert="horz" wrap="square" anchor="ctr" anchorCtr="1"/>
            <a:lstStyle/>
            <a:p>
              <a:pPr>
                <a:defRPr sz="1330" b="0" i="0" u="none" strike="noStrike" kern="1200" baseline="0">
                  <a:solidFill>
                    <a:srgbClr val="0153A5"/>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277311088"/>
        <c:crosses val="autoZero"/>
        <c:crossBetween val="midCat"/>
        <c:majorUnit val="1"/>
      </c:valAx>
      <c:valAx>
        <c:axId val="277311088"/>
        <c:scaling>
          <c:orientation val="minMax"/>
          <c:max val="10"/>
        </c:scaling>
        <c:delete val="0"/>
        <c:axPos val="l"/>
        <c:majorGridlines>
          <c:spPr>
            <a:ln w="9525" cap="flat" cmpd="sng" algn="ctr">
              <a:solidFill>
                <a:schemeClr val="bg1"/>
              </a:solidFill>
              <a:prstDash val="dash"/>
              <a:round/>
            </a:ln>
            <a:effectLst/>
          </c:spPr>
        </c:majorGridlines>
        <c:title>
          <c:tx>
            <c:rich>
              <a:bodyPr rot="0" spcFirstLastPara="1" vertOverflow="ellipsis" wrap="square" anchor="ctr" anchorCtr="1"/>
              <a:lstStyle/>
              <a:p>
                <a:pPr>
                  <a:defRPr sz="1330" b="0" i="0" u="none" strike="noStrike" kern="1200" baseline="0">
                    <a:solidFill>
                      <a:srgbClr val="0153A5"/>
                    </a:solidFill>
                    <a:latin typeface="+mn-lt"/>
                    <a:ea typeface="+mn-ea"/>
                    <a:cs typeface="+mn-cs"/>
                  </a:defRPr>
                </a:pPr>
                <a:r>
                  <a:rPr lang="en-US" sz="1800" b="1" dirty="0">
                    <a:solidFill>
                      <a:srgbClr val="0153A5"/>
                    </a:solidFill>
                    <a:effectLst/>
                  </a:rPr>
                  <a:t>Sales Response</a:t>
                </a:r>
                <a:endParaRPr lang="en-US" dirty="0">
                  <a:solidFill>
                    <a:srgbClr val="0153A5"/>
                  </a:solidFill>
                  <a:effectLst/>
                </a:endParaRPr>
              </a:p>
            </c:rich>
          </c:tx>
          <c:layout>
            <c:manualLayout>
              <c:xMode val="edge"/>
              <c:yMode val="edge"/>
              <c:x val="0"/>
              <c:y val="0.22383309011017202"/>
            </c:manualLayout>
          </c:layout>
          <c:overlay val="0"/>
          <c:spPr>
            <a:noFill/>
            <a:ln>
              <a:noFill/>
            </a:ln>
            <a:effectLst/>
          </c:spPr>
          <c:txPr>
            <a:bodyPr rot="0" spcFirstLastPara="1" vertOverflow="ellipsis" wrap="square" anchor="ctr" anchorCtr="1"/>
            <a:lstStyle/>
            <a:p>
              <a:pPr>
                <a:defRPr sz="1330" b="0" i="0" u="none" strike="noStrike" kern="1200" baseline="0">
                  <a:solidFill>
                    <a:srgbClr val="0153A5"/>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74182768"/>
        <c:crosses val="autoZero"/>
        <c:crossBetween val="midCat"/>
      </c:valAx>
      <c:spPr>
        <a:noFill/>
        <a:ln>
          <a:solidFill>
            <a:schemeClr val="bg1"/>
          </a:solid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rgbClr val="0153A5"/>
                </a:solidFill>
                <a:latin typeface="+mn-lt"/>
                <a:ea typeface="+mn-ea"/>
                <a:cs typeface="+mn-cs"/>
              </a:defRPr>
            </a:pPr>
            <a:r>
              <a:rPr lang="en-US" sz="1600" b="1" dirty="0">
                <a:solidFill>
                  <a:srgbClr val="0153A5"/>
                </a:solidFill>
                <a:effectLst/>
              </a:rPr>
              <a:t>P1: Through Origin</a:t>
            </a:r>
            <a:endParaRPr lang="en-US" sz="1600" dirty="0">
              <a:solidFill>
                <a:srgbClr val="0153A5"/>
              </a:solidFill>
              <a:effectLst/>
            </a:endParaRPr>
          </a:p>
        </c:rich>
      </c:tx>
      <c:layout>
        <c:manualLayout>
          <c:xMode val="edge"/>
          <c:yMode val="edge"/>
          <c:x val="0.17047060979960138"/>
          <c:y val="7.2831332383276317E-3"/>
        </c:manualLayout>
      </c:layout>
      <c:overlay val="0"/>
      <c:spPr>
        <a:noFill/>
        <a:ln>
          <a:noFill/>
        </a:ln>
        <a:effectLst/>
      </c:spPr>
      <c:txPr>
        <a:bodyPr rot="0" spcFirstLastPara="1" vertOverflow="ellipsis" vert="horz" wrap="square" anchor="ctr" anchorCtr="1"/>
        <a:lstStyle/>
        <a:p>
          <a:pPr>
            <a:defRPr sz="1600" b="0" i="0" u="none" strike="noStrike" kern="1200" spc="0" baseline="0">
              <a:solidFill>
                <a:srgbClr val="0153A5"/>
              </a:solidFill>
              <a:latin typeface="+mn-lt"/>
              <a:ea typeface="+mn-ea"/>
              <a:cs typeface="+mn-cs"/>
            </a:defRPr>
          </a:pPr>
          <a:endParaRPr lang="en-US"/>
        </a:p>
      </c:txPr>
    </c:title>
    <c:autoTitleDeleted val="0"/>
    <c:plotArea>
      <c:layout>
        <c:manualLayout>
          <c:layoutTarget val="inner"/>
          <c:xMode val="edge"/>
          <c:yMode val="edge"/>
          <c:x val="7.2361384514435689E-2"/>
          <c:y val="0.20741423374542159"/>
          <c:w val="0.90250328083989506"/>
          <c:h val="0.60082120526825034"/>
        </c:manualLayout>
      </c:layout>
      <c:scatterChart>
        <c:scatterStyle val="lineMarker"/>
        <c:varyColors val="0"/>
        <c:ser>
          <c:idx val="0"/>
          <c:order val="0"/>
          <c:tx>
            <c:strRef>
              <c:f>Sheet1!$B$1</c:f>
              <c:strCache>
                <c:ptCount val="1"/>
                <c:pt idx="0">
                  <c:v>Y-Values</c:v>
                </c:pt>
              </c:strCache>
            </c:strRef>
          </c:tx>
          <c:spPr>
            <a:ln w="28575" cap="rnd">
              <a:solidFill>
                <a:srgbClr val="0153A5"/>
              </a:solidFill>
              <a:round/>
            </a:ln>
            <a:effectLst/>
          </c:spPr>
          <c:marker>
            <c:symbol val="none"/>
          </c:marker>
          <c:xVal>
            <c:numRef>
              <c:f>Sheet1!$A$2:$A$6</c:f>
              <c:numCache>
                <c:formatCode>General</c:formatCode>
                <c:ptCount val="5"/>
                <c:pt idx="0">
                  <c:v>0</c:v>
                </c:pt>
                <c:pt idx="1">
                  <c:v>9</c:v>
                </c:pt>
              </c:numCache>
            </c:numRef>
          </c:xVal>
          <c:yVal>
            <c:numRef>
              <c:f>Sheet1!$B$2:$B$6</c:f>
              <c:numCache>
                <c:formatCode>General</c:formatCode>
                <c:ptCount val="5"/>
                <c:pt idx="0">
                  <c:v>0</c:v>
                </c:pt>
                <c:pt idx="1">
                  <c:v>7</c:v>
                </c:pt>
              </c:numCache>
            </c:numRef>
          </c:yVal>
          <c:smooth val="0"/>
          <c:extLst>
            <c:ext xmlns:c16="http://schemas.microsoft.com/office/drawing/2014/chart" uri="{C3380CC4-5D6E-409C-BE32-E72D297353CC}">
              <c16:uniqueId val="{00000000-7D65-4660-B83E-34598CA389D6}"/>
            </c:ext>
          </c:extLst>
        </c:ser>
        <c:dLbls>
          <c:showLegendKey val="0"/>
          <c:showVal val="0"/>
          <c:showCatName val="0"/>
          <c:showSerName val="0"/>
          <c:showPercent val="0"/>
          <c:showBubbleSize val="0"/>
        </c:dLbls>
        <c:axId val="219590512"/>
        <c:axId val="219591072"/>
      </c:scatterChart>
      <c:valAx>
        <c:axId val="219590512"/>
        <c:scaling>
          <c:orientation val="minMax"/>
          <c:max val="10"/>
        </c:scaling>
        <c:delete val="0"/>
        <c:axPos val="b"/>
        <c:majorGridlines>
          <c:spPr>
            <a:ln w="9525" cap="flat" cmpd="sng" algn="ctr">
              <a:solidFill>
                <a:schemeClr val="bg1"/>
              </a:solidFill>
              <a:prstDash val="dash"/>
              <a:round/>
            </a:ln>
            <a:effectLst/>
          </c:spPr>
        </c:majorGridlines>
        <c:title>
          <c:tx>
            <c:rich>
              <a:bodyPr rot="0" spcFirstLastPara="1" vertOverflow="ellipsis" vert="horz" wrap="square" anchor="ctr" anchorCtr="1"/>
              <a:lstStyle/>
              <a:p>
                <a:pPr>
                  <a:defRPr sz="1800" b="1" i="1" u="none" strike="noStrike" kern="1200" baseline="0">
                    <a:solidFill>
                      <a:schemeClr val="tx1">
                        <a:lumMod val="65000"/>
                        <a:lumOff val="35000"/>
                      </a:schemeClr>
                    </a:solidFill>
                    <a:latin typeface="+mn-lt"/>
                    <a:ea typeface="+mn-ea"/>
                    <a:cs typeface="+mn-cs"/>
                  </a:defRPr>
                </a:pPr>
                <a:r>
                  <a:rPr lang="en-US" sz="1800" b="1" i="1" dirty="0"/>
                  <a:t>X</a:t>
                </a:r>
              </a:p>
            </c:rich>
          </c:tx>
          <c:overlay val="0"/>
          <c:spPr>
            <a:noFill/>
            <a:ln>
              <a:noFill/>
            </a:ln>
            <a:effectLst/>
          </c:spPr>
          <c:txPr>
            <a:bodyPr rot="0" spcFirstLastPara="1" vertOverflow="ellipsis" vert="horz" wrap="square" anchor="ctr" anchorCtr="1"/>
            <a:lstStyle/>
            <a:p>
              <a:pPr>
                <a:defRPr sz="1800" b="1" i="1"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bg2">
                <a:lumMod val="90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219591072"/>
        <c:crosses val="autoZero"/>
        <c:crossBetween val="midCat"/>
        <c:majorUnit val="1"/>
      </c:valAx>
      <c:valAx>
        <c:axId val="219591072"/>
        <c:scaling>
          <c:orientation val="minMax"/>
          <c:max val="10"/>
        </c:scaling>
        <c:delete val="0"/>
        <c:axPos val="l"/>
        <c:majorGridlines>
          <c:spPr>
            <a:ln w="9525" cap="flat" cmpd="sng" algn="ctr">
              <a:solidFill>
                <a:schemeClr val="bg1"/>
              </a:solidFill>
              <a:prstDash val="dash"/>
              <a:round/>
            </a:ln>
            <a:effectLst/>
          </c:spPr>
        </c:majorGridlines>
        <c:title>
          <c:tx>
            <c:rich>
              <a:bodyPr rot="0" spcFirstLastPara="1" vertOverflow="ellipsis" wrap="square" anchor="ctr" anchorCtr="1"/>
              <a:lstStyle/>
              <a:p>
                <a:pPr>
                  <a:defRPr sz="1800" b="1" i="1" u="none" strike="noStrike" kern="1200" baseline="0">
                    <a:solidFill>
                      <a:schemeClr val="tx1">
                        <a:lumMod val="65000"/>
                        <a:lumOff val="35000"/>
                      </a:schemeClr>
                    </a:solidFill>
                    <a:latin typeface="+mn-lt"/>
                    <a:ea typeface="+mn-ea"/>
                    <a:cs typeface="+mn-cs"/>
                  </a:defRPr>
                </a:pPr>
                <a:r>
                  <a:rPr lang="en-US" sz="1800" b="1" i="1" dirty="0"/>
                  <a:t>Y</a:t>
                </a:r>
              </a:p>
            </c:rich>
          </c:tx>
          <c:overlay val="0"/>
          <c:spPr>
            <a:noFill/>
            <a:ln>
              <a:noFill/>
            </a:ln>
            <a:effectLst/>
          </c:spPr>
          <c:txPr>
            <a:bodyPr rot="0" spcFirstLastPara="1" vertOverflow="ellipsis" wrap="square" anchor="ctr" anchorCtr="1"/>
            <a:lstStyle/>
            <a:p>
              <a:pPr>
                <a:defRPr sz="1800" b="1" i="1"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bg2">
                <a:lumMod val="90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219590512"/>
        <c:crosses val="autoZero"/>
        <c:crossBetween val="midCat"/>
      </c:valAx>
      <c:spPr>
        <a:noFill/>
        <a:ln>
          <a:solidFill>
            <a:schemeClr val="bg1"/>
          </a:solid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800" b="0" i="0" u="none" strike="noStrike" kern="1200" spc="0" baseline="0">
                <a:solidFill>
                  <a:srgbClr val="0153A5"/>
                </a:solidFill>
                <a:latin typeface="+mn-lt"/>
                <a:ea typeface="+mn-ea"/>
                <a:cs typeface="+mn-cs"/>
              </a:defRPr>
            </a:pPr>
            <a:r>
              <a:rPr lang="en-US" sz="1800" b="1" dirty="0">
                <a:solidFill>
                  <a:srgbClr val="0153A5"/>
                </a:solidFill>
                <a:effectLst/>
              </a:rPr>
              <a:t>P3:Decreasing Returns (concave </a:t>
            </a:r>
            <a:r>
              <a:rPr lang="zh-TW" altLang="en-US" sz="1800" b="1" i="0" u="none" strike="noStrike" baseline="0" dirty="0">
                <a:effectLst/>
              </a:rPr>
              <a:t>凹 </a:t>
            </a:r>
            <a:r>
              <a:rPr lang="en-US" sz="1800" b="1" dirty="0">
                <a:solidFill>
                  <a:srgbClr val="0153A5"/>
                </a:solidFill>
                <a:effectLst/>
              </a:rPr>
              <a:t>)</a:t>
            </a:r>
            <a:endParaRPr lang="en-US" sz="1800" dirty="0">
              <a:solidFill>
                <a:srgbClr val="0153A5"/>
              </a:solidFill>
              <a:effectLst/>
            </a:endParaRPr>
          </a:p>
        </c:rich>
      </c:tx>
      <c:layout>
        <c:manualLayout>
          <c:xMode val="edge"/>
          <c:yMode val="edge"/>
          <c:x val="0.17281732111059653"/>
          <c:y val="0"/>
        </c:manualLayout>
      </c:layout>
      <c:overlay val="0"/>
      <c:spPr>
        <a:noFill/>
        <a:ln>
          <a:noFill/>
        </a:ln>
        <a:effectLst/>
      </c:spPr>
      <c:txPr>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800" b="0" i="0" u="none" strike="noStrike" kern="1200" spc="0" baseline="0">
              <a:solidFill>
                <a:srgbClr val="0153A5"/>
              </a:solidFill>
              <a:latin typeface="+mn-lt"/>
              <a:ea typeface="+mn-ea"/>
              <a:cs typeface="+mn-cs"/>
            </a:defRPr>
          </a:pPr>
          <a:endParaRPr lang="en-US"/>
        </a:p>
      </c:txPr>
    </c:title>
    <c:autoTitleDeleted val="0"/>
    <c:plotArea>
      <c:layout>
        <c:manualLayout>
          <c:layoutTarget val="inner"/>
          <c:xMode val="edge"/>
          <c:yMode val="edge"/>
          <c:x val="0.1080239980748296"/>
          <c:y val="0.34974644054844367"/>
          <c:w val="0.90250328083989506"/>
          <c:h val="0.4702179437481156"/>
        </c:manualLayout>
      </c:layout>
      <c:scatterChart>
        <c:scatterStyle val="smoothMarker"/>
        <c:varyColors val="0"/>
        <c:ser>
          <c:idx val="0"/>
          <c:order val="0"/>
          <c:tx>
            <c:strRef>
              <c:f>Sheet1!$B$1</c:f>
              <c:strCache>
                <c:ptCount val="1"/>
                <c:pt idx="0">
                  <c:v>Y-Values</c:v>
                </c:pt>
              </c:strCache>
            </c:strRef>
          </c:tx>
          <c:spPr>
            <a:ln w="28575" cap="rnd">
              <a:solidFill>
                <a:srgbClr val="0153A5"/>
              </a:solidFill>
              <a:round/>
            </a:ln>
            <a:effectLst/>
          </c:spPr>
          <c:marker>
            <c:symbol val="none"/>
          </c:marker>
          <c:xVal>
            <c:numRef>
              <c:f>Sheet1!$A$2:$A$10</c:f>
              <c:numCache>
                <c:formatCode>General</c:formatCode>
                <c:ptCount val="9"/>
                <c:pt idx="0">
                  <c:v>0</c:v>
                </c:pt>
                <c:pt idx="1">
                  <c:v>0.5</c:v>
                </c:pt>
                <c:pt idx="2">
                  <c:v>0.89</c:v>
                </c:pt>
                <c:pt idx="3">
                  <c:v>2</c:v>
                </c:pt>
                <c:pt idx="4">
                  <c:v>3</c:v>
                </c:pt>
                <c:pt idx="5">
                  <c:v>7</c:v>
                </c:pt>
                <c:pt idx="6">
                  <c:v>8</c:v>
                </c:pt>
                <c:pt idx="7">
                  <c:v>9</c:v>
                </c:pt>
                <c:pt idx="8">
                  <c:v>8</c:v>
                </c:pt>
              </c:numCache>
            </c:numRef>
          </c:xVal>
          <c:yVal>
            <c:numRef>
              <c:f>Sheet1!$B$2:$B$10</c:f>
              <c:numCache>
                <c:formatCode>General</c:formatCode>
                <c:ptCount val="9"/>
                <c:pt idx="0">
                  <c:v>0</c:v>
                </c:pt>
                <c:pt idx="1">
                  <c:v>3</c:v>
                </c:pt>
                <c:pt idx="2">
                  <c:v>4.5</c:v>
                </c:pt>
                <c:pt idx="3">
                  <c:v>7</c:v>
                </c:pt>
                <c:pt idx="4">
                  <c:v>8</c:v>
                </c:pt>
                <c:pt idx="5">
                  <c:v>8.9</c:v>
                </c:pt>
                <c:pt idx="6">
                  <c:v>9</c:v>
                </c:pt>
                <c:pt idx="7">
                  <c:v>9</c:v>
                </c:pt>
                <c:pt idx="8">
                  <c:v>9</c:v>
                </c:pt>
              </c:numCache>
            </c:numRef>
          </c:yVal>
          <c:smooth val="1"/>
          <c:extLst>
            <c:ext xmlns:c16="http://schemas.microsoft.com/office/drawing/2014/chart" uri="{C3380CC4-5D6E-409C-BE32-E72D297353CC}">
              <c16:uniqueId val="{00000000-9B6A-4D70-B3ED-8B87CA024745}"/>
            </c:ext>
          </c:extLst>
        </c:ser>
        <c:dLbls>
          <c:showLegendKey val="0"/>
          <c:showVal val="0"/>
          <c:showCatName val="0"/>
          <c:showSerName val="0"/>
          <c:showPercent val="0"/>
          <c:showBubbleSize val="0"/>
        </c:dLbls>
        <c:axId val="277308288"/>
        <c:axId val="219214800"/>
      </c:scatterChart>
      <c:valAx>
        <c:axId val="277308288"/>
        <c:scaling>
          <c:orientation val="minMax"/>
          <c:max val="10"/>
        </c:scaling>
        <c:delete val="0"/>
        <c:axPos val="b"/>
        <c:majorGridlines>
          <c:spPr>
            <a:ln w="9525" cap="flat" cmpd="sng" algn="ctr">
              <a:solidFill>
                <a:schemeClr val="bg1"/>
              </a:solidFill>
              <a:prstDash val="dash"/>
              <a:round/>
            </a:ln>
            <a:effectLst/>
          </c:spPr>
        </c:majorGridlines>
        <c:title>
          <c:tx>
            <c:rich>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800" b="0" i="0" u="none" strike="noStrike" kern="1200" baseline="0">
                    <a:solidFill>
                      <a:prstClr val="black">
                        <a:lumMod val="65000"/>
                        <a:lumOff val="35000"/>
                      </a:prstClr>
                    </a:solidFill>
                    <a:latin typeface="+mn-lt"/>
                    <a:ea typeface="+mn-ea"/>
                    <a:cs typeface="+mn-cs"/>
                  </a:defRPr>
                </a:pPr>
                <a:r>
                  <a:rPr lang="en-US" sz="1800" b="1" i="1" baseline="0" dirty="0">
                    <a:effectLst/>
                  </a:rPr>
                  <a:t>X</a:t>
                </a:r>
                <a:endParaRPr lang="en-US" dirty="0">
                  <a:effectLst/>
                </a:endParaRPr>
              </a:p>
            </c:rich>
          </c:tx>
          <c:overlay val="0"/>
          <c:spPr>
            <a:noFill/>
            <a:ln>
              <a:noFill/>
            </a:ln>
            <a:effectLst/>
          </c:spPr>
          <c:txPr>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800" b="0" i="0" u="none" strike="noStrike" kern="1200" baseline="0">
                  <a:solidFill>
                    <a:prstClr val="black">
                      <a:lumMod val="65000"/>
                      <a:lumOff val="35000"/>
                    </a:prst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bg2">
                <a:lumMod val="90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219214800"/>
        <c:crosses val="autoZero"/>
        <c:crossBetween val="midCat"/>
        <c:majorUnit val="1"/>
      </c:valAx>
      <c:valAx>
        <c:axId val="219214800"/>
        <c:scaling>
          <c:orientation val="minMax"/>
          <c:max val="10"/>
        </c:scaling>
        <c:delete val="0"/>
        <c:axPos val="l"/>
        <c:majorGridlines>
          <c:spPr>
            <a:ln w="9525" cap="flat" cmpd="sng" algn="ctr">
              <a:solidFill>
                <a:schemeClr val="bg1"/>
              </a:solidFill>
              <a:prstDash val="dash"/>
              <a:round/>
            </a:ln>
            <a:effectLst/>
          </c:spPr>
        </c:majorGridlines>
        <c:title>
          <c:tx>
            <c:rich>
              <a:bodyPr rot="0" spcFirstLastPara="1" vertOverflow="ellipsis" wrap="square" anchor="ctr" anchorCtr="1"/>
              <a:lstStyle/>
              <a:p>
                <a:pPr>
                  <a:defRPr sz="1800" b="0" i="0" u="none" strike="noStrike" kern="1200" baseline="0">
                    <a:solidFill>
                      <a:schemeClr val="tx1">
                        <a:lumMod val="65000"/>
                        <a:lumOff val="35000"/>
                      </a:schemeClr>
                    </a:solidFill>
                    <a:latin typeface="+mn-lt"/>
                    <a:ea typeface="+mn-ea"/>
                    <a:cs typeface="+mn-cs"/>
                  </a:defRPr>
                </a:pPr>
                <a:r>
                  <a:rPr lang="en-US" sz="1800" b="1" i="1" u="none" strike="noStrike" baseline="0" dirty="0">
                    <a:effectLst/>
                  </a:rPr>
                  <a:t>Y</a:t>
                </a:r>
                <a:endParaRPr lang="en-US" sz="1800" dirty="0"/>
              </a:p>
            </c:rich>
          </c:tx>
          <c:overlay val="0"/>
          <c:spPr>
            <a:noFill/>
            <a:ln>
              <a:noFill/>
            </a:ln>
            <a:effectLst/>
          </c:spPr>
          <c:txPr>
            <a:bodyPr rot="0" spcFirstLastPara="1" vertOverflow="ellipsis"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bg2">
                <a:lumMod val="90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277308288"/>
        <c:crosses val="autoZero"/>
        <c:crossBetween val="midCat"/>
      </c:valAx>
      <c:spPr>
        <a:noFill/>
        <a:ln>
          <a:solidFill>
            <a:schemeClr val="bg1"/>
          </a:solid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862" b="0" i="0" u="none" strike="noStrike" kern="1200" spc="0" baseline="0">
                <a:solidFill>
                  <a:srgbClr val="0153A5"/>
                </a:solidFill>
                <a:latin typeface="+mn-lt"/>
                <a:ea typeface="+mn-ea"/>
                <a:cs typeface="+mn-cs"/>
              </a:defRPr>
            </a:pPr>
            <a:r>
              <a:rPr lang="en-US" sz="1800" b="1" dirty="0">
                <a:solidFill>
                  <a:srgbClr val="0153A5"/>
                </a:solidFill>
                <a:effectLst/>
              </a:rPr>
              <a:t>P2: Linear</a:t>
            </a:r>
            <a:endParaRPr lang="en-US" dirty="0">
              <a:solidFill>
                <a:srgbClr val="0153A5"/>
              </a:solidFill>
              <a:effectLst/>
            </a:endParaRPr>
          </a:p>
        </c:rich>
      </c:tx>
      <c:layout>
        <c:manualLayout>
          <c:xMode val="edge"/>
          <c:yMode val="edge"/>
          <c:x val="0.3110610714707186"/>
          <c:y val="0"/>
        </c:manualLayout>
      </c:layout>
      <c:overlay val="0"/>
      <c:spPr>
        <a:noFill/>
        <a:ln>
          <a:noFill/>
        </a:ln>
        <a:effectLst/>
      </c:spPr>
      <c:txPr>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862" b="0" i="0" u="none" strike="noStrike" kern="1200" spc="0" baseline="0">
              <a:solidFill>
                <a:srgbClr val="0153A5"/>
              </a:solidFill>
              <a:latin typeface="+mn-lt"/>
              <a:ea typeface="+mn-ea"/>
              <a:cs typeface="+mn-cs"/>
            </a:defRPr>
          </a:pPr>
          <a:endParaRPr lang="en-US"/>
        </a:p>
      </c:txPr>
    </c:title>
    <c:autoTitleDeleted val="0"/>
    <c:plotArea>
      <c:layout>
        <c:manualLayout>
          <c:layoutTarget val="inner"/>
          <c:xMode val="edge"/>
          <c:yMode val="edge"/>
          <c:x val="7.2361384514435689E-2"/>
          <c:y val="0.19901672778983606"/>
          <c:w val="0.90250328083989506"/>
          <c:h val="0.62718193082686746"/>
        </c:manualLayout>
      </c:layout>
      <c:scatterChart>
        <c:scatterStyle val="lineMarker"/>
        <c:varyColors val="0"/>
        <c:ser>
          <c:idx val="0"/>
          <c:order val="0"/>
          <c:tx>
            <c:strRef>
              <c:f>Sheet1!$B$1</c:f>
              <c:strCache>
                <c:ptCount val="1"/>
                <c:pt idx="0">
                  <c:v>Y-Values</c:v>
                </c:pt>
              </c:strCache>
            </c:strRef>
          </c:tx>
          <c:spPr>
            <a:ln w="28575" cap="rnd">
              <a:solidFill>
                <a:srgbClr val="0153A5"/>
              </a:solidFill>
              <a:round/>
            </a:ln>
            <a:effectLst/>
          </c:spPr>
          <c:marker>
            <c:symbol val="none"/>
          </c:marker>
          <c:xVal>
            <c:numRef>
              <c:f>Sheet1!$A$2:$A$6</c:f>
              <c:numCache>
                <c:formatCode>General</c:formatCode>
                <c:ptCount val="5"/>
                <c:pt idx="0">
                  <c:v>0</c:v>
                </c:pt>
                <c:pt idx="1">
                  <c:v>9</c:v>
                </c:pt>
              </c:numCache>
            </c:numRef>
          </c:xVal>
          <c:yVal>
            <c:numRef>
              <c:f>Sheet1!$B$2:$B$6</c:f>
              <c:numCache>
                <c:formatCode>General</c:formatCode>
                <c:ptCount val="5"/>
                <c:pt idx="0">
                  <c:v>2</c:v>
                </c:pt>
                <c:pt idx="1">
                  <c:v>7</c:v>
                </c:pt>
              </c:numCache>
            </c:numRef>
          </c:yVal>
          <c:smooth val="0"/>
          <c:extLst>
            <c:ext xmlns:c16="http://schemas.microsoft.com/office/drawing/2014/chart" uri="{C3380CC4-5D6E-409C-BE32-E72D297353CC}">
              <c16:uniqueId val="{00000000-B0C4-4858-A340-293C614833B2}"/>
            </c:ext>
          </c:extLst>
        </c:ser>
        <c:dLbls>
          <c:showLegendKey val="0"/>
          <c:showVal val="0"/>
          <c:showCatName val="0"/>
          <c:showSerName val="0"/>
          <c:showPercent val="0"/>
          <c:showBubbleSize val="0"/>
        </c:dLbls>
        <c:axId val="219218160"/>
        <c:axId val="219593312"/>
      </c:scatterChart>
      <c:valAx>
        <c:axId val="219218160"/>
        <c:scaling>
          <c:orientation val="minMax"/>
          <c:max val="10"/>
        </c:scaling>
        <c:delete val="0"/>
        <c:axPos val="b"/>
        <c:majorGridlines>
          <c:spPr>
            <a:ln w="9525" cap="flat" cmpd="sng" algn="ctr">
              <a:solidFill>
                <a:schemeClr val="bg1"/>
              </a:solidFill>
              <a:prstDash val="dash"/>
              <a:round/>
            </a:ln>
            <a:effectLst/>
          </c:spPr>
        </c:majorGridlines>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1800" b="1" i="1" baseline="0" dirty="0">
                    <a:effectLst/>
                  </a:rPr>
                  <a:t>X</a:t>
                </a:r>
                <a:endParaRPr lang="en-US" dirty="0">
                  <a:effectLst/>
                </a:endParaRPr>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bg2">
                <a:lumMod val="90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219593312"/>
        <c:crosses val="autoZero"/>
        <c:crossBetween val="midCat"/>
        <c:majorUnit val="1"/>
      </c:valAx>
      <c:valAx>
        <c:axId val="219593312"/>
        <c:scaling>
          <c:orientation val="minMax"/>
          <c:max val="10"/>
        </c:scaling>
        <c:delete val="0"/>
        <c:axPos val="l"/>
        <c:majorGridlines>
          <c:spPr>
            <a:ln w="9525" cap="flat" cmpd="sng" algn="ctr">
              <a:solidFill>
                <a:schemeClr val="bg1"/>
              </a:solidFill>
              <a:prstDash val="dash"/>
              <a:round/>
            </a:ln>
            <a:effectLst/>
          </c:spPr>
        </c:majorGridlines>
        <c:title>
          <c:tx>
            <c:rich>
              <a:bodyPr rot="0" spcFirstLastPara="1" vertOverflow="ellipsis"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1800" b="1" i="1" baseline="0" dirty="0">
                    <a:effectLst/>
                  </a:rPr>
                  <a:t>Y</a:t>
                </a:r>
                <a:endParaRPr lang="en-US" dirty="0">
                  <a:effectLst/>
                </a:endParaRPr>
              </a:p>
            </c:rich>
          </c:tx>
          <c:overlay val="0"/>
          <c:spPr>
            <a:noFill/>
            <a:ln>
              <a:noFill/>
            </a:ln>
            <a:effectLst/>
          </c:spPr>
          <c:txPr>
            <a:bodyPr rot="0" spcFirstLastPara="1" vertOverflow="ellipsis"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bg2">
                <a:lumMod val="90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219218160"/>
        <c:crosses val="autoZero"/>
        <c:crossBetween val="midCat"/>
      </c:valAx>
      <c:spPr>
        <a:noFill/>
        <a:ln>
          <a:solidFill>
            <a:schemeClr val="bg1"/>
          </a:solid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rgbClr val="0153A5"/>
                </a:solidFill>
                <a:latin typeface="+mn-lt"/>
                <a:ea typeface="+mn-ea"/>
                <a:cs typeface="+mn-cs"/>
              </a:defRPr>
            </a:pPr>
            <a:r>
              <a:rPr lang="en-US" sz="1600" b="1" dirty="0">
                <a:solidFill>
                  <a:srgbClr val="0153A5"/>
                </a:solidFill>
                <a:effectLst/>
              </a:rPr>
              <a:t>P4: Saturation</a:t>
            </a:r>
            <a:endParaRPr lang="en-US" sz="1600" dirty="0">
              <a:solidFill>
                <a:srgbClr val="0153A5"/>
              </a:solidFill>
              <a:effectLst/>
            </a:endParaRPr>
          </a:p>
        </c:rich>
      </c:tx>
      <c:overlay val="0"/>
      <c:spPr>
        <a:noFill/>
        <a:ln>
          <a:noFill/>
        </a:ln>
        <a:effectLst/>
      </c:spPr>
      <c:txPr>
        <a:bodyPr rot="0" spcFirstLastPara="1" vertOverflow="ellipsis" vert="horz" wrap="square" anchor="ctr" anchorCtr="1"/>
        <a:lstStyle/>
        <a:p>
          <a:pPr>
            <a:defRPr sz="1600" b="0" i="0" u="none" strike="noStrike" kern="1200" spc="0" baseline="0">
              <a:solidFill>
                <a:srgbClr val="0153A5"/>
              </a:solidFill>
              <a:latin typeface="+mn-lt"/>
              <a:ea typeface="+mn-ea"/>
              <a:cs typeface="+mn-cs"/>
            </a:defRPr>
          </a:pPr>
          <a:endParaRPr lang="en-US"/>
        </a:p>
      </c:txPr>
    </c:title>
    <c:autoTitleDeleted val="0"/>
    <c:plotArea>
      <c:layout>
        <c:manualLayout>
          <c:layoutTarget val="inner"/>
          <c:xMode val="edge"/>
          <c:yMode val="edge"/>
          <c:x val="7.2361384514435689E-2"/>
          <c:y val="0.21793505538707328"/>
          <c:w val="0.90250328083989506"/>
          <c:h val="0.63142500653899702"/>
        </c:manualLayout>
      </c:layout>
      <c:scatterChart>
        <c:scatterStyle val="smoothMarker"/>
        <c:varyColors val="0"/>
        <c:ser>
          <c:idx val="0"/>
          <c:order val="0"/>
          <c:tx>
            <c:strRef>
              <c:f>Sheet1!$B$1</c:f>
              <c:strCache>
                <c:ptCount val="1"/>
                <c:pt idx="0">
                  <c:v>Y-Values</c:v>
                </c:pt>
              </c:strCache>
            </c:strRef>
          </c:tx>
          <c:spPr>
            <a:ln w="28575" cap="rnd">
              <a:solidFill>
                <a:srgbClr val="0153A5"/>
              </a:solidFill>
              <a:round/>
            </a:ln>
            <a:effectLst/>
          </c:spPr>
          <c:marker>
            <c:symbol val="none"/>
          </c:marker>
          <c:xVal>
            <c:numRef>
              <c:f>Sheet1!$A$2:$A$6</c:f>
              <c:numCache>
                <c:formatCode>General</c:formatCode>
                <c:ptCount val="5"/>
                <c:pt idx="0">
                  <c:v>0</c:v>
                </c:pt>
                <c:pt idx="1">
                  <c:v>2</c:v>
                </c:pt>
                <c:pt idx="2">
                  <c:v>9.5</c:v>
                </c:pt>
              </c:numCache>
            </c:numRef>
          </c:xVal>
          <c:yVal>
            <c:numRef>
              <c:f>Sheet1!$B$2:$B$6</c:f>
              <c:numCache>
                <c:formatCode>General</c:formatCode>
                <c:ptCount val="5"/>
                <c:pt idx="0">
                  <c:v>0</c:v>
                </c:pt>
                <c:pt idx="1">
                  <c:v>7</c:v>
                </c:pt>
                <c:pt idx="2">
                  <c:v>8</c:v>
                </c:pt>
              </c:numCache>
            </c:numRef>
          </c:yVal>
          <c:smooth val="1"/>
          <c:extLst>
            <c:ext xmlns:c16="http://schemas.microsoft.com/office/drawing/2014/chart" uri="{C3380CC4-5D6E-409C-BE32-E72D297353CC}">
              <c16:uniqueId val="{00000000-FB0E-44DB-924F-BB6E049AC962}"/>
            </c:ext>
          </c:extLst>
        </c:ser>
        <c:dLbls>
          <c:showLegendKey val="0"/>
          <c:showVal val="0"/>
          <c:showCatName val="0"/>
          <c:showSerName val="0"/>
          <c:showPercent val="0"/>
          <c:showBubbleSize val="0"/>
        </c:dLbls>
        <c:axId val="281688448"/>
        <c:axId val="281689008"/>
      </c:scatterChart>
      <c:valAx>
        <c:axId val="281688448"/>
        <c:scaling>
          <c:orientation val="minMax"/>
          <c:max val="10"/>
        </c:scaling>
        <c:delete val="0"/>
        <c:axPos val="b"/>
        <c:majorGridlines>
          <c:spPr>
            <a:ln w="9525" cap="flat" cmpd="sng" algn="ctr">
              <a:solidFill>
                <a:schemeClr val="bg1"/>
              </a:solidFill>
              <a:prstDash val="dash"/>
              <a:round/>
            </a:ln>
            <a:effectLst/>
          </c:spPr>
        </c:majorGridlines>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1800" b="1" i="1" baseline="0" dirty="0">
                    <a:effectLst/>
                  </a:rPr>
                  <a:t>X</a:t>
                </a:r>
                <a:endParaRPr lang="en-US" sz="1400" dirty="0">
                  <a:effectLst/>
                </a:endParaRPr>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bg2">
                <a:lumMod val="90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281689008"/>
        <c:crosses val="autoZero"/>
        <c:crossBetween val="midCat"/>
        <c:majorUnit val="1"/>
      </c:valAx>
      <c:valAx>
        <c:axId val="281689008"/>
        <c:scaling>
          <c:orientation val="minMax"/>
          <c:max val="10"/>
        </c:scaling>
        <c:delete val="0"/>
        <c:axPos val="l"/>
        <c:majorGridlines>
          <c:spPr>
            <a:ln w="9525" cap="flat" cmpd="sng" algn="ctr">
              <a:solidFill>
                <a:schemeClr val="bg1"/>
              </a:solidFill>
              <a:prstDash val="dash"/>
              <a:round/>
            </a:ln>
            <a:effectLst/>
          </c:spPr>
        </c:majorGridlines>
        <c:title>
          <c:tx>
            <c:rich>
              <a:bodyPr rot="0" spcFirstLastPara="1" vertOverflow="ellipsis"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1800" b="1" i="1" baseline="0" dirty="0">
                    <a:effectLst/>
                  </a:rPr>
                  <a:t>Y</a:t>
                </a:r>
                <a:endParaRPr lang="en-US" dirty="0">
                  <a:effectLst/>
                </a:endParaRPr>
              </a:p>
            </c:rich>
          </c:tx>
          <c:overlay val="0"/>
          <c:spPr>
            <a:noFill/>
            <a:ln>
              <a:noFill/>
            </a:ln>
            <a:effectLst/>
          </c:spPr>
          <c:txPr>
            <a:bodyPr rot="0" spcFirstLastPara="1" vertOverflow="ellipsis"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bg2">
                <a:lumMod val="90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281688448"/>
        <c:crosses val="autoZero"/>
        <c:crossBetween val="midCat"/>
      </c:valAx>
      <c:spPr>
        <a:noFill/>
        <a:ln>
          <a:solidFill>
            <a:schemeClr val="bg1"/>
          </a:solid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2361384514435689E-2"/>
          <c:y val="5.4078248031496065E-2"/>
          <c:w val="0.90250328083989506"/>
          <c:h val="0.87183809055118111"/>
        </c:manualLayout>
      </c:layout>
      <c:scatterChart>
        <c:scatterStyle val="smoothMarker"/>
        <c:varyColors val="0"/>
        <c:ser>
          <c:idx val="0"/>
          <c:order val="0"/>
          <c:tx>
            <c:strRef>
              <c:f>Sheet1!$B$1</c:f>
              <c:strCache>
                <c:ptCount val="1"/>
                <c:pt idx="0">
                  <c:v>Y-Values</c:v>
                </c:pt>
              </c:strCache>
            </c:strRef>
          </c:tx>
          <c:spPr>
            <a:ln w="28575" cap="rnd">
              <a:solidFill>
                <a:srgbClr val="0153A5"/>
              </a:solidFill>
              <a:round/>
            </a:ln>
            <a:effectLst/>
          </c:spPr>
          <c:marker>
            <c:symbol val="none"/>
          </c:marker>
          <c:xVal>
            <c:numRef>
              <c:f>Sheet1!$A$2:$A$6</c:f>
              <c:numCache>
                <c:formatCode>General</c:formatCode>
                <c:ptCount val="5"/>
                <c:pt idx="0">
                  <c:v>1</c:v>
                </c:pt>
                <c:pt idx="1">
                  <c:v>5</c:v>
                </c:pt>
                <c:pt idx="2">
                  <c:v>8</c:v>
                </c:pt>
              </c:numCache>
            </c:numRef>
          </c:xVal>
          <c:yVal>
            <c:numRef>
              <c:f>Sheet1!$B$2:$B$6</c:f>
              <c:numCache>
                <c:formatCode>General</c:formatCode>
                <c:ptCount val="5"/>
                <c:pt idx="0">
                  <c:v>1</c:v>
                </c:pt>
                <c:pt idx="1">
                  <c:v>2</c:v>
                </c:pt>
                <c:pt idx="2">
                  <c:v>8</c:v>
                </c:pt>
              </c:numCache>
            </c:numRef>
          </c:yVal>
          <c:smooth val="1"/>
          <c:extLst>
            <c:ext xmlns:c16="http://schemas.microsoft.com/office/drawing/2014/chart" uri="{C3380CC4-5D6E-409C-BE32-E72D297353CC}">
              <c16:uniqueId val="{00000000-E2A6-4579-8211-E359F0AB0A37}"/>
            </c:ext>
          </c:extLst>
        </c:ser>
        <c:dLbls>
          <c:showLegendKey val="0"/>
          <c:showVal val="0"/>
          <c:showCatName val="0"/>
          <c:showSerName val="0"/>
          <c:showPercent val="0"/>
          <c:showBubbleSize val="0"/>
        </c:dLbls>
        <c:axId val="281691808"/>
        <c:axId val="281692368"/>
      </c:scatterChart>
      <c:valAx>
        <c:axId val="281691808"/>
        <c:scaling>
          <c:orientation val="minMax"/>
          <c:max val="10"/>
        </c:scaling>
        <c:delete val="0"/>
        <c:axPos val="b"/>
        <c:majorGridlines>
          <c:spPr>
            <a:ln w="9525" cap="flat" cmpd="sng" algn="ctr">
              <a:solidFill>
                <a:schemeClr val="bg1"/>
              </a:solidFill>
              <a:prstDash val="dash"/>
              <a:round/>
            </a:ln>
            <a:effectLst/>
          </c:spPr>
        </c:majorGridlines>
        <c:numFmt formatCode="General" sourceLinked="1"/>
        <c:majorTickMark val="none"/>
        <c:minorTickMark val="none"/>
        <c:tickLblPos val="nextTo"/>
        <c:spPr>
          <a:noFill/>
          <a:ln w="9525" cap="flat" cmpd="sng" algn="ctr">
            <a:solidFill>
              <a:schemeClr val="bg1"/>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281692368"/>
        <c:crosses val="autoZero"/>
        <c:crossBetween val="midCat"/>
        <c:majorUnit val="1"/>
      </c:valAx>
      <c:valAx>
        <c:axId val="281692368"/>
        <c:scaling>
          <c:orientation val="minMax"/>
          <c:max val="10"/>
        </c:scaling>
        <c:delete val="0"/>
        <c:axPos val="l"/>
        <c:majorGridlines>
          <c:spPr>
            <a:ln w="9525" cap="flat" cmpd="sng" algn="ctr">
              <a:solidFill>
                <a:schemeClr val="bg1"/>
              </a:solidFill>
              <a:prstDash val="dash"/>
              <a:round/>
            </a:ln>
            <a:effectLst/>
          </c:spPr>
        </c:majorGridlines>
        <c:numFmt formatCode="General" sourceLinked="1"/>
        <c:majorTickMark val="none"/>
        <c:minorTickMark val="none"/>
        <c:tickLblPos val="nextTo"/>
        <c:spPr>
          <a:noFill/>
          <a:ln w="9525" cap="flat" cmpd="sng" algn="ctr">
            <a:solidFill>
              <a:schemeClr val="bg1"/>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281691808"/>
        <c:crosses val="autoZero"/>
        <c:crossBetween val="midCat"/>
      </c:valAx>
      <c:spPr>
        <a:noFill/>
        <a:ln>
          <a:solidFill>
            <a:schemeClr val="bg1"/>
          </a:solid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2361384514435689E-2"/>
          <c:y val="5.4078248031496065E-2"/>
          <c:w val="0.90250328083989506"/>
          <c:h val="0.87183809055118111"/>
        </c:manualLayout>
      </c:layout>
      <c:scatterChart>
        <c:scatterStyle val="smoothMarker"/>
        <c:varyColors val="0"/>
        <c:dLbls>
          <c:showLegendKey val="0"/>
          <c:showVal val="0"/>
          <c:showCatName val="0"/>
          <c:showSerName val="0"/>
          <c:showPercent val="0"/>
          <c:showBubbleSize val="0"/>
        </c:dLbls>
        <c:axId val="281694608"/>
        <c:axId val="219216480"/>
      </c:scatterChart>
      <c:valAx>
        <c:axId val="281694608"/>
        <c:scaling>
          <c:orientation val="minMax"/>
          <c:max val="10"/>
        </c:scaling>
        <c:delete val="0"/>
        <c:axPos val="b"/>
        <c:majorGridlines>
          <c:spPr>
            <a:ln w="9525" cap="flat" cmpd="sng" algn="ctr">
              <a:solidFill>
                <a:schemeClr val="bg1"/>
              </a:solidFill>
              <a:prstDash val="dash"/>
              <a:round/>
            </a:ln>
            <a:effectLst/>
          </c:spPr>
        </c:majorGridlines>
        <c:numFmt formatCode="General" sourceLinked="1"/>
        <c:majorTickMark val="none"/>
        <c:minorTickMark val="none"/>
        <c:tickLblPos val="nextTo"/>
        <c:spPr>
          <a:noFill/>
          <a:ln w="9525" cap="flat" cmpd="sng" algn="ctr">
            <a:solidFill>
              <a:schemeClr val="bg1"/>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219216480"/>
        <c:crosses val="autoZero"/>
        <c:crossBetween val="midCat"/>
        <c:majorUnit val="1"/>
      </c:valAx>
      <c:valAx>
        <c:axId val="219216480"/>
        <c:scaling>
          <c:orientation val="minMax"/>
          <c:max val="10"/>
        </c:scaling>
        <c:delete val="0"/>
        <c:axPos val="l"/>
        <c:majorGridlines>
          <c:spPr>
            <a:ln w="9525" cap="flat" cmpd="sng" algn="ctr">
              <a:solidFill>
                <a:schemeClr val="bg1"/>
              </a:solidFill>
              <a:prstDash val="dash"/>
              <a:round/>
            </a:ln>
            <a:effectLst/>
          </c:spPr>
        </c:majorGridlines>
        <c:numFmt formatCode="General" sourceLinked="1"/>
        <c:majorTickMark val="none"/>
        <c:minorTickMark val="none"/>
        <c:tickLblPos val="nextTo"/>
        <c:spPr>
          <a:noFill/>
          <a:ln w="9525" cap="flat" cmpd="sng" algn="ctr">
            <a:solidFill>
              <a:schemeClr val="bg1"/>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281694608"/>
        <c:crosses val="autoZero"/>
        <c:crossBetween val="midCat"/>
      </c:valAx>
      <c:spPr>
        <a:noFill/>
        <a:ln>
          <a:solidFill>
            <a:schemeClr val="bg1"/>
          </a:solid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2361384514435689E-2"/>
          <c:y val="5.4078248031496065E-2"/>
          <c:w val="0.90250328083989506"/>
          <c:h val="0.87183809055118111"/>
        </c:manualLayout>
      </c:layout>
      <c:scatterChart>
        <c:scatterStyle val="smoothMarker"/>
        <c:varyColors val="0"/>
        <c:ser>
          <c:idx val="0"/>
          <c:order val="0"/>
          <c:tx>
            <c:strRef>
              <c:f>Sheet1!$B$1</c:f>
              <c:strCache>
                <c:ptCount val="1"/>
                <c:pt idx="0">
                  <c:v>Y-Values</c:v>
                </c:pt>
              </c:strCache>
            </c:strRef>
          </c:tx>
          <c:spPr>
            <a:ln w="28575" cap="rnd">
              <a:solidFill>
                <a:srgbClr val="0153A5"/>
              </a:solidFill>
              <a:round/>
            </a:ln>
            <a:effectLst/>
          </c:spPr>
          <c:marker>
            <c:symbol val="none"/>
          </c:marker>
          <c:xVal>
            <c:numRef>
              <c:f>Sheet1!$A$2:$A$6</c:f>
              <c:numCache>
                <c:formatCode>General</c:formatCode>
                <c:ptCount val="5"/>
                <c:pt idx="0">
                  <c:v>0.5</c:v>
                </c:pt>
                <c:pt idx="1">
                  <c:v>3</c:v>
                </c:pt>
                <c:pt idx="2">
                  <c:v>6</c:v>
                </c:pt>
                <c:pt idx="3">
                  <c:v>9</c:v>
                </c:pt>
              </c:numCache>
            </c:numRef>
          </c:xVal>
          <c:yVal>
            <c:numRef>
              <c:f>Sheet1!$B$2:$B$6</c:f>
              <c:numCache>
                <c:formatCode>General</c:formatCode>
                <c:ptCount val="5"/>
                <c:pt idx="0">
                  <c:v>2</c:v>
                </c:pt>
                <c:pt idx="1">
                  <c:v>2.5</c:v>
                </c:pt>
                <c:pt idx="2">
                  <c:v>8</c:v>
                </c:pt>
                <c:pt idx="3">
                  <c:v>9</c:v>
                </c:pt>
              </c:numCache>
            </c:numRef>
          </c:yVal>
          <c:smooth val="1"/>
          <c:extLst>
            <c:ext xmlns:c16="http://schemas.microsoft.com/office/drawing/2014/chart" uri="{C3380CC4-5D6E-409C-BE32-E72D297353CC}">
              <c16:uniqueId val="{00000000-D785-4E29-813B-5323DAF61C7E}"/>
            </c:ext>
          </c:extLst>
        </c:ser>
        <c:dLbls>
          <c:showLegendKey val="0"/>
          <c:showVal val="0"/>
          <c:showCatName val="0"/>
          <c:showSerName val="0"/>
          <c:showPercent val="0"/>
          <c:showBubbleSize val="0"/>
        </c:dLbls>
        <c:axId val="279551200"/>
        <c:axId val="279551760"/>
      </c:scatterChart>
      <c:valAx>
        <c:axId val="279551200"/>
        <c:scaling>
          <c:orientation val="minMax"/>
          <c:max val="10"/>
        </c:scaling>
        <c:delete val="0"/>
        <c:axPos val="b"/>
        <c:majorGridlines>
          <c:spPr>
            <a:ln w="9525" cap="flat" cmpd="sng" algn="ctr">
              <a:solidFill>
                <a:schemeClr val="bg1"/>
              </a:solidFill>
              <a:prstDash val="dash"/>
              <a:round/>
            </a:ln>
            <a:effectLst/>
          </c:spPr>
        </c:majorGridlines>
        <c:numFmt formatCode="General" sourceLinked="1"/>
        <c:majorTickMark val="none"/>
        <c:minorTickMark val="none"/>
        <c:tickLblPos val="nextTo"/>
        <c:spPr>
          <a:noFill/>
          <a:ln w="9525" cap="flat" cmpd="sng" algn="ctr">
            <a:solidFill>
              <a:schemeClr val="bg1"/>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279551760"/>
        <c:crosses val="autoZero"/>
        <c:crossBetween val="midCat"/>
        <c:majorUnit val="1"/>
      </c:valAx>
      <c:valAx>
        <c:axId val="279551760"/>
        <c:scaling>
          <c:orientation val="minMax"/>
          <c:max val="10"/>
        </c:scaling>
        <c:delete val="0"/>
        <c:axPos val="l"/>
        <c:majorGridlines>
          <c:spPr>
            <a:ln w="9525" cap="flat" cmpd="sng" algn="ctr">
              <a:solidFill>
                <a:schemeClr val="bg1"/>
              </a:solidFill>
              <a:prstDash val="dash"/>
              <a:round/>
            </a:ln>
            <a:effectLst/>
          </c:spPr>
        </c:majorGridlines>
        <c:numFmt formatCode="General" sourceLinked="1"/>
        <c:majorTickMark val="none"/>
        <c:minorTickMark val="none"/>
        <c:tickLblPos val="nextTo"/>
        <c:spPr>
          <a:noFill/>
          <a:ln w="9525" cap="flat" cmpd="sng" algn="ctr">
            <a:solidFill>
              <a:schemeClr val="bg1"/>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279551200"/>
        <c:crosses val="autoZero"/>
        <c:crossBetween val="midCat"/>
      </c:valAx>
      <c:spPr>
        <a:noFill/>
        <a:ln>
          <a:solidFill>
            <a:schemeClr val="bg1"/>
          </a:solid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2361384514435689E-2"/>
          <c:y val="5.4078248031496065E-2"/>
          <c:w val="0.90250328083989506"/>
          <c:h val="0.87183809055118111"/>
        </c:manualLayout>
      </c:layout>
      <c:scatterChart>
        <c:scatterStyle val="smoothMarker"/>
        <c:varyColors val="0"/>
        <c:ser>
          <c:idx val="0"/>
          <c:order val="0"/>
          <c:tx>
            <c:strRef>
              <c:f>Sheet1!$B$1</c:f>
              <c:strCache>
                <c:ptCount val="1"/>
                <c:pt idx="0">
                  <c:v>Y-Values</c:v>
                </c:pt>
              </c:strCache>
            </c:strRef>
          </c:tx>
          <c:spPr>
            <a:ln w="28575" cap="rnd">
              <a:solidFill>
                <a:srgbClr val="0153A5"/>
              </a:solidFill>
              <a:round/>
            </a:ln>
            <a:effectLst/>
          </c:spPr>
          <c:marker>
            <c:symbol val="none"/>
          </c:marker>
          <c:xVal>
            <c:numRef>
              <c:f>Sheet1!$A$2:$A$6</c:f>
              <c:numCache>
                <c:formatCode>General</c:formatCode>
                <c:ptCount val="5"/>
                <c:pt idx="0">
                  <c:v>1</c:v>
                </c:pt>
                <c:pt idx="1">
                  <c:v>4</c:v>
                </c:pt>
                <c:pt idx="2">
                  <c:v>9.5</c:v>
                </c:pt>
              </c:numCache>
            </c:numRef>
          </c:xVal>
          <c:yVal>
            <c:numRef>
              <c:f>Sheet1!$B$2:$B$6</c:f>
              <c:numCache>
                <c:formatCode>General</c:formatCode>
                <c:ptCount val="5"/>
                <c:pt idx="0">
                  <c:v>1</c:v>
                </c:pt>
                <c:pt idx="1">
                  <c:v>8</c:v>
                </c:pt>
                <c:pt idx="2">
                  <c:v>7</c:v>
                </c:pt>
              </c:numCache>
            </c:numRef>
          </c:yVal>
          <c:smooth val="1"/>
          <c:extLst>
            <c:ext xmlns:c16="http://schemas.microsoft.com/office/drawing/2014/chart" uri="{C3380CC4-5D6E-409C-BE32-E72D297353CC}">
              <c16:uniqueId val="{00000000-EECE-44D4-91AB-E993C0248F8D}"/>
            </c:ext>
          </c:extLst>
        </c:ser>
        <c:dLbls>
          <c:showLegendKey val="0"/>
          <c:showVal val="0"/>
          <c:showCatName val="0"/>
          <c:showSerName val="0"/>
          <c:showPercent val="0"/>
          <c:showBubbleSize val="0"/>
        </c:dLbls>
        <c:axId val="279548960"/>
        <c:axId val="279550080"/>
      </c:scatterChart>
      <c:valAx>
        <c:axId val="279548960"/>
        <c:scaling>
          <c:orientation val="minMax"/>
          <c:max val="10"/>
        </c:scaling>
        <c:delete val="0"/>
        <c:axPos val="b"/>
        <c:majorGridlines>
          <c:spPr>
            <a:ln w="9525" cap="flat" cmpd="sng" algn="ctr">
              <a:solidFill>
                <a:schemeClr val="bg1"/>
              </a:solidFill>
              <a:prstDash val="dash"/>
              <a:round/>
            </a:ln>
            <a:effectLst/>
          </c:spPr>
        </c:majorGridlines>
        <c:numFmt formatCode="General" sourceLinked="1"/>
        <c:majorTickMark val="none"/>
        <c:minorTickMark val="none"/>
        <c:tickLblPos val="nextTo"/>
        <c:spPr>
          <a:noFill/>
          <a:ln w="9525" cap="flat" cmpd="sng" algn="ctr">
            <a:solidFill>
              <a:schemeClr val="bg1"/>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279550080"/>
        <c:crosses val="autoZero"/>
        <c:crossBetween val="midCat"/>
        <c:majorUnit val="1"/>
      </c:valAx>
      <c:valAx>
        <c:axId val="279550080"/>
        <c:scaling>
          <c:orientation val="minMax"/>
          <c:max val="10"/>
        </c:scaling>
        <c:delete val="0"/>
        <c:axPos val="l"/>
        <c:majorGridlines>
          <c:spPr>
            <a:ln w="9525" cap="flat" cmpd="sng" algn="ctr">
              <a:solidFill>
                <a:schemeClr val="bg1"/>
              </a:solidFill>
              <a:prstDash val="dash"/>
              <a:round/>
            </a:ln>
            <a:effectLst/>
          </c:spPr>
        </c:majorGridlines>
        <c:numFmt formatCode="General" sourceLinked="1"/>
        <c:majorTickMark val="none"/>
        <c:minorTickMark val="none"/>
        <c:tickLblPos val="nextTo"/>
        <c:spPr>
          <a:noFill/>
          <a:ln w="9525" cap="flat" cmpd="sng" algn="ctr">
            <a:solidFill>
              <a:schemeClr val="bg1"/>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279548960"/>
        <c:crosses val="autoZero"/>
        <c:crossBetween val="midCat"/>
      </c:valAx>
      <c:spPr>
        <a:noFill/>
        <a:ln>
          <a:solidFill>
            <a:schemeClr val="bg1"/>
          </a:solid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2048589576585386"/>
          <c:y val="8.7304505368608953E-2"/>
          <c:w val="0.84512249744334644"/>
          <c:h val="0.64552422151335109"/>
        </c:manualLayout>
      </c:layout>
      <c:lineChart>
        <c:grouping val="standard"/>
        <c:varyColors val="0"/>
        <c:ser>
          <c:idx val="0"/>
          <c:order val="0"/>
          <c:spPr>
            <a:ln w="38100">
              <a:solidFill>
                <a:srgbClr val="000080"/>
              </a:solidFill>
              <a:prstDash val="solid"/>
            </a:ln>
          </c:spPr>
          <c:marker>
            <c:symbol val="none"/>
          </c:marker>
          <c:cat>
            <c:strRef>
              <c:f>Calibration!$B$26:$B$36</c:f>
              <c:strCache>
                <c:ptCount val="11"/>
                <c:pt idx="0">
                  <c:v>No advertising</c:v>
                </c:pt>
                <c:pt idx="1">
                  <c:v>0.40 M$</c:v>
                </c:pt>
                <c:pt idx="2">
                  <c:v>0.80 M$</c:v>
                </c:pt>
                <c:pt idx="3">
                  <c:v>1.20 M$</c:v>
                </c:pt>
                <c:pt idx="4">
                  <c:v>1.60 M$</c:v>
                </c:pt>
                <c:pt idx="5">
                  <c:v>2.00 M$</c:v>
                </c:pt>
                <c:pt idx="6">
                  <c:v>2.40 M$</c:v>
                </c:pt>
                <c:pt idx="7">
                  <c:v>2.80 M$</c:v>
                </c:pt>
                <c:pt idx="8">
                  <c:v>3.20 M$</c:v>
                </c:pt>
                <c:pt idx="9">
                  <c:v>3.60 M$</c:v>
                </c:pt>
                <c:pt idx="10">
                  <c:v>4.00 M$</c:v>
                </c:pt>
              </c:strCache>
            </c:strRef>
          </c:cat>
          <c:val>
            <c:numRef>
              <c:f>Calibration!$C$26:$C$36</c:f>
              <c:numCache>
                <c:formatCode>0.0%</c:formatCode>
                <c:ptCount val="11"/>
                <c:pt idx="0">
                  <c:v>4.7E-2</c:v>
                </c:pt>
                <c:pt idx="1">
                  <c:v>4.7014887130496348E-2</c:v>
                </c:pt>
                <c:pt idx="2">
                  <c:v>4.7265631769353979E-2</c:v>
                </c:pt>
                <c:pt idx="3">
                  <c:v>4.8347195129227534E-2</c:v>
                </c:pt>
                <c:pt idx="4">
                  <c:v>5.0749146883153448E-2</c:v>
                </c:pt>
                <c:pt idx="5">
                  <c:v>5.4000037313694182E-2</c:v>
                </c:pt>
                <c:pt idx="6">
                  <c:v>5.6999968961266051E-2</c:v>
                </c:pt>
                <c:pt idx="7">
                  <c:v>5.9167300172468927E-2</c:v>
                </c:pt>
                <c:pt idx="8">
                  <c:v>6.0556339366490228E-2</c:v>
                </c:pt>
                <c:pt idx="9">
                  <c:v>6.1412166094964943E-2</c:v>
                </c:pt>
                <c:pt idx="10">
                  <c:v>6.1940342559454555E-2</c:v>
                </c:pt>
              </c:numCache>
            </c:numRef>
          </c:val>
          <c:smooth val="1"/>
          <c:extLst>
            <c:ext xmlns:c16="http://schemas.microsoft.com/office/drawing/2014/chart" uri="{C3380CC4-5D6E-409C-BE32-E72D297353CC}">
              <c16:uniqueId val="{00000000-4085-4B5E-8AE8-3F67F8553503}"/>
            </c:ext>
          </c:extLst>
        </c:ser>
        <c:dLbls>
          <c:showLegendKey val="0"/>
          <c:showVal val="0"/>
          <c:showCatName val="0"/>
          <c:showSerName val="0"/>
          <c:showPercent val="0"/>
          <c:showBubbleSize val="0"/>
        </c:dLbls>
        <c:smooth val="0"/>
        <c:axId val="2007788000"/>
        <c:axId val="1"/>
      </c:lineChart>
      <c:catAx>
        <c:axId val="2007788000"/>
        <c:scaling>
          <c:orientation val="minMax"/>
        </c:scaling>
        <c:delete val="0"/>
        <c:axPos val="b"/>
        <c:numFmt formatCode="General" sourceLinked="1"/>
        <c:majorTickMark val="out"/>
        <c:minorTickMark val="none"/>
        <c:tickLblPos val="nextTo"/>
        <c:spPr>
          <a:ln w="3175">
            <a:solidFill>
              <a:srgbClr val="000000"/>
            </a:solidFill>
            <a:prstDash val="solid"/>
          </a:ln>
        </c:spPr>
        <c:txPr>
          <a:bodyPr rot="-2700000" vert="horz"/>
          <a:lstStyle/>
          <a:p>
            <a:pPr>
              <a:defRPr sz="600" b="0" i="0" u="none" strike="noStrike" baseline="0">
                <a:solidFill>
                  <a:srgbClr val="000000"/>
                </a:solidFill>
                <a:latin typeface="Arial"/>
                <a:ea typeface="Arial"/>
                <a:cs typeface="Arial"/>
              </a:defRPr>
            </a:pPr>
            <a:endParaRPr lang="en-US"/>
          </a:p>
        </c:txPr>
        <c:crossAx val="1"/>
        <c:crosses val="autoZero"/>
        <c:auto val="1"/>
        <c:lblAlgn val="ctr"/>
        <c:lblOffset val="100"/>
        <c:tickLblSkip val="1"/>
        <c:tickMarkSkip val="1"/>
        <c:noMultiLvlLbl val="0"/>
      </c:catAx>
      <c:valAx>
        <c:axId val="1"/>
        <c:scaling>
          <c:orientation val="minMax"/>
          <c:min val="0.04"/>
        </c:scaling>
        <c:delete val="0"/>
        <c:axPos val="l"/>
        <c:majorGridlines>
          <c:spPr>
            <a:ln w="3175">
              <a:solidFill>
                <a:srgbClr val="C0C0C0"/>
              </a:solidFill>
              <a:prstDash val="sysDash"/>
            </a:ln>
          </c:spPr>
        </c:majorGridlines>
        <c:numFmt formatCode="0.0%" sourceLinked="0"/>
        <c:majorTickMark val="out"/>
        <c:minorTickMark val="none"/>
        <c:tickLblPos val="nextTo"/>
        <c:spPr>
          <a:ln w="3175">
            <a:solidFill>
              <a:srgbClr val="000000"/>
            </a:solidFill>
            <a:prstDash val="solid"/>
          </a:ln>
        </c:spPr>
        <c:txPr>
          <a:bodyPr rot="0" vert="horz"/>
          <a:lstStyle/>
          <a:p>
            <a:pPr>
              <a:defRPr sz="700" b="0" i="0" u="none" strike="noStrike" baseline="0">
                <a:solidFill>
                  <a:srgbClr val="000000"/>
                </a:solidFill>
                <a:latin typeface="Arial"/>
                <a:ea typeface="Arial"/>
                <a:cs typeface="Arial"/>
              </a:defRPr>
            </a:pPr>
            <a:endParaRPr lang="en-US"/>
          </a:p>
        </c:txPr>
        <c:crossAx val="2007788000"/>
        <c:crosses val="autoZero"/>
        <c:crossBetween val="between"/>
      </c:valAx>
      <c:spPr>
        <a:solidFill>
          <a:srgbClr val="FFFFFF"/>
        </a:solidFill>
        <a:ln w="12700">
          <a:solidFill>
            <a:srgbClr val="808080"/>
          </a:solidFill>
          <a:prstDash val="solid"/>
        </a:ln>
      </c:spPr>
    </c:plotArea>
    <c:plotVisOnly val="1"/>
    <c:dispBlanksAs val="gap"/>
    <c:showDLblsOverMax val="0"/>
  </c:chart>
  <c:spPr>
    <a:solidFill>
      <a:srgbClr val="E3E3E3"/>
    </a:solidFill>
    <a:ln w="3175">
      <a:solidFill>
        <a:srgbClr val="000000"/>
      </a:solidFill>
      <a:prstDash val="solid"/>
    </a:ln>
  </c:spPr>
  <c:txPr>
    <a:bodyPr/>
    <a:lstStyle/>
    <a:p>
      <a:pPr>
        <a:defRPr sz="800" b="0" i="0" u="none" strike="noStrike" baseline="0">
          <a:solidFill>
            <a:srgbClr val="000000"/>
          </a:solidFill>
          <a:latin typeface="Arial"/>
          <a:ea typeface="Arial"/>
          <a:cs typeface="Arial"/>
        </a:defRPr>
      </a:pPr>
      <a:endParaRPr lang="en-US"/>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tx>
            <c:strRef>
              <c:f>'ADBUDG Model'!$B$11</c:f>
              <c:strCache>
                <c:ptCount val="1"/>
                <c:pt idx="0">
                  <c:v>Y</c:v>
                </c:pt>
              </c:strCache>
            </c:strRef>
          </c:tx>
          <c:spPr>
            <a:ln w="19050" cap="rnd">
              <a:noFill/>
              <a:round/>
            </a:ln>
            <a:effectLst/>
          </c:spPr>
          <c:marker>
            <c:symbol val="circle"/>
            <c:size val="5"/>
            <c:spPr>
              <a:solidFill>
                <a:schemeClr val="accent1"/>
              </a:solidFill>
              <a:ln w="9525">
                <a:solidFill>
                  <a:schemeClr val="accent1"/>
                </a:solidFill>
              </a:ln>
              <a:effectLst/>
            </c:spPr>
          </c:marker>
          <c:xVal>
            <c:numRef>
              <c:f>'ADBUDG Model'!$A$12:$A$140</c:f>
              <c:numCache>
                <c:formatCode>General</c:formatCode>
                <c:ptCount val="129"/>
                <c:pt idx="0">
                  <c:v>0.4</c:v>
                </c:pt>
                <c:pt idx="1">
                  <c:v>0.5</c:v>
                </c:pt>
                <c:pt idx="2">
                  <c:v>0.6</c:v>
                </c:pt>
                <c:pt idx="3">
                  <c:v>0.7</c:v>
                </c:pt>
                <c:pt idx="4">
                  <c:v>0.8</c:v>
                </c:pt>
                <c:pt idx="5">
                  <c:v>0.9</c:v>
                </c:pt>
                <c:pt idx="6">
                  <c:v>1</c:v>
                </c:pt>
                <c:pt idx="7">
                  <c:v>1.1000000000000001</c:v>
                </c:pt>
                <c:pt idx="8">
                  <c:v>1.2</c:v>
                </c:pt>
                <c:pt idx="9">
                  <c:v>1.3</c:v>
                </c:pt>
                <c:pt idx="10">
                  <c:v>1.4</c:v>
                </c:pt>
                <c:pt idx="11">
                  <c:v>1.5</c:v>
                </c:pt>
                <c:pt idx="12">
                  <c:v>1.6</c:v>
                </c:pt>
                <c:pt idx="13">
                  <c:v>1.7</c:v>
                </c:pt>
                <c:pt idx="14">
                  <c:v>1.8</c:v>
                </c:pt>
                <c:pt idx="15">
                  <c:v>1.9</c:v>
                </c:pt>
                <c:pt idx="16">
                  <c:v>2</c:v>
                </c:pt>
                <c:pt idx="17">
                  <c:v>2.1</c:v>
                </c:pt>
                <c:pt idx="18">
                  <c:v>2.2000000000000002</c:v>
                </c:pt>
                <c:pt idx="19">
                  <c:v>2.2999999999999998</c:v>
                </c:pt>
                <c:pt idx="20">
                  <c:v>2.4</c:v>
                </c:pt>
                <c:pt idx="21">
                  <c:v>2.5</c:v>
                </c:pt>
                <c:pt idx="22">
                  <c:v>2.6</c:v>
                </c:pt>
                <c:pt idx="23">
                  <c:v>2.7</c:v>
                </c:pt>
                <c:pt idx="24">
                  <c:v>2.8</c:v>
                </c:pt>
                <c:pt idx="25">
                  <c:v>2.9</c:v>
                </c:pt>
                <c:pt idx="26">
                  <c:v>3</c:v>
                </c:pt>
                <c:pt idx="27">
                  <c:v>3.1</c:v>
                </c:pt>
                <c:pt idx="28">
                  <c:v>3.2</c:v>
                </c:pt>
                <c:pt idx="29">
                  <c:v>3.3</c:v>
                </c:pt>
                <c:pt idx="30">
                  <c:v>3.4</c:v>
                </c:pt>
                <c:pt idx="31">
                  <c:v>3.5</c:v>
                </c:pt>
                <c:pt idx="32">
                  <c:v>3.6</c:v>
                </c:pt>
                <c:pt idx="33">
                  <c:v>3.7</c:v>
                </c:pt>
                <c:pt idx="34">
                  <c:v>3.8</c:v>
                </c:pt>
                <c:pt idx="35">
                  <c:v>3.9</c:v>
                </c:pt>
                <c:pt idx="36">
                  <c:v>4</c:v>
                </c:pt>
                <c:pt idx="37">
                  <c:v>4.0999999999999996</c:v>
                </c:pt>
                <c:pt idx="38">
                  <c:v>4.2</c:v>
                </c:pt>
                <c:pt idx="39">
                  <c:v>4.3</c:v>
                </c:pt>
                <c:pt idx="40">
                  <c:v>4.4000000000000004</c:v>
                </c:pt>
                <c:pt idx="41">
                  <c:v>4.5</c:v>
                </c:pt>
                <c:pt idx="42">
                  <c:v>4.5999999999999996</c:v>
                </c:pt>
                <c:pt idx="43">
                  <c:v>4.7</c:v>
                </c:pt>
                <c:pt idx="44">
                  <c:v>4.8</c:v>
                </c:pt>
                <c:pt idx="45">
                  <c:v>4.9000000000000004</c:v>
                </c:pt>
                <c:pt idx="46">
                  <c:v>5</c:v>
                </c:pt>
                <c:pt idx="47">
                  <c:v>5.0999999999999996</c:v>
                </c:pt>
                <c:pt idx="48">
                  <c:v>5.2</c:v>
                </c:pt>
                <c:pt idx="49">
                  <c:v>5.3</c:v>
                </c:pt>
                <c:pt idx="50">
                  <c:v>5.4</c:v>
                </c:pt>
                <c:pt idx="51">
                  <c:v>5.5</c:v>
                </c:pt>
                <c:pt idx="52">
                  <c:v>5.6</c:v>
                </c:pt>
                <c:pt idx="53">
                  <c:v>5.7</c:v>
                </c:pt>
                <c:pt idx="54">
                  <c:v>5.8</c:v>
                </c:pt>
                <c:pt idx="55">
                  <c:v>5.9</c:v>
                </c:pt>
                <c:pt idx="56">
                  <c:v>6</c:v>
                </c:pt>
                <c:pt idx="57">
                  <c:v>6.1</c:v>
                </c:pt>
                <c:pt idx="58">
                  <c:v>6.2</c:v>
                </c:pt>
                <c:pt idx="59">
                  <c:v>6.3</c:v>
                </c:pt>
                <c:pt idx="60">
                  <c:v>6.4</c:v>
                </c:pt>
                <c:pt idx="61">
                  <c:v>6.5</c:v>
                </c:pt>
                <c:pt idx="62">
                  <c:v>6.6</c:v>
                </c:pt>
                <c:pt idx="63">
                  <c:v>6.7</c:v>
                </c:pt>
                <c:pt idx="64">
                  <c:v>6.8</c:v>
                </c:pt>
                <c:pt idx="65">
                  <c:v>6.9</c:v>
                </c:pt>
                <c:pt idx="66">
                  <c:v>7</c:v>
                </c:pt>
                <c:pt idx="67">
                  <c:v>7.1</c:v>
                </c:pt>
                <c:pt idx="68">
                  <c:v>7.2</c:v>
                </c:pt>
                <c:pt idx="69">
                  <c:v>7.3</c:v>
                </c:pt>
                <c:pt idx="70">
                  <c:v>7.4</c:v>
                </c:pt>
                <c:pt idx="71">
                  <c:v>7.5</c:v>
                </c:pt>
                <c:pt idx="72">
                  <c:v>7.6</c:v>
                </c:pt>
                <c:pt idx="73">
                  <c:v>7.7</c:v>
                </c:pt>
                <c:pt idx="74">
                  <c:v>7.8</c:v>
                </c:pt>
                <c:pt idx="75">
                  <c:v>7.9</c:v>
                </c:pt>
                <c:pt idx="76">
                  <c:v>8</c:v>
                </c:pt>
                <c:pt idx="77">
                  <c:v>8.1</c:v>
                </c:pt>
                <c:pt idx="78">
                  <c:v>8.1999999999999993</c:v>
                </c:pt>
                <c:pt idx="79">
                  <c:v>8.3000000000000007</c:v>
                </c:pt>
                <c:pt idx="80">
                  <c:v>8.4</c:v>
                </c:pt>
                <c:pt idx="81">
                  <c:v>8.5</c:v>
                </c:pt>
                <c:pt idx="82">
                  <c:v>8.6</c:v>
                </c:pt>
                <c:pt idx="83">
                  <c:v>8.6999999999999993</c:v>
                </c:pt>
                <c:pt idx="84">
                  <c:v>8.8000000000000007</c:v>
                </c:pt>
                <c:pt idx="85">
                  <c:v>8.9</c:v>
                </c:pt>
                <c:pt idx="86">
                  <c:v>9</c:v>
                </c:pt>
                <c:pt idx="87">
                  <c:v>9.1</c:v>
                </c:pt>
                <c:pt idx="88">
                  <c:v>9.1999999999999993</c:v>
                </c:pt>
                <c:pt idx="89">
                  <c:v>9.3000000000000007</c:v>
                </c:pt>
                <c:pt idx="90">
                  <c:v>9.4</c:v>
                </c:pt>
                <c:pt idx="91">
                  <c:v>9.5</c:v>
                </c:pt>
                <c:pt idx="92">
                  <c:v>9.6</c:v>
                </c:pt>
                <c:pt idx="93">
                  <c:v>9.6999999999999993</c:v>
                </c:pt>
                <c:pt idx="94">
                  <c:v>9.8000000000000007</c:v>
                </c:pt>
                <c:pt idx="95">
                  <c:v>9.9</c:v>
                </c:pt>
                <c:pt idx="96">
                  <c:v>10</c:v>
                </c:pt>
                <c:pt idx="97">
                  <c:v>10.1</c:v>
                </c:pt>
                <c:pt idx="98">
                  <c:v>10.199999999999999</c:v>
                </c:pt>
                <c:pt idx="99">
                  <c:v>10.3</c:v>
                </c:pt>
                <c:pt idx="100">
                  <c:v>10.4</c:v>
                </c:pt>
                <c:pt idx="101">
                  <c:v>10.5</c:v>
                </c:pt>
                <c:pt idx="102">
                  <c:v>10.6</c:v>
                </c:pt>
                <c:pt idx="103">
                  <c:v>10.7</c:v>
                </c:pt>
                <c:pt idx="104">
                  <c:v>10.8</c:v>
                </c:pt>
                <c:pt idx="105">
                  <c:v>10.9</c:v>
                </c:pt>
                <c:pt idx="106">
                  <c:v>11</c:v>
                </c:pt>
                <c:pt idx="107">
                  <c:v>11.1</c:v>
                </c:pt>
                <c:pt idx="108">
                  <c:v>11.2</c:v>
                </c:pt>
                <c:pt idx="109">
                  <c:v>11.3</c:v>
                </c:pt>
                <c:pt idx="110">
                  <c:v>11.4</c:v>
                </c:pt>
                <c:pt idx="111">
                  <c:v>11.5</c:v>
                </c:pt>
                <c:pt idx="112">
                  <c:v>11.6</c:v>
                </c:pt>
                <c:pt idx="113">
                  <c:v>11.7</c:v>
                </c:pt>
                <c:pt idx="114">
                  <c:v>11.8</c:v>
                </c:pt>
                <c:pt idx="115">
                  <c:v>11.9</c:v>
                </c:pt>
                <c:pt idx="116">
                  <c:v>12</c:v>
                </c:pt>
                <c:pt idx="117">
                  <c:v>12.1</c:v>
                </c:pt>
                <c:pt idx="118">
                  <c:v>12.2</c:v>
                </c:pt>
                <c:pt idx="119">
                  <c:v>12.3</c:v>
                </c:pt>
                <c:pt idx="120">
                  <c:v>12.4</c:v>
                </c:pt>
                <c:pt idx="121">
                  <c:v>12.5</c:v>
                </c:pt>
                <c:pt idx="122">
                  <c:v>12.6</c:v>
                </c:pt>
                <c:pt idx="123">
                  <c:v>12.7</c:v>
                </c:pt>
                <c:pt idx="124">
                  <c:v>12.8</c:v>
                </c:pt>
                <c:pt idx="125">
                  <c:v>12.9</c:v>
                </c:pt>
                <c:pt idx="126">
                  <c:v>13</c:v>
                </c:pt>
                <c:pt idx="127">
                  <c:v>13.1</c:v>
                </c:pt>
                <c:pt idx="128">
                  <c:v>13.2</c:v>
                </c:pt>
              </c:numCache>
            </c:numRef>
          </c:xVal>
          <c:yVal>
            <c:numRef>
              <c:f>'ADBUDG Model'!$B$12:$B$140</c:f>
              <c:numCache>
                <c:formatCode>0%</c:formatCode>
                <c:ptCount val="129"/>
                <c:pt idx="0">
                  <c:v>5.0091055168342474E-2</c:v>
                </c:pt>
                <c:pt idx="1">
                  <c:v>5.01987859304091E-2</c:v>
                </c:pt>
                <c:pt idx="2">
                  <c:v>5.0376139316488704E-2</c:v>
                </c:pt>
                <c:pt idx="3">
                  <c:v>5.0644767217086495E-2</c:v>
                </c:pt>
                <c:pt idx="4">
                  <c:v>5.1028026217850006E-2</c:v>
                </c:pt>
                <c:pt idx="5">
                  <c:v>5.1550715482062553E-2</c:v>
                </c:pt>
                <c:pt idx="6">
                  <c:v>5.2238805970149259E-2</c:v>
                </c:pt>
                <c:pt idx="7">
                  <c:v>5.3119149189166624E-2</c:v>
                </c:pt>
                <c:pt idx="8">
                  <c:v>5.4219157773288312E-2</c:v>
                </c:pt>
                <c:pt idx="9">
                  <c:v>5.5566453305220948E-2</c:v>
                </c:pt>
                <c:pt idx="10">
                  <c:v>5.7188479531210951E-2</c:v>
                </c:pt>
                <c:pt idx="11">
                  <c:v>5.9112081781750328E-2</c:v>
                </c:pt>
                <c:pt idx="12">
                  <c:v>6.1363056096306628E-2</c:v>
                </c:pt>
                <c:pt idx="13">
                  <c:v>6.3965674271037096E-2</c:v>
                </c:pt>
                <c:pt idx="14">
                  <c:v>6.6942193740436154E-2</c:v>
                </c:pt>
                <c:pt idx="15">
                  <c:v>7.0312363751280929E-2</c:v>
                </c:pt>
                <c:pt idx="16">
                  <c:v>7.4092941535629731E-2</c:v>
                </c:pt>
                <c:pt idx="17">
                  <c:v>7.8297233961403298E-2</c:v>
                </c:pt>
                <c:pt idx="18">
                  <c:v>8.2934681251689887E-2</c:v>
                </c:pt>
                <c:pt idx="19">
                  <c:v>8.801049965078428E-2</c:v>
                </c:pt>
                <c:pt idx="20">
                  <c:v>9.3525399247845253E-2</c:v>
                </c:pt>
                <c:pt idx="21">
                  <c:v>9.947539147939094E-2</c:v>
                </c:pt>
                <c:pt idx="22">
                  <c:v>0.10585169812827683</c:v>
                </c:pt>
                <c:pt idx="23">
                  <c:v>0.11264077001557786</c:v>
                </c:pt>
                <c:pt idx="24">
                  <c:v>0.119824419227721</c:v>
                </c:pt>
                <c:pt idx="25">
                  <c:v>0.12738006389759537</c:v>
                </c:pt>
                <c:pt idx="26">
                  <c:v>0.13528107958618391</c:v>
                </c:pt>
                <c:pt idx="27">
                  <c:v>0.14349724653961765</c:v>
                </c:pt>
                <c:pt idx="28">
                  <c:v>0.1519952778678616</c:v>
                </c:pt>
                <c:pt idx="29">
                  <c:v>0.16073941030597677</c:v>
                </c:pt>
                <c:pt idx="30">
                  <c:v>0.16969203690473816</c:v>
                </c:pt>
                <c:pt idx="31">
                  <c:v>0.17881435988715649</c:v>
                </c:pt>
                <c:pt idx="32">
                  <c:v>0.18806704202878383</c:v>
                </c:pt>
                <c:pt idx="33">
                  <c:v>0.19741083619733402</c:v>
                </c:pt>
                <c:pt idx="34">
                  <c:v>0.20680717495705309</c:v>
                </c:pt>
                <c:pt idx="35">
                  <c:v>0.21621870517552655</c:v>
                </c:pt>
                <c:pt idx="36">
                  <c:v>0.22560975609756095</c:v>
                </c:pt>
                <c:pt idx="37">
                  <c:v>0.23494673309619946</c:v>
                </c:pt>
                <c:pt idx="38">
                  <c:v>0.24419843301617522</c:v>
                </c:pt>
                <c:pt idx="39">
                  <c:v>0.25333628046985368</c:v>
                </c:pt>
                <c:pt idx="40">
                  <c:v>0.26233448746128857</c:v>
                </c:pt>
                <c:pt idx="41">
                  <c:v>0.27117014118929827</c:v>
                </c:pt>
                <c:pt idx="42">
                  <c:v>0.27982322676098764</c:v>
                </c:pt>
                <c:pt idx="43">
                  <c:v>0.2882765928287977</c:v>
                </c:pt>
                <c:pt idx="44">
                  <c:v>0.29651586888361309</c:v>
                </c:pt>
                <c:pt idx="45">
                  <c:v>0.30452934315968705</c:v>
                </c:pt>
                <c:pt idx="46">
                  <c:v>0.31230780991809481</c:v>
                </c:pt>
                <c:pt idx="47">
                  <c:v>0.31984439436576312</c:v>
                </c:pt>
                <c:pt idx="48">
                  <c:v>0.32713436272768387</c:v>
                </c:pt>
                <c:pt idx="49">
                  <c:v>0.3341749241046485</c:v>
                </c:pt>
                <c:pt idx="50">
                  <c:v>0.34096502979056753</c:v>
                </c:pt>
                <c:pt idx="51">
                  <c:v>0.34750517475194043</c:v>
                </c:pt>
                <c:pt idx="52">
                  <c:v>0.35379720503337497</c:v>
                </c:pt>
                <c:pt idx="53">
                  <c:v>0.35984413398032022</c:v>
                </c:pt>
                <c:pt idx="54">
                  <c:v>0.36564996938484984</c:v>
                </c:pt>
                <c:pt idx="55">
                  <c:v>0.37121955297412901</c:v>
                </c:pt>
                <c:pt idx="56">
                  <c:v>0.37655841307805005</c:v>
                </c:pt>
                <c:pt idx="57">
                  <c:v>0.38167263083047204</c:v>
                </c:pt>
                <c:pt idx="58">
                  <c:v>0.38656871987146618</c:v>
                </c:pt>
                <c:pt idx="59">
                  <c:v>0.39125351921720203</c:v>
                </c:pt>
                <c:pt idx="60">
                  <c:v>0.39573409873942172</c:v>
                </c:pt>
                <c:pt idx="61">
                  <c:v>0.40001767653709341</c:v>
                </c:pt>
                <c:pt idx="62">
                  <c:v>0.40411154737826516</c:v>
                </c:pt>
                <c:pt idx="63">
                  <c:v>0.40802302133036061</c:v>
                </c:pt>
                <c:pt idx="64">
                  <c:v>0.41175937167313764</c:v>
                </c:pt>
                <c:pt idx="65">
                  <c:v>0.4153277911922505</c:v>
                </c:pt>
                <c:pt idx="66">
                  <c:v>0.41873535597591466</c:v>
                </c:pt>
                <c:pt idx="67">
                  <c:v>0.42198899587677746</c:v>
                </c:pt>
                <c:pt idx="68">
                  <c:v>0.42509547085092941</c:v>
                </c:pt>
                <c:pt idx="69">
                  <c:v>0.42806135244219762</c:v>
                </c:pt>
                <c:pt idx="70">
                  <c:v>0.43089300973937661</c:v>
                </c:pt>
                <c:pt idx="71">
                  <c:v>0.43359659919451521</c:v>
                </c:pt>
                <c:pt idx="72">
                  <c:v>0.43617805775002388</c:v>
                </c:pt>
                <c:pt idx="73">
                  <c:v>0.43864309877990704</c:v>
                </c:pt>
                <c:pt idx="74">
                  <c:v>0.44099721040498507</c:v>
                </c:pt>
                <c:pt idx="75">
                  <c:v>0.44324565579296688</c:v>
                </c:pt>
                <c:pt idx="76">
                  <c:v>0.44539347510135152</c:v>
                </c:pt>
                <c:pt idx="77">
                  <c:v>0.44744548876424373</c:v>
                </c:pt>
                <c:pt idx="78">
                  <c:v>0.44940630186325847</c:v>
                </c:pt>
                <c:pt idx="79">
                  <c:v>0.45128030935789137</c:v>
                </c:pt>
                <c:pt idx="80">
                  <c:v>0.45307170198219993</c:v>
                </c:pt>
                <c:pt idx="81">
                  <c:v>0.45478447264262678</c:v>
                </c:pt>
                <c:pt idx="82">
                  <c:v>0.45642242317653331</c:v>
                </c:pt>
                <c:pt idx="83">
                  <c:v>0.45798917135277806</c:v>
                </c:pt>
                <c:pt idx="84">
                  <c:v>0.45948815801473031</c:v>
                </c:pt>
                <c:pt idx="85">
                  <c:v>0.46092265428272461</c:v>
                </c:pt>
                <c:pt idx="86">
                  <c:v>0.46229576874738165</c:v>
                </c:pt>
                <c:pt idx="87">
                  <c:v>0.46361045459768463</c:v>
                </c:pt>
                <c:pt idx="88">
                  <c:v>0.46486951663843157</c:v>
                </c:pt>
                <c:pt idx="89">
                  <c:v>0.46607561816088078</c:v>
                </c:pt>
                <c:pt idx="90">
                  <c:v>0.46723128763825578</c:v>
                </c:pt>
                <c:pt idx="91">
                  <c:v>0.46833892522444653</c:v>
                </c:pt>
                <c:pt idx="92">
                  <c:v>0.46940080903988335</c:v>
                </c:pt>
                <c:pt idx="93">
                  <c:v>0.47041910123330555</c:v>
                </c:pt>
                <c:pt idx="94">
                  <c:v>0.47139585381211274</c:v>
                </c:pt>
                <c:pt idx="95">
                  <c:v>0.47233301423728963</c:v>
                </c:pt>
                <c:pt idx="96">
                  <c:v>0.47323243078161104</c:v>
                </c:pt>
                <c:pt idx="97">
                  <c:v>0.47409585765206574</c:v>
                </c:pt>
                <c:pt idx="98">
                  <c:v>0.47492495987923566</c:v>
                </c:pt>
                <c:pt idx="99">
                  <c:v>0.47572131797781192</c:v>
                </c:pt>
                <c:pt idx="100">
                  <c:v>0.47648643238356214</c:v>
                </c:pt>
                <c:pt idx="101">
                  <c:v>0.47722172767294158</c:v>
                </c:pt>
                <c:pt idx="102">
                  <c:v>0.47792855657219541</c:v>
                </c:pt>
                <c:pt idx="103">
                  <c:v>0.47860820376327423</c:v>
                </c:pt>
                <c:pt idx="104">
                  <c:v>0.47926188949420656</c:v>
                </c:pt>
                <c:pt idx="105">
                  <c:v>0.47989077300176503</c:v>
                </c:pt>
                <c:pt idx="106">
                  <c:v>0.4804959557543525</c:v>
                </c:pt>
                <c:pt idx="107">
                  <c:v>0.48107848452303753</c:v>
                </c:pt>
                <c:pt idx="108">
                  <c:v>0.48163935428860533</c:v>
                </c:pt>
                <c:pt idx="109">
                  <c:v>0.48217951099236528</c:v>
                </c:pt>
                <c:pt idx="110">
                  <c:v>0.4826998541382948</c:v>
                </c:pt>
                <c:pt idx="111">
                  <c:v>0.48320123925389785</c:v>
                </c:pt>
                <c:pt idx="112">
                  <c:v>0.48368448021693267</c:v>
                </c:pt>
                <c:pt idx="113">
                  <c:v>0.48415035145491858</c:v>
                </c:pt>
                <c:pt idx="114">
                  <c:v>0.48459959002407677</c:v>
                </c:pt>
                <c:pt idx="115">
                  <c:v>0.4850328975740914</c:v>
                </c:pt>
                <c:pt idx="116">
                  <c:v>0.48545094220481338</c:v>
                </c:pt>
                <c:pt idx="117">
                  <c:v>0.48585436022075174</c:v>
                </c:pt>
                <c:pt idx="118">
                  <c:v>0.48624375778893569</c:v>
                </c:pt>
                <c:pt idx="119">
                  <c:v>0.48661971250545849</c:v>
                </c:pt>
                <c:pt idx="120">
                  <c:v>0.48698277487575903</c:v>
                </c:pt>
                <c:pt idx="121">
                  <c:v>0.48733346971344016</c:v>
                </c:pt>
                <c:pt idx="122">
                  <c:v>0.48767229746217827</c:v>
                </c:pt>
                <c:pt idx="123">
                  <c:v>0.48799973544504022</c:v>
                </c:pt>
                <c:pt idx="124">
                  <c:v>0.4883162390452942</c:v>
                </c:pt>
                <c:pt idx="125">
                  <c:v>0.48862224282258215</c:v>
                </c:pt>
                <c:pt idx="126">
                  <c:v>0.48891816156810891</c:v>
                </c:pt>
                <c:pt idx="127">
                  <c:v>0.48920439130230409</c:v>
                </c:pt>
                <c:pt idx="128">
                  <c:v>0.48948131021821795</c:v>
                </c:pt>
              </c:numCache>
            </c:numRef>
          </c:yVal>
          <c:smooth val="0"/>
          <c:extLst>
            <c:ext xmlns:c16="http://schemas.microsoft.com/office/drawing/2014/chart" uri="{C3380CC4-5D6E-409C-BE32-E72D297353CC}">
              <c16:uniqueId val="{00000000-9AA1-49BE-8B03-4884C7BEAD8B}"/>
            </c:ext>
          </c:extLst>
        </c:ser>
        <c:dLbls>
          <c:showLegendKey val="0"/>
          <c:showVal val="0"/>
          <c:showCatName val="0"/>
          <c:showSerName val="0"/>
          <c:showPercent val="0"/>
          <c:showBubbleSize val="0"/>
        </c:dLbls>
        <c:axId val="124621856"/>
        <c:axId val="124622272"/>
      </c:scatterChart>
      <c:valAx>
        <c:axId val="124621856"/>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r>
                  <a:rPr lang="en-US" b="1"/>
                  <a:t>Advertizing Budget in Million</a:t>
                </a:r>
              </a:p>
            </c:rich>
          </c:tx>
          <c:overlay val="0"/>
          <c:spPr>
            <a:noFill/>
            <a:ln>
              <a:noFill/>
            </a:ln>
            <a:effectLst/>
          </c:spPr>
          <c:txPr>
            <a:bodyPr rot="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4622272"/>
        <c:crosses val="autoZero"/>
        <c:crossBetween val="midCat"/>
      </c:valAx>
      <c:valAx>
        <c:axId val="1246222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US" sz="1800"/>
                  <a:t>Market Share</a:t>
                </a:r>
              </a:p>
            </c:rich>
          </c:tx>
          <c:overlay val="0"/>
          <c:spPr>
            <a:noFill/>
            <a:ln>
              <a:noFill/>
            </a:ln>
            <a:effectLst/>
          </c:spPr>
          <c:txPr>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4621856"/>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126643589841124"/>
          <c:y val="5.4078248031496065E-2"/>
          <c:w val="0.82359833643982905"/>
          <c:h val="0.76864741194519726"/>
        </c:manualLayout>
      </c:layout>
      <c:scatterChart>
        <c:scatterStyle val="smoothMarker"/>
        <c:varyColors val="0"/>
        <c:ser>
          <c:idx val="0"/>
          <c:order val="0"/>
          <c:tx>
            <c:strRef>
              <c:f>Sheet1!$B$1</c:f>
              <c:strCache>
                <c:ptCount val="1"/>
                <c:pt idx="0">
                  <c:v>Y-Values</c:v>
                </c:pt>
              </c:strCache>
            </c:strRef>
          </c:tx>
          <c:spPr>
            <a:ln w="28575" cap="rnd">
              <a:solidFill>
                <a:srgbClr val="0153A5"/>
              </a:solidFill>
              <a:round/>
            </a:ln>
            <a:effectLst/>
          </c:spPr>
          <c:marker>
            <c:symbol val="none"/>
          </c:marker>
          <c:xVal>
            <c:numRef>
              <c:f>Sheet1!$A$2:$A$6</c:f>
              <c:numCache>
                <c:formatCode>General</c:formatCode>
                <c:ptCount val="5"/>
                <c:pt idx="0">
                  <c:v>0</c:v>
                </c:pt>
                <c:pt idx="1">
                  <c:v>4</c:v>
                </c:pt>
                <c:pt idx="2">
                  <c:v>6</c:v>
                </c:pt>
                <c:pt idx="3">
                  <c:v>9</c:v>
                </c:pt>
              </c:numCache>
            </c:numRef>
          </c:xVal>
          <c:yVal>
            <c:numRef>
              <c:f>Sheet1!$B$2:$B$6</c:f>
              <c:numCache>
                <c:formatCode>General</c:formatCode>
                <c:ptCount val="5"/>
                <c:pt idx="0">
                  <c:v>3</c:v>
                </c:pt>
                <c:pt idx="1">
                  <c:v>3.5</c:v>
                </c:pt>
                <c:pt idx="2">
                  <c:v>8</c:v>
                </c:pt>
                <c:pt idx="3">
                  <c:v>9</c:v>
                </c:pt>
              </c:numCache>
            </c:numRef>
          </c:yVal>
          <c:smooth val="1"/>
          <c:extLst>
            <c:ext xmlns:c16="http://schemas.microsoft.com/office/drawing/2014/chart" uri="{C3380CC4-5D6E-409C-BE32-E72D297353CC}">
              <c16:uniqueId val="{00000000-4D51-42D6-B65D-6AD27EEAA093}"/>
            </c:ext>
          </c:extLst>
        </c:ser>
        <c:dLbls>
          <c:showLegendKey val="0"/>
          <c:showVal val="0"/>
          <c:showCatName val="0"/>
          <c:showSerName val="0"/>
          <c:showPercent val="0"/>
          <c:showBubbleSize val="0"/>
        </c:dLbls>
        <c:axId val="286908816"/>
        <c:axId val="286910496"/>
      </c:scatterChart>
      <c:valAx>
        <c:axId val="286908816"/>
        <c:scaling>
          <c:orientation val="minMax"/>
          <c:max val="10"/>
        </c:scaling>
        <c:delete val="0"/>
        <c:axPos val="b"/>
        <c:majorGridlines>
          <c:spPr>
            <a:ln w="9525" cap="flat" cmpd="sng" algn="ctr">
              <a:solidFill>
                <a:schemeClr val="bg1"/>
              </a:solidFill>
              <a:prstDash val="dash"/>
              <a:round/>
            </a:ln>
            <a:effectLst/>
          </c:spPr>
        </c:majorGridlines>
        <c:title>
          <c:tx>
            <c:rich>
              <a:bodyPr rot="0" spcFirstLastPara="1" vertOverflow="ellipsis" vert="horz" wrap="square" anchor="ctr" anchorCtr="1"/>
              <a:lstStyle/>
              <a:p>
                <a:pPr>
                  <a:defRPr sz="1330" b="0" i="0" u="none" strike="noStrike" kern="1200" baseline="0">
                    <a:solidFill>
                      <a:srgbClr val="0153A5"/>
                    </a:solidFill>
                    <a:latin typeface="+mn-lt"/>
                    <a:ea typeface="+mn-ea"/>
                    <a:cs typeface="+mn-cs"/>
                  </a:defRPr>
                </a:pPr>
                <a:r>
                  <a:rPr lang="en-US" sz="1800" b="1" dirty="0">
                    <a:solidFill>
                      <a:srgbClr val="0153A5"/>
                    </a:solidFill>
                    <a:effectLst/>
                  </a:rPr>
                  <a:t>Effort Level</a:t>
                </a:r>
                <a:endParaRPr lang="en-US" dirty="0">
                  <a:solidFill>
                    <a:srgbClr val="0153A5"/>
                  </a:solidFill>
                  <a:effectLst/>
                </a:endParaRPr>
              </a:p>
            </c:rich>
          </c:tx>
          <c:layout>
            <c:manualLayout>
              <c:xMode val="edge"/>
              <c:yMode val="edge"/>
              <c:x val="0.50940621552740695"/>
              <c:y val="0.92528163103848271"/>
            </c:manualLayout>
          </c:layout>
          <c:overlay val="0"/>
          <c:spPr>
            <a:noFill/>
            <a:ln>
              <a:noFill/>
            </a:ln>
            <a:effectLst/>
          </c:spPr>
          <c:txPr>
            <a:bodyPr rot="0" spcFirstLastPara="1" vertOverflow="ellipsis" vert="horz" wrap="square" anchor="ctr" anchorCtr="1"/>
            <a:lstStyle/>
            <a:p>
              <a:pPr>
                <a:defRPr sz="1330" b="0" i="0" u="none" strike="noStrike" kern="1200" baseline="0">
                  <a:solidFill>
                    <a:srgbClr val="0153A5"/>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286910496"/>
        <c:crosses val="autoZero"/>
        <c:crossBetween val="midCat"/>
        <c:majorUnit val="1"/>
      </c:valAx>
      <c:valAx>
        <c:axId val="286910496"/>
        <c:scaling>
          <c:orientation val="minMax"/>
          <c:max val="10"/>
        </c:scaling>
        <c:delete val="0"/>
        <c:axPos val="l"/>
        <c:majorGridlines>
          <c:spPr>
            <a:ln w="9525" cap="flat" cmpd="sng" algn="ctr">
              <a:solidFill>
                <a:schemeClr val="bg1"/>
              </a:solidFill>
              <a:prstDash val="dash"/>
              <a:round/>
            </a:ln>
            <a:effectLst/>
          </c:spPr>
        </c:majorGridlines>
        <c:title>
          <c:tx>
            <c:rich>
              <a:bodyPr rot="0" spcFirstLastPara="1" vertOverflow="ellipsis" wrap="square" anchor="ctr" anchorCtr="1"/>
              <a:lstStyle/>
              <a:p>
                <a:pPr>
                  <a:defRPr sz="1330" b="0" i="0" u="none" strike="noStrike" kern="1200" baseline="0">
                    <a:solidFill>
                      <a:srgbClr val="0153A5"/>
                    </a:solidFill>
                    <a:latin typeface="+mn-lt"/>
                    <a:ea typeface="+mn-ea"/>
                    <a:cs typeface="+mn-cs"/>
                  </a:defRPr>
                </a:pPr>
                <a:r>
                  <a:rPr lang="en-US" sz="1800" b="1" dirty="0">
                    <a:solidFill>
                      <a:srgbClr val="0153A5"/>
                    </a:solidFill>
                    <a:effectLst/>
                  </a:rPr>
                  <a:t>Sales Response</a:t>
                </a:r>
                <a:endParaRPr lang="en-US" dirty="0">
                  <a:solidFill>
                    <a:srgbClr val="0153A5"/>
                  </a:solidFill>
                  <a:effectLst/>
                </a:endParaRPr>
              </a:p>
            </c:rich>
          </c:tx>
          <c:layout>
            <c:manualLayout>
              <c:xMode val="edge"/>
              <c:yMode val="edge"/>
              <c:x val="0"/>
              <c:y val="0.22383309011017202"/>
            </c:manualLayout>
          </c:layout>
          <c:overlay val="0"/>
          <c:spPr>
            <a:noFill/>
            <a:ln>
              <a:noFill/>
            </a:ln>
            <a:effectLst/>
          </c:spPr>
          <c:txPr>
            <a:bodyPr rot="0" spcFirstLastPara="1" vertOverflow="ellipsis" wrap="square" anchor="ctr" anchorCtr="1"/>
            <a:lstStyle/>
            <a:p>
              <a:pPr>
                <a:defRPr sz="1330" b="0" i="0" u="none" strike="noStrike" kern="1200" baseline="0">
                  <a:solidFill>
                    <a:srgbClr val="0153A5"/>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286908816"/>
        <c:crosses val="autoZero"/>
        <c:crossBetween val="midCat"/>
      </c:valAx>
      <c:spPr>
        <a:noFill/>
        <a:ln>
          <a:solidFill>
            <a:schemeClr val="bg1"/>
          </a:solid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31343908098444"/>
          <c:y val="5.4078248031496065E-2"/>
          <c:w val="0.78173038152839591"/>
          <c:h val="0.7659318654414633"/>
        </c:manualLayout>
      </c:layout>
      <c:scatterChart>
        <c:scatterStyle val="smoothMarker"/>
        <c:varyColors val="0"/>
        <c:ser>
          <c:idx val="0"/>
          <c:order val="0"/>
          <c:tx>
            <c:strRef>
              <c:f>Sheet1!$B$1</c:f>
              <c:strCache>
                <c:ptCount val="1"/>
                <c:pt idx="0">
                  <c:v>Y-Values</c:v>
                </c:pt>
              </c:strCache>
            </c:strRef>
          </c:tx>
          <c:spPr>
            <a:ln w="28575" cap="rnd">
              <a:solidFill>
                <a:srgbClr val="0153A5"/>
              </a:solidFill>
              <a:round/>
            </a:ln>
            <a:effectLst/>
          </c:spPr>
          <c:marker>
            <c:symbol val="none"/>
          </c:marker>
          <c:xVal>
            <c:numRef>
              <c:f>Sheet1!$A$2:$A$6</c:f>
              <c:numCache>
                <c:formatCode>General</c:formatCode>
                <c:ptCount val="5"/>
                <c:pt idx="0">
                  <c:v>0</c:v>
                </c:pt>
                <c:pt idx="1">
                  <c:v>0.5</c:v>
                </c:pt>
                <c:pt idx="2">
                  <c:v>1</c:v>
                </c:pt>
              </c:numCache>
            </c:numRef>
          </c:xVal>
          <c:yVal>
            <c:numRef>
              <c:f>Sheet1!$B$2:$B$6</c:f>
              <c:numCache>
                <c:formatCode>General</c:formatCode>
                <c:ptCount val="5"/>
                <c:pt idx="0">
                  <c:v>0</c:v>
                </c:pt>
                <c:pt idx="1">
                  <c:v>8</c:v>
                </c:pt>
                <c:pt idx="2">
                  <c:v>0</c:v>
                </c:pt>
              </c:numCache>
            </c:numRef>
          </c:yVal>
          <c:smooth val="1"/>
          <c:extLst>
            <c:ext xmlns:c16="http://schemas.microsoft.com/office/drawing/2014/chart" uri="{C3380CC4-5D6E-409C-BE32-E72D297353CC}">
              <c16:uniqueId val="{00000000-9A42-449F-8D4C-FBCD3E276430}"/>
            </c:ext>
          </c:extLst>
        </c:ser>
        <c:dLbls>
          <c:showLegendKey val="0"/>
          <c:showVal val="0"/>
          <c:showCatName val="0"/>
          <c:showSerName val="0"/>
          <c:showPercent val="0"/>
          <c:showBubbleSize val="0"/>
        </c:dLbls>
        <c:axId val="282444448"/>
        <c:axId val="282445008"/>
      </c:scatterChart>
      <c:valAx>
        <c:axId val="282444448"/>
        <c:scaling>
          <c:orientation val="minMax"/>
          <c:max val="1"/>
        </c:scaling>
        <c:delete val="0"/>
        <c:axPos val="b"/>
        <c:majorGridlines>
          <c:spPr>
            <a:ln w="9525" cap="flat" cmpd="sng" algn="ctr">
              <a:solidFill>
                <a:schemeClr val="bg1"/>
              </a:solidFill>
              <a:prstDash val="dash"/>
              <a:round/>
            </a:ln>
            <a:effectLst/>
          </c:spPr>
        </c:majorGridlines>
        <c:title>
          <c:tx>
            <c:rich>
              <a:bodyPr rot="0" spcFirstLastPara="1" vertOverflow="ellipsis" vert="horz" wrap="square" anchor="ctr" anchorCtr="1"/>
              <a:lstStyle/>
              <a:p>
                <a:pPr>
                  <a:defRPr sz="1330" b="0" i="0" u="none" strike="noStrike" kern="1200" baseline="0">
                    <a:solidFill>
                      <a:srgbClr val="0153A5"/>
                    </a:solidFill>
                    <a:latin typeface="+mn-lt"/>
                    <a:ea typeface="+mn-ea"/>
                    <a:cs typeface="+mn-cs"/>
                  </a:defRPr>
                </a:pPr>
                <a:r>
                  <a:rPr lang="en-US" sz="1800" b="1" dirty="0">
                    <a:solidFill>
                      <a:srgbClr val="0153A5"/>
                    </a:solidFill>
                    <a:effectLst/>
                  </a:rPr>
                  <a:t>Probability of Choosing an Alternative</a:t>
                </a:r>
                <a:endParaRPr lang="en-US" dirty="0">
                  <a:solidFill>
                    <a:srgbClr val="0153A5"/>
                  </a:solidFill>
                  <a:effectLst/>
                </a:endParaRPr>
              </a:p>
            </c:rich>
          </c:tx>
          <c:layout>
            <c:manualLayout>
              <c:xMode val="edge"/>
              <c:yMode val="edge"/>
              <c:x val="0.30527381541075482"/>
              <c:y val="0.92528163103848271"/>
            </c:manualLayout>
          </c:layout>
          <c:overlay val="0"/>
          <c:spPr>
            <a:noFill/>
            <a:ln>
              <a:noFill/>
            </a:ln>
            <a:effectLst/>
          </c:spPr>
          <c:txPr>
            <a:bodyPr rot="0" spcFirstLastPara="1" vertOverflow="ellipsis" vert="horz" wrap="square" anchor="ctr" anchorCtr="1"/>
            <a:lstStyle/>
            <a:p>
              <a:pPr>
                <a:defRPr sz="1330" b="0" i="0" u="none" strike="noStrike" kern="1200" baseline="0">
                  <a:solidFill>
                    <a:srgbClr val="0153A5"/>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bg2">
                <a:lumMod val="90000"/>
              </a:schemeClr>
            </a:solidFill>
            <a:round/>
          </a:ln>
          <a:effectLst/>
        </c:spPr>
        <c:txPr>
          <a:bodyPr rot="-60000000" spcFirstLastPara="1" vertOverflow="ellipsis" vert="horz" wrap="square" anchor="ctr" anchorCtr="1"/>
          <a:lstStyle/>
          <a:p>
            <a:pPr>
              <a:defRPr sz="1197" b="0" i="0" u="none" strike="noStrike" kern="1200" baseline="0">
                <a:solidFill>
                  <a:schemeClr val="tx1">
                    <a:lumMod val="50000"/>
                    <a:lumOff val="50000"/>
                  </a:schemeClr>
                </a:solidFill>
                <a:latin typeface="+mn-lt"/>
                <a:ea typeface="+mn-ea"/>
                <a:cs typeface="+mn-cs"/>
              </a:defRPr>
            </a:pPr>
            <a:endParaRPr lang="en-US"/>
          </a:p>
        </c:txPr>
        <c:crossAx val="282445008"/>
        <c:crosses val="autoZero"/>
        <c:crossBetween val="midCat"/>
        <c:majorUnit val="0.1"/>
      </c:valAx>
      <c:valAx>
        <c:axId val="282445008"/>
        <c:scaling>
          <c:orientation val="minMax"/>
          <c:max val="10"/>
        </c:scaling>
        <c:delete val="0"/>
        <c:axPos val="l"/>
        <c:majorGridlines>
          <c:spPr>
            <a:ln w="9525" cap="flat" cmpd="sng" algn="ctr">
              <a:solidFill>
                <a:schemeClr val="bg1"/>
              </a:solidFill>
              <a:prstDash val="dash"/>
              <a:round/>
            </a:ln>
            <a:effectLst/>
          </c:spPr>
        </c:majorGridlines>
        <c:title>
          <c:tx>
            <c:rich>
              <a:bodyPr rot="0" spcFirstLastPara="1" vertOverflow="ellipsis" wrap="square" anchor="ctr" anchorCtr="1"/>
              <a:lstStyle/>
              <a:p>
                <a:pPr>
                  <a:defRPr sz="1330" b="1" i="0" u="none" strike="noStrike" kern="1200" baseline="0">
                    <a:solidFill>
                      <a:srgbClr val="0153A5"/>
                    </a:solidFill>
                    <a:latin typeface="+mn-lt"/>
                    <a:ea typeface="+mn-ea"/>
                    <a:cs typeface="+mn-cs"/>
                  </a:defRPr>
                </a:pPr>
                <a:r>
                  <a:rPr lang="en-US" sz="1800" b="1" dirty="0">
                    <a:solidFill>
                      <a:srgbClr val="0153A5"/>
                    </a:solidFill>
                    <a:effectLst/>
                  </a:rPr>
                  <a:t>Marginal Impact of a Marketing </a:t>
                </a:r>
                <a:endParaRPr lang="en-US" b="1" dirty="0">
                  <a:solidFill>
                    <a:srgbClr val="0153A5"/>
                  </a:solidFill>
                  <a:effectLst/>
                </a:endParaRPr>
              </a:p>
              <a:p>
                <a:pPr>
                  <a:defRPr b="1">
                    <a:solidFill>
                      <a:srgbClr val="0153A5"/>
                    </a:solidFill>
                  </a:defRPr>
                </a:pPr>
                <a:r>
                  <a:rPr lang="en-US" sz="1800" b="1" dirty="0">
                    <a:solidFill>
                      <a:srgbClr val="0153A5"/>
                    </a:solidFill>
                    <a:effectLst/>
                  </a:rPr>
                  <a:t>Action</a:t>
                </a:r>
                <a:endParaRPr lang="en-US" b="1" dirty="0">
                  <a:solidFill>
                    <a:srgbClr val="0153A5"/>
                  </a:solidFill>
                </a:endParaRPr>
              </a:p>
            </c:rich>
          </c:tx>
          <c:overlay val="0"/>
          <c:spPr>
            <a:noFill/>
            <a:ln>
              <a:noFill/>
            </a:ln>
            <a:effectLst/>
          </c:spPr>
          <c:txPr>
            <a:bodyPr rot="0" spcFirstLastPara="1" vertOverflow="ellipsis" wrap="square" anchor="ctr" anchorCtr="1"/>
            <a:lstStyle/>
            <a:p>
              <a:pPr>
                <a:defRPr sz="1330" b="1" i="0" u="none" strike="noStrike" kern="1200" baseline="0">
                  <a:solidFill>
                    <a:srgbClr val="0153A5"/>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bg2">
                <a:lumMod val="90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crossAx val="282444448"/>
        <c:crosses val="autoZero"/>
        <c:crossBetween val="midCat"/>
      </c:valAx>
      <c:spPr>
        <a:noFill/>
        <a:ln>
          <a:solidFill>
            <a:schemeClr val="bg1"/>
          </a:solid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drawings/_rels/drawing10.xml.rels><?xml version="1.0" encoding="UTF-8" standalone="yes"?>
<Relationships xmlns="http://schemas.openxmlformats.org/package/2006/relationships"><Relationship Id="rId1" Type="http://schemas.openxmlformats.org/officeDocument/2006/relationships/image" Target="../media/image122.png"/></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6.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5.emf"/></Relationships>
</file>

<file path=ppt/drawings/drawing1.xml><?xml version="1.0" encoding="utf-8"?>
<c:userShapes xmlns:c="http://schemas.openxmlformats.org/drawingml/2006/chart">
  <cdr:relSizeAnchor xmlns:cdr="http://schemas.openxmlformats.org/drawingml/2006/chartDrawing">
    <cdr:from>
      <cdr:x>0.04377</cdr:x>
      <cdr:y>0.00507</cdr:y>
    </cdr:from>
    <cdr:to>
      <cdr:x>0.11633</cdr:x>
      <cdr:y>0.06896</cdr:y>
    </cdr:to>
    <cdr:sp macro="" textlink="">
      <cdr:nvSpPr>
        <cdr:cNvPr id="2" name="Rectangle 1"/>
        <cdr:cNvSpPr>
          <a:spLocks xmlns:a="http://schemas.openxmlformats.org/drawingml/2006/main" noChangeArrowheads="1"/>
        </cdr:cNvSpPr>
      </cdr:nvSpPr>
      <cdr:spPr bwMode="auto">
        <a:xfrm xmlns:a="http://schemas.openxmlformats.org/drawingml/2006/main">
          <a:off x="345191" y="21772"/>
          <a:ext cx="572273" cy="274327"/>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cdr:spPr>
      <cdr:txBody>
        <a:bodyPr xmlns:a="http://schemas.openxmlformats.org/drawingml/2006/main" wrap="none" lIns="82550" tIns="41275" rIns="82550" bIns="41275">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altLang="en-US" sz="1400" b="1" dirty="0">
              <a:latin typeface="+mn-lt"/>
            </a:rPr>
            <a:t>100%</a:t>
          </a:r>
        </a:p>
      </cdr:txBody>
    </cdr:sp>
  </cdr:relSizeAnchor>
  <cdr:relSizeAnchor xmlns:cdr="http://schemas.openxmlformats.org/drawingml/2006/chartDrawing">
    <cdr:from>
      <cdr:x>0.66731</cdr:x>
      <cdr:y>0.02195</cdr:y>
    </cdr:from>
    <cdr:to>
      <cdr:x>1</cdr:x>
      <cdr:y>0.13454</cdr:y>
    </cdr:to>
    <cdr:sp macro="" textlink="">
      <cdr:nvSpPr>
        <cdr:cNvPr id="3" name="Rectangle 2"/>
        <cdr:cNvSpPr>
          <a:spLocks xmlns:a="http://schemas.openxmlformats.org/drawingml/2006/main" noChangeArrowheads="1"/>
        </cdr:cNvSpPr>
      </cdr:nvSpPr>
      <cdr:spPr bwMode="auto">
        <a:xfrm xmlns:a="http://schemas.openxmlformats.org/drawingml/2006/main">
          <a:off x="5262874" y="94268"/>
          <a:ext cx="2623826" cy="483432"/>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cdr:spPr>
      <cdr:txBody>
        <a:bodyPr xmlns:a="http://schemas.openxmlformats.org/drawingml/2006/main" wrap="square" lIns="82550" tIns="41275" rIns="82550" bIns="41275">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lnSpc>
              <a:spcPct val="90000"/>
            </a:lnSpc>
          </a:pPr>
          <a:r>
            <a:rPr lang="en-US" altLang="en-US" sz="1400" b="1" dirty="0">
              <a:latin typeface="+mn-lt"/>
            </a:rPr>
            <a:t>You never get</a:t>
          </a:r>
        </a:p>
        <a:p xmlns:a="http://schemas.openxmlformats.org/drawingml/2006/main">
          <a:pPr algn="ctr">
            <a:lnSpc>
              <a:spcPct val="90000"/>
            </a:lnSpc>
          </a:pPr>
          <a:r>
            <a:rPr lang="en-US" altLang="en-US" sz="1400" b="1" dirty="0">
              <a:latin typeface="+mn-lt"/>
            </a:rPr>
            <a:t>everyone to try</a:t>
          </a:r>
        </a:p>
      </cdr:txBody>
    </cdr:sp>
  </cdr:relSizeAnchor>
  <cdr:relSizeAnchor xmlns:cdr="http://schemas.openxmlformats.org/drawingml/2006/chartDrawing">
    <cdr:from>
      <cdr:x>0.17012</cdr:x>
      <cdr:y>0.14704</cdr:y>
    </cdr:from>
    <cdr:to>
      <cdr:x>0.97205</cdr:x>
      <cdr:y>0.14704</cdr:y>
    </cdr:to>
    <cdr:cxnSp macro="">
      <cdr:nvCxnSpPr>
        <cdr:cNvPr id="4" name="Straight Connector 3">
          <a:extLst xmlns:a="http://schemas.openxmlformats.org/drawingml/2006/main">
            <a:ext uri="{FF2B5EF4-FFF2-40B4-BE49-F238E27FC236}">
              <a16:creationId xmlns:a16="http://schemas.microsoft.com/office/drawing/2014/main" id="{0CB6DBAF-A3D5-404E-910B-3CF1EE21A4D0}"/>
            </a:ext>
          </a:extLst>
        </cdr:cNvPr>
        <cdr:cNvCxnSpPr/>
      </cdr:nvCxnSpPr>
      <cdr:spPr>
        <a:xfrm xmlns:a="http://schemas.openxmlformats.org/drawingml/2006/main">
          <a:off x="1341664" y="631372"/>
          <a:ext cx="6324601" cy="0"/>
        </a:xfrm>
        <a:prstGeom xmlns:a="http://schemas.openxmlformats.org/drawingml/2006/main" prst="line">
          <a:avLst/>
        </a:prstGeom>
        <a:ln xmlns:a="http://schemas.openxmlformats.org/drawingml/2006/main" w="19050">
          <a:solidFill>
            <a:srgbClr val="0153A5"/>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0.14041</cdr:x>
      <cdr:y>0.02265</cdr:y>
    </cdr:from>
    <cdr:to>
      <cdr:x>0.21297</cdr:x>
      <cdr:y>0.08654</cdr:y>
    </cdr:to>
    <cdr:sp macro="" textlink="">
      <cdr:nvSpPr>
        <cdr:cNvPr id="2" name="Rectangle 1"/>
        <cdr:cNvSpPr>
          <a:spLocks xmlns:a="http://schemas.openxmlformats.org/drawingml/2006/main" noChangeArrowheads="1"/>
        </cdr:cNvSpPr>
      </cdr:nvSpPr>
      <cdr:spPr bwMode="auto">
        <a:xfrm xmlns:a="http://schemas.openxmlformats.org/drawingml/2006/main">
          <a:off x="1107372" y="105910"/>
          <a:ext cx="572273" cy="298800"/>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cdr:spPr>
      <cdr:txBody>
        <a:bodyPr xmlns:a="http://schemas.openxmlformats.org/drawingml/2006/main" wrap="none" lIns="82550" tIns="41275" rIns="82550" bIns="41275">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altLang="en-US" sz="1400" b="1" dirty="0">
              <a:latin typeface="+mn-lt"/>
            </a:rPr>
            <a:t>100%</a:t>
          </a:r>
        </a:p>
      </cdr:txBody>
    </cdr:sp>
  </cdr:relSizeAnchor>
  <cdr:relSizeAnchor xmlns:cdr="http://schemas.openxmlformats.org/drawingml/2006/chartDrawing">
    <cdr:from>
      <cdr:x>0.45862</cdr:x>
      <cdr:y>0.35188</cdr:y>
    </cdr:from>
    <cdr:to>
      <cdr:x>0.87957</cdr:x>
      <cdr:y>0.58293</cdr:y>
    </cdr:to>
    <cdr:sp macro="" textlink="">
      <cdr:nvSpPr>
        <cdr:cNvPr id="3" name="Rectangle 2"/>
        <cdr:cNvSpPr>
          <a:spLocks xmlns:a="http://schemas.openxmlformats.org/drawingml/2006/main" noChangeArrowheads="1"/>
        </cdr:cNvSpPr>
      </cdr:nvSpPr>
      <cdr:spPr bwMode="auto">
        <a:xfrm xmlns:a="http://schemas.openxmlformats.org/drawingml/2006/main">
          <a:off x="3616998" y="1645664"/>
          <a:ext cx="3319923" cy="1080552"/>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cdr:spPr>
      <cdr:txBody>
        <a:bodyPr xmlns:a="http://schemas.openxmlformats.org/drawingml/2006/main" wrap="square" lIns="82550" tIns="41275" rIns="82550" bIns="41275">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lnSpc>
              <a:spcPct val="90000"/>
            </a:lnSpc>
          </a:pPr>
          <a:r>
            <a:rPr lang="en-US" altLang="en-US" sz="2400" b="0" dirty="0">
              <a:latin typeface="+mn-lt"/>
            </a:rPr>
            <a:t>Note—late triers often do not become regular users</a:t>
          </a:r>
        </a:p>
      </cdr:txBody>
    </cdr:sp>
  </cdr:relSizeAnchor>
</c:userShapes>
</file>

<file path=ppt/drawings/drawing3.xml><?xml version="1.0" encoding="utf-8"?>
<c:userShapes xmlns:c="http://schemas.openxmlformats.org/drawingml/2006/chart">
  <cdr:relSizeAnchor xmlns:cdr="http://schemas.openxmlformats.org/drawingml/2006/chartDrawing">
    <cdr:from>
      <cdr:x>0.12574</cdr:x>
      <cdr:y>0.09493</cdr:y>
    </cdr:from>
    <cdr:to>
      <cdr:x>0.1983</cdr:x>
      <cdr:y>0.15882</cdr:y>
    </cdr:to>
    <cdr:sp macro="" textlink="">
      <cdr:nvSpPr>
        <cdr:cNvPr id="2" name="Rectangle 1"/>
        <cdr:cNvSpPr>
          <a:spLocks xmlns:a="http://schemas.openxmlformats.org/drawingml/2006/main" noChangeArrowheads="1"/>
        </cdr:cNvSpPr>
      </cdr:nvSpPr>
      <cdr:spPr bwMode="auto">
        <a:xfrm xmlns:a="http://schemas.openxmlformats.org/drawingml/2006/main">
          <a:off x="991656" y="443985"/>
          <a:ext cx="572273" cy="298800"/>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cdr:spPr>
      <cdr:txBody>
        <a:bodyPr xmlns:a="http://schemas.openxmlformats.org/drawingml/2006/main" wrap="none" lIns="82550" tIns="41275" rIns="82550" bIns="41275">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altLang="en-US" sz="1400" b="1" dirty="0">
              <a:latin typeface="+mn-lt"/>
            </a:rPr>
            <a:t>100%</a:t>
          </a:r>
        </a:p>
      </cdr:txBody>
    </cdr:sp>
  </cdr:relSizeAnchor>
  <cdr:relSizeAnchor xmlns:cdr="http://schemas.openxmlformats.org/drawingml/2006/chartDrawing">
    <cdr:from>
      <cdr:x>0.39915</cdr:x>
      <cdr:y>0.1382</cdr:y>
    </cdr:from>
    <cdr:to>
      <cdr:x>0.71256</cdr:x>
      <cdr:y>0.241</cdr:y>
    </cdr:to>
    <cdr:sp macro="" textlink="">
      <cdr:nvSpPr>
        <cdr:cNvPr id="3" name="Rectangle 2"/>
        <cdr:cNvSpPr>
          <a:spLocks xmlns:a="http://schemas.openxmlformats.org/drawingml/2006/main" noChangeArrowheads="1"/>
        </cdr:cNvSpPr>
      </cdr:nvSpPr>
      <cdr:spPr bwMode="auto">
        <a:xfrm xmlns:a="http://schemas.openxmlformats.org/drawingml/2006/main">
          <a:off x="3147964" y="646320"/>
          <a:ext cx="2471786" cy="480774"/>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cdr:spPr>
      <cdr:txBody>
        <a:bodyPr xmlns:a="http://schemas.openxmlformats.org/drawingml/2006/main" wrap="square" lIns="92075" tIns="46038" rIns="92075" bIns="46038">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lnSpc>
              <a:spcPct val="90000"/>
            </a:lnSpc>
          </a:pPr>
          <a:r>
            <a:rPr lang="en-US" altLang="en-US" sz="1400" b="1" dirty="0"/>
            <a:t>Fiona ‘the brand manager’ gets promoted</a:t>
          </a:r>
        </a:p>
      </cdr:txBody>
    </cdr:sp>
  </cdr:relSizeAnchor>
  <cdr:relSizeAnchor xmlns:cdr="http://schemas.openxmlformats.org/drawingml/2006/chartDrawing">
    <cdr:from>
      <cdr:x>0.59915</cdr:x>
      <cdr:y>0.36428</cdr:y>
    </cdr:from>
    <cdr:to>
      <cdr:x>0.88785</cdr:x>
      <cdr:y>0.46708</cdr:y>
    </cdr:to>
    <cdr:sp macro="" textlink="">
      <cdr:nvSpPr>
        <cdr:cNvPr id="4" name="Rectangle 3"/>
        <cdr:cNvSpPr>
          <a:spLocks xmlns:a="http://schemas.openxmlformats.org/drawingml/2006/main" noChangeArrowheads="1"/>
        </cdr:cNvSpPr>
      </cdr:nvSpPr>
      <cdr:spPr bwMode="auto">
        <a:xfrm xmlns:a="http://schemas.openxmlformats.org/drawingml/2006/main">
          <a:off x="4725306" y="1703662"/>
          <a:ext cx="2276929" cy="480774"/>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cdr:spPr>
      <cdr:txBody>
        <a:bodyPr xmlns:a="http://schemas.openxmlformats.org/drawingml/2006/main" wrap="square" lIns="92075" tIns="46038" rIns="92075" bIns="46038">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lnSpc>
              <a:spcPct val="90000"/>
            </a:lnSpc>
          </a:pPr>
          <a:r>
            <a:rPr lang="en-US" altLang="en-US" sz="1400" b="1" dirty="0"/>
            <a:t>Steve, her replacement, gets fired</a:t>
          </a:r>
        </a:p>
      </cdr:txBody>
    </cdr:sp>
  </cdr:relSizeAnchor>
  <cdr:relSizeAnchor xmlns:cdr="http://schemas.openxmlformats.org/drawingml/2006/chartDrawing">
    <cdr:from>
      <cdr:x>0.72461</cdr:x>
      <cdr:y>0.57728</cdr:y>
    </cdr:from>
    <cdr:to>
      <cdr:x>0.98585</cdr:x>
      <cdr:y>0.68008</cdr:y>
    </cdr:to>
    <cdr:sp macro="" textlink="">
      <cdr:nvSpPr>
        <cdr:cNvPr id="5" name="Rectangle 4"/>
        <cdr:cNvSpPr>
          <a:spLocks xmlns:a="http://schemas.openxmlformats.org/drawingml/2006/main" noChangeArrowheads="1"/>
        </cdr:cNvSpPr>
      </cdr:nvSpPr>
      <cdr:spPr bwMode="auto">
        <a:xfrm xmlns:a="http://schemas.openxmlformats.org/drawingml/2006/main">
          <a:off x="5714773" y="2699801"/>
          <a:ext cx="2060348" cy="480774"/>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cdr:spPr>
      <cdr:txBody>
        <a:bodyPr xmlns:a="http://schemas.openxmlformats.org/drawingml/2006/main" wrap="square" lIns="92075" tIns="46038" rIns="92075" bIns="46038">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lnSpc>
              <a:spcPct val="90000"/>
            </a:lnSpc>
          </a:pPr>
          <a:r>
            <a:rPr lang="en-US" altLang="en-US" sz="1400" b="1" dirty="0"/>
            <a:t>John, ‘the caretaker’, takes over</a:t>
          </a:r>
        </a:p>
      </cdr:txBody>
    </cdr:sp>
  </cdr:relSizeAnchor>
  <cdr:relSizeAnchor xmlns:cdr="http://schemas.openxmlformats.org/drawingml/2006/chartDrawing">
    <cdr:from>
      <cdr:x>0.35634</cdr:x>
      <cdr:y>0.35737</cdr:y>
    </cdr:from>
    <cdr:to>
      <cdr:x>0.35634</cdr:x>
      <cdr:y>0.9245</cdr:y>
    </cdr:to>
    <cdr:cxnSp macro="">
      <cdr:nvCxnSpPr>
        <cdr:cNvPr id="6" name="Straight Connector 5">
          <a:extLst xmlns:a="http://schemas.openxmlformats.org/drawingml/2006/main">
            <a:ext uri="{FF2B5EF4-FFF2-40B4-BE49-F238E27FC236}">
              <a16:creationId xmlns:a16="http://schemas.microsoft.com/office/drawing/2014/main" id="{B1124BDF-C556-442F-AC78-2AE924B60CBA}"/>
            </a:ext>
          </a:extLst>
        </cdr:cNvPr>
        <cdr:cNvCxnSpPr/>
      </cdr:nvCxnSpPr>
      <cdr:spPr>
        <a:xfrm xmlns:a="http://schemas.openxmlformats.org/drawingml/2006/main">
          <a:off x="2810329" y="1671328"/>
          <a:ext cx="0" cy="2652341"/>
        </a:xfrm>
        <a:prstGeom xmlns:a="http://schemas.openxmlformats.org/drawingml/2006/main" prst="line">
          <a:avLst/>
        </a:prstGeom>
        <a:ln xmlns:a="http://schemas.openxmlformats.org/drawingml/2006/main" w="12700">
          <a:solidFill>
            <a:srgbClr val="0153A5"/>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0.38928</cdr:x>
      <cdr:y>0.27044</cdr:y>
    </cdr:from>
    <cdr:to>
      <cdr:x>0.45307</cdr:x>
      <cdr:y>0.34826</cdr:y>
    </cdr:to>
    <cdr:cxnSp macro="">
      <cdr:nvCxnSpPr>
        <cdr:cNvPr id="7" name="Straight Arrow Connector 6">
          <a:extLst xmlns:a="http://schemas.openxmlformats.org/drawingml/2006/main">
            <a:ext uri="{FF2B5EF4-FFF2-40B4-BE49-F238E27FC236}">
              <a16:creationId xmlns:a16="http://schemas.microsoft.com/office/drawing/2014/main" id="{E77AB963-CAAC-41AB-9F96-D4609337FA9C}"/>
            </a:ext>
          </a:extLst>
        </cdr:cNvPr>
        <cdr:cNvCxnSpPr/>
      </cdr:nvCxnSpPr>
      <cdr:spPr>
        <a:xfrm xmlns:a="http://schemas.openxmlformats.org/drawingml/2006/main" flipH="1">
          <a:off x="3070102" y="1264783"/>
          <a:ext cx="503134" cy="363942"/>
        </a:xfrm>
        <a:prstGeom xmlns:a="http://schemas.openxmlformats.org/drawingml/2006/main" prst="straightConnector1">
          <a:avLst/>
        </a:prstGeom>
        <a:ln xmlns:a="http://schemas.openxmlformats.org/drawingml/2006/main">
          <a:solidFill>
            <a:schemeClr val="tx1"/>
          </a:solidFill>
          <a:prstDash val="dash"/>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0.50892</cdr:x>
      <cdr:y>0.80035</cdr:y>
    </cdr:from>
    <cdr:to>
      <cdr:x>0.50892</cdr:x>
      <cdr:y>0.92217</cdr:y>
    </cdr:to>
    <cdr:cxnSp macro="">
      <cdr:nvCxnSpPr>
        <cdr:cNvPr id="8" name="Straight Connector 7">
          <a:extLst xmlns:a="http://schemas.openxmlformats.org/drawingml/2006/main">
            <a:ext uri="{FF2B5EF4-FFF2-40B4-BE49-F238E27FC236}">
              <a16:creationId xmlns:a16="http://schemas.microsoft.com/office/drawing/2014/main" id="{B3B85757-371D-4C8F-A028-DAEFFFB651ED}"/>
            </a:ext>
          </a:extLst>
        </cdr:cNvPr>
        <cdr:cNvCxnSpPr/>
      </cdr:nvCxnSpPr>
      <cdr:spPr>
        <a:xfrm xmlns:a="http://schemas.openxmlformats.org/drawingml/2006/main">
          <a:off x="4013695" y="3743077"/>
          <a:ext cx="0" cy="569706"/>
        </a:xfrm>
        <a:prstGeom xmlns:a="http://schemas.openxmlformats.org/drawingml/2006/main" prst="line">
          <a:avLst/>
        </a:prstGeom>
        <a:ln xmlns:a="http://schemas.openxmlformats.org/drawingml/2006/main" w="12700">
          <a:solidFill>
            <a:srgbClr val="0153A5"/>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0.52247</cdr:x>
      <cdr:y>0.5032</cdr:y>
    </cdr:from>
    <cdr:to>
      <cdr:x>0.65183</cdr:x>
      <cdr:y>0.77888</cdr:y>
    </cdr:to>
    <cdr:cxnSp macro="">
      <cdr:nvCxnSpPr>
        <cdr:cNvPr id="9" name="Straight Arrow Connector 8">
          <a:extLst xmlns:a="http://schemas.openxmlformats.org/drawingml/2006/main">
            <a:ext uri="{FF2B5EF4-FFF2-40B4-BE49-F238E27FC236}">
              <a16:creationId xmlns:a16="http://schemas.microsoft.com/office/drawing/2014/main" id="{A9B4E046-5380-4898-8553-E22171514221}"/>
            </a:ext>
          </a:extLst>
        </cdr:cNvPr>
        <cdr:cNvCxnSpPr/>
      </cdr:nvCxnSpPr>
      <cdr:spPr>
        <a:xfrm xmlns:a="http://schemas.openxmlformats.org/drawingml/2006/main" flipH="1">
          <a:off x="4120575" y="2353355"/>
          <a:ext cx="1020204" cy="1289277"/>
        </a:xfrm>
        <a:prstGeom xmlns:a="http://schemas.openxmlformats.org/drawingml/2006/main" prst="straightConnector1">
          <a:avLst/>
        </a:prstGeom>
        <a:ln xmlns:a="http://schemas.openxmlformats.org/drawingml/2006/main">
          <a:solidFill>
            <a:schemeClr val="tx1"/>
          </a:solidFill>
          <a:prstDash val="dash"/>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0.66652</cdr:x>
      <cdr:y>0.70105</cdr:y>
    </cdr:from>
    <cdr:to>
      <cdr:x>0.73879</cdr:x>
      <cdr:y>0.83008</cdr:y>
    </cdr:to>
    <cdr:cxnSp macro="">
      <cdr:nvCxnSpPr>
        <cdr:cNvPr id="10" name="Straight Arrow Connector 9">
          <a:extLst xmlns:a="http://schemas.openxmlformats.org/drawingml/2006/main">
            <a:ext uri="{FF2B5EF4-FFF2-40B4-BE49-F238E27FC236}">
              <a16:creationId xmlns:a16="http://schemas.microsoft.com/office/drawing/2014/main" id="{4CE0DFE1-16A5-4E34-B5EC-F0BCFCAABBF5}"/>
            </a:ext>
          </a:extLst>
        </cdr:cNvPr>
        <cdr:cNvCxnSpPr/>
      </cdr:nvCxnSpPr>
      <cdr:spPr>
        <a:xfrm xmlns:a="http://schemas.openxmlformats.org/drawingml/2006/main" flipH="1">
          <a:off x="5256649" y="3278641"/>
          <a:ext cx="569930" cy="603477"/>
        </a:xfrm>
        <a:prstGeom xmlns:a="http://schemas.openxmlformats.org/drawingml/2006/main" prst="straightConnector1">
          <a:avLst/>
        </a:prstGeom>
        <a:ln xmlns:a="http://schemas.openxmlformats.org/drawingml/2006/main">
          <a:solidFill>
            <a:schemeClr val="tx1"/>
          </a:solidFill>
          <a:prstDash val="dash"/>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0.66425</cdr:x>
      <cdr:y>0.85234</cdr:y>
    </cdr:from>
    <cdr:to>
      <cdr:x>0.66425</cdr:x>
      <cdr:y>0.92683</cdr:y>
    </cdr:to>
    <cdr:cxnSp macro="">
      <cdr:nvCxnSpPr>
        <cdr:cNvPr id="14" name="Straight Connector 13">
          <a:extLst xmlns:a="http://schemas.openxmlformats.org/drawingml/2006/main">
            <a:ext uri="{FF2B5EF4-FFF2-40B4-BE49-F238E27FC236}">
              <a16:creationId xmlns:a16="http://schemas.microsoft.com/office/drawing/2014/main" id="{83350596-76CC-48A0-B171-C31250E8E9DF}"/>
            </a:ext>
          </a:extLst>
        </cdr:cNvPr>
        <cdr:cNvCxnSpPr/>
      </cdr:nvCxnSpPr>
      <cdr:spPr>
        <a:xfrm xmlns:a="http://schemas.openxmlformats.org/drawingml/2006/main">
          <a:off x="5238750" y="3986212"/>
          <a:ext cx="0" cy="348343"/>
        </a:xfrm>
        <a:prstGeom xmlns:a="http://schemas.openxmlformats.org/drawingml/2006/main" prst="line">
          <a:avLst/>
        </a:prstGeom>
        <a:ln xmlns:a="http://schemas.openxmlformats.org/drawingml/2006/main" w="12700">
          <a:solidFill>
            <a:srgbClr val="0153A5"/>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4.xml><?xml version="1.0" encoding="utf-8"?>
<c:userShapes xmlns:c="http://schemas.openxmlformats.org/drawingml/2006/chart">
  <cdr:relSizeAnchor xmlns:cdr="http://schemas.openxmlformats.org/drawingml/2006/chartDrawing">
    <cdr:from>
      <cdr:x>0.38926</cdr:x>
      <cdr:y>0.14225</cdr:y>
    </cdr:from>
    <cdr:to>
      <cdr:x>0.61074</cdr:x>
      <cdr:y>0.31082</cdr:y>
    </cdr:to>
    <cdr:sp macro="" textlink="">
      <cdr:nvSpPr>
        <cdr:cNvPr id="2" name="Isosceles Triangle 1"/>
        <cdr:cNvSpPr/>
      </cdr:nvSpPr>
      <cdr:spPr>
        <a:xfrm xmlns:a="http://schemas.openxmlformats.org/drawingml/2006/main" rot="14400535">
          <a:off x="3549181" y="186055"/>
          <a:ext cx="788336" cy="1746784"/>
        </a:xfrm>
        <a:prstGeom xmlns:a="http://schemas.openxmlformats.org/drawingml/2006/main" prst="triangle">
          <a:avLst>
            <a:gd name="adj" fmla="val 47344"/>
          </a:avLst>
        </a:prstGeom>
        <a:solidFill xmlns:a="http://schemas.openxmlformats.org/drawingml/2006/main">
          <a:srgbClr val="00B050"/>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endParaRPr lang="en-US"/>
        </a:p>
      </cdr:txBody>
    </cdr:sp>
  </cdr:relSizeAnchor>
  <cdr:relSizeAnchor xmlns:cdr="http://schemas.openxmlformats.org/drawingml/2006/chartDrawing">
    <cdr:from>
      <cdr:x>0.40155</cdr:x>
      <cdr:y>0.03302</cdr:y>
    </cdr:from>
    <cdr:to>
      <cdr:x>0.40155</cdr:x>
      <cdr:y>0.82482</cdr:y>
    </cdr:to>
    <cdr:cxnSp macro="">
      <cdr:nvCxnSpPr>
        <cdr:cNvPr id="3" name="Straight Connector 2">
          <a:extLst xmlns:a="http://schemas.openxmlformats.org/drawingml/2006/main">
            <a:ext uri="{FF2B5EF4-FFF2-40B4-BE49-F238E27FC236}">
              <a16:creationId xmlns:a16="http://schemas.microsoft.com/office/drawing/2014/main" id="{42D9AD6B-F1AE-46E3-8F05-C9DCC4FB60DE}"/>
            </a:ext>
          </a:extLst>
        </cdr:cNvPr>
        <cdr:cNvCxnSpPr/>
      </cdr:nvCxnSpPr>
      <cdr:spPr>
        <a:xfrm xmlns:a="http://schemas.openxmlformats.org/drawingml/2006/main">
          <a:off x="3166912" y="154441"/>
          <a:ext cx="0" cy="3703060"/>
        </a:xfrm>
        <a:prstGeom xmlns:a="http://schemas.openxmlformats.org/drawingml/2006/main" prst="line">
          <a:avLst/>
        </a:prstGeom>
        <a:ln xmlns:a="http://schemas.openxmlformats.org/drawingml/2006/main">
          <a:solidFill>
            <a:srgbClr val="409FFE"/>
          </a:solidFill>
          <a:prstDash val="lg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0.37779</cdr:x>
      <cdr:y>0.83106</cdr:y>
    </cdr:from>
    <cdr:to>
      <cdr:x>0.4282</cdr:x>
      <cdr:y>0.89495</cdr:y>
    </cdr:to>
    <cdr:sp macro="" textlink="">
      <cdr:nvSpPr>
        <cdr:cNvPr id="4" name="Rectangle 3"/>
        <cdr:cNvSpPr>
          <a:spLocks xmlns:a="http://schemas.openxmlformats.org/drawingml/2006/main" noChangeArrowheads="1"/>
        </cdr:cNvSpPr>
      </cdr:nvSpPr>
      <cdr:spPr bwMode="auto">
        <a:xfrm xmlns:a="http://schemas.openxmlformats.org/drawingml/2006/main">
          <a:off x="2979518" y="3886681"/>
          <a:ext cx="397545" cy="298800"/>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cdr:spPr>
      <cdr:txBody>
        <a:bodyPr xmlns:a="http://schemas.openxmlformats.org/drawingml/2006/main" wrap="none" lIns="82550" tIns="41275" rIns="82550" bIns="41275">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altLang="en-US" sz="1400" b="1" dirty="0">
              <a:latin typeface="Raleway" panose="020B0003030101060003" pitchFamily="34" charset="0"/>
            </a:rPr>
            <a:t>BE</a:t>
          </a:r>
        </a:p>
      </cdr:txBody>
    </cdr:sp>
  </cdr:relSizeAnchor>
  <cdr:relSizeAnchor xmlns:cdr="http://schemas.openxmlformats.org/drawingml/2006/chartDrawing">
    <cdr:from>
      <cdr:x>0.74898</cdr:x>
      <cdr:y>0.24905</cdr:y>
    </cdr:from>
    <cdr:to>
      <cdr:x>0.9931</cdr:x>
      <cdr:y>0.32611</cdr:y>
    </cdr:to>
    <cdr:sp macro="" textlink="">
      <cdr:nvSpPr>
        <cdr:cNvPr id="5" name="Rectangle 4"/>
        <cdr:cNvSpPr>
          <a:spLocks xmlns:a="http://schemas.openxmlformats.org/drawingml/2006/main" noChangeArrowheads="1"/>
        </cdr:cNvSpPr>
      </cdr:nvSpPr>
      <cdr:spPr bwMode="auto">
        <a:xfrm xmlns:a="http://schemas.openxmlformats.org/drawingml/2006/main">
          <a:off x="5906952" y="1164770"/>
          <a:ext cx="1925319" cy="360355"/>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cdr:spPr>
      <cdr:txBody>
        <a:bodyPr xmlns:a="http://schemas.openxmlformats.org/drawingml/2006/main" wrap="square" lIns="82550" tIns="41275" rIns="82550" bIns="41275">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altLang="en-US" sz="1800" b="1" dirty="0">
              <a:latin typeface="+mn-lt"/>
            </a:rPr>
            <a:t>BE = 300 Units</a:t>
          </a:r>
        </a:p>
      </cdr:txBody>
    </cdr:sp>
  </cdr:relSizeAnchor>
  <cdr:relSizeAnchor xmlns:cdr="http://schemas.openxmlformats.org/drawingml/2006/chartDrawing">
    <cdr:from>
      <cdr:x>0.74998</cdr:x>
      <cdr:y>0.23043</cdr:y>
    </cdr:from>
    <cdr:to>
      <cdr:x>0.98723</cdr:x>
      <cdr:y>0.35446</cdr:y>
    </cdr:to>
    <cdr:sp macro="" textlink="">
      <cdr:nvSpPr>
        <cdr:cNvPr id="6" name="Rounded Rectangle 5"/>
        <cdr:cNvSpPr/>
      </cdr:nvSpPr>
      <cdr:spPr>
        <a:xfrm xmlns:a="http://schemas.openxmlformats.org/drawingml/2006/main">
          <a:off x="5914868" y="1077685"/>
          <a:ext cx="1871139" cy="580045"/>
        </a:xfrm>
        <a:prstGeom xmlns:a="http://schemas.openxmlformats.org/drawingml/2006/main" prst="roundRect">
          <a:avLst/>
        </a:prstGeom>
        <a:noFill xmlns:a="http://schemas.openxmlformats.org/drawingml/2006/main"/>
        <a:ln xmlns:a="http://schemas.openxmlformats.org/drawingml/2006/main" w="19050">
          <a:solidFill>
            <a:schemeClr val="bg2">
              <a:lumMod val="90000"/>
            </a:schemeClr>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endParaRPr lang="en-US"/>
        </a:p>
      </cdr:txBody>
    </cdr:sp>
  </cdr:relSizeAnchor>
  <cdr:relSizeAnchor xmlns:cdr="http://schemas.openxmlformats.org/drawingml/2006/chartDrawing">
    <cdr:from>
      <cdr:x>0.47515</cdr:x>
      <cdr:y>0.15285</cdr:y>
    </cdr:from>
    <cdr:to>
      <cdr:x>0.60795</cdr:x>
      <cdr:y>0.2299</cdr:y>
    </cdr:to>
    <cdr:sp macro="" textlink="">
      <cdr:nvSpPr>
        <cdr:cNvPr id="7" name="Rectangle 6"/>
        <cdr:cNvSpPr>
          <a:spLocks xmlns:a="http://schemas.openxmlformats.org/drawingml/2006/main" noChangeArrowheads="1"/>
        </cdr:cNvSpPr>
      </cdr:nvSpPr>
      <cdr:spPr bwMode="auto">
        <a:xfrm xmlns:a="http://schemas.openxmlformats.org/drawingml/2006/main" rot="19945139">
          <a:off x="3747364" y="714853"/>
          <a:ext cx="1047354" cy="360345"/>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cdr:spPr>
      <cdr:txBody>
        <a:bodyPr xmlns:a="http://schemas.openxmlformats.org/drawingml/2006/main" wrap="square" lIns="82550" tIns="41275" rIns="82550" bIns="41275">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altLang="en-US" sz="1800" b="1" dirty="0">
              <a:solidFill>
                <a:schemeClr val="bg1"/>
              </a:solidFill>
              <a:latin typeface="+mn-lt"/>
            </a:rPr>
            <a:t>Profit</a:t>
          </a:r>
        </a:p>
      </cdr:txBody>
    </cdr:sp>
  </cdr:relSizeAnchor>
</c:userShapes>
</file>

<file path=ppt/drawings/drawing5.xml><?xml version="1.0" encoding="utf-8"?>
<c:userShapes xmlns:c="http://schemas.openxmlformats.org/drawingml/2006/chart">
  <cdr:relSizeAnchor xmlns:cdr="http://schemas.openxmlformats.org/drawingml/2006/chartDrawing">
    <cdr:from>
      <cdr:x>0.52065</cdr:x>
      <cdr:y>0.06596</cdr:y>
    </cdr:from>
    <cdr:to>
      <cdr:x>0.59693</cdr:x>
      <cdr:y>0.12194</cdr:y>
    </cdr:to>
    <cdr:sp macro="" textlink="">
      <cdr:nvSpPr>
        <cdr:cNvPr id="2" name="Isosceles Triangle 1"/>
        <cdr:cNvSpPr/>
      </cdr:nvSpPr>
      <cdr:spPr>
        <a:xfrm xmlns:a="http://schemas.openxmlformats.org/drawingml/2006/main" rot="14033501">
          <a:off x="4276111" y="138618"/>
          <a:ext cx="261806" cy="601542"/>
        </a:xfrm>
        <a:prstGeom xmlns:a="http://schemas.openxmlformats.org/drawingml/2006/main" prst="triangle">
          <a:avLst>
            <a:gd name="adj" fmla="val 52272"/>
          </a:avLst>
        </a:prstGeom>
        <a:solidFill xmlns:a="http://schemas.openxmlformats.org/drawingml/2006/main">
          <a:srgbClr val="00B050"/>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endParaRPr lang="en-US"/>
        </a:p>
      </cdr:txBody>
    </cdr:sp>
  </cdr:relSizeAnchor>
  <cdr:relSizeAnchor xmlns:cdr="http://schemas.openxmlformats.org/drawingml/2006/chartDrawing">
    <cdr:from>
      <cdr:x>0.51473</cdr:x>
      <cdr:y>0.05397</cdr:y>
    </cdr:from>
    <cdr:to>
      <cdr:x>0.51473</cdr:x>
      <cdr:y>0.84577</cdr:y>
    </cdr:to>
    <cdr:cxnSp macro="">
      <cdr:nvCxnSpPr>
        <cdr:cNvPr id="3" name="Straight Connector 2">
          <a:extLst xmlns:a="http://schemas.openxmlformats.org/drawingml/2006/main">
            <a:ext uri="{FF2B5EF4-FFF2-40B4-BE49-F238E27FC236}">
              <a16:creationId xmlns:a16="http://schemas.microsoft.com/office/drawing/2014/main" id="{180C107E-C10E-4761-809E-273BB945D3F0}"/>
            </a:ext>
          </a:extLst>
        </cdr:cNvPr>
        <cdr:cNvCxnSpPr/>
      </cdr:nvCxnSpPr>
      <cdr:spPr>
        <a:xfrm xmlns:a="http://schemas.openxmlformats.org/drawingml/2006/main">
          <a:off x="4059532" y="252399"/>
          <a:ext cx="0" cy="3703071"/>
        </a:xfrm>
        <a:prstGeom xmlns:a="http://schemas.openxmlformats.org/drawingml/2006/main" prst="line">
          <a:avLst/>
        </a:prstGeom>
        <a:ln xmlns:a="http://schemas.openxmlformats.org/drawingml/2006/main">
          <a:solidFill>
            <a:srgbClr val="409FFE"/>
          </a:solidFill>
          <a:prstDash val="lg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0.37779</cdr:x>
      <cdr:y>0.83106</cdr:y>
    </cdr:from>
    <cdr:to>
      <cdr:x>0.4282</cdr:x>
      <cdr:y>0.89495</cdr:y>
    </cdr:to>
    <cdr:sp macro="" textlink="">
      <cdr:nvSpPr>
        <cdr:cNvPr id="4" name="Rectangle 3"/>
        <cdr:cNvSpPr>
          <a:spLocks xmlns:a="http://schemas.openxmlformats.org/drawingml/2006/main" noChangeArrowheads="1"/>
        </cdr:cNvSpPr>
      </cdr:nvSpPr>
      <cdr:spPr bwMode="auto">
        <a:xfrm xmlns:a="http://schemas.openxmlformats.org/drawingml/2006/main">
          <a:off x="2979518" y="3886681"/>
          <a:ext cx="397545" cy="298800"/>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cdr:spPr>
      <cdr:txBody>
        <a:bodyPr xmlns:a="http://schemas.openxmlformats.org/drawingml/2006/main" wrap="none" lIns="82550" tIns="41275" rIns="82550" bIns="41275">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altLang="en-US" sz="1400" b="1" dirty="0">
              <a:latin typeface="Raleway" panose="020B0003030101060003" pitchFamily="34" charset="0"/>
            </a:rPr>
            <a:t>BE</a:t>
          </a:r>
        </a:p>
      </cdr:txBody>
    </cdr:sp>
  </cdr:relSizeAnchor>
  <cdr:relSizeAnchor xmlns:cdr="http://schemas.openxmlformats.org/drawingml/2006/chartDrawing">
    <cdr:from>
      <cdr:x>0.74898</cdr:x>
      <cdr:y>0.24905</cdr:y>
    </cdr:from>
    <cdr:to>
      <cdr:x>0.9931</cdr:x>
      <cdr:y>0.32611</cdr:y>
    </cdr:to>
    <cdr:sp macro="" textlink="">
      <cdr:nvSpPr>
        <cdr:cNvPr id="5" name="Rectangle 4"/>
        <cdr:cNvSpPr>
          <a:spLocks xmlns:a="http://schemas.openxmlformats.org/drawingml/2006/main" noChangeArrowheads="1"/>
        </cdr:cNvSpPr>
      </cdr:nvSpPr>
      <cdr:spPr bwMode="auto">
        <a:xfrm xmlns:a="http://schemas.openxmlformats.org/drawingml/2006/main">
          <a:off x="5906952" y="1164770"/>
          <a:ext cx="1925319" cy="360355"/>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cdr:spPr>
      <cdr:txBody>
        <a:bodyPr xmlns:a="http://schemas.openxmlformats.org/drawingml/2006/main" wrap="square" lIns="82550" tIns="41275" rIns="82550" bIns="41275">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altLang="en-US" sz="1800" b="1" dirty="0">
              <a:latin typeface="+mn-lt"/>
            </a:rPr>
            <a:t>BE = 400 Units</a:t>
          </a:r>
        </a:p>
      </cdr:txBody>
    </cdr:sp>
  </cdr:relSizeAnchor>
  <cdr:relSizeAnchor xmlns:cdr="http://schemas.openxmlformats.org/drawingml/2006/chartDrawing">
    <cdr:from>
      <cdr:x>0.74998</cdr:x>
      <cdr:y>0.23043</cdr:y>
    </cdr:from>
    <cdr:to>
      <cdr:x>0.98723</cdr:x>
      <cdr:y>0.35446</cdr:y>
    </cdr:to>
    <cdr:sp macro="" textlink="">
      <cdr:nvSpPr>
        <cdr:cNvPr id="6" name="Rounded Rectangle 5"/>
        <cdr:cNvSpPr/>
      </cdr:nvSpPr>
      <cdr:spPr>
        <a:xfrm xmlns:a="http://schemas.openxmlformats.org/drawingml/2006/main">
          <a:off x="5914868" y="1077685"/>
          <a:ext cx="1871139" cy="580045"/>
        </a:xfrm>
        <a:prstGeom xmlns:a="http://schemas.openxmlformats.org/drawingml/2006/main" prst="roundRect">
          <a:avLst/>
        </a:prstGeom>
        <a:noFill xmlns:a="http://schemas.openxmlformats.org/drawingml/2006/main"/>
        <a:ln xmlns:a="http://schemas.openxmlformats.org/drawingml/2006/main" w="19050">
          <a:solidFill>
            <a:schemeClr val="bg2">
              <a:lumMod val="90000"/>
            </a:schemeClr>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endParaRPr lang="en-US"/>
        </a:p>
      </cdr:txBody>
    </cdr:sp>
  </cdr:relSizeAnchor>
  <cdr:relSizeAnchor xmlns:cdr="http://schemas.openxmlformats.org/drawingml/2006/chartDrawing">
    <cdr:from>
      <cdr:x>0.64255</cdr:x>
      <cdr:y>0.05354</cdr:y>
    </cdr:from>
    <cdr:to>
      <cdr:x>0.77535</cdr:x>
      <cdr:y>0.13059</cdr:y>
    </cdr:to>
    <cdr:sp macro="" textlink="">
      <cdr:nvSpPr>
        <cdr:cNvPr id="7" name="Rectangle 6"/>
        <cdr:cNvSpPr>
          <a:spLocks xmlns:a="http://schemas.openxmlformats.org/drawingml/2006/main" noChangeArrowheads="1"/>
        </cdr:cNvSpPr>
      </cdr:nvSpPr>
      <cdr:spPr bwMode="auto">
        <a:xfrm xmlns:a="http://schemas.openxmlformats.org/drawingml/2006/main">
          <a:off x="5067565" y="250372"/>
          <a:ext cx="1047354" cy="360345"/>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cdr:spPr>
      <cdr:txBody>
        <a:bodyPr xmlns:a="http://schemas.openxmlformats.org/drawingml/2006/main" wrap="square" lIns="82550" tIns="41275" rIns="82550" bIns="41275">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altLang="en-US" sz="1800" b="1" dirty="0">
              <a:solidFill>
                <a:schemeClr val="tx1"/>
              </a:solidFill>
              <a:latin typeface="+mn-lt"/>
            </a:rPr>
            <a:t>Profit</a:t>
          </a:r>
        </a:p>
      </cdr:txBody>
    </cdr:sp>
  </cdr:relSizeAnchor>
  <cdr:relSizeAnchor xmlns:cdr="http://schemas.openxmlformats.org/drawingml/2006/chartDrawing">
    <cdr:from>
      <cdr:x>0.5768</cdr:x>
      <cdr:y>0.06537</cdr:y>
    </cdr:from>
    <cdr:to>
      <cdr:x>0.66498</cdr:x>
      <cdr:y>0.08315</cdr:y>
    </cdr:to>
    <cdr:cxnSp macro="">
      <cdr:nvCxnSpPr>
        <cdr:cNvPr id="8" name="Straight Arrow Connector 7">
          <a:extLst xmlns:a="http://schemas.openxmlformats.org/drawingml/2006/main">
            <a:ext uri="{FF2B5EF4-FFF2-40B4-BE49-F238E27FC236}">
              <a16:creationId xmlns:a16="http://schemas.microsoft.com/office/drawing/2014/main" id="{C72BFE8A-2210-41B6-8C04-7B5C9C481F98}"/>
            </a:ext>
          </a:extLst>
        </cdr:cNvPr>
        <cdr:cNvCxnSpPr/>
      </cdr:nvCxnSpPr>
      <cdr:spPr>
        <a:xfrm xmlns:a="http://schemas.openxmlformats.org/drawingml/2006/main">
          <a:off x="4549033" y="305709"/>
          <a:ext cx="695450" cy="83153"/>
        </a:xfrm>
        <a:prstGeom xmlns:a="http://schemas.openxmlformats.org/drawingml/2006/main" prst="straightConnector1">
          <a:avLst/>
        </a:prstGeom>
        <a:ln xmlns:a="http://schemas.openxmlformats.org/drawingml/2006/main">
          <a:solidFill>
            <a:schemeClr val="tx1"/>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6.xml><?xml version="1.0" encoding="utf-8"?>
<c:userShapes xmlns:c="http://schemas.openxmlformats.org/drawingml/2006/chart">
  <cdr:relSizeAnchor xmlns:cdr="http://schemas.openxmlformats.org/drawingml/2006/chartDrawing">
    <cdr:from>
      <cdr:x>0.89667</cdr:x>
      <cdr:y>0.91637</cdr:y>
    </cdr:from>
    <cdr:to>
      <cdr:x>0.99586</cdr:x>
      <cdr:y>1</cdr:y>
    </cdr:to>
    <cdr:sp macro="" textlink="">
      <cdr:nvSpPr>
        <cdr:cNvPr id="2" name="Rectangle 1"/>
        <cdr:cNvSpPr>
          <a:spLocks xmlns:a="http://schemas.openxmlformats.org/drawingml/2006/main" noChangeArrowheads="1"/>
        </cdr:cNvSpPr>
      </cdr:nvSpPr>
      <cdr:spPr bwMode="auto">
        <a:xfrm xmlns:a="http://schemas.openxmlformats.org/drawingml/2006/main">
          <a:off x="7071777" y="4285642"/>
          <a:ext cx="782265" cy="391133"/>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cdr:spPr>
      <cdr:txBody>
        <a:bodyPr xmlns:a="http://schemas.openxmlformats.org/drawingml/2006/main" wrap="none" lIns="82550" tIns="41275" rIns="82550" bIns="41275">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altLang="en-US" sz="2000" b="1" dirty="0">
              <a:solidFill>
                <a:srgbClr val="0153A5"/>
              </a:solidFill>
              <a:latin typeface="Raleway" panose="020B0003030101060003" pitchFamily="34" charset="0"/>
            </a:rPr>
            <a:t>Time</a:t>
          </a:r>
        </a:p>
      </cdr:txBody>
    </cdr:sp>
  </cdr:relSizeAnchor>
  <cdr:relSizeAnchor xmlns:cdr="http://schemas.openxmlformats.org/drawingml/2006/chartDrawing">
    <cdr:from>
      <cdr:x>0.10991</cdr:x>
      <cdr:y>0.42877</cdr:y>
    </cdr:from>
    <cdr:to>
      <cdr:x>0.97205</cdr:x>
      <cdr:y>0.42877</cdr:y>
    </cdr:to>
    <cdr:cxnSp macro="">
      <cdr:nvCxnSpPr>
        <cdr:cNvPr id="3" name="Straight Connector 2">
          <a:extLst xmlns:a="http://schemas.openxmlformats.org/drawingml/2006/main">
            <a:ext uri="{FF2B5EF4-FFF2-40B4-BE49-F238E27FC236}">
              <a16:creationId xmlns:a16="http://schemas.microsoft.com/office/drawing/2014/main" id="{D3B6B154-4E47-407F-B4A0-BE7CBDF7CE51}"/>
            </a:ext>
          </a:extLst>
        </cdr:cNvPr>
        <cdr:cNvCxnSpPr/>
      </cdr:nvCxnSpPr>
      <cdr:spPr>
        <a:xfrm xmlns:a="http://schemas.openxmlformats.org/drawingml/2006/main">
          <a:off x="866798" y="2005280"/>
          <a:ext cx="6799466" cy="0"/>
        </a:xfrm>
        <a:prstGeom xmlns:a="http://schemas.openxmlformats.org/drawingml/2006/main" prst="line">
          <a:avLst/>
        </a:prstGeom>
        <a:ln xmlns:a="http://schemas.openxmlformats.org/drawingml/2006/main" w="19050">
          <a:solidFill>
            <a:schemeClr val="tx1"/>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0.74367</cdr:x>
      <cdr:y>0.29021</cdr:y>
    </cdr:from>
    <cdr:to>
      <cdr:x>0.93237</cdr:x>
      <cdr:y>0.40486</cdr:y>
    </cdr:to>
    <cdr:sp macro="" textlink="">
      <cdr:nvSpPr>
        <cdr:cNvPr id="4" name="Rectangle 3"/>
        <cdr:cNvSpPr>
          <a:spLocks xmlns:a="http://schemas.openxmlformats.org/drawingml/2006/main" noChangeArrowheads="1"/>
        </cdr:cNvSpPr>
      </cdr:nvSpPr>
      <cdr:spPr bwMode="auto">
        <a:xfrm xmlns:a="http://schemas.openxmlformats.org/drawingml/2006/main">
          <a:off x="5865136" y="1357250"/>
          <a:ext cx="1488164" cy="536173"/>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cdr:spPr>
      <cdr:txBody>
        <a:bodyPr xmlns:a="http://schemas.openxmlformats.org/drawingml/2006/main" wrap="none" lIns="92075" tIns="46038" rIns="92075" bIns="46038">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lnSpc>
              <a:spcPct val="90000"/>
            </a:lnSpc>
          </a:pPr>
          <a:r>
            <a:rPr lang="en-US" altLang="en-US" sz="1600" b="1" dirty="0">
              <a:solidFill>
                <a:srgbClr val="0153A5"/>
              </a:solidFill>
            </a:rPr>
            <a:t>Fixed</a:t>
          </a:r>
        </a:p>
        <a:p xmlns:a="http://schemas.openxmlformats.org/drawingml/2006/main">
          <a:pPr algn="ctr">
            <a:lnSpc>
              <a:spcPct val="90000"/>
            </a:lnSpc>
          </a:pPr>
          <a:r>
            <a:rPr lang="en-US" altLang="en-US" sz="1600" b="1" dirty="0">
              <a:solidFill>
                <a:srgbClr val="0153A5"/>
              </a:solidFill>
            </a:rPr>
            <a:t>Population Size</a:t>
          </a:r>
        </a:p>
      </cdr:txBody>
    </cdr:sp>
  </cdr:relSizeAnchor>
  <cdr:relSizeAnchor xmlns:cdr="http://schemas.openxmlformats.org/drawingml/2006/chartDrawing">
    <cdr:from>
      <cdr:x>0</cdr:x>
      <cdr:y>0.07475</cdr:y>
    </cdr:from>
    <cdr:to>
      <cdr:x>0.24569</cdr:x>
      <cdr:y>0.18939</cdr:y>
    </cdr:to>
    <cdr:sp macro="" textlink="">
      <cdr:nvSpPr>
        <cdr:cNvPr id="5" name="Rectangle 4"/>
        <cdr:cNvSpPr>
          <a:spLocks xmlns:a="http://schemas.openxmlformats.org/drawingml/2006/main" noChangeArrowheads="1"/>
        </cdr:cNvSpPr>
      </cdr:nvSpPr>
      <cdr:spPr bwMode="auto">
        <a:xfrm xmlns:a="http://schemas.openxmlformats.org/drawingml/2006/main">
          <a:off x="-628650" y="349581"/>
          <a:ext cx="1937657" cy="536173"/>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cdr:spPr>
      <cdr:txBody>
        <a:bodyPr xmlns:a="http://schemas.openxmlformats.org/drawingml/2006/main" wrap="square" lIns="92075" tIns="46038" rIns="92075" bIns="46038">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lnSpc>
              <a:spcPct val="90000"/>
            </a:lnSpc>
          </a:pPr>
          <a:r>
            <a:rPr lang="en-US" altLang="en-US" sz="1600" b="1" dirty="0">
              <a:solidFill>
                <a:srgbClr val="0153A5"/>
              </a:solidFill>
            </a:rPr>
            <a:t>Cumulative Sales</a:t>
          </a:r>
        </a:p>
        <a:p xmlns:a="http://schemas.openxmlformats.org/drawingml/2006/main">
          <a:pPr algn="ctr">
            <a:lnSpc>
              <a:spcPct val="90000"/>
            </a:lnSpc>
          </a:pPr>
          <a:r>
            <a:rPr lang="en-US" altLang="en-US" sz="1600" b="1" dirty="0">
              <a:solidFill>
                <a:srgbClr val="0153A5"/>
              </a:solidFill>
            </a:rPr>
            <a:t>of a Product</a:t>
          </a:r>
        </a:p>
      </cdr:txBody>
    </cdr:sp>
  </cdr:relSizeAnchor>
  <cdr:relSizeAnchor xmlns:cdr="http://schemas.openxmlformats.org/drawingml/2006/chartDrawing">
    <cdr:from>
      <cdr:x>0.95848</cdr:x>
      <cdr:y>0.89271</cdr:y>
    </cdr:from>
    <cdr:to>
      <cdr:x>0.9788</cdr:x>
      <cdr:y>0.92093</cdr:y>
    </cdr:to>
    <cdr:sp macro="" textlink="">
      <cdr:nvSpPr>
        <cdr:cNvPr id="6" name="Flowchart: Merge 5">
          <a:extLst xmlns:a="http://schemas.openxmlformats.org/drawingml/2006/main">
            <a:ext uri="{FF2B5EF4-FFF2-40B4-BE49-F238E27FC236}">
              <a16:creationId xmlns:a16="http://schemas.microsoft.com/office/drawing/2014/main" id="{F6D83324-8C67-4A67-BE90-667373E37913}"/>
            </a:ext>
          </a:extLst>
        </cdr:cNvPr>
        <cdr:cNvSpPr/>
      </cdr:nvSpPr>
      <cdr:spPr>
        <a:xfrm xmlns:a="http://schemas.openxmlformats.org/drawingml/2006/main" rot="16200000">
          <a:off x="7573389" y="4160887"/>
          <a:ext cx="131976" cy="160256"/>
        </a:xfrm>
        <a:prstGeom xmlns:a="http://schemas.openxmlformats.org/drawingml/2006/main" prst="flowChartMerge">
          <a:avLst/>
        </a:prstGeom>
        <a:solidFill xmlns:a="http://schemas.openxmlformats.org/drawingml/2006/main">
          <a:schemeClr val="tx1">
            <a:lumMod val="50000"/>
            <a:lumOff val="50000"/>
          </a:schemeClr>
        </a:solidFill>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ot="0" spcFirstLastPara="0" vert="horz" wrap="square" lIns="91440" tIns="45720" rIns="91440" bIns="45720" numCol="1" spcCol="0" rtlCol="0" fromWordArt="0" anchor="ctr" anchorCtr="0" forceAA="0" compatLnSpc="1">
          <a:prstTxWarp prst="textNoShape">
            <a:avLst/>
          </a:prstTxWarp>
          <a:noAutofit/>
        </a:bodyPr>
        <a:lstStyle xmlns:a="http://schemas.openxmlformats.org/drawingml/2006/main">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endParaRPr lang="en-US"/>
        </a:p>
      </cdr:txBody>
    </cdr:sp>
  </cdr:relSizeAnchor>
</c:userShapes>
</file>

<file path=ppt/drawings/drawing7.xml><?xml version="1.0" encoding="utf-8"?>
<c:userShapes xmlns:c="http://schemas.openxmlformats.org/drawingml/2006/chart">
  <cdr:relSizeAnchor xmlns:cdr="http://schemas.openxmlformats.org/drawingml/2006/chartDrawing">
    <cdr:from>
      <cdr:x>0.152</cdr:x>
      <cdr:y>0.48358</cdr:y>
    </cdr:from>
    <cdr:to>
      <cdr:x>0.52623</cdr:x>
      <cdr:y>0.48358</cdr:y>
    </cdr:to>
    <cdr:cxnSp macro="">
      <cdr:nvCxnSpPr>
        <cdr:cNvPr id="2" name="Straight Connector 1">
          <a:extLst xmlns:a="http://schemas.openxmlformats.org/drawingml/2006/main">
            <a:ext uri="{FF2B5EF4-FFF2-40B4-BE49-F238E27FC236}">
              <a16:creationId xmlns:a16="http://schemas.microsoft.com/office/drawing/2014/main" id="{FB7DC802-D074-42D7-810F-E3A3445B8A12}"/>
            </a:ext>
          </a:extLst>
        </cdr:cNvPr>
        <cdr:cNvCxnSpPr/>
      </cdr:nvCxnSpPr>
      <cdr:spPr>
        <a:xfrm xmlns:a="http://schemas.openxmlformats.org/drawingml/2006/main">
          <a:off x="1198755" y="2261589"/>
          <a:ext cx="2951424" cy="0"/>
        </a:xfrm>
        <a:prstGeom xmlns:a="http://schemas.openxmlformats.org/drawingml/2006/main" prst="line">
          <a:avLst/>
        </a:prstGeom>
        <a:ln xmlns:a="http://schemas.openxmlformats.org/drawingml/2006/main" w="19050">
          <a:solidFill>
            <a:schemeClr val="tx1"/>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0.90591</cdr:x>
      <cdr:y>0.08948</cdr:y>
    </cdr:from>
    <cdr:to>
      <cdr:x>0.99413</cdr:x>
      <cdr:y>0.15675</cdr:y>
    </cdr:to>
    <cdr:sp macro="" textlink="">
      <cdr:nvSpPr>
        <cdr:cNvPr id="3" name="Rectangle 2"/>
        <cdr:cNvSpPr>
          <a:spLocks xmlns:a="http://schemas.openxmlformats.org/drawingml/2006/main" noChangeArrowheads="1"/>
        </cdr:cNvSpPr>
      </cdr:nvSpPr>
      <cdr:spPr bwMode="auto">
        <a:xfrm xmlns:a="http://schemas.openxmlformats.org/drawingml/2006/main">
          <a:off x="7144608" y="418501"/>
          <a:ext cx="695828" cy="314574"/>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cdr:spPr>
      <cdr:txBody>
        <a:bodyPr xmlns:a="http://schemas.openxmlformats.org/drawingml/2006/main" wrap="square" lIns="92075" tIns="46038" rIns="92075" bIns="46038">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nSpc>
              <a:spcPct val="90000"/>
            </a:lnSpc>
          </a:pPr>
          <a:r>
            <a:rPr lang="en-US" altLang="en-US" sz="1600" b="1" dirty="0"/>
            <a:t>Max</a:t>
          </a:r>
        </a:p>
      </cdr:txBody>
    </cdr:sp>
  </cdr:relSizeAnchor>
  <cdr:relSizeAnchor xmlns:cdr="http://schemas.openxmlformats.org/drawingml/2006/chartDrawing">
    <cdr:from>
      <cdr:x>0.15187</cdr:x>
      <cdr:y>0.66884</cdr:y>
    </cdr:from>
    <cdr:to>
      <cdr:x>0.90028</cdr:x>
      <cdr:y>0.66884</cdr:y>
    </cdr:to>
    <cdr:cxnSp macro="">
      <cdr:nvCxnSpPr>
        <cdr:cNvPr id="4" name="Straight Connector 3">
          <a:extLst xmlns:a="http://schemas.openxmlformats.org/drawingml/2006/main">
            <a:ext uri="{FF2B5EF4-FFF2-40B4-BE49-F238E27FC236}">
              <a16:creationId xmlns:a16="http://schemas.microsoft.com/office/drawing/2014/main" id="{FA9C5471-E66D-4321-886C-7D47082633E6}"/>
            </a:ext>
          </a:extLst>
        </cdr:cNvPr>
        <cdr:cNvCxnSpPr/>
      </cdr:nvCxnSpPr>
      <cdr:spPr>
        <a:xfrm xmlns:a="http://schemas.openxmlformats.org/drawingml/2006/main">
          <a:off x="1197765" y="3127994"/>
          <a:ext cx="5902442" cy="0"/>
        </a:xfrm>
        <a:prstGeom xmlns:a="http://schemas.openxmlformats.org/drawingml/2006/main" prst="line">
          <a:avLst/>
        </a:prstGeom>
        <a:ln xmlns:a="http://schemas.openxmlformats.org/drawingml/2006/main" w="12700">
          <a:solidFill>
            <a:schemeClr val="bg1">
              <a:lumMod val="75000"/>
            </a:schemeClr>
          </a:solidFill>
          <a:prstDash val="solid"/>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0.152</cdr:x>
      <cdr:y>0.11613</cdr:y>
    </cdr:from>
    <cdr:to>
      <cdr:x>0.89614</cdr:x>
      <cdr:y>0.11613</cdr:y>
    </cdr:to>
    <cdr:cxnSp macro="">
      <cdr:nvCxnSpPr>
        <cdr:cNvPr id="5" name="Straight Connector 4">
          <a:extLst xmlns:a="http://schemas.openxmlformats.org/drawingml/2006/main">
            <a:ext uri="{FF2B5EF4-FFF2-40B4-BE49-F238E27FC236}">
              <a16:creationId xmlns:a16="http://schemas.microsoft.com/office/drawing/2014/main" id="{9A6C71D6-9993-400B-903D-56D1D53C4B52}"/>
            </a:ext>
          </a:extLst>
        </cdr:cNvPr>
        <cdr:cNvCxnSpPr/>
      </cdr:nvCxnSpPr>
      <cdr:spPr>
        <a:xfrm xmlns:a="http://schemas.openxmlformats.org/drawingml/2006/main">
          <a:off x="1198754" y="543131"/>
          <a:ext cx="5868796" cy="0"/>
        </a:xfrm>
        <a:prstGeom xmlns:a="http://schemas.openxmlformats.org/drawingml/2006/main" prst="line">
          <a:avLst/>
        </a:prstGeom>
        <a:ln xmlns:a="http://schemas.openxmlformats.org/drawingml/2006/main" w="12700">
          <a:solidFill>
            <a:schemeClr val="bg1">
              <a:lumMod val="75000"/>
            </a:schemeClr>
          </a:solidFill>
          <a:prstDash val="solid"/>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0.90729</cdr:x>
      <cdr:y>0.63055</cdr:y>
    </cdr:from>
    <cdr:to>
      <cdr:x>0.98585</cdr:x>
      <cdr:y>0.69781</cdr:y>
    </cdr:to>
    <cdr:sp macro="" textlink="">
      <cdr:nvSpPr>
        <cdr:cNvPr id="6" name="Rectangle 5"/>
        <cdr:cNvSpPr>
          <a:spLocks xmlns:a="http://schemas.openxmlformats.org/drawingml/2006/main" noChangeArrowheads="1"/>
        </cdr:cNvSpPr>
      </cdr:nvSpPr>
      <cdr:spPr bwMode="auto">
        <a:xfrm xmlns:a="http://schemas.openxmlformats.org/drawingml/2006/main">
          <a:off x="7155493" y="2948935"/>
          <a:ext cx="619629" cy="314574"/>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cdr:spPr>
      <cdr:txBody>
        <a:bodyPr xmlns:a="http://schemas.openxmlformats.org/drawingml/2006/main" wrap="square" lIns="92075" tIns="46038" rIns="92075" bIns="46038">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nSpc>
              <a:spcPct val="90000"/>
            </a:lnSpc>
          </a:pPr>
          <a:r>
            <a:rPr lang="en-US" altLang="en-US" sz="1600" b="1" dirty="0"/>
            <a:t>Min</a:t>
          </a:r>
        </a:p>
      </cdr:txBody>
    </cdr:sp>
  </cdr:relSizeAnchor>
  <cdr:relSizeAnchor xmlns:cdr="http://schemas.openxmlformats.org/drawingml/2006/chartDrawing">
    <cdr:from>
      <cdr:x>0</cdr:x>
      <cdr:y>0.43324</cdr:y>
    </cdr:from>
    <cdr:to>
      <cdr:x>0.14781</cdr:x>
      <cdr:y>0.53604</cdr:y>
    </cdr:to>
    <cdr:sp macro="" textlink="">
      <cdr:nvSpPr>
        <cdr:cNvPr id="7" name="Rectangle 6"/>
        <cdr:cNvSpPr>
          <a:spLocks xmlns:a="http://schemas.openxmlformats.org/drawingml/2006/main" noChangeArrowheads="1"/>
        </cdr:cNvSpPr>
      </cdr:nvSpPr>
      <cdr:spPr bwMode="auto">
        <a:xfrm xmlns:a="http://schemas.openxmlformats.org/drawingml/2006/main">
          <a:off x="-628650" y="2026158"/>
          <a:ext cx="1165736" cy="480774"/>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cdr:spPr>
      <cdr:txBody>
        <a:bodyPr xmlns:a="http://schemas.openxmlformats.org/drawingml/2006/main" wrap="square" lIns="92075" tIns="46038" rIns="92075" bIns="46038">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lnSpc>
              <a:spcPct val="90000"/>
            </a:lnSpc>
          </a:pPr>
          <a:r>
            <a:rPr lang="en-US" altLang="en-US" sz="1400" b="1" dirty="0"/>
            <a:t>Current Sales</a:t>
          </a:r>
        </a:p>
      </cdr:txBody>
    </cdr:sp>
  </cdr:relSizeAnchor>
  <cdr:relSizeAnchor xmlns:cdr="http://schemas.openxmlformats.org/drawingml/2006/chartDrawing">
    <cdr:from>
      <cdr:x>0.41763</cdr:x>
      <cdr:y>0.8388</cdr:y>
    </cdr:from>
    <cdr:to>
      <cdr:x>0.63941</cdr:x>
      <cdr:y>0.90014</cdr:y>
    </cdr:to>
    <cdr:sp macro="" textlink="">
      <cdr:nvSpPr>
        <cdr:cNvPr id="8" name="Rectangle 7"/>
        <cdr:cNvSpPr>
          <a:spLocks xmlns:a="http://schemas.openxmlformats.org/drawingml/2006/main" noChangeArrowheads="1"/>
        </cdr:cNvSpPr>
      </cdr:nvSpPr>
      <cdr:spPr bwMode="auto">
        <a:xfrm xmlns:a="http://schemas.openxmlformats.org/drawingml/2006/main">
          <a:off x="3293692" y="3922886"/>
          <a:ext cx="1749115" cy="286874"/>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cdr:spPr>
      <cdr:txBody>
        <a:bodyPr xmlns:a="http://schemas.openxmlformats.org/drawingml/2006/main" wrap="square" lIns="92075" tIns="46038" rIns="92075" bIns="46038">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lnSpc>
              <a:spcPct val="90000"/>
            </a:lnSpc>
          </a:pPr>
          <a:r>
            <a:rPr lang="en-US" altLang="en-US" sz="1400" b="1" dirty="0"/>
            <a:t>Current Effort</a:t>
          </a:r>
        </a:p>
      </cdr:txBody>
    </cdr:sp>
  </cdr:relSizeAnchor>
  <cdr:relSizeAnchor xmlns:cdr="http://schemas.openxmlformats.org/drawingml/2006/chartDrawing">
    <cdr:from>
      <cdr:x>0.70386</cdr:x>
      <cdr:y>0.30931</cdr:y>
    </cdr:from>
    <cdr:to>
      <cdr:x>0.86715</cdr:x>
      <cdr:y>0.43449</cdr:y>
    </cdr:to>
    <cdr:sp macro="" textlink="">
      <cdr:nvSpPr>
        <cdr:cNvPr id="9" name="Rectangle 8"/>
        <cdr:cNvSpPr>
          <a:spLocks xmlns:a="http://schemas.openxmlformats.org/drawingml/2006/main" noChangeArrowheads="1"/>
        </cdr:cNvSpPr>
      </cdr:nvSpPr>
      <cdr:spPr bwMode="auto">
        <a:xfrm xmlns:a="http://schemas.openxmlformats.org/drawingml/2006/main">
          <a:off x="5551148" y="1446586"/>
          <a:ext cx="1287802" cy="585418"/>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cdr:spPr>
      <cdr:txBody>
        <a:bodyPr xmlns:a="http://schemas.openxmlformats.org/drawingml/2006/main" wrap="square" lIns="92075" tIns="46038" rIns="92075" bIns="46038">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altLang="en-US" sz="1600" b="1" dirty="0"/>
            <a:t>Response </a:t>
          </a:r>
        </a:p>
        <a:p xmlns:a="http://schemas.openxmlformats.org/drawingml/2006/main">
          <a:r>
            <a:rPr lang="en-US" altLang="en-US" sz="1600" b="1" dirty="0"/>
            <a:t>Function</a:t>
          </a:r>
        </a:p>
      </cdr:txBody>
    </cdr:sp>
  </cdr:relSizeAnchor>
  <cdr:relSizeAnchor xmlns:cdr="http://schemas.openxmlformats.org/drawingml/2006/chartDrawing">
    <cdr:from>
      <cdr:x>0.65002</cdr:x>
      <cdr:y>0.23483</cdr:y>
    </cdr:from>
    <cdr:to>
      <cdr:x>0.69985</cdr:x>
      <cdr:y>0.30549</cdr:y>
    </cdr:to>
    <cdr:cxnSp macro="">
      <cdr:nvCxnSpPr>
        <cdr:cNvPr id="10" name="Straight Arrow Connector 9">
          <a:extLst xmlns:a="http://schemas.openxmlformats.org/drawingml/2006/main">
            <a:ext uri="{FF2B5EF4-FFF2-40B4-BE49-F238E27FC236}">
              <a16:creationId xmlns:a16="http://schemas.microsoft.com/office/drawing/2014/main" id="{BDB06EDB-FF90-4474-9119-E668C82B1FDC}"/>
            </a:ext>
          </a:extLst>
        </cdr:cNvPr>
        <cdr:cNvCxnSpPr/>
      </cdr:nvCxnSpPr>
      <cdr:spPr>
        <a:xfrm xmlns:a="http://schemas.openxmlformats.org/drawingml/2006/main" flipH="1" flipV="1">
          <a:off x="5126512" y="1098249"/>
          <a:ext cx="392968" cy="330454"/>
        </a:xfrm>
        <a:prstGeom xmlns:a="http://schemas.openxmlformats.org/drawingml/2006/main" prst="straightConnector1">
          <a:avLst/>
        </a:prstGeom>
        <a:ln xmlns:a="http://schemas.openxmlformats.org/drawingml/2006/main">
          <a:solidFill>
            <a:schemeClr val="tx1"/>
          </a:solidFill>
          <a:prstDash val="dash"/>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0.52592</cdr:x>
      <cdr:y>0.49958</cdr:y>
    </cdr:from>
    <cdr:to>
      <cdr:x>0.52592</cdr:x>
      <cdr:y>0.83998</cdr:y>
    </cdr:to>
    <cdr:cxnSp macro="">
      <cdr:nvCxnSpPr>
        <cdr:cNvPr id="15" name="Straight Connector 14">
          <a:extLst xmlns:a="http://schemas.openxmlformats.org/drawingml/2006/main">
            <a:ext uri="{FF2B5EF4-FFF2-40B4-BE49-F238E27FC236}">
              <a16:creationId xmlns:a16="http://schemas.microsoft.com/office/drawing/2014/main" id="{E9BBDEB6-97F5-4E67-B9AC-7963C9658020}"/>
            </a:ext>
          </a:extLst>
        </cdr:cNvPr>
        <cdr:cNvCxnSpPr/>
      </cdr:nvCxnSpPr>
      <cdr:spPr>
        <a:xfrm xmlns:a="http://schemas.openxmlformats.org/drawingml/2006/main">
          <a:off x="4147773" y="2336422"/>
          <a:ext cx="0" cy="1591974"/>
        </a:xfrm>
        <a:prstGeom xmlns:a="http://schemas.openxmlformats.org/drawingml/2006/main" prst="line">
          <a:avLst/>
        </a:prstGeom>
        <a:ln xmlns:a="http://schemas.openxmlformats.org/drawingml/2006/main" w="19050">
          <a:solidFill>
            <a:schemeClr val="tx1"/>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8.xml><?xml version="1.0" encoding="utf-8"?>
<c:userShapes xmlns:c="http://schemas.openxmlformats.org/drawingml/2006/chart">
  <cdr:relSizeAnchor xmlns:cdr="http://schemas.openxmlformats.org/drawingml/2006/chartDrawing">
    <cdr:from>
      <cdr:x>0.44974</cdr:x>
      <cdr:y>0.53874</cdr:y>
    </cdr:from>
    <cdr:to>
      <cdr:x>0.62629</cdr:x>
      <cdr:y>0.53874</cdr:y>
    </cdr:to>
    <cdr:cxnSp macro="">
      <cdr:nvCxnSpPr>
        <cdr:cNvPr id="2" name="Straight Connector 1">
          <a:extLst xmlns:a="http://schemas.openxmlformats.org/drawingml/2006/main">
            <a:ext uri="{FF2B5EF4-FFF2-40B4-BE49-F238E27FC236}">
              <a16:creationId xmlns:a16="http://schemas.microsoft.com/office/drawing/2014/main" id="{610D46D3-F20F-40C9-A079-837F3C41496D}"/>
            </a:ext>
          </a:extLst>
        </cdr:cNvPr>
        <cdr:cNvCxnSpPr/>
      </cdr:nvCxnSpPr>
      <cdr:spPr>
        <a:xfrm xmlns:a="http://schemas.openxmlformats.org/drawingml/2006/main">
          <a:off x="3547002" y="2519566"/>
          <a:ext cx="1392378" cy="0"/>
        </a:xfrm>
        <a:prstGeom xmlns:a="http://schemas.openxmlformats.org/drawingml/2006/main" prst="line">
          <a:avLst/>
        </a:prstGeom>
        <a:ln xmlns:a="http://schemas.openxmlformats.org/drawingml/2006/main" w="19050">
          <a:solidFill>
            <a:schemeClr val="tx1"/>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0.62497</cdr:x>
      <cdr:y>0.45533</cdr:y>
    </cdr:from>
    <cdr:to>
      <cdr:x>0.62497</cdr:x>
      <cdr:y>0.53976</cdr:y>
    </cdr:to>
    <cdr:cxnSp macro="">
      <cdr:nvCxnSpPr>
        <cdr:cNvPr id="3" name="Straight Connector 2">
          <a:extLst xmlns:a="http://schemas.openxmlformats.org/drawingml/2006/main">
            <a:ext uri="{FF2B5EF4-FFF2-40B4-BE49-F238E27FC236}">
              <a16:creationId xmlns:a16="http://schemas.microsoft.com/office/drawing/2014/main" id="{A8B506B9-8754-4C17-A9ED-48C03A558ACA}"/>
            </a:ext>
          </a:extLst>
        </cdr:cNvPr>
        <cdr:cNvCxnSpPr/>
      </cdr:nvCxnSpPr>
      <cdr:spPr>
        <a:xfrm xmlns:a="http://schemas.openxmlformats.org/drawingml/2006/main">
          <a:off x="4928989" y="2129478"/>
          <a:ext cx="0" cy="394854"/>
        </a:xfrm>
        <a:prstGeom xmlns:a="http://schemas.openxmlformats.org/drawingml/2006/main" prst="line">
          <a:avLst/>
        </a:prstGeom>
        <a:ln xmlns:a="http://schemas.openxmlformats.org/drawingml/2006/main" w="19050">
          <a:solidFill>
            <a:schemeClr val="tx1"/>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0.52781</cdr:x>
      <cdr:y>0.57676</cdr:y>
    </cdr:from>
    <cdr:to>
      <cdr:x>0.59654</cdr:x>
      <cdr:y>0.66017</cdr:y>
    </cdr:to>
    <cdr:sp macro="" textlink="">
      <cdr:nvSpPr>
        <cdr:cNvPr id="4" name="Rectangular Callout 3"/>
        <cdr:cNvSpPr/>
      </cdr:nvSpPr>
      <cdr:spPr>
        <a:xfrm xmlns:a="http://schemas.openxmlformats.org/drawingml/2006/main" rot="10800000">
          <a:off x="4162676" y="2697372"/>
          <a:ext cx="542051" cy="390088"/>
        </a:xfrm>
        <a:prstGeom xmlns:a="http://schemas.openxmlformats.org/drawingml/2006/main" prst="wedgeRectCallout">
          <a:avLst>
            <a:gd name="adj1" fmla="val -3580"/>
            <a:gd name="adj2" fmla="val 89088"/>
          </a:avLst>
        </a:prstGeom>
        <a:solidFill xmlns:a="http://schemas.openxmlformats.org/drawingml/2006/main">
          <a:schemeClr val="bg1">
            <a:lumMod val="85000"/>
          </a:schemeClr>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endParaRPr lang="en-US"/>
        </a:p>
      </cdr:txBody>
    </cdr:sp>
  </cdr:relSizeAnchor>
  <cdr:relSizeAnchor xmlns:cdr="http://schemas.openxmlformats.org/drawingml/2006/chartDrawing">
    <cdr:from>
      <cdr:x>0.52889</cdr:x>
      <cdr:y>0.60054</cdr:y>
    </cdr:from>
    <cdr:to>
      <cdr:x>0.59874</cdr:x>
      <cdr:y>0.65319</cdr:y>
    </cdr:to>
    <cdr:sp macro="" textlink="">
      <cdr:nvSpPr>
        <cdr:cNvPr id="5" name="Rectangle 4"/>
        <cdr:cNvSpPr>
          <a:spLocks xmlns:a="http://schemas.openxmlformats.org/drawingml/2006/main" noChangeArrowheads="1"/>
        </cdr:cNvSpPr>
      </cdr:nvSpPr>
      <cdr:spPr bwMode="auto">
        <a:xfrm xmlns:a="http://schemas.openxmlformats.org/drawingml/2006/main">
          <a:off x="4171230" y="2808582"/>
          <a:ext cx="550862" cy="246221"/>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cdr:spPr>
      <cdr:txBody>
        <a:bodyPr xmlns:a="http://schemas.openxmlformats.org/drawingml/2006/main" lIns="0" tIns="0" rIns="0" bIns="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altLang="en-US" sz="1600" dirty="0">
              <a:solidFill>
                <a:schemeClr val="tx1"/>
              </a:solidFill>
            </a:rPr>
            <a:t>1</a:t>
          </a:r>
        </a:p>
      </cdr:txBody>
    </cdr:sp>
  </cdr:relSizeAnchor>
  <cdr:relSizeAnchor xmlns:cdr="http://schemas.openxmlformats.org/drawingml/2006/chartDrawing">
    <cdr:from>
      <cdr:x>0.63673</cdr:x>
      <cdr:y>0.45875</cdr:y>
    </cdr:from>
    <cdr:to>
      <cdr:x>1</cdr:x>
      <cdr:y>0.5165</cdr:y>
    </cdr:to>
    <cdr:sp macro="" textlink="">
      <cdr:nvSpPr>
        <cdr:cNvPr id="7" name="Rectangle 6"/>
        <cdr:cNvSpPr>
          <a:spLocks xmlns:a="http://schemas.openxmlformats.org/drawingml/2006/main" noChangeArrowheads="1"/>
        </cdr:cNvSpPr>
      </cdr:nvSpPr>
      <cdr:spPr bwMode="auto">
        <a:xfrm xmlns:a="http://schemas.openxmlformats.org/drawingml/2006/main">
          <a:off x="5198012" y="2200610"/>
          <a:ext cx="2965599" cy="276999"/>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cdr:spPr>
      <cdr:txBody>
        <a:bodyPr xmlns:a="http://schemas.openxmlformats.org/drawingml/2006/main" wrap="square" lIns="0" tIns="0" rIns="0" bIns="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altLang="en-US" sz="1800" b="1" i="1" dirty="0">
              <a:latin typeface="+mn-lt"/>
            </a:rPr>
            <a:t> b</a:t>
          </a:r>
          <a:r>
            <a:rPr lang="en-US" altLang="en-US" sz="1800" b="1" dirty="0">
              <a:latin typeface="+mn-lt"/>
            </a:rPr>
            <a:t>  (slope of the sales line)</a:t>
          </a:r>
        </a:p>
      </cdr:txBody>
    </cdr:sp>
  </cdr:relSizeAnchor>
  <cdr:relSizeAnchor xmlns:cdr="http://schemas.openxmlformats.org/drawingml/2006/chartDrawing">
    <cdr:from>
      <cdr:x>0</cdr:x>
      <cdr:y>0.56148</cdr:y>
    </cdr:from>
    <cdr:to>
      <cdr:x>0.20014</cdr:x>
      <cdr:y>0.86959</cdr:y>
    </cdr:to>
    <cdr:sp macro="" textlink="">
      <cdr:nvSpPr>
        <cdr:cNvPr id="8" name="Rectangle 7"/>
        <cdr:cNvSpPr>
          <a:spLocks xmlns:a="http://schemas.openxmlformats.org/drawingml/2006/main" noChangeArrowheads="1"/>
        </cdr:cNvSpPr>
      </cdr:nvSpPr>
      <cdr:spPr bwMode="auto">
        <a:xfrm xmlns:a="http://schemas.openxmlformats.org/drawingml/2006/main">
          <a:off x="0" y="2693374"/>
          <a:ext cx="1633865" cy="1477970"/>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cdr:spPr>
      <cdr:txBody>
        <a:bodyPr xmlns:a="http://schemas.openxmlformats.org/drawingml/2006/main" wrap="square" lIns="92075" tIns="46038" rIns="92075" bIns="46038">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altLang="en-US" sz="1800" b="1" i="1" dirty="0"/>
            <a:t>a</a:t>
          </a:r>
        </a:p>
        <a:p xmlns:a="http://schemas.openxmlformats.org/drawingml/2006/main">
          <a:pPr algn="r"/>
          <a:r>
            <a:rPr lang="en-US" altLang="en-US" sz="1800" b="1" dirty="0"/>
            <a:t>(sales level when</a:t>
          </a:r>
        </a:p>
        <a:p xmlns:a="http://schemas.openxmlformats.org/drawingml/2006/main">
          <a:pPr algn="r"/>
          <a:r>
            <a:rPr lang="en-US" altLang="en-US" sz="1800" b="1" dirty="0"/>
            <a:t>advertising = 0)</a:t>
          </a:r>
          <a:endParaRPr lang="en-US" altLang="en-US" sz="1800" b="1" dirty="0">
            <a:solidFill>
              <a:srgbClr val="0153A5"/>
            </a:solidFill>
          </a:endParaRPr>
        </a:p>
      </cdr:txBody>
    </cdr:sp>
  </cdr:relSizeAnchor>
  <cdr:relSizeAnchor xmlns:cdr="http://schemas.openxmlformats.org/drawingml/2006/chartDrawing">
    <cdr:from>
      <cdr:x>0</cdr:x>
      <cdr:y>0.35939</cdr:y>
    </cdr:from>
    <cdr:to>
      <cdr:x>0.23584</cdr:x>
      <cdr:y>0.44127</cdr:y>
    </cdr:to>
    <cdr:sp macro="" textlink="">
      <cdr:nvSpPr>
        <cdr:cNvPr id="10" name="TextBox 9">
          <a:extLst xmlns:a="http://schemas.openxmlformats.org/drawingml/2006/main">
            <a:ext uri="{FF2B5EF4-FFF2-40B4-BE49-F238E27FC236}">
              <a16:creationId xmlns:a16="http://schemas.microsoft.com/office/drawing/2014/main" id="{7548E988-8311-4262-9CEC-699EE45CB170}"/>
            </a:ext>
          </a:extLst>
        </cdr:cNvPr>
        <cdr:cNvSpPr txBox="1"/>
      </cdr:nvSpPr>
      <cdr:spPr>
        <a:xfrm xmlns:a="http://schemas.openxmlformats.org/drawingml/2006/main">
          <a:off x="-487248" y="1680770"/>
          <a:ext cx="1860025" cy="38296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2000" b="1" dirty="0">
              <a:solidFill>
                <a:srgbClr val="0070C0"/>
              </a:solidFill>
              <a:latin typeface="+mj-lt"/>
            </a:rPr>
            <a:t>Y (</a:t>
          </a:r>
          <a:r>
            <a:rPr lang="en-US" sz="1600" b="1" dirty="0">
              <a:solidFill>
                <a:srgbClr val="0070C0"/>
              </a:solidFill>
            </a:rPr>
            <a:t>Sales</a:t>
          </a:r>
          <a:r>
            <a:rPr lang="en-US" sz="2000" b="1" dirty="0">
              <a:solidFill>
                <a:srgbClr val="0070C0"/>
              </a:solidFill>
              <a:latin typeface="+mj-lt"/>
            </a:rPr>
            <a:t> Level)</a:t>
          </a:r>
        </a:p>
      </cdr:txBody>
    </cdr:sp>
  </cdr:relSizeAnchor>
</c:userShapes>
</file>

<file path=ppt/drawings/drawing9.xml><?xml version="1.0" encoding="utf-8"?>
<c:userShapes xmlns:c="http://schemas.openxmlformats.org/drawingml/2006/chart">
  <cdr:relSizeAnchor xmlns:cdr="http://schemas.openxmlformats.org/drawingml/2006/chartDrawing">
    <cdr:from>
      <cdr:x>0.152</cdr:x>
      <cdr:y>0.48358</cdr:y>
    </cdr:from>
    <cdr:to>
      <cdr:x>0.52623</cdr:x>
      <cdr:y>0.48358</cdr:y>
    </cdr:to>
    <cdr:cxnSp macro="">
      <cdr:nvCxnSpPr>
        <cdr:cNvPr id="2" name="Straight Connector 1">
          <a:extLst xmlns:a="http://schemas.openxmlformats.org/drawingml/2006/main">
            <a:ext uri="{FF2B5EF4-FFF2-40B4-BE49-F238E27FC236}">
              <a16:creationId xmlns:a16="http://schemas.microsoft.com/office/drawing/2014/main" id="{FB7DC802-D074-42D7-810F-E3A3445B8A12}"/>
            </a:ext>
          </a:extLst>
        </cdr:cNvPr>
        <cdr:cNvCxnSpPr/>
      </cdr:nvCxnSpPr>
      <cdr:spPr>
        <a:xfrm xmlns:a="http://schemas.openxmlformats.org/drawingml/2006/main">
          <a:off x="1198755" y="2261589"/>
          <a:ext cx="2951424" cy="0"/>
        </a:xfrm>
        <a:prstGeom xmlns:a="http://schemas.openxmlformats.org/drawingml/2006/main" prst="line">
          <a:avLst/>
        </a:prstGeom>
        <a:ln xmlns:a="http://schemas.openxmlformats.org/drawingml/2006/main" w="19050">
          <a:solidFill>
            <a:schemeClr val="tx1"/>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0.90591</cdr:x>
      <cdr:y>0.08948</cdr:y>
    </cdr:from>
    <cdr:to>
      <cdr:x>0.99413</cdr:x>
      <cdr:y>0.15675</cdr:y>
    </cdr:to>
    <cdr:sp macro="" textlink="">
      <cdr:nvSpPr>
        <cdr:cNvPr id="3" name="Rectangle 2"/>
        <cdr:cNvSpPr>
          <a:spLocks xmlns:a="http://schemas.openxmlformats.org/drawingml/2006/main" noChangeArrowheads="1"/>
        </cdr:cNvSpPr>
      </cdr:nvSpPr>
      <cdr:spPr bwMode="auto">
        <a:xfrm xmlns:a="http://schemas.openxmlformats.org/drawingml/2006/main">
          <a:off x="7144608" y="418501"/>
          <a:ext cx="695828" cy="314574"/>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cdr:spPr>
      <cdr:txBody>
        <a:bodyPr xmlns:a="http://schemas.openxmlformats.org/drawingml/2006/main" wrap="square" lIns="92075" tIns="46038" rIns="92075" bIns="46038">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nSpc>
              <a:spcPct val="90000"/>
            </a:lnSpc>
          </a:pPr>
          <a:r>
            <a:rPr lang="en-US" altLang="en-US" sz="1600" b="1" dirty="0"/>
            <a:t>Max</a:t>
          </a:r>
        </a:p>
      </cdr:txBody>
    </cdr:sp>
  </cdr:relSizeAnchor>
  <cdr:relSizeAnchor xmlns:cdr="http://schemas.openxmlformats.org/drawingml/2006/chartDrawing">
    <cdr:from>
      <cdr:x>0.15187</cdr:x>
      <cdr:y>0.66884</cdr:y>
    </cdr:from>
    <cdr:to>
      <cdr:x>0.90028</cdr:x>
      <cdr:y>0.66884</cdr:y>
    </cdr:to>
    <cdr:cxnSp macro="">
      <cdr:nvCxnSpPr>
        <cdr:cNvPr id="4" name="Straight Connector 3">
          <a:extLst xmlns:a="http://schemas.openxmlformats.org/drawingml/2006/main">
            <a:ext uri="{FF2B5EF4-FFF2-40B4-BE49-F238E27FC236}">
              <a16:creationId xmlns:a16="http://schemas.microsoft.com/office/drawing/2014/main" id="{FA9C5471-E66D-4321-886C-7D47082633E6}"/>
            </a:ext>
          </a:extLst>
        </cdr:cNvPr>
        <cdr:cNvCxnSpPr/>
      </cdr:nvCxnSpPr>
      <cdr:spPr>
        <a:xfrm xmlns:a="http://schemas.openxmlformats.org/drawingml/2006/main">
          <a:off x="1197765" y="3127994"/>
          <a:ext cx="5902442" cy="0"/>
        </a:xfrm>
        <a:prstGeom xmlns:a="http://schemas.openxmlformats.org/drawingml/2006/main" prst="line">
          <a:avLst/>
        </a:prstGeom>
        <a:ln xmlns:a="http://schemas.openxmlformats.org/drawingml/2006/main" w="12700">
          <a:solidFill>
            <a:schemeClr val="bg1">
              <a:lumMod val="75000"/>
            </a:schemeClr>
          </a:solidFill>
          <a:prstDash val="solid"/>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0.152</cdr:x>
      <cdr:y>0.11613</cdr:y>
    </cdr:from>
    <cdr:to>
      <cdr:x>0.89614</cdr:x>
      <cdr:y>0.11613</cdr:y>
    </cdr:to>
    <cdr:cxnSp macro="">
      <cdr:nvCxnSpPr>
        <cdr:cNvPr id="5" name="Straight Connector 4">
          <a:extLst xmlns:a="http://schemas.openxmlformats.org/drawingml/2006/main">
            <a:ext uri="{FF2B5EF4-FFF2-40B4-BE49-F238E27FC236}">
              <a16:creationId xmlns:a16="http://schemas.microsoft.com/office/drawing/2014/main" id="{9A6C71D6-9993-400B-903D-56D1D53C4B52}"/>
            </a:ext>
          </a:extLst>
        </cdr:cNvPr>
        <cdr:cNvCxnSpPr/>
      </cdr:nvCxnSpPr>
      <cdr:spPr>
        <a:xfrm xmlns:a="http://schemas.openxmlformats.org/drawingml/2006/main">
          <a:off x="1198754" y="543131"/>
          <a:ext cx="5868796" cy="0"/>
        </a:xfrm>
        <a:prstGeom xmlns:a="http://schemas.openxmlformats.org/drawingml/2006/main" prst="line">
          <a:avLst/>
        </a:prstGeom>
        <a:ln xmlns:a="http://schemas.openxmlformats.org/drawingml/2006/main" w="12700">
          <a:solidFill>
            <a:schemeClr val="bg1">
              <a:lumMod val="75000"/>
            </a:schemeClr>
          </a:solidFill>
          <a:prstDash val="solid"/>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0.90729</cdr:x>
      <cdr:y>0.63055</cdr:y>
    </cdr:from>
    <cdr:to>
      <cdr:x>0.98585</cdr:x>
      <cdr:y>0.69781</cdr:y>
    </cdr:to>
    <cdr:sp macro="" textlink="">
      <cdr:nvSpPr>
        <cdr:cNvPr id="6" name="Rectangle 5"/>
        <cdr:cNvSpPr>
          <a:spLocks xmlns:a="http://schemas.openxmlformats.org/drawingml/2006/main" noChangeArrowheads="1"/>
        </cdr:cNvSpPr>
      </cdr:nvSpPr>
      <cdr:spPr bwMode="auto">
        <a:xfrm xmlns:a="http://schemas.openxmlformats.org/drawingml/2006/main">
          <a:off x="7155493" y="2948935"/>
          <a:ext cx="619629" cy="314574"/>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cdr:spPr>
      <cdr:txBody>
        <a:bodyPr xmlns:a="http://schemas.openxmlformats.org/drawingml/2006/main" wrap="square" lIns="92075" tIns="46038" rIns="92075" bIns="46038">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nSpc>
              <a:spcPct val="90000"/>
            </a:lnSpc>
          </a:pPr>
          <a:r>
            <a:rPr lang="en-US" altLang="en-US" sz="1600" b="1" dirty="0"/>
            <a:t>Min</a:t>
          </a:r>
        </a:p>
      </cdr:txBody>
    </cdr:sp>
  </cdr:relSizeAnchor>
  <cdr:relSizeAnchor xmlns:cdr="http://schemas.openxmlformats.org/drawingml/2006/chartDrawing">
    <cdr:from>
      <cdr:x>0</cdr:x>
      <cdr:y>0.43324</cdr:y>
    </cdr:from>
    <cdr:to>
      <cdr:x>0.14781</cdr:x>
      <cdr:y>0.53604</cdr:y>
    </cdr:to>
    <cdr:sp macro="" textlink="">
      <cdr:nvSpPr>
        <cdr:cNvPr id="7" name="Rectangle 6"/>
        <cdr:cNvSpPr>
          <a:spLocks xmlns:a="http://schemas.openxmlformats.org/drawingml/2006/main" noChangeArrowheads="1"/>
        </cdr:cNvSpPr>
      </cdr:nvSpPr>
      <cdr:spPr bwMode="auto">
        <a:xfrm xmlns:a="http://schemas.openxmlformats.org/drawingml/2006/main">
          <a:off x="-628650" y="2026158"/>
          <a:ext cx="1165736" cy="480774"/>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cdr:spPr>
      <cdr:txBody>
        <a:bodyPr xmlns:a="http://schemas.openxmlformats.org/drawingml/2006/main" wrap="square" lIns="92075" tIns="46038" rIns="92075" bIns="46038">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lnSpc>
              <a:spcPct val="90000"/>
            </a:lnSpc>
          </a:pPr>
          <a:r>
            <a:rPr lang="en-US" altLang="en-US" sz="1400" b="1" dirty="0"/>
            <a:t>Current Sales</a:t>
          </a:r>
        </a:p>
      </cdr:txBody>
    </cdr:sp>
  </cdr:relSizeAnchor>
  <cdr:relSizeAnchor xmlns:cdr="http://schemas.openxmlformats.org/drawingml/2006/chartDrawing">
    <cdr:from>
      <cdr:x>0.41763</cdr:x>
      <cdr:y>0.8388</cdr:y>
    </cdr:from>
    <cdr:to>
      <cdr:x>0.63941</cdr:x>
      <cdr:y>0.90014</cdr:y>
    </cdr:to>
    <cdr:sp macro="" textlink="">
      <cdr:nvSpPr>
        <cdr:cNvPr id="8" name="Rectangle 7"/>
        <cdr:cNvSpPr>
          <a:spLocks xmlns:a="http://schemas.openxmlformats.org/drawingml/2006/main" noChangeArrowheads="1"/>
        </cdr:cNvSpPr>
      </cdr:nvSpPr>
      <cdr:spPr bwMode="auto">
        <a:xfrm xmlns:a="http://schemas.openxmlformats.org/drawingml/2006/main">
          <a:off x="3293692" y="3922886"/>
          <a:ext cx="1749115" cy="286874"/>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cdr:spPr>
      <cdr:txBody>
        <a:bodyPr xmlns:a="http://schemas.openxmlformats.org/drawingml/2006/main" wrap="square" lIns="92075" tIns="46038" rIns="92075" bIns="46038">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lnSpc>
              <a:spcPct val="90000"/>
            </a:lnSpc>
          </a:pPr>
          <a:r>
            <a:rPr lang="en-US" altLang="en-US" sz="1400" b="1" dirty="0"/>
            <a:t>Current Effort</a:t>
          </a:r>
        </a:p>
      </cdr:txBody>
    </cdr:sp>
  </cdr:relSizeAnchor>
  <cdr:relSizeAnchor xmlns:cdr="http://schemas.openxmlformats.org/drawingml/2006/chartDrawing">
    <cdr:from>
      <cdr:x>0.70386</cdr:x>
      <cdr:y>0.30931</cdr:y>
    </cdr:from>
    <cdr:to>
      <cdr:x>0.86715</cdr:x>
      <cdr:y>0.43449</cdr:y>
    </cdr:to>
    <cdr:sp macro="" textlink="">
      <cdr:nvSpPr>
        <cdr:cNvPr id="9" name="Rectangle 8"/>
        <cdr:cNvSpPr>
          <a:spLocks xmlns:a="http://schemas.openxmlformats.org/drawingml/2006/main" noChangeArrowheads="1"/>
        </cdr:cNvSpPr>
      </cdr:nvSpPr>
      <cdr:spPr bwMode="auto">
        <a:xfrm xmlns:a="http://schemas.openxmlformats.org/drawingml/2006/main">
          <a:off x="5551148" y="1446586"/>
          <a:ext cx="1287802" cy="585418"/>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cdr:spPr>
      <cdr:txBody>
        <a:bodyPr xmlns:a="http://schemas.openxmlformats.org/drawingml/2006/main" wrap="square" lIns="92075" tIns="46038" rIns="92075" bIns="46038">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altLang="en-US" sz="1600" b="1" dirty="0"/>
            <a:t>Response </a:t>
          </a:r>
        </a:p>
        <a:p xmlns:a="http://schemas.openxmlformats.org/drawingml/2006/main">
          <a:r>
            <a:rPr lang="en-US" altLang="en-US" sz="1600" b="1" dirty="0"/>
            <a:t>Function</a:t>
          </a:r>
        </a:p>
      </cdr:txBody>
    </cdr:sp>
  </cdr:relSizeAnchor>
  <cdr:relSizeAnchor xmlns:cdr="http://schemas.openxmlformats.org/drawingml/2006/chartDrawing">
    <cdr:from>
      <cdr:x>0.65002</cdr:x>
      <cdr:y>0.23483</cdr:y>
    </cdr:from>
    <cdr:to>
      <cdr:x>0.69985</cdr:x>
      <cdr:y>0.30549</cdr:y>
    </cdr:to>
    <cdr:cxnSp macro="">
      <cdr:nvCxnSpPr>
        <cdr:cNvPr id="10" name="Straight Arrow Connector 9">
          <a:extLst xmlns:a="http://schemas.openxmlformats.org/drawingml/2006/main">
            <a:ext uri="{FF2B5EF4-FFF2-40B4-BE49-F238E27FC236}">
              <a16:creationId xmlns:a16="http://schemas.microsoft.com/office/drawing/2014/main" id="{BDB06EDB-FF90-4474-9119-E668C82B1FDC}"/>
            </a:ext>
          </a:extLst>
        </cdr:cNvPr>
        <cdr:cNvCxnSpPr/>
      </cdr:nvCxnSpPr>
      <cdr:spPr>
        <a:xfrm xmlns:a="http://schemas.openxmlformats.org/drawingml/2006/main" flipH="1" flipV="1">
          <a:off x="5126512" y="1098249"/>
          <a:ext cx="392968" cy="330454"/>
        </a:xfrm>
        <a:prstGeom xmlns:a="http://schemas.openxmlformats.org/drawingml/2006/main" prst="straightConnector1">
          <a:avLst/>
        </a:prstGeom>
        <a:ln xmlns:a="http://schemas.openxmlformats.org/drawingml/2006/main">
          <a:solidFill>
            <a:schemeClr val="tx1"/>
          </a:solidFill>
          <a:prstDash val="dash"/>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0.52592</cdr:x>
      <cdr:y>0.49958</cdr:y>
    </cdr:from>
    <cdr:to>
      <cdr:x>0.52592</cdr:x>
      <cdr:y>0.83998</cdr:y>
    </cdr:to>
    <cdr:cxnSp macro="">
      <cdr:nvCxnSpPr>
        <cdr:cNvPr id="15" name="Straight Connector 14">
          <a:extLst xmlns:a="http://schemas.openxmlformats.org/drawingml/2006/main">
            <a:ext uri="{FF2B5EF4-FFF2-40B4-BE49-F238E27FC236}">
              <a16:creationId xmlns:a16="http://schemas.microsoft.com/office/drawing/2014/main" id="{E9BBDEB6-97F5-4E67-B9AC-7963C9658020}"/>
            </a:ext>
          </a:extLst>
        </cdr:cNvPr>
        <cdr:cNvCxnSpPr/>
      </cdr:nvCxnSpPr>
      <cdr:spPr>
        <a:xfrm xmlns:a="http://schemas.openxmlformats.org/drawingml/2006/main">
          <a:off x="4147773" y="2336422"/>
          <a:ext cx="0" cy="1591974"/>
        </a:xfrm>
        <a:prstGeom xmlns:a="http://schemas.openxmlformats.org/drawingml/2006/main" prst="line">
          <a:avLst/>
        </a:prstGeom>
        <a:ln xmlns:a="http://schemas.openxmlformats.org/drawingml/2006/main" w="19050">
          <a:solidFill>
            <a:schemeClr val="tx1"/>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10.xml><?xml version="1.0" encoding="utf-8"?>
<c:userShapes xmlns:c="http://schemas.openxmlformats.org/drawingml/2006/chart">
  <cdr:relSizeAnchor xmlns:cdr="http://schemas.openxmlformats.org/drawingml/2006/chartDrawing">
    <cdr:from>
      <cdr:x>0.19486</cdr:x>
      <cdr:y>1</cdr:y>
    </cdr:from>
    <cdr:to>
      <cdr:x>1</cdr:x>
      <cdr:y>1</cdr:y>
    </cdr:to>
    <cdr:sp macro="" textlink="">
      <cdr:nvSpPr>
        <cdr:cNvPr id="2" name="Line 28"/>
        <cdr:cNvSpPr>
          <a:spLocks xmlns:a="http://schemas.openxmlformats.org/drawingml/2006/main" noChangeShapeType="1"/>
        </cdr:cNvSpPr>
      </cdr:nvSpPr>
      <cdr:spPr bwMode="auto">
        <a:xfrm xmlns:a="http://schemas.openxmlformats.org/drawingml/2006/main">
          <a:off x="5639815" y="4841362"/>
          <a:ext cx="2613025" cy="0"/>
        </a:xfrm>
        <a:prstGeom xmlns:a="http://schemas.openxmlformats.org/drawingml/2006/main" prst="line">
          <a:avLst/>
        </a:prstGeom>
        <a:noFill xmlns:a="http://schemas.openxmlformats.org/drawingml/2006/main"/>
        <a:ln xmlns:a="http://schemas.openxmlformats.org/drawingml/2006/main" w="12700">
          <a:solidFill>
            <a:schemeClr val="tx1"/>
          </a:solidFill>
          <a:prstDash val="dash"/>
          <a:round/>
          <a:headEnd type="none" w="sm" len="sm"/>
          <a:tailEnd type="none" w="sm" len="sm"/>
        </a:ln>
        <a:effectLst xmlns:a="http://schemas.openxmlformats.org/drawingml/2006/main"/>
        <a:extLst xmlns:a="http://schemas.openxmlformats.org/drawingml/2006/main">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cdr:spPr>
      <cdr:txBody>
        <a:bodyPr xmlns:a="http://schemas.openxmlformats.org/drawingml/2006/main"/>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a:p>
      </cdr:txBody>
    </cdr:sp>
  </cdr:relSizeAnchor>
  <cdr:relSizeAnchor xmlns:cdr="http://schemas.openxmlformats.org/drawingml/2006/chartDrawing">
    <cdr:from>
      <cdr:x>0.1043</cdr:x>
      <cdr:y>0.30255</cdr:y>
    </cdr:from>
    <cdr:to>
      <cdr:x>0.90944</cdr:x>
      <cdr:y>0.30255</cdr:y>
    </cdr:to>
    <cdr:sp macro="" textlink="">
      <cdr:nvSpPr>
        <cdr:cNvPr id="3" name="Line 28"/>
        <cdr:cNvSpPr>
          <a:spLocks xmlns:a="http://schemas.openxmlformats.org/drawingml/2006/main" noChangeShapeType="1"/>
        </cdr:cNvSpPr>
      </cdr:nvSpPr>
      <cdr:spPr bwMode="auto">
        <a:xfrm xmlns:a="http://schemas.openxmlformats.org/drawingml/2006/main">
          <a:off x="338488" y="684773"/>
          <a:ext cx="2613025" cy="0"/>
        </a:xfrm>
        <a:prstGeom xmlns:a="http://schemas.openxmlformats.org/drawingml/2006/main" prst="line">
          <a:avLst/>
        </a:prstGeom>
        <a:noFill xmlns:a="http://schemas.openxmlformats.org/drawingml/2006/main"/>
        <a:ln xmlns:a="http://schemas.openxmlformats.org/drawingml/2006/main" w="12700">
          <a:solidFill>
            <a:schemeClr val="tx1"/>
          </a:solidFill>
          <a:prstDash val="dash"/>
          <a:round/>
          <a:headEnd type="none" w="sm" len="sm"/>
          <a:tailEnd type="none" w="sm" len="sm"/>
        </a:ln>
        <a:effectLst xmlns:a="http://schemas.openxmlformats.org/drawingml/2006/main"/>
        <a:extLst xmlns:a="http://schemas.openxmlformats.org/drawingml/2006/main">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cdr:spPr>
      <cdr:txBody>
        <a:bodyPr xmlns:a="http://schemas.openxmlformats.org/drawingml/2006/main"/>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a:p>
      </cdr:txBody>
    </cdr:sp>
  </cdr:relSizeAnchor>
  <cdr:relSizeAnchor xmlns:cdr="http://schemas.openxmlformats.org/drawingml/2006/chartDrawing">
    <cdr:from>
      <cdr:x>0</cdr:x>
      <cdr:y>0.23567</cdr:y>
    </cdr:from>
    <cdr:to>
      <cdr:x>0.11271</cdr:x>
      <cdr:y>0.39998</cdr:y>
    </cdr:to>
    <cdr:pic>
      <cdr:nvPicPr>
        <cdr:cNvPr id="7" name="chart">
          <a:extLst xmlns:a="http://schemas.openxmlformats.org/drawingml/2006/main">
            <a:ext uri="{FF2B5EF4-FFF2-40B4-BE49-F238E27FC236}">
              <a16:creationId xmlns:a16="http://schemas.microsoft.com/office/drawing/2014/main" id="{498E0C3E-4406-40E3-9897-2538D33DF69F}"/>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5231911" y="533400"/>
          <a:ext cx="365792" cy="371888"/>
        </a:xfrm>
        <a:prstGeom xmlns:a="http://schemas.openxmlformats.org/drawingml/2006/main" prst="rect">
          <a:avLst/>
        </a:prstGeom>
      </cdr:spPr>
    </cdr:pic>
  </cdr:relSizeAnchor>
</c:userShapes>
</file>

<file path=ppt/drawings/drawing11.xml><?xml version="1.0" encoding="utf-8"?>
<c:userShapes xmlns:c="http://schemas.openxmlformats.org/drawingml/2006/chart">
  <cdr:relSizeAnchor xmlns:cdr="http://schemas.openxmlformats.org/drawingml/2006/chartDrawing">
    <cdr:from>
      <cdr:x>0.152</cdr:x>
      <cdr:y>0.48358</cdr:y>
    </cdr:from>
    <cdr:to>
      <cdr:x>0.52623</cdr:x>
      <cdr:y>0.48358</cdr:y>
    </cdr:to>
    <cdr:cxnSp macro="">
      <cdr:nvCxnSpPr>
        <cdr:cNvPr id="2" name="Straight Connector 1">
          <a:extLst xmlns:a="http://schemas.openxmlformats.org/drawingml/2006/main">
            <a:ext uri="{FF2B5EF4-FFF2-40B4-BE49-F238E27FC236}">
              <a16:creationId xmlns:a16="http://schemas.microsoft.com/office/drawing/2014/main" id="{A78CFE29-3F07-4D91-847E-3F07C4F530B6}"/>
            </a:ext>
          </a:extLst>
        </cdr:cNvPr>
        <cdr:cNvCxnSpPr/>
      </cdr:nvCxnSpPr>
      <cdr:spPr>
        <a:xfrm xmlns:a="http://schemas.openxmlformats.org/drawingml/2006/main">
          <a:off x="1198755" y="2261589"/>
          <a:ext cx="2951424" cy="0"/>
        </a:xfrm>
        <a:prstGeom xmlns:a="http://schemas.openxmlformats.org/drawingml/2006/main" prst="line">
          <a:avLst/>
        </a:prstGeom>
        <a:ln xmlns:a="http://schemas.openxmlformats.org/drawingml/2006/main" w="19050">
          <a:solidFill>
            <a:schemeClr val="tx1"/>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0.90591</cdr:x>
      <cdr:y>0.08948</cdr:y>
    </cdr:from>
    <cdr:to>
      <cdr:x>0.99413</cdr:x>
      <cdr:y>0.15675</cdr:y>
    </cdr:to>
    <cdr:sp macro="" textlink="">
      <cdr:nvSpPr>
        <cdr:cNvPr id="3" name="Rectangle 2"/>
        <cdr:cNvSpPr>
          <a:spLocks xmlns:a="http://schemas.openxmlformats.org/drawingml/2006/main" noChangeArrowheads="1"/>
        </cdr:cNvSpPr>
      </cdr:nvSpPr>
      <cdr:spPr bwMode="auto">
        <a:xfrm xmlns:a="http://schemas.openxmlformats.org/drawingml/2006/main">
          <a:off x="7144608" y="418501"/>
          <a:ext cx="695828" cy="314574"/>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cdr:spPr>
      <cdr:txBody>
        <a:bodyPr xmlns:a="http://schemas.openxmlformats.org/drawingml/2006/main" wrap="square" lIns="92075" tIns="46038" rIns="92075" bIns="46038">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nSpc>
              <a:spcPct val="90000"/>
            </a:lnSpc>
          </a:pPr>
          <a:r>
            <a:rPr lang="en-US" altLang="en-US" sz="1600" b="1" dirty="0"/>
            <a:t>Max</a:t>
          </a:r>
        </a:p>
      </cdr:txBody>
    </cdr:sp>
  </cdr:relSizeAnchor>
  <cdr:relSizeAnchor xmlns:cdr="http://schemas.openxmlformats.org/drawingml/2006/chartDrawing">
    <cdr:from>
      <cdr:x>0.15187</cdr:x>
      <cdr:y>0.66884</cdr:y>
    </cdr:from>
    <cdr:to>
      <cdr:x>0.90028</cdr:x>
      <cdr:y>0.66884</cdr:y>
    </cdr:to>
    <cdr:cxnSp macro="">
      <cdr:nvCxnSpPr>
        <cdr:cNvPr id="4" name="Straight Connector 3">
          <a:extLst xmlns:a="http://schemas.openxmlformats.org/drawingml/2006/main">
            <a:ext uri="{FF2B5EF4-FFF2-40B4-BE49-F238E27FC236}">
              <a16:creationId xmlns:a16="http://schemas.microsoft.com/office/drawing/2014/main" id="{26112A67-FB53-4B5A-A57C-33B942B64053}"/>
            </a:ext>
          </a:extLst>
        </cdr:cNvPr>
        <cdr:cNvCxnSpPr/>
      </cdr:nvCxnSpPr>
      <cdr:spPr>
        <a:xfrm xmlns:a="http://schemas.openxmlformats.org/drawingml/2006/main">
          <a:off x="1197765" y="3127994"/>
          <a:ext cx="5902442" cy="0"/>
        </a:xfrm>
        <a:prstGeom xmlns:a="http://schemas.openxmlformats.org/drawingml/2006/main" prst="line">
          <a:avLst/>
        </a:prstGeom>
        <a:ln xmlns:a="http://schemas.openxmlformats.org/drawingml/2006/main" w="12700">
          <a:solidFill>
            <a:schemeClr val="bg1">
              <a:lumMod val="75000"/>
            </a:schemeClr>
          </a:solidFill>
          <a:prstDash val="solid"/>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0.152</cdr:x>
      <cdr:y>0.11613</cdr:y>
    </cdr:from>
    <cdr:to>
      <cdr:x>0.89614</cdr:x>
      <cdr:y>0.11613</cdr:y>
    </cdr:to>
    <cdr:cxnSp macro="">
      <cdr:nvCxnSpPr>
        <cdr:cNvPr id="5" name="Straight Connector 4">
          <a:extLst xmlns:a="http://schemas.openxmlformats.org/drawingml/2006/main">
            <a:ext uri="{FF2B5EF4-FFF2-40B4-BE49-F238E27FC236}">
              <a16:creationId xmlns:a16="http://schemas.microsoft.com/office/drawing/2014/main" id="{47779A61-D314-411A-8410-B914455C63AF}"/>
            </a:ext>
          </a:extLst>
        </cdr:cNvPr>
        <cdr:cNvCxnSpPr/>
      </cdr:nvCxnSpPr>
      <cdr:spPr>
        <a:xfrm xmlns:a="http://schemas.openxmlformats.org/drawingml/2006/main">
          <a:off x="1198754" y="543131"/>
          <a:ext cx="5868796" cy="0"/>
        </a:xfrm>
        <a:prstGeom xmlns:a="http://schemas.openxmlformats.org/drawingml/2006/main" prst="line">
          <a:avLst/>
        </a:prstGeom>
        <a:ln xmlns:a="http://schemas.openxmlformats.org/drawingml/2006/main" w="12700">
          <a:solidFill>
            <a:schemeClr val="bg1">
              <a:lumMod val="75000"/>
            </a:schemeClr>
          </a:solidFill>
          <a:prstDash val="solid"/>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0.90729</cdr:x>
      <cdr:y>0.63055</cdr:y>
    </cdr:from>
    <cdr:to>
      <cdr:x>0.98585</cdr:x>
      <cdr:y>0.69781</cdr:y>
    </cdr:to>
    <cdr:sp macro="" textlink="">
      <cdr:nvSpPr>
        <cdr:cNvPr id="6" name="Rectangle 5"/>
        <cdr:cNvSpPr>
          <a:spLocks xmlns:a="http://schemas.openxmlformats.org/drawingml/2006/main" noChangeArrowheads="1"/>
        </cdr:cNvSpPr>
      </cdr:nvSpPr>
      <cdr:spPr bwMode="auto">
        <a:xfrm xmlns:a="http://schemas.openxmlformats.org/drawingml/2006/main">
          <a:off x="7155493" y="2948935"/>
          <a:ext cx="619629" cy="314574"/>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cdr:spPr>
      <cdr:txBody>
        <a:bodyPr xmlns:a="http://schemas.openxmlformats.org/drawingml/2006/main" wrap="square" lIns="92075" tIns="46038" rIns="92075" bIns="46038">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nSpc>
              <a:spcPct val="90000"/>
            </a:lnSpc>
          </a:pPr>
          <a:r>
            <a:rPr lang="en-US" altLang="en-US" sz="1600" b="1" dirty="0"/>
            <a:t>Min</a:t>
          </a:r>
        </a:p>
      </cdr:txBody>
    </cdr:sp>
  </cdr:relSizeAnchor>
  <cdr:relSizeAnchor xmlns:cdr="http://schemas.openxmlformats.org/drawingml/2006/chartDrawing">
    <cdr:from>
      <cdr:x>0</cdr:x>
      <cdr:y>0.43324</cdr:y>
    </cdr:from>
    <cdr:to>
      <cdr:x>0.14781</cdr:x>
      <cdr:y>0.53604</cdr:y>
    </cdr:to>
    <cdr:sp macro="" textlink="">
      <cdr:nvSpPr>
        <cdr:cNvPr id="7" name="Rectangle 6"/>
        <cdr:cNvSpPr>
          <a:spLocks xmlns:a="http://schemas.openxmlformats.org/drawingml/2006/main" noChangeArrowheads="1"/>
        </cdr:cNvSpPr>
      </cdr:nvSpPr>
      <cdr:spPr bwMode="auto">
        <a:xfrm xmlns:a="http://schemas.openxmlformats.org/drawingml/2006/main">
          <a:off x="-628650" y="2026158"/>
          <a:ext cx="1165736" cy="480774"/>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cdr:spPr>
      <cdr:txBody>
        <a:bodyPr xmlns:a="http://schemas.openxmlformats.org/drawingml/2006/main" wrap="square" lIns="92075" tIns="46038" rIns="92075" bIns="46038">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lnSpc>
              <a:spcPct val="90000"/>
            </a:lnSpc>
          </a:pPr>
          <a:r>
            <a:rPr lang="en-US" altLang="en-US" sz="1400" b="1" dirty="0"/>
            <a:t>Current Sales</a:t>
          </a:r>
        </a:p>
      </cdr:txBody>
    </cdr:sp>
  </cdr:relSizeAnchor>
  <cdr:relSizeAnchor xmlns:cdr="http://schemas.openxmlformats.org/drawingml/2006/chartDrawing">
    <cdr:from>
      <cdr:x>0.41763</cdr:x>
      <cdr:y>0.8388</cdr:y>
    </cdr:from>
    <cdr:to>
      <cdr:x>0.63941</cdr:x>
      <cdr:y>0.90014</cdr:y>
    </cdr:to>
    <cdr:sp macro="" textlink="">
      <cdr:nvSpPr>
        <cdr:cNvPr id="8" name="Rectangle 7"/>
        <cdr:cNvSpPr>
          <a:spLocks xmlns:a="http://schemas.openxmlformats.org/drawingml/2006/main" noChangeArrowheads="1"/>
        </cdr:cNvSpPr>
      </cdr:nvSpPr>
      <cdr:spPr bwMode="auto">
        <a:xfrm xmlns:a="http://schemas.openxmlformats.org/drawingml/2006/main">
          <a:off x="3293692" y="3922886"/>
          <a:ext cx="1749115" cy="286874"/>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cdr:spPr>
      <cdr:txBody>
        <a:bodyPr xmlns:a="http://schemas.openxmlformats.org/drawingml/2006/main" wrap="square" lIns="92075" tIns="46038" rIns="92075" bIns="46038">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lnSpc>
              <a:spcPct val="90000"/>
            </a:lnSpc>
          </a:pPr>
          <a:r>
            <a:rPr lang="en-US" altLang="en-US" sz="1400" b="1" dirty="0"/>
            <a:t>Current Effort</a:t>
          </a:r>
        </a:p>
      </cdr:txBody>
    </cdr:sp>
  </cdr:relSizeAnchor>
  <cdr:relSizeAnchor xmlns:cdr="http://schemas.openxmlformats.org/drawingml/2006/chartDrawing">
    <cdr:from>
      <cdr:x>0.70386</cdr:x>
      <cdr:y>0.30931</cdr:y>
    </cdr:from>
    <cdr:to>
      <cdr:x>0.86715</cdr:x>
      <cdr:y>0.43449</cdr:y>
    </cdr:to>
    <cdr:sp macro="" textlink="">
      <cdr:nvSpPr>
        <cdr:cNvPr id="9" name="Rectangle 8"/>
        <cdr:cNvSpPr>
          <a:spLocks xmlns:a="http://schemas.openxmlformats.org/drawingml/2006/main" noChangeArrowheads="1"/>
        </cdr:cNvSpPr>
      </cdr:nvSpPr>
      <cdr:spPr bwMode="auto">
        <a:xfrm xmlns:a="http://schemas.openxmlformats.org/drawingml/2006/main">
          <a:off x="5551148" y="1446586"/>
          <a:ext cx="1287802" cy="585418"/>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cdr:spPr>
      <cdr:txBody>
        <a:bodyPr xmlns:a="http://schemas.openxmlformats.org/drawingml/2006/main" wrap="square" lIns="92075" tIns="46038" rIns="92075" bIns="46038">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altLang="en-US" sz="1600" b="1" dirty="0"/>
            <a:t>Response </a:t>
          </a:r>
        </a:p>
        <a:p xmlns:a="http://schemas.openxmlformats.org/drawingml/2006/main">
          <a:r>
            <a:rPr lang="en-US" altLang="en-US" sz="1600" b="1" dirty="0"/>
            <a:t>Function</a:t>
          </a:r>
        </a:p>
      </cdr:txBody>
    </cdr:sp>
  </cdr:relSizeAnchor>
  <cdr:relSizeAnchor xmlns:cdr="http://schemas.openxmlformats.org/drawingml/2006/chartDrawing">
    <cdr:from>
      <cdr:x>0.65002</cdr:x>
      <cdr:y>0.23483</cdr:y>
    </cdr:from>
    <cdr:to>
      <cdr:x>0.69985</cdr:x>
      <cdr:y>0.30549</cdr:y>
    </cdr:to>
    <cdr:cxnSp macro="">
      <cdr:nvCxnSpPr>
        <cdr:cNvPr id="10" name="Straight Arrow Connector 9">
          <a:extLst xmlns:a="http://schemas.openxmlformats.org/drawingml/2006/main">
            <a:ext uri="{FF2B5EF4-FFF2-40B4-BE49-F238E27FC236}">
              <a16:creationId xmlns:a16="http://schemas.microsoft.com/office/drawing/2014/main" id="{2E4DA6BE-EBA9-4B28-9824-615727025232}"/>
            </a:ext>
          </a:extLst>
        </cdr:cNvPr>
        <cdr:cNvCxnSpPr/>
      </cdr:nvCxnSpPr>
      <cdr:spPr>
        <a:xfrm xmlns:a="http://schemas.openxmlformats.org/drawingml/2006/main" flipH="1" flipV="1">
          <a:off x="5126512" y="1098249"/>
          <a:ext cx="392968" cy="330454"/>
        </a:xfrm>
        <a:prstGeom xmlns:a="http://schemas.openxmlformats.org/drawingml/2006/main" prst="straightConnector1">
          <a:avLst/>
        </a:prstGeom>
        <a:ln xmlns:a="http://schemas.openxmlformats.org/drawingml/2006/main">
          <a:solidFill>
            <a:schemeClr val="tx1"/>
          </a:solidFill>
          <a:prstDash val="dash"/>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0.52592</cdr:x>
      <cdr:y>0.48168</cdr:y>
    </cdr:from>
    <cdr:to>
      <cdr:x>0.52592</cdr:x>
      <cdr:y>0.82208</cdr:y>
    </cdr:to>
    <cdr:cxnSp macro="">
      <cdr:nvCxnSpPr>
        <cdr:cNvPr id="15" name="Straight Connector 14">
          <a:extLst xmlns:a="http://schemas.openxmlformats.org/drawingml/2006/main">
            <a:ext uri="{FF2B5EF4-FFF2-40B4-BE49-F238E27FC236}">
              <a16:creationId xmlns:a16="http://schemas.microsoft.com/office/drawing/2014/main" id="{279E60A0-B15A-4FA0-B59E-A99DAA350447}"/>
            </a:ext>
          </a:extLst>
        </cdr:cNvPr>
        <cdr:cNvCxnSpPr/>
      </cdr:nvCxnSpPr>
      <cdr:spPr>
        <a:xfrm xmlns:a="http://schemas.openxmlformats.org/drawingml/2006/main">
          <a:off x="4147787" y="2252725"/>
          <a:ext cx="0" cy="1591973"/>
        </a:xfrm>
        <a:prstGeom xmlns:a="http://schemas.openxmlformats.org/drawingml/2006/main" prst="line">
          <a:avLst/>
        </a:prstGeom>
        <a:ln xmlns:a="http://schemas.openxmlformats.org/drawingml/2006/main" w="19050">
          <a:solidFill>
            <a:schemeClr val="tx1"/>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12.xml><?xml version="1.0" encoding="utf-8"?>
<c:userShapes xmlns:c="http://schemas.openxmlformats.org/drawingml/2006/chart">
  <cdr:relSizeAnchor xmlns:cdr="http://schemas.openxmlformats.org/drawingml/2006/chartDrawing">
    <cdr:from>
      <cdr:x>0.08733</cdr:x>
      <cdr:y>0.05626</cdr:y>
    </cdr:from>
    <cdr:to>
      <cdr:x>0.18004</cdr:x>
      <cdr:y>0.12353</cdr:y>
    </cdr:to>
    <cdr:sp macro="" textlink="">
      <cdr:nvSpPr>
        <cdr:cNvPr id="2" name="Rectangle 1"/>
        <cdr:cNvSpPr>
          <a:spLocks xmlns:a="http://schemas.openxmlformats.org/drawingml/2006/main" noChangeArrowheads="1"/>
        </cdr:cNvSpPr>
      </cdr:nvSpPr>
      <cdr:spPr bwMode="auto">
        <a:xfrm xmlns:a="http://schemas.openxmlformats.org/drawingml/2006/main">
          <a:off x="688726" y="263134"/>
          <a:ext cx="731207" cy="314574"/>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cdr:spPr>
      <cdr:txBody>
        <a:bodyPr xmlns:a="http://schemas.openxmlformats.org/drawingml/2006/main" wrap="square" lIns="92075" tIns="46038" rIns="92075" bIns="46038">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lnSpc>
              <a:spcPct val="90000"/>
            </a:lnSpc>
          </a:pPr>
          <a:r>
            <a:rPr lang="en-US" altLang="en-US" sz="1600" b="1" dirty="0"/>
            <a:t>High</a:t>
          </a:r>
        </a:p>
      </cdr:txBody>
    </cdr:sp>
  </cdr:relSizeAnchor>
  <cdr:relSizeAnchor xmlns:cdr="http://schemas.openxmlformats.org/drawingml/2006/chartDrawing">
    <cdr:from>
      <cdr:x>0.08733</cdr:x>
      <cdr:y>0.76748</cdr:y>
    </cdr:from>
    <cdr:to>
      <cdr:x>0.18004</cdr:x>
      <cdr:y>0.83474</cdr:y>
    </cdr:to>
    <cdr:sp macro="" textlink="">
      <cdr:nvSpPr>
        <cdr:cNvPr id="3" name="Rectangle 2"/>
        <cdr:cNvSpPr>
          <a:spLocks xmlns:a="http://schemas.openxmlformats.org/drawingml/2006/main" noChangeArrowheads="1"/>
        </cdr:cNvSpPr>
      </cdr:nvSpPr>
      <cdr:spPr bwMode="auto">
        <a:xfrm xmlns:a="http://schemas.openxmlformats.org/drawingml/2006/main">
          <a:off x="688727" y="3589315"/>
          <a:ext cx="731207" cy="314574"/>
        </a:xfrm>
        <a:prstGeom xmlns:a="http://schemas.openxmlformats.org/drawingml/2006/main" prst="rect">
          <a:avLst/>
        </a:prstGeom>
        <a:noFill xmlns:a="http://schemas.openxmlformats.org/drawingml/2006/main"/>
        <a:ln xmlns:a="http://schemas.openxmlformats.org/drawingml/2006/main">
          <a:noFill/>
        </a:ln>
        <a:effectLst xmlns:a="http://schemas.openxmlformats.org/drawingml/2006/main"/>
        <a:extLst xmlns:a="http://schemas.openxmlformats.org/drawingml/2006/main">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cdr:spPr>
      <cdr:txBody>
        <a:bodyPr xmlns:a="http://schemas.openxmlformats.org/drawingml/2006/main" wrap="square" lIns="92075" tIns="46038" rIns="92075" bIns="46038">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lnSpc>
              <a:spcPct val="90000"/>
            </a:lnSpc>
          </a:pPr>
          <a:r>
            <a:rPr lang="en-US" altLang="en-US" sz="1600" b="1" dirty="0"/>
            <a:t>Low</a:t>
          </a:r>
        </a:p>
      </cdr:txBody>
    </cdr:sp>
  </cdr:relSizeAnchor>
  <cdr:relSizeAnchor xmlns:cdr="http://schemas.openxmlformats.org/drawingml/2006/chartDrawing">
    <cdr:from>
      <cdr:x>0.58163</cdr:x>
      <cdr:y>0.05863</cdr:y>
    </cdr:from>
    <cdr:to>
      <cdr:x>0.58163</cdr:x>
      <cdr:y>0.8231</cdr:y>
    </cdr:to>
    <cdr:cxnSp macro="">
      <cdr:nvCxnSpPr>
        <cdr:cNvPr id="4" name="Straight Connector 3">
          <a:extLst xmlns:a="http://schemas.openxmlformats.org/drawingml/2006/main">
            <a:ext uri="{FF2B5EF4-FFF2-40B4-BE49-F238E27FC236}">
              <a16:creationId xmlns:a16="http://schemas.microsoft.com/office/drawing/2014/main" id="{567C4791-2BB1-4F73-BE6B-6A04ED16BE1B}"/>
            </a:ext>
          </a:extLst>
        </cdr:cNvPr>
        <cdr:cNvCxnSpPr/>
      </cdr:nvCxnSpPr>
      <cdr:spPr>
        <a:xfrm xmlns:a="http://schemas.openxmlformats.org/drawingml/2006/main">
          <a:off x="4587178" y="274183"/>
          <a:ext cx="0" cy="3575278"/>
        </a:xfrm>
        <a:prstGeom xmlns:a="http://schemas.openxmlformats.org/drawingml/2006/main" prst="line">
          <a:avLst/>
        </a:prstGeom>
        <a:ln xmlns:a="http://schemas.openxmlformats.org/drawingml/2006/main">
          <a:solidFill>
            <a:schemeClr val="tx1"/>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1-24T21:09:12.019"/>
    </inkml:context>
    <inkml:brush xml:id="br0">
      <inkml:brushProperty name="width" value="0.2" units="cm"/>
      <inkml:brushProperty name="height" value="0.4" units="cm"/>
      <inkml:brushProperty name="color" value="#00F900"/>
      <inkml:brushProperty name="tip" value="rectangle"/>
      <inkml:brushProperty name="rasterOp" value="maskPen"/>
      <inkml:brushProperty name="ignorePressure" value="1"/>
    </inkml:brush>
  </inkml:definitions>
  <inkml:trace contextRef="#ctx0" brushRef="#br0">1 110,'1023'0,"-1004"-1,1-1,-2-1,1-1,1-1,20-9,34-7,-21 11,1 2,72-1,111 10,-99 2,655-3,-758-2,0-1,42-10,-40 6,58-4,-65 10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1-24T21:09:15.120"/>
    </inkml:context>
    <inkml:brush xml:id="br0">
      <inkml:brushProperty name="width" value="0.2" units="cm"/>
      <inkml:brushProperty name="height" value="0.4" units="cm"/>
      <inkml:brushProperty name="color" value="#00F900"/>
      <inkml:brushProperty name="tip" value="rectangle"/>
      <inkml:brushProperty name="rasterOp" value="maskPen"/>
      <inkml:brushProperty name="ignorePressure" value="1"/>
    </inkml:brush>
  </inkml:definitions>
  <inkml:trace contextRef="#ctx0" brushRef="#br0">0 113,'1787'0,"-1755"-2,-1-1,44-10,-38 6,41-3,-52 9,-19 2,1-1,-1 0,0-1,-1 1,1-1,0-1,0 1,0-1,0-1,0 1,-1-1,9-5,-4 1,-1 1,2 0,-1 0,1 2,0-1,0 1,1 1,-1 1,13-2,22-1,50 2,-63 3,625 0,-274 2,324-2,-685 2,1 0,-1 2,26 7,-31-7,13 3</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1-24T21:09:22.536"/>
    </inkml:context>
    <inkml:brush xml:id="br0">
      <inkml:brushProperty name="width" value="0.2" units="cm"/>
      <inkml:brushProperty name="height" value="0.4" units="cm"/>
      <inkml:brushProperty name="color" value="#00F900"/>
      <inkml:brushProperty name="tip" value="rectangle"/>
      <inkml:brushProperty name="rasterOp" value="maskPen"/>
      <inkml:brushProperty name="ignorePressure" value="1"/>
    </inkml:brush>
  </inkml:definitions>
  <inkml:trace contextRef="#ctx0" brushRef="#br0">103 115,'49'0,"32"-1,130 16,246 66,-231-42,173 25,7-33,-288-31,242 9,40 34,-65-5,2-22,1940-19,-1860 3,-164-18,-61 2,269 12,-301 4,-134-2,0-1,1-2,-2 0,1-2,24-10,17-3,-66 19,20-6,-15 3,-12 2,-38-1,-75 4,44 1,60-2,-7 1,-2-1,1-1,0-2,-42-8,31 2,-64-6,-1 0,53 8,-60-3,38 5,-33-12,64 10,-50-4,-230 9,166 4,93-5,1-3,-93-22,80 14,-77-6,-152 16,204 5,57-2,2-3,-48-9,-44-5,-240 15,189 5,-367-2,523-1,1-2,1 0,-31-8,27 4,-51-5,-255 10,177 4,38-4,-122 5,96 13,-56 3,-349-16,283-5,192 1,-85 3,139 1,0 0,-23 8,22-6,-36 6,-264-5,188-8,9 0,-156 5,242 0,1 2,0 2,1 1,0 2,-51 21,85-31,0 0,0 0,0 0,0 0,0 0,0 0,-1 0,1 0,0 0,0 0,0 0,0 0,0 0,0 0,-1 0,1 0,0 0,0 0,0 0,0 0,0 1,0-1,0 0,0 0,-1 0,1 0,0 0,0 0,0 0,0 0,0 0,0 1,0-1,0 0,0 0,0 0,0 0,0 0,0 0,0 1,0-1,0 0,0 0,0 0,0 0,0 0,0 0,0 1,0-1,0 0,0 0,0 0,0 0,0 0,0 0,0 0,0 1,0-1,0 0,12 3,18-1,513-2,-225-2,606 2,-878-2,63-12,1 1,43 6,41-4,-154 7,0-2,68-20,16-16,97-27,-181 59,0 2,1 2,70-2,3308 13,-3204-5,-204-1,0 2,1-1,-1 2,12 2,0 4</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1-24T21:09:26.745"/>
    </inkml:context>
    <inkml:brush xml:id="br0">
      <inkml:brushProperty name="width" value="0.2" units="cm"/>
      <inkml:brushProperty name="height" value="0.4" units="cm"/>
      <inkml:brushProperty name="color" value="#00F900"/>
      <inkml:brushProperty name="tip" value="rectangle"/>
      <inkml:brushProperty name="rasterOp" value="maskPen"/>
      <inkml:brushProperty name="ignorePressure" value="1"/>
    </inkml:brush>
  </inkml:definitions>
  <inkml:trace contextRef="#ctx0" brushRef="#br0">178 2,'129'-2,"143"5,-149 13,1 1,344-11,-264-9,-190 3,30 0,-1 1,74 12,-60-3,109 5,60-16,-82-1,1618 2,-1803 8,12-1,-50 5,-116 2,-86-15,105-2,-1593 3,1701-3,-76-13,-62-4,-286 22,460-4,1-1,-45-10,42 6,-62-4,-98 10,99 2,63-1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1-24T21:09:49.016"/>
    </inkml:context>
    <inkml:brush xml:id="br0">
      <inkml:brushProperty name="width" value="0.2" units="cm"/>
      <inkml:brushProperty name="height" value="0.4" units="cm"/>
      <inkml:brushProperty name="color" value="#00F900"/>
      <inkml:brushProperty name="tip" value="rectangle"/>
      <inkml:brushProperty name="rasterOp" value="maskPen"/>
      <inkml:brushProperty name="ignorePressure" value="1"/>
    </inkml:brush>
  </inkml:definitions>
  <inkml:trace contextRef="#ctx0" brushRef="#br0">0 1,'2668'0,"-2381"14,-208-5</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1-24T21:09:54.647"/>
    </inkml:context>
    <inkml:brush xml:id="br0">
      <inkml:brushProperty name="width" value="0.2" units="cm"/>
      <inkml:brushProperty name="height" value="0.4" units="cm"/>
      <inkml:brushProperty name="color" value="#00F900"/>
      <inkml:brushProperty name="tip" value="rectangle"/>
      <inkml:brushProperty name="rasterOp" value="maskPen"/>
      <inkml:brushProperty name="ignorePressure" value="1"/>
    </inkml:brush>
  </inkml:definitions>
  <inkml:trace contextRef="#ctx0" brushRef="#br0">0 0,'3387'0,"-3356"0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2-09T21:26:51.643"/>
    </inkml:context>
    <inkml:brush xml:id="br0">
      <inkml:brushProperty name="width" value="0.2" units="cm"/>
      <inkml:brushProperty name="height" value="0.4" units="cm"/>
      <inkml:brushProperty name="color" value="#00FDFF"/>
      <inkml:brushProperty name="tip" value="rectangle"/>
      <inkml:brushProperty name="rasterOp" value="maskPen"/>
      <inkml:brushProperty name="ignorePressure" value="1"/>
    </inkml:brush>
  </inkml:definitions>
  <inkml:trace contextRef="#ctx0" brushRef="#br0">1 33,'0'-1,"0"0,0 0,1 0,-1 0,1 0,-1 0,1 0,-1 0,1 0,-1 0,1 0,0 0,0 1,-1-1,1 0,0 1,0-1,0 0,0 1,0-1,0 1,0-1,0 1,0 0,0-1,0 1,1 0,33-7,-32 7,77-5,98 5,-65 2,-56 1,59 9,39 3,361-13,-247-4,847 2,-1084-2,-1-1,34-7,-32 3,51-2,393 8,-229 3,-222-2</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2-09T21:27:04.864"/>
    </inkml:context>
    <inkml:brush xml:id="br0">
      <inkml:brushProperty name="width" value="0.2" units="cm"/>
      <inkml:brushProperty name="height" value="0.4" units="cm"/>
      <inkml:brushProperty name="color" value="#00FDFF"/>
      <inkml:brushProperty name="tip" value="rectangle"/>
      <inkml:brushProperty name="rasterOp" value="maskPen"/>
      <inkml:brushProperty name="ignorePressure" value="1"/>
    </inkml:brush>
  </inkml:definitions>
  <inkml:trace contextRef="#ctx0" brushRef="#br0">1 63,'0'-1,"0"0,0 0,1 0,-1 0,1 0,-1 0,1 0,-1 0,1 1,-1-1,1 0,0 0,0 0,-1 1,1-1,0 0,0 1,0-1,0 0,0 1,0-1,0 1,0 0,0-1,0 1,0 0,1-1,33-5,-32 6,80-6,107 6,-75 3,-43-2,-17 0,0-1,91-14,-85 5,94-3,64 13,-77 1,714-2,-830 1,0 2,37 8,-32-5,34 2,280-5,-178-5,-132 2,22-1,108 13,-59 0,-1-4,119-8,-98-2,-101 2</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2-09T21:27:12.706"/>
    </inkml:context>
    <inkml:brush xml:id="br0">
      <inkml:brushProperty name="width" value="0.2" units="cm"/>
      <inkml:brushProperty name="height" value="0.4" units="cm"/>
      <inkml:brushProperty name="color" value="#00FDFF"/>
      <inkml:brushProperty name="tip" value="rectangle"/>
      <inkml:brushProperty name="rasterOp" value="maskPen"/>
      <inkml:brushProperty name="ignorePressure" value="1"/>
    </inkml:brush>
  </inkml:definitions>
  <inkml:trace contextRef="#ctx0" brushRef="#br0">0 63,'2510'0,"-2480"-2,52-9,-3 0,458 3,-320 10,-157-1,-29 1,0-2,-1-1,1-2,40-8,-39 4,-1 2,59-3,66 8,-60 2,24-2,-94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2-12T15:27:06.324"/>
    </inkml:context>
    <inkml:brush xml:id="br0">
      <inkml:brushProperty name="width" value="0.2" units="cm"/>
      <inkml:brushProperty name="height" value="0.4" units="cm"/>
      <inkml:brushProperty name="color" value="#00FDFF"/>
      <inkml:brushProperty name="tip" value="rectangle"/>
      <inkml:brushProperty name="rasterOp" value="maskPen"/>
      <inkml:brushProperty name="ignorePressure" value="1"/>
    </inkml:brush>
  </inkml:definitions>
  <inkml:trace contextRef="#ctx0" brushRef="#br0">1 0,'7'1,"1"0,-1 0,0 1,0-1,13 6,18 5,17-5,-1-3,99-6,-54 0,3906 2,-3973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2-12T15:27:14.467"/>
    </inkml:context>
    <inkml:brush xml:id="br0">
      <inkml:brushProperty name="width" value="0.2" units="cm"/>
      <inkml:brushProperty name="height" value="0.4" units="cm"/>
      <inkml:brushProperty name="color" value="#00FDFF"/>
      <inkml:brushProperty name="tip" value="rectangle"/>
      <inkml:brushProperty name="rasterOp" value="maskPen"/>
      <inkml:brushProperty name="ignorePressure" value="1"/>
    </inkml:brush>
  </inkml:definitions>
  <inkml:trace contextRef="#ctx0" brushRef="#br0">1 2,'77'-1,"86"3,-141 1,31 8,-34-6,1-1,21 1,-7-3,-16-2,1 1,-1 1,30 7,115 29,-134-34,59 2,-23-3,-42 0,29 7,-32-5,43 4,320-7,-197-4,509 2,-676 1,0 1,0 1,22 6,-19-4,40 4,26-7,-63-2</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2-12T15:27:16.913"/>
    </inkml:context>
    <inkml:brush xml:id="br0">
      <inkml:brushProperty name="width" value="0.2" units="cm"/>
      <inkml:brushProperty name="height" value="0.4" units="cm"/>
      <inkml:brushProperty name="color" value="#00FDFF"/>
      <inkml:brushProperty name="tip" value="rectangle"/>
      <inkml:brushProperty name="rasterOp" value="maskPen"/>
      <inkml:brushProperty name="ignorePressure" value="1"/>
    </inkml:brush>
  </inkml:definitions>
  <inkml:trace contextRef="#ctx0" brushRef="#br0">1 64,'3'-3,"1"0,0 0,0 1,0-1,0 1,0 0,0 0,0 0,1 1,-1-1,1 1,7-1,8 0,31-1,-36 3,262 0,-124 1,-134-2,0-1,0-1,21-6,-18 4,40-4,263 6,-167 5,598-2,-737 1,1 1,-1 1,21 6,-18-4,40 4,36-8,14 0,-97 1,0 1,19 6,-19-5,32 6,35-5,-47-4,54 8,-34 0,94 3,57-13,-70-2,585 4,-693-2,32-4,-20-1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2-12T15:27:19.129"/>
    </inkml:context>
    <inkml:brush xml:id="br0">
      <inkml:brushProperty name="width" value="0.2" units="cm"/>
      <inkml:brushProperty name="height" value="0.4" units="cm"/>
      <inkml:brushProperty name="color" value="#00FDFF"/>
      <inkml:brushProperty name="tip" value="rectangle"/>
      <inkml:brushProperty name="rasterOp" value="maskPen"/>
      <inkml:brushProperty name="ignorePressure" value="1"/>
    </inkml:brush>
  </inkml:definitions>
  <inkml:trace contextRef="#ctx0" brushRef="#br0">1 62,'1018'0,"-833"-16,7 1,290 16,-461-2,-1-1,37-9,17-2,257 8,-187 7,357-2,-476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2-12T15:27:33.105"/>
    </inkml:context>
    <inkml:brush xml:id="br0">
      <inkml:brushProperty name="width" value="0.2" units="cm"/>
      <inkml:brushProperty name="height" value="0.4" units="cm"/>
      <inkml:brushProperty name="color" value="#00FDFF"/>
      <inkml:brushProperty name="tip" value="rectangle"/>
      <inkml:brushProperty name="rasterOp" value="maskPen"/>
      <inkml:brushProperty name="ignorePressure" value="1"/>
    </inkml:brush>
  </inkml:definitions>
  <inkml:trace contextRef="#ctx0" brushRef="#br0">1 35,'0'-1,"0"0,1 0,-1 0,0 0,1 0,-1 0,1 0,-1 0,1 0,0 0,-1 0,1 0,0 0,0 1,-1-1,1 0,0 0,0 1,0-1,0 1,0-1,0 1,0-1,0 1,0 0,3-1,31-6,-32 6,70-4,109 5,-71 2,1884-2,-1977 1,0 1,-1 1,29 8,-26-6,-1-1,36 3,99-8,43 2,-110 13,-57-8,40 2,333-5,-209-5,199 2,-362 2,0 1,34 7,-31-4,50 3,-15-9,-45-1,-1 0,1 2,0 1,41 8,-36-3,-1-1,1-2,36 1,91-6,-58-2,355 3,-427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2-12T15:27:39.929"/>
    </inkml:context>
    <inkml:brush xml:id="br0">
      <inkml:brushProperty name="width" value="0.2" units="cm"/>
      <inkml:brushProperty name="height" value="0.4" units="cm"/>
      <inkml:brushProperty name="color" value="#00FDFF"/>
      <inkml:brushProperty name="tip" value="rectangle"/>
      <inkml:brushProperty name="rasterOp" value="maskPen"/>
      <inkml:brushProperty name="ignorePressure" value="1"/>
    </inkml:brush>
  </inkml:definitions>
  <inkml:trace contextRef="#ctx0" brushRef="#br0">1 95,'16'-1,"1"0,-1-1,1 0,-1-2,0 1,0-2,0 0,24-13,-25 13,0 0,1 1,0 1,-1 0,1 1,0 1,27 1,-22 1,0-2,0 0,36-8,-28 2,2 1,60-2,65 9,-58 1,1081-2,-1150 2,0 1,33 7,-28-4,36 2,322-5,-203-5,604 2,-774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2-12T15:27:47.088"/>
    </inkml:context>
    <inkml:brush xml:id="br0">
      <inkml:brushProperty name="width" value="0.2" units="cm"/>
      <inkml:brushProperty name="height" value="0.4" units="cm"/>
      <inkml:brushProperty name="color" value="#00FDFF"/>
      <inkml:brushProperty name="tip" value="rectangle"/>
      <inkml:brushProperty name="rasterOp" value="maskPen"/>
      <inkml:brushProperty name="ignorePressure" value="1"/>
    </inkml:brush>
  </inkml:definitions>
  <inkml:trace contextRef="#ctx0" brushRef="#br0">1 0,'635'0,"-604"2,0 1,34 8,-31-5,49 3,44 5,-8 0,-46-13,-40-1,-1 1,0 1,37 8,-27-2,0-2,56 2,87-9,-70-1,187 2,-276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2-12T15:27:50.850"/>
    </inkml:context>
    <inkml:brush xml:id="br0">
      <inkml:brushProperty name="width" value="0.2" units="cm"/>
      <inkml:brushProperty name="height" value="0.4" units="cm"/>
      <inkml:brushProperty name="color" value="#00FDFF"/>
      <inkml:brushProperty name="tip" value="rectangle"/>
      <inkml:brushProperty name="rasterOp" value="maskPen"/>
      <inkml:brushProperty name="ignorePressure" value="1"/>
    </inkml:brush>
  </inkml:definitions>
  <inkml:trace contextRef="#ctx0" brushRef="#br0">1 0,'1060'0,"-1040"1,-1 1,0 1,21 6,-17-4,39 4,262-6,-165-5,-94 1,-10 0,0 2,77 11,-70-2,91 1,65-12,-82-1,-110 2</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1-18T20:43:36.091"/>
    </inkml:context>
    <inkml:brush xml:id="br0">
      <inkml:brushProperty name="width" value="0.5" units="cm"/>
      <inkml:brushProperty name="height" value="1" units="cm"/>
      <inkml:brushProperty name="color" value="#FFFC00"/>
      <inkml:brushProperty name="tip" value="rectangle"/>
      <inkml:brushProperty name="rasterOp" value="maskPen"/>
      <inkml:brushProperty name="ignorePressure" value="1"/>
    </inkml:brush>
  </inkml:definitions>
  <inkml:trace contextRef="#ctx0" brushRef="#br0">0 93,'1'3,"0"-1,0 0,-1 0,1 0,1 0,-1 0,0 0,0 0,1 0,-1-1,1 1,-1 0,1-1,0 1,0-1,0 0,0 0,0 0,0 0,0 0,0 0,0 0,0 0,0-1,1 1,3-1,7 1,0 0,0-1,24-4,-6 1,128-1,221 22,-192-4,-118 0,-52-9,0-1,26 2,7-3,76-6,-113 1,0 0,0 0,0-2,0 0,-1 0,1-1,-1-1,-1 0,1-1,-1 0,0-1,20-18,-26 22,-1-1,1 1,0 0,0 1,1-1,-1 1,1 0,0 1,-1 0,1 0,0 0,12 0,8 0,55 2,-43 1,-4 0,6 0,-1-1,69-10,-11-10,1 6,137-4,-206 18</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1-18T20:43:38.432"/>
    </inkml:context>
    <inkml:brush xml:id="br0">
      <inkml:brushProperty name="width" value="0.5" units="cm"/>
      <inkml:brushProperty name="height" value="1" units="cm"/>
      <inkml:brushProperty name="color" value="#FFFC00"/>
      <inkml:brushProperty name="tip" value="rectangle"/>
      <inkml:brushProperty name="rasterOp" value="maskPen"/>
      <inkml:brushProperty name="ignorePressure" value="1"/>
    </inkml:brush>
  </inkml:definitions>
  <inkml:trace contextRef="#ctx0" brushRef="#br0">1 1,'40'0,"927"24,-80 38,-708-54,15 1,236 11,-263-6,-4 1,-104-16,-26 0,0 1,0 2,49 9,100 26,-153-32,-3-1</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1-18T20:44:26.571"/>
    </inkml:context>
    <inkml:brush xml:id="br0">
      <inkml:brushProperty name="width" value="0.5" units="cm"/>
      <inkml:brushProperty name="height" value="1" units="cm"/>
      <inkml:brushProperty name="color" value="#FFFC00"/>
      <inkml:brushProperty name="tip" value="rectangle"/>
      <inkml:brushProperty name="rasterOp" value="maskPen"/>
      <inkml:brushProperty name="ignorePressure" value="1"/>
    </inkml:brush>
  </inkml:definitions>
  <inkml:trace contextRef="#ctx0" brushRef="#br0">0 1,'0'0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2-12T15:40:02.321"/>
    </inkml:context>
    <inkml:brush xml:id="br0">
      <inkml:brushProperty name="width" value="0.2" units="cm"/>
      <inkml:brushProperty name="height" value="0.4" units="cm"/>
      <inkml:brushProperty name="color" value="#00FDFF"/>
      <inkml:brushProperty name="tip" value="rectangle"/>
      <inkml:brushProperty name="rasterOp" value="maskPen"/>
      <inkml:brushProperty name="ignorePressure" value="1"/>
    </inkml:brush>
  </inkml:definitions>
  <inkml:trace contextRef="#ctx0" brushRef="#br0">1 1,'365'0,"-338"1,-1 2,36 8,-31-5,34 2,-26-6,86 9,-62-2,86 2,67-12,-81-1,1768 2,-1877 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2-12T15:40:05.354"/>
    </inkml:context>
    <inkml:brush xml:id="br0">
      <inkml:brushProperty name="width" value="0.2" units="cm"/>
      <inkml:brushProperty name="height" value="0.4" units="cm"/>
      <inkml:brushProperty name="color" value="#00FDFF"/>
      <inkml:brushProperty name="tip" value="rectangle"/>
      <inkml:brushProperty name="rasterOp" value="maskPen"/>
      <inkml:brushProperty name="ignorePressure" value="1"/>
    </inkml:brush>
  </inkml:definitions>
  <inkml:trace contextRef="#ctx0" brushRef="#br0">0 1,'1937'0,"-1910"0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2-01-28T16:22:13.847"/>
    </inkml:context>
    <inkml:brush xml:id="br0">
      <inkml:brushProperty name="width" value="0.2" units="cm"/>
      <inkml:brushProperty name="height" value="0.4" units="cm"/>
      <inkml:brushProperty name="color" value="#00FDFF"/>
      <inkml:brushProperty name="tip" value="rectangle"/>
      <inkml:brushProperty name="rasterOp" value="maskPen"/>
      <inkml:brushProperty name="ignorePressure" value="1"/>
    </inkml:brush>
  </inkml:definitions>
  <inkml:trace contextRef="#ctx0" brushRef="#br0">287 409,'29'0,"15"-1,-1 2,1 2,59 11,-56-3,11 4,105 11,86-3,230 9,-342-32,143-2,-132-7,39 0,-121 10,54-1,-116-1,0 0,0 0,0 0,0-1,0 0,0 1,0-1,0 0,-1-1,1 1,-1-1,4-3,5-6,18-19,-30 30,29-35,-18 22,0-1,24-21,-19 23,0 1,1 0,1 1,0 1,0 0,1 1,0 2,0 0,1 1,0 0,0 2,0 0,1 2,-1 0,33 2,14 4,49-1,-103-3,0-1,0-1,0 0,-1-1,1 0,19-8,-3-2,1 1,0 2,1 1,43-7,-61 14,69-7,-74 8,1 1,-1 0,0 1,1 0,-1 0,0 1,11 3,-18-4,0-1,0 0,0 0,0 1,0-1,0 1,-1-1,1 1,0-1,0 1,-1-1,1 1,0 0,0-1,-1 1,1 0,-1-1,1 1,-1 0,1 0,-1 0,1 0,-1 1,0-1,0-1,0 1,0 0,-1 0,1 0,0 0,-1 0,1-1,0 1,-1 0,1 0,-1-1,0 1,1 0,-1-1,1 1,-1 0,0-1,0 1,-5 3,0 0,0 0,0-1,-12 4,6-2,0 1,-21 13,21-11,0-1,-23 9,0-5,24-8,0 0,0 0,1 1,-14 8,13-6,0 0,0-1,0-1,-1 0,0 0,0-1,0 0,0-1,0-1,-1 0,-17-1,-60-1,-119 2,202-1,0 2,0-1,0 1,-10 3,-17 5,12-6,-1-1,-43 0,-49-10,34 2,-61 3,61 2,-126-17,-258-34,352 47,-66-5,26 3,1-1,3-9,-173 3,47 14,270-1,2 0,1 0,0 0,0 0,-1 0,1 0,0 0,-1-1,1 1,0-1,0 1,0-1,-1 0,1 0,-2-2,3 3,1 0,0 0,0 0,0 0,0 0,0 0,0 0,0 0,0 0,0-1,0 1,0 0,0 0,0 0,0 0,0 0,0 0,0 0,0 0,0-1,0 1,0 0,0 0,0 0,0 0,0 0,0 0,0 0,0 0,0-1,0 1,0 0,0 0,0 0,0 0,0 0,1 0,-1 0,0 0,0 0,0 0,0 0,0-1,0 1,0 0,0 0,9-3,8 1,142-2,-36 2,825-11,-918 13,75 8,-18 1,312-8,-205-2,-167 0,27-6,-38 5,-12 2,1-1,-1 0,0-1,1 1,-1-1,0 0,0 0,0 0,-1-1,6-3,2-4,19-20,-24 22,0 1,1 0,0 1,0-1,1 1,13-8,-12 11,-1-1,1 2,0-1,0 1,0 0,0 1,11-1,68 4,-35 1,27-4,61 2,-88 8,-39-5,1-2,20 2,-13-4,1 1,0 0,39 7,-5 0,-45-8,-1 1,1 1,-1 0,0 1,0 0,18 7,20 10,-33-14,-1 0,21 11,-34-15,0 0,0 0,0-1,0 1,0 1,-1-1,1 0,-1 0,1 0,-1 1,0-1,0 1,0-1,0 1,0-1,-1 1,1 0,-1-1,0 4,1 8,-1 0,-2 22,0-13,2 101,-2 36,2-159,0 1,0 0,-1 0,1 0,-1-1,1 1,-1 0,0 0,1-1,-1 1,0-1,0 1,0-1,0 1,-1-1,1 1,0-1,0 0,-1 0,1 0,-1 1,1-2,-1 1,0 0,1 0,-1 0,0-1,1 1,-3 0,-5 0,0 0,0 0,0-1,-17-1,10 1,-90-1,-57-3,98-4,43 4,-30-1,-144 5,89 1,90-2,0-1,-19-4,-21-2,-18 7,-15-1,72-1,1-1,-19-6,21 6,0 0,0 0,-26-1,-64 8,6 1,-261-24,343 19,1 1,-1 0,0 2,-18 3,12-1,-30 0,-565-5,588 3,0 1,-42 10,36-6,-38 2,-66-5,-10 1,-53 3,57-4,122-1,20-2,-1 0,1 0,0-1,0 0,0 0,-6 0,10 0,-1 0,0-1,1 1,-1 0,1 0,-1 0,1-1,-1 1,1 0,-1-1,1 1,-1-1,1 1,-1 0,1-1,-1 1,1-1,0 1,-1-1,1 1,0-1,0 1,-1-1,1 0,0 1,0-1,0 1,0-1,0 0,0 1,0-1,0 1,0-1,0 0,0 1,0-1,0 0,8-26,-6 22,32-68,-15 34,-16 32,0 0,-1 0,0 0,-1-1,0 1,1-13,-3-48,0 31,-1 2,1 14,1 0,3-33,-2 49,0 0,0-1,0 2,0-1,1 0,0 0,0 0,0 1,1-1,0 1,0 0,0-1,0 1,0 1,8-7,-8 7,1 1,1 0,-1 0,0 0,0 0,1 1,-1-1,1 1,-1 0,1 1,5-1,9 0,27 3,-17 0,217-1,-162-1,-55 1,40 7,-39-3,36 0,-54-5,-5 0,-1 0,1 0,0 0,0 1,0 0,-1 1,1-1,0 1,9 4,-7-1,1-2,0 1,0-1,0-1,0 0,14 1,65-1,-69-3,1 1,-1 1,1 0,36 9,-33-4,0 0,0-2,0 0,50-1,-59-2,0 0,21 5,19 2,-38-6,23 5,-23-4,26 3,253-5,-150-2,74 1,-211-1,1 0,-1-1,0 0,0-1,1 0,-2 0,1-1,12-7,28-10,39-6,-87 27,-1 0,0 0,0 0,1 0,-1 0,0 0,0 0,0 0,1 0,-1 0,0 0,0 0,0-1,1 1,-1 0,0 0,0 0,0 0,0 0,1 0,-1 0,0-1,0 1,0 0,0 0,0 0,1 0,-1-1,0 1,0 0,0 0,0 0,0 0,0-1,0 1,0 0,0 0,0-1,0 1,0 0,0 0,0-1,-10-2,-17 1,-9 3,-45 7,-9 1,-259-8,180-2,87 2,-87-2,92-8,-18 0,-134 10,218-2,1-1,-1 1,1-2,0 1,-16-7,-5-2,26 10,0-1,-1 0,1 0,-8-5,13 7,-1 0,1-1,-1 1,1 0,-1-1,1 1,0 0,-1-1,1 1,0-1,-1 1,1-1,0 1,-1-1,1 1,0-1,0 1,0-1,-1 1,1-1,0 1,0-1,0 0,0 0,1 0,-1 0,1 1,-1-1,1 0,-1 0,1 1,0-1,-1 0,1 1,0-1,0 0,-1 1,1-1,0 1,0-1,0 1,0 0,1-1,15-5,0 1,1 0,0 2,34-3,-31 3,202-11,4 15,-96 1,-51-2,131 2,-145 2,79 15,-31 0,1-6,155 1,-12-15,-292 0,12 0,0 2,-1 0,-34 6,39-3,2-1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033E31-258D-43DA-8BCA-8B6214E0A16D}" type="datetimeFigureOut">
              <a:rPr lang="en-US" smtClean="0"/>
              <a:t>2/15/2022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03CB41-7AC8-46CE-9B9F-E334D3A97214}" type="slidenum">
              <a:rPr lang="en-US" smtClean="0"/>
              <a:t>‹#›</a:t>
            </a:fld>
            <a:endParaRPr lang="en-US"/>
          </a:p>
        </p:txBody>
      </p:sp>
    </p:spTree>
    <p:extLst>
      <p:ext uri="{BB962C8B-B14F-4D97-AF65-F5344CB8AC3E}">
        <p14:creationId xmlns:p14="http://schemas.microsoft.com/office/powerpoint/2010/main" val="27654656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www.idc.com/" TargetMode="External"/><Relationship Id="rId2" Type="http://schemas.openxmlformats.org/officeDocument/2006/relationships/slide" Target="../slides/slide36.xml"/><Relationship Id="rId1" Type="http://schemas.openxmlformats.org/officeDocument/2006/relationships/notesMaster" Target="../notesMasters/notesMaster1.xml"/><Relationship Id="rId4" Type="http://schemas.openxmlformats.org/officeDocument/2006/relationships/hyperlink" Target="http://www.emc.com/"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3" Type="http://schemas.openxmlformats.org/officeDocument/2006/relationships/hyperlink" Target="http://overthought-thoughts.blogspot.com/2008/12/charts-i-heart-part-ii.html" TargetMode="External"/><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3" Type="http://schemas.openxmlformats.org/officeDocument/2006/relationships/hyperlink" Target="https://www.questionpro.com/" TargetMode="External"/><Relationship Id="rId2" Type="http://schemas.openxmlformats.org/officeDocument/2006/relationships/slide" Target="../slides/slide95.xml"/><Relationship Id="rId1" Type="http://schemas.openxmlformats.org/officeDocument/2006/relationships/notesMaster" Target="../notesMasters/notesMaster1.xml"/><Relationship Id="rId4" Type="http://schemas.openxmlformats.org/officeDocument/2006/relationships/hyperlink" Target="https://www.questionpro.com/features/" TargetMode="External"/></Relationships>
</file>

<file path=ppt/notesSlides/_rels/notesSlide66.xml.rels><?xml version="1.0" encoding="UTF-8" standalone="yes"?>
<Relationships xmlns="http://schemas.openxmlformats.org/package/2006/relationships"><Relationship Id="rId3" Type="http://schemas.openxmlformats.org/officeDocument/2006/relationships/hyperlink" Target="https://www.questionpro.com/" TargetMode="External"/><Relationship Id="rId2" Type="http://schemas.openxmlformats.org/officeDocument/2006/relationships/slide" Target="../slides/slide96.xml"/><Relationship Id="rId1" Type="http://schemas.openxmlformats.org/officeDocument/2006/relationships/notesMaster" Target="../notesMasters/notesMaster1.xml"/><Relationship Id="rId4" Type="http://schemas.openxmlformats.org/officeDocument/2006/relationships/hyperlink" Target="https://www.questionpro.com/features/" TargetMode="Externa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3" Type="http://schemas.openxmlformats.org/officeDocument/2006/relationships/hyperlink" Target="https://www.wsj.com/market-data/quotes/CPRI" TargetMode="External"/><Relationship Id="rId2" Type="http://schemas.openxmlformats.org/officeDocument/2006/relationships/slide" Target="../slides/slide105.xml"/><Relationship Id="rId1" Type="http://schemas.openxmlformats.org/officeDocument/2006/relationships/notesMaster" Target="../notesMasters/notesMaster1.xml"/><Relationship Id="rId4" Type="http://schemas.openxmlformats.org/officeDocument/2006/relationships/hyperlink" Target="https://www.wsj.com/market-data/quotes/CPRI?mod=chiclets" TargetMode="Externa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3" Type="http://schemas.openxmlformats.org/officeDocument/2006/relationships/hyperlink" Target="https://www.sciencedirect.com/topics/nursing-and-health-professions/correlation-coefficient" TargetMode="External"/><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3" Type="http://schemas.openxmlformats.org/officeDocument/2006/relationships/hyperlink" Target="https://bookdown.org/mike/marketing_research/analytical-models.html" TargetMode="External"/><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a:xfrm>
            <a:off x="98854" y="4400550"/>
            <a:ext cx="6623222" cy="4488269"/>
          </a:xfrm>
        </p:spPr>
        <p:txBody>
          <a:bodyPr/>
          <a:lstStyle/>
          <a:p>
            <a:pPr marL="228600" lvl="0" indent="-228600" fontAlgn="base">
              <a:lnSpc>
                <a:spcPct val="70000"/>
              </a:lnSpc>
              <a:spcBef>
                <a:spcPct val="40000"/>
              </a:spcBef>
              <a:spcAft>
                <a:spcPct val="0"/>
              </a:spcAft>
            </a:pPr>
            <a:r>
              <a:rPr lang="en-US" altLang="en-US" sz="800" dirty="0">
                <a:solidFill>
                  <a:srgbClr val="000000"/>
                </a:solidFill>
                <a:latin typeface="Arial" charset="0"/>
              </a:rPr>
              <a:t>In this session you will want to describe: </a:t>
            </a:r>
          </a:p>
          <a:p>
            <a:pPr marL="228600" lvl="0" indent="-228600" fontAlgn="base">
              <a:lnSpc>
                <a:spcPct val="70000"/>
              </a:lnSpc>
              <a:spcBef>
                <a:spcPct val="40000"/>
              </a:spcBef>
              <a:spcAft>
                <a:spcPct val="0"/>
              </a:spcAft>
            </a:pPr>
            <a:r>
              <a:rPr lang="en-US" altLang="en-US" sz="800" dirty="0">
                <a:solidFill>
                  <a:srgbClr val="000000"/>
                </a:solidFill>
                <a:latin typeface="Arial" charset="0"/>
              </a:rPr>
              <a:t>1	Course structure and operation</a:t>
            </a:r>
          </a:p>
          <a:p>
            <a:pPr marL="228600" lvl="0" indent="-228600" fontAlgn="base">
              <a:lnSpc>
                <a:spcPct val="70000"/>
              </a:lnSpc>
              <a:spcBef>
                <a:spcPct val="40000"/>
              </a:spcBef>
              <a:spcAft>
                <a:spcPct val="0"/>
              </a:spcAft>
            </a:pPr>
            <a:r>
              <a:rPr lang="en-US" altLang="en-US" sz="800" dirty="0">
                <a:solidFill>
                  <a:srgbClr val="000000"/>
                </a:solidFill>
                <a:latin typeface="Arial" charset="0"/>
              </a:rPr>
              <a:t>2	The philosophy of learning-by-doing. </a:t>
            </a:r>
          </a:p>
          <a:p>
            <a:pPr marL="228600" lvl="0" indent="-228600" fontAlgn="base">
              <a:lnSpc>
                <a:spcPct val="70000"/>
              </a:lnSpc>
              <a:spcBef>
                <a:spcPct val="40000"/>
              </a:spcBef>
              <a:spcAft>
                <a:spcPct val="0"/>
              </a:spcAft>
            </a:pPr>
            <a:r>
              <a:rPr lang="en-US" altLang="en-US" sz="800" dirty="0">
                <a:solidFill>
                  <a:srgbClr val="000000"/>
                </a:solidFill>
                <a:latin typeface="Arial" charset="0"/>
              </a:rPr>
              <a:t>3	Definition, value, and uses of models. </a:t>
            </a:r>
          </a:p>
          <a:p>
            <a:pPr marL="228600" lvl="0" indent="-228600" fontAlgn="base">
              <a:lnSpc>
                <a:spcPct val="70000"/>
              </a:lnSpc>
              <a:spcBef>
                <a:spcPct val="40000"/>
              </a:spcBef>
              <a:spcAft>
                <a:spcPct val="0"/>
              </a:spcAft>
            </a:pPr>
            <a:r>
              <a:rPr lang="en-US" altLang="en-US" sz="800" dirty="0">
                <a:solidFill>
                  <a:srgbClr val="000000"/>
                </a:solidFill>
                <a:latin typeface="Arial" charset="0"/>
              </a:rPr>
              <a:t>4	Software overview and operation. </a:t>
            </a:r>
          </a:p>
          <a:p>
            <a:pPr marL="228600" lvl="0" indent="-228600" fontAlgn="base">
              <a:lnSpc>
                <a:spcPct val="70000"/>
              </a:lnSpc>
              <a:spcBef>
                <a:spcPct val="40000"/>
              </a:spcBef>
              <a:spcAft>
                <a:spcPct val="0"/>
              </a:spcAft>
            </a:pPr>
            <a:r>
              <a:rPr lang="en-US" altLang="en-US" sz="800" dirty="0">
                <a:solidFill>
                  <a:srgbClr val="000000"/>
                </a:solidFill>
                <a:latin typeface="Arial" charset="0"/>
              </a:rPr>
              <a:t>To start the class you might show them the </a:t>
            </a:r>
            <a:r>
              <a:rPr lang="en-US" altLang="en-US" sz="800" b="1" dirty="0">
                <a:solidFill>
                  <a:srgbClr val="000000"/>
                </a:solidFill>
                <a:latin typeface="Arial" charset="0"/>
              </a:rPr>
              <a:t>Allegro.xls  </a:t>
            </a:r>
            <a:r>
              <a:rPr lang="en-US" altLang="en-US" sz="800" dirty="0">
                <a:solidFill>
                  <a:srgbClr val="000000"/>
                </a:solidFill>
                <a:latin typeface="Arial" charset="0"/>
              </a:rPr>
              <a:t>Sheet one shows a typical </a:t>
            </a:r>
            <a:r>
              <a:rPr lang="en-US" altLang="en-US" sz="800" b="1" kern="1200" dirty="0">
                <a:solidFill>
                  <a:srgbClr val="C00000"/>
                </a:solidFill>
                <a:latin typeface="Arial" charset="0"/>
                <a:ea typeface="+mn-ea"/>
                <a:cs typeface="+mn-cs"/>
              </a:rPr>
              <a:t>dumb spreadsheet </a:t>
            </a:r>
            <a:r>
              <a:rPr lang="en-US" altLang="en-US" sz="800" dirty="0">
                <a:solidFill>
                  <a:srgbClr val="000000"/>
                </a:solidFill>
                <a:latin typeface="Arial" charset="0"/>
              </a:rPr>
              <a:t>and management will be unhappy with declining profits in a market with increasing sales and stable market share. </a:t>
            </a:r>
          </a:p>
          <a:p>
            <a:pPr marL="228600" lvl="0" indent="-228600" fontAlgn="base">
              <a:lnSpc>
                <a:spcPct val="70000"/>
              </a:lnSpc>
              <a:spcBef>
                <a:spcPct val="40000"/>
              </a:spcBef>
              <a:spcAft>
                <a:spcPct val="0"/>
              </a:spcAft>
            </a:pPr>
            <a:endParaRPr lang="en-US" altLang="en-US" sz="800" dirty="0">
              <a:solidFill>
                <a:srgbClr val="000000"/>
              </a:solidFill>
              <a:latin typeface="Arial" charset="0"/>
            </a:endParaRPr>
          </a:p>
          <a:p>
            <a:pPr marL="228600" lvl="0" indent="-228600" fontAlgn="base">
              <a:lnSpc>
                <a:spcPct val="70000"/>
              </a:lnSpc>
              <a:spcBef>
                <a:spcPct val="40000"/>
              </a:spcBef>
              <a:spcAft>
                <a:spcPct val="0"/>
              </a:spcAft>
            </a:pPr>
            <a:r>
              <a:rPr lang="en-US" altLang="en-US" sz="800" dirty="0">
                <a:solidFill>
                  <a:srgbClr val="000000"/>
                </a:solidFill>
                <a:latin typeface="Arial" charset="0"/>
              </a:rPr>
              <a:t>What to do? </a:t>
            </a:r>
            <a:r>
              <a:rPr lang="en-US" altLang="en-US" sz="800" b="1" dirty="0">
                <a:solidFill>
                  <a:srgbClr val="C00000"/>
                </a:solidFill>
                <a:latin typeface="Arial" charset="0"/>
              </a:rPr>
              <a:t>Reduce costs</a:t>
            </a:r>
            <a:r>
              <a:rPr lang="en-US" altLang="en-US" sz="800" dirty="0">
                <a:solidFill>
                  <a:srgbClr val="000000"/>
                </a:solidFill>
                <a:latin typeface="Arial" charset="0"/>
              </a:rPr>
              <a:t>, of course. And that should be looked at—and reduced costs go to the bottom line. What about increasing price? </a:t>
            </a:r>
          </a:p>
          <a:p>
            <a:pPr marL="228600" lvl="0" indent="-228600" fontAlgn="base">
              <a:lnSpc>
                <a:spcPct val="70000"/>
              </a:lnSpc>
              <a:spcBef>
                <a:spcPct val="40000"/>
              </a:spcBef>
              <a:spcAft>
                <a:spcPct val="0"/>
              </a:spcAft>
            </a:pPr>
            <a:r>
              <a:rPr lang="en-US" altLang="en-US" sz="800" b="1" kern="1200" dirty="0">
                <a:solidFill>
                  <a:srgbClr val="C00000"/>
                </a:solidFill>
                <a:latin typeface="Arial" charset="0"/>
                <a:ea typeface="+mn-ea"/>
                <a:cs typeface="+mn-cs"/>
              </a:rPr>
              <a:t>Raising/lowering advertising</a:t>
            </a:r>
            <a:r>
              <a:rPr lang="en-US" altLang="en-US" sz="800" dirty="0">
                <a:solidFill>
                  <a:srgbClr val="000000"/>
                </a:solidFill>
                <a:latin typeface="Arial" charset="0"/>
              </a:rPr>
              <a:t>? </a:t>
            </a:r>
            <a:r>
              <a:rPr lang="en-US" altLang="en-US" sz="800" b="1" dirty="0">
                <a:solidFill>
                  <a:srgbClr val="000000"/>
                </a:solidFill>
                <a:latin typeface="Arial" charset="0"/>
              </a:rPr>
              <a:t>Raising/lowering selling effort</a:t>
            </a:r>
            <a:r>
              <a:rPr lang="en-US" altLang="en-US" sz="800" dirty="0">
                <a:solidFill>
                  <a:srgbClr val="000000"/>
                </a:solidFill>
                <a:latin typeface="Arial" charset="0"/>
              </a:rPr>
              <a:t>? </a:t>
            </a:r>
          </a:p>
          <a:p>
            <a:pPr marL="228600" lvl="0" indent="-228600" fontAlgn="base">
              <a:lnSpc>
                <a:spcPct val="70000"/>
              </a:lnSpc>
              <a:spcBef>
                <a:spcPct val="40000"/>
              </a:spcBef>
              <a:spcAft>
                <a:spcPct val="0"/>
              </a:spcAft>
            </a:pPr>
            <a:r>
              <a:rPr lang="en-US" altLang="en-US" sz="800" dirty="0">
                <a:solidFill>
                  <a:srgbClr val="000000"/>
                </a:solidFill>
                <a:latin typeface="Arial" charset="0"/>
              </a:rPr>
              <a:t>As a typical spreadsheet, these (marketing) activities result in direct gains and losses on the spreadsheet—</a:t>
            </a:r>
            <a:r>
              <a:rPr lang="en-US" altLang="en-US" sz="800" b="1" dirty="0">
                <a:solidFill>
                  <a:srgbClr val="000000"/>
                </a:solidFill>
                <a:latin typeface="Arial" charset="0"/>
              </a:rPr>
              <a:t>increasing price is good but cutting advertising and selling effort is bad</a:t>
            </a:r>
            <a:r>
              <a:rPr lang="en-US" altLang="en-US" sz="800" dirty="0">
                <a:solidFill>
                  <a:srgbClr val="000000"/>
                </a:solidFill>
                <a:latin typeface="Arial" charset="0"/>
              </a:rPr>
              <a:t>. This is how accountants view marketers who want to do the opposite most times—and this highlights two different views of the world. </a:t>
            </a:r>
          </a:p>
          <a:p>
            <a:pPr marL="228600" lvl="0" indent="-228600" fontAlgn="base">
              <a:lnSpc>
                <a:spcPct val="70000"/>
              </a:lnSpc>
              <a:spcBef>
                <a:spcPct val="40000"/>
              </a:spcBef>
              <a:spcAft>
                <a:spcPct val="0"/>
              </a:spcAft>
            </a:pPr>
            <a:r>
              <a:rPr lang="en-US" altLang="en-US" sz="800" dirty="0">
                <a:solidFill>
                  <a:srgbClr val="000000"/>
                </a:solidFill>
                <a:latin typeface="Arial" charset="0"/>
              </a:rPr>
              <a:t>Why don’t </a:t>
            </a:r>
            <a:r>
              <a:rPr lang="en-US" altLang="en-US" sz="800" b="1" dirty="0">
                <a:solidFill>
                  <a:srgbClr val="000000"/>
                </a:solidFill>
                <a:latin typeface="Arial" charset="0"/>
              </a:rPr>
              <a:t>marketers agree with the accounting and finance folks</a:t>
            </a:r>
            <a:r>
              <a:rPr lang="en-US" altLang="en-US" sz="800" dirty="0">
                <a:solidFill>
                  <a:srgbClr val="000000"/>
                </a:solidFill>
                <a:latin typeface="Arial" charset="0"/>
              </a:rPr>
              <a:t>? Because they believe that the firm’s sales/market share will be affected negatively by price increases and by decreases in advertising and selling efforts. Yet the spreadsheet doesn’t say so. They need a </a:t>
            </a:r>
            <a:r>
              <a:rPr lang="en-US" altLang="en-US" sz="800" b="1" dirty="0">
                <a:solidFill>
                  <a:srgbClr val="000000"/>
                </a:solidFill>
                <a:latin typeface="Arial" charset="0"/>
              </a:rPr>
              <a:t>vocabulary to communicate their beliefs</a:t>
            </a:r>
            <a:r>
              <a:rPr lang="en-US" altLang="en-US" sz="800" dirty="0">
                <a:solidFill>
                  <a:srgbClr val="000000"/>
                </a:solidFill>
                <a:latin typeface="Arial" charset="0"/>
              </a:rPr>
              <a:t>. </a:t>
            </a:r>
          </a:p>
          <a:p>
            <a:pPr marL="228600" lvl="0" indent="-228600" fontAlgn="base">
              <a:lnSpc>
                <a:spcPct val="70000"/>
              </a:lnSpc>
              <a:spcBef>
                <a:spcPct val="40000"/>
              </a:spcBef>
              <a:spcAft>
                <a:spcPct val="0"/>
              </a:spcAft>
            </a:pPr>
            <a:r>
              <a:rPr lang="en-US" altLang="en-US" sz="800" dirty="0">
                <a:solidFill>
                  <a:srgbClr val="000000"/>
                </a:solidFill>
                <a:latin typeface="Arial" charset="0"/>
              </a:rPr>
              <a:t>Look at sheet 2—it is a smart spreadsheet. Here, we have included a simple, </a:t>
            </a:r>
            <a:r>
              <a:rPr lang="en-US" altLang="en-US" sz="800" b="1" dirty="0">
                <a:solidFill>
                  <a:srgbClr val="000000"/>
                </a:solidFill>
                <a:latin typeface="Arial" charset="0"/>
              </a:rPr>
              <a:t>multiplicative (constant elasticity) model </a:t>
            </a:r>
            <a:r>
              <a:rPr lang="en-US" altLang="en-US" sz="800" dirty="0">
                <a:solidFill>
                  <a:srgbClr val="000000"/>
                </a:solidFill>
                <a:latin typeface="Arial" charset="0"/>
              </a:rPr>
              <a:t>that specifically links what management/marketing believes about the marketplace to market share. Management needs to provide specific answers to three questions (elasticities) to </a:t>
            </a:r>
            <a:r>
              <a:rPr lang="en-US" altLang="en-US" sz="800" b="1" dirty="0">
                <a:solidFill>
                  <a:srgbClr val="000000"/>
                </a:solidFill>
                <a:latin typeface="Arial" charset="0"/>
              </a:rPr>
              <a:t>calibrate the model</a:t>
            </a:r>
            <a:r>
              <a:rPr lang="en-US" altLang="en-US" sz="800" dirty="0">
                <a:solidFill>
                  <a:srgbClr val="000000"/>
                </a:solidFill>
                <a:latin typeface="Arial" charset="0"/>
              </a:rPr>
              <a:t>. Then, changes in price, advertising and selling effort directly affect share. </a:t>
            </a:r>
          </a:p>
          <a:p>
            <a:pPr marL="228600" lvl="0" indent="-228600" fontAlgn="base">
              <a:lnSpc>
                <a:spcPct val="70000"/>
              </a:lnSpc>
              <a:spcBef>
                <a:spcPct val="40000"/>
              </a:spcBef>
              <a:spcAft>
                <a:spcPct val="0"/>
              </a:spcAft>
            </a:pPr>
            <a:r>
              <a:rPr lang="en-US" altLang="en-US" sz="800" dirty="0">
                <a:solidFill>
                  <a:srgbClr val="000000"/>
                </a:solidFill>
                <a:latin typeface="Arial" charset="0"/>
              </a:rPr>
              <a:t>So, you can ask </a:t>
            </a:r>
            <a:r>
              <a:rPr lang="en-US" altLang="en-US" sz="800" b="1" dirty="0">
                <a:solidFill>
                  <a:srgbClr val="000000"/>
                </a:solidFill>
                <a:latin typeface="Arial" charset="0"/>
              </a:rPr>
              <a:t>“what if” questions</a:t>
            </a:r>
            <a:r>
              <a:rPr lang="en-US" altLang="en-US" sz="800" dirty="0">
                <a:solidFill>
                  <a:srgbClr val="000000"/>
                </a:solidFill>
                <a:latin typeface="Arial" charset="0"/>
              </a:rPr>
              <a:t> about raising and lowering price, advertising, etc. Note the effect on profits. They may go up—but often at the expense of market share! </a:t>
            </a:r>
            <a:r>
              <a:rPr lang="en-US" altLang="en-US" sz="800" b="1" dirty="0">
                <a:solidFill>
                  <a:srgbClr val="000000"/>
                </a:solidFill>
                <a:latin typeface="Arial" charset="0"/>
              </a:rPr>
              <a:t>What should the goals of the company be</a:t>
            </a:r>
            <a:r>
              <a:rPr lang="en-US" altLang="en-US" sz="800" dirty="0">
                <a:solidFill>
                  <a:srgbClr val="000000"/>
                </a:solidFill>
                <a:latin typeface="Arial" charset="0"/>
              </a:rPr>
              <a:t>? And what is the best the firm can do? </a:t>
            </a:r>
          </a:p>
          <a:p>
            <a:pPr marL="228600" lvl="0" indent="-228600" fontAlgn="base">
              <a:lnSpc>
                <a:spcPct val="70000"/>
              </a:lnSpc>
              <a:spcBef>
                <a:spcPct val="40000"/>
              </a:spcBef>
              <a:spcAft>
                <a:spcPct val="0"/>
              </a:spcAft>
            </a:pPr>
            <a:r>
              <a:rPr lang="en-US" altLang="en-US" sz="800" dirty="0">
                <a:solidFill>
                  <a:srgbClr val="000000"/>
                </a:solidFill>
                <a:latin typeface="Arial" charset="0"/>
              </a:rPr>
              <a:t>Here you can introduce Solver as a tool that will require that the user specify an objective </a:t>
            </a:r>
            <a:r>
              <a:rPr lang="en-US" altLang="en-US" sz="800" b="1" dirty="0">
                <a:solidFill>
                  <a:srgbClr val="000000"/>
                </a:solidFill>
                <a:latin typeface="Arial" charset="0"/>
              </a:rPr>
              <a:t>(Profit? Profit with a market-share constraint? A combination of the two? Maximize market share subject to a minimum return? Return on average/incremental marketing dollar expenditures?)</a:t>
            </a:r>
            <a:r>
              <a:rPr lang="en-US" altLang="en-US" sz="800" dirty="0">
                <a:solidFill>
                  <a:srgbClr val="000000"/>
                </a:solidFill>
                <a:latin typeface="Arial" charset="0"/>
              </a:rPr>
              <a:t>. And Solver will do the job—but many questions will be raised in the meantime, such as: </a:t>
            </a:r>
          </a:p>
          <a:p>
            <a:pPr marL="228600" lvl="0" indent="-228600" fontAlgn="base">
              <a:lnSpc>
                <a:spcPct val="70000"/>
              </a:lnSpc>
              <a:spcBef>
                <a:spcPct val="40000"/>
              </a:spcBef>
              <a:spcAft>
                <a:spcPct val="0"/>
              </a:spcAft>
            </a:pPr>
            <a:r>
              <a:rPr lang="en-US" altLang="en-US" sz="800" dirty="0">
                <a:solidFill>
                  <a:srgbClr val="000000"/>
                </a:solidFill>
                <a:latin typeface="Arial" charset="0"/>
              </a:rPr>
              <a:t>	</a:t>
            </a:r>
            <a:r>
              <a:rPr lang="en-US" altLang="en-US" sz="800" b="1" dirty="0">
                <a:solidFill>
                  <a:srgbClr val="000000"/>
                </a:solidFill>
                <a:latin typeface="Arial" charset="0"/>
              </a:rPr>
              <a:t>How do we know the model is right? </a:t>
            </a:r>
            <a:r>
              <a:rPr lang="en-US" altLang="en-US" sz="800" dirty="0">
                <a:solidFill>
                  <a:srgbClr val="000000"/>
                </a:solidFill>
                <a:latin typeface="Arial" charset="0"/>
              </a:rPr>
              <a:t>(It is better than the dumb spreadsheet, though—right?) </a:t>
            </a:r>
          </a:p>
          <a:p>
            <a:pPr marL="228600" lvl="0" indent="-228600" fontAlgn="base">
              <a:lnSpc>
                <a:spcPct val="70000"/>
              </a:lnSpc>
              <a:spcBef>
                <a:spcPct val="40000"/>
              </a:spcBef>
              <a:spcAft>
                <a:spcPct val="0"/>
              </a:spcAft>
            </a:pPr>
            <a:r>
              <a:rPr lang="en-US" altLang="en-US" sz="800" dirty="0">
                <a:solidFill>
                  <a:srgbClr val="000000"/>
                </a:solidFill>
                <a:latin typeface="Arial" charset="0"/>
              </a:rPr>
              <a:t> 	What should our goals be? (Makes you discuss and specify them or Solver won’t run.) </a:t>
            </a:r>
          </a:p>
          <a:p>
            <a:pPr marL="228600" lvl="0" indent="-228600" fontAlgn="base">
              <a:lnSpc>
                <a:spcPct val="70000"/>
              </a:lnSpc>
              <a:spcBef>
                <a:spcPct val="40000"/>
              </a:spcBef>
              <a:spcAft>
                <a:spcPct val="0"/>
              </a:spcAft>
            </a:pPr>
            <a:r>
              <a:rPr lang="en-US" altLang="en-US" sz="800" dirty="0">
                <a:solidFill>
                  <a:srgbClr val="000000"/>
                </a:solidFill>
                <a:latin typeface="Arial" charset="0"/>
              </a:rPr>
              <a:t> 	How can we improve the model? (What data do we need and how should we collect it? </a:t>
            </a:r>
            <a:r>
              <a:rPr lang="en-US" altLang="en-US" sz="800" b="1" dirty="0">
                <a:solidFill>
                  <a:srgbClr val="000000"/>
                </a:solidFill>
                <a:latin typeface="Arial" charset="0"/>
              </a:rPr>
              <a:t>Historical? Survey? Field experiment?) </a:t>
            </a:r>
          </a:p>
          <a:p>
            <a:pPr marL="228600" lvl="0" indent="-228600" fontAlgn="base">
              <a:lnSpc>
                <a:spcPct val="70000"/>
              </a:lnSpc>
              <a:spcBef>
                <a:spcPct val="40000"/>
              </a:spcBef>
              <a:spcAft>
                <a:spcPct val="0"/>
              </a:spcAft>
            </a:pPr>
            <a:endParaRPr lang="en-US" altLang="en-US" sz="800" dirty="0">
              <a:solidFill>
                <a:srgbClr val="000000"/>
              </a:solidFill>
              <a:latin typeface="Arial" charset="0"/>
            </a:endParaRPr>
          </a:p>
          <a:p>
            <a:pPr marL="228600" lvl="0" indent="-228600" fontAlgn="base">
              <a:lnSpc>
                <a:spcPct val="70000"/>
              </a:lnSpc>
              <a:spcBef>
                <a:spcPct val="40000"/>
              </a:spcBef>
              <a:spcAft>
                <a:spcPct val="0"/>
              </a:spcAft>
            </a:pPr>
            <a:r>
              <a:rPr lang="en-US" altLang="en-US" sz="800" dirty="0">
                <a:solidFill>
                  <a:srgbClr val="000000"/>
                </a:solidFill>
                <a:latin typeface="Arial" charset="0"/>
              </a:rPr>
              <a:t>Even before the lecture begins, this discussion illustrates several important points: </a:t>
            </a:r>
          </a:p>
          <a:p>
            <a:pPr marL="228600" lvl="0" indent="-228600" fontAlgn="base">
              <a:lnSpc>
                <a:spcPct val="70000"/>
              </a:lnSpc>
              <a:spcBef>
                <a:spcPct val="40000"/>
              </a:spcBef>
              <a:spcAft>
                <a:spcPct val="0"/>
              </a:spcAft>
            </a:pPr>
            <a:r>
              <a:rPr lang="en-US" altLang="en-US" sz="800" dirty="0">
                <a:solidFill>
                  <a:srgbClr val="000000"/>
                </a:solidFill>
                <a:latin typeface="Arial" charset="0"/>
              </a:rPr>
              <a:t> 	</a:t>
            </a:r>
            <a:r>
              <a:rPr lang="en-US" altLang="en-US" sz="800" b="1" dirty="0">
                <a:solidFill>
                  <a:srgbClr val="000000"/>
                </a:solidFill>
                <a:latin typeface="Arial" charset="0"/>
              </a:rPr>
              <a:t>Firms use models all the time, even if they are not made explicit. </a:t>
            </a:r>
          </a:p>
          <a:p>
            <a:pPr marL="228600" lvl="0" indent="-228600" fontAlgn="base">
              <a:lnSpc>
                <a:spcPct val="70000"/>
              </a:lnSpc>
              <a:spcBef>
                <a:spcPct val="40000"/>
              </a:spcBef>
              <a:spcAft>
                <a:spcPct val="0"/>
              </a:spcAft>
            </a:pPr>
            <a:r>
              <a:rPr lang="en-US" altLang="en-US" sz="800" b="1" dirty="0">
                <a:solidFill>
                  <a:srgbClr val="000000"/>
                </a:solidFill>
                <a:latin typeface="Arial" charset="0"/>
              </a:rPr>
              <a:t> 	Models force you to be explicit about goals and the explicit relationship between those goals and the specific marketing activities under question. </a:t>
            </a:r>
          </a:p>
          <a:p>
            <a:pPr marL="228600" lvl="0" indent="-228600" fontAlgn="base">
              <a:lnSpc>
                <a:spcPct val="70000"/>
              </a:lnSpc>
              <a:spcBef>
                <a:spcPct val="40000"/>
              </a:spcBef>
              <a:spcAft>
                <a:spcPct val="0"/>
              </a:spcAft>
            </a:pPr>
            <a:r>
              <a:rPr lang="en-US" altLang="en-US" sz="800" dirty="0">
                <a:solidFill>
                  <a:srgbClr val="000000"/>
                </a:solidFill>
                <a:latin typeface="Arial" charset="0"/>
              </a:rPr>
              <a:t> 	Students and executives have the software on their desks now (Excel or another spreadsheet) both to build simple models and to explore the policy implications of their </a:t>
            </a:r>
            <a:r>
              <a:rPr lang="en-US" altLang="en-US" sz="800" b="1" dirty="0">
                <a:solidFill>
                  <a:srgbClr val="000000"/>
                </a:solidFill>
                <a:latin typeface="Arial" charset="0"/>
              </a:rPr>
              <a:t>assumptions about the marketplace. </a:t>
            </a:r>
          </a:p>
          <a:p>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1</a:t>
            </a:fld>
            <a:endParaRPr lang="en-US"/>
          </a:p>
        </p:txBody>
      </p:sp>
    </p:spTree>
    <p:extLst>
      <p:ext uri="{BB962C8B-B14F-4D97-AF65-F5344CB8AC3E}">
        <p14:creationId xmlns:p14="http://schemas.microsoft.com/office/powerpoint/2010/main" val="39165517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2</a:t>
            </a:fld>
            <a:endParaRPr lang="en-US"/>
          </a:p>
        </p:txBody>
      </p:sp>
    </p:spTree>
    <p:extLst>
      <p:ext uri="{BB962C8B-B14F-4D97-AF65-F5344CB8AC3E}">
        <p14:creationId xmlns:p14="http://schemas.microsoft.com/office/powerpoint/2010/main" val="36318420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zh-TW" sz="1800" dirty="0">
                <a:solidFill>
                  <a:srgbClr val="050505"/>
                </a:solidFill>
                <a:effectLst/>
                <a:latin typeface="Segoe UI Historic" panose="020B0502040204020203" pitchFamily="34" charset="0"/>
                <a:ea typeface="DengXian" panose="02010600030101010101" pitchFamily="2" charset="-122"/>
                <a:cs typeface="Segoe UI Historic" panose="020B0502040204020203" pitchFamily="34" charset="0"/>
              </a:rPr>
              <a:t>朱光潛曾說：「學校教育，只有兩個重要的功用：</a:t>
            </a:r>
            <a:r>
              <a:rPr lang="zh-TW" sz="2800" b="1" dirty="0">
                <a:solidFill>
                  <a:srgbClr val="FF0000"/>
                </a:solidFill>
                <a:effectLst/>
                <a:latin typeface="Segoe UI Historic" panose="020B0502040204020203" pitchFamily="34" charset="0"/>
                <a:ea typeface="DengXian" panose="02010600030101010101" pitchFamily="2" charset="-122"/>
                <a:cs typeface="Segoe UI Historic" panose="020B0502040204020203" pitchFamily="34" charset="0"/>
              </a:rPr>
              <a:t>第一是啟發興趣，其次就是指點門徑</a:t>
            </a:r>
            <a:r>
              <a:rPr lang="zh-TW" sz="1800" dirty="0">
                <a:solidFill>
                  <a:srgbClr val="050505"/>
                </a:solidFill>
                <a:effectLst/>
                <a:latin typeface="Segoe UI Historic" panose="020B0502040204020203" pitchFamily="34" charset="0"/>
                <a:ea typeface="DengXian" panose="02010600030101010101" pitchFamily="2" charset="-122"/>
                <a:cs typeface="Segoe UI Historic" panose="020B0502040204020203" pitchFamily="34" charset="0"/>
              </a:rPr>
              <a:t>。</a:t>
            </a:r>
            <a:r>
              <a:rPr lang="zh-CN" sz="1800" dirty="0">
                <a:solidFill>
                  <a:srgbClr val="050505"/>
                </a:solidFill>
                <a:effectLst/>
                <a:latin typeface="Calibri" panose="020F0502020204030204" pitchFamily="34" charset="0"/>
                <a:ea typeface="Microsoft JhengHei" panose="020B0604030504040204" pitchFamily="34" charset="-120"/>
                <a:cs typeface="Microsoft JhengHei" panose="020B0604030504040204" pitchFamily="34" charset="-120"/>
              </a:rPr>
              <a:t>」</a:t>
            </a: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pPr marL="0" marR="0">
              <a:lnSpc>
                <a:spcPct val="107000"/>
              </a:lnSpc>
              <a:spcBef>
                <a:spcPts val="0"/>
              </a:spcBef>
              <a:spcAft>
                <a:spcPts val="800"/>
              </a:spcAft>
            </a:pPr>
            <a:r>
              <a:rPr lang="zh-TW" sz="1800" dirty="0">
                <a:solidFill>
                  <a:srgbClr val="050505"/>
                </a:solidFill>
                <a:effectLst/>
                <a:latin typeface="Segoe UI Historic" panose="020B0502040204020203" pitchFamily="34" charset="0"/>
                <a:ea typeface="DengXian" panose="02010600030101010101" pitchFamily="2" charset="-122"/>
                <a:cs typeface="Segoe UI Historic" panose="020B0502040204020203" pitchFamily="34" charset="0"/>
              </a:rPr>
              <a:t>朱光潛說：「念講義看課本，免不掉若干拘束，想藉此培養興趣，頗是難事。</a:t>
            </a:r>
            <a:r>
              <a:rPr lang="zh-CN" sz="1800" dirty="0">
                <a:solidFill>
                  <a:srgbClr val="050505"/>
                </a:solidFill>
                <a:effectLst/>
                <a:latin typeface="Calibri" panose="020F0502020204030204" pitchFamily="34" charset="0"/>
                <a:ea typeface="Microsoft JhengHei" panose="020B0604030504040204" pitchFamily="34" charset="-120"/>
                <a:cs typeface="Microsoft JhengHei" panose="020B0604030504040204" pitchFamily="34" charset="-120"/>
              </a:rPr>
              <a:t>」</a:t>
            </a: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pPr marL="0" marR="0">
              <a:lnSpc>
                <a:spcPct val="107000"/>
              </a:lnSpc>
              <a:spcBef>
                <a:spcPts val="0"/>
              </a:spcBef>
              <a:spcAft>
                <a:spcPts val="800"/>
              </a:spcAft>
            </a:pPr>
            <a:r>
              <a:rPr lang="en-US" sz="1800" dirty="0">
                <a:solidFill>
                  <a:srgbClr val="050505"/>
                </a:solidFill>
                <a:effectLst/>
                <a:latin typeface="Microsoft JhengHei" panose="020B0604030504040204" pitchFamily="34" charset="-120"/>
                <a:ea typeface="DengXian" panose="02010600030101010101" pitchFamily="2" charset="-122"/>
                <a:cs typeface="Microsoft JhengHei" panose="020B0604030504040204" pitchFamily="34" charset="-120"/>
              </a:rPr>
              <a:t> </a:t>
            </a: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pPr marL="0" marR="0">
              <a:lnSpc>
                <a:spcPct val="107000"/>
              </a:lnSpc>
              <a:spcBef>
                <a:spcPts val="0"/>
              </a:spcBef>
              <a:spcAft>
                <a:spcPts val="800"/>
              </a:spcAft>
            </a:pPr>
            <a:r>
              <a:rPr lang="zh-TW" sz="1800" dirty="0">
                <a:solidFill>
                  <a:srgbClr val="050505"/>
                </a:solidFill>
                <a:effectLst/>
                <a:latin typeface="Segoe UI Historic" panose="020B0502040204020203" pitchFamily="34" charset="0"/>
                <a:ea typeface="DengXian" panose="02010600030101010101" pitchFamily="2" charset="-122"/>
                <a:cs typeface="Segoe UI Historic" panose="020B0502040204020203" pitchFamily="34" charset="0"/>
              </a:rPr>
              <a:t>「打開課本</a:t>
            </a:r>
            <a:r>
              <a:rPr lang="zh-TW" sz="2000" b="1" dirty="0">
                <a:solidFill>
                  <a:srgbClr val="FF0000"/>
                </a:solidFill>
                <a:effectLst/>
                <a:latin typeface="Segoe UI Historic" panose="020B0502040204020203" pitchFamily="34" charset="0"/>
                <a:ea typeface="DengXian" panose="02010600030101010101" pitchFamily="2" charset="-122"/>
                <a:cs typeface="Segoe UI Historic" panose="020B0502040204020203" pitchFamily="34" charset="0"/>
              </a:rPr>
              <a:t>如何想像、如何驚奇、如何探索</a:t>
            </a:r>
            <a:r>
              <a:rPr lang="zh-TW" sz="1800" dirty="0">
                <a:solidFill>
                  <a:srgbClr val="050505"/>
                </a:solidFill>
                <a:effectLst/>
                <a:latin typeface="Calibri" panose="020F0502020204030204" pitchFamily="34" charset="0"/>
                <a:ea typeface="Microsoft JhengHei" panose="020B0604030504040204" pitchFamily="34" charset="-120"/>
                <a:cs typeface="Microsoft JhengHei" panose="020B0604030504040204" pitchFamily="34" charset="-120"/>
              </a:rPr>
              <a:t>」</a:t>
            </a:r>
            <a:endParaRPr lang="en-US" sz="1800" dirty="0">
              <a:effectLst/>
              <a:latin typeface="Calibri" panose="020F0502020204030204" pitchFamily="34" charset="0"/>
              <a:ea typeface="DengXian" panose="02010600030101010101" pitchFamily="2" charset="-122"/>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3</a:t>
            </a:fld>
            <a:endParaRPr lang="en-US"/>
          </a:p>
        </p:txBody>
      </p:sp>
    </p:spTree>
    <p:extLst>
      <p:ext uri="{BB962C8B-B14F-4D97-AF65-F5344CB8AC3E}">
        <p14:creationId xmlns:p14="http://schemas.microsoft.com/office/powerpoint/2010/main" val="2472911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7DC3E738-4A26-49CA-A4BB-4B0B6A520A28}"/>
              </a:ext>
            </a:extLst>
          </p:cNvPr>
          <p:cNvSpPr>
            <a:spLocks noGrp="1" noRot="1" noChangeAspect="1" noChangeArrowheads="1" noTextEdit="1"/>
          </p:cNvSpPr>
          <p:nvPr>
            <p:ph type="sldImg"/>
          </p:nvPr>
        </p:nvSpPr>
        <p:spPr>
          <a:ln/>
        </p:spPr>
      </p:sp>
      <p:sp>
        <p:nvSpPr>
          <p:cNvPr id="58371" name="Rectangle 3">
            <a:extLst>
              <a:ext uri="{FF2B5EF4-FFF2-40B4-BE49-F238E27FC236}">
                <a16:creationId xmlns:a16="http://schemas.microsoft.com/office/drawing/2014/main" id="{EEB1F42D-B17F-4727-A0A7-A8F1939B02E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14</a:t>
            </a:fld>
            <a:endParaRPr lang="en-US"/>
          </a:p>
        </p:txBody>
      </p:sp>
    </p:spTree>
    <p:extLst>
      <p:ext uri="{BB962C8B-B14F-4D97-AF65-F5344CB8AC3E}">
        <p14:creationId xmlns:p14="http://schemas.microsoft.com/office/powerpoint/2010/main" val="64011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595959"/>
                </a:solidFill>
                <a:effectLst/>
                <a:latin typeface="Helvetica" panose="020B0604020202020204" pitchFamily="34" charset="0"/>
              </a:rPr>
              <a:t>This visual from Dave Chaffey of Smart Insights in his book </a:t>
            </a:r>
            <a:r>
              <a:rPr lang="en-US" b="0" i="1" dirty="0">
                <a:solidFill>
                  <a:srgbClr val="595959"/>
                </a:solidFill>
                <a:effectLst/>
                <a:latin typeface="Helvetica" panose="020B0604020202020204" pitchFamily="34" charset="0"/>
              </a:rPr>
              <a:t>Digital Marketing: Strategy. Implementation</a:t>
            </a:r>
            <a:r>
              <a:rPr lang="en-US" b="0" i="0" dirty="0">
                <a:solidFill>
                  <a:srgbClr val="595959"/>
                </a:solidFill>
                <a:effectLst/>
                <a:latin typeface="Helvetica" panose="020B0604020202020204" pitchFamily="34" charset="0"/>
              </a:rPr>
              <a:t> and practice shows how Segmentation, Targeting and Positioning apply to digital marketing strategy.  Figure 4.15 </a:t>
            </a:r>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16</a:t>
            </a:fld>
            <a:endParaRPr lang="en-US"/>
          </a:p>
        </p:txBody>
      </p:sp>
    </p:spTree>
    <p:extLst>
      <p:ext uri="{BB962C8B-B14F-4D97-AF65-F5344CB8AC3E}">
        <p14:creationId xmlns:p14="http://schemas.microsoft.com/office/powerpoint/2010/main" val="41813392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Around 22m Introduction to Marketing Analytics </a:t>
            </a:r>
          </a:p>
        </p:txBody>
      </p:sp>
      <p:sp>
        <p:nvSpPr>
          <p:cNvPr id="4" name="Slide Number Placeholder 3"/>
          <p:cNvSpPr>
            <a:spLocks noGrp="1"/>
          </p:cNvSpPr>
          <p:nvPr>
            <p:ph type="sldNum" sz="quarter" idx="5"/>
          </p:nvPr>
        </p:nvSpPr>
        <p:spPr/>
        <p:txBody>
          <a:bodyPr/>
          <a:lstStyle/>
          <a:p>
            <a:fld id="{1603CB41-7AC8-46CE-9B9F-E334D3A97214}" type="slidenum">
              <a:rPr lang="en-US" smtClean="0"/>
              <a:t>20</a:t>
            </a:fld>
            <a:endParaRPr lang="en-US"/>
          </a:p>
        </p:txBody>
      </p:sp>
    </p:spTree>
    <p:extLst>
      <p:ext uri="{BB962C8B-B14F-4D97-AF65-F5344CB8AC3E}">
        <p14:creationId xmlns:p14="http://schemas.microsoft.com/office/powerpoint/2010/main" val="40091625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https://garshadma.com/wp-content/uploads/2020/07/dave-cheffy-digital-marketing-strategy.pdf</a:t>
            </a:r>
          </a:p>
          <a:p>
            <a:r>
              <a:rPr lang="en-US" b="0" i="1" dirty="0">
                <a:solidFill>
                  <a:srgbClr val="5E5E5E"/>
                </a:solidFill>
                <a:effectLst/>
                <a:latin typeface="Cabin"/>
              </a:rPr>
              <a:t>Digital Marketing: Strategy, Implementation and Practice</a:t>
            </a:r>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27</a:t>
            </a:fld>
            <a:endParaRPr lang="en-US"/>
          </a:p>
        </p:txBody>
      </p:sp>
    </p:spTree>
    <p:extLst>
      <p:ext uri="{BB962C8B-B14F-4D97-AF65-F5344CB8AC3E}">
        <p14:creationId xmlns:p14="http://schemas.microsoft.com/office/powerpoint/2010/main" val="4748159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lvl="0" fontAlgn="base">
              <a:lnSpc>
                <a:spcPct val="90000"/>
              </a:lnSpc>
              <a:spcBef>
                <a:spcPct val="40000"/>
              </a:spcBef>
              <a:spcAft>
                <a:spcPct val="0"/>
              </a:spcAft>
            </a:pPr>
            <a:r>
              <a:rPr lang="en-US" altLang="en-US" dirty="0">
                <a:solidFill>
                  <a:srgbClr val="000000"/>
                </a:solidFill>
                <a:latin typeface="Arial" charset="0"/>
              </a:rPr>
              <a:t>The marketing manager faces a bewildering set of challenges….</a:t>
            </a:r>
          </a:p>
          <a:p>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29</a:t>
            </a:fld>
            <a:endParaRPr lang="en-US"/>
          </a:p>
        </p:txBody>
      </p:sp>
    </p:spTree>
    <p:extLst>
      <p:ext uri="{BB962C8B-B14F-4D97-AF65-F5344CB8AC3E}">
        <p14:creationId xmlns:p14="http://schemas.microsoft.com/office/powerpoint/2010/main" val="38834529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en-US" dirty="0"/>
              <a:t>…and while making those decisions, the marketing manager often has great difficulty justifying the marketing investments.</a:t>
            </a:r>
          </a:p>
          <a:p>
            <a:endParaRPr lang="en-US" altLang="en-US" dirty="0"/>
          </a:p>
          <a:p>
            <a:r>
              <a:rPr lang="en-US" altLang="en-US" dirty="0"/>
              <a:t>It is worthwhile discussing with the class if and when marketing is </a:t>
            </a:r>
            <a:r>
              <a:rPr lang="en-US" altLang="en-US" b="1" dirty="0"/>
              <a:t>a cost to the firm or an investment</a:t>
            </a:r>
            <a:r>
              <a:rPr lang="en-US" altLang="en-US" dirty="0"/>
              <a:t>.  If it is an </a:t>
            </a:r>
            <a:r>
              <a:rPr lang="en-US" altLang="en-US" b="1" dirty="0"/>
              <a:t>investment,</a:t>
            </a:r>
            <a:r>
              <a:rPr lang="en-US" altLang="en-US" dirty="0"/>
              <a:t> how should it be justified?</a:t>
            </a:r>
          </a:p>
          <a:p>
            <a:endParaRPr lang="en-US" altLang="en-US" dirty="0"/>
          </a:p>
          <a:p>
            <a:r>
              <a:rPr lang="en-US" altLang="en-US" dirty="0"/>
              <a:t>Costco</a:t>
            </a:r>
          </a:p>
          <a:p>
            <a:pPr algn="l"/>
            <a:r>
              <a:rPr lang="zh-TW" altLang="en-US" b="0" i="0" dirty="0">
                <a:solidFill>
                  <a:srgbClr val="000000"/>
                </a:solidFill>
                <a:effectLst/>
                <a:latin typeface="New Microsoft JhengHei"/>
              </a:rPr>
              <a:t>美國好市多（</a:t>
            </a:r>
            <a:r>
              <a:rPr lang="en-US" altLang="zh-TW" b="0" i="0" dirty="0">
                <a:solidFill>
                  <a:srgbClr val="000000"/>
                </a:solidFill>
                <a:effectLst/>
                <a:latin typeface="New Microsoft JhengHei"/>
              </a:rPr>
              <a:t>Costco</a:t>
            </a:r>
            <a:r>
              <a:rPr lang="zh-TW" altLang="en-US" b="0" i="0" dirty="0">
                <a:solidFill>
                  <a:srgbClr val="000000"/>
                </a:solidFill>
                <a:effectLst/>
                <a:latin typeface="New Microsoft JhengHei"/>
              </a:rPr>
              <a:t>）是個神奇的賣場！當所有公司都在</a:t>
            </a:r>
            <a:r>
              <a:rPr lang="zh-TW" altLang="en-US" b="1" i="0" dirty="0">
                <a:solidFill>
                  <a:srgbClr val="000000"/>
                </a:solidFill>
                <a:effectLst/>
                <a:latin typeface="New Microsoft JhengHei"/>
              </a:rPr>
              <a:t>追求毛利率</a:t>
            </a:r>
            <a:r>
              <a:rPr lang="zh-TW" altLang="en-US" b="0" i="0" dirty="0">
                <a:solidFill>
                  <a:srgbClr val="000000"/>
                </a:solidFill>
                <a:effectLst/>
                <a:latin typeface="New Microsoft JhengHei"/>
              </a:rPr>
              <a:t>逐年成長之際，</a:t>
            </a:r>
            <a:r>
              <a:rPr lang="zh-TW" altLang="en-US" b="1" i="0" dirty="0">
                <a:solidFill>
                  <a:srgbClr val="000000"/>
                </a:solidFill>
                <a:effectLst/>
                <a:latin typeface="New Microsoft JhengHei"/>
              </a:rPr>
              <a:t>好市多只賺</a:t>
            </a:r>
            <a:r>
              <a:rPr lang="en-US" altLang="zh-TW" b="1" i="0" dirty="0">
                <a:solidFill>
                  <a:srgbClr val="000000"/>
                </a:solidFill>
                <a:effectLst/>
                <a:latin typeface="New Microsoft JhengHei"/>
              </a:rPr>
              <a:t>6.5%</a:t>
            </a:r>
            <a:r>
              <a:rPr lang="zh-TW" altLang="en-US" b="1" i="0" dirty="0">
                <a:solidFill>
                  <a:srgbClr val="000000"/>
                </a:solidFill>
                <a:effectLst/>
                <a:latin typeface="New Microsoft JhengHei"/>
              </a:rPr>
              <a:t>的毛利率</a:t>
            </a:r>
            <a:r>
              <a:rPr lang="zh-TW" altLang="en-US" b="0" i="0" dirty="0">
                <a:solidFill>
                  <a:srgbClr val="000000"/>
                </a:solidFill>
                <a:effectLst/>
                <a:latin typeface="New Microsoft JhengHei"/>
              </a:rPr>
              <a:t>，卻能給員工高於沃爾瑪的薪水及福利，很多高階主管都從低層做起，一待就是</a:t>
            </a:r>
            <a:r>
              <a:rPr lang="en-US" altLang="zh-TW" b="0" i="0" dirty="0">
                <a:solidFill>
                  <a:srgbClr val="000000"/>
                </a:solidFill>
                <a:effectLst/>
                <a:latin typeface="New Microsoft JhengHei"/>
              </a:rPr>
              <a:t>30</a:t>
            </a:r>
            <a:r>
              <a:rPr lang="zh-TW" altLang="en-US" b="0" i="0" dirty="0">
                <a:solidFill>
                  <a:srgbClr val="000000"/>
                </a:solidFill>
                <a:effectLst/>
                <a:latin typeface="New Microsoft JhengHei"/>
              </a:rPr>
              <a:t>個年頭，美國</a:t>
            </a:r>
            <a:r>
              <a:rPr lang="en-US" altLang="zh-TW" b="0" i="0" dirty="0">
                <a:solidFill>
                  <a:srgbClr val="000000"/>
                </a:solidFill>
                <a:effectLst/>
                <a:latin typeface="New Microsoft JhengHei"/>
              </a:rPr>
              <a:t>《</a:t>
            </a:r>
            <a:r>
              <a:rPr lang="zh-TW" altLang="en-US" b="0" i="0" dirty="0">
                <a:solidFill>
                  <a:srgbClr val="000000"/>
                </a:solidFill>
                <a:effectLst/>
                <a:latin typeface="New Microsoft JhengHei"/>
              </a:rPr>
              <a:t>財富</a:t>
            </a:r>
            <a:r>
              <a:rPr lang="en-US" altLang="zh-TW" b="0" i="0" dirty="0">
                <a:solidFill>
                  <a:srgbClr val="000000"/>
                </a:solidFill>
                <a:effectLst/>
                <a:latin typeface="New Microsoft JhengHei"/>
              </a:rPr>
              <a:t>》</a:t>
            </a:r>
            <a:r>
              <a:rPr lang="zh-TW" altLang="en-US" b="0" i="0" dirty="0">
                <a:solidFill>
                  <a:srgbClr val="000000"/>
                </a:solidFill>
                <a:effectLst/>
                <a:latin typeface="New Microsoft JhengHei"/>
              </a:rPr>
              <a:t>雜誌（</a:t>
            </a:r>
            <a:r>
              <a:rPr lang="en-US" altLang="zh-TW" b="0" i="0" dirty="0">
                <a:solidFill>
                  <a:srgbClr val="000000"/>
                </a:solidFill>
                <a:effectLst/>
                <a:latin typeface="New Microsoft JhengHei"/>
              </a:rPr>
              <a:t>Fortune</a:t>
            </a:r>
            <a:r>
              <a:rPr lang="zh-TW" altLang="en-US" b="0" i="0" dirty="0">
                <a:solidFill>
                  <a:srgbClr val="000000"/>
                </a:solidFill>
                <a:effectLst/>
                <a:latin typeface="New Microsoft JhengHei"/>
              </a:rPr>
              <a:t>）形容，這家公司的企業文化就像「邪教組織」，員工一進來就死忠付出，不想再離開。 對於好市多不以賣東西賺錢，而是以會員賺錢，帶給小米創辦人雷軍很大的震撼，他在一場論壇上也提到，好市多的商業模式給他在經營小米上有很大的啟發。</a:t>
            </a:r>
          </a:p>
          <a:p>
            <a:pPr algn="l"/>
            <a:r>
              <a:rPr lang="zh-TW" altLang="en-US" b="0" i="0" dirty="0">
                <a:solidFill>
                  <a:srgbClr val="000000"/>
                </a:solidFill>
                <a:effectLst/>
                <a:latin typeface="New Microsoft JhengHei"/>
              </a:rPr>
              <a:t>陸媒虎嗅網報導，雷軍曾在演講中表示，好市多任何一個商品只掙</a:t>
            </a:r>
            <a:r>
              <a:rPr lang="en-US" altLang="zh-TW" b="0" i="0" dirty="0">
                <a:solidFill>
                  <a:srgbClr val="000000"/>
                </a:solidFill>
                <a:effectLst/>
                <a:latin typeface="New Microsoft JhengHei"/>
              </a:rPr>
              <a:t>1%</a:t>
            </a:r>
            <a:r>
              <a:rPr lang="zh-TW" altLang="en-US" b="0" i="0" dirty="0">
                <a:solidFill>
                  <a:srgbClr val="000000"/>
                </a:solidFill>
                <a:effectLst/>
                <a:latin typeface="New Microsoft JhengHei"/>
              </a:rPr>
              <a:t>到</a:t>
            </a:r>
            <a:r>
              <a:rPr lang="en-US" altLang="zh-TW" b="0" i="0" dirty="0">
                <a:solidFill>
                  <a:srgbClr val="000000"/>
                </a:solidFill>
                <a:effectLst/>
                <a:latin typeface="New Microsoft JhengHei"/>
              </a:rPr>
              <a:t>14%</a:t>
            </a:r>
            <a:r>
              <a:rPr lang="zh-TW" altLang="en-US" b="0" i="0" dirty="0">
                <a:solidFill>
                  <a:srgbClr val="000000"/>
                </a:solidFill>
                <a:effectLst/>
                <a:latin typeface="New Microsoft JhengHei"/>
              </a:rPr>
              <a:t>，他們控制毛利率只想「賺少一點」，平均毛利率只有</a:t>
            </a:r>
            <a:r>
              <a:rPr lang="en-US" altLang="zh-TW" b="0" i="0" dirty="0">
                <a:solidFill>
                  <a:srgbClr val="000000"/>
                </a:solidFill>
                <a:effectLst/>
                <a:latin typeface="New Microsoft JhengHei"/>
              </a:rPr>
              <a:t>6.5%</a:t>
            </a:r>
            <a:r>
              <a:rPr lang="zh-TW" altLang="en-US" b="0" i="0" dirty="0">
                <a:solidFill>
                  <a:srgbClr val="000000"/>
                </a:solidFill>
                <a:effectLst/>
                <a:latin typeface="New Microsoft JhengHei"/>
              </a:rPr>
              <a:t>，這和很多企業的想法非常不一樣。</a:t>
            </a:r>
          </a:p>
          <a:p>
            <a:pPr algn="l"/>
            <a:r>
              <a:rPr lang="zh-TW" altLang="en-US" b="0" i="0" dirty="0">
                <a:solidFill>
                  <a:srgbClr val="000000"/>
                </a:solidFill>
                <a:effectLst/>
                <a:latin typeface="New Microsoft JhengHei"/>
              </a:rPr>
              <a:t>「美國一家大型連鎖超市，只需要</a:t>
            </a:r>
            <a:r>
              <a:rPr lang="en-US" altLang="zh-TW" b="0" i="0" dirty="0">
                <a:solidFill>
                  <a:srgbClr val="000000"/>
                </a:solidFill>
                <a:effectLst/>
                <a:latin typeface="New Microsoft JhengHei"/>
              </a:rPr>
              <a:t>6.5%</a:t>
            </a:r>
            <a:r>
              <a:rPr lang="zh-TW" altLang="en-US" b="0" i="0" dirty="0">
                <a:solidFill>
                  <a:srgbClr val="000000"/>
                </a:solidFill>
                <a:effectLst/>
                <a:latin typeface="New Microsoft JhengHei"/>
              </a:rPr>
              <a:t>的毛利率就能打平，這是多麼了不起啊！」雷軍指出，</a:t>
            </a:r>
            <a:r>
              <a:rPr lang="zh-TW" altLang="en-US" b="1" i="0" dirty="0">
                <a:solidFill>
                  <a:srgbClr val="000000"/>
                </a:solidFill>
                <a:effectLst/>
                <a:latin typeface="New Microsoft JhengHei"/>
              </a:rPr>
              <a:t>好市多只鎖定美國中產階級的</a:t>
            </a:r>
            <a:r>
              <a:rPr lang="en-US" altLang="zh-TW" b="1" i="0" dirty="0">
                <a:solidFill>
                  <a:srgbClr val="000000"/>
                </a:solidFill>
                <a:effectLst/>
                <a:latin typeface="New Microsoft JhengHei"/>
              </a:rPr>
              <a:t>5000</a:t>
            </a:r>
            <a:r>
              <a:rPr lang="zh-TW" altLang="en-US" b="1" i="0" dirty="0">
                <a:solidFill>
                  <a:srgbClr val="000000"/>
                </a:solidFill>
                <a:effectLst/>
                <a:latin typeface="New Microsoft JhengHei"/>
              </a:rPr>
              <a:t>萬人，要掏出這些人口袋裡一半的錢，只服務於精準的客戶群；而且賣場裡只有</a:t>
            </a:r>
            <a:r>
              <a:rPr lang="en-US" altLang="zh-TW" b="1" i="0" dirty="0">
                <a:solidFill>
                  <a:srgbClr val="000000"/>
                </a:solidFill>
                <a:effectLst/>
                <a:latin typeface="New Microsoft JhengHei"/>
              </a:rPr>
              <a:t>3500</a:t>
            </a:r>
            <a:r>
              <a:rPr lang="zh-TW" altLang="en-US" b="1" i="0" dirty="0">
                <a:solidFill>
                  <a:srgbClr val="000000"/>
                </a:solidFill>
                <a:effectLst/>
                <a:latin typeface="New Microsoft JhengHei"/>
              </a:rPr>
              <a:t>種商品，每件商品都是老闆精挑細選</a:t>
            </a:r>
            <a:r>
              <a:rPr lang="zh-TW" altLang="en-US" b="0" i="0" dirty="0">
                <a:solidFill>
                  <a:srgbClr val="000000"/>
                </a:solidFill>
                <a:effectLst/>
                <a:latin typeface="New Microsoft JhengHei"/>
              </a:rPr>
              <a:t>、自己用過的，不僅便宜品質又好，希望顧客不用看價錢，直接挑了就走。</a:t>
            </a:r>
          </a:p>
          <a:p>
            <a:pPr algn="l"/>
            <a:r>
              <a:rPr lang="zh-TW" altLang="en-US" b="0" i="0" dirty="0">
                <a:solidFill>
                  <a:srgbClr val="000000"/>
                </a:solidFill>
                <a:effectLst/>
                <a:latin typeface="New Microsoft JhengHei"/>
              </a:rPr>
              <a:t>「大家一定好奇毛利率只有</a:t>
            </a:r>
            <a:r>
              <a:rPr lang="en-US" altLang="zh-TW" b="0" i="0" dirty="0">
                <a:solidFill>
                  <a:srgbClr val="000000"/>
                </a:solidFill>
                <a:effectLst/>
                <a:latin typeface="New Microsoft JhengHei"/>
              </a:rPr>
              <a:t>6.5%</a:t>
            </a:r>
            <a:r>
              <a:rPr lang="zh-TW" altLang="en-US" b="0" i="0" dirty="0">
                <a:solidFill>
                  <a:srgbClr val="000000"/>
                </a:solidFill>
                <a:effectLst/>
                <a:latin typeface="New Microsoft JhengHei"/>
              </a:rPr>
              <a:t>怎麼生存？員工怎麼漲工資？股東怎麼拿回報？」雷軍一句話破解「羊毛出在羊身上」，他認為，好市多獲利超級穩定靠兩大祕器，</a:t>
            </a:r>
            <a:r>
              <a:rPr lang="zh-TW" altLang="en-US" b="1" i="0" dirty="0">
                <a:solidFill>
                  <a:srgbClr val="000000"/>
                </a:solidFill>
                <a:effectLst/>
                <a:latin typeface="New Microsoft JhengHei"/>
              </a:rPr>
              <a:t>一是發行信用卡，信用卡收益佔總獲利的</a:t>
            </a:r>
            <a:r>
              <a:rPr lang="en-US" altLang="zh-TW" b="1" i="0" dirty="0">
                <a:solidFill>
                  <a:srgbClr val="000000"/>
                </a:solidFill>
                <a:effectLst/>
                <a:latin typeface="New Microsoft JhengHei"/>
              </a:rPr>
              <a:t>1/3</a:t>
            </a:r>
            <a:r>
              <a:rPr lang="zh-TW" altLang="en-US" b="1" i="0" dirty="0">
                <a:solidFill>
                  <a:srgbClr val="000000"/>
                </a:solidFill>
                <a:effectLst/>
                <a:latin typeface="New Microsoft JhengHei"/>
              </a:rPr>
              <a:t>，還有接近</a:t>
            </a:r>
            <a:r>
              <a:rPr lang="en-US" altLang="zh-TW" b="1" i="0" dirty="0">
                <a:solidFill>
                  <a:srgbClr val="000000"/>
                </a:solidFill>
                <a:effectLst/>
                <a:latin typeface="New Microsoft JhengHei"/>
              </a:rPr>
              <a:t>70%</a:t>
            </a:r>
            <a:r>
              <a:rPr lang="zh-TW" altLang="en-US" b="1" i="0" dirty="0">
                <a:solidFill>
                  <a:srgbClr val="000000"/>
                </a:solidFill>
                <a:effectLst/>
                <a:latin typeface="New Microsoft JhengHei"/>
              </a:rPr>
              <a:t>的營業利益來自會員費的收入。</a:t>
            </a:r>
          </a:p>
          <a:p>
            <a:pPr algn="l"/>
            <a:r>
              <a:rPr lang="zh-TW" altLang="en-US" b="0" i="0" dirty="0">
                <a:solidFill>
                  <a:srgbClr val="000000"/>
                </a:solidFill>
                <a:effectLst/>
                <a:latin typeface="New Microsoft JhengHei"/>
              </a:rPr>
              <a:t>報導指出，雷軍表示，當我們整天都在想怎麼不斷地提高毛利率的時候，是不是進入了一個怪圈，導致在中國市場上買到的東西越來越貴，怎麼解決這個問題呢？他最後建言，</a:t>
            </a:r>
            <a:r>
              <a:rPr lang="zh-TW" altLang="en-US" b="1" i="0" dirty="0">
                <a:solidFill>
                  <a:srgbClr val="000000"/>
                </a:solidFill>
                <a:effectLst/>
                <a:latin typeface="New Microsoft JhengHei"/>
              </a:rPr>
              <a:t>必須下功夫做全產業鏈的整合，唯有這個大膽的創新才有機會把成本控制在合理的範疇。</a:t>
            </a:r>
          </a:p>
          <a:p>
            <a:r>
              <a:rPr lang="en-US" altLang="en-US" dirty="0"/>
              <a:t>https://www.chinatimes.com/realtimenews/20220212003127-260410?chdtv</a:t>
            </a:r>
          </a:p>
          <a:p>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30</a:t>
            </a:fld>
            <a:endParaRPr lang="en-US"/>
          </a:p>
        </p:txBody>
      </p:sp>
    </p:spTree>
    <p:extLst>
      <p:ext uri="{BB962C8B-B14F-4D97-AF65-F5344CB8AC3E}">
        <p14:creationId xmlns:p14="http://schemas.microsoft.com/office/powerpoint/2010/main" val="19362123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en-US" dirty="0"/>
              <a:t>Also called experience-based marketing.</a:t>
            </a:r>
          </a:p>
          <a:p>
            <a:r>
              <a:rPr lang="en-US" altLang="en-US" dirty="0"/>
              <a:t>The problem with seat of the pants decision making is that sometimes you might be caught with your pants down.</a:t>
            </a:r>
          </a:p>
          <a:p>
            <a:r>
              <a:rPr lang="en-US" altLang="en-US" dirty="0"/>
              <a:t>Seat-of-the-pants decision making is not bad in itself – the question is whether it is enough for today’s competitive environment?</a:t>
            </a:r>
          </a:p>
          <a:p>
            <a:endParaRPr lang="en-US" altLang="en-US" dirty="0"/>
          </a:p>
          <a:p>
            <a:r>
              <a:rPr lang="en-US" altLang="en-US" u="sng" dirty="0"/>
              <a:t>Origin of the expression – seat-of-the-pants</a:t>
            </a:r>
          </a:p>
          <a:p>
            <a:r>
              <a:rPr lang="en-US" altLang="en-US" dirty="0"/>
              <a:t>Before airplanes had sophisticated instruments and flight control systems, and even today, planes are piloted by feel.   Pilots can feel the reactions of the plane in response to their actions at the controls.  Being the largest point of contact between pilot and plane, most of the feel or feedback comes through the seat of the pants.  </a:t>
            </a:r>
          </a:p>
          <a:p>
            <a:r>
              <a:rPr lang="en-US" altLang="en-US" dirty="0"/>
              <a:t>If you are "flying by the seat of your pants" you are responding to the feedback received. </a:t>
            </a:r>
          </a:p>
          <a:p>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31</a:t>
            </a:fld>
            <a:endParaRPr lang="en-US"/>
          </a:p>
        </p:txBody>
      </p:sp>
    </p:spTree>
    <p:extLst>
      <p:ext uri="{BB962C8B-B14F-4D97-AF65-F5344CB8AC3E}">
        <p14:creationId xmlns:p14="http://schemas.microsoft.com/office/powerpoint/2010/main" val="33492784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en-US" dirty="0"/>
              <a:t>However, when you have sophisticated instruments (data), why fly by the seat of the pants?  Today’s pilots have adapted to flying using instruments.  Marketers must use data to navigate in today’s competitive environments and to justify their “expenses” as investments.</a:t>
            </a:r>
          </a:p>
          <a:p>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32</a:t>
            </a:fld>
            <a:endParaRPr lang="en-US"/>
          </a:p>
        </p:txBody>
      </p:sp>
    </p:spTree>
    <p:extLst>
      <p:ext uri="{BB962C8B-B14F-4D97-AF65-F5344CB8AC3E}">
        <p14:creationId xmlns:p14="http://schemas.microsoft.com/office/powerpoint/2010/main" val="10419562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en-US" dirty="0"/>
              <a:t>Clearly, data are not a complete solution—we often have too much data of the wrong kind and, even if we have the “right” data, can we find it?</a:t>
            </a:r>
          </a:p>
          <a:p>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33</a:t>
            </a:fld>
            <a:endParaRPr lang="en-US"/>
          </a:p>
        </p:txBody>
      </p:sp>
    </p:spTree>
    <p:extLst>
      <p:ext uri="{BB962C8B-B14F-4D97-AF65-F5344CB8AC3E}">
        <p14:creationId xmlns:p14="http://schemas.microsoft.com/office/powerpoint/2010/main" val="10419760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en-US" dirty="0"/>
              <a:t>Marketing analytics or marketing engineering aims to blend the best information available from “hard data” with whatever information is available through judgment and experience to lead to better decisions.</a:t>
            </a:r>
          </a:p>
          <a:p>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34</a:t>
            </a:fld>
            <a:endParaRPr lang="en-US"/>
          </a:p>
        </p:txBody>
      </p:sp>
    </p:spTree>
    <p:extLst>
      <p:ext uri="{BB962C8B-B14F-4D97-AF65-F5344CB8AC3E}">
        <p14:creationId xmlns:p14="http://schemas.microsoft.com/office/powerpoint/2010/main" val="29370767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b="0" i="0" dirty="0">
                <a:solidFill>
                  <a:srgbClr val="111111"/>
                </a:solidFill>
                <a:effectLst/>
                <a:latin typeface="Helvetica" panose="020B0604020202020204" pitchFamily="34" charset="0"/>
              </a:rPr>
              <a:t>       片子以“缺钱”做开头，</a:t>
            </a:r>
            <a:r>
              <a:rPr lang="en-US" altLang="zh-CN" b="0" i="0" dirty="0">
                <a:solidFill>
                  <a:srgbClr val="111111"/>
                </a:solidFill>
                <a:effectLst/>
                <a:latin typeface="Helvetica" panose="020B0604020202020204" pitchFamily="34" charset="0"/>
              </a:rPr>
              <a:t>Oakland Athletics</a:t>
            </a:r>
            <a:r>
              <a:rPr lang="zh-CN" altLang="en-US" b="0" i="0" dirty="0">
                <a:solidFill>
                  <a:srgbClr val="111111"/>
                </a:solidFill>
                <a:effectLst/>
                <a:latin typeface="Helvetica" panose="020B0604020202020204" pitchFamily="34" charset="0"/>
              </a:rPr>
              <a:t>棒球队因为财务困难，不得不放弃三个明星队员，职业经理人</a:t>
            </a:r>
            <a:r>
              <a:rPr lang="en-US" altLang="zh-CN" b="0" i="0" dirty="0">
                <a:solidFill>
                  <a:srgbClr val="111111"/>
                </a:solidFill>
                <a:effectLst/>
                <a:latin typeface="Helvetica" panose="020B0604020202020204" pitchFamily="34" charset="0"/>
              </a:rPr>
              <a:t>Billy</a:t>
            </a:r>
            <a:r>
              <a:rPr lang="zh-CN" altLang="en-US" b="0" i="0" dirty="0">
                <a:solidFill>
                  <a:srgbClr val="111111"/>
                </a:solidFill>
                <a:effectLst/>
                <a:latin typeface="Helvetica" panose="020B0604020202020204" pitchFamily="34" charset="0"/>
              </a:rPr>
              <a:t>去跟大老板要钱，大老板说自己无能为力，要</a:t>
            </a:r>
            <a:r>
              <a:rPr lang="en-US" altLang="zh-CN" b="0" i="0" dirty="0">
                <a:solidFill>
                  <a:srgbClr val="111111"/>
                </a:solidFill>
                <a:effectLst/>
                <a:latin typeface="Helvetica" panose="020B0604020202020204" pitchFamily="34" charset="0"/>
              </a:rPr>
              <a:t>Billy</a:t>
            </a:r>
            <a:r>
              <a:rPr lang="zh-CN" altLang="en-US" b="0" i="0" dirty="0">
                <a:solidFill>
                  <a:srgbClr val="111111"/>
                </a:solidFill>
                <a:effectLst/>
                <a:latin typeface="Helvetica" panose="020B0604020202020204" pitchFamily="34" charset="0"/>
              </a:rPr>
              <a:t>用现有的钱做能做的事。</a:t>
            </a:r>
            <a:r>
              <a:rPr lang="en-US" altLang="zh-CN" b="0" i="0" dirty="0">
                <a:solidFill>
                  <a:srgbClr val="111111"/>
                </a:solidFill>
                <a:effectLst/>
                <a:latin typeface="Helvetica" panose="020B0604020202020204" pitchFamily="34" charset="0"/>
              </a:rPr>
              <a:t>Billy</a:t>
            </a:r>
            <a:r>
              <a:rPr lang="zh-CN" altLang="en-US" b="0" i="0" dirty="0">
                <a:solidFill>
                  <a:srgbClr val="111111"/>
                </a:solidFill>
                <a:effectLst/>
                <a:latin typeface="Helvetica" panose="020B0604020202020204" pitchFamily="34" charset="0"/>
              </a:rPr>
              <a:t>为了补缺，到处奔走。在一次谈判上，</a:t>
            </a:r>
            <a:r>
              <a:rPr lang="en-US" altLang="zh-CN" b="0" i="0" dirty="0">
                <a:solidFill>
                  <a:srgbClr val="111111"/>
                </a:solidFill>
                <a:effectLst/>
                <a:latin typeface="Helvetica" panose="020B0604020202020204" pitchFamily="34" charset="0"/>
              </a:rPr>
              <a:t>Billy</a:t>
            </a:r>
            <a:r>
              <a:rPr lang="zh-CN" altLang="en-US" b="0" i="0" dirty="0">
                <a:solidFill>
                  <a:srgbClr val="111111"/>
                </a:solidFill>
                <a:effectLst/>
                <a:latin typeface="Helvetica" panose="020B0604020202020204" pitchFamily="34" charset="0"/>
              </a:rPr>
              <a:t>本来信心十足的要买走一个队员，却因为一个一脸稚气的小胖对老板的一个提示而失败。 事后，气愤的</a:t>
            </a:r>
            <a:r>
              <a:rPr lang="en-US" altLang="zh-CN" b="0" i="0" dirty="0">
                <a:solidFill>
                  <a:srgbClr val="111111"/>
                </a:solidFill>
                <a:effectLst/>
                <a:latin typeface="Helvetica" panose="020B0604020202020204" pitchFamily="34" charset="0"/>
              </a:rPr>
              <a:t>Billy</a:t>
            </a:r>
            <a:r>
              <a:rPr lang="zh-CN" altLang="en-US" b="0" i="0" dirty="0">
                <a:solidFill>
                  <a:srgbClr val="111111"/>
                </a:solidFill>
                <a:effectLst/>
                <a:latin typeface="Helvetica" panose="020B0604020202020204" pitchFamily="34" charset="0"/>
              </a:rPr>
              <a:t>跑去找小胖当面对峙，“</a:t>
            </a:r>
            <a:r>
              <a:rPr lang="en-US" altLang="zh-CN" b="0" i="0" dirty="0">
                <a:solidFill>
                  <a:srgbClr val="111111"/>
                </a:solidFill>
                <a:effectLst/>
                <a:latin typeface="Helvetica" panose="020B0604020202020204" pitchFamily="34" charset="0"/>
              </a:rPr>
              <a:t>Who are you? What do you do?” </a:t>
            </a:r>
            <a:r>
              <a:rPr lang="zh-CN" altLang="en-US" b="0" i="0" dirty="0">
                <a:solidFill>
                  <a:srgbClr val="111111"/>
                </a:solidFill>
                <a:effectLst/>
                <a:latin typeface="Helvetica" panose="020B0604020202020204" pitchFamily="34" charset="0"/>
              </a:rPr>
              <a:t>小胖被</a:t>
            </a:r>
            <a:r>
              <a:rPr lang="en-US" altLang="zh-CN" b="0" i="0" dirty="0">
                <a:solidFill>
                  <a:srgbClr val="111111"/>
                </a:solidFill>
                <a:effectLst/>
                <a:latin typeface="Helvetica" panose="020B0604020202020204" pitchFamily="34" charset="0"/>
              </a:rPr>
              <a:t>Billy</a:t>
            </a:r>
            <a:r>
              <a:rPr lang="zh-CN" altLang="en-US" b="0" i="0" dirty="0">
                <a:solidFill>
                  <a:srgbClr val="111111"/>
                </a:solidFill>
                <a:effectLst/>
                <a:latin typeface="Helvetica" panose="020B0604020202020204" pitchFamily="34" charset="0"/>
              </a:rPr>
              <a:t>强大的气场彻底打败，吓的连连道歉。小胖是个非常出彩的角色，憨憨的面容，胖胖的身材，外加一个绝顶聪明的脑袋瓜（耶鲁大学经济学专业毕业）。最后，</a:t>
            </a:r>
            <a:r>
              <a:rPr lang="en-US" altLang="zh-CN" b="0" i="0" dirty="0">
                <a:solidFill>
                  <a:srgbClr val="111111"/>
                </a:solidFill>
                <a:effectLst/>
                <a:latin typeface="Helvetica" panose="020B0604020202020204" pitchFamily="34" charset="0"/>
              </a:rPr>
              <a:t>Billy</a:t>
            </a:r>
            <a:r>
              <a:rPr lang="zh-CN" altLang="en-US" b="0" i="0" dirty="0">
                <a:solidFill>
                  <a:srgbClr val="111111"/>
                </a:solidFill>
                <a:effectLst/>
                <a:latin typeface="Helvetica" panose="020B0604020202020204" pitchFamily="34" charset="0"/>
              </a:rPr>
              <a:t>没能买走球员，却买走了小胖。小胖用自己创造的公式，挖掘出一些被严重低估价值的球员（这些人或者年龄很大，或者身体有恙，或者打球姿势诡异，或者个人生活混乱）。小胖的方法，就是组建一支理论上能赢且</a:t>
            </a:r>
            <a:r>
              <a:rPr lang="en-US" altLang="zh-CN" b="0" i="0" dirty="0">
                <a:solidFill>
                  <a:srgbClr val="111111"/>
                </a:solidFill>
                <a:effectLst/>
                <a:latin typeface="Helvetica" panose="020B0604020202020204" pitchFamily="34" charset="0"/>
              </a:rPr>
              <a:t>Billy</a:t>
            </a:r>
            <a:r>
              <a:rPr lang="zh-CN" altLang="en-US" b="0" i="0" dirty="0">
                <a:solidFill>
                  <a:srgbClr val="111111"/>
                </a:solidFill>
                <a:effectLst/>
                <a:latin typeface="Helvetica" panose="020B0604020202020204" pitchFamily="34" charset="0"/>
              </a:rPr>
              <a:t>负担得起的球队。</a:t>
            </a:r>
            <a:br>
              <a:rPr lang="zh-CN" altLang="en-US" dirty="0"/>
            </a:br>
            <a:br>
              <a:rPr lang="zh-CN" altLang="en-US" dirty="0"/>
            </a:br>
            <a:r>
              <a:rPr lang="zh-CN" altLang="en-US" b="0" i="0" dirty="0">
                <a:solidFill>
                  <a:srgbClr val="111111"/>
                </a:solidFill>
                <a:effectLst/>
                <a:latin typeface="Helvetica" panose="020B0604020202020204" pitchFamily="34" charset="0"/>
              </a:rPr>
              <a:t>       队员都买好了，教练却不相信这些“老弱病残怪”能成事，于是弃之不用。结果</a:t>
            </a:r>
            <a:r>
              <a:rPr lang="en-US" altLang="zh-CN" b="0" i="0" dirty="0">
                <a:solidFill>
                  <a:srgbClr val="111111"/>
                </a:solidFill>
                <a:effectLst/>
                <a:latin typeface="Helvetica" panose="020B0604020202020204" pitchFamily="34" charset="0"/>
              </a:rPr>
              <a:t>Oakland</a:t>
            </a:r>
            <a:r>
              <a:rPr lang="zh-CN" altLang="en-US" b="0" i="0" dirty="0">
                <a:solidFill>
                  <a:srgbClr val="111111"/>
                </a:solidFill>
                <a:effectLst/>
                <a:latin typeface="Helvetica" panose="020B0604020202020204" pitchFamily="34" charset="0"/>
              </a:rPr>
              <a:t>连连溃败，比分垫底，惊动了大老板。</a:t>
            </a:r>
            <a:r>
              <a:rPr lang="en-US" altLang="zh-CN" b="0" i="0" dirty="0">
                <a:solidFill>
                  <a:srgbClr val="111111"/>
                </a:solidFill>
                <a:effectLst/>
                <a:latin typeface="Helvetica" panose="020B0604020202020204" pitchFamily="34" charset="0"/>
              </a:rPr>
              <a:t>Billy</a:t>
            </a:r>
            <a:r>
              <a:rPr lang="zh-CN" altLang="en-US" b="0" i="0" dirty="0">
                <a:solidFill>
                  <a:srgbClr val="111111"/>
                </a:solidFill>
                <a:effectLst/>
                <a:latin typeface="Helvetica" panose="020B0604020202020204" pitchFamily="34" charset="0"/>
              </a:rPr>
              <a:t>和小胖坐在大老板面前，</a:t>
            </a:r>
            <a:r>
              <a:rPr lang="en-US" altLang="zh-CN" b="0" i="0" dirty="0">
                <a:solidFill>
                  <a:srgbClr val="111111"/>
                </a:solidFill>
                <a:effectLst/>
                <a:latin typeface="Helvetica" panose="020B0604020202020204" pitchFamily="34" charset="0"/>
              </a:rPr>
              <a:t>Billy</a:t>
            </a:r>
            <a:r>
              <a:rPr lang="zh-CN" altLang="en-US" b="0" i="0" dirty="0">
                <a:solidFill>
                  <a:srgbClr val="111111"/>
                </a:solidFill>
                <a:effectLst/>
                <a:latin typeface="Helvetica" panose="020B0604020202020204" pitchFamily="34" charset="0"/>
              </a:rPr>
              <a:t>气定神闲，告诉大老板他相信小胖的算法。小胖说如果能够让他们布置的球员上场，</a:t>
            </a:r>
            <a:r>
              <a:rPr lang="en-US" altLang="zh-CN" b="0" i="0" dirty="0">
                <a:solidFill>
                  <a:srgbClr val="111111"/>
                </a:solidFill>
                <a:effectLst/>
                <a:latin typeface="Helvetica" panose="020B0604020202020204" pitchFamily="34" charset="0"/>
              </a:rPr>
              <a:t>Oakland</a:t>
            </a:r>
            <a:r>
              <a:rPr lang="zh-CN" altLang="en-US" b="0" i="0" dirty="0">
                <a:solidFill>
                  <a:srgbClr val="111111"/>
                </a:solidFill>
                <a:effectLst/>
                <a:latin typeface="Helvetica" panose="020B0604020202020204" pitchFamily="34" charset="0"/>
              </a:rPr>
              <a:t>会</a:t>
            </a:r>
            <a:r>
              <a:rPr lang="en-US" altLang="zh-CN" b="0" i="0" dirty="0">
                <a:solidFill>
                  <a:srgbClr val="111111"/>
                </a:solidFill>
                <a:effectLst/>
                <a:latin typeface="Helvetica" panose="020B0604020202020204" pitchFamily="34" charset="0"/>
              </a:rPr>
              <a:t>7</a:t>
            </a:r>
            <a:r>
              <a:rPr lang="zh-CN" altLang="en-US" b="0" i="0" dirty="0">
                <a:solidFill>
                  <a:srgbClr val="111111"/>
                </a:solidFill>
                <a:effectLst/>
                <a:latin typeface="Helvetica" panose="020B0604020202020204" pitchFamily="34" charset="0"/>
              </a:rPr>
              <a:t>连胜。面对教练的阻挠，</a:t>
            </a:r>
            <a:r>
              <a:rPr lang="en-US" altLang="zh-CN" b="0" i="0" dirty="0">
                <a:solidFill>
                  <a:srgbClr val="111111"/>
                </a:solidFill>
                <a:effectLst/>
                <a:latin typeface="Helvetica" panose="020B0604020202020204" pitchFamily="34" charset="0"/>
              </a:rPr>
              <a:t>Billy</a:t>
            </a:r>
            <a:r>
              <a:rPr lang="zh-CN" altLang="en-US" b="0" i="0" dirty="0">
                <a:solidFill>
                  <a:srgbClr val="111111"/>
                </a:solidFill>
                <a:effectLst/>
                <a:latin typeface="Helvetica" panose="020B0604020202020204" pitchFamily="34" charset="0"/>
              </a:rPr>
              <a:t>和小胖联手摆局，瞒天过海，把教练御用的队员卖给其他球队。教练哑巴吃黄连，只能硬着头皮派剩下的队员上场，没想到从此</a:t>
            </a:r>
            <a:r>
              <a:rPr lang="en-US" altLang="zh-CN" b="0" i="0" dirty="0">
                <a:solidFill>
                  <a:srgbClr val="111111"/>
                </a:solidFill>
                <a:effectLst/>
                <a:latin typeface="Helvetica" panose="020B0604020202020204" pitchFamily="34" charset="0"/>
              </a:rPr>
              <a:t>Oakland</a:t>
            </a:r>
            <a:r>
              <a:rPr lang="zh-CN" altLang="en-US" b="0" i="0" dirty="0">
                <a:solidFill>
                  <a:srgbClr val="111111"/>
                </a:solidFill>
                <a:effectLst/>
                <a:latin typeface="Helvetica" panose="020B0604020202020204" pitchFamily="34" charset="0"/>
              </a:rPr>
              <a:t>如有神助，先是实现了小胖预测的</a:t>
            </a:r>
            <a:r>
              <a:rPr lang="en-US" altLang="zh-CN" b="0" i="0" dirty="0">
                <a:solidFill>
                  <a:srgbClr val="111111"/>
                </a:solidFill>
                <a:effectLst/>
                <a:latin typeface="Helvetica" panose="020B0604020202020204" pitchFamily="34" charset="0"/>
              </a:rPr>
              <a:t>7</a:t>
            </a:r>
            <a:r>
              <a:rPr lang="zh-CN" altLang="en-US" b="0" i="0" dirty="0">
                <a:solidFill>
                  <a:srgbClr val="111111"/>
                </a:solidFill>
                <a:effectLst/>
                <a:latin typeface="Helvetica" panose="020B0604020202020204" pitchFamily="34" charset="0"/>
              </a:rPr>
              <a:t>连胜，继而打破了扬基队的记录，实现了</a:t>
            </a:r>
            <a:r>
              <a:rPr lang="en-US" altLang="zh-CN" b="0" i="0" dirty="0">
                <a:solidFill>
                  <a:srgbClr val="111111"/>
                </a:solidFill>
                <a:effectLst/>
                <a:latin typeface="Helvetica" panose="020B0604020202020204" pitchFamily="34" charset="0"/>
              </a:rPr>
              <a:t>20</a:t>
            </a:r>
            <a:r>
              <a:rPr lang="zh-CN" altLang="en-US" b="0" i="0" dirty="0">
                <a:solidFill>
                  <a:srgbClr val="111111"/>
                </a:solidFill>
                <a:effectLst/>
                <a:latin typeface="Helvetica" panose="020B0604020202020204" pitchFamily="34" charset="0"/>
              </a:rPr>
              <a:t>连胜。这时电影院里群情激昂，似乎大家都准备好了</a:t>
            </a:r>
            <a:r>
              <a:rPr lang="en-US" altLang="zh-CN" b="0" i="0" dirty="0">
                <a:solidFill>
                  <a:srgbClr val="111111"/>
                </a:solidFill>
                <a:effectLst/>
                <a:latin typeface="Helvetica" panose="020B0604020202020204" pitchFamily="34" charset="0"/>
              </a:rPr>
              <a:t>Oakland</a:t>
            </a:r>
            <a:r>
              <a:rPr lang="zh-CN" altLang="en-US" b="0" i="0" dirty="0">
                <a:solidFill>
                  <a:srgbClr val="111111"/>
                </a:solidFill>
                <a:effectLst/>
                <a:latin typeface="Helvetica" panose="020B0604020202020204" pitchFamily="34" charset="0"/>
              </a:rPr>
              <a:t>在淘汰赛上创造奇迹，取得冠军。如果真的这么演，那么就太落俗套了。还好导演没让我失望，</a:t>
            </a:r>
            <a:r>
              <a:rPr lang="en-US" altLang="zh-CN" b="0" i="0" dirty="0">
                <a:solidFill>
                  <a:srgbClr val="111111"/>
                </a:solidFill>
                <a:effectLst/>
                <a:latin typeface="Helvetica" panose="020B0604020202020204" pitchFamily="34" charset="0"/>
              </a:rPr>
              <a:t>Oakland</a:t>
            </a:r>
            <a:r>
              <a:rPr lang="zh-CN" altLang="en-US" b="0" i="0" dirty="0">
                <a:solidFill>
                  <a:srgbClr val="111111"/>
                </a:solidFill>
                <a:effectLst/>
                <a:latin typeface="Helvetica" panose="020B0604020202020204" pitchFamily="34" charset="0"/>
              </a:rPr>
              <a:t>在第一场淘汰赛上就输了。</a:t>
            </a:r>
            <a:br>
              <a:rPr lang="zh-CN" altLang="en-US" dirty="0"/>
            </a:br>
            <a:br>
              <a:rPr lang="zh-CN" altLang="en-US" dirty="0"/>
            </a:br>
            <a:r>
              <a:rPr lang="zh-CN" altLang="en-US" b="0" i="0" dirty="0">
                <a:solidFill>
                  <a:srgbClr val="111111"/>
                </a:solidFill>
                <a:effectLst/>
                <a:latin typeface="Helvetica" panose="020B0604020202020204" pitchFamily="34" charset="0"/>
              </a:rPr>
              <a:t>       落败淘汰赛，</a:t>
            </a:r>
            <a:r>
              <a:rPr lang="en-US" altLang="zh-CN" b="0" i="0" dirty="0">
                <a:solidFill>
                  <a:srgbClr val="111111"/>
                </a:solidFill>
                <a:effectLst/>
                <a:latin typeface="Helvetica" panose="020B0604020202020204" pitchFamily="34" charset="0"/>
              </a:rPr>
              <a:t>Billy</a:t>
            </a:r>
            <a:r>
              <a:rPr lang="zh-CN" altLang="en-US" b="0" i="0" dirty="0">
                <a:solidFill>
                  <a:srgbClr val="111111"/>
                </a:solidFill>
                <a:effectLst/>
                <a:latin typeface="Helvetica" panose="020B0604020202020204" pitchFamily="34" charset="0"/>
              </a:rPr>
              <a:t>情绪低落，却在这时收到了</a:t>
            </a:r>
            <a:r>
              <a:rPr lang="en-US" altLang="zh-CN" b="0" i="0" dirty="0">
                <a:solidFill>
                  <a:srgbClr val="111111"/>
                </a:solidFill>
                <a:effectLst/>
                <a:latin typeface="Helvetica" panose="020B0604020202020204" pitchFamily="34" charset="0"/>
              </a:rPr>
              <a:t>Boston Red Sox</a:t>
            </a:r>
            <a:r>
              <a:rPr lang="zh-CN" altLang="en-US" b="0" i="0" dirty="0">
                <a:solidFill>
                  <a:srgbClr val="111111"/>
                </a:solidFill>
                <a:effectLst/>
                <a:latin typeface="Helvetica" panose="020B0604020202020204" pitchFamily="34" charset="0"/>
              </a:rPr>
              <a:t>老板的邀请，以天价</a:t>
            </a:r>
            <a:r>
              <a:rPr lang="en-US" altLang="zh-CN" b="0" i="0" dirty="0">
                <a:solidFill>
                  <a:srgbClr val="111111"/>
                </a:solidFill>
                <a:effectLst/>
                <a:latin typeface="Helvetica" panose="020B0604020202020204" pitchFamily="34" charset="0"/>
              </a:rPr>
              <a:t>$12,500,000</a:t>
            </a:r>
            <a:r>
              <a:rPr lang="zh-CN" altLang="en-US" b="0" i="0" dirty="0">
                <a:solidFill>
                  <a:srgbClr val="111111"/>
                </a:solidFill>
                <a:effectLst/>
                <a:latin typeface="Helvetica" panose="020B0604020202020204" pitchFamily="34" charset="0"/>
              </a:rPr>
              <a:t>聘请其做经理人。接受了这个邀请，</a:t>
            </a:r>
            <a:r>
              <a:rPr lang="en-US" altLang="zh-CN" b="0" i="0" dirty="0">
                <a:solidFill>
                  <a:srgbClr val="111111"/>
                </a:solidFill>
                <a:effectLst/>
                <a:latin typeface="Helvetica" panose="020B0604020202020204" pitchFamily="34" charset="0"/>
              </a:rPr>
              <a:t>Billy</a:t>
            </a:r>
            <a:r>
              <a:rPr lang="zh-CN" altLang="en-US" b="0" i="0" dirty="0">
                <a:solidFill>
                  <a:srgbClr val="111111"/>
                </a:solidFill>
                <a:effectLst/>
                <a:latin typeface="Helvetica" panose="020B0604020202020204" pitchFamily="34" charset="0"/>
              </a:rPr>
              <a:t>就不会再为钱发愁，而可以彻底摆脱中年危机。片中对</a:t>
            </a:r>
            <a:r>
              <a:rPr lang="en-US" altLang="zh-CN" b="0" i="0" dirty="0">
                <a:solidFill>
                  <a:srgbClr val="111111"/>
                </a:solidFill>
                <a:effectLst/>
                <a:latin typeface="Helvetica" panose="020B0604020202020204" pitchFamily="34" charset="0"/>
              </a:rPr>
              <a:t>Billy</a:t>
            </a:r>
            <a:r>
              <a:rPr lang="zh-CN" altLang="en-US" b="0" i="0" dirty="0">
                <a:solidFill>
                  <a:srgbClr val="111111"/>
                </a:solidFill>
                <a:effectLst/>
                <a:latin typeface="Helvetica" panose="020B0604020202020204" pitchFamily="34" charset="0"/>
              </a:rPr>
              <a:t>中年危机的描述，润物细无声，笔墨不重，却勾画得有血有肉的，</a:t>
            </a:r>
            <a:r>
              <a:rPr lang="en-US" altLang="zh-CN" b="0" i="0" dirty="0">
                <a:solidFill>
                  <a:srgbClr val="111111"/>
                </a:solidFill>
                <a:effectLst/>
                <a:latin typeface="Helvetica" panose="020B0604020202020204" pitchFamily="34" charset="0"/>
              </a:rPr>
              <a:t>44</a:t>
            </a:r>
            <a:r>
              <a:rPr lang="zh-CN" altLang="en-US" b="0" i="0" dirty="0">
                <a:solidFill>
                  <a:srgbClr val="111111"/>
                </a:solidFill>
                <a:effectLst/>
                <a:latin typeface="Helvetica" panose="020B0604020202020204" pitchFamily="34" charset="0"/>
              </a:rPr>
              <a:t>岁，高中学历，婚姻失败，老婆改嫁，事业低迷，连</a:t>
            </a:r>
            <a:r>
              <a:rPr lang="en-US" altLang="zh-CN" b="0" i="0" dirty="0">
                <a:solidFill>
                  <a:srgbClr val="111111"/>
                </a:solidFill>
                <a:effectLst/>
                <a:latin typeface="Helvetica" panose="020B0604020202020204" pitchFamily="34" charset="0"/>
              </a:rPr>
              <a:t>12</a:t>
            </a:r>
            <a:r>
              <a:rPr lang="zh-CN" altLang="en-US" b="0" i="0" dirty="0">
                <a:solidFill>
                  <a:srgbClr val="111111"/>
                </a:solidFill>
                <a:effectLst/>
                <a:latin typeface="Helvetica" panose="020B0604020202020204" pitchFamily="34" charset="0"/>
              </a:rPr>
              <a:t>岁的女儿都担心他会不会失业。一个有趣的细节，</a:t>
            </a:r>
            <a:r>
              <a:rPr lang="en-US" altLang="zh-CN" b="0" i="0" dirty="0">
                <a:solidFill>
                  <a:srgbClr val="111111"/>
                </a:solidFill>
                <a:effectLst/>
                <a:latin typeface="Helvetica" panose="020B0604020202020204" pitchFamily="34" charset="0"/>
              </a:rPr>
              <a:t>Billy</a:t>
            </a:r>
            <a:r>
              <a:rPr lang="zh-CN" altLang="en-US" b="0" i="0" dirty="0">
                <a:solidFill>
                  <a:srgbClr val="111111"/>
                </a:solidFill>
                <a:effectLst/>
                <a:latin typeface="Helvetica" panose="020B0604020202020204" pitchFamily="34" charset="0"/>
              </a:rPr>
              <a:t>去前妻家里接女儿，前妻住的是豪宅，新的男人身材很瘦，连</a:t>
            </a:r>
            <a:r>
              <a:rPr lang="en-US" altLang="zh-CN" b="0" i="0" dirty="0">
                <a:solidFill>
                  <a:srgbClr val="111111"/>
                </a:solidFill>
                <a:effectLst/>
                <a:latin typeface="Helvetica" panose="020B0604020202020204" pitchFamily="34" charset="0"/>
              </a:rPr>
              <a:t>Billy</a:t>
            </a:r>
            <a:r>
              <a:rPr lang="zh-CN" altLang="en-US" b="0" i="0" dirty="0">
                <a:solidFill>
                  <a:srgbClr val="111111"/>
                </a:solidFill>
                <a:effectLst/>
                <a:latin typeface="Helvetica" panose="020B0604020202020204" pitchFamily="34" charset="0"/>
              </a:rPr>
              <a:t>球队的金牌球员的名字都叫错，估计是</a:t>
            </a:r>
            <a:r>
              <a:rPr lang="en-US" altLang="zh-CN" b="0" i="0" dirty="0">
                <a:solidFill>
                  <a:srgbClr val="111111"/>
                </a:solidFill>
                <a:effectLst/>
                <a:latin typeface="Helvetica" panose="020B0604020202020204" pitchFamily="34" charset="0"/>
              </a:rPr>
              <a:t>IT</a:t>
            </a:r>
            <a:r>
              <a:rPr lang="zh-CN" altLang="en-US" b="0" i="0" dirty="0">
                <a:solidFill>
                  <a:srgbClr val="111111"/>
                </a:solidFill>
                <a:effectLst/>
                <a:latin typeface="Helvetica" panose="020B0604020202020204" pitchFamily="34" charset="0"/>
              </a:rPr>
              <a:t>业的富豪。</a:t>
            </a:r>
            <a:r>
              <a:rPr lang="en-US" altLang="zh-CN" b="0" i="0" dirty="0">
                <a:solidFill>
                  <a:srgbClr val="111111"/>
                </a:solidFill>
                <a:effectLst/>
                <a:latin typeface="Helvetica" panose="020B0604020202020204" pitchFamily="34" charset="0"/>
              </a:rPr>
              <a:t>Billy</a:t>
            </a:r>
            <a:r>
              <a:rPr lang="zh-CN" altLang="en-US" b="0" i="0" dirty="0">
                <a:solidFill>
                  <a:srgbClr val="111111"/>
                </a:solidFill>
                <a:effectLst/>
                <a:latin typeface="Helvetica" panose="020B0604020202020204" pitchFamily="34" charset="0"/>
              </a:rPr>
              <a:t>坐在沙发上等女儿，跟新的男人和前妻进行了几句简短的对话，面对这两个人，自己是失败的，气氛自然尴尬无比，可以想象，每次接女儿，这种场景都会重演。如果</a:t>
            </a:r>
            <a:r>
              <a:rPr lang="en-US" altLang="zh-CN" b="0" i="0" dirty="0">
                <a:solidFill>
                  <a:srgbClr val="111111"/>
                </a:solidFill>
                <a:effectLst/>
                <a:latin typeface="Helvetica" panose="020B0604020202020204" pitchFamily="34" charset="0"/>
              </a:rPr>
              <a:t>Billy</a:t>
            </a:r>
            <a:r>
              <a:rPr lang="zh-CN" altLang="en-US" b="0" i="0" dirty="0">
                <a:solidFill>
                  <a:srgbClr val="111111"/>
                </a:solidFill>
                <a:effectLst/>
                <a:latin typeface="Helvetica" panose="020B0604020202020204" pitchFamily="34" charset="0"/>
              </a:rPr>
              <a:t>接受这笔钱，就可以一洗之前的“屈辱”，不但个人生活有了保障，还能在新的球队自由发挥，不再被金钱束手束脚。但是</a:t>
            </a:r>
            <a:r>
              <a:rPr lang="en-US" altLang="zh-CN" b="0" i="0" dirty="0">
                <a:solidFill>
                  <a:srgbClr val="111111"/>
                </a:solidFill>
                <a:effectLst/>
                <a:latin typeface="Helvetica" panose="020B0604020202020204" pitchFamily="34" charset="0"/>
              </a:rPr>
              <a:t>Billy</a:t>
            </a:r>
            <a:r>
              <a:rPr lang="zh-CN" altLang="en-US" b="0" i="0" dirty="0">
                <a:solidFill>
                  <a:srgbClr val="111111"/>
                </a:solidFill>
                <a:effectLst/>
                <a:latin typeface="Helvetica" panose="020B0604020202020204" pitchFamily="34" charset="0"/>
              </a:rPr>
              <a:t>没有接受，意料之中又意料之外。离开自己带了几十年的球队不容易，离开自己一直居住的加州不容易，最重要的是离开自己可爱懂事的女儿不容易。当钱的问题终于解决，才发现事情的关键并不是钱，说白了，一个人的成就感并不能用钱来衡量。</a:t>
            </a:r>
            <a:br>
              <a:rPr lang="zh-CN" altLang="en-US" dirty="0"/>
            </a:br>
            <a:br>
              <a:rPr lang="zh-CN" altLang="en-US" dirty="0"/>
            </a:br>
            <a:r>
              <a:rPr lang="zh-CN" altLang="en-US" b="0" i="0" dirty="0">
                <a:solidFill>
                  <a:srgbClr val="111111"/>
                </a:solidFill>
                <a:effectLst/>
                <a:latin typeface="Helvetica" panose="020B0604020202020204" pitchFamily="34" charset="0"/>
              </a:rPr>
              <a:t>       如果真要把这部电影当成励志片，它告诉我的并不是“努力就能创造奇迹”，而是人要有勇气作出改变。</a:t>
            </a:r>
            <a:r>
              <a:rPr lang="en-US" altLang="zh-CN" b="0" i="0" dirty="0">
                <a:solidFill>
                  <a:srgbClr val="111111"/>
                </a:solidFill>
                <a:effectLst/>
                <a:latin typeface="Helvetica" panose="020B0604020202020204" pitchFamily="34" charset="0"/>
              </a:rPr>
              <a:t>Billy</a:t>
            </a:r>
            <a:r>
              <a:rPr lang="zh-CN" altLang="en-US" b="0" i="0" dirty="0">
                <a:solidFill>
                  <a:srgbClr val="111111"/>
                </a:solidFill>
                <a:effectLst/>
                <a:latin typeface="Helvetica" panose="020B0604020202020204" pitchFamily="34" charset="0"/>
              </a:rPr>
              <a:t>一直拒绝跟球员亲近，理由是如果投入太多情感，想炒人的时候会下不了手，可却在</a:t>
            </a:r>
            <a:r>
              <a:rPr lang="en-US" altLang="zh-CN" b="0" i="0" dirty="0">
                <a:solidFill>
                  <a:srgbClr val="111111"/>
                </a:solidFill>
                <a:effectLst/>
                <a:latin typeface="Helvetica" panose="020B0604020202020204" pitchFamily="34" charset="0"/>
              </a:rPr>
              <a:t>40</a:t>
            </a:r>
            <a:r>
              <a:rPr lang="zh-CN" altLang="en-US" b="0" i="0" dirty="0">
                <a:solidFill>
                  <a:srgbClr val="111111"/>
                </a:solidFill>
                <a:effectLst/>
                <a:latin typeface="Helvetica" panose="020B0604020202020204" pitchFamily="34" charset="0"/>
              </a:rPr>
              <a:t>几岁的时候，放下了这些防御，主动跟球员沟通，为他们加油打气。在遇到小胖之前，</a:t>
            </a:r>
            <a:r>
              <a:rPr lang="en-US" altLang="zh-CN" b="0" i="0" dirty="0">
                <a:solidFill>
                  <a:srgbClr val="111111"/>
                </a:solidFill>
                <a:effectLst/>
                <a:latin typeface="Helvetica" panose="020B0604020202020204" pitchFamily="34" charset="0"/>
              </a:rPr>
              <a:t>Billy</a:t>
            </a:r>
            <a:r>
              <a:rPr lang="zh-CN" altLang="en-US" b="0" i="0" dirty="0">
                <a:solidFill>
                  <a:srgbClr val="111111"/>
                </a:solidFill>
                <a:effectLst/>
                <a:latin typeface="Helvetica" panose="020B0604020202020204" pitchFamily="34" charset="0"/>
              </a:rPr>
              <a:t>一辈子都在听老一辈人的经验之谈，十八九岁的时候，听了这帮人的游说，放弃了全奖的斯坦福，直接加盟了职业联赛，结果十年也没出成绩，到后来当上经理人，也要听这帮人的建议来买卖队员经营球队，可却在</a:t>
            </a:r>
            <a:r>
              <a:rPr lang="en-US" altLang="zh-CN" b="0" i="0" dirty="0">
                <a:solidFill>
                  <a:srgbClr val="111111"/>
                </a:solidFill>
                <a:effectLst/>
                <a:latin typeface="Helvetica" panose="020B0604020202020204" pitchFamily="34" charset="0"/>
              </a:rPr>
              <a:t>40</a:t>
            </a:r>
            <a:r>
              <a:rPr lang="zh-CN" altLang="en-US" b="0" i="0" dirty="0">
                <a:solidFill>
                  <a:srgbClr val="111111"/>
                </a:solidFill>
                <a:effectLst/>
                <a:latin typeface="Helvetica" panose="020B0604020202020204" pitchFamily="34" charset="0"/>
              </a:rPr>
              <a:t>几岁的时候，选择力排众议，听一个</a:t>
            </a:r>
            <a:r>
              <a:rPr lang="en-US" altLang="zh-CN" b="0" i="0" dirty="0">
                <a:solidFill>
                  <a:srgbClr val="111111"/>
                </a:solidFill>
                <a:effectLst/>
                <a:latin typeface="Helvetica" panose="020B0604020202020204" pitchFamily="34" charset="0"/>
              </a:rPr>
              <a:t>25</a:t>
            </a:r>
            <a:r>
              <a:rPr lang="zh-CN" altLang="en-US" b="0" i="0" dirty="0">
                <a:solidFill>
                  <a:srgbClr val="111111"/>
                </a:solidFill>
                <a:effectLst/>
                <a:latin typeface="Helvetica" panose="020B0604020202020204" pitchFamily="34" charset="0"/>
              </a:rPr>
              <a:t>岁年轻人的建议。如果相信，就要拿出勇气改变。这就是我所学到的。</a:t>
            </a:r>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35</a:t>
            </a:fld>
            <a:endParaRPr lang="en-US"/>
          </a:p>
        </p:txBody>
      </p:sp>
    </p:spTree>
    <p:extLst>
      <p:ext uri="{BB962C8B-B14F-4D97-AF65-F5344CB8AC3E}">
        <p14:creationId xmlns:p14="http://schemas.microsoft.com/office/powerpoint/2010/main" val="22664176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en-US" dirty="0"/>
              <a:t>From e-marketer, March 7, 2007:</a:t>
            </a:r>
          </a:p>
          <a:p>
            <a:r>
              <a:rPr lang="en-US" altLang="en-US" dirty="0"/>
              <a:t>The amount of information created and replicated in 2007 (255 exabytes) will be greater, for the first time, than available storage capacity (246 exabytes), according to a new study by </a:t>
            </a:r>
            <a:r>
              <a:rPr lang="en-US" altLang="en-US" dirty="0">
                <a:hlinkClick r:id="rId3"/>
              </a:rPr>
              <a:t>IDC</a:t>
            </a:r>
            <a:r>
              <a:rPr lang="en-US" altLang="en-US" dirty="0"/>
              <a:t> commissioned by storage maker </a:t>
            </a:r>
            <a:r>
              <a:rPr lang="en-US" altLang="en-US" dirty="0">
                <a:hlinkClick r:id="rId4"/>
              </a:rPr>
              <a:t>EMC</a:t>
            </a:r>
            <a:r>
              <a:rPr lang="en-US" altLang="en-US" dirty="0"/>
              <a:t>. </a:t>
            </a:r>
          </a:p>
          <a:p>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36</a:t>
            </a:fld>
            <a:endParaRPr lang="en-US" dirty="0"/>
          </a:p>
        </p:txBody>
      </p:sp>
    </p:spTree>
    <p:extLst>
      <p:ext uri="{BB962C8B-B14F-4D97-AF65-F5344CB8AC3E}">
        <p14:creationId xmlns:p14="http://schemas.microsoft.com/office/powerpoint/2010/main" val="27042041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en-US" dirty="0"/>
              <a:t>Most organizations start from the lower left portion of this chart.  It will be useful to ask the class to “help you” find examples they know of or have heard of the different levels represented here.</a:t>
            </a:r>
          </a:p>
          <a:p>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37</a:t>
            </a:fld>
            <a:endParaRPr lang="en-US"/>
          </a:p>
        </p:txBody>
      </p:sp>
    </p:spTree>
    <p:extLst>
      <p:ext uri="{BB962C8B-B14F-4D97-AF65-F5344CB8AC3E}">
        <p14:creationId xmlns:p14="http://schemas.microsoft.com/office/powerpoint/2010/main" val="15055357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en-US" dirty="0"/>
              <a:t>This is another way to think about the hierarchy of possible information support…again, it will be useful to work with the class to identify some examples here.</a:t>
            </a:r>
          </a:p>
          <a:p>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38</a:t>
            </a:fld>
            <a:endParaRPr lang="en-US"/>
          </a:p>
        </p:txBody>
      </p:sp>
    </p:spTree>
    <p:extLst>
      <p:ext uri="{BB962C8B-B14F-4D97-AF65-F5344CB8AC3E}">
        <p14:creationId xmlns:p14="http://schemas.microsoft.com/office/powerpoint/2010/main" val="15714983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en-US" dirty="0"/>
              <a:t>Wal-Mart has developed a culture of analytics to support decisions made by its managers, not just in supply chain and logistics, but in all areas of marketing, merchandising, and operations.  </a:t>
            </a:r>
          </a:p>
          <a:p>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39</a:t>
            </a:fld>
            <a:endParaRPr lang="en-US"/>
          </a:p>
        </p:txBody>
      </p:sp>
    </p:spTree>
    <p:extLst>
      <p:ext uri="{BB962C8B-B14F-4D97-AF65-F5344CB8AC3E}">
        <p14:creationId xmlns:p14="http://schemas.microsoft.com/office/powerpoint/2010/main" val="50829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en-US" dirty="0"/>
              <a:t>Of course, not everyone is convinced by data supported management. Even though most managers would admit that the small sample size that characterizes personal observation is problematic, nonetheless, information acquired in a personal way often feels richer and closer to real knowledge than do data from a data base (similar to Tversky’s notion of case data and base rate data).  Stories typically trump data in the normal scheme of organizational decision making -- the real challenge is to take data, combine that with judgment, and transform the result into a story.</a:t>
            </a:r>
          </a:p>
          <a:p>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40</a:t>
            </a:fld>
            <a:endParaRPr lang="en-US"/>
          </a:p>
        </p:txBody>
      </p:sp>
    </p:spTree>
    <p:extLst>
      <p:ext uri="{BB962C8B-B14F-4D97-AF65-F5344CB8AC3E}">
        <p14:creationId xmlns:p14="http://schemas.microsoft.com/office/powerpoint/2010/main" val="496381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The first three options are not really practical or acceptable. The world is uncertain, decisions have high stakes, so facts/intuition/reasoning is not enough or cannot be used. Need to be dismissed in some form or another.</a:t>
            </a:r>
          </a:p>
          <a:p>
            <a:endParaRPr lang="en-US" dirty="0"/>
          </a:p>
          <a:p>
            <a:r>
              <a:rPr lang="en-US" dirty="0"/>
              <a:t>This is why experiences managers are paid more – they are assumed to have gathered superior experience, hence capable of making better decisions.</a:t>
            </a:r>
          </a:p>
          <a:p>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43</a:t>
            </a:fld>
            <a:endParaRPr lang="en-US"/>
          </a:p>
        </p:txBody>
      </p:sp>
    </p:spTree>
    <p:extLst>
      <p:ext uri="{BB962C8B-B14F-4D97-AF65-F5344CB8AC3E}">
        <p14:creationId xmlns:p14="http://schemas.microsoft.com/office/powerpoint/2010/main" val="31300938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44</a:t>
            </a:fld>
            <a:endParaRPr lang="en-US"/>
          </a:p>
        </p:txBody>
      </p:sp>
    </p:spTree>
    <p:extLst>
      <p:ext uri="{BB962C8B-B14F-4D97-AF65-F5344CB8AC3E}">
        <p14:creationId xmlns:p14="http://schemas.microsoft.com/office/powerpoint/2010/main" val="8746360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First step of this slide is to explain the rule and the rationale, explain why it worked well (ex., defend market shares where they are high).</a:t>
            </a:r>
          </a:p>
          <a:p>
            <a:endParaRPr lang="en-US" dirty="0"/>
          </a:p>
          <a:p>
            <a:r>
              <a:rPr lang="en-US" dirty="0"/>
              <a:t>Second step is to show that, pushed to its limits, this rule is stupid, since all promotional budget would be spent where there is nothing to win, and nothing where growth potential is important.</a:t>
            </a:r>
          </a:p>
          <a:p>
            <a:endParaRPr lang="en-US" dirty="0"/>
          </a:p>
          <a:p>
            <a:endParaRPr lang="en-US" dirty="0"/>
          </a:p>
          <a:p>
            <a:r>
              <a:rPr lang="en-US" dirty="0"/>
              <a:t>Why not changing the rule?</a:t>
            </a:r>
          </a:p>
          <a:p>
            <a:endParaRPr lang="en-US" dirty="0"/>
          </a:p>
          <a:p>
            <a:pPr>
              <a:buFontTx/>
              <a:buChar char="-"/>
            </a:pPr>
            <a:r>
              <a:rPr lang="en-US" dirty="0"/>
              <a:t> Huge uncertainty, managers don’t know </a:t>
            </a:r>
            <a:r>
              <a:rPr lang="en-US" b="1" dirty="0"/>
              <a:t>what would happen</a:t>
            </a:r>
            <a:r>
              <a:rPr lang="en-US" dirty="0"/>
              <a:t>, because the company never tried a different approach.</a:t>
            </a:r>
          </a:p>
          <a:p>
            <a:pPr>
              <a:buFontTx/>
              <a:buChar char="-"/>
            </a:pPr>
            <a:r>
              <a:rPr lang="en-US" dirty="0"/>
              <a:t> They have no incentive to try something different because they have no idea what they’re missing</a:t>
            </a:r>
          </a:p>
          <a:p>
            <a:pPr>
              <a:buFontTx/>
              <a:buChar char="-"/>
            </a:pPr>
            <a:r>
              <a:rPr lang="en-US" dirty="0"/>
              <a:t> If they try something different and something goes wrong, their job is in jeopardy.</a:t>
            </a:r>
          </a:p>
          <a:p>
            <a:pPr>
              <a:buFontTx/>
              <a:buChar char="-"/>
            </a:pPr>
            <a:r>
              <a:rPr lang="en-US" dirty="0"/>
              <a:t> If they follow the rule, they are “safe”. They followed the rule.</a:t>
            </a:r>
          </a:p>
          <a:p>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45</a:t>
            </a:fld>
            <a:endParaRPr lang="en-US"/>
          </a:p>
        </p:txBody>
      </p:sp>
    </p:spTree>
    <p:extLst>
      <p:ext uri="{BB962C8B-B14F-4D97-AF65-F5344CB8AC3E}">
        <p14:creationId xmlns:p14="http://schemas.microsoft.com/office/powerpoint/2010/main" val="6820512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As a result… Heinz changed its policy, and achieved great results.</a:t>
            </a:r>
          </a:p>
          <a:p>
            <a:endParaRPr lang="en-US" dirty="0"/>
          </a:p>
          <a:p>
            <a:r>
              <a:rPr lang="en-US" dirty="0"/>
              <a:t>The following slides are other examples of added value.</a:t>
            </a:r>
          </a:p>
          <a:p>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46</a:t>
            </a:fld>
            <a:endParaRPr lang="en-US"/>
          </a:p>
        </p:txBody>
      </p:sp>
    </p:spTree>
    <p:extLst>
      <p:ext uri="{BB962C8B-B14F-4D97-AF65-F5344CB8AC3E}">
        <p14:creationId xmlns:p14="http://schemas.microsoft.com/office/powerpoint/2010/main" val="4145256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03CB41-7AC8-46CE-9B9F-E334D3A97214}" type="slidenum">
              <a:rPr lang="en-US" smtClean="0"/>
              <a:t>47</a:t>
            </a:fld>
            <a:endParaRPr lang="en-US"/>
          </a:p>
        </p:txBody>
      </p:sp>
    </p:spTree>
    <p:extLst>
      <p:ext uri="{BB962C8B-B14F-4D97-AF65-F5344CB8AC3E}">
        <p14:creationId xmlns:p14="http://schemas.microsoft.com/office/powerpoint/2010/main" val="8537403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03CB41-7AC8-46CE-9B9F-E334D3A97214}" type="slidenum">
              <a:rPr lang="en-US" smtClean="0"/>
              <a:t>48</a:t>
            </a:fld>
            <a:endParaRPr lang="en-US"/>
          </a:p>
        </p:txBody>
      </p:sp>
    </p:spTree>
    <p:extLst>
      <p:ext uri="{BB962C8B-B14F-4D97-AF65-F5344CB8AC3E}">
        <p14:creationId xmlns:p14="http://schemas.microsoft.com/office/powerpoint/2010/main" val="31716412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03CB41-7AC8-46CE-9B9F-E334D3A97214}" type="slidenum">
              <a:rPr lang="en-US" smtClean="0"/>
              <a:t>49</a:t>
            </a:fld>
            <a:endParaRPr lang="en-US"/>
          </a:p>
        </p:txBody>
      </p:sp>
    </p:spTree>
    <p:extLst>
      <p:ext uri="{BB962C8B-B14F-4D97-AF65-F5344CB8AC3E}">
        <p14:creationId xmlns:p14="http://schemas.microsoft.com/office/powerpoint/2010/main" val="20971874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03CB41-7AC8-46CE-9B9F-E334D3A97214}" type="slidenum">
              <a:rPr lang="en-US" smtClean="0"/>
              <a:t>50</a:t>
            </a:fld>
            <a:endParaRPr lang="en-US"/>
          </a:p>
        </p:txBody>
      </p:sp>
    </p:spTree>
    <p:extLst>
      <p:ext uri="{BB962C8B-B14F-4D97-AF65-F5344CB8AC3E}">
        <p14:creationId xmlns:p14="http://schemas.microsoft.com/office/powerpoint/2010/main" val="31994864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51</a:t>
            </a:fld>
            <a:endParaRPr lang="en-US"/>
          </a:p>
        </p:txBody>
      </p:sp>
    </p:spTree>
    <p:extLst>
      <p:ext uri="{BB962C8B-B14F-4D97-AF65-F5344CB8AC3E}">
        <p14:creationId xmlns:p14="http://schemas.microsoft.com/office/powerpoint/2010/main" val="6679531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03CB41-7AC8-46CE-9B9F-E334D3A97214}" type="slidenum">
              <a:rPr lang="en-US" smtClean="0"/>
              <a:t>52</a:t>
            </a:fld>
            <a:endParaRPr lang="en-US"/>
          </a:p>
        </p:txBody>
      </p:sp>
    </p:spTree>
    <p:extLst>
      <p:ext uri="{BB962C8B-B14F-4D97-AF65-F5344CB8AC3E}">
        <p14:creationId xmlns:p14="http://schemas.microsoft.com/office/powerpoint/2010/main" val="7149571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03CB41-7AC8-46CE-9B9F-E334D3A97214}" type="slidenum">
              <a:rPr lang="en-US" smtClean="0"/>
              <a:t>53</a:t>
            </a:fld>
            <a:endParaRPr lang="en-US"/>
          </a:p>
        </p:txBody>
      </p:sp>
    </p:spTree>
    <p:extLst>
      <p:ext uri="{BB962C8B-B14F-4D97-AF65-F5344CB8AC3E}">
        <p14:creationId xmlns:p14="http://schemas.microsoft.com/office/powerpoint/2010/main" val="405675740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en-US" dirty="0"/>
              <a:t>     We also show the value of simple models through a </a:t>
            </a:r>
            <a:r>
              <a:rPr lang="en-US" altLang="en-US" b="1" dirty="0">
                <a:solidFill>
                  <a:srgbClr val="C00000"/>
                </a:solidFill>
              </a:rPr>
              <a:t>trial-repeat model framework</a:t>
            </a:r>
            <a:r>
              <a:rPr lang="en-US" altLang="en-US" dirty="0"/>
              <a:t>. </a:t>
            </a:r>
          </a:p>
          <a:p>
            <a:r>
              <a:rPr lang="en-US" altLang="en-US" dirty="0"/>
              <a:t>These  overheads illustrate that: </a:t>
            </a:r>
          </a:p>
          <a:p>
            <a:r>
              <a:rPr lang="en-US" altLang="en-US" dirty="0"/>
              <a:t>     Managers may have a holistic judgment (15% share in this actual example) about what market share will be, but that decomposing that judgment via a model shows the manager a key inconsistency with the 8% based on simple multiplication. </a:t>
            </a:r>
          </a:p>
          <a:p>
            <a:r>
              <a:rPr lang="en-US" altLang="en-US" b="1" dirty="0"/>
              <a:t>The dynamics of the process (early triers are usually more likely to become regular customers than later triers) lead to an overshoot phenomenon, while time series extrapolation leads to foolishly optimistic forecasts. </a:t>
            </a:r>
          </a:p>
          <a:p>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54</a:t>
            </a:fld>
            <a:endParaRPr lang="en-US"/>
          </a:p>
        </p:txBody>
      </p:sp>
    </p:spTree>
    <p:extLst>
      <p:ext uri="{BB962C8B-B14F-4D97-AF65-F5344CB8AC3E}">
        <p14:creationId xmlns:p14="http://schemas.microsoft.com/office/powerpoint/2010/main" val="4182101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03CB41-7AC8-46CE-9B9F-E334D3A97214}" type="slidenum">
              <a:rPr lang="en-US" smtClean="0"/>
              <a:t>55</a:t>
            </a:fld>
            <a:endParaRPr lang="en-US"/>
          </a:p>
        </p:txBody>
      </p:sp>
    </p:spTree>
    <p:extLst>
      <p:ext uri="{BB962C8B-B14F-4D97-AF65-F5344CB8AC3E}">
        <p14:creationId xmlns:p14="http://schemas.microsoft.com/office/powerpoint/2010/main" val="23694329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en-US" dirty="0"/>
              <a:t> The model shows that the same share result can be caused by low trial/ high repeat or by high trial/low repeat . . . and these two causes have different cures. </a:t>
            </a:r>
          </a:p>
          <a:p>
            <a:r>
              <a:rPr lang="en-US" altLang="en-US" dirty="0"/>
              <a:t>   </a:t>
            </a:r>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56</a:t>
            </a:fld>
            <a:endParaRPr lang="en-US"/>
          </a:p>
        </p:txBody>
      </p:sp>
    </p:spTree>
    <p:extLst>
      <p:ext uri="{BB962C8B-B14F-4D97-AF65-F5344CB8AC3E}">
        <p14:creationId xmlns:p14="http://schemas.microsoft.com/office/powerpoint/2010/main" val="37637850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03CB41-7AC8-46CE-9B9F-E334D3A97214}" type="slidenum">
              <a:rPr lang="en-US" smtClean="0"/>
              <a:t>57</a:t>
            </a:fld>
            <a:endParaRPr lang="en-US"/>
          </a:p>
        </p:txBody>
      </p:sp>
    </p:spTree>
    <p:extLst>
      <p:ext uri="{BB962C8B-B14F-4D97-AF65-F5344CB8AC3E}">
        <p14:creationId xmlns:p14="http://schemas.microsoft.com/office/powerpoint/2010/main" val="130971927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03CB41-7AC8-46CE-9B9F-E334D3A97214}" type="slidenum">
              <a:rPr lang="en-US" smtClean="0"/>
              <a:t>58</a:t>
            </a:fld>
            <a:endParaRPr lang="en-US"/>
          </a:p>
        </p:txBody>
      </p:sp>
    </p:spTree>
    <p:extLst>
      <p:ext uri="{BB962C8B-B14F-4D97-AF65-F5344CB8AC3E}">
        <p14:creationId xmlns:p14="http://schemas.microsoft.com/office/powerpoint/2010/main" val="285292449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03CB41-7AC8-46CE-9B9F-E334D3A97214}" type="slidenum">
              <a:rPr lang="en-US" smtClean="0"/>
              <a:t>59</a:t>
            </a:fld>
            <a:endParaRPr lang="en-US"/>
          </a:p>
        </p:txBody>
      </p:sp>
    </p:spTree>
    <p:extLst>
      <p:ext uri="{BB962C8B-B14F-4D97-AF65-F5344CB8AC3E}">
        <p14:creationId xmlns:p14="http://schemas.microsoft.com/office/powerpoint/2010/main" val="224568759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03CB41-7AC8-46CE-9B9F-E334D3A97214}" type="slidenum">
              <a:rPr lang="en-US" smtClean="0"/>
              <a:t>60</a:t>
            </a:fld>
            <a:endParaRPr lang="en-US"/>
          </a:p>
        </p:txBody>
      </p:sp>
    </p:spTree>
    <p:extLst>
      <p:ext uri="{BB962C8B-B14F-4D97-AF65-F5344CB8AC3E}">
        <p14:creationId xmlns:p14="http://schemas.microsoft.com/office/powerpoint/2010/main" val="217990620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en-US" dirty="0"/>
              <a:t>The goal is to improve company performance by identifying opportunities, and find ways to exploit those opportunities by providing an analytic foundation that promotes reasoned decisions and guides implementation.  Analytics is not an isolated process, but has to be weaved into the corporate fabric.</a:t>
            </a:r>
          </a:p>
          <a:p>
            <a:endParaRPr lang="en-US" altLang="en-US" dirty="0"/>
          </a:p>
          <a:p>
            <a:r>
              <a:rPr lang="en-US" altLang="en-US" dirty="0"/>
              <a:t>Opportunities often reveal themselves as problems, not as temptations.  Problems could be hidden in the data streams that companies are collecting – sales are down in Philly, or shopping cart abandonment. (Spam mail is a problem, fraudulent clicks is another problem).  One of the greatest innovations in the retail industry was the shopping cart, which addressed the problem that shoppers stopped shopping as soon as their bags were full. </a:t>
            </a:r>
          </a:p>
          <a:p>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61</a:t>
            </a:fld>
            <a:endParaRPr lang="en-US"/>
          </a:p>
        </p:txBody>
      </p:sp>
    </p:spTree>
    <p:extLst>
      <p:ext uri="{BB962C8B-B14F-4D97-AF65-F5344CB8AC3E}">
        <p14:creationId xmlns:p14="http://schemas.microsoft.com/office/powerpoint/2010/main" val="90374885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03CB41-7AC8-46CE-9B9F-E334D3A97214}" type="slidenum">
              <a:rPr lang="en-US" smtClean="0"/>
              <a:t>62</a:t>
            </a:fld>
            <a:endParaRPr lang="en-US"/>
          </a:p>
        </p:txBody>
      </p:sp>
    </p:spTree>
    <p:extLst>
      <p:ext uri="{BB962C8B-B14F-4D97-AF65-F5344CB8AC3E}">
        <p14:creationId xmlns:p14="http://schemas.microsoft.com/office/powerpoint/2010/main" val="118810380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a:xfrm>
            <a:off x="138223" y="4400549"/>
            <a:ext cx="6517758" cy="4116129"/>
          </a:xfrm>
        </p:spPr>
        <p:txBody>
          <a:bodyPr/>
          <a:lstStyle/>
          <a:p>
            <a:r>
              <a:rPr lang="en-US" dirty="0">
                <a:latin typeface="Times New Roman" pitchFamily="18" charset="0"/>
              </a:rPr>
              <a:t>The ROI formula is pretty straightforward to compute if you know the cost associated with your investment and the gains you realize from that investment.  It is a measure of the net gains from the investment as a proportion of the cost of the investment.  The challenge in computing ROI comes not from the formula, but from being able to precisely define the total costs associated with an investment (which may involve both direct and indirect costs, such as overhead), and even more difficult, to determine the actual gains realized from the investment.  The gains could be tangible in some situations such as an investment in the stock of a company.  But, in marketing, at some of the gains are intangible.  Nevertheless, it is important to determine the cash equivalents of all costs and gains in order to compute a meaningful ROI number.  When all the numbers refer to cash flows, then ROI is simply a metric of net cash flow associated with an investment divided by the investment.  </a:t>
            </a:r>
          </a:p>
          <a:p>
            <a:endParaRPr lang="en-US" dirty="0">
              <a:latin typeface="Times New Roman" pitchFamily="18" charset="0"/>
            </a:endParaRPr>
          </a:p>
          <a:p>
            <a:r>
              <a:rPr lang="en-US" dirty="0">
                <a:latin typeface="Times New Roman" pitchFamily="18" charset="0"/>
              </a:rPr>
              <a:t>As a simple example, consider a social media campaign that cost the company $1000.  If the incremental sales attributed to the campaign is $1200, then one could compute the ROI as equal to 20%.  One question in this example is whether the numerator really refers to the net cash flow for the company. That depends on whether the $1,000 cost includes all costs, and in particular, the cost of the product.  If costs did not include the cost of the product and only included the cost of the social media campaign, then that has to be subtracted from sales to get to the net revenue – say, the cost of the products sold during the social media campaign is $150, then ROI is equal to 5%.</a:t>
            </a:r>
          </a:p>
          <a:p>
            <a:endParaRPr lang="en-US" dirty="0">
              <a:latin typeface="Times New Roman" pitchFamily="18" charset="0"/>
            </a:endParaRPr>
          </a:p>
          <a:p>
            <a:r>
              <a:rPr lang="en-US" dirty="0">
                <a:latin typeface="Times New Roman" pitchFamily="18" charset="0"/>
              </a:rPr>
              <a:t>What if the gains above were to be equal to $800, instead of $1200?  In that case, the ROI is negative 20% – i.e. we have a net cash outflow.   That is an investment to be avoided. </a:t>
            </a:r>
          </a:p>
          <a:p>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63</a:t>
            </a:fld>
            <a:endParaRPr lang="en-US"/>
          </a:p>
        </p:txBody>
      </p:sp>
    </p:spTree>
    <p:extLst>
      <p:ext uri="{BB962C8B-B14F-4D97-AF65-F5344CB8AC3E}">
        <p14:creationId xmlns:p14="http://schemas.microsoft.com/office/powerpoint/2010/main" val="320253629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latin typeface="Times New Roman" pitchFamily="18" charset="0"/>
              </a:rPr>
              <a:t>ROI is a number that can literally range from negative infinity to positive infinity, although the range we probably observe will be from say -1000% to 1000%.  The reasons for the wide use of ROI is that it is a simple number to compute, and could applied to any investment that a company makes.</a:t>
            </a:r>
          </a:p>
          <a:p>
            <a:r>
              <a:rPr lang="en-US" dirty="0">
                <a:latin typeface="Times New Roman" pitchFamily="18" charset="0"/>
              </a:rPr>
              <a:t>  </a:t>
            </a:r>
          </a:p>
          <a:p>
            <a:r>
              <a:rPr lang="en-US" dirty="0">
                <a:latin typeface="Times New Roman" pitchFamily="18" charset="0"/>
              </a:rPr>
              <a:t>A disadvantage is that ROI does not incorporate a natural time frame for evaluating returns from an investment.  It can be used to evaluate both short-term and long-term returns to investment. </a:t>
            </a:r>
            <a:r>
              <a:rPr lang="en-US" b="1" dirty="0">
                <a:latin typeface="Times New Roman" pitchFamily="18" charset="0"/>
              </a:rPr>
              <a:t> </a:t>
            </a:r>
            <a:r>
              <a:rPr lang="en-US" dirty="0">
                <a:latin typeface="Times New Roman" pitchFamily="18" charset="0"/>
              </a:rPr>
              <a:t>So 2% ROI over one month is better than 10% ROI in the course of a year.  So, to properly compare two different investments using ROI, you need to figure out a common time scale for comparison.   Also, if you consider longer time periods, you have to discount your cash flows (both costs and benefits) to take into account the risks associated with payoffs that come in the future. </a:t>
            </a:r>
          </a:p>
          <a:p>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64</a:t>
            </a:fld>
            <a:endParaRPr lang="en-US"/>
          </a:p>
        </p:txBody>
      </p:sp>
    </p:spTree>
    <p:extLst>
      <p:ext uri="{BB962C8B-B14F-4D97-AF65-F5344CB8AC3E}">
        <p14:creationId xmlns:p14="http://schemas.microsoft.com/office/powerpoint/2010/main" val="91624427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a:xfrm>
            <a:off x="180753" y="4400550"/>
            <a:ext cx="6549656" cy="4743450"/>
          </a:xfrm>
        </p:spPr>
        <p:txBody>
          <a:bodyPr/>
          <a:lstStyle/>
          <a:p>
            <a:r>
              <a:rPr lang="en-US" dirty="0">
                <a:latin typeface="Times New Roman" pitchFamily="18" charset="0"/>
              </a:rPr>
              <a:t>There are many situations where ROI is used to evaluate one-off investment decisions, such as whether investing $100k in a social media campaign provide adequate ROI?  Would a “daily deal” for snow skis generate sufficient returns?  Does getting a liberal arts education provide a good ROI?  Would the “No Child Left Behind” program generate a positive ROI? Would an investment in emerging markets this year provide good ROI?</a:t>
            </a:r>
          </a:p>
          <a:p>
            <a:r>
              <a:rPr lang="en-US" dirty="0">
                <a:latin typeface="Times New Roman" pitchFamily="18" charset="0"/>
              </a:rPr>
              <a:t>  </a:t>
            </a:r>
          </a:p>
          <a:p>
            <a:r>
              <a:rPr lang="en-US" dirty="0">
                <a:latin typeface="Times New Roman" pitchFamily="18" charset="0"/>
              </a:rPr>
              <a:t>There are other situations where ROI is used for ranking investment alternatives. ROI calculations provide a common metric for comparing different investments to identify top performers.  It allows you to compare apples and oranges.   For example, would we get better ROI putting up a factory in Mexico for $ 2million, or put that $2 million to advertise our new product in the US? The advent of search engine marketing has made ROI calculations pretty much routine in marketing departments – which keywords provide the maximum ROI?</a:t>
            </a:r>
          </a:p>
          <a:p>
            <a:endParaRPr lang="en-US" dirty="0">
              <a:latin typeface="Times New Roman" pitchFamily="18" charset="0"/>
            </a:endParaRPr>
          </a:p>
          <a:p>
            <a:r>
              <a:rPr lang="en-US" dirty="0">
                <a:latin typeface="Times New Roman" pitchFamily="18" charset="0"/>
              </a:rPr>
              <a:t>Many companies set ROI hurdles that investment proposals should meet before such investments will be considered further.  With these types of hurdles, there is often is a lot of gaming that goes on to get the correct ROI number to pass the hurdle.  This is especially true of marketing investments whose returns are difficult to articulate precisely – analytic models could help in such situations.  Nevertheless, because there so many moving parts to computing a single ROI number, it is a fertile opportunity for corporate gamesmanship.  For example, one company in the energy sector had set an ROI of 15%, and typically most project proposals came in with projected ROI’s higher than 15%.  When the company raised the ROI hurdle to 20% miraculously most projects then crossed that barrier as well.   </a:t>
            </a:r>
          </a:p>
          <a:p>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65</a:t>
            </a:fld>
            <a:endParaRPr lang="en-US"/>
          </a:p>
        </p:txBody>
      </p:sp>
    </p:spTree>
    <p:extLst>
      <p:ext uri="{BB962C8B-B14F-4D97-AF65-F5344CB8AC3E}">
        <p14:creationId xmlns:p14="http://schemas.microsoft.com/office/powerpoint/2010/main" val="2543122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a:xfrm>
            <a:off x="-1" y="4400550"/>
            <a:ext cx="6856413" cy="4403208"/>
          </a:xfrm>
        </p:spPr>
        <p:txBody>
          <a:bodyPr/>
          <a:lstStyle/>
          <a:p>
            <a:r>
              <a:rPr lang="en-US" dirty="0">
                <a:latin typeface="Times New Roman" pitchFamily="18" charset="0"/>
              </a:rPr>
              <a:t>We now turn to the second concept I will be covering in this video.   I will start by defining the quantities that we will be using to do a breakeven analysis.</a:t>
            </a:r>
          </a:p>
          <a:p>
            <a:r>
              <a:rPr lang="en-US" dirty="0">
                <a:latin typeface="Times New Roman" pitchFamily="18" charset="0"/>
              </a:rPr>
              <a:t>Fixed costs are costs that do not depend on the level of sales.  For example, if you spend money to do a marketing research study before introducing a product, then that cost is fixed and you will incur that regardless of whether you have any sales for the product or not.  If you develop a new software, all costs of development will be fixed costs and you will incur them whether or not you any sales for the software.</a:t>
            </a:r>
          </a:p>
          <a:p>
            <a:endParaRPr lang="en-US" dirty="0">
              <a:latin typeface="Times New Roman" pitchFamily="18" charset="0"/>
            </a:endParaRPr>
          </a:p>
          <a:p>
            <a:r>
              <a:rPr lang="en-US" dirty="0">
                <a:latin typeface="Times New Roman" pitchFamily="18" charset="0"/>
              </a:rPr>
              <a:t>Fixed costs are costs that do not depend on the sales that you realize.  For example, if you spend money to do a marketing research study before introducing a product, then that cost is fixed and you will incur that regardless of whether you have any sales for the product or not.  If you develop a new software, all costs of development will be fixed costs which you will incur whether you any sales for the software.</a:t>
            </a:r>
          </a:p>
          <a:p>
            <a:endParaRPr lang="en-US" dirty="0">
              <a:latin typeface="Times New Roman" pitchFamily="18" charset="0"/>
            </a:endParaRPr>
          </a:p>
          <a:p>
            <a:r>
              <a:rPr lang="en-US" dirty="0">
                <a:latin typeface="Times New Roman" pitchFamily="18" charset="0"/>
              </a:rPr>
              <a:t>On the other hand, variable costs, as the name suggests, will vary with the amount of sales you realize. When Amazon sells a book, it has to pay the book publisher a certain amount as a proportion of the sales price, but Amazon will not incur that cost unless a book is sold.   We need the unit variable cost and the total quantity sold to determine the variable cost.  The notation VC(q) is merely to indicate that variable costs depend on the quantity sold. </a:t>
            </a:r>
          </a:p>
          <a:p>
            <a:endParaRPr lang="en-US" dirty="0">
              <a:latin typeface="Times New Roman" pitchFamily="18" charset="0"/>
            </a:endParaRPr>
          </a:p>
          <a:p>
            <a:r>
              <a:rPr lang="en-US" dirty="0">
                <a:latin typeface="Times New Roman" pitchFamily="18" charset="0"/>
              </a:rPr>
              <a:t>With this information, we can determine the breakeven quantity, which refers to the quantity of product at which the company breaks even and does not realize a profit or a loss.  It comes out even.  Breakeven quantity could be applied at the level of an individual product, service, or even a project.  It could also be applied at the level of a unit or division of the company, or for the entire company if the company makes one product or service (e.g., Netflix subscription). </a:t>
            </a:r>
          </a:p>
          <a:p>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66</a:t>
            </a:fld>
            <a:endParaRPr lang="en-US"/>
          </a:p>
        </p:txBody>
      </p:sp>
    </p:spTree>
    <p:extLst>
      <p:ext uri="{BB962C8B-B14F-4D97-AF65-F5344CB8AC3E}">
        <p14:creationId xmlns:p14="http://schemas.microsoft.com/office/powerpoint/2010/main" val="279132975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latin typeface="Times New Roman" pitchFamily="18" charset="0"/>
              </a:rPr>
              <a:t>The breakeven quantity turns out to be a simple formula, not unlike what we saw in the case of ROI.  The devil is in the details.   A good way to remember the breakeven formula is that it is equal to fixed cost divided by unit margin. </a:t>
            </a:r>
          </a:p>
          <a:p>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67</a:t>
            </a:fld>
            <a:endParaRPr lang="en-US"/>
          </a:p>
        </p:txBody>
      </p:sp>
    </p:spTree>
    <p:extLst>
      <p:ext uri="{BB962C8B-B14F-4D97-AF65-F5344CB8AC3E}">
        <p14:creationId xmlns:p14="http://schemas.microsoft.com/office/powerpoint/2010/main" val="202036209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latin typeface="Times New Roman" pitchFamily="18" charset="0"/>
              </a:rPr>
              <a:t>Let us consider a simple example.  I have put this spreadsheet at the course site.  This is a breakeven analysis for a new product to be sold in a department store.  The product (e.g. a new cosmetic skincare kit) requires an initial investment of $8,000 for the display unit, training of sales associates, store fliers, etc. that costs $6000.  This is the fixed cost the department store would incur regardless of whether it sells any kits. Each unit, which is sourced from a supplier, costs $10, and the unit price of the product is $25.   This table shows the profits at different levels of sales.  For simplicity, I have computed sales in terms of incremental units of 10 kits, instead of a single kit. </a:t>
            </a:r>
          </a:p>
          <a:p>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68</a:t>
            </a:fld>
            <a:endParaRPr lang="en-US"/>
          </a:p>
        </p:txBody>
      </p:sp>
    </p:spTree>
    <p:extLst>
      <p:ext uri="{BB962C8B-B14F-4D97-AF65-F5344CB8AC3E}">
        <p14:creationId xmlns:p14="http://schemas.microsoft.com/office/powerpoint/2010/main" val="340891132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latin typeface="Times New Roman" pitchFamily="18" charset="0"/>
              </a:rPr>
              <a:t>This is a plot of the data in the Table that I just showed you.  Here, we see that the breakeven quantity is 300 units.  This is the quantity at which the total costs equal revenue.  If the store is able to sell more than 300 kits, it will get on the gravy train, and make some money.   If the actual sales are 600 kits, then the store will have a substantial margin of safety in recovering the fixed cost (or the investment) that it has incurred.  In fact, the value of breakeven analysis is to do various “what if” scenarios to understand how the cost structure will impact business profitability.  After all, the purpose of being in business is do better than breakeven. No one gets into business to breakeven!</a:t>
            </a:r>
          </a:p>
          <a:p>
            <a:endParaRPr lang="en-US" dirty="0">
              <a:latin typeface="Times New Roman" pitchFamily="18" charset="0"/>
            </a:endParaRPr>
          </a:p>
          <a:p>
            <a:r>
              <a:rPr lang="en-US" dirty="0">
                <a:latin typeface="Times New Roman" pitchFamily="18" charset="0"/>
              </a:rPr>
              <a:t>Let us now consider what happens if the fixed costs go up, other things equal.</a:t>
            </a:r>
          </a:p>
          <a:p>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69</a:t>
            </a:fld>
            <a:endParaRPr lang="en-US"/>
          </a:p>
        </p:txBody>
      </p:sp>
    </p:spTree>
    <p:extLst>
      <p:ext uri="{BB962C8B-B14F-4D97-AF65-F5344CB8AC3E}">
        <p14:creationId xmlns:p14="http://schemas.microsoft.com/office/powerpoint/2010/main" val="419604737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latin typeface="Times New Roman" pitchFamily="18" charset="0"/>
              </a:rPr>
              <a:t>When Fixed costs increase, breakeven quantity increases, and profits decrease if you don’t sell more.  And, as the BE quantity increases, your margin of safety decreases. </a:t>
            </a:r>
          </a:p>
          <a:p>
            <a:r>
              <a:rPr lang="en-US" dirty="0">
                <a:latin typeface="Times New Roman" pitchFamily="18" charset="0"/>
              </a:rPr>
              <a:t>You can explore other scenarios, such as what would happen if the margin (p-c) increases.</a:t>
            </a:r>
          </a:p>
          <a:p>
            <a:endParaRPr lang="en-US" dirty="0">
              <a:latin typeface="Times New Roman" pitchFamily="18" charset="0"/>
            </a:endParaRPr>
          </a:p>
          <a:p>
            <a:r>
              <a:rPr lang="en-US" dirty="0">
                <a:latin typeface="Times New Roman" pitchFamily="18" charset="0"/>
              </a:rPr>
              <a:t>An interesting issue facing many marketers in the digital space is that either margins are going to zero, or worse, in some cases the price itself is going to 0.  For example, the price of online content (e.g. a game for a mobile device) is being pushed toward 0 price, and all that a game marketer is able to realize is revenue from ads, which is typically less than $5 per 1,000 exposures.   With fixed costs being high, you would have to get millions of people to download and use the game before you can breakeven. In this type of situation, the company would have to think creatively about marketing strategies such as segmentation and differential pricing to create a sufficient margin of safety. </a:t>
            </a:r>
            <a:endParaRPr lang="en-US" dirty="0"/>
          </a:p>
          <a:p>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70</a:t>
            </a:fld>
            <a:endParaRPr lang="en-US"/>
          </a:p>
        </p:txBody>
      </p:sp>
    </p:spTree>
    <p:extLst>
      <p:ext uri="{BB962C8B-B14F-4D97-AF65-F5344CB8AC3E}">
        <p14:creationId xmlns:p14="http://schemas.microsoft.com/office/powerpoint/2010/main" val="368882894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a:xfrm>
            <a:off x="74428" y="4400549"/>
            <a:ext cx="6677246" cy="4371311"/>
          </a:xfrm>
        </p:spPr>
        <p:txBody>
          <a:bodyPr/>
          <a:lstStyle/>
          <a:p>
            <a:r>
              <a:rPr lang="en-US" dirty="0">
                <a:latin typeface="Times New Roman" pitchFamily="18" charset="0"/>
              </a:rPr>
              <a:t>Understanding the fixed and variable cost structure is important for determining the relative importance of volume versus price as a strategic focus of marketing, and for understanding the ease with which potential competitors could enter the market – a high fixed cost could be a deterrent.  In high fixed cost industries with low margins, the breakeven volumes will be very high.  To create a margin of safety, marketing strategy should focus on increasing sales volume (Amazon CEO Jeff Bezos has been saying for many years that the company’s main strategy is to “Grow big fast.”)  Marketing can help increase volume by getting more customers, getting those customers to buy more often (i.e. increase loyalty), and increase the range of purchases they make each time they come to the store (cross selling, up selling, etc.).  Analytics is widely employed to help all three aspects. In the top left area of this chart, it is a sort of winner take all situation. </a:t>
            </a:r>
          </a:p>
          <a:p>
            <a:endParaRPr lang="en-US" dirty="0">
              <a:latin typeface="Times New Roman" pitchFamily="18" charset="0"/>
            </a:endParaRPr>
          </a:p>
          <a:p>
            <a:r>
              <a:rPr lang="en-US" dirty="0">
                <a:latin typeface="Times New Roman" pitchFamily="18" charset="0"/>
              </a:rPr>
              <a:t>In industries with low fixed cost and high unit margins (the bottom right part of the chart), there will be price pressure as competitors are attracted by this cost structure, and marketing can help in product innovations and enhancements to help keep the price high and increase the barriers to entry.  In such industries, typically, revenue per employee will be high (for example, in many management consulting companies, the revenue per employee is more than 500,000 dollars). </a:t>
            </a:r>
          </a:p>
          <a:p>
            <a:r>
              <a:rPr lang="en-US" dirty="0">
                <a:latin typeface="Times New Roman" pitchFamily="18" charset="0"/>
              </a:rPr>
              <a:t> </a:t>
            </a:r>
          </a:p>
          <a:p>
            <a:r>
              <a:rPr lang="en-US" dirty="0">
                <a:latin typeface="Times New Roman" pitchFamily="18" charset="0"/>
              </a:rPr>
              <a:t>Understanding the key drivers of breakeven quantity will help you create marketing programs that reduce the breakeven volume, and increase the margin of safety. The two concepts we have covered so far, namely, ROI and BE analysis, help point you to marketing challenges that you must address to operate your business with a “margin of safety.”  Designing marketing programs and plans that will result in high ROI and/or low BE are always good objectives to pursue.</a:t>
            </a:r>
          </a:p>
          <a:p>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71</a:t>
            </a:fld>
            <a:endParaRPr lang="en-US"/>
          </a:p>
        </p:txBody>
      </p:sp>
    </p:spTree>
    <p:extLst>
      <p:ext uri="{BB962C8B-B14F-4D97-AF65-F5344CB8AC3E}">
        <p14:creationId xmlns:p14="http://schemas.microsoft.com/office/powerpoint/2010/main" val="23357203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a:xfrm>
            <a:off x="-1" y="4400549"/>
            <a:ext cx="6856413" cy="5434567"/>
          </a:xfrm>
        </p:spPr>
        <p:txBody>
          <a:bodyPr/>
          <a:lstStyle/>
          <a:p>
            <a:r>
              <a:rPr lang="en-US" dirty="0">
                <a:latin typeface="Times New Roman" pitchFamily="18" charset="0"/>
              </a:rPr>
              <a:t>Every decision you make or action you take has an opportunity cost associated with it.  The opportunity cost is what you forgo by not taking the next best decision or action.  It is the cost you incur for the road not taken—in that sense, opportunity cost attempts to answer the question “what if” I had done something else?  Not anything else, but the “best” else. For example, the next best alternative to smoking is not necessarily taking up Nicorette gum, but perhaps giving up smoking all together.</a:t>
            </a:r>
          </a:p>
          <a:p>
            <a:r>
              <a:rPr lang="en-US" dirty="0">
                <a:latin typeface="Times New Roman" pitchFamily="18" charset="0"/>
              </a:rPr>
              <a:t>  </a:t>
            </a:r>
          </a:p>
          <a:p>
            <a:r>
              <a:rPr lang="en-US" dirty="0">
                <a:latin typeface="Times New Roman" pitchFamily="18" charset="0"/>
              </a:rPr>
              <a:t>The key issue in determining the opportunity cost is to figure out the next best alternative.  In many business situations, determining the next best alternative may require you to formulate an analytical model to determine both the next best alternative and the value you would realize from following the decision or action associated with the next best alternative.  In the example here, the newspaper advertising is the next best alternative and your opportunity cost is $2000.  If newspaper advertising delivers a poorer result then you not incur an opportunity cost by going with the social media campaign.</a:t>
            </a:r>
          </a:p>
          <a:p>
            <a:endParaRPr lang="en-US" dirty="0">
              <a:latin typeface="Times New Roman" pitchFamily="18" charset="0"/>
            </a:endParaRPr>
          </a:p>
          <a:p>
            <a:r>
              <a:rPr lang="en-US" dirty="0">
                <a:latin typeface="Times New Roman" pitchFamily="18" charset="0"/>
              </a:rPr>
              <a:t>An opportunity cost is not recorded in the P&amp;L statement or in the Balance sheet, because you do not actually incur the cost. It is a notional cost.  Therefore, it is not surprising that most managers do not think carefully about opportunity cost of their action because that would require them to articulate what could happen, often in the future, and many costs.  So, most managers are willing to just face just the consequences of actions they have taken, and not actions they could have taken.  This probably works out fine in many situations.  But, if you are mutual fund manager, and your fund performs poorly compared to another mutual fund manager, the opportunity cost of going with you is something investors can figure out, and your business will suffer.  In a later video segment for today’s session, I will show you one way we can determine the opportunity cost before taking an action or decision.</a:t>
            </a:r>
          </a:p>
          <a:p>
            <a:endParaRPr lang="en-US" dirty="0">
              <a:latin typeface="Times New Roman" pitchFamily="18" charset="0"/>
            </a:endParaRPr>
          </a:p>
          <a:p>
            <a:r>
              <a:rPr lang="en-US" dirty="0">
                <a:latin typeface="Times New Roman" pitchFamily="18" charset="0"/>
              </a:rPr>
              <a:t>Articulating opportunity costs become particularly important the higher up you are in an organization.  On February 1, 2008, Yahoo! had to deal with an interesting opportunity cost problem when Microsoft made an offer to purchase Yahoo! for 44.6 billion dollars. In today’s dollars, that is probably like $50 billion.  Yahoo! decided to decline that offer.  Its market cap in January 2016 is around 31 billion dollars.  The opportunity cost to the shareholders of not selling out to Microsoft in 2008 is at least $13 billion dollars. This turned out to be a costly decision, at least from hindsight.</a:t>
            </a:r>
          </a:p>
          <a:p>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72</a:t>
            </a:fld>
            <a:endParaRPr lang="en-US"/>
          </a:p>
        </p:txBody>
      </p:sp>
    </p:spTree>
    <p:extLst>
      <p:ext uri="{BB962C8B-B14F-4D97-AF65-F5344CB8AC3E}">
        <p14:creationId xmlns:p14="http://schemas.microsoft.com/office/powerpoint/2010/main" val="168137086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03CB41-7AC8-46CE-9B9F-E334D3A97214}" type="slidenum">
              <a:rPr lang="en-US" smtClean="0"/>
              <a:t>74</a:t>
            </a:fld>
            <a:endParaRPr lang="en-US"/>
          </a:p>
        </p:txBody>
      </p:sp>
    </p:spTree>
    <p:extLst>
      <p:ext uri="{BB962C8B-B14F-4D97-AF65-F5344CB8AC3E}">
        <p14:creationId xmlns:p14="http://schemas.microsoft.com/office/powerpoint/2010/main" val="289501793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en-US" dirty="0"/>
              <a:t>Good managerial decision making is about articulating the opportunity costs of various actions (including the no-action option).  Opportunity costs can usually be specified only by articulating a model of what would happen under different conditions.</a:t>
            </a:r>
          </a:p>
          <a:p>
            <a:endParaRPr lang="en-US" altLang="en-US" dirty="0"/>
          </a:p>
          <a:p>
            <a:r>
              <a:rPr lang="en-US" altLang="en-US" dirty="0"/>
              <a:t>For example, salespeople are taught to “overcome objections” (that is re-frame the opportunity cost for their customers – e.g., the sale ends tomorrow!).</a:t>
            </a:r>
          </a:p>
          <a:p>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75</a:t>
            </a:fld>
            <a:endParaRPr lang="en-US"/>
          </a:p>
        </p:txBody>
      </p:sp>
    </p:spTree>
    <p:extLst>
      <p:ext uri="{BB962C8B-B14F-4D97-AF65-F5344CB8AC3E}">
        <p14:creationId xmlns:p14="http://schemas.microsoft.com/office/powerpoint/2010/main" val="153023890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03CB41-7AC8-46CE-9B9F-E334D3A97214}" type="slidenum">
              <a:rPr lang="en-US" smtClean="0"/>
              <a:t>76</a:t>
            </a:fld>
            <a:endParaRPr lang="en-US"/>
          </a:p>
        </p:txBody>
      </p:sp>
    </p:spTree>
    <p:extLst>
      <p:ext uri="{BB962C8B-B14F-4D97-AF65-F5344CB8AC3E}">
        <p14:creationId xmlns:p14="http://schemas.microsoft.com/office/powerpoint/2010/main" val="303574613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03CB41-7AC8-46CE-9B9F-E334D3A97214}" type="slidenum">
              <a:rPr lang="en-US" smtClean="0"/>
              <a:t>77</a:t>
            </a:fld>
            <a:endParaRPr lang="en-US"/>
          </a:p>
        </p:txBody>
      </p:sp>
    </p:spTree>
    <p:extLst>
      <p:ext uri="{BB962C8B-B14F-4D97-AF65-F5344CB8AC3E}">
        <p14:creationId xmlns:p14="http://schemas.microsoft.com/office/powerpoint/2010/main" val="107598578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03CB41-7AC8-46CE-9B9F-E334D3A97214}" type="slidenum">
              <a:rPr lang="en-US" smtClean="0"/>
              <a:t>79</a:t>
            </a:fld>
            <a:endParaRPr lang="en-US"/>
          </a:p>
        </p:txBody>
      </p:sp>
    </p:spTree>
    <p:extLst>
      <p:ext uri="{BB962C8B-B14F-4D97-AF65-F5344CB8AC3E}">
        <p14:creationId xmlns:p14="http://schemas.microsoft.com/office/powerpoint/2010/main" val="298451975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a:extLst>
              <a:ext uri="{FF2B5EF4-FFF2-40B4-BE49-F238E27FC236}">
                <a16:creationId xmlns:a16="http://schemas.microsoft.com/office/drawing/2014/main" id="{0CD45C8A-F7D3-4679-A7F1-10C85097566C}"/>
              </a:ext>
            </a:extLst>
          </p:cNvPr>
          <p:cNvSpPr>
            <a:spLocks noGrp="1" noRot="1" noChangeAspect="1" noTextEdit="1"/>
          </p:cNvSpPr>
          <p:nvPr>
            <p:ph type="sldImg"/>
          </p:nvPr>
        </p:nvSpPr>
        <p:spPr>
          <a:ln/>
        </p:spPr>
      </p:sp>
      <p:sp>
        <p:nvSpPr>
          <p:cNvPr id="54275" name="Notes Placeholder 2">
            <a:extLst>
              <a:ext uri="{FF2B5EF4-FFF2-40B4-BE49-F238E27FC236}">
                <a16:creationId xmlns:a16="http://schemas.microsoft.com/office/drawing/2014/main" id="{E5FC100D-7FC3-4157-8523-37E40ABD16A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hlinkClick r:id="rId3"/>
              </a:rPr>
              <a:t>http://overthought-thoughts.blogspot.com/2008/12/charts-i-heart-part-ii.html</a:t>
            </a:r>
            <a:endParaRPr lang="en-US"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a:extLst>
              <a:ext uri="{FF2B5EF4-FFF2-40B4-BE49-F238E27FC236}">
                <a16:creationId xmlns:a16="http://schemas.microsoft.com/office/drawing/2014/main" id="{B59B54DB-C62D-458C-83C7-1CE4873B2570}"/>
              </a:ext>
            </a:extLst>
          </p:cNvPr>
          <p:cNvSpPr>
            <a:spLocks noGrp="1" noRot="1" noChangeAspect="1" noTextEdit="1"/>
          </p:cNvSpPr>
          <p:nvPr>
            <p:ph type="sldImg"/>
          </p:nvPr>
        </p:nvSpPr>
        <p:spPr>
          <a:ln/>
        </p:spPr>
      </p:sp>
      <p:sp>
        <p:nvSpPr>
          <p:cNvPr id="56323" name="Notes Placeholder 2">
            <a:extLst>
              <a:ext uri="{FF2B5EF4-FFF2-40B4-BE49-F238E27FC236}">
                <a16:creationId xmlns:a16="http://schemas.microsoft.com/office/drawing/2014/main" id="{F95F3E03-59F7-466A-BA8A-098EC36B83A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03CB41-7AC8-46CE-9B9F-E334D3A97214}" type="slidenum">
              <a:rPr lang="en-US" smtClean="0"/>
              <a:t>82</a:t>
            </a:fld>
            <a:endParaRPr lang="en-US"/>
          </a:p>
        </p:txBody>
      </p:sp>
    </p:spTree>
    <p:extLst>
      <p:ext uri="{BB962C8B-B14F-4D97-AF65-F5344CB8AC3E}">
        <p14:creationId xmlns:p14="http://schemas.microsoft.com/office/powerpoint/2010/main" val="317512324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en-US" dirty="0"/>
              <a:t>The literature shows you don’t need objective data to derive value from models—even running subjective data through a formal model often helps. When feasible, use models with objective data. A random model would have had a zero correlation with outcomes, while the mental model has a 0.33 correlation indicating the value of experience and subjective interpretation. However, using either subjective or objective decision models helps improve predictions. </a:t>
            </a:r>
          </a:p>
          <a:p>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83</a:t>
            </a:fld>
            <a:endParaRPr lang="en-US"/>
          </a:p>
        </p:txBody>
      </p:sp>
    </p:spTree>
    <p:extLst>
      <p:ext uri="{BB962C8B-B14F-4D97-AF65-F5344CB8AC3E}">
        <p14:creationId xmlns:p14="http://schemas.microsoft.com/office/powerpoint/2010/main" val="175522908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en-US" dirty="0"/>
              <a:t>These are the types of data that are used to develop the statistics on line 1 of the previous chart.</a:t>
            </a:r>
          </a:p>
          <a:p>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84</a:t>
            </a:fld>
            <a:endParaRPr lang="en-US"/>
          </a:p>
        </p:txBody>
      </p:sp>
    </p:spTree>
    <p:extLst>
      <p:ext uri="{BB962C8B-B14F-4D97-AF65-F5344CB8AC3E}">
        <p14:creationId xmlns:p14="http://schemas.microsoft.com/office/powerpoint/2010/main" val="374346291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en-US" dirty="0"/>
              <a:t>CMO of IBM (Anil Menon): At IBM, when we evaluate ad campaigns, we are no longer satisfied with just measuring awareness or recall.  We want to know what is the effect of the ad campaign in generating incremental sales, loyalty, and ROI!</a:t>
            </a:r>
          </a:p>
          <a:p>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85</a:t>
            </a:fld>
            <a:endParaRPr lang="en-US"/>
          </a:p>
        </p:txBody>
      </p:sp>
    </p:spTree>
    <p:extLst>
      <p:ext uri="{BB962C8B-B14F-4D97-AF65-F5344CB8AC3E}">
        <p14:creationId xmlns:p14="http://schemas.microsoft.com/office/powerpoint/2010/main" val="335691659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03CB41-7AC8-46CE-9B9F-E334D3A97214}" type="slidenum">
              <a:rPr lang="en-US" smtClean="0"/>
              <a:t>86</a:t>
            </a:fld>
            <a:endParaRPr lang="en-US"/>
          </a:p>
        </p:txBody>
      </p:sp>
    </p:spTree>
    <p:extLst>
      <p:ext uri="{BB962C8B-B14F-4D97-AF65-F5344CB8AC3E}">
        <p14:creationId xmlns:p14="http://schemas.microsoft.com/office/powerpoint/2010/main" val="176852268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Example: a geographic map is a model. A model is designed for a specific purpose.</a:t>
            </a:r>
          </a:p>
          <a:p>
            <a:endParaRPr lang="en-US" dirty="0"/>
          </a:p>
          <a:p>
            <a:r>
              <a:rPr lang="en-US" dirty="0"/>
              <a:t> e.g. a map to navigate does not include all details of the environment (houses </a:t>
            </a:r>
            <a:r>
              <a:rPr lang="en-US" dirty="0" err="1"/>
              <a:t>etc</a:t>
            </a:r>
            <a:r>
              <a:rPr lang="en-US" dirty="0"/>
              <a:t>), but only roads, highway numbers and distances</a:t>
            </a:r>
            <a:endParaRPr lang="fr-FR" dirty="0"/>
          </a:p>
          <a:p>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87</a:t>
            </a:fld>
            <a:endParaRPr lang="en-US"/>
          </a:p>
        </p:txBody>
      </p:sp>
    </p:spTree>
    <p:extLst>
      <p:ext uri="{BB962C8B-B14F-4D97-AF65-F5344CB8AC3E}">
        <p14:creationId xmlns:p14="http://schemas.microsoft.com/office/powerpoint/2010/main" val="330386332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Example: a geographic map is a model. A model is designed for a specific purpose.</a:t>
            </a:r>
          </a:p>
          <a:p>
            <a:endParaRPr lang="en-US" dirty="0"/>
          </a:p>
          <a:p>
            <a:r>
              <a:rPr lang="en-US" dirty="0"/>
              <a:t> e.g. a map to navigate does not include all details of the environment (houses </a:t>
            </a:r>
            <a:r>
              <a:rPr lang="en-US" dirty="0" err="1"/>
              <a:t>etc</a:t>
            </a:r>
            <a:r>
              <a:rPr lang="en-US" dirty="0"/>
              <a:t>), but only roads, highway numbers and distances</a:t>
            </a:r>
            <a:endParaRPr lang="fr-FR" dirty="0"/>
          </a:p>
          <a:p>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88</a:t>
            </a:fld>
            <a:endParaRPr lang="en-US"/>
          </a:p>
        </p:txBody>
      </p:sp>
    </p:spTree>
    <p:extLst>
      <p:ext uri="{BB962C8B-B14F-4D97-AF65-F5344CB8AC3E}">
        <p14:creationId xmlns:p14="http://schemas.microsoft.com/office/powerpoint/2010/main" val="420013211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u="none" strike="noStrike" dirty="0">
                <a:solidFill>
                  <a:srgbClr val="1B87E6"/>
                </a:solidFill>
                <a:effectLst/>
                <a:latin typeface="Fira Sans" panose="020B0604020202020204" pitchFamily="34" charset="0"/>
                <a:hlinkClick r:id="rId3"/>
              </a:rPr>
              <a:t>Home</a:t>
            </a:r>
            <a:r>
              <a:rPr lang="en-US" b="0" i="0" dirty="0">
                <a:solidFill>
                  <a:srgbClr val="333333"/>
                </a:solidFill>
                <a:effectLst/>
                <a:latin typeface="Fira Sans" panose="020B0604020202020204" pitchFamily="34" charset="0"/>
              </a:rPr>
              <a:t> </a:t>
            </a:r>
            <a:r>
              <a:rPr lang="en-US" b="0" i="0" u="none" strike="noStrike" dirty="0">
                <a:solidFill>
                  <a:srgbClr val="1B87E6"/>
                </a:solidFill>
                <a:effectLst/>
                <a:latin typeface="Fira Sans" panose="020B0604020202020204" pitchFamily="34" charset="0"/>
                <a:hlinkClick r:id="rId4"/>
              </a:rPr>
              <a:t>Features</a:t>
            </a:r>
            <a:r>
              <a:rPr lang="en-US" b="0" i="0" dirty="0">
                <a:solidFill>
                  <a:srgbClr val="333333"/>
                </a:solidFill>
                <a:effectLst/>
                <a:latin typeface="Fira Sans" panose="020B0604020202020204" pitchFamily="34" charset="0"/>
              </a:rPr>
              <a:t> </a:t>
            </a:r>
            <a:r>
              <a:rPr lang="en-US" b="0" i="0" u="none" strike="noStrike" dirty="0">
                <a:solidFill>
                  <a:srgbClr val="BFBFBF"/>
                </a:solidFill>
                <a:effectLst/>
                <a:latin typeface="Fira Sans" panose="020B0604020202020204" pitchFamily="34" charset="0"/>
              </a:rPr>
              <a:t>Correlation analysis</a:t>
            </a:r>
            <a:endParaRPr lang="en-US" b="0" i="0" dirty="0">
              <a:solidFill>
                <a:srgbClr val="333333"/>
              </a:solidFill>
              <a:effectLst/>
              <a:latin typeface="Fira Sans" panose="020B0604020202020204" pitchFamily="34" charset="0"/>
            </a:endParaRPr>
          </a:p>
          <a:p>
            <a:pPr algn="l"/>
            <a:r>
              <a:rPr lang="en-US" b="0" i="0" dirty="0">
                <a:solidFill>
                  <a:srgbClr val="1B87E6"/>
                </a:solidFill>
                <a:effectLst/>
                <a:latin typeface="inherit"/>
              </a:rPr>
              <a:t>What is correlation analysis?</a:t>
            </a:r>
          </a:p>
          <a:p>
            <a:pPr algn="l"/>
            <a:r>
              <a:rPr lang="en-US" b="0" i="0" dirty="0">
                <a:solidFill>
                  <a:srgbClr val="505050"/>
                </a:solidFill>
                <a:effectLst/>
                <a:latin typeface="Fira Sans" panose="020B0604020202020204" pitchFamily="34" charset="0"/>
              </a:rPr>
              <a:t>Correlation analysis in research is a statistical method used to measure the strength of the linear relationship between two variables and compute their association. Simply put - correlation analysis calculates the level of change in one variable due to the change in the other. A high correlation points to a strong relationship between the two variables, while a low correlation means that the variables are weakly related.</a:t>
            </a:r>
            <a:br>
              <a:rPr lang="en-US" b="0" i="0" dirty="0">
                <a:solidFill>
                  <a:srgbClr val="505050"/>
                </a:solidFill>
                <a:effectLst/>
                <a:latin typeface="Fira Sans" panose="020B0604020202020204" pitchFamily="34" charset="0"/>
              </a:rPr>
            </a:br>
            <a:r>
              <a:rPr lang="en-US" b="0" i="0" dirty="0">
                <a:solidFill>
                  <a:srgbClr val="505050"/>
                </a:solidFill>
                <a:effectLst/>
                <a:latin typeface="Fira Sans" panose="020B0604020202020204" pitchFamily="34" charset="0"/>
              </a:rPr>
              <a:t>When it comes to market research, researchers use correlation analysis to analyze quantitative data collected through research methods like surveys and live polls. They try to identify the relationship, patterns, significant connections, and trends between two variables or datasets. There is a positive correlation between two </a:t>
            </a:r>
            <a:r>
              <a:rPr lang="en-US" b="0" i="0" dirty="0" err="1">
                <a:solidFill>
                  <a:srgbClr val="505050"/>
                </a:solidFill>
                <a:effectLst/>
                <a:latin typeface="Fira Sans" panose="020B0604020202020204" pitchFamily="34" charset="0"/>
              </a:rPr>
              <a:t>variabls</a:t>
            </a:r>
            <a:r>
              <a:rPr lang="en-US" b="0" i="0" dirty="0">
                <a:solidFill>
                  <a:srgbClr val="505050"/>
                </a:solidFill>
                <a:effectLst/>
                <a:latin typeface="Fira Sans" panose="020B0604020202020204" pitchFamily="34" charset="0"/>
              </a:rPr>
              <a:t> when an increase in one variable leads to the increase in the other. On the other hand, a negative correlation means that when one variable increases, the other decreases and vice-versa.</a:t>
            </a:r>
          </a:p>
          <a:p>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95</a:t>
            </a:fld>
            <a:endParaRPr lang="en-US"/>
          </a:p>
        </p:txBody>
      </p:sp>
    </p:spTree>
    <p:extLst>
      <p:ext uri="{BB962C8B-B14F-4D97-AF65-F5344CB8AC3E}">
        <p14:creationId xmlns:p14="http://schemas.microsoft.com/office/powerpoint/2010/main" val="111973414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u="none" strike="noStrike" dirty="0">
                <a:solidFill>
                  <a:srgbClr val="1B87E6"/>
                </a:solidFill>
                <a:effectLst/>
                <a:latin typeface="Fira Sans" panose="020B0604020202020204" pitchFamily="34" charset="0"/>
                <a:hlinkClick r:id="rId3"/>
              </a:rPr>
              <a:t>Home</a:t>
            </a:r>
            <a:r>
              <a:rPr lang="en-US" b="0" i="0" dirty="0">
                <a:solidFill>
                  <a:srgbClr val="333333"/>
                </a:solidFill>
                <a:effectLst/>
                <a:latin typeface="Fira Sans" panose="020B0604020202020204" pitchFamily="34" charset="0"/>
              </a:rPr>
              <a:t> </a:t>
            </a:r>
            <a:r>
              <a:rPr lang="en-US" b="0" i="0" u="none" strike="noStrike" dirty="0">
                <a:solidFill>
                  <a:srgbClr val="1B87E6"/>
                </a:solidFill>
                <a:effectLst/>
                <a:latin typeface="Fira Sans" panose="020B0604020202020204" pitchFamily="34" charset="0"/>
                <a:hlinkClick r:id="rId4"/>
              </a:rPr>
              <a:t>Features</a:t>
            </a:r>
            <a:r>
              <a:rPr lang="en-US" b="0" i="0" dirty="0">
                <a:solidFill>
                  <a:srgbClr val="333333"/>
                </a:solidFill>
                <a:effectLst/>
                <a:latin typeface="Fira Sans" panose="020B0604020202020204" pitchFamily="34" charset="0"/>
              </a:rPr>
              <a:t> </a:t>
            </a:r>
            <a:r>
              <a:rPr lang="en-US" b="0" i="0" u="none" strike="noStrike" dirty="0">
                <a:solidFill>
                  <a:srgbClr val="BFBFBF"/>
                </a:solidFill>
                <a:effectLst/>
                <a:latin typeface="Fira Sans" panose="020B0604020202020204" pitchFamily="34" charset="0"/>
              </a:rPr>
              <a:t>Correlation analysis</a:t>
            </a:r>
            <a:endParaRPr lang="en-US" b="0" i="0" dirty="0">
              <a:solidFill>
                <a:srgbClr val="333333"/>
              </a:solidFill>
              <a:effectLst/>
              <a:latin typeface="Fira Sans" panose="020B0604020202020204" pitchFamily="34" charset="0"/>
            </a:endParaRPr>
          </a:p>
          <a:p>
            <a:pPr algn="l"/>
            <a:r>
              <a:rPr lang="en-US" b="0" i="0" dirty="0">
                <a:solidFill>
                  <a:srgbClr val="1B87E6"/>
                </a:solidFill>
                <a:effectLst/>
                <a:latin typeface="inherit"/>
              </a:rPr>
              <a:t>What is correlation analysis?</a:t>
            </a:r>
          </a:p>
          <a:p>
            <a:pPr algn="l"/>
            <a:r>
              <a:rPr lang="en-US" b="0" i="0" dirty="0">
                <a:solidFill>
                  <a:srgbClr val="505050"/>
                </a:solidFill>
                <a:effectLst/>
                <a:latin typeface="Fira Sans" panose="020B0604020202020204" pitchFamily="34" charset="0"/>
              </a:rPr>
              <a:t>Correlation analysis in research is a statistical method used to measure the strength of the linear relationship between two variables and compute their association. Simply put - correlation analysis calculates the level of change in one variable due to the change in the other. A high correlation points to a strong relationship between the two variables, while a low correlation means that the variables are weakly related.</a:t>
            </a:r>
            <a:br>
              <a:rPr lang="en-US" b="0" i="0" dirty="0">
                <a:solidFill>
                  <a:srgbClr val="505050"/>
                </a:solidFill>
                <a:effectLst/>
                <a:latin typeface="Fira Sans" panose="020B0604020202020204" pitchFamily="34" charset="0"/>
              </a:rPr>
            </a:br>
            <a:r>
              <a:rPr lang="en-US" b="0" i="0" dirty="0">
                <a:solidFill>
                  <a:srgbClr val="505050"/>
                </a:solidFill>
                <a:effectLst/>
                <a:latin typeface="Fira Sans" panose="020B0604020202020204" pitchFamily="34" charset="0"/>
              </a:rPr>
              <a:t>When it comes to market research, researchers use correlation analysis to analyze quantitative data collected through research methods like surveys and live polls. They try to identify the relationship, patterns, significant connections, and trends between two variables or datasets. There is a positive correlation between two </a:t>
            </a:r>
            <a:r>
              <a:rPr lang="en-US" b="0" i="0" dirty="0" err="1">
                <a:solidFill>
                  <a:srgbClr val="505050"/>
                </a:solidFill>
                <a:effectLst/>
                <a:latin typeface="Fira Sans" panose="020B0604020202020204" pitchFamily="34" charset="0"/>
              </a:rPr>
              <a:t>variabls</a:t>
            </a:r>
            <a:r>
              <a:rPr lang="en-US" b="0" i="0" dirty="0">
                <a:solidFill>
                  <a:srgbClr val="505050"/>
                </a:solidFill>
                <a:effectLst/>
                <a:latin typeface="Fira Sans" panose="020B0604020202020204" pitchFamily="34" charset="0"/>
              </a:rPr>
              <a:t> when an increase in one variable leads to the increase in the other. On the other hand, a negative correlation means that when one variable increases, the other decreases and vice-versa.</a:t>
            </a:r>
          </a:p>
          <a:p>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96</a:t>
            </a:fld>
            <a:endParaRPr lang="en-US"/>
          </a:p>
        </p:txBody>
      </p:sp>
    </p:spTree>
    <p:extLst>
      <p:ext uri="{BB962C8B-B14F-4D97-AF65-F5344CB8AC3E}">
        <p14:creationId xmlns:p14="http://schemas.microsoft.com/office/powerpoint/2010/main" val="221105276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It is just a simplification that only advertising is included in box 2 and 3.</a:t>
            </a:r>
          </a:p>
          <a:p>
            <a:endParaRPr lang="en-US" dirty="0"/>
          </a:p>
          <a:p>
            <a:r>
              <a:rPr lang="en-US" dirty="0"/>
              <a:t>W = awareness</a:t>
            </a:r>
          </a:p>
          <a:p>
            <a:r>
              <a:rPr lang="en-US" dirty="0"/>
              <a:t>D = distribution</a:t>
            </a:r>
          </a:p>
          <a:p>
            <a:r>
              <a:rPr lang="en-US" dirty="0"/>
              <a:t>A = advertising</a:t>
            </a:r>
          </a:p>
          <a:p>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97</a:t>
            </a:fld>
            <a:endParaRPr lang="en-US"/>
          </a:p>
        </p:txBody>
      </p:sp>
    </p:spTree>
    <p:extLst>
      <p:ext uri="{BB962C8B-B14F-4D97-AF65-F5344CB8AC3E}">
        <p14:creationId xmlns:p14="http://schemas.microsoft.com/office/powerpoint/2010/main" val="288774185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Purpose is different:</a:t>
            </a:r>
          </a:p>
          <a:p>
            <a:endParaRPr lang="en-US" dirty="0"/>
          </a:p>
          <a:p>
            <a:pPr>
              <a:buFontTx/>
              <a:buChar char="-"/>
            </a:pPr>
            <a:r>
              <a:rPr lang="en-US" dirty="0"/>
              <a:t> Descriptive: simplify reality so I can understand it better</a:t>
            </a:r>
          </a:p>
          <a:p>
            <a:pPr>
              <a:buFontTx/>
              <a:buChar char="-"/>
            </a:pPr>
            <a:r>
              <a:rPr lang="en-US" dirty="0"/>
              <a:t> Predictive: model reality so I can make better choices</a:t>
            </a:r>
          </a:p>
          <a:p>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98</a:t>
            </a:fld>
            <a:endParaRPr lang="en-US"/>
          </a:p>
        </p:txBody>
      </p:sp>
    </p:spTree>
    <p:extLst>
      <p:ext uri="{BB962C8B-B14F-4D97-AF65-F5344CB8AC3E}">
        <p14:creationId xmlns:p14="http://schemas.microsoft.com/office/powerpoint/2010/main" val="273553552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03CB41-7AC8-46CE-9B9F-E334D3A97214}" type="slidenum">
              <a:rPr lang="en-US" smtClean="0"/>
              <a:t>99</a:t>
            </a:fld>
            <a:endParaRPr lang="en-US"/>
          </a:p>
        </p:txBody>
      </p:sp>
    </p:spTree>
    <p:extLst>
      <p:ext uri="{BB962C8B-B14F-4D97-AF65-F5344CB8AC3E}">
        <p14:creationId xmlns:p14="http://schemas.microsoft.com/office/powerpoint/2010/main" val="368085584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03CB41-7AC8-46CE-9B9F-E334D3A97214}" type="slidenum">
              <a:rPr lang="en-US" smtClean="0"/>
              <a:t>100</a:t>
            </a:fld>
            <a:endParaRPr lang="en-US"/>
          </a:p>
        </p:txBody>
      </p:sp>
    </p:spTree>
    <p:extLst>
      <p:ext uri="{BB962C8B-B14F-4D97-AF65-F5344CB8AC3E}">
        <p14:creationId xmlns:p14="http://schemas.microsoft.com/office/powerpoint/2010/main" val="363889704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03CB41-7AC8-46CE-9B9F-E334D3A97214}" type="slidenum">
              <a:rPr lang="en-US" smtClean="0"/>
              <a:t>101</a:t>
            </a:fld>
            <a:endParaRPr lang="en-US"/>
          </a:p>
        </p:txBody>
      </p:sp>
    </p:spTree>
    <p:extLst>
      <p:ext uri="{BB962C8B-B14F-4D97-AF65-F5344CB8AC3E}">
        <p14:creationId xmlns:p14="http://schemas.microsoft.com/office/powerpoint/2010/main" val="90957721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03CB41-7AC8-46CE-9B9F-E334D3A97214}" type="slidenum">
              <a:rPr lang="en-US" smtClean="0"/>
              <a:t>102</a:t>
            </a:fld>
            <a:endParaRPr lang="en-US"/>
          </a:p>
        </p:txBody>
      </p:sp>
    </p:spTree>
    <p:extLst>
      <p:ext uri="{BB962C8B-B14F-4D97-AF65-F5344CB8AC3E}">
        <p14:creationId xmlns:p14="http://schemas.microsoft.com/office/powerpoint/2010/main" val="428452016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333333"/>
                </a:solidFill>
                <a:effectLst/>
                <a:latin typeface="Exchange"/>
              </a:rPr>
              <a:t>Luxury companies have been taking advantage of surging demand to reposition their brands as even more exclusive and costly, according to industry executives and analysts. The practice predates the pandemic, but has received a renewed push in the past year as shoppers, emerging from pandemic-induced lockdowns, have snapped up high-price handbags, shoes, jewelry and other items….</a:t>
            </a:r>
          </a:p>
          <a:p>
            <a:endParaRPr lang="en-US" b="0" i="0" dirty="0">
              <a:solidFill>
                <a:srgbClr val="333333"/>
              </a:solidFill>
              <a:effectLst/>
              <a:latin typeface="Exchange"/>
            </a:endParaRPr>
          </a:p>
          <a:p>
            <a:r>
              <a:rPr lang="en-US" b="0" i="0" dirty="0">
                <a:solidFill>
                  <a:srgbClr val="333333"/>
                </a:solidFill>
                <a:effectLst/>
                <a:latin typeface="Exchange"/>
              </a:rPr>
              <a:t>“All the luxury industry is raising prices,” John Idol, the chief executive officer of </a:t>
            </a:r>
            <a:r>
              <a:rPr lang="en-US" b="0" i="0" u="sng" dirty="0">
                <a:effectLst/>
                <a:latin typeface="Exchange"/>
                <a:hlinkClick r:id="rId3"/>
              </a:rPr>
              <a:t>Capri Holdings</a:t>
            </a:r>
            <a:r>
              <a:rPr lang="en-US" b="0" i="0" dirty="0">
                <a:solidFill>
                  <a:srgbClr val="333333"/>
                </a:solidFill>
                <a:effectLst/>
                <a:latin typeface="Exchange"/>
              </a:rPr>
              <a:t> Ltd. </a:t>
            </a:r>
            <a:r>
              <a:rPr lang="en-US" b="0" i="0" u="none" strike="noStrike" dirty="0">
                <a:effectLst/>
                <a:latin typeface="var(--font-sans-serif-narrow)"/>
                <a:hlinkClick r:id="rId4"/>
              </a:rPr>
              <a:t>CPRI 1.01% </a:t>
            </a:r>
            <a:r>
              <a:rPr lang="en-US" b="0" i="0" dirty="0">
                <a:solidFill>
                  <a:srgbClr val="333333"/>
                </a:solidFill>
                <a:effectLst/>
                <a:latin typeface="Exchange"/>
              </a:rPr>
              <a:t>, owner of Michael Kors, Jimmy Choo and Versace, told analysts recently. “We’ve seen absolutely no consumer resistance to any of the price increases that we have taken, and there will be more.”</a:t>
            </a:r>
          </a:p>
          <a:p>
            <a:endParaRPr lang="en-US" b="0" i="0" dirty="0">
              <a:solidFill>
                <a:srgbClr val="333333"/>
              </a:solidFill>
              <a:effectLst/>
              <a:latin typeface="Exchange"/>
            </a:endParaRPr>
          </a:p>
          <a:p>
            <a:r>
              <a:rPr lang="en-US" b="0" i="0" dirty="0">
                <a:solidFill>
                  <a:srgbClr val="333333"/>
                </a:solidFill>
                <a:effectLst/>
                <a:latin typeface="Exchange"/>
              </a:rPr>
              <a:t>Chanel’s price increases stand out for their size and frequency, said analysts and consumers. It raised prices on its Classic Flap bags three times in 2021. It made another price increase in January on different styles, including Coco Handle and Business Affinity bags, which now cost 8% to 12% more.</a:t>
            </a:r>
          </a:p>
          <a:p>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105</a:t>
            </a:fld>
            <a:endParaRPr lang="en-US"/>
          </a:p>
        </p:txBody>
      </p:sp>
    </p:spTree>
    <p:extLst>
      <p:ext uri="{BB962C8B-B14F-4D97-AF65-F5344CB8AC3E}">
        <p14:creationId xmlns:p14="http://schemas.microsoft.com/office/powerpoint/2010/main" val="330403510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03CB41-7AC8-46CE-9B9F-E334D3A97214}" type="slidenum">
              <a:rPr lang="en-US" smtClean="0"/>
              <a:t>107</a:t>
            </a:fld>
            <a:endParaRPr lang="en-US"/>
          </a:p>
        </p:txBody>
      </p:sp>
    </p:spTree>
    <p:extLst>
      <p:ext uri="{BB962C8B-B14F-4D97-AF65-F5344CB8AC3E}">
        <p14:creationId xmlns:p14="http://schemas.microsoft.com/office/powerpoint/2010/main" val="354214838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b="1" i="0" dirty="0">
                <a:solidFill>
                  <a:srgbClr val="202124"/>
                </a:solidFill>
                <a:effectLst/>
                <a:latin typeface="Roboto" panose="02000000000000000000" pitchFamily="2" charset="0"/>
              </a:rPr>
              <a:t>A sigmoid function</a:t>
            </a:r>
            <a:r>
              <a:rPr lang="en-US" b="0" i="0" dirty="0">
                <a:solidFill>
                  <a:srgbClr val="202124"/>
                </a:solidFill>
                <a:effectLst/>
                <a:latin typeface="Roboto" panose="02000000000000000000" pitchFamily="2" charset="0"/>
              </a:rPr>
              <a:t> is a mathematical function having a characteristic "S"-shaped curve or sigmoid curve.</a:t>
            </a:r>
          </a:p>
          <a:p>
            <a:r>
              <a:rPr lang="en-US" b="1" i="0" dirty="0">
                <a:solidFill>
                  <a:srgbClr val="000000"/>
                </a:solidFill>
                <a:effectLst/>
                <a:latin typeface="Helvetica" panose="020B0604020202020204" pitchFamily="34" charset="0"/>
              </a:rPr>
              <a:t>F(x) = 1 / (1 + e</a:t>
            </a:r>
            <a:r>
              <a:rPr lang="en-US" b="1" i="0" baseline="30000" dirty="0">
                <a:solidFill>
                  <a:srgbClr val="000000"/>
                </a:solidFill>
                <a:effectLst/>
                <a:latin typeface="inherit"/>
              </a:rPr>
              <a:t>-x</a:t>
            </a:r>
            <a:r>
              <a:rPr lang="en-US" b="1" i="0" dirty="0">
                <a:solidFill>
                  <a:srgbClr val="000000"/>
                </a:solidFill>
                <a:effectLst/>
                <a:latin typeface="Helvetica" panose="020B0604020202020204" pitchFamily="34" charset="0"/>
              </a:rPr>
              <a:t>)</a:t>
            </a:r>
            <a:endParaRPr lang="en-US" b="0" i="0" dirty="0">
              <a:solidFill>
                <a:srgbClr val="202124"/>
              </a:solidFill>
              <a:effectLst/>
              <a:latin typeface="Roboto" panose="02000000000000000000" pitchFamily="2" charset="0"/>
            </a:endParaRPr>
          </a:p>
          <a:p>
            <a:r>
              <a:rPr lang="en-US" b="1" dirty="0">
                <a:effectLst/>
                <a:latin typeface="inherit"/>
              </a:rPr>
              <a:t>In Excel     =1/(1+EXP(-</a:t>
            </a:r>
            <a:r>
              <a:rPr lang="en-US" b="1" dirty="0">
                <a:solidFill>
                  <a:srgbClr val="3366FF"/>
                </a:solidFill>
                <a:effectLst/>
                <a:latin typeface="inherit"/>
              </a:rPr>
              <a:t>A1</a:t>
            </a:r>
            <a:r>
              <a:rPr lang="en-US" b="1" dirty="0">
                <a:effectLst/>
                <a:latin typeface="inherit"/>
              </a:rPr>
              <a:t>))</a:t>
            </a:r>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109</a:t>
            </a:fld>
            <a:endParaRPr lang="en-US"/>
          </a:p>
        </p:txBody>
      </p:sp>
    </p:spTree>
    <p:extLst>
      <p:ext uri="{BB962C8B-B14F-4D97-AF65-F5344CB8AC3E}">
        <p14:creationId xmlns:p14="http://schemas.microsoft.com/office/powerpoint/2010/main" val="251940090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110</a:t>
            </a:fld>
            <a:endParaRPr lang="en-US"/>
          </a:p>
        </p:txBody>
      </p:sp>
    </p:spTree>
    <p:extLst>
      <p:ext uri="{BB962C8B-B14F-4D97-AF65-F5344CB8AC3E}">
        <p14:creationId xmlns:p14="http://schemas.microsoft.com/office/powerpoint/2010/main" val="247425075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03CB41-7AC8-46CE-9B9F-E334D3A97214}" type="slidenum">
              <a:rPr lang="en-US" smtClean="0"/>
              <a:t>112</a:t>
            </a:fld>
            <a:endParaRPr lang="en-US"/>
          </a:p>
        </p:txBody>
      </p:sp>
    </p:spTree>
    <p:extLst>
      <p:ext uri="{BB962C8B-B14F-4D97-AF65-F5344CB8AC3E}">
        <p14:creationId xmlns:p14="http://schemas.microsoft.com/office/powerpoint/2010/main" val="121952173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03CB41-7AC8-46CE-9B9F-E334D3A97214}" type="slidenum">
              <a:rPr lang="en-US" smtClean="0"/>
              <a:t>113</a:t>
            </a:fld>
            <a:endParaRPr lang="en-US"/>
          </a:p>
        </p:txBody>
      </p:sp>
    </p:spTree>
    <p:extLst>
      <p:ext uri="{BB962C8B-B14F-4D97-AF65-F5344CB8AC3E}">
        <p14:creationId xmlns:p14="http://schemas.microsoft.com/office/powerpoint/2010/main" val="4284520163"/>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b="1" i="0" dirty="0">
                <a:solidFill>
                  <a:srgbClr val="202124"/>
                </a:solidFill>
                <a:effectLst/>
                <a:latin typeface="Roboto" panose="02000000000000000000" pitchFamily="2" charset="0"/>
              </a:rPr>
              <a:t>A sigmoid function</a:t>
            </a:r>
            <a:r>
              <a:rPr lang="en-US" b="0" i="0" dirty="0">
                <a:solidFill>
                  <a:srgbClr val="202124"/>
                </a:solidFill>
                <a:effectLst/>
                <a:latin typeface="Roboto" panose="02000000000000000000" pitchFamily="2" charset="0"/>
              </a:rPr>
              <a:t> is a mathematical function having a characteristic "S"-shaped curve or sigmoid curve.</a:t>
            </a:r>
          </a:p>
          <a:p>
            <a:r>
              <a:rPr lang="en-US" b="1" i="0" dirty="0">
                <a:solidFill>
                  <a:srgbClr val="000000"/>
                </a:solidFill>
                <a:effectLst/>
                <a:latin typeface="Helvetica" panose="020B0604020202020204" pitchFamily="34" charset="0"/>
              </a:rPr>
              <a:t>F(x) = 1 / (1 + e</a:t>
            </a:r>
            <a:r>
              <a:rPr lang="en-US" b="1" i="0" baseline="30000" dirty="0">
                <a:solidFill>
                  <a:srgbClr val="000000"/>
                </a:solidFill>
                <a:effectLst/>
                <a:latin typeface="inherit"/>
              </a:rPr>
              <a:t>-x</a:t>
            </a:r>
            <a:r>
              <a:rPr lang="en-US" b="1" i="0" dirty="0">
                <a:solidFill>
                  <a:srgbClr val="000000"/>
                </a:solidFill>
                <a:effectLst/>
                <a:latin typeface="Helvetica" panose="020B0604020202020204" pitchFamily="34" charset="0"/>
              </a:rPr>
              <a:t>)</a:t>
            </a:r>
            <a:endParaRPr lang="en-US" b="0" i="0" dirty="0">
              <a:solidFill>
                <a:srgbClr val="202124"/>
              </a:solidFill>
              <a:effectLst/>
              <a:latin typeface="Roboto" panose="02000000000000000000" pitchFamily="2" charset="0"/>
            </a:endParaRPr>
          </a:p>
          <a:p>
            <a:r>
              <a:rPr lang="en-US" b="1" dirty="0">
                <a:effectLst/>
                <a:latin typeface="inherit"/>
              </a:rPr>
              <a:t>In Excel     =1/(1+EXP(-</a:t>
            </a:r>
            <a:r>
              <a:rPr lang="en-US" b="1" dirty="0">
                <a:solidFill>
                  <a:srgbClr val="3366FF"/>
                </a:solidFill>
                <a:effectLst/>
                <a:latin typeface="inherit"/>
              </a:rPr>
              <a:t>A1</a:t>
            </a:r>
            <a:r>
              <a:rPr lang="en-US" b="1" dirty="0">
                <a:effectLst/>
                <a:latin typeface="inherit"/>
              </a:rPr>
              <a:t>))</a:t>
            </a:r>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114</a:t>
            </a:fld>
            <a:endParaRPr lang="en-US"/>
          </a:p>
        </p:txBody>
      </p:sp>
    </p:spTree>
    <p:extLst>
      <p:ext uri="{BB962C8B-B14F-4D97-AF65-F5344CB8AC3E}">
        <p14:creationId xmlns:p14="http://schemas.microsoft.com/office/powerpoint/2010/main" val="409929169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03CB41-7AC8-46CE-9B9F-E334D3A97214}" type="slidenum">
              <a:rPr lang="en-US" smtClean="0"/>
              <a:t>117</a:t>
            </a:fld>
            <a:endParaRPr lang="en-US"/>
          </a:p>
        </p:txBody>
      </p:sp>
    </p:spTree>
    <p:extLst>
      <p:ext uri="{BB962C8B-B14F-4D97-AF65-F5344CB8AC3E}">
        <p14:creationId xmlns:p14="http://schemas.microsoft.com/office/powerpoint/2010/main" val="407710642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03CB41-7AC8-46CE-9B9F-E334D3A97214}" type="slidenum">
              <a:rPr lang="en-US" smtClean="0"/>
              <a:t>118</a:t>
            </a:fld>
            <a:endParaRPr lang="en-US"/>
          </a:p>
        </p:txBody>
      </p:sp>
    </p:spTree>
    <p:extLst>
      <p:ext uri="{BB962C8B-B14F-4D97-AF65-F5344CB8AC3E}">
        <p14:creationId xmlns:p14="http://schemas.microsoft.com/office/powerpoint/2010/main" val="1977732103"/>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03CB41-7AC8-46CE-9B9F-E334D3A97214}" type="slidenum">
              <a:rPr lang="en-US" smtClean="0"/>
              <a:t>120</a:t>
            </a:fld>
            <a:endParaRPr lang="en-US"/>
          </a:p>
        </p:txBody>
      </p:sp>
    </p:spTree>
    <p:extLst>
      <p:ext uri="{BB962C8B-B14F-4D97-AF65-F5344CB8AC3E}">
        <p14:creationId xmlns:p14="http://schemas.microsoft.com/office/powerpoint/2010/main" val="233668189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03CB41-7AC8-46CE-9B9F-E334D3A97214}" type="slidenum">
              <a:rPr lang="en-US" smtClean="0"/>
              <a:t>121</a:t>
            </a:fld>
            <a:endParaRPr lang="en-US"/>
          </a:p>
        </p:txBody>
      </p:sp>
    </p:spTree>
    <p:extLst>
      <p:ext uri="{BB962C8B-B14F-4D97-AF65-F5344CB8AC3E}">
        <p14:creationId xmlns:p14="http://schemas.microsoft.com/office/powerpoint/2010/main" val="310922961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03CB41-7AC8-46CE-9B9F-E334D3A97214}" type="slidenum">
              <a:rPr lang="en-US" smtClean="0"/>
              <a:t>122</a:t>
            </a:fld>
            <a:endParaRPr lang="en-US"/>
          </a:p>
        </p:txBody>
      </p:sp>
    </p:spTree>
    <p:extLst>
      <p:ext uri="{BB962C8B-B14F-4D97-AF65-F5344CB8AC3E}">
        <p14:creationId xmlns:p14="http://schemas.microsoft.com/office/powerpoint/2010/main" val="382421695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03CB41-7AC8-46CE-9B9F-E334D3A97214}" type="slidenum">
              <a:rPr lang="en-US" smtClean="0"/>
              <a:t>124</a:t>
            </a:fld>
            <a:endParaRPr lang="en-US"/>
          </a:p>
        </p:txBody>
      </p:sp>
    </p:spTree>
    <p:extLst>
      <p:ext uri="{BB962C8B-B14F-4D97-AF65-F5344CB8AC3E}">
        <p14:creationId xmlns:p14="http://schemas.microsoft.com/office/powerpoint/2010/main" val="104664924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03CB41-7AC8-46CE-9B9F-E334D3A97214}" type="slidenum">
              <a:rPr lang="en-US" smtClean="0"/>
              <a:t>125</a:t>
            </a:fld>
            <a:endParaRPr lang="en-US"/>
          </a:p>
        </p:txBody>
      </p:sp>
    </p:spTree>
    <p:extLst>
      <p:ext uri="{BB962C8B-B14F-4D97-AF65-F5344CB8AC3E}">
        <p14:creationId xmlns:p14="http://schemas.microsoft.com/office/powerpoint/2010/main" val="2017109719"/>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03CB41-7AC8-46CE-9B9F-E334D3A97214}" type="slidenum">
              <a:rPr lang="en-US" smtClean="0"/>
              <a:t>129</a:t>
            </a:fld>
            <a:endParaRPr lang="en-US"/>
          </a:p>
        </p:txBody>
      </p:sp>
    </p:spTree>
    <p:extLst>
      <p:ext uri="{BB962C8B-B14F-4D97-AF65-F5344CB8AC3E}">
        <p14:creationId xmlns:p14="http://schemas.microsoft.com/office/powerpoint/2010/main" val="2507565773"/>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03CB41-7AC8-46CE-9B9F-E334D3A97214}" type="slidenum">
              <a:rPr lang="en-US" smtClean="0"/>
              <a:t>130</a:t>
            </a:fld>
            <a:endParaRPr lang="en-US"/>
          </a:p>
        </p:txBody>
      </p:sp>
    </p:spTree>
    <p:extLst>
      <p:ext uri="{BB962C8B-B14F-4D97-AF65-F5344CB8AC3E}">
        <p14:creationId xmlns:p14="http://schemas.microsoft.com/office/powerpoint/2010/main" val="4113661874"/>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03CB41-7AC8-46CE-9B9F-E334D3A97214}" type="slidenum">
              <a:rPr lang="en-US" smtClean="0"/>
              <a:t>131</a:t>
            </a:fld>
            <a:endParaRPr lang="en-US"/>
          </a:p>
        </p:txBody>
      </p:sp>
    </p:spTree>
    <p:extLst>
      <p:ext uri="{BB962C8B-B14F-4D97-AF65-F5344CB8AC3E}">
        <p14:creationId xmlns:p14="http://schemas.microsoft.com/office/powerpoint/2010/main" val="2656355478"/>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03CB41-7AC8-46CE-9B9F-E334D3A97214}" type="slidenum">
              <a:rPr lang="en-US" smtClean="0"/>
              <a:t>132</a:t>
            </a:fld>
            <a:endParaRPr lang="en-US"/>
          </a:p>
        </p:txBody>
      </p:sp>
    </p:spTree>
    <p:extLst>
      <p:ext uri="{BB962C8B-B14F-4D97-AF65-F5344CB8AC3E}">
        <p14:creationId xmlns:p14="http://schemas.microsoft.com/office/powerpoint/2010/main" val="84752616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03CB41-7AC8-46CE-9B9F-E334D3A97214}" type="slidenum">
              <a:rPr lang="en-US" smtClean="0"/>
              <a:t>133</a:t>
            </a:fld>
            <a:endParaRPr lang="en-US"/>
          </a:p>
        </p:txBody>
      </p:sp>
    </p:spTree>
    <p:extLst>
      <p:ext uri="{BB962C8B-B14F-4D97-AF65-F5344CB8AC3E}">
        <p14:creationId xmlns:p14="http://schemas.microsoft.com/office/powerpoint/2010/main" val="58591870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03CB41-7AC8-46CE-9B9F-E334D3A97214}" type="slidenum">
              <a:rPr lang="en-US" smtClean="0"/>
              <a:t>134</a:t>
            </a:fld>
            <a:endParaRPr lang="en-US"/>
          </a:p>
        </p:txBody>
      </p:sp>
    </p:spTree>
    <p:extLst>
      <p:ext uri="{BB962C8B-B14F-4D97-AF65-F5344CB8AC3E}">
        <p14:creationId xmlns:p14="http://schemas.microsoft.com/office/powerpoint/2010/main" val="1947348836"/>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03CB41-7AC8-46CE-9B9F-E334D3A97214}" type="slidenum">
              <a:rPr lang="en-US" smtClean="0"/>
              <a:t>135</a:t>
            </a:fld>
            <a:endParaRPr lang="en-US"/>
          </a:p>
        </p:txBody>
      </p:sp>
    </p:spTree>
    <p:extLst>
      <p:ext uri="{BB962C8B-B14F-4D97-AF65-F5344CB8AC3E}">
        <p14:creationId xmlns:p14="http://schemas.microsoft.com/office/powerpoint/2010/main" val="350284365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03CB41-7AC8-46CE-9B9F-E334D3A97214}" type="slidenum">
              <a:rPr lang="en-US" smtClean="0"/>
              <a:t>136</a:t>
            </a:fld>
            <a:endParaRPr lang="en-US"/>
          </a:p>
        </p:txBody>
      </p:sp>
    </p:spTree>
    <p:extLst>
      <p:ext uri="{BB962C8B-B14F-4D97-AF65-F5344CB8AC3E}">
        <p14:creationId xmlns:p14="http://schemas.microsoft.com/office/powerpoint/2010/main" val="3464757614"/>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0" i="0" u="none" strike="noStrike" baseline="0" dirty="0">
                <a:latin typeface="Georgia" panose="02040502050405020303" pitchFamily="18" charset="0"/>
              </a:rPr>
              <a:t>A class of models that satisfy both the range and the sum restrictions are attraction models,</a:t>
            </a:r>
          </a:p>
          <a:p>
            <a:pPr algn="l"/>
            <a:r>
              <a:rPr lang="en-US" sz="1800" b="0" i="0" u="none" strike="noStrike" baseline="0" dirty="0">
                <a:latin typeface="Georgia" panose="02040502050405020303" pitchFamily="18" charset="0"/>
              </a:rPr>
              <a:t>where the attraction of a brand depends on its marketing mix. Essentially these</a:t>
            </a:r>
          </a:p>
          <a:p>
            <a:pPr algn="l"/>
            <a:r>
              <a:rPr lang="en-US" sz="1800" b="0" i="0" u="none" strike="noStrike" baseline="0" dirty="0">
                <a:latin typeface="Georgia" panose="02040502050405020303" pitchFamily="18" charset="0"/>
              </a:rPr>
              <a:t>models say our share=us/(</a:t>
            </a:r>
            <a:r>
              <a:rPr lang="en-US" sz="1800" b="0" i="0" u="none" strike="noStrike" baseline="0" dirty="0" err="1">
                <a:latin typeface="Georgia" panose="02040502050405020303" pitchFamily="18" charset="0"/>
              </a:rPr>
              <a:t>us+them</a:t>
            </a:r>
            <a:r>
              <a:rPr lang="en-US" sz="1800" b="0" i="0" u="none" strike="noStrike" baseline="0" dirty="0">
                <a:latin typeface="Georgia" panose="02040502050405020303" pitchFamily="18" charset="0"/>
              </a:rPr>
              <a:t>), where “us” refers to the attractiveness of our</a:t>
            </a:r>
          </a:p>
          <a:p>
            <a:pPr algn="l"/>
            <a:r>
              <a:rPr lang="en-US" sz="1800" b="0" i="0" u="none" strike="noStrike" baseline="0" dirty="0">
                <a:latin typeface="Georgia" panose="02040502050405020303" pitchFamily="18" charset="0"/>
              </a:rPr>
              <a:t>brand and (</a:t>
            </a:r>
            <a:r>
              <a:rPr lang="en-US" sz="1800" b="0" i="0" u="none" strike="noStrike" baseline="0" dirty="0" err="1">
                <a:latin typeface="Georgia" panose="02040502050405020303" pitchFamily="18" charset="0"/>
              </a:rPr>
              <a:t>us+them</a:t>
            </a:r>
            <a:r>
              <a:rPr lang="en-US" sz="1800" b="0" i="0" u="none" strike="noStrike" baseline="0" dirty="0">
                <a:latin typeface="Georgia" panose="02040502050405020303" pitchFamily="18" charset="0"/>
              </a:rPr>
              <a:t>) refers to the attractiveness of all brands in the market,</a:t>
            </a:r>
          </a:p>
          <a:p>
            <a:pPr algn="l"/>
            <a:r>
              <a:rPr lang="en-US" sz="1800" b="0" i="0" u="none" strike="noStrike" baseline="0" dirty="0">
                <a:latin typeface="Georgia" panose="02040502050405020303" pitchFamily="18" charset="0"/>
              </a:rPr>
              <a:t>including our brand.</a:t>
            </a:r>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137</a:t>
            </a:fld>
            <a:endParaRPr lang="en-US"/>
          </a:p>
        </p:txBody>
      </p:sp>
    </p:spTree>
    <p:extLst>
      <p:ext uri="{BB962C8B-B14F-4D97-AF65-F5344CB8AC3E}">
        <p14:creationId xmlns:p14="http://schemas.microsoft.com/office/powerpoint/2010/main" val="261419244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03CB41-7AC8-46CE-9B9F-E334D3A97214}" type="slidenum">
              <a:rPr lang="en-US" smtClean="0"/>
              <a:t>138</a:t>
            </a:fld>
            <a:endParaRPr lang="en-US"/>
          </a:p>
        </p:txBody>
      </p:sp>
    </p:spTree>
    <p:extLst>
      <p:ext uri="{BB962C8B-B14F-4D97-AF65-F5344CB8AC3E}">
        <p14:creationId xmlns:p14="http://schemas.microsoft.com/office/powerpoint/2010/main" val="297558888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03CB41-7AC8-46CE-9B9F-E334D3A97214}" type="slidenum">
              <a:rPr lang="en-US" smtClean="0"/>
              <a:t>139</a:t>
            </a:fld>
            <a:endParaRPr lang="en-US"/>
          </a:p>
        </p:txBody>
      </p:sp>
    </p:spTree>
    <p:extLst>
      <p:ext uri="{BB962C8B-B14F-4D97-AF65-F5344CB8AC3E}">
        <p14:creationId xmlns:p14="http://schemas.microsoft.com/office/powerpoint/2010/main" val="302321276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It’s a general trend… Marketing as a field is changing. Just like finance changed in the 80’s</a:t>
            </a:r>
          </a:p>
        </p:txBody>
      </p:sp>
      <p:sp>
        <p:nvSpPr>
          <p:cNvPr id="4" name="Slide Number Placeholder 3"/>
          <p:cNvSpPr>
            <a:spLocks noGrp="1"/>
          </p:cNvSpPr>
          <p:nvPr>
            <p:ph type="sldNum" sz="quarter" idx="5"/>
          </p:nvPr>
        </p:nvSpPr>
        <p:spPr/>
        <p:txBody>
          <a:bodyPr/>
          <a:lstStyle/>
          <a:p>
            <a:fld id="{1603CB41-7AC8-46CE-9B9F-E334D3A97214}" type="slidenum">
              <a:rPr lang="en-US" smtClean="0"/>
              <a:t>142</a:t>
            </a:fld>
            <a:endParaRPr lang="en-US"/>
          </a:p>
        </p:txBody>
      </p:sp>
    </p:spTree>
    <p:extLst>
      <p:ext uri="{BB962C8B-B14F-4D97-AF65-F5344CB8AC3E}">
        <p14:creationId xmlns:p14="http://schemas.microsoft.com/office/powerpoint/2010/main" val="39764044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03CB41-7AC8-46CE-9B9F-E334D3A97214}" type="slidenum">
              <a:rPr lang="en-US" smtClean="0"/>
              <a:t>143</a:t>
            </a:fld>
            <a:endParaRPr lang="en-US"/>
          </a:p>
        </p:txBody>
      </p:sp>
    </p:spTree>
    <p:extLst>
      <p:ext uri="{BB962C8B-B14F-4D97-AF65-F5344CB8AC3E}">
        <p14:creationId xmlns:p14="http://schemas.microsoft.com/office/powerpoint/2010/main" val="421612159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03CB41-7AC8-46CE-9B9F-E334D3A97214}" type="slidenum">
              <a:rPr lang="en-US" smtClean="0"/>
              <a:t>144</a:t>
            </a:fld>
            <a:endParaRPr lang="en-US"/>
          </a:p>
        </p:txBody>
      </p:sp>
    </p:spTree>
    <p:extLst>
      <p:ext uri="{BB962C8B-B14F-4D97-AF65-F5344CB8AC3E}">
        <p14:creationId xmlns:p14="http://schemas.microsoft.com/office/powerpoint/2010/main" val="395320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en-US" dirty="0"/>
              <a:t>New Product success rates are based on study by Nielsen.</a:t>
            </a:r>
          </a:p>
          <a:p>
            <a:r>
              <a:rPr lang="en-US" altLang="en-US" dirty="0"/>
              <a:t>Ad ROI based on article in Advertising Age.</a:t>
            </a:r>
          </a:p>
          <a:p>
            <a:r>
              <a:rPr lang="en-US" altLang="en-US" dirty="0"/>
              <a:t>Satisfaction scores based on Michigan index. Amazon score at Michigan satisfaction index is 88!’</a:t>
            </a:r>
          </a:p>
          <a:p>
            <a:endParaRPr lang="en-US" altLang="en-US" dirty="0"/>
          </a:p>
          <a:p>
            <a:r>
              <a:rPr lang="en-US" altLang="en-US" dirty="0"/>
              <a:t>Retention rates based on study by </a:t>
            </a:r>
            <a:r>
              <a:rPr lang="en-US" altLang="en-US" dirty="0" err="1"/>
              <a:t>Reicheld</a:t>
            </a:r>
            <a:r>
              <a:rPr lang="en-US" altLang="en-US" dirty="0"/>
              <a:t>.  New York Times and MBNA have customer retention rates of over 90%  In the auto industry, retention rates of over 60% are considered very good (Chevy).</a:t>
            </a:r>
          </a:p>
          <a:p>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145</a:t>
            </a:fld>
            <a:endParaRPr lang="en-US"/>
          </a:p>
        </p:txBody>
      </p:sp>
    </p:spTree>
    <p:extLst>
      <p:ext uri="{BB962C8B-B14F-4D97-AF65-F5344CB8AC3E}">
        <p14:creationId xmlns:p14="http://schemas.microsoft.com/office/powerpoint/2010/main" val="4184659982"/>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146</a:t>
            </a:fld>
            <a:endParaRPr lang="en-US"/>
          </a:p>
        </p:txBody>
      </p:sp>
    </p:spTree>
    <p:extLst>
      <p:ext uri="{BB962C8B-B14F-4D97-AF65-F5344CB8AC3E}">
        <p14:creationId xmlns:p14="http://schemas.microsoft.com/office/powerpoint/2010/main" val="2771389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a:xfrm>
            <a:off x="685800" y="4400550"/>
            <a:ext cx="5486400" cy="4162682"/>
          </a:xfrm>
        </p:spPr>
        <p:txBody>
          <a:bodyPr/>
          <a:lstStyle/>
          <a:p>
            <a:r>
              <a:rPr lang="en-US" altLang="en-US" dirty="0"/>
              <a:t>From e-marketer (March 7, 2007)</a:t>
            </a:r>
          </a:p>
          <a:p>
            <a:r>
              <a:rPr lang="en-US" altLang="en-US" dirty="0"/>
              <a:t>Less than 10% of information within organizations is ranked by value. Untagged data are not readily useful throughout a company. </a:t>
            </a:r>
          </a:p>
          <a:p>
            <a:r>
              <a:rPr lang="en-US" altLang="en-US" dirty="0"/>
              <a:t>Another quarter of information in companies lies outside of data centers, which, again, makes it less useful. Small businesses account for as much as 30% of corporate information, and the number of people who have access to the data is limited. </a:t>
            </a:r>
          </a:p>
          <a:p>
            <a:r>
              <a:rPr lang="en-US" altLang="en-US" dirty="0"/>
              <a:t>So we come again to a paradox which has been around for most of the Information Age, and which keeps getting more acute every year: We have more information available than ever, but getting the right information at the right time is getting harder all the time. </a:t>
            </a:r>
          </a:p>
          <a:p>
            <a:r>
              <a:rPr lang="en-US" altLang="en-US" dirty="0"/>
              <a:t>----</a:t>
            </a:r>
          </a:p>
          <a:p>
            <a:r>
              <a:rPr lang="en-US" altLang="en-US" dirty="0"/>
              <a:t>A good way to respond to these challenges to combine judgment and data.  The gut/brain dichotomy is largely false in today’s world. Few decision makers ignore good information when they can get it. And most accept that there will be times they can't get it and so will have to rely on instinct. Fortunately, the intellect informs both intuition and analysis, and research shows that people's instincts are often quite good. In The Fifth Discipline, Peter Senge elegantly sums up the holistic approach: "People with high levels of personal mastery…cannot afford to choose between reason and intuition, or head and heart, any more than they would choose to walk on one leg or see with one eye." </a:t>
            </a:r>
          </a:p>
          <a:p>
            <a:endParaRPr lang="en-US" altLang="en-US" dirty="0"/>
          </a:p>
          <a:p>
            <a:r>
              <a:rPr lang="en-US" altLang="en-US" dirty="0"/>
              <a:t>Thus, computer models do not replace judgment.  They supplement judgment. </a:t>
            </a:r>
          </a:p>
          <a:p>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147</a:t>
            </a:fld>
            <a:endParaRPr lang="en-US"/>
          </a:p>
        </p:txBody>
      </p:sp>
    </p:spTree>
    <p:extLst>
      <p:ext uri="{BB962C8B-B14F-4D97-AF65-F5344CB8AC3E}">
        <p14:creationId xmlns:p14="http://schemas.microsoft.com/office/powerpoint/2010/main" val="331327975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148</a:t>
            </a:fld>
            <a:endParaRPr lang="en-US"/>
          </a:p>
        </p:txBody>
      </p:sp>
    </p:spTree>
    <p:extLst>
      <p:ext uri="{BB962C8B-B14F-4D97-AF65-F5344CB8AC3E}">
        <p14:creationId xmlns:p14="http://schemas.microsoft.com/office/powerpoint/2010/main" val="420636432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03CB41-7AC8-46CE-9B9F-E334D3A97214}" type="slidenum">
              <a:rPr lang="en-US" smtClean="0"/>
              <a:t>149</a:t>
            </a:fld>
            <a:endParaRPr lang="en-US"/>
          </a:p>
        </p:txBody>
      </p:sp>
    </p:spTree>
    <p:extLst>
      <p:ext uri="{BB962C8B-B14F-4D97-AF65-F5344CB8AC3E}">
        <p14:creationId xmlns:p14="http://schemas.microsoft.com/office/powerpoint/2010/main" val="244699791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zh-CN" altLang="en-US" b="0" i="0" dirty="0">
                <a:solidFill>
                  <a:srgbClr val="333333"/>
                </a:solidFill>
                <a:effectLst/>
                <a:latin typeface="Open Sans" panose="020B0606030504020204" pitchFamily="34" charset="0"/>
              </a:rPr>
              <a:t>潜在变量是一种不作为解释变量或响应变量包含在分析中的变量，但该变量会影响变量间关系的解释。潜在变量可能会错误地确定变量间存在很强的关系，或者可以隐藏实际关系。例如，一位研究科学家研究节食和锻炼对人体血压的效应。也会对血压产生影响的潜在变量包括此人是否吸烟以及所受压力的水平。</a:t>
            </a:r>
          </a:p>
          <a:p>
            <a:pPr algn="l"/>
            <a:r>
              <a:rPr lang="zh-CN" altLang="en-US" b="0" i="0" dirty="0">
                <a:solidFill>
                  <a:srgbClr val="333333"/>
                </a:solidFill>
                <a:effectLst/>
                <a:latin typeface="Open Sans" panose="020B0606030504020204" pitchFamily="34" charset="0"/>
              </a:rPr>
              <a:t>在统计模型中，误差项可解释影响此过程的潜在变量。要发现潜在变量，您必须花些时间了解您的数据以及可能会影响过程的重要变量。您也可以创建数据图以查找可确定是否存在潜在变量的非线性趋势。</a:t>
            </a:r>
            <a:endParaRPr lang="en-US" altLang="zh-CN" b="0" i="0" dirty="0">
              <a:solidFill>
                <a:srgbClr val="333333"/>
              </a:solidFill>
              <a:effectLst/>
              <a:latin typeface="Open Sans" panose="020B0606030504020204" pitchFamily="34" charset="0"/>
            </a:endParaRPr>
          </a:p>
          <a:p>
            <a:pPr algn="l"/>
            <a:endParaRPr lang="en-US" altLang="zh-CN" b="0" i="0" dirty="0">
              <a:solidFill>
                <a:srgbClr val="333333"/>
              </a:solidFill>
              <a:effectLst/>
              <a:latin typeface="Open Sans" panose="020B0606030504020204" pitchFamily="34" charset="0"/>
            </a:endParaRPr>
          </a:p>
          <a:p>
            <a:pPr algn="l"/>
            <a:r>
              <a:rPr lang="en-US" b="0" i="0" dirty="0">
                <a:solidFill>
                  <a:srgbClr val="2E2E2E"/>
                </a:solidFill>
                <a:effectLst/>
                <a:latin typeface="NexusSans"/>
              </a:rPr>
              <a:t>Factor Analysis</a:t>
            </a:r>
          </a:p>
          <a:p>
            <a:pPr algn="l"/>
            <a:r>
              <a:rPr lang="en-US" b="0" i="0" dirty="0">
                <a:solidFill>
                  <a:srgbClr val="2E2E2E"/>
                </a:solidFill>
                <a:effectLst/>
                <a:latin typeface="NexusSans"/>
              </a:rPr>
              <a:t>Factor analysis is a procedure used to determine the extent to which shared variance (the intercorrelation between measures) exists between variables or items within the item pool for a developing measure.</a:t>
            </a:r>
            <a:r>
              <a:rPr lang="en-US" b="0" i="0" baseline="30000" dirty="0">
                <a:solidFill>
                  <a:srgbClr val="2E2E2E"/>
                </a:solidFill>
                <a:effectLst/>
                <a:latin typeface="NexusSans"/>
              </a:rPr>
              <a:t>50</a:t>
            </a:r>
            <a:r>
              <a:rPr lang="en-US" b="0" i="0" dirty="0">
                <a:solidFill>
                  <a:srgbClr val="2E2E2E"/>
                </a:solidFill>
                <a:effectLst/>
                <a:latin typeface="NexusSans"/>
              </a:rPr>
              <a:t> It is a means of determining to what degree individual items are measuring a something in common, such as a factor.</a:t>
            </a:r>
            <a:r>
              <a:rPr lang="en-US" b="0" i="0" baseline="30000" dirty="0">
                <a:solidFill>
                  <a:srgbClr val="2E2E2E"/>
                </a:solidFill>
                <a:effectLst/>
                <a:latin typeface="NexusSans"/>
              </a:rPr>
              <a:t>50,51</a:t>
            </a:r>
            <a:r>
              <a:rPr lang="en-US" b="0" i="0" dirty="0">
                <a:solidFill>
                  <a:srgbClr val="2E2E2E"/>
                </a:solidFill>
                <a:effectLst/>
                <a:latin typeface="NexusSans"/>
              </a:rPr>
              <a:t> Factors are underlying hypothetical, unobservable construct.</a:t>
            </a:r>
            <a:r>
              <a:rPr lang="en-US" b="0" i="0" baseline="30000" dirty="0">
                <a:solidFill>
                  <a:srgbClr val="2E2E2E"/>
                </a:solidFill>
                <a:effectLst/>
                <a:latin typeface="NexusSans"/>
              </a:rPr>
              <a:t>50,51</a:t>
            </a:r>
            <a:r>
              <a:rPr lang="en-US" b="0" i="0" dirty="0">
                <a:solidFill>
                  <a:srgbClr val="2E2E2E"/>
                </a:solidFill>
                <a:effectLst/>
                <a:latin typeface="NexusSans"/>
              </a:rPr>
              <a:t> Factor analysis is a process in which items are analyzed in such a way as to create a mathematical model that estimates factors, or construct domains, within the pool of items. Factor analysis produces factor loadings, which are the </a:t>
            </a:r>
            <a:r>
              <a:rPr lang="en-US" b="0" i="0" dirty="0">
                <a:solidFill>
                  <a:srgbClr val="2E2E2E"/>
                </a:solidFill>
                <a:effectLst/>
                <a:latin typeface="NexusSans"/>
                <a:hlinkClick r:id="rId3" tooltip="Learn more about Correlation Coefficient from ScienceDirect's AI-generated Topic Pages"/>
              </a:rPr>
              <a:t>Pearson correlation coefficient</a:t>
            </a:r>
            <a:r>
              <a:rPr lang="en-US" b="0" i="0" dirty="0">
                <a:solidFill>
                  <a:srgbClr val="2E2E2E"/>
                </a:solidFill>
                <a:effectLst/>
                <a:latin typeface="NexusSans"/>
              </a:rPr>
              <a:t> of an original variable or item with a given identified factor or domain within the metric. Factor loadings can be used as a means of item reduction (multiple items capturing the same variance or a low amount of variance can be identified and removed) and of grouping items into construct subscales or domains by their factor loadings.</a:t>
            </a:r>
            <a:r>
              <a:rPr lang="en-US" b="0" i="0" baseline="30000" dirty="0">
                <a:solidFill>
                  <a:srgbClr val="2E2E2E"/>
                </a:solidFill>
                <a:effectLst/>
                <a:latin typeface="NexusSans"/>
              </a:rPr>
              <a:t>50,51</a:t>
            </a:r>
            <a:r>
              <a:rPr lang="en-US" b="0" i="0" dirty="0">
                <a:solidFill>
                  <a:srgbClr val="2E2E2E"/>
                </a:solidFill>
                <a:effectLst/>
                <a:latin typeface="NexusSans"/>
              </a:rPr>
              <a:t> Factor analysis remains a critical component of measure development and is a staple of classical test theory. Factor analysis is part of the test-level approach seen in classical theory that assumes each item in the test is of equal difficulty and thus test items are essentially parallel instruments.</a:t>
            </a:r>
            <a:r>
              <a:rPr lang="en-US" b="0" i="0" baseline="30000" dirty="0">
                <a:solidFill>
                  <a:srgbClr val="2E2E2E"/>
                </a:solidFill>
                <a:effectLst/>
                <a:latin typeface="NexusSans"/>
              </a:rPr>
              <a:t>52</a:t>
            </a:r>
            <a:endParaRPr lang="en-US" b="0" i="0" dirty="0">
              <a:solidFill>
                <a:srgbClr val="2E2E2E"/>
              </a:solidFill>
              <a:effectLst/>
              <a:latin typeface="NexusSans"/>
            </a:endParaRPr>
          </a:p>
          <a:p>
            <a:pPr algn="l"/>
            <a:endParaRPr lang="zh-CN" altLang="en-US" b="0" i="0" dirty="0">
              <a:solidFill>
                <a:srgbClr val="333333"/>
              </a:solidFill>
              <a:effectLst/>
              <a:latin typeface="Open Sans" panose="020B0606030504020204" pitchFamily="34" charset="0"/>
            </a:endParaRPr>
          </a:p>
          <a:p>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150</a:t>
            </a:fld>
            <a:endParaRPr lang="en-US"/>
          </a:p>
        </p:txBody>
      </p:sp>
    </p:spTree>
    <p:extLst>
      <p:ext uri="{BB962C8B-B14F-4D97-AF65-F5344CB8AC3E}">
        <p14:creationId xmlns:p14="http://schemas.microsoft.com/office/powerpoint/2010/main" val="1093622778"/>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en-US" dirty="0"/>
              <a:t>Example models of this type of model in Marketing are PIMS and Advisor.</a:t>
            </a:r>
          </a:p>
          <a:p>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158</a:t>
            </a:fld>
            <a:endParaRPr lang="en-US"/>
          </a:p>
        </p:txBody>
      </p:sp>
    </p:spTree>
    <p:extLst>
      <p:ext uri="{BB962C8B-B14F-4D97-AF65-F5344CB8AC3E}">
        <p14:creationId xmlns:p14="http://schemas.microsoft.com/office/powerpoint/2010/main" val="993733957"/>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03CB41-7AC8-46CE-9B9F-E334D3A97214}" type="slidenum">
              <a:rPr lang="en-US" smtClean="0"/>
              <a:t>159</a:t>
            </a:fld>
            <a:endParaRPr lang="en-US"/>
          </a:p>
        </p:txBody>
      </p:sp>
    </p:spTree>
    <p:extLst>
      <p:ext uri="{BB962C8B-B14F-4D97-AF65-F5344CB8AC3E}">
        <p14:creationId xmlns:p14="http://schemas.microsoft.com/office/powerpoint/2010/main" val="2068763362"/>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03CB41-7AC8-46CE-9B9F-E334D3A97214}" type="slidenum">
              <a:rPr lang="en-US" smtClean="0"/>
              <a:t>160</a:t>
            </a:fld>
            <a:endParaRPr lang="en-US"/>
          </a:p>
        </p:txBody>
      </p:sp>
    </p:spTree>
    <p:extLst>
      <p:ext uri="{BB962C8B-B14F-4D97-AF65-F5344CB8AC3E}">
        <p14:creationId xmlns:p14="http://schemas.microsoft.com/office/powerpoint/2010/main" val="3479625421"/>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03CB41-7AC8-46CE-9B9F-E334D3A97214}" type="slidenum">
              <a:rPr lang="en-US" smtClean="0"/>
              <a:t>161</a:t>
            </a:fld>
            <a:endParaRPr lang="en-US"/>
          </a:p>
        </p:txBody>
      </p:sp>
    </p:spTree>
    <p:extLst>
      <p:ext uri="{BB962C8B-B14F-4D97-AF65-F5344CB8AC3E}">
        <p14:creationId xmlns:p14="http://schemas.microsoft.com/office/powerpoint/2010/main" val="2965779058"/>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03CB41-7AC8-46CE-9B9F-E334D3A97214}" type="slidenum">
              <a:rPr lang="en-US" smtClean="0"/>
              <a:t>162</a:t>
            </a:fld>
            <a:endParaRPr lang="en-US"/>
          </a:p>
        </p:txBody>
      </p:sp>
    </p:spTree>
    <p:extLst>
      <p:ext uri="{BB962C8B-B14F-4D97-AF65-F5344CB8AC3E}">
        <p14:creationId xmlns:p14="http://schemas.microsoft.com/office/powerpoint/2010/main" val="1540766700"/>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03CB41-7AC8-46CE-9B9F-E334D3A97214}" type="slidenum">
              <a:rPr lang="en-US" smtClean="0"/>
              <a:t>165</a:t>
            </a:fld>
            <a:endParaRPr lang="en-US"/>
          </a:p>
        </p:txBody>
      </p:sp>
    </p:spTree>
    <p:extLst>
      <p:ext uri="{BB962C8B-B14F-4D97-AF65-F5344CB8AC3E}">
        <p14:creationId xmlns:p14="http://schemas.microsoft.com/office/powerpoint/2010/main" val="3542148386"/>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03CB41-7AC8-46CE-9B9F-E334D3A97214}" type="slidenum">
              <a:rPr lang="en-US" smtClean="0"/>
              <a:t>166</a:t>
            </a:fld>
            <a:endParaRPr lang="en-US"/>
          </a:p>
        </p:txBody>
      </p:sp>
    </p:spTree>
    <p:extLst>
      <p:ext uri="{BB962C8B-B14F-4D97-AF65-F5344CB8AC3E}">
        <p14:creationId xmlns:p14="http://schemas.microsoft.com/office/powerpoint/2010/main" val="1672863006"/>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Explain what the minimum is (loyal customers), the maximum (saturation), why it’s nonlinear</a:t>
            </a:r>
          </a:p>
          <a:p>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167</a:t>
            </a:fld>
            <a:endParaRPr lang="en-US"/>
          </a:p>
        </p:txBody>
      </p:sp>
    </p:spTree>
    <p:extLst>
      <p:ext uri="{BB962C8B-B14F-4D97-AF65-F5344CB8AC3E}">
        <p14:creationId xmlns:p14="http://schemas.microsoft.com/office/powerpoint/2010/main" val="6303338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03CB41-7AC8-46CE-9B9F-E334D3A97214}" type="slidenum">
              <a:rPr lang="en-US" smtClean="0"/>
              <a:t>168</a:t>
            </a:fld>
            <a:endParaRPr lang="en-US"/>
          </a:p>
        </p:txBody>
      </p:sp>
    </p:spTree>
    <p:extLst>
      <p:ext uri="{BB962C8B-B14F-4D97-AF65-F5344CB8AC3E}">
        <p14:creationId xmlns:p14="http://schemas.microsoft.com/office/powerpoint/2010/main" val="2413346248"/>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hlinkClick r:id="rId3"/>
              </a:rPr>
              <a:t>https://bookdown.org/mike/marketing_research/analytical-models.html</a:t>
            </a:r>
            <a:r>
              <a:rPr lang="en-US" dirty="0"/>
              <a:t> </a:t>
            </a:r>
          </a:p>
          <a:p>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169</a:t>
            </a:fld>
            <a:endParaRPr lang="en-US"/>
          </a:p>
        </p:txBody>
      </p:sp>
    </p:spTree>
    <p:extLst>
      <p:ext uri="{BB962C8B-B14F-4D97-AF65-F5344CB8AC3E}">
        <p14:creationId xmlns:p14="http://schemas.microsoft.com/office/powerpoint/2010/main" val="1820875980"/>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en-US" dirty="0"/>
              <a:t>Marketing effort has the highest effect on people who are “sitting on the fence” (i.e., those with a probability of 0.5 of choosing the alternative of interest).</a:t>
            </a:r>
          </a:p>
          <a:p>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170</a:t>
            </a:fld>
            <a:endParaRPr lang="en-US"/>
          </a:p>
        </p:txBody>
      </p:sp>
    </p:spTree>
    <p:extLst>
      <p:ext uri="{BB962C8B-B14F-4D97-AF65-F5344CB8AC3E}">
        <p14:creationId xmlns:p14="http://schemas.microsoft.com/office/powerpoint/2010/main" val="822974869"/>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03CB41-7AC8-46CE-9B9F-E334D3A97214}" type="slidenum">
              <a:rPr lang="en-US" smtClean="0"/>
              <a:t>171</a:t>
            </a:fld>
            <a:endParaRPr lang="en-US"/>
          </a:p>
        </p:txBody>
      </p:sp>
    </p:spTree>
    <p:extLst>
      <p:ext uri="{BB962C8B-B14F-4D97-AF65-F5344CB8AC3E}">
        <p14:creationId xmlns:p14="http://schemas.microsoft.com/office/powerpoint/2010/main" val="2791655920"/>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03CB41-7AC8-46CE-9B9F-E334D3A97214}" type="slidenum">
              <a:rPr lang="en-US" smtClean="0"/>
              <a:t>172</a:t>
            </a:fld>
            <a:endParaRPr lang="en-US"/>
          </a:p>
        </p:txBody>
      </p:sp>
    </p:spTree>
    <p:extLst>
      <p:ext uri="{BB962C8B-B14F-4D97-AF65-F5344CB8AC3E}">
        <p14:creationId xmlns:p14="http://schemas.microsoft.com/office/powerpoint/2010/main" val="3068728392"/>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en-US" dirty="0"/>
              <a:t>The human brain fills the gaps.</a:t>
            </a:r>
          </a:p>
          <a:p>
            <a:r>
              <a:rPr lang="en-US" altLang="en-US" dirty="0"/>
              <a:t>There is a book out titled, </a:t>
            </a:r>
            <a:r>
              <a:rPr lang="en-US" altLang="en-US" u="sng" dirty="0"/>
              <a:t>On Intelligence</a:t>
            </a:r>
            <a:r>
              <a:rPr lang="en-US" altLang="en-US" dirty="0"/>
              <a:t> by Jeffrey Hawkins which argues that all functions of the human brain could be explained by its ability to predict events.  But, how does the brain predict events that have not happened yet?  Hawkins believes that our cortex is essentially a hierarchical memory system that continually predicts the future and compares prediction to reality, modifying memories each time the prediction and memory don’t match. The surprising thing about this statement is that it is independent of sensory input. There is a common cortical algorithm that operates in the same way no matter where you look in the neocortex. </a:t>
            </a:r>
          </a:p>
          <a:p>
            <a:endParaRPr lang="en-US" altLang="en-US" dirty="0"/>
          </a:p>
          <a:p>
            <a:r>
              <a:rPr lang="en-US" altLang="en-US" dirty="0"/>
              <a:t>Our brain gets better and better at identifying the inputs that occur frequently (patterns) so that it can conserve energy.   But computers don’t have to conserve energy!  The patterns form the basis of intelligence, which Hawkins defines as "the capacity to remember and predict patterns in the world, including language, mathematics, physical properties of objects, and social situations. </a:t>
            </a:r>
          </a:p>
          <a:p>
            <a:endParaRPr lang="en-US" altLang="en-US" dirty="0"/>
          </a:p>
          <a:p>
            <a:r>
              <a:rPr lang="en-US" altLang="en-US" dirty="0"/>
              <a:t>Today's computers can solve problems in seconds that require hours or days for a person. Yet even a child can recognize a familiar face and understand speech, while the most advanced computers struggle and falter over the tasks. </a:t>
            </a:r>
          </a:p>
          <a:p>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175</a:t>
            </a:fld>
            <a:endParaRPr lang="en-US"/>
          </a:p>
        </p:txBody>
      </p:sp>
    </p:spTree>
    <p:extLst>
      <p:ext uri="{BB962C8B-B14F-4D97-AF65-F5344CB8AC3E}">
        <p14:creationId xmlns:p14="http://schemas.microsoft.com/office/powerpoint/2010/main" val="553886649"/>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178</a:t>
            </a:fld>
            <a:endParaRPr lang="en-US"/>
          </a:p>
        </p:txBody>
      </p:sp>
    </p:spTree>
    <p:extLst>
      <p:ext uri="{BB962C8B-B14F-4D97-AF65-F5344CB8AC3E}">
        <p14:creationId xmlns:p14="http://schemas.microsoft.com/office/powerpoint/2010/main" val="91681008"/>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03CB41-7AC8-46CE-9B9F-E334D3A97214}" type="slidenum">
              <a:rPr lang="en-US" smtClean="0"/>
              <a:t>179</a:t>
            </a:fld>
            <a:endParaRPr lang="en-US"/>
          </a:p>
        </p:txBody>
      </p:sp>
    </p:spTree>
    <p:extLst>
      <p:ext uri="{BB962C8B-B14F-4D97-AF65-F5344CB8AC3E}">
        <p14:creationId xmlns:p14="http://schemas.microsoft.com/office/powerpoint/2010/main" val="3928376320"/>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183</a:t>
            </a:fld>
            <a:endParaRPr lang="en-US"/>
          </a:p>
        </p:txBody>
      </p:sp>
    </p:spTree>
    <p:extLst>
      <p:ext uri="{BB962C8B-B14F-4D97-AF65-F5344CB8AC3E}">
        <p14:creationId xmlns:p14="http://schemas.microsoft.com/office/powerpoint/2010/main" val="1378154910"/>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https://www.google.com/url?sa=i&amp;url=https%3A%2F%2Fmobile.twitter.com%2Fmohansawhney&amp;psig=AOvVaw2DDGDDnSpCnVlvYZ78Pydn&amp;ust=1643228685562000&amp;source=images&amp;cd=vfe&amp;ved=0CAsQjRxqFwoTCKjZwIDezfUCFQAAAAAdAAAAABA3</a:t>
            </a:r>
          </a:p>
        </p:txBody>
      </p:sp>
      <p:sp>
        <p:nvSpPr>
          <p:cNvPr id="4" name="Slide Number Placeholder 3"/>
          <p:cNvSpPr>
            <a:spLocks noGrp="1"/>
          </p:cNvSpPr>
          <p:nvPr>
            <p:ph type="sldNum" sz="quarter" idx="5"/>
          </p:nvPr>
        </p:nvSpPr>
        <p:spPr/>
        <p:txBody>
          <a:bodyPr/>
          <a:lstStyle/>
          <a:p>
            <a:fld id="{1603CB41-7AC8-46CE-9B9F-E334D3A97214}" type="slidenum">
              <a:rPr lang="en-US" smtClean="0"/>
              <a:t>184</a:t>
            </a:fld>
            <a:endParaRPr lang="en-US"/>
          </a:p>
        </p:txBody>
      </p:sp>
    </p:spTree>
    <p:extLst>
      <p:ext uri="{BB962C8B-B14F-4D97-AF65-F5344CB8AC3E}">
        <p14:creationId xmlns:p14="http://schemas.microsoft.com/office/powerpoint/2010/main" val="424556144"/>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https://www.hakuhodo-global.com/news/interview-with-prof-mohan-sawhney-on-the-future-cmo.html</a:t>
            </a:r>
          </a:p>
        </p:txBody>
      </p:sp>
      <p:sp>
        <p:nvSpPr>
          <p:cNvPr id="4" name="Slide Number Placeholder 3"/>
          <p:cNvSpPr>
            <a:spLocks noGrp="1"/>
          </p:cNvSpPr>
          <p:nvPr>
            <p:ph type="sldNum" sz="quarter" idx="5"/>
          </p:nvPr>
        </p:nvSpPr>
        <p:spPr/>
        <p:txBody>
          <a:bodyPr/>
          <a:lstStyle/>
          <a:p>
            <a:fld id="{1603CB41-7AC8-46CE-9B9F-E334D3A97214}" type="slidenum">
              <a:rPr lang="en-US" smtClean="0"/>
              <a:t>185</a:t>
            </a:fld>
            <a:endParaRPr lang="en-US"/>
          </a:p>
        </p:txBody>
      </p:sp>
    </p:spTree>
    <p:extLst>
      <p:ext uri="{BB962C8B-B14F-4D97-AF65-F5344CB8AC3E}">
        <p14:creationId xmlns:p14="http://schemas.microsoft.com/office/powerpoint/2010/main" val="3258444150"/>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ltLang="en-US" dirty="0"/>
              <a:t>Gartner has created its own definition for Analytics: "Analytics leverage data in a particular functional process (or application) to enable context-specific insight that is actionable."  Analytics is not the same as business intelligence.</a:t>
            </a:r>
          </a:p>
          <a:p>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186</a:t>
            </a:fld>
            <a:endParaRPr lang="en-US"/>
          </a:p>
        </p:txBody>
      </p:sp>
    </p:spTree>
    <p:extLst>
      <p:ext uri="{BB962C8B-B14F-4D97-AF65-F5344CB8AC3E}">
        <p14:creationId xmlns:p14="http://schemas.microsoft.com/office/powerpoint/2010/main" val="116412718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192</a:t>
            </a:fld>
            <a:endParaRPr lang="en-US"/>
          </a:p>
        </p:txBody>
      </p:sp>
    </p:spTree>
    <p:extLst>
      <p:ext uri="{BB962C8B-B14F-4D97-AF65-F5344CB8AC3E}">
        <p14:creationId xmlns:p14="http://schemas.microsoft.com/office/powerpoint/2010/main" val="4265232039"/>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800" b="1" i="0" u="none" strike="noStrike" baseline="0" dirty="0">
                <a:latin typeface="MPHV-Bold"/>
              </a:rPr>
              <a:t>Fig. 1. </a:t>
            </a:r>
            <a:r>
              <a:rPr lang="en-US" sz="1800" b="0" i="0" u="none" strike="noStrike" baseline="0" dirty="0">
                <a:latin typeface="MPHV"/>
              </a:rPr>
              <a:t>Three geoscientific ways to interrogate reality. Firstly, description of reality by concepts</a:t>
            </a:r>
          </a:p>
          <a:p>
            <a:pPr algn="l"/>
            <a:r>
              <a:rPr lang="en-US" sz="1800" b="0" i="0" u="none" strike="noStrike" baseline="0" dirty="0">
                <a:latin typeface="MPHV"/>
              </a:rPr>
              <a:t>and data (top right), which may be biased by the describer’s frame of reference. The baldness</a:t>
            </a:r>
          </a:p>
          <a:p>
            <a:pPr algn="l"/>
            <a:r>
              <a:rPr lang="en-US" sz="1800" b="0" i="0" u="none" strike="noStrike" baseline="0" dirty="0">
                <a:latin typeface="MPHV"/>
              </a:rPr>
              <a:t>in the cartoon lion refers to the first author, the tattoo to the second and the beard to the third.</a:t>
            </a:r>
          </a:p>
          <a:p>
            <a:pPr algn="l"/>
            <a:r>
              <a:rPr lang="en-US" sz="1800" b="0" i="0" u="none" strike="noStrike" baseline="0" dirty="0">
                <a:latin typeface="MPHV"/>
              </a:rPr>
              <a:t>Secondly, “to twist the lion’s tail” and observe what would happen – Lord Bacon’s view on doing</a:t>
            </a:r>
          </a:p>
          <a:p>
            <a:pPr algn="l"/>
            <a:r>
              <a:rPr lang="en-US" sz="1800" b="0" i="0" u="none" strike="noStrike" baseline="0" dirty="0">
                <a:latin typeface="MPHV"/>
              </a:rPr>
              <a:t>experimental science – is not commonly possible with large watersheds or the weather system</a:t>
            </a:r>
          </a:p>
          <a:p>
            <a:pPr algn="l"/>
            <a:r>
              <a:rPr lang="en-US" sz="1800" b="0" i="0" u="none" strike="noStrike" baseline="0" dirty="0">
                <a:latin typeface="MPHV"/>
              </a:rPr>
              <a:t>because it is dangerous. Instead, we twist tails of down-scaled representatives of lions: cats</a:t>
            </a:r>
          </a:p>
          <a:p>
            <a:pPr algn="l"/>
            <a:r>
              <a:rPr lang="en-US" sz="1800" b="0" i="0" u="none" strike="noStrike" baseline="0" dirty="0">
                <a:latin typeface="MPHV"/>
              </a:rPr>
              <a:t>(bottom right), which may lead to scale problems. Thirdly, modelling based on established</a:t>
            </a:r>
          </a:p>
          <a:p>
            <a:pPr algn="l"/>
            <a:r>
              <a:rPr lang="en-US" sz="1800" b="0" i="0" u="none" strike="noStrike" baseline="0" dirty="0">
                <a:latin typeface="MPHV"/>
              </a:rPr>
              <a:t>laws (bottom left) is limited in general representativeness of nature by the choices of laws,</a:t>
            </a:r>
          </a:p>
          <a:p>
            <a:pPr algn="l"/>
            <a:r>
              <a:rPr lang="en-US" sz="1800" b="0" i="0" u="none" strike="noStrike" baseline="0" dirty="0">
                <a:latin typeface="MPHV"/>
              </a:rPr>
              <a:t>parameters, </a:t>
            </a:r>
            <a:r>
              <a:rPr lang="en-US" sz="1800" b="0" i="0" u="none" strike="noStrike" baseline="0" dirty="0" err="1">
                <a:latin typeface="MPHV"/>
              </a:rPr>
              <a:t>numerics</a:t>
            </a:r>
            <a:r>
              <a:rPr lang="en-US" sz="1800" b="0" i="0" u="none" strike="noStrike" baseline="0" dirty="0">
                <a:latin typeface="MPHV"/>
              </a:rPr>
              <a:t> and initial and boundary conditions.</a:t>
            </a:r>
            <a:endParaRPr lang="en-US" dirty="0"/>
          </a:p>
        </p:txBody>
      </p:sp>
      <p:sp>
        <p:nvSpPr>
          <p:cNvPr id="4" name="Slide Number Placeholder 3"/>
          <p:cNvSpPr>
            <a:spLocks noGrp="1"/>
          </p:cNvSpPr>
          <p:nvPr>
            <p:ph type="sldNum" sz="quarter" idx="5"/>
          </p:nvPr>
        </p:nvSpPr>
        <p:spPr/>
        <p:txBody>
          <a:bodyPr/>
          <a:lstStyle/>
          <a:p>
            <a:fld id="{1603CB41-7AC8-46CE-9B9F-E334D3A97214}" type="slidenum">
              <a:rPr lang="en-US" smtClean="0"/>
              <a:t>195</a:t>
            </a:fld>
            <a:endParaRPr lang="en-US"/>
          </a:p>
        </p:txBody>
      </p:sp>
    </p:spTree>
    <p:extLst>
      <p:ext uri="{BB962C8B-B14F-4D97-AF65-F5344CB8AC3E}">
        <p14:creationId xmlns:p14="http://schemas.microsoft.com/office/powerpoint/2010/main" val="38866073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a:xfrm>
            <a:off x="1621541" y="6494148"/>
            <a:ext cx="9083035" cy="348055"/>
          </a:xfrm>
          <a:prstGeom prst="rect">
            <a:avLst/>
          </a:prstGeom>
        </p:spPr>
        <p:txBody>
          <a:bodyPr/>
          <a:lstStyle/>
          <a:p>
            <a:endParaRPr lang="en-US"/>
          </a:p>
        </p:txBody>
      </p:sp>
      <p:sp>
        <p:nvSpPr>
          <p:cNvPr id="8" name="Rectangle 7">
            <a:extLst>
              <a:ext uri="{FF2B5EF4-FFF2-40B4-BE49-F238E27FC236}">
                <a16:creationId xmlns:a16="http://schemas.microsoft.com/office/drawing/2014/main" id="{6CE680EE-08FA-4E1C-8CAA-FFADC62907D9}"/>
              </a:ext>
            </a:extLst>
          </p:cNvPr>
          <p:cNvSpPr/>
          <p:nvPr/>
        </p:nvSpPr>
        <p:spPr>
          <a:xfrm>
            <a:off x="6096000" y="0"/>
            <a:ext cx="6096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ctrTitle"/>
          </p:nvPr>
        </p:nvSpPr>
        <p:spPr>
          <a:xfrm>
            <a:off x="6425184" y="1122363"/>
            <a:ext cx="5425440" cy="2387600"/>
          </a:xfrm>
        </p:spPr>
        <p:txBody>
          <a:bodyPr anchor="b">
            <a:normAutofit/>
          </a:bodyPr>
          <a:lstStyle>
            <a:lvl1pPr algn="l">
              <a:defRPr sz="4400"/>
            </a:lvl1pPr>
          </a:lstStyle>
          <a:p>
            <a:r>
              <a:rPr lang="en-US"/>
              <a:t>Click to edit Master title style</a:t>
            </a:r>
            <a:endParaRPr lang="en-US" dirty="0"/>
          </a:p>
        </p:txBody>
      </p:sp>
      <p:sp>
        <p:nvSpPr>
          <p:cNvPr id="3" name="Subtitle 2"/>
          <p:cNvSpPr>
            <a:spLocks noGrp="1"/>
          </p:cNvSpPr>
          <p:nvPr>
            <p:ph type="subTitle" idx="1"/>
          </p:nvPr>
        </p:nvSpPr>
        <p:spPr>
          <a:xfrm>
            <a:off x="6425183" y="3662517"/>
            <a:ext cx="5425439" cy="2713789"/>
          </a:xfrm>
        </p:spPr>
        <p:txBody>
          <a:bodyPr>
            <a:normAutofit/>
          </a:bodyPr>
          <a:lstStyle>
            <a:lvl1pPr marL="457200" indent="-457200" algn="l">
              <a:buFont typeface="+mj-lt"/>
              <a:buAutoNum type="arabicPeriod"/>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1475232" y="5584592"/>
            <a:ext cx="2743200" cy="365125"/>
          </a:xfrm>
          <a:prstGeom prst="rect">
            <a:avLst/>
          </a:prstGeom>
        </p:spPr>
        <p:txBody>
          <a:bodyPr/>
          <a:lstStyle/>
          <a:p>
            <a:fld id="{5657F6DF-7DA7-451F-B61A-585DC4A3E12D}" type="datetimeFigureOut">
              <a:rPr lang="en-US" smtClean="0"/>
              <a:t>2/15/2022</a:t>
            </a:fld>
            <a:endParaRPr lang="en-US"/>
          </a:p>
        </p:txBody>
      </p:sp>
      <p:sp>
        <p:nvSpPr>
          <p:cNvPr id="6" name="Slide Number Placeholder 5"/>
          <p:cNvSpPr>
            <a:spLocks noGrp="1"/>
          </p:cNvSpPr>
          <p:nvPr>
            <p:ph type="sldNum" sz="quarter" idx="12"/>
          </p:nvPr>
        </p:nvSpPr>
        <p:spPr>
          <a:xfrm>
            <a:off x="11029188" y="6494148"/>
            <a:ext cx="649224" cy="363853"/>
          </a:xfrm>
          <a:prstGeom prst="rect">
            <a:avLst/>
          </a:prstGeom>
        </p:spPr>
        <p:txBody>
          <a:bodyPr/>
          <a:lstStyle/>
          <a:p>
            <a:fld id="{A5BFEB77-E246-497F-9419-39CA922617C9}" type="slidenum">
              <a:rPr lang="en-US" smtClean="0"/>
              <a:t>‹#›</a:t>
            </a:fld>
            <a:endParaRPr lang="en-US"/>
          </a:p>
        </p:txBody>
      </p:sp>
      <p:sp>
        <p:nvSpPr>
          <p:cNvPr id="7" name="Rectangle 6">
            <a:extLst>
              <a:ext uri="{FF2B5EF4-FFF2-40B4-BE49-F238E27FC236}">
                <a16:creationId xmlns:a16="http://schemas.microsoft.com/office/drawing/2014/main" id="{FDB230DE-2276-4EA7-B505-85286AA815F1}"/>
              </a:ext>
            </a:extLst>
          </p:cNvPr>
          <p:cNvSpPr/>
          <p:nvPr/>
        </p:nvSpPr>
        <p:spPr>
          <a:xfrm>
            <a:off x="0" y="0"/>
            <a:ext cx="6096000" cy="6858000"/>
          </a:xfrm>
          <a:prstGeom prst="rect">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Rectangle 8">
            <a:extLst>
              <a:ext uri="{FF2B5EF4-FFF2-40B4-BE49-F238E27FC236}">
                <a16:creationId xmlns:a16="http://schemas.microsoft.com/office/drawing/2014/main" id="{304BCD39-5BB7-4E85-BF41-52C93F5823FE}"/>
              </a:ext>
            </a:extLst>
          </p:cNvPr>
          <p:cNvSpPr/>
          <p:nvPr/>
        </p:nvSpPr>
        <p:spPr>
          <a:xfrm>
            <a:off x="6425185" y="3544676"/>
            <a:ext cx="952500" cy="83128"/>
          </a:xfrm>
          <a:prstGeom prst="rect">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a:extLst>
              <a:ext uri="{FF2B5EF4-FFF2-40B4-BE49-F238E27FC236}">
                <a16:creationId xmlns:a16="http://schemas.microsoft.com/office/drawing/2014/main" id="{DDA8AD74-749C-41ED-AAD4-650807003C1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2356" y="5360862"/>
            <a:ext cx="2574520" cy="703809"/>
          </a:xfrm>
          <a:prstGeom prst="rect">
            <a:avLst/>
          </a:prstGeom>
        </p:spPr>
      </p:pic>
      <p:pic>
        <p:nvPicPr>
          <p:cNvPr id="15" name="Picture 14">
            <a:extLst>
              <a:ext uri="{FF2B5EF4-FFF2-40B4-BE49-F238E27FC236}">
                <a16:creationId xmlns:a16="http://schemas.microsoft.com/office/drawing/2014/main" id="{0DDF4C6D-57CD-469B-B748-237256DA86D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42761" y="5166052"/>
            <a:ext cx="2220068" cy="925028"/>
          </a:xfrm>
          <a:prstGeom prst="rect">
            <a:avLst/>
          </a:prstGeom>
        </p:spPr>
      </p:pic>
      <p:sp>
        <p:nvSpPr>
          <p:cNvPr id="16" name="TextBox 15">
            <a:extLst>
              <a:ext uri="{FF2B5EF4-FFF2-40B4-BE49-F238E27FC236}">
                <a16:creationId xmlns:a16="http://schemas.microsoft.com/office/drawing/2014/main" id="{3AEFC268-8274-4ECE-A916-9498D4FCDAA7}"/>
              </a:ext>
            </a:extLst>
          </p:cNvPr>
          <p:cNvSpPr txBox="1"/>
          <p:nvPr/>
        </p:nvSpPr>
        <p:spPr>
          <a:xfrm>
            <a:off x="209708" y="6158924"/>
            <a:ext cx="5650472" cy="507831"/>
          </a:xfrm>
          <a:prstGeom prst="rect">
            <a:avLst/>
          </a:prstGeom>
          <a:noFill/>
        </p:spPr>
        <p:txBody>
          <a:bodyPr wrap="square" rtlCol="0">
            <a:spAutoFit/>
          </a:bodyPr>
          <a:lstStyle/>
          <a:p>
            <a:pPr algn="just"/>
            <a:r>
              <a:rPr lang="en-US" sz="900" dirty="0">
                <a:solidFill>
                  <a:schemeClr val="accent1">
                    <a:lumMod val="60000"/>
                    <a:lumOff val="40000"/>
                  </a:schemeClr>
                </a:solidFill>
                <a:latin typeface="Open Sans" panose="020B0606030504020204" pitchFamily="34" charset="0"/>
                <a:ea typeface="Open Sans" panose="020B0606030504020204" pitchFamily="34" charset="0"/>
                <a:cs typeface="Open Sans" panose="020B0606030504020204" pitchFamily="34" charset="0"/>
              </a:rPr>
              <a:t>© Copyright DecisionPro, Inc.  2018. Commercial distribution and any publication is not authorized. Copying and distribution for non-commercial educational purposes only is authorized if this notice appears on every copy.</a:t>
            </a:r>
          </a:p>
        </p:txBody>
      </p:sp>
      <p:sp>
        <p:nvSpPr>
          <p:cNvPr id="17" name="TextBox 16">
            <a:extLst>
              <a:ext uri="{FF2B5EF4-FFF2-40B4-BE49-F238E27FC236}">
                <a16:creationId xmlns:a16="http://schemas.microsoft.com/office/drawing/2014/main" id="{7308DFBD-93E5-45C5-8E98-C08A334D583E}"/>
              </a:ext>
            </a:extLst>
          </p:cNvPr>
          <p:cNvSpPr txBox="1"/>
          <p:nvPr/>
        </p:nvSpPr>
        <p:spPr>
          <a:xfrm>
            <a:off x="209708" y="4742038"/>
            <a:ext cx="5650472" cy="507831"/>
          </a:xfrm>
          <a:prstGeom prst="rect">
            <a:avLst/>
          </a:prstGeom>
          <a:noFill/>
        </p:spPr>
        <p:txBody>
          <a:bodyPr wrap="square" rtlCol="0">
            <a:spAutoFit/>
          </a:bodyPr>
          <a:lstStyle/>
          <a:p>
            <a:pPr algn="just"/>
            <a:r>
              <a:rPr lang="en-US" sz="900" noProof="0" dirty="0">
                <a:solidFill>
                  <a:schemeClr val="accent1">
                    <a:lumMod val="60000"/>
                    <a:lumOff val="40000"/>
                  </a:schemeClr>
                </a:solidFill>
                <a:latin typeface="Open Sans" panose="020B0606030504020204" pitchFamily="34" charset="0"/>
                <a:ea typeface="Open Sans" panose="020B0606030504020204" pitchFamily="34" charset="0"/>
                <a:cs typeface="Open Sans" panose="020B0606030504020204" pitchFamily="34" charset="0"/>
              </a:rPr>
              <a:t>Material designed to accompany the book </a:t>
            </a:r>
            <a:r>
              <a:rPr lang="en-US" sz="900" b="1" noProof="0" dirty="0">
                <a:solidFill>
                  <a:schemeClr val="accent1">
                    <a:lumMod val="60000"/>
                    <a:lumOff val="40000"/>
                  </a:schemeClr>
                </a:solidFill>
                <a:latin typeface="Open Sans" panose="020B0606030504020204" pitchFamily="34" charset="0"/>
                <a:ea typeface="Open Sans" panose="020B0606030504020204" pitchFamily="34" charset="0"/>
                <a:cs typeface="Open Sans" panose="020B0606030504020204" pitchFamily="34" charset="0"/>
              </a:rPr>
              <a:t>Principles of Marketing Engineering and Analytics</a:t>
            </a:r>
            <a:r>
              <a:rPr lang="en-US" sz="900" noProof="0" dirty="0">
                <a:solidFill>
                  <a:schemeClr val="accent1">
                    <a:lumMod val="60000"/>
                    <a:lumOff val="40000"/>
                  </a:schemeClr>
                </a:solidFill>
                <a:latin typeface="Open Sans" panose="020B0606030504020204" pitchFamily="34" charset="0"/>
                <a:ea typeface="Open Sans" panose="020B0606030504020204" pitchFamily="34" charset="0"/>
                <a:cs typeface="Open Sans" panose="020B0606030504020204" pitchFamily="34" charset="0"/>
              </a:rPr>
              <a:t> by Lilien, Rangaswamy and De Bruyn, and the marketing analytics software </a:t>
            </a:r>
            <a:r>
              <a:rPr lang="en-US" sz="900" b="1" noProof="0" dirty="0">
                <a:solidFill>
                  <a:schemeClr val="accent1">
                    <a:lumMod val="60000"/>
                    <a:lumOff val="40000"/>
                  </a:schemeClr>
                </a:solidFill>
                <a:latin typeface="Open Sans" panose="020B0606030504020204" pitchFamily="34" charset="0"/>
                <a:ea typeface="Open Sans" panose="020B0606030504020204" pitchFamily="34" charset="0"/>
                <a:cs typeface="Open Sans" panose="020B0606030504020204" pitchFamily="34" charset="0"/>
              </a:rPr>
              <a:t>Enginius</a:t>
            </a:r>
            <a:r>
              <a:rPr lang="en-US" sz="900" noProof="0" dirty="0">
                <a:solidFill>
                  <a:schemeClr val="accent1">
                    <a:lumMod val="60000"/>
                    <a:lumOff val="40000"/>
                  </a:schemeClr>
                </a:solidFill>
                <a:latin typeface="Open Sans" panose="020B0606030504020204" pitchFamily="34" charset="0"/>
                <a:ea typeface="Open Sans" panose="020B0606030504020204" pitchFamily="34" charset="0"/>
                <a:cs typeface="Open Sans" panose="020B0606030504020204" pitchFamily="34" charset="0"/>
              </a:rPr>
              <a:t> available at http://www.enginius.biz</a:t>
            </a:r>
          </a:p>
        </p:txBody>
      </p:sp>
      <p:sp>
        <p:nvSpPr>
          <p:cNvPr id="18" name="Oval 17">
            <a:extLst>
              <a:ext uri="{FF2B5EF4-FFF2-40B4-BE49-F238E27FC236}">
                <a16:creationId xmlns:a16="http://schemas.microsoft.com/office/drawing/2014/main" id="{CDD7B6B5-25A0-4E6D-8DC1-25183ABC59B3}"/>
              </a:ext>
            </a:extLst>
          </p:cNvPr>
          <p:cNvSpPr/>
          <p:nvPr/>
        </p:nvSpPr>
        <p:spPr>
          <a:xfrm>
            <a:off x="0" y="0"/>
            <a:ext cx="3401568" cy="2551176"/>
          </a:xfrm>
          <a:prstGeom prst="ellipse">
            <a:avLst/>
          </a:prstGeom>
          <a:gradFill flip="none" rotWithShape="1">
            <a:gsLst>
              <a:gs pos="0">
                <a:schemeClr val="bg1">
                  <a:alpha val="50000"/>
                </a:schemeClr>
              </a:gs>
              <a:gs pos="62000">
                <a:srgbClr val="0153A5">
                  <a:alpha val="0"/>
                </a:srgb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7045796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CE680EE-08FA-4E1C-8CAA-FFADC62907D9}"/>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Title 1"/>
          <p:cNvSpPr>
            <a:spLocks noGrp="1"/>
          </p:cNvSpPr>
          <p:nvPr>
            <p:ph type="ctrTitle"/>
          </p:nvPr>
        </p:nvSpPr>
        <p:spPr>
          <a:xfrm>
            <a:off x="6644364" y="1122363"/>
            <a:ext cx="5259961" cy="2387600"/>
          </a:xfrm>
        </p:spPr>
        <p:txBody>
          <a:bodyPr lIns="0" rIns="0" anchor="b">
            <a:normAutofit/>
          </a:bodyPr>
          <a:lstStyle>
            <a:lvl1pPr algn="l">
              <a:defRPr sz="4400"/>
            </a:lvl1pPr>
          </a:lstStyle>
          <a:p>
            <a:r>
              <a:rPr lang="en-US" dirty="0"/>
              <a:t>Click to edit Master title style</a:t>
            </a:r>
          </a:p>
        </p:txBody>
      </p:sp>
      <p:sp>
        <p:nvSpPr>
          <p:cNvPr id="5" name="Subtitle 2"/>
          <p:cNvSpPr>
            <a:spLocks noGrp="1"/>
          </p:cNvSpPr>
          <p:nvPr>
            <p:ph type="subTitle" idx="1"/>
          </p:nvPr>
        </p:nvSpPr>
        <p:spPr>
          <a:xfrm>
            <a:off x="6644363" y="3662517"/>
            <a:ext cx="5259963" cy="2713789"/>
          </a:xfrm>
        </p:spPr>
        <p:txBody>
          <a:bodyPr lIns="0">
            <a:normAutofit/>
          </a:bodyPr>
          <a:lstStyle>
            <a:lvl1pPr marL="457200" indent="-457200" algn="l">
              <a:buFont typeface="+mj-lt"/>
              <a:buAutoNum type="arabicPeriod"/>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Rectangle 5">
            <a:extLst>
              <a:ext uri="{FF2B5EF4-FFF2-40B4-BE49-F238E27FC236}">
                <a16:creationId xmlns:a16="http://schemas.microsoft.com/office/drawing/2014/main" id="{304BCD39-5BB7-4E85-BF41-52C93F5823FE}"/>
              </a:ext>
            </a:extLst>
          </p:cNvPr>
          <p:cNvSpPr/>
          <p:nvPr userDrawn="1"/>
        </p:nvSpPr>
        <p:spPr>
          <a:xfrm>
            <a:off x="6644363" y="3544676"/>
            <a:ext cx="952500" cy="83128"/>
          </a:xfrm>
          <a:prstGeom prst="rect">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7" name="Picture Placeholder 8"/>
          <p:cNvSpPr>
            <a:spLocks noGrp="1"/>
          </p:cNvSpPr>
          <p:nvPr>
            <p:ph type="pic" sz="quarter" idx="10"/>
          </p:nvPr>
        </p:nvSpPr>
        <p:spPr>
          <a:xfrm>
            <a:off x="0" y="0"/>
            <a:ext cx="6400800" cy="6858000"/>
          </a:xfrm>
        </p:spPr>
        <p:txBody>
          <a:bodyPr/>
          <a:lstStyle/>
          <a:p>
            <a:endParaRPr lang="en-US"/>
          </a:p>
        </p:txBody>
      </p:sp>
    </p:spTree>
    <p:extLst>
      <p:ext uri="{BB962C8B-B14F-4D97-AF65-F5344CB8AC3E}">
        <p14:creationId xmlns:p14="http://schemas.microsoft.com/office/powerpoint/2010/main" val="17577475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a:xfrm>
            <a:off x="1621541" y="6494148"/>
            <a:ext cx="9083035" cy="348055"/>
          </a:xfrm>
          <a:prstGeom prst="rect">
            <a:avLst/>
          </a:prstGeom>
        </p:spPr>
        <p:txBody>
          <a:bodyPr/>
          <a:lstStyle/>
          <a:p>
            <a:endParaRPr lang="en-US"/>
          </a:p>
        </p:txBody>
      </p:sp>
      <p:sp>
        <p:nvSpPr>
          <p:cNvPr id="6" name="Slide Number Placeholder 5"/>
          <p:cNvSpPr>
            <a:spLocks noGrp="1"/>
          </p:cNvSpPr>
          <p:nvPr>
            <p:ph type="sldNum" sz="quarter" idx="12"/>
          </p:nvPr>
        </p:nvSpPr>
        <p:spPr>
          <a:xfrm>
            <a:off x="11029188" y="6494148"/>
            <a:ext cx="649224" cy="363853"/>
          </a:xfrm>
          <a:prstGeom prst="rect">
            <a:avLst/>
          </a:prstGeom>
        </p:spPr>
        <p:txBody>
          <a:bodyPr/>
          <a:lstStyle/>
          <a:p>
            <a:fld id="{A5BFEB77-E246-497F-9419-39CA922617C9}" type="slidenum">
              <a:rPr lang="en-US" smtClean="0"/>
              <a:t>‹#›</a:t>
            </a:fld>
            <a:endParaRPr lang="en-US"/>
          </a:p>
        </p:txBody>
      </p:sp>
    </p:spTree>
    <p:extLst>
      <p:ext uri="{BB962C8B-B14F-4D97-AF65-F5344CB8AC3E}">
        <p14:creationId xmlns:p14="http://schemas.microsoft.com/office/powerpoint/2010/main" val="29396563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1851" y="4589465"/>
            <a:ext cx="10515600" cy="1061528"/>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a:xfrm>
            <a:off x="1621541" y="6494148"/>
            <a:ext cx="9083035" cy="348055"/>
          </a:xfrm>
          <a:prstGeom prst="rect">
            <a:avLst/>
          </a:prstGeom>
        </p:spPr>
        <p:txBody>
          <a:bodyPr/>
          <a:lstStyle/>
          <a:p>
            <a:endParaRPr lang="en-US"/>
          </a:p>
        </p:txBody>
      </p:sp>
      <p:sp>
        <p:nvSpPr>
          <p:cNvPr id="6" name="Slide Number Placeholder 5"/>
          <p:cNvSpPr>
            <a:spLocks noGrp="1"/>
          </p:cNvSpPr>
          <p:nvPr>
            <p:ph type="sldNum" sz="quarter" idx="12"/>
          </p:nvPr>
        </p:nvSpPr>
        <p:spPr>
          <a:xfrm>
            <a:off x="11029188" y="6494148"/>
            <a:ext cx="649224" cy="363853"/>
          </a:xfrm>
          <a:prstGeom prst="rect">
            <a:avLst/>
          </a:prstGeom>
        </p:spPr>
        <p:txBody>
          <a:bodyPr/>
          <a:lstStyle/>
          <a:p>
            <a:fld id="{A5BFEB77-E246-497F-9419-39CA922617C9}" type="slidenum">
              <a:rPr lang="en-US" smtClean="0"/>
              <a:t>‹#›</a:t>
            </a:fld>
            <a:endParaRPr lang="en-US"/>
          </a:p>
        </p:txBody>
      </p:sp>
      <p:sp>
        <p:nvSpPr>
          <p:cNvPr id="7" name="Rectangle 6">
            <a:extLst>
              <a:ext uri="{FF2B5EF4-FFF2-40B4-BE49-F238E27FC236}">
                <a16:creationId xmlns:a16="http://schemas.microsoft.com/office/drawing/2014/main" id="{C64531F5-485C-49C7-8E04-49A46E56E908}"/>
              </a:ext>
            </a:extLst>
          </p:cNvPr>
          <p:cNvSpPr/>
          <p:nvPr/>
        </p:nvSpPr>
        <p:spPr>
          <a:xfrm>
            <a:off x="5843" y="2770633"/>
            <a:ext cx="12192000" cy="1828229"/>
          </a:xfrm>
          <a:prstGeom prst="rect">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831851" y="2770632"/>
            <a:ext cx="10515600" cy="1745101"/>
          </a:xfrm>
        </p:spPr>
        <p:txBody>
          <a:bodyPr anchor="b">
            <a:normAutofit/>
          </a:bodyPr>
          <a:lstStyle>
            <a:lvl1pPr>
              <a:defRPr sz="4400">
                <a:solidFill>
                  <a:schemeClr val="bg1"/>
                </a:solidFill>
              </a:defRPr>
            </a:lvl1pPr>
          </a:lstStyle>
          <a:p>
            <a:r>
              <a:rPr lang="en-US" dirty="0"/>
              <a:t>Click to edit Master title style</a:t>
            </a:r>
          </a:p>
        </p:txBody>
      </p:sp>
      <p:sp>
        <p:nvSpPr>
          <p:cNvPr id="8" name="Rectangle 7">
            <a:extLst>
              <a:ext uri="{FF2B5EF4-FFF2-40B4-BE49-F238E27FC236}">
                <a16:creationId xmlns:a16="http://schemas.microsoft.com/office/drawing/2014/main" id="{EBE12471-FFB7-4404-9A52-33748233D3A1}"/>
              </a:ext>
            </a:extLst>
          </p:cNvPr>
          <p:cNvSpPr/>
          <p:nvPr/>
        </p:nvSpPr>
        <p:spPr>
          <a:xfrm>
            <a:off x="831851" y="4515733"/>
            <a:ext cx="952500" cy="83128"/>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Rectangle 8">
            <a:extLst>
              <a:ext uri="{FF2B5EF4-FFF2-40B4-BE49-F238E27FC236}">
                <a16:creationId xmlns:a16="http://schemas.microsoft.com/office/drawing/2014/main" id="{50390433-BD6B-4E00-A1B8-12F49C6B9C93}"/>
              </a:ext>
            </a:extLst>
          </p:cNvPr>
          <p:cNvSpPr/>
          <p:nvPr/>
        </p:nvSpPr>
        <p:spPr>
          <a:xfrm>
            <a:off x="0" y="0"/>
            <a:ext cx="12192000" cy="16276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9155902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a:xfrm>
            <a:off x="1621541" y="6494148"/>
            <a:ext cx="9083035" cy="348055"/>
          </a:xfrm>
          <a:prstGeom prst="rect">
            <a:avLst/>
          </a:prstGeom>
        </p:spPr>
        <p:txBody>
          <a:bodyPr/>
          <a:lstStyle/>
          <a:p>
            <a:endParaRPr lang="en-US"/>
          </a:p>
        </p:txBody>
      </p:sp>
      <p:sp>
        <p:nvSpPr>
          <p:cNvPr id="7" name="Slide Number Placeholder 6"/>
          <p:cNvSpPr>
            <a:spLocks noGrp="1"/>
          </p:cNvSpPr>
          <p:nvPr>
            <p:ph type="sldNum" sz="quarter" idx="12"/>
          </p:nvPr>
        </p:nvSpPr>
        <p:spPr>
          <a:xfrm>
            <a:off x="11029188" y="6494148"/>
            <a:ext cx="649224" cy="363853"/>
          </a:xfrm>
          <a:prstGeom prst="rect">
            <a:avLst/>
          </a:prstGeom>
        </p:spPr>
        <p:txBody>
          <a:bodyPr/>
          <a:lstStyle/>
          <a:p>
            <a:fld id="{A5BFEB77-E246-497F-9419-39CA922617C9}" type="slidenum">
              <a:rPr lang="en-US" smtClean="0"/>
              <a:t>‹#›</a:t>
            </a:fld>
            <a:endParaRPr lang="en-US"/>
          </a:p>
        </p:txBody>
      </p:sp>
    </p:spTree>
    <p:extLst>
      <p:ext uri="{BB962C8B-B14F-4D97-AF65-F5344CB8AC3E}">
        <p14:creationId xmlns:p14="http://schemas.microsoft.com/office/powerpoint/2010/main" val="39936151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solidFill>
                  <a:srgbClr val="0153A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solidFill>
                  <a:srgbClr val="0153A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a:xfrm>
            <a:off x="1621541" y="6494148"/>
            <a:ext cx="9083035" cy="348055"/>
          </a:xfrm>
          <a:prstGeom prst="rect">
            <a:avLst/>
          </a:prstGeom>
        </p:spPr>
        <p:txBody>
          <a:bodyPr/>
          <a:lstStyle/>
          <a:p>
            <a:endParaRPr lang="en-US"/>
          </a:p>
        </p:txBody>
      </p:sp>
      <p:sp>
        <p:nvSpPr>
          <p:cNvPr id="9" name="Slide Number Placeholder 8"/>
          <p:cNvSpPr>
            <a:spLocks noGrp="1"/>
          </p:cNvSpPr>
          <p:nvPr>
            <p:ph type="sldNum" sz="quarter" idx="12"/>
          </p:nvPr>
        </p:nvSpPr>
        <p:spPr>
          <a:xfrm>
            <a:off x="11029188" y="6494148"/>
            <a:ext cx="649224" cy="363853"/>
          </a:xfrm>
          <a:prstGeom prst="rect">
            <a:avLst/>
          </a:prstGeom>
        </p:spPr>
        <p:txBody>
          <a:bodyPr/>
          <a:lstStyle/>
          <a:p>
            <a:fld id="{A5BFEB77-E246-497F-9419-39CA922617C9}" type="slidenum">
              <a:rPr lang="en-US" smtClean="0"/>
              <a:t>‹#›</a:t>
            </a:fld>
            <a:endParaRPr lang="en-US"/>
          </a:p>
        </p:txBody>
      </p:sp>
    </p:spTree>
    <p:extLst>
      <p:ext uri="{BB962C8B-B14F-4D97-AF65-F5344CB8AC3E}">
        <p14:creationId xmlns:p14="http://schemas.microsoft.com/office/powerpoint/2010/main" val="22633940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Footer Placeholder 3"/>
          <p:cNvSpPr>
            <a:spLocks noGrp="1"/>
          </p:cNvSpPr>
          <p:nvPr>
            <p:ph type="ftr" sz="quarter" idx="11"/>
          </p:nvPr>
        </p:nvSpPr>
        <p:spPr>
          <a:xfrm>
            <a:off x="1621541" y="6494148"/>
            <a:ext cx="9083035" cy="348055"/>
          </a:xfrm>
          <a:prstGeom prst="rect">
            <a:avLst/>
          </a:prstGeom>
        </p:spPr>
        <p:txBody>
          <a:bodyPr/>
          <a:lstStyle/>
          <a:p>
            <a:endParaRPr lang="en-US"/>
          </a:p>
        </p:txBody>
      </p:sp>
      <p:sp>
        <p:nvSpPr>
          <p:cNvPr id="5" name="Slide Number Placeholder 4"/>
          <p:cNvSpPr>
            <a:spLocks noGrp="1"/>
          </p:cNvSpPr>
          <p:nvPr>
            <p:ph type="sldNum" sz="quarter" idx="12"/>
          </p:nvPr>
        </p:nvSpPr>
        <p:spPr>
          <a:xfrm>
            <a:off x="11029188" y="6494148"/>
            <a:ext cx="649224" cy="363853"/>
          </a:xfrm>
          <a:prstGeom prst="rect">
            <a:avLst/>
          </a:prstGeom>
        </p:spPr>
        <p:txBody>
          <a:bodyPr/>
          <a:lstStyle/>
          <a:p>
            <a:fld id="{A5BFEB77-E246-497F-9419-39CA922617C9}" type="slidenum">
              <a:rPr lang="en-US" smtClean="0"/>
              <a:t>‹#›</a:t>
            </a:fld>
            <a:endParaRPr lang="en-US"/>
          </a:p>
        </p:txBody>
      </p:sp>
    </p:spTree>
    <p:extLst>
      <p:ext uri="{BB962C8B-B14F-4D97-AF65-F5344CB8AC3E}">
        <p14:creationId xmlns:p14="http://schemas.microsoft.com/office/powerpoint/2010/main" val="20530801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1621541" y="6494148"/>
            <a:ext cx="9083035" cy="348055"/>
          </a:xfrm>
          <a:prstGeom prst="rect">
            <a:avLst/>
          </a:prstGeom>
        </p:spPr>
        <p:txBody>
          <a:bodyPr/>
          <a:lstStyle/>
          <a:p>
            <a:endParaRPr lang="en-US"/>
          </a:p>
        </p:txBody>
      </p:sp>
      <p:sp>
        <p:nvSpPr>
          <p:cNvPr id="4" name="Slide Number Placeholder 3"/>
          <p:cNvSpPr>
            <a:spLocks noGrp="1"/>
          </p:cNvSpPr>
          <p:nvPr>
            <p:ph type="sldNum" sz="quarter" idx="12"/>
          </p:nvPr>
        </p:nvSpPr>
        <p:spPr>
          <a:xfrm>
            <a:off x="11029188" y="6494148"/>
            <a:ext cx="649224" cy="363853"/>
          </a:xfrm>
          <a:prstGeom prst="rect">
            <a:avLst/>
          </a:prstGeom>
        </p:spPr>
        <p:txBody>
          <a:bodyPr/>
          <a:lstStyle/>
          <a:p>
            <a:fld id="{A5BFEB77-E246-497F-9419-39CA922617C9}" type="slidenum">
              <a:rPr lang="en-US" smtClean="0"/>
              <a:t>‹#›</a:t>
            </a:fld>
            <a:endParaRPr lang="en-US"/>
          </a:p>
        </p:txBody>
      </p:sp>
      <p:sp>
        <p:nvSpPr>
          <p:cNvPr id="5" name="Rectangle 4">
            <a:extLst>
              <a:ext uri="{FF2B5EF4-FFF2-40B4-BE49-F238E27FC236}">
                <a16:creationId xmlns:a16="http://schemas.microsoft.com/office/drawing/2014/main" id="{E4616B69-DABA-4E3F-92BC-3ABF94A442DC}"/>
              </a:ext>
            </a:extLst>
          </p:cNvPr>
          <p:cNvSpPr/>
          <p:nvPr/>
        </p:nvSpPr>
        <p:spPr>
          <a:xfrm>
            <a:off x="0" y="0"/>
            <a:ext cx="12192000" cy="16276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11663759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2">
            <a:extLst>
              <a:ext uri="{FF2B5EF4-FFF2-40B4-BE49-F238E27FC236}">
                <a16:creationId xmlns:a16="http://schemas.microsoft.com/office/drawing/2014/main" id="{250C41E8-BA1D-4496-84C7-D472CBF5BA86}"/>
              </a:ext>
            </a:extLst>
          </p:cNvPr>
          <p:cNvSpPr>
            <a:spLocks noGrp="1" noChangeArrowheads="1"/>
          </p:cNvSpPr>
          <p:nvPr>
            <p:ph type="dt" sz="half" idx="10"/>
          </p:nvPr>
        </p:nvSpPr>
        <p:spPr>
          <a:ln/>
        </p:spPr>
        <p:txBody>
          <a:bodyPr/>
          <a:lstStyle>
            <a:lvl1pPr>
              <a:defRPr/>
            </a:lvl1pPr>
          </a:lstStyle>
          <a:p>
            <a:pPr>
              <a:defRPr/>
            </a:pPr>
            <a:fld id="{25F693F4-27B7-4D23-9D1A-DAE1CEDED521}" type="datetimeFigureOut">
              <a:rPr lang="en-US" altLang="en-US"/>
              <a:pPr>
                <a:defRPr/>
              </a:pPr>
              <a:t>2/15/2022</a:t>
            </a:fld>
            <a:endParaRPr lang="en-US" altLang="en-US"/>
          </a:p>
        </p:txBody>
      </p:sp>
      <p:sp>
        <p:nvSpPr>
          <p:cNvPr id="5" name="Rectangle 3">
            <a:extLst>
              <a:ext uri="{FF2B5EF4-FFF2-40B4-BE49-F238E27FC236}">
                <a16:creationId xmlns:a16="http://schemas.microsoft.com/office/drawing/2014/main" id="{EEEE7FDA-C3A3-45CD-BD43-87443C26E7B8}"/>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4">
            <a:extLst>
              <a:ext uri="{FF2B5EF4-FFF2-40B4-BE49-F238E27FC236}">
                <a16:creationId xmlns:a16="http://schemas.microsoft.com/office/drawing/2014/main" id="{27C0286B-DB71-406B-8186-381ED9F40661}"/>
              </a:ext>
            </a:extLst>
          </p:cNvPr>
          <p:cNvSpPr>
            <a:spLocks noGrp="1" noChangeArrowheads="1"/>
          </p:cNvSpPr>
          <p:nvPr>
            <p:ph type="sldNum" sz="quarter" idx="12"/>
          </p:nvPr>
        </p:nvSpPr>
        <p:spPr>
          <a:ln/>
        </p:spPr>
        <p:txBody>
          <a:bodyPr/>
          <a:lstStyle>
            <a:lvl1pPr>
              <a:defRPr/>
            </a:lvl1pPr>
          </a:lstStyle>
          <a:p>
            <a:pPr>
              <a:defRPr/>
            </a:pPr>
            <a:fld id="{3520E021-0CF7-4F57-A890-9103ED224615}" type="slidenum">
              <a:rPr lang="en-US" altLang="en-US"/>
              <a:pPr>
                <a:defRPr/>
              </a:pPr>
              <a:t>‹#›</a:t>
            </a:fld>
            <a:endParaRPr lang="en-US" altLang="en-US"/>
          </a:p>
        </p:txBody>
      </p:sp>
    </p:spTree>
    <p:extLst>
      <p:ext uri="{BB962C8B-B14F-4D97-AF65-F5344CB8AC3E}">
        <p14:creationId xmlns:p14="http://schemas.microsoft.com/office/powerpoint/2010/main" val="41156147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9CC20B9A-CD9D-42AA-BC82-40B3BBB30B8B}"/>
              </a:ext>
            </a:extLst>
          </p:cNvPr>
          <p:cNvSpPr>
            <a:spLocks noGrp="1" noChangeArrowheads="1"/>
          </p:cNvSpPr>
          <p:nvPr>
            <p:ph type="dt" sz="half" idx="10"/>
          </p:nvPr>
        </p:nvSpPr>
        <p:spPr>
          <a:ln/>
        </p:spPr>
        <p:txBody>
          <a:bodyPr/>
          <a:lstStyle>
            <a:lvl1pPr>
              <a:defRPr/>
            </a:lvl1pPr>
          </a:lstStyle>
          <a:p>
            <a:pPr>
              <a:defRPr/>
            </a:pPr>
            <a:fld id="{A344BE9A-0CF0-4D4B-88C8-2E85861182DC}" type="datetimeFigureOut">
              <a:rPr lang="en-US" altLang="en-US"/>
              <a:pPr>
                <a:defRPr/>
              </a:pPr>
              <a:t>2/15/2022</a:t>
            </a:fld>
            <a:endParaRPr lang="en-US" altLang="en-US"/>
          </a:p>
        </p:txBody>
      </p:sp>
      <p:sp>
        <p:nvSpPr>
          <p:cNvPr id="5" name="Rectangle 3">
            <a:extLst>
              <a:ext uri="{FF2B5EF4-FFF2-40B4-BE49-F238E27FC236}">
                <a16:creationId xmlns:a16="http://schemas.microsoft.com/office/drawing/2014/main" id="{69C31A94-2302-4074-A027-09F397239317}"/>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4">
            <a:extLst>
              <a:ext uri="{FF2B5EF4-FFF2-40B4-BE49-F238E27FC236}">
                <a16:creationId xmlns:a16="http://schemas.microsoft.com/office/drawing/2014/main" id="{CF584E25-DE22-4334-8A72-08339F072831}"/>
              </a:ext>
            </a:extLst>
          </p:cNvPr>
          <p:cNvSpPr>
            <a:spLocks noGrp="1" noChangeArrowheads="1"/>
          </p:cNvSpPr>
          <p:nvPr>
            <p:ph type="sldNum" sz="quarter" idx="12"/>
          </p:nvPr>
        </p:nvSpPr>
        <p:spPr>
          <a:ln/>
        </p:spPr>
        <p:txBody>
          <a:bodyPr/>
          <a:lstStyle>
            <a:lvl1pPr>
              <a:defRPr/>
            </a:lvl1pPr>
          </a:lstStyle>
          <a:p>
            <a:pPr>
              <a:defRPr/>
            </a:pPr>
            <a:fld id="{124ECC6A-A6AA-437A-83B7-19BBD05A7D43}" type="slidenum">
              <a:rPr lang="en-US" altLang="en-US"/>
              <a:pPr>
                <a:defRPr/>
              </a:pPr>
              <a:t>‹#›</a:t>
            </a:fld>
            <a:endParaRPr lang="en-US" altLang="en-US"/>
          </a:p>
        </p:txBody>
      </p:sp>
    </p:spTree>
    <p:extLst>
      <p:ext uri="{BB962C8B-B14F-4D97-AF65-F5344CB8AC3E}">
        <p14:creationId xmlns:p14="http://schemas.microsoft.com/office/powerpoint/2010/main" val="21883376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
            <a:extLst>
              <a:ext uri="{FF2B5EF4-FFF2-40B4-BE49-F238E27FC236}">
                <a16:creationId xmlns:a16="http://schemas.microsoft.com/office/drawing/2014/main" id="{1FBA754E-BFF8-49BC-A2A2-5A8BF036157F}"/>
              </a:ext>
            </a:extLst>
          </p:cNvPr>
          <p:cNvSpPr>
            <a:spLocks noGrp="1" noChangeArrowheads="1"/>
          </p:cNvSpPr>
          <p:nvPr>
            <p:ph type="dt" sz="half" idx="10"/>
          </p:nvPr>
        </p:nvSpPr>
        <p:spPr>
          <a:ln/>
        </p:spPr>
        <p:txBody>
          <a:bodyPr/>
          <a:lstStyle>
            <a:lvl1pPr>
              <a:defRPr/>
            </a:lvl1pPr>
          </a:lstStyle>
          <a:p>
            <a:pPr>
              <a:defRPr/>
            </a:pPr>
            <a:fld id="{6806D058-ABFE-484C-BFB7-2AD29E5162CF}" type="datetimeFigureOut">
              <a:rPr lang="en-US" altLang="en-US"/>
              <a:pPr>
                <a:defRPr/>
              </a:pPr>
              <a:t>2/15/2022</a:t>
            </a:fld>
            <a:endParaRPr lang="en-US" altLang="en-US"/>
          </a:p>
        </p:txBody>
      </p:sp>
      <p:sp>
        <p:nvSpPr>
          <p:cNvPr id="5" name="Rectangle 3">
            <a:extLst>
              <a:ext uri="{FF2B5EF4-FFF2-40B4-BE49-F238E27FC236}">
                <a16:creationId xmlns:a16="http://schemas.microsoft.com/office/drawing/2014/main" id="{52F36FDC-67F1-4470-ACCE-CFDDAE15B453}"/>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4">
            <a:extLst>
              <a:ext uri="{FF2B5EF4-FFF2-40B4-BE49-F238E27FC236}">
                <a16:creationId xmlns:a16="http://schemas.microsoft.com/office/drawing/2014/main" id="{62FCF0AE-96C9-4D8B-A669-35299C4524EA}"/>
              </a:ext>
            </a:extLst>
          </p:cNvPr>
          <p:cNvSpPr>
            <a:spLocks noGrp="1" noChangeArrowheads="1"/>
          </p:cNvSpPr>
          <p:nvPr>
            <p:ph type="sldNum" sz="quarter" idx="12"/>
          </p:nvPr>
        </p:nvSpPr>
        <p:spPr>
          <a:ln/>
        </p:spPr>
        <p:txBody>
          <a:bodyPr/>
          <a:lstStyle>
            <a:lvl1pPr>
              <a:defRPr/>
            </a:lvl1pPr>
          </a:lstStyle>
          <a:p>
            <a:pPr>
              <a:defRPr/>
            </a:pPr>
            <a:fld id="{60968539-4D8C-4CC7-B399-059BCF75DDE1}" type="slidenum">
              <a:rPr lang="en-US" altLang="en-US"/>
              <a:pPr>
                <a:defRPr/>
              </a:pPr>
              <a:t>‹#›</a:t>
            </a:fld>
            <a:endParaRPr lang="en-US" altLang="en-US"/>
          </a:p>
        </p:txBody>
      </p:sp>
    </p:spTree>
    <p:extLst>
      <p:ext uri="{BB962C8B-B14F-4D97-AF65-F5344CB8AC3E}">
        <p14:creationId xmlns:p14="http://schemas.microsoft.com/office/powerpoint/2010/main" val="34570179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685800"/>
            <a:ext cx="563880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46800" y="685800"/>
            <a:ext cx="5638800" cy="5486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id="{112298BB-ACD8-47C7-8330-73A1CEFEACC1}"/>
              </a:ext>
            </a:extLst>
          </p:cNvPr>
          <p:cNvSpPr>
            <a:spLocks noGrp="1" noChangeArrowheads="1"/>
          </p:cNvSpPr>
          <p:nvPr>
            <p:ph type="dt" sz="half" idx="10"/>
          </p:nvPr>
        </p:nvSpPr>
        <p:spPr>
          <a:ln/>
        </p:spPr>
        <p:txBody>
          <a:bodyPr/>
          <a:lstStyle>
            <a:lvl1pPr>
              <a:defRPr/>
            </a:lvl1pPr>
          </a:lstStyle>
          <a:p>
            <a:pPr>
              <a:defRPr/>
            </a:pPr>
            <a:fld id="{A8B2606B-AB7B-41E6-8306-A03104D96065}" type="datetimeFigureOut">
              <a:rPr lang="en-US" altLang="en-US"/>
              <a:pPr>
                <a:defRPr/>
              </a:pPr>
              <a:t>2/15/2022</a:t>
            </a:fld>
            <a:endParaRPr lang="en-US" altLang="en-US"/>
          </a:p>
        </p:txBody>
      </p:sp>
      <p:sp>
        <p:nvSpPr>
          <p:cNvPr id="6" name="Rectangle 3">
            <a:extLst>
              <a:ext uri="{FF2B5EF4-FFF2-40B4-BE49-F238E27FC236}">
                <a16:creationId xmlns:a16="http://schemas.microsoft.com/office/drawing/2014/main" id="{ECE82F6F-B6C7-4DBA-B8DA-A453EB2AB509}"/>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4">
            <a:extLst>
              <a:ext uri="{FF2B5EF4-FFF2-40B4-BE49-F238E27FC236}">
                <a16:creationId xmlns:a16="http://schemas.microsoft.com/office/drawing/2014/main" id="{7F980099-FC0D-4AC3-9F90-4349D50F2228}"/>
              </a:ext>
            </a:extLst>
          </p:cNvPr>
          <p:cNvSpPr>
            <a:spLocks noGrp="1" noChangeArrowheads="1"/>
          </p:cNvSpPr>
          <p:nvPr>
            <p:ph type="sldNum" sz="quarter" idx="12"/>
          </p:nvPr>
        </p:nvSpPr>
        <p:spPr>
          <a:ln/>
        </p:spPr>
        <p:txBody>
          <a:bodyPr/>
          <a:lstStyle>
            <a:lvl1pPr>
              <a:defRPr/>
            </a:lvl1pPr>
          </a:lstStyle>
          <a:p>
            <a:pPr>
              <a:defRPr/>
            </a:pPr>
            <a:fld id="{F455187E-2C0F-43AF-B6AB-579DBC0571A2}" type="slidenum">
              <a:rPr lang="en-US" altLang="en-US"/>
              <a:pPr>
                <a:defRPr/>
              </a:pPr>
              <a:t>‹#›</a:t>
            </a:fld>
            <a:endParaRPr lang="en-US" altLang="en-US"/>
          </a:p>
        </p:txBody>
      </p:sp>
    </p:spTree>
    <p:extLst>
      <p:ext uri="{BB962C8B-B14F-4D97-AF65-F5344CB8AC3E}">
        <p14:creationId xmlns:p14="http://schemas.microsoft.com/office/powerpoint/2010/main" val="7101364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a:extLst>
              <a:ext uri="{FF2B5EF4-FFF2-40B4-BE49-F238E27FC236}">
                <a16:creationId xmlns:a16="http://schemas.microsoft.com/office/drawing/2014/main" id="{7DE1869D-F849-49B0-BB14-908B6FA74421}"/>
              </a:ext>
            </a:extLst>
          </p:cNvPr>
          <p:cNvSpPr>
            <a:spLocks noGrp="1" noChangeArrowheads="1"/>
          </p:cNvSpPr>
          <p:nvPr>
            <p:ph type="dt" sz="half" idx="10"/>
          </p:nvPr>
        </p:nvSpPr>
        <p:spPr>
          <a:ln/>
        </p:spPr>
        <p:txBody>
          <a:bodyPr/>
          <a:lstStyle>
            <a:lvl1pPr>
              <a:defRPr/>
            </a:lvl1pPr>
          </a:lstStyle>
          <a:p>
            <a:pPr>
              <a:defRPr/>
            </a:pPr>
            <a:fld id="{D5D79F4C-E742-4DBD-A66E-60DCD1904AEB}" type="datetimeFigureOut">
              <a:rPr lang="en-US" altLang="en-US"/>
              <a:pPr>
                <a:defRPr/>
              </a:pPr>
              <a:t>2/15/2022</a:t>
            </a:fld>
            <a:endParaRPr lang="en-US" altLang="en-US"/>
          </a:p>
        </p:txBody>
      </p:sp>
      <p:sp>
        <p:nvSpPr>
          <p:cNvPr id="8" name="Rectangle 3">
            <a:extLst>
              <a:ext uri="{FF2B5EF4-FFF2-40B4-BE49-F238E27FC236}">
                <a16:creationId xmlns:a16="http://schemas.microsoft.com/office/drawing/2014/main" id="{A249DD6F-E724-4276-8DEB-4CFC9DDB83F0}"/>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4">
            <a:extLst>
              <a:ext uri="{FF2B5EF4-FFF2-40B4-BE49-F238E27FC236}">
                <a16:creationId xmlns:a16="http://schemas.microsoft.com/office/drawing/2014/main" id="{52D3DA32-E11A-4864-8068-45C765CD73C0}"/>
              </a:ext>
            </a:extLst>
          </p:cNvPr>
          <p:cNvSpPr>
            <a:spLocks noGrp="1" noChangeArrowheads="1"/>
          </p:cNvSpPr>
          <p:nvPr>
            <p:ph type="sldNum" sz="quarter" idx="12"/>
          </p:nvPr>
        </p:nvSpPr>
        <p:spPr>
          <a:ln/>
        </p:spPr>
        <p:txBody>
          <a:bodyPr/>
          <a:lstStyle>
            <a:lvl1pPr>
              <a:defRPr/>
            </a:lvl1pPr>
          </a:lstStyle>
          <a:p>
            <a:pPr>
              <a:defRPr/>
            </a:pPr>
            <a:fld id="{8C951C80-CBC5-46DB-8C4E-D4391DEC51D5}" type="slidenum">
              <a:rPr lang="en-US" altLang="en-US"/>
              <a:pPr>
                <a:defRPr/>
              </a:pPr>
              <a:t>‹#›</a:t>
            </a:fld>
            <a:endParaRPr lang="en-US" altLang="en-US"/>
          </a:p>
        </p:txBody>
      </p:sp>
    </p:spTree>
    <p:extLst>
      <p:ext uri="{BB962C8B-B14F-4D97-AF65-F5344CB8AC3E}">
        <p14:creationId xmlns:p14="http://schemas.microsoft.com/office/powerpoint/2010/main" val="33846771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
            <a:extLst>
              <a:ext uri="{FF2B5EF4-FFF2-40B4-BE49-F238E27FC236}">
                <a16:creationId xmlns:a16="http://schemas.microsoft.com/office/drawing/2014/main" id="{B27E79E4-5EE1-40FB-8529-52BD7CBD991B}"/>
              </a:ext>
            </a:extLst>
          </p:cNvPr>
          <p:cNvSpPr>
            <a:spLocks noGrp="1" noChangeArrowheads="1"/>
          </p:cNvSpPr>
          <p:nvPr>
            <p:ph type="dt" sz="half" idx="10"/>
          </p:nvPr>
        </p:nvSpPr>
        <p:spPr>
          <a:ln/>
        </p:spPr>
        <p:txBody>
          <a:bodyPr/>
          <a:lstStyle>
            <a:lvl1pPr>
              <a:defRPr/>
            </a:lvl1pPr>
          </a:lstStyle>
          <a:p>
            <a:pPr>
              <a:defRPr/>
            </a:pPr>
            <a:fld id="{B10C3537-3192-4F66-BB54-DB8302CB3441}" type="datetimeFigureOut">
              <a:rPr lang="en-US" altLang="en-US"/>
              <a:pPr>
                <a:defRPr/>
              </a:pPr>
              <a:t>2/15/2022</a:t>
            </a:fld>
            <a:endParaRPr lang="en-US" altLang="en-US"/>
          </a:p>
        </p:txBody>
      </p:sp>
      <p:sp>
        <p:nvSpPr>
          <p:cNvPr id="4" name="Rectangle 3">
            <a:extLst>
              <a:ext uri="{FF2B5EF4-FFF2-40B4-BE49-F238E27FC236}">
                <a16:creationId xmlns:a16="http://schemas.microsoft.com/office/drawing/2014/main" id="{F8BE908C-BD23-4937-B64A-352BD24F2747}"/>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4">
            <a:extLst>
              <a:ext uri="{FF2B5EF4-FFF2-40B4-BE49-F238E27FC236}">
                <a16:creationId xmlns:a16="http://schemas.microsoft.com/office/drawing/2014/main" id="{F604271D-95E1-40ED-853D-BAEA3D8D8AA8}"/>
              </a:ext>
            </a:extLst>
          </p:cNvPr>
          <p:cNvSpPr>
            <a:spLocks noGrp="1" noChangeArrowheads="1"/>
          </p:cNvSpPr>
          <p:nvPr>
            <p:ph type="sldNum" sz="quarter" idx="12"/>
          </p:nvPr>
        </p:nvSpPr>
        <p:spPr>
          <a:ln/>
        </p:spPr>
        <p:txBody>
          <a:bodyPr/>
          <a:lstStyle>
            <a:lvl1pPr>
              <a:defRPr/>
            </a:lvl1pPr>
          </a:lstStyle>
          <a:p>
            <a:pPr>
              <a:defRPr/>
            </a:pPr>
            <a:fld id="{85AE795C-D6A8-46CB-A16F-04D219B7F098}" type="slidenum">
              <a:rPr lang="en-US" altLang="en-US"/>
              <a:pPr>
                <a:defRPr/>
              </a:pPr>
              <a:t>‹#›</a:t>
            </a:fld>
            <a:endParaRPr lang="en-US" altLang="en-US"/>
          </a:p>
        </p:txBody>
      </p:sp>
    </p:spTree>
    <p:extLst>
      <p:ext uri="{BB962C8B-B14F-4D97-AF65-F5344CB8AC3E}">
        <p14:creationId xmlns:p14="http://schemas.microsoft.com/office/powerpoint/2010/main" val="18501992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6674617A-424E-44E0-BFA9-D4602E3F517D}"/>
              </a:ext>
            </a:extLst>
          </p:cNvPr>
          <p:cNvSpPr>
            <a:spLocks noGrp="1" noChangeArrowheads="1"/>
          </p:cNvSpPr>
          <p:nvPr>
            <p:ph type="dt" sz="half" idx="10"/>
          </p:nvPr>
        </p:nvSpPr>
        <p:spPr>
          <a:ln/>
        </p:spPr>
        <p:txBody>
          <a:bodyPr/>
          <a:lstStyle>
            <a:lvl1pPr>
              <a:defRPr/>
            </a:lvl1pPr>
          </a:lstStyle>
          <a:p>
            <a:pPr>
              <a:defRPr/>
            </a:pPr>
            <a:fld id="{507DC448-5630-4753-BC52-560A85FB8C3F}" type="datetimeFigureOut">
              <a:rPr lang="en-US" altLang="en-US"/>
              <a:pPr>
                <a:defRPr/>
              </a:pPr>
              <a:t>2/15/2022</a:t>
            </a:fld>
            <a:endParaRPr lang="en-US" altLang="en-US"/>
          </a:p>
        </p:txBody>
      </p:sp>
      <p:sp>
        <p:nvSpPr>
          <p:cNvPr id="3" name="Rectangle 3">
            <a:extLst>
              <a:ext uri="{FF2B5EF4-FFF2-40B4-BE49-F238E27FC236}">
                <a16:creationId xmlns:a16="http://schemas.microsoft.com/office/drawing/2014/main" id="{CE49C23B-9480-4C09-8FB0-4E2D3161ABC5}"/>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4">
            <a:extLst>
              <a:ext uri="{FF2B5EF4-FFF2-40B4-BE49-F238E27FC236}">
                <a16:creationId xmlns:a16="http://schemas.microsoft.com/office/drawing/2014/main" id="{AA22708F-D46D-4AA0-9511-217DB1CFADA9}"/>
              </a:ext>
            </a:extLst>
          </p:cNvPr>
          <p:cNvSpPr>
            <a:spLocks noGrp="1" noChangeArrowheads="1"/>
          </p:cNvSpPr>
          <p:nvPr>
            <p:ph type="sldNum" sz="quarter" idx="12"/>
          </p:nvPr>
        </p:nvSpPr>
        <p:spPr>
          <a:ln/>
        </p:spPr>
        <p:txBody>
          <a:bodyPr/>
          <a:lstStyle>
            <a:lvl1pPr>
              <a:defRPr/>
            </a:lvl1pPr>
          </a:lstStyle>
          <a:p>
            <a:pPr>
              <a:defRPr/>
            </a:pPr>
            <a:fld id="{577C4361-76B2-43D2-9C37-CA1E302B2D5A}" type="slidenum">
              <a:rPr lang="en-US" altLang="en-US"/>
              <a:pPr>
                <a:defRPr/>
              </a:pPr>
              <a:t>‹#›</a:t>
            </a:fld>
            <a:endParaRPr lang="en-US" altLang="en-US"/>
          </a:p>
        </p:txBody>
      </p:sp>
    </p:spTree>
    <p:extLst>
      <p:ext uri="{BB962C8B-B14F-4D97-AF65-F5344CB8AC3E}">
        <p14:creationId xmlns:p14="http://schemas.microsoft.com/office/powerpoint/2010/main" val="37968937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id="{7E47CF87-AB83-4A1A-A769-E931227F6D91}"/>
              </a:ext>
            </a:extLst>
          </p:cNvPr>
          <p:cNvSpPr>
            <a:spLocks noGrp="1" noChangeArrowheads="1"/>
          </p:cNvSpPr>
          <p:nvPr>
            <p:ph type="dt" sz="half" idx="10"/>
          </p:nvPr>
        </p:nvSpPr>
        <p:spPr>
          <a:ln/>
        </p:spPr>
        <p:txBody>
          <a:bodyPr/>
          <a:lstStyle>
            <a:lvl1pPr>
              <a:defRPr/>
            </a:lvl1pPr>
          </a:lstStyle>
          <a:p>
            <a:pPr>
              <a:defRPr/>
            </a:pPr>
            <a:fld id="{83A37DB7-E4F8-41EA-A789-204437EDDAC6}" type="datetimeFigureOut">
              <a:rPr lang="en-US" altLang="en-US"/>
              <a:pPr>
                <a:defRPr/>
              </a:pPr>
              <a:t>2/15/2022</a:t>
            </a:fld>
            <a:endParaRPr lang="en-US" altLang="en-US"/>
          </a:p>
        </p:txBody>
      </p:sp>
      <p:sp>
        <p:nvSpPr>
          <p:cNvPr id="6" name="Rectangle 3">
            <a:extLst>
              <a:ext uri="{FF2B5EF4-FFF2-40B4-BE49-F238E27FC236}">
                <a16:creationId xmlns:a16="http://schemas.microsoft.com/office/drawing/2014/main" id="{1151CB3A-CB6E-49A5-887D-8987AADA44CB}"/>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4">
            <a:extLst>
              <a:ext uri="{FF2B5EF4-FFF2-40B4-BE49-F238E27FC236}">
                <a16:creationId xmlns:a16="http://schemas.microsoft.com/office/drawing/2014/main" id="{0A3A3983-FD83-4005-8594-FA1958DF8159}"/>
              </a:ext>
            </a:extLst>
          </p:cNvPr>
          <p:cNvSpPr>
            <a:spLocks noGrp="1" noChangeArrowheads="1"/>
          </p:cNvSpPr>
          <p:nvPr>
            <p:ph type="sldNum" sz="quarter" idx="12"/>
          </p:nvPr>
        </p:nvSpPr>
        <p:spPr>
          <a:ln/>
        </p:spPr>
        <p:txBody>
          <a:bodyPr/>
          <a:lstStyle>
            <a:lvl1pPr>
              <a:defRPr/>
            </a:lvl1pPr>
          </a:lstStyle>
          <a:p>
            <a:pPr>
              <a:defRPr/>
            </a:pPr>
            <a:fld id="{85FF3FE0-B87D-4C53-8AD9-4005085160AF}" type="slidenum">
              <a:rPr lang="en-US" altLang="en-US"/>
              <a:pPr>
                <a:defRPr/>
              </a:pPr>
              <a:t>‹#›</a:t>
            </a:fld>
            <a:endParaRPr lang="en-US" altLang="en-US"/>
          </a:p>
        </p:txBody>
      </p:sp>
    </p:spTree>
    <p:extLst>
      <p:ext uri="{BB962C8B-B14F-4D97-AF65-F5344CB8AC3E}">
        <p14:creationId xmlns:p14="http://schemas.microsoft.com/office/powerpoint/2010/main" val="8903995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id="{C95D2DDA-DB7D-44B4-A3F3-532FD49D4E38}"/>
              </a:ext>
            </a:extLst>
          </p:cNvPr>
          <p:cNvSpPr>
            <a:spLocks noGrp="1" noChangeArrowheads="1"/>
          </p:cNvSpPr>
          <p:nvPr>
            <p:ph type="dt" sz="half" idx="10"/>
          </p:nvPr>
        </p:nvSpPr>
        <p:spPr>
          <a:ln/>
        </p:spPr>
        <p:txBody>
          <a:bodyPr/>
          <a:lstStyle>
            <a:lvl1pPr>
              <a:defRPr/>
            </a:lvl1pPr>
          </a:lstStyle>
          <a:p>
            <a:pPr>
              <a:defRPr/>
            </a:pPr>
            <a:fld id="{1AC4C302-0C17-4A08-92D1-CE2F52CA8414}" type="datetimeFigureOut">
              <a:rPr lang="en-US" altLang="en-US"/>
              <a:pPr>
                <a:defRPr/>
              </a:pPr>
              <a:t>2/15/2022</a:t>
            </a:fld>
            <a:endParaRPr lang="en-US" altLang="en-US"/>
          </a:p>
        </p:txBody>
      </p:sp>
      <p:sp>
        <p:nvSpPr>
          <p:cNvPr id="6" name="Rectangle 3">
            <a:extLst>
              <a:ext uri="{FF2B5EF4-FFF2-40B4-BE49-F238E27FC236}">
                <a16:creationId xmlns:a16="http://schemas.microsoft.com/office/drawing/2014/main" id="{B0667A23-FBB9-4902-A48E-4E23DA5D0301}"/>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4">
            <a:extLst>
              <a:ext uri="{FF2B5EF4-FFF2-40B4-BE49-F238E27FC236}">
                <a16:creationId xmlns:a16="http://schemas.microsoft.com/office/drawing/2014/main" id="{0648F6C6-EC39-49A4-94F2-8C835EFBB330}"/>
              </a:ext>
            </a:extLst>
          </p:cNvPr>
          <p:cNvSpPr>
            <a:spLocks noGrp="1" noChangeArrowheads="1"/>
          </p:cNvSpPr>
          <p:nvPr>
            <p:ph type="sldNum" sz="quarter" idx="12"/>
          </p:nvPr>
        </p:nvSpPr>
        <p:spPr>
          <a:ln/>
        </p:spPr>
        <p:txBody>
          <a:bodyPr/>
          <a:lstStyle>
            <a:lvl1pPr>
              <a:defRPr/>
            </a:lvl1pPr>
          </a:lstStyle>
          <a:p>
            <a:pPr>
              <a:defRPr/>
            </a:pPr>
            <a:fld id="{7D8EA438-5F3A-40A4-9EA5-153A139A333F}" type="slidenum">
              <a:rPr lang="en-US" altLang="en-US"/>
              <a:pPr>
                <a:defRPr/>
              </a:pPr>
              <a:t>‹#›</a:t>
            </a:fld>
            <a:endParaRPr lang="en-US" altLang="en-US"/>
          </a:p>
        </p:txBody>
      </p:sp>
    </p:spTree>
    <p:extLst>
      <p:ext uri="{BB962C8B-B14F-4D97-AF65-F5344CB8AC3E}">
        <p14:creationId xmlns:p14="http://schemas.microsoft.com/office/powerpoint/2010/main" val="16013315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1676EAF5-841B-4EC3-88D4-EEC4175A7159}"/>
              </a:ext>
            </a:extLst>
          </p:cNvPr>
          <p:cNvSpPr>
            <a:spLocks noGrp="1" noChangeArrowheads="1"/>
          </p:cNvSpPr>
          <p:nvPr>
            <p:ph type="dt" sz="half" idx="10"/>
          </p:nvPr>
        </p:nvSpPr>
        <p:spPr>
          <a:ln/>
        </p:spPr>
        <p:txBody>
          <a:bodyPr/>
          <a:lstStyle>
            <a:lvl1pPr>
              <a:defRPr/>
            </a:lvl1pPr>
          </a:lstStyle>
          <a:p>
            <a:pPr>
              <a:defRPr/>
            </a:pPr>
            <a:fld id="{4771C210-17C1-4FA6-97DC-D8A14AD19877}" type="datetimeFigureOut">
              <a:rPr lang="en-US" altLang="en-US"/>
              <a:pPr>
                <a:defRPr/>
              </a:pPr>
              <a:t>2/15/2022</a:t>
            </a:fld>
            <a:endParaRPr lang="en-US" altLang="en-US"/>
          </a:p>
        </p:txBody>
      </p:sp>
      <p:sp>
        <p:nvSpPr>
          <p:cNvPr id="5" name="Rectangle 3">
            <a:extLst>
              <a:ext uri="{FF2B5EF4-FFF2-40B4-BE49-F238E27FC236}">
                <a16:creationId xmlns:a16="http://schemas.microsoft.com/office/drawing/2014/main" id="{774E69A5-765F-4443-B6EC-27EEF76F8C3E}"/>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4">
            <a:extLst>
              <a:ext uri="{FF2B5EF4-FFF2-40B4-BE49-F238E27FC236}">
                <a16:creationId xmlns:a16="http://schemas.microsoft.com/office/drawing/2014/main" id="{92BE11A6-31FB-49C5-A042-2407F2B06CBD}"/>
              </a:ext>
            </a:extLst>
          </p:cNvPr>
          <p:cNvSpPr>
            <a:spLocks noGrp="1" noChangeArrowheads="1"/>
          </p:cNvSpPr>
          <p:nvPr>
            <p:ph type="sldNum" sz="quarter" idx="12"/>
          </p:nvPr>
        </p:nvSpPr>
        <p:spPr>
          <a:ln/>
        </p:spPr>
        <p:txBody>
          <a:bodyPr/>
          <a:lstStyle>
            <a:lvl1pPr>
              <a:defRPr/>
            </a:lvl1pPr>
          </a:lstStyle>
          <a:p>
            <a:pPr>
              <a:defRPr/>
            </a:pPr>
            <a:fld id="{270A818B-64F5-4188-9E15-37F925135497}" type="slidenum">
              <a:rPr lang="en-US" altLang="en-US"/>
              <a:pPr>
                <a:defRPr/>
              </a:pPr>
              <a:t>‹#›</a:t>
            </a:fld>
            <a:endParaRPr lang="en-US" altLang="en-US"/>
          </a:p>
        </p:txBody>
      </p:sp>
    </p:spTree>
    <p:extLst>
      <p:ext uri="{BB962C8B-B14F-4D97-AF65-F5344CB8AC3E}">
        <p14:creationId xmlns:p14="http://schemas.microsoft.com/office/powerpoint/2010/main" val="32167552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0"/>
            <a:ext cx="2997200" cy="6172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0" y="0"/>
            <a:ext cx="8788400" cy="6172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id="{7FE36E4E-444F-4A2F-ABEC-9EBE15E6936E}"/>
              </a:ext>
            </a:extLst>
          </p:cNvPr>
          <p:cNvSpPr>
            <a:spLocks noGrp="1" noChangeArrowheads="1"/>
          </p:cNvSpPr>
          <p:nvPr>
            <p:ph type="dt" sz="half" idx="10"/>
          </p:nvPr>
        </p:nvSpPr>
        <p:spPr>
          <a:ln/>
        </p:spPr>
        <p:txBody>
          <a:bodyPr/>
          <a:lstStyle>
            <a:lvl1pPr>
              <a:defRPr/>
            </a:lvl1pPr>
          </a:lstStyle>
          <a:p>
            <a:pPr>
              <a:defRPr/>
            </a:pPr>
            <a:fld id="{7D857D0C-8B81-44C8-A379-A30F47A6025E}" type="datetimeFigureOut">
              <a:rPr lang="en-US" altLang="en-US"/>
              <a:pPr>
                <a:defRPr/>
              </a:pPr>
              <a:t>2/15/2022</a:t>
            </a:fld>
            <a:endParaRPr lang="en-US" altLang="en-US"/>
          </a:p>
        </p:txBody>
      </p:sp>
      <p:sp>
        <p:nvSpPr>
          <p:cNvPr id="5" name="Rectangle 3">
            <a:extLst>
              <a:ext uri="{FF2B5EF4-FFF2-40B4-BE49-F238E27FC236}">
                <a16:creationId xmlns:a16="http://schemas.microsoft.com/office/drawing/2014/main" id="{6B788C89-CEC2-460A-920B-10CDA2F0774E}"/>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4">
            <a:extLst>
              <a:ext uri="{FF2B5EF4-FFF2-40B4-BE49-F238E27FC236}">
                <a16:creationId xmlns:a16="http://schemas.microsoft.com/office/drawing/2014/main" id="{CE00E55D-FC9B-4DB7-B61A-A969919A4B6D}"/>
              </a:ext>
            </a:extLst>
          </p:cNvPr>
          <p:cNvSpPr>
            <a:spLocks noGrp="1" noChangeArrowheads="1"/>
          </p:cNvSpPr>
          <p:nvPr>
            <p:ph type="sldNum" sz="quarter" idx="12"/>
          </p:nvPr>
        </p:nvSpPr>
        <p:spPr>
          <a:ln/>
        </p:spPr>
        <p:txBody>
          <a:bodyPr/>
          <a:lstStyle>
            <a:lvl1pPr>
              <a:defRPr/>
            </a:lvl1pPr>
          </a:lstStyle>
          <a:p>
            <a:pPr>
              <a:defRPr/>
            </a:pPr>
            <a:fld id="{A78E2423-CD51-46E2-BA22-A21D544956A6}" type="slidenum">
              <a:rPr lang="en-US" altLang="en-US"/>
              <a:pPr>
                <a:defRPr/>
              </a:pPr>
              <a:t>‹#›</a:t>
            </a:fld>
            <a:endParaRPr lang="en-US" altLang="en-US"/>
          </a:p>
        </p:txBody>
      </p:sp>
    </p:spTree>
    <p:extLst>
      <p:ext uri="{BB962C8B-B14F-4D97-AF65-F5344CB8AC3E}">
        <p14:creationId xmlns:p14="http://schemas.microsoft.com/office/powerpoint/2010/main" val="28136823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988800" cy="533400"/>
          </a:xfrm>
        </p:spPr>
        <p:txBody>
          <a:bodyPr/>
          <a:lstStyle/>
          <a:p>
            <a:r>
              <a:rPr lang="en-US"/>
              <a:t>Click to edit Master title style</a:t>
            </a:r>
          </a:p>
        </p:txBody>
      </p:sp>
      <p:sp>
        <p:nvSpPr>
          <p:cNvPr id="3" name="Chart Placeholder 2"/>
          <p:cNvSpPr>
            <a:spLocks noGrp="1"/>
          </p:cNvSpPr>
          <p:nvPr>
            <p:ph type="chart" idx="1"/>
          </p:nvPr>
        </p:nvSpPr>
        <p:spPr>
          <a:xfrm>
            <a:off x="304800" y="685800"/>
            <a:ext cx="11480800" cy="5486400"/>
          </a:xfrm>
        </p:spPr>
        <p:txBody>
          <a:bodyPr/>
          <a:lstStyle/>
          <a:p>
            <a:pPr lvl="0"/>
            <a:r>
              <a:rPr lang="en-US" noProof="0"/>
              <a:t>Click icon to add chart</a:t>
            </a:r>
          </a:p>
        </p:txBody>
      </p:sp>
      <p:sp>
        <p:nvSpPr>
          <p:cNvPr id="4" name="Rectangle 2">
            <a:extLst>
              <a:ext uri="{FF2B5EF4-FFF2-40B4-BE49-F238E27FC236}">
                <a16:creationId xmlns:a16="http://schemas.microsoft.com/office/drawing/2014/main" id="{26A08631-5DFC-424E-897E-8E614D21C7C1}"/>
              </a:ext>
            </a:extLst>
          </p:cNvPr>
          <p:cNvSpPr>
            <a:spLocks noGrp="1" noChangeArrowheads="1"/>
          </p:cNvSpPr>
          <p:nvPr>
            <p:ph type="dt" sz="half" idx="10"/>
          </p:nvPr>
        </p:nvSpPr>
        <p:spPr>
          <a:ln/>
        </p:spPr>
        <p:txBody>
          <a:bodyPr/>
          <a:lstStyle>
            <a:lvl1pPr>
              <a:defRPr/>
            </a:lvl1pPr>
          </a:lstStyle>
          <a:p>
            <a:pPr>
              <a:defRPr/>
            </a:pPr>
            <a:fld id="{37CC7180-BF89-484E-ACB1-DE3CB12ACA43}" type="datetimeFigureOut">
              <a:rPr lang="en-US" altLang="en-US"/>
              <a:pPr>
                <a:defRPr/>
              </a:pPr>
              <a:t>2/15/2022</a:t>
            </a:fld>
            <a:endParaRPr lang="en-US" altLang="en-US"/>
          </a:p>
        </p:txBody>
      </p:sp>
      <p:sp>
        <p:nvSpPr>
          <p:cNvPr id="5" name="Rectangle 3">
            <a:extLst>
              <a:ext uri="{FF2B5EF4-FFF2-40B4-BE49-F238E27FC236}">
                <a16:creationId xmlns:a16="http://schemas.microsoft.com/office/drawing/2014/main" id="{7D24C609-69EE-4DC9-876D-9FF1A78AEF39}"/>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4">
            <a:extLst>
              <a:ext uri="{FF2B5EF4-FFF2-40B4-BE49-F238E27FC236}">
                <a16:creationId xmlns:a16="http://schemas.microsoft.com/office/drawing/2014/main" id="{F2B4A169-BB2E-46AB-90EF-109183A0ABAC}"/>
              </a:ext>
            </a:extLst>
          </p:cNvPr>
          <p:cNvSpPr>
            <a:spLocks noGrp="1" noChangeArrowheads="1"/>
          </p:cNvSpPr>
          <p:nvPr>
            <p:ph type="sldNum" sz="quarter" idx="12"/>
          </p:nvPr>
        </p:nvSpPr>
        <p:spPr>
          <a:ln/>
        </p:spPr>
        <p:txBody>
          <a:bodyPr/>
          <a:lstStyle>
            <a:lvl1pPr>
              <a:defRPr/>
            </a:lvl1pPr>
          </a:lstStyle>
          <a:p>
            <a:pPr>
              <a:defRPr/>
            </a:pPr>
            <a:fld id="{C8C5B1D5-A0A2-49A2-A58F-D29FB8DD20C7}" type="slidenum">
              <a:rPr lang="en-US" altLang="en-US"/>
              <a:pPr>
                <a:defRPr/>
              </a:pPr>
              <a:t>‹#›</a:t>
            </a:fld>
            <a:endParaRPr lang="en-US" altLang="en-US"/>
          </a:p>
        </p:txBody>
      </p:sp>
    </p:spTree>
    <p:extLst>
      <p:ext uri="{BB962C8B-B14F-4D97-AF65-F5344CB8AC3E}">
        <p14:creationId xmlns:p14="http://schemas.microsoft.com/office/powerpoint/2010/main" val="38108472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988800" cy="533400"/>
          </a:xfrm>
        </p:spPr>
        <p:txBody>
          <a:bodyPr/>
          <a:lstStyle/>
          <a:p>
            <a:r>
              <a:rPr lang="en-US"/>
              <a:t>Click to edit Master title style</a:t>
            </a:r>
          </a:p>
        </p:txBody>
      </p:sp>
      <p:sp>
        <p:nvSpPr>
          <p:cNvPr id="3" name="Text Placeholder 2"/>
          <p:cNvSpPr>
            <a:spLocks noGrp="1"/>
          </p:cNvSpPr>
          <p:nvPr>
            <p:ph type="body" sz="half" idx="1"/>
          </p:nvPr>
        </p:nvSpPr>
        <p:spPr>
          <a:xfrm>
            <a:off x="304800" y="685800"/>
            <a:ext cx="56388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146800" y="685800"/>
            <a:ext cx="5638800" cy="5486400"/>
          </a:xfrm>
        </p:spPr>
        <p:txBody>
          <a:bodyPr/>
          <a:lstStyle/>
          <a:p>
            <a:pPr lvl="0"/>
            <a:r>
              <a:rPr lang="en-US" noProof="0"/>
              <a:t>Click icon to add clip art</a:t>
            </a:r>
          </a:p>
        </p:txBody>
      </p:sp>
      <p:sp>
        <p:nvSpPr>
          <p:cNvPr id="5" name="Rectangle 2">
            <a:extLst>
              <a:ext uri="{FF2B5EF4-FFF2-40B4-BE49-F238E27FC236}">
                <a16:creationId xmlns:a16="http://schemas.microsoft.com/office/drawing/2014/main" id="{44DF45B8-F680-4642-9D9C-70E4037B38B8}"/>
              </a:ext>
            </a:extLst>
          </p:cNvPr>
          <p:cNvSpPr>
            <a:spLocks noGrp="1" noChangeArrowheads="1"/>
          </p:cNvSpPr>
          <p:nvPr>
            <p:ph type="dt" sz="half" idx="10"/>
          </p:nvPr>
        </p:nvSpPr>
        <p:spPr>
          <a:ln/>
        </p:spPr>
        <p:txBody>
          <a:bodyPr/>
          <a:lstStyle>
            <a:lvl1pPr>
              <a:defRPr/>
            </a:lvl1pPr>
          </a:lstStyle>
          <a:p>
            <a:pPr>
              <a:defRPr/>
            </a:pPr>
            <a:fld id="{D4E93AE5-7E88-4C5C-9DAD-FA9335E34FE1}" type="datetimeFigureOut">
              <a:rPr lang="en-US" altLang="en-US"/>
              <a:pPr>
                <a:defRPr/>
              </a:pPr>
              <a:t>2/15/2022</a:t>
            </a:fld>
            <a:endParaRPr lang="en-US" altLang="en-US"/>
          </a:p>
        </p:txBody>
      </p:sp>
      <p:sp>
        <p:nvSpPr>
          <p:cNvPr id="6" name="Rectangle 3">
            <a:extLst>
              <a:ext uri="{FF2B5EF4-FFF2-40B4-BE49-F238E27FC236}">
                <a16:creationId xmlns:a16="http://schemas.microsoft.com/office/drawing/2014/main" id="{99BC7C63-4298-4FF4-9361-899FD5518359}"/>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4">
            <a:extLst>
              <a:ext uri="{FF2B5EF4-FFF2-40B4-BE49-F238E27FC236}">
                <a16:creationId xmlns:a16="http://schemas.microsoft.com/office/drawing/2014/main" id="{23D690F6-7350-42C1-A080-9E5679C01160}"/>
              </a:ext>
            </a:extLst>
          </p:cNvPr>
          <p:cNvSpPr>
            <a:spLocks noGrp="1" noChangeArrowheads="1"/>
          </p:cNvSpPr>
          <p:nvPr>
            <p:ph type="sldNum" sz="quarter" idx="12"/>
          </p:nvPr>
        </p:nvSpPr>
        <p:spPr>
          <a:ln/>
        </p:spPr>
        <p:txBody>
          <a:bodyPr/>
          <a:lstStyle>
            <a:lvl1pPr>
              <a:defRPr/>
            </a:lvl1pPr>
          </a:lstStyle>
          <a:p>
            <a:pPr>
              <a:defRPr/>
            </a:pPr>
            <a:fld id="{F799CF64-8CED-443E-8A0C-8D08F423B00A}" type="slidenum">
              <a:rPr lang="en-US" altLang="en-US"/>
              <a:pPr>
                <a:defRPr/>
              </a:pPr>
              <a:t>‹#›</a:t>
            </a:fld>
            <a:endParaRPr lang="en-US" altLang="en-US"/>
          </a:p>
        </p:txBody>
      </p:sp>
    </p:spTree>
    <p:extLst>
      <p:ext uri="{BB962C8B-B14F-4D97-AF65-F5344CB8AC3E}">
        <p14:creationId xmlns:p14="http://schemas.microsoft.com/office/powerpoint/2010/main" val="35094856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able Placeholder 2"/>
          <p:cNvSpPr>
            <a:spLocks noGrp="1"/>
          </p:cNvSpPr>
          <p:nvPr>
            <p:ph type="tbl" idx="1"/>
          </p:nvPr>
        </p:nvSpPr>
        <p:spPr>
          <a:xfrm>
            <a:off x="609600" y="1600201"/>
            <a:ext cx="10972800" cy="4525963"/>
          </a:xfrm>
        </p:spPr>
        <p:txBody>
          <a:bodyPr/>
          <a:lstStyle/>
          <a:p>
            <a:pPr lvl="0"/>
            <a:endParaRPr lang="en-US" noProof="0"/>
          </a:p>
        </p:txBody>
      </p:sp>
      <p:sp>
        <p:nvSpPr>
          <p:cNvPr id="4" name="Date Placeholder 3">
            <a:extLst>
              <a:ext uri="{FF2B5EF4-FFF2-40B4-BE49-F238E27FC236}">
                <a16:creationId xmlns:a16="http://schemas.microsoft.com/office/drawing/2014/main" id="{9DB396B0-BC84-4C50-ABCB-6E6BE8B831C9}"/>
              </a:ext>
            </a:extLst>
          </p:cNvPr>
          <p:cNvSpPr>
            <a:spLocks noGrp="1"/>
          </p:cNvSpPr>
          <p:nvPr>
            <p:ph type="dt" sz="half" idx="10"/>
          </p:nvPr>
        </p:nvSpPr>
        <p:spPr>
          <a:xfrm>
            <a:off x="609600" y="6245225"/>
            <a:ext cx="2844800" cy="476250"/>
          </a:xfrm>
        </p:spPr>
        <p:txBody>
          <a:bodyPr/>
          <a:lstStyle>
            <a:lvl1pPr>
              <a:defRPr/>
            </a:lvl1pPr>
          </a:lstStyle>
          <a:p>
            <a:pPr>
              <a:defRPr/>
            </a:pPr>
            <a:endParaRPr lang="en-US" altLang="en-US"/>
          </a:p>
        </p:txBody>
      </p:sp>
      <p:sp>
        <p:nvSpPr>
          <p:cNvPr id="5" name="Footer Placeholder 4">
            <a:extLst>
              <a:ext uri="{FF2B5EF4-FFF2-40B4-BE49-F238E27FC236}">
                <a16:creationId xmlns:a16="http://schemas.microsoft.com/office/drawing/2014/main" id="{D812BF10-7A01-413C-B901-ECD008F97E3B}"/>
              </a:ext>
            </a:extLst>
          </p:cNvPr>
          <p:cNvSpPr>
            <a:spLocks noGrp="1"/>
          </p:cNvSpPr>
          <p:nvPr>
            <p:ph type="ftr" sz="quarter" idx="11"/>
          </p:nvPr>
        </p:nvSpPr>
        <p:spPr>
          <a:xfrm>
            <a:off x="4165600" y="6245225"/>
            <a:ext cx="3860800" cy="476250"/>
          </a:xfrm>
        </p:spPr>
        <p:txBody>
          <a:bodyPr/>
          <a:lstStyle>
            <a:lvl1pPr>
              <a:defRPr/>
            </a:lvl1pPr>
          </a:lstStyle>
          <a:p>
            <a:pPr>
              <a:defRPr/>
            </a:pPr>
            <a:endParaRPr lang="en-US" altLang="en-US"/>
          </a:p>
        </p:txBody>
      </p:sp>
      <p:sp>
        <p:nvSpPr>
          <p:cNvPr id="6" name="Slide Number Placeholder 5">
            <a:extLst>
              <a:ext uri="{FF2B5EF4-FFF2-40B4-BE49-F238E27FC236}">
                <a16:creationId xmlns:a16="http://schemas.microsoft.com/office/drawing/2014/main" id="{B8A02067-2221-443D-8437-83F99E7B9146}"/>
              </a:ext>
            </a:extLst>
          </p:cNvPr>
          <p:cNvSpPr>
            <a:spLocks noGrp="1"/>
          </p:cNvSpPr>
          <p:nvPr>
            <p:ph type="sldNum" sz="quarter" idx="12"/>
          </p:nvPr>
        </p:nvSpPr>
        <p:spPr>
          <a:xfrm>
            <a:off x="8737600" y="6245225"/>
            <a:ext cx="2844800" cy="476250"/>
          </a:xfrm>
        </p:spPr>
        <p:txBody>
          <a:bodyPr/>
          <a:lstStyle>
            <a:lvl1pPr>
              <a:defRPr/>
            </a:lvl1pPr>
          </a:lstStyle>
          <a:p>
            <a:pPr>
              <a:defRPr/>
            </a:pPr>
            <a:fld id="{5AF10609-B588-4D47-97E7-2EF7FE5BCAB6}" type="slidenum">
              <a:rPr lang="en-US" altLang="en-US"/>
              <a:pPr>
                <a:defRPr/>
              </a:pPr>
              <a:t>‹#›</a:t>
            </a:fld>
            <a:endParaRPr lang="en-US" altLang="en-US"/>
          </a:p>
        </p:txBody>
      </p:sp>
    </p:spTree>
    <p:extLst>
      <p:ext uri="{BB962C8B-B14F-4D97-AF65-F5344CB8AC3E}">
        <p14:creationId xmlns:p14="http://schemas.microsoft.com/office/powerpoint/2010/main" val="39262905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slideLayout" Target="../slideLayouts/slideLayout21.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5" Type="http://schemas.openxmlformats.org/officeDocument/2006/relationships/theme" Target="../theme/theme2.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91653C34-AABD-4AD7-823A-42B269E77F60}"/>
              </a:ext>
            </a:extLst>
          </p:cNvPr>
          <p:cNvSpPr/>
          <p:nvPr/>
        </p:nvSpPr>
        <p:spPr>
          <a:xfrm>
            <a:off x="0" y="6492876"/>
            <a:ext cx="12192000" cy="365125"/>
          </a:xfrm>
          <a:prstGeom prst="rect">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3" name="Oval 12">
            <a:extLst>
              <a:ext uri="{FF2B5EF4-FFF2-40B4-BE49-F238E27FC236}">
                <a16:creationId xmlns:a16="http://schemas.microsoft.com/office/drawing/2014/main" id="{4F367A28-731E-4200-8836-171A314E5EEA}"/>
              </a:ext>
            </a:extLst>
          </p:cNvPr>
          <p:cNvSpPr/>
          <p:nvPr/>
        </p:nvSpPr>
        <p:spPr>
          <a:xfrm>
            <a:off x="11029188" y="6422588"/>
            <a:ext cx="649224" cy="4869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7" name="Rectangle 6">
            <a:extLst>
              <a:ext uri="{FF2B5EF4-FFF2-40B4-BE49-F238E27FC236}">
                <a16:creationId xmlns:a16="http://schemas.microsoft.com/office/drawing/2014/main" id="{A42EB89E-DF3E-4203-A407-7808165B9394}"/>
              </a:ext>
            </a:extLst>
          </p:cNvPr>
          <p:cNvSpPr/>
          <p:nvPr/>
        </p:nvSpPr>
        <p:spPr>
          <a:xfrm>
            <a:off x="0" y="1"/>
            <a:ext cx="12192000" cy="133324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8" name="Rectangle 7">
            <a:extLst>
              <a:ext uri="{FF2B5EF4-FFF2-40B4-BE49-F238E27FC236}">
                <a16:creationId xmlns:a16="http://schemas.microsoft.com/office/drawing/2014/main" id="{F5B5ACCE-218F-4214-ADBB-D38259C73B33}"/>
              </a:ext>
            </a:extLst>
          </p:cNvPr>
          <p:cNvSpPr/>
          <p:nvPr/>
        </p:nvSpPr>
        <p:spPr>
          <a:xfrm>
            <a:off x="838201" y="1256392"/>
            <a:ext cx="952500" cy="83128"/>
          </a:xfrm>
          <a:prstGeom prst="rect">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Placeholder 1"/>
          <p:cNvSpPr>
            <a:spLocks noGrp="1"/>
          </p:cNvSpPr>
          <p:nvPr>
            <p:ph type="title"/>
          </p:nvPr>
        </p:nvSpPr>
        <p:spPr>
          <a:xfrm>
            <a:off x="838200" y="1"/>
            <a:ext cx="10515600" cy="1250113"/>
          </a:xfrm>
          <a:prstGeom prst="rect">
            <a:avLst/>
          </a:prstGeom>
        </p:spPr>
        <p:txBody>
          <a:bodyPr vert="horz" lIns="0" tIns="45720" rIns="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499617"/>
            <a:ext cx="10515600" cy="4677347"/>
          </a:xfrm>
          <a:prstGeom prst="rect">
            <a:avLst/>
          </a:prstGeom>
        </p:spPr>
        <p:txBody>
          <a:bodyPr vert="horz" lIns="0" tIns="45720" rIns="0" bIns="45720" rtlCol="0" anchor="ctr" anchorCtr="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Rectangle 10">
            <a:extLst>
              <a:ext uri="{FF2B5EF4-FFF2-40B4-BE49-F238E27FC236}">
                <a16:creationId xmlns:a16="http://schemas.microsoft.com/office/drawing/2014/main" id="{560C714A-249C-41D7-970C-67F6406175E9}"/>
              </a:ext>
            </a:extLst>
          </p:cNvPr>
          <p:cNvSpPr/>
          <p:nvPr/>
        </p:nvSpPr>
        <p:spPr>
          <a:xfrm>
            <a:off x="0" y="6492876"/>
            <a:ext cx="1304544" cy="36512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sz="1800" dirty="0"/>
          </a:p>
        </p:txBody>
      </p:sp>
      <p:sp>
        <p:nvSpPr>
          <p:cNvPr id="12" name="Flowchart: Off-page Connector 11">
            <a:extLst>
              <a:ext uri="{FF2B5EF4-FFF2-40B4-BE49-F238E27FC236}">
                <a16:creationId xmlns:a16="http://schemas.microsoft.com/office/drawing/2014/main" id="{157E2B64-E876-4ABF-9899-A44F3825016A}"/>
              </a:ext>
            </a:extLst>
          </p:cNvPr>
          <p:cNvSpPr/>
          <p:nvPr/>
        </p:nvSpPr>
        <p:spPr>
          <a:xfrm rot="16200000">
            <a:off x="884236" y="6267007"/>
            <a:ext cx="365125" cy="816863"/>
          </a:xfrm>
          <a:prstGeom prst="flowChartOffpageConnector">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sz="1800" dirty="0"/>
          </a:p>
        </p:txBody>
      </p:sp>
      <p:pic>
        <p:nvPicPr>
          <p:cNvPr id="23" name="Picture 22">
            <a:extLst>
              <a:ext uri="{FF2B5EF4-FFF2-40B4-BE49-F238E27FC236}">
                <a16:creationId xmlns:a16="http://schemas.microsoft.com/office/drawing/2014/main" id="{BD2A3A71-8E72-4CDD-A71B-325A886459BE}"/>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70686" y="6508673"/>
            <a:ext cx="963173" cy="333531"/>
          </a:xfrm>
          <a:prstGeom prst="rect">
            <a:avLst/>
          </a:prstGeom>
        </p:spPr>
      </p:pic>
      <p:sp>
        <p:nvSpPr>
          <p:cNvPr id="14" name="TextBox 13"/>
          <p:cNvSpPr txBox="1"/>
          <p:nvPr userDrawn="1"/>
        </p:nvSpPr>
        <p:spPr>
          <a:xfrm>
            <a:off x="1863048" y="6508673"/>
            <a:ext cx="8783673" cy="353943"/>
          </a:xfrm>
          <a:prstGeom prst="rect">
            <a:avLst/>
          </a:prstGeom>
          <a:noFill/>
        </p:spPr>
        <p:txBody>
          <a:bodyPr wrap="square" rtlCol="0">
            <a:spAutoFit/>
          </a:bodyPr>
          <a:lstStyle/>
          <a:p>
            <a:pPr algn="ctr"/>
            <a:r>
              <a:rPr lang="en-US" sz="850" dirty="0">
                <a:solidFill>
                  <a:schemeClr val="bg1"/>
                </a:solidFill>
                <a:latin typeface="Open Sans" panose="020B0606030504020204" pitchFamily="34" charset="0"/>
                <a:ea typeface="Open Sans" panose="020B0606030504020204" pitchFamily="34" charset="0"/>
                <a:cs typeface="Open Sans" panose="020B0606030504020204" pitchFamily="34" charset="0"/>
              </a:rPr>
              <a:t>© Copyright </a:t>
            </a:r>
            <a:r>
              <a:rPr lang="en-US" sz="85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DecisionPro</a:t>
            </a:r>
            <a:r>
              <a:rPr lang="en-US" sz="850" dirty="0">
                <a:solidFill>
                  <a:schemeClr val="bg1"/>
                </a:solidFill>
                <a:latin typeface="Open Sans" panose="020B0606030504020204" pitchFamily="34" charset="0"/>
                <a:ea typeface="Open Sans" panose="020B0606030504020204" pitchFamily="34" charset="0"/>
                <a:cs typeface="Open Sans" panose="020B0606030504020204" pitchFamily="34" charset="0"/>
              </a:rPr>
              <a:t>, Inc.  2018. Commercial distribution and any publication is not authorized. Copying and distribution for non-commercial educational purposes only is authorized if this notice appears on every copy.</a:t>
            </a:r>
            <a:endParaRPr lang="en-US" sz="850" dirty="0"/>
          </a:p>
        </p:txBody>
      </p:sp>
      <p:sp>
        <p:nvSpPr>
          <p:cNvPr id="15" name="TextBox 14"/>
          <p:cNvSpPr txBox="1"/>
          <p:nvPr userDrawn="1"/>
        </p:nvSpPr>
        <p:spPr>
          <a:xfrm>
            <a:off x="10872202" y="6493419"/>
            <a:ext cx="949929" cy="369332"/>
          </a:xfrm>
          <a:prstGeom prst="rect">
            <a:avLst/>
          </a:prstGeom>
          <a:noFill/>
        </p:spPr>
        <p:txBody>
          <a:bodyPr wrap="square" rtlCol="0">
            <a:spAutoFit/>
          </a:bodyPr>
          <a:lstStyle/>
          <a:p>
            <a:pPr algn="ctr"/>
            <a:fld id="{2783B6E3-2714-45B0-B6CF-89FDCAB614E8}" type="slidenum">
              <a:rPr lang="en-US" sz="1800" smtClean="0">
                <a:latin typeface="Open Sans" panose="020B0606030504020204" pitchFamily="34" charset="0"/>
                <a:ea typeface="Open Sans" panose="020B0606030504020204" pitchFamily="34" charset="0"/>
                <a:cs typeface="Open Sans" panose="020B0606030504020204" pitchFamily="34" charset="0"/>
              </a:rPr>
              <a:pPr algn="ctr"/>
              <a:t>‹#›</a:t>
            </a:fld>
            <a:endParaRPr lang="en-US" sz="18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336078222"/>
      </p:ext>
    </p:extLst>
  </p:cSld>
  <p:clrMap bg1="lt1" tx1="dk1" bg2="lt2" tx2="dk2" accent1="accent1" accent2="accent2" accent3="accent3" accent4="accent4" accent5="accent5" accent6="accent6" hlink="hlink" folHlink="folHlink"/>
  <p:sldLayoutIdLst>
    <p:sldLayoutId id="2147483673" r:id="rId1"/>
    <p:sldLayoutId id="2147483680" r:id="rId2"/>
    <p:sldLayoutId id="2147483674" r:id="rId3"/>
    <p:sldLayoutId id="2147483675" r:id="rId4"/>
    <p:sldLayoutId id="2147483676" r:id="rId5"/>
    <p:sldLayoutId id="2147483677" r:id="rId6"/>
    <p:sldLayoutId id="2147483678" r:id="rId7"/>
    <p:sldLayoutId id="2147483679" r:id="rId8"/>
  </p:sldLayoutIdLst>
  <p:txStyles>
    <p:titleStyle>
      <a:lvl1pPr algn="l" defTabSz="914400" rtl="0" eaLnBrk="1" latinLnBrk="0" hangingPunct="1">
        <a:lnSpc>
          <a:spcPct val="90000"/>
        </a:lnSpc>
        <a:spcBef>
          <a:spcPct val="0"/>
        </a:spcBef>
        <a:buNone/>
        <a:defRPr sz="3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8781B8B7-71CC-4955-849C-2361320CB65B}"/>
              </a:ext>
            </a:extLst>
          </p:cNvPr>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eaLnBrk="1" hangingPunct="1">
              <a:defRPr sz="1400">
                <a:latin typeface="Times New Roman" panose="02020603050405020304" pitchFamily="18" charset="0"/>
                <a:ea typeface="PMingLiU" panose="02020500000000000000" pitchFamily="18" charset="-120"/>
              </a:defRPr>
            </a:lvl1pPr>
          </a:lstStyle>
          <a:p>
            <a:pPr>
              <a:defRPr/>
            </a:pPr>
            <a:fld id="{143C99B1-0FF4-48A1-A9BE-F011335527CD}" type="datetimeFigureOut">
              <a:rPr lang="en-US" altLang="en-US"/>
              <a:pPr>
                <a:defRPr/>
              </a:pPr>
              <a:t>2/15/2022</a:t>
            </a:fld>
            <a:endParaRPr lang="en-US" altLang="en-US"/>
          </a:p>
        </p:txBody>
      </p:sp>
      <p:sp>
        <p:nvSpPr>
          <p:cNvPr id="1027" name="Rectangle 3">
            <a:extLst>
              <a:ext uri="{FF2B5EF4-FFF2-40B4-BE49-F238E27FC236}">
                <a16:creationId xmlns:a16="http://schemas.microsoft.com/office/drawing/2014/main" id="{94A46681-CCE9-415E-A360-20EB8C4061CD}"/>
              </a:ext>
            </a:extLst>
          </p:cNvPr>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ctr" eaLnBrk="1" hangingPunct="1">
              <a:defRPr sz="1400">
                <a:latin typeface="Times New Roman" panose="02020603050405020304" pitchFamily="18" charset="0"/>
                <a:ea typeface="PMingLiU" panose="02020500000000000000" pitchFamily="18" charset="-120"/>
              </a:defRPr>
            </a:lvl1pPr>
          </a:lstStyle>
          <a:p>
            <a:pPr>
              <a:defRPr/>
            </a:pPr>
            <a:endParaRPr lang="en-US" altLang="en-US"/>
          </a:p>
        </p:txBody>
      </p:sp>
      <p:sp>
        <p:nvSpPr>
          <p:cNvPr id="1028" name="Rectangle 4">
            <a:extLst>
              <a:ext uri="{FF2B5EF4-FFF2-40B4-BE49-F238E27FC236}">
                <a16:creationId xmlns:a16="http://schemas.microsoft.com/office/drawing/2014/main" id="{4A91665D-5936-49D9-AE6B-9A283B15F27A}"/>
              </a:ext>
            </a:extLst>
          </p:cNvPr>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eaLnBrk="1" hangingPunct="1">
              <a:defRPr sz="1400">
                <a:latin typeface="Times New Roman" panose="02020603050405020304" pitchFamily="18" charset="0"/>
                <a:ea typeface="PMingLiU" panose="02020500000000000000" pitchFamily="18" charset="-120"/>
              </a:defRPr>
            </a:lvl1pPr>
          </a:lstStyle>
          <a:p>
            <a:pPr>
              <a:defRPr/>
            </a:pPr>
            <a:fld id="{8022F8FF-CC19-4E9F-AB30-7825BFB420C4}" type="slidenum">
              <a:rPr lang="en-US" altLang="en-US"/>
              <a:pPr>
                <a:defRPr/>
              </a:pPr>
              <a:t>‹#›</a:t>
            </a:fld>
            <a:endParaRPr lang="en-US" altLang="en-US"/>
          </a:p>
        </p:txBody>
      </p:sp>
      <p:sp>
        <p:nvSpPr>
          <p:cNvPr id="1029" name="Rectangle 5">
            <a:extLst>
              <a:ext uri="{FF2B5EF4-FFF2-40B4-BE49-F238E27FC236}">
                <a16:creationId xmlns:a16="http://schemas.microsoft.com/office/drawing/2014/main" id="{5BC0CB09-F2A1-4D1B-A945-DBEC00887FB3}"/>
              </a:ext>
            </a:extLst>
          </p:cNvPr>
          <p:cNvSpPr>
            <a:spLocks noGrp="1" noChangeArrowheads="1"/>
          </p:cNvSpPr>
          <p:nvPr>
            <p:ph type="title"/>
          </p:nvPr>
        </p:nvSpPr>
        <p:spPr bwMode="auto">
          <a:xfrm>
            <a:off x="0" y="0"/>
            <a:ext cx="119888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en-US" altLang="zh-TW"/>
              <a:t>Slide Title</a:t>
            </a:r>
          </a:p>
        </p:txBody>
      </p:sp>
      <p:sp>
        <p:nvSpPr>
          <p:cNvPr id="1030" name="Rectangle 6">
            <a:extLst>
              <a:ext uri="{FF2B5EF4-FFF2-40B4-BE49-F238E27FC236}">
                <a16:creationId xmlns:a16="http://schemas.microsoft.com/office/drawing/2014/main" id="{EF347B4C-2A6D-43BC-9C40-7196489B00C4}"/>
              </a:ext>
            </a:extLst>
          </p:cNvPr>
          <p:cNvSpPr>
            <a:spLocks noGrp="1" noChangeArrowheads="1"/>
          </p:cNvSpPr>
          <p:nvPr>
            <p:ph type="body" idx="1"/>
          </p:nvPr>
        </p:nvSpPr>
        <p:spPr bwMode="auto">
          <a:xfrm>
            <a:off x="304800" y="685800"/>
            <a:ext cx="11480800"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zh-TW"/>
              <a:t>Body Text</a:t>
            </a:r>
          </a:p>
          <a:p>
            <a:pPr lvl="1"/>
            <a:r>
              <a:rPr lang="en-US" altLang="zh-TW"/>
              <a:t>Second Level</a:t>
            </a:r>
          </a:p>
          <a:p>
            <a:pPr lvl="2"/>
            <a:r>
              <a:rPr lang="en-US" altLang="zh-TW"/>
              <a:t>Third Level</a:t>
            </a:r>
          </a:p>
          <a:p>
            <a:pPr lvl="3"/>
            <a:r>
              <a:rPr lang="en-US" altLang="zh-TW"/>
              <a:t>Fourth Level</a:t>
            </a:r>
          </a:p>
          <a:p>
            <a:pPr lvl="4"/>
            <a:r>
              <a:rPr lang="en-US" altLang="zh-TW"/>
              <a:t>Fifth Level</a:t>
            </a:r>
          </a:p>
        </p:txBody>
      </p:sp>
      <p:sp>
        <p:nvSpPr>
          <p:cNvPr id="1031" name="Line 7">
            <a:extLst>
              <a:ext uri="{FF2B5EF4-FFF2-40B4-BE49-F238E27FC236}">
                <a16:creationId xmlns:a16="http://schemas.microsoft.com/office/drawing/2014/main" id="{50CD4DBB-9333-4B9E-992C-28B92F5DCCF3}"/>
              </a:ext>
            </a:extLst>
          </p:cNvPr>
          <p:cNvSpPr>
            <a:spLocks noChangeShapeType="1"/>
          </p:cNvSpPr>
          <p:nvPr/>
        </p:nvSpPr>
        <p:spPr bwMode="auto">
          <a:xfrm>
            <a:off x="304800" y="533400"/>
            <a:ext cx="11684000" cy="0"/>
          </a:xfrm>
          <a:prstGeom prst="line">
            <a:avLst/>
          </a:prstGeom>
          <a:noFill/>
          <a:ln w="508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1032" name="Rectangle 8">
            <a:extLst>
              <a:ext uri="{FF2B5EF4-FFF2-40B4-BE49-F238E27FC236}">
                <a16:creationId xmlns:a16="http://schemas.microsoft.com/office/drawing/2014/main" id="{9D9F49DD-234D-41AE-A0A9-A8685CABE391}"/>
              </a:ext>
            </a:extLst>
          </p:cNvPr>
          <p:cNvSpPr>
            <a:spLocks noChangeArrowheads="1"/>
          </p:cNvSpPr>
          <p:nvPr/>
        </p:nvSpPr>
        <p:spPr bwMode="auto">
          <a:xfrm>
            <a:off x="8737600" y="6432550"/>
            <a:ext cx="3454400" cy="369974"/>
          </a:xfrm>
          <a:prstGeom prst="rect">
            <a:avLst/>
          </a:prstGeom>
          <a:noFill/>
          <a:ln>
            <a:noFill/>
          </a:ln>
        </p:spPr>
        <p:txBody>
          <a:bodyPr wrap="square" lIns="92075" tIns="46038" rIns="92075" bIns="46038">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defRPr/>
            </a:pPr>
            <a:r>
              <a:rPr lang="en-US" altLang="zh-TW" dirty="0">
                <a:ea typeface="PMingLiU" panose="02020500000000000000" pitchFamily="18" charset="-120"/>
              </a:rPr>
              <a:t>Marketing Analytics – Intro  </a:t>
            </a:r>
            <a:fld id="{07E15D0E-98F2-4382-88EB-39E48404898F}" type="slidenum">
              <a:rPr lang="en-US" altLang="zh-TW" smtClean="0">
                <a:ea typeface="PMingLiU" panose="02020500000000000000" pitchFamily="18" charset="-120"/>
              </a:rPr>
              <a:pPr eaLnBrk="1" hangingPunct="1">
                <a:defRPr/>
              </a:pPr>
              <a:t>‹#›</a:t>
            </a:fld>
            <a:endParaRPr lang="en-US" altLang="zh-TW" dirty="0">
              <a:ea typeface="PMingLiU" panose="02020500000000000000" pitchFamily="18" charset="-120"/>
            </a:endParaRPr>
          </a:p>
        </p:txBody>
      </p:sp>
      <p:sp>
        <p:nvSpPr>
          <p:cNvPr id="1033" name="Rectangle 9">
            <a:extLst>
              <a:ext uri="{FF2B5EF4-FFF2-40B4-BE49-F238E27FC236}">
                <a16:creationId xmlns:a16="http://schemas.microsoft.com/office/drawing/2014/main" id="{205BEAE0-95C3-4009-AA39-303BACAC4902}"/>
              </a:ext>
            </a:extLst>
          </p:cNvPr>
          <p:cNvSpPr>
            <a:spLocks noChangeArrowheads="1"/>
          </p:cNvSpPr>
          <p:nvPr/>
        </p:nvSpPr>
        <p:spPr bwMode="auto">
          <a:xfrm>
            <a:off x="203200" y="6553200"/>
            <a:ext cx="4151313" cy="307975"/>
          </a:xfrm>
          <a:prstGeom prst="rect">
            <a:avLst/>
          </a:prstGeom>
          <a:noFill/>
          <a:ln>
            <a:noFill/>
          </a:ln>
        </p:spPr>
        <p:txBody>
          <a:bodyPr lIns="92075" tIns="46038" rIns="92075" bIns="46038">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buFontTx/>
              <a:buChar char="©"/>
              <a:defRPr/>
            </a:pPr>
            <a:r>
              <a:rPr lang="zh-TW" altLang="en-US" sz="1400" dirty="0">
                <a:ea typeface="新細明體" panose="02020500000000000000" pitchFamily="18" charset="-120"/>
              </a:rPr>
              <a:t> </a:t>
            </a:r>
            <a:r>
              <a:rPr lang="en-US" altLang="zh-TW" sz="1400" dirty="0">
                <a:ea typeface="新細明體" panose="02020500000000000000" pitchFamily="18" charset="-120"/>
              </a:rPr>
              <a:t>Minder Chen,  2022</a:t>
            </a:r>
          </a:p>
        </p:txBody>
      </p:sp>
    </p:spTree>
    <p:extLst>
      <p:ext uri="{BB962C8B-B14F-4D97-AF65-F5344CB8AC3E}">
        <p14:creationId xmlns:p14="http://schemas.microsoft.com/office/powerpoint/2010/main" val="2152010051"/>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Lst>
  <p:txStyles>
    <p:titleStyle>
      <a:lvl1pPr algn="ctr" rtl="0" eaLnBrk="0" fontAlgn="base" hangingPunct="0">
        <a:lnSpc>
          <a:spcPct val="90000"/>
        </a:lnSpc>
        <a:spcBef>
          <a:spcPct val="0"/>
        </a:spcBef>
        <a:spcAft>
          <a:spcPct val="0"/>
        </a:spcAft>
        <a:defRPr sz="3200" b="1" i="1">
          <a:solidFill>
            <a:schemeClr val="tx2"/>
          </a:solidFill>
          <a:latin typeface="+mj-lt"/>
          <a:ea typeface="+mj-ea"/>
          <a:cs typeface="+mj-cs"/>
        </a:defRPr>
      </a:lvl1pPr>
      <a:lvl2pPr algn="ctr" rtl="0" eaLnBrk="0" fontAlgn="base" hangingPunct="0">
        <a:lnSpc>
          <a:spcPct val="90000"/>
        </a:lnSpc>
        <a:spcBef>
          <a:spcPct val="0"/>
        </a:spcBef>
        <a:spcAft>
          <a:spcPct val="0"/>
        </a:spcAft>
        <a:defRPr sz="3200" b="1" i="1">
          <a:solidFill>
            <a:schemeClr val="tx2"/>
          </a:solidFill>
          <a:latin typeface="Arial" pitchFamily="34" charset="0"/>
        </a:defRPr>
      </a:lvl2pPr>
      <a:lvl3pPr algn="ctr" rtl="0" eaLnBrk="0" fontAlgn="base" hangingPunct="0">
        <a:lnSpc>
          <a:spcPct val="90000"/>
        </a:lnSpc>
        <a:spcBef>
          <a:spcPct val="0"/>
        </a:spcBef>
        <a:spcAft>
          <a:spcPct val="0"/>
        </a:spcAft>
        <a:defRPr sz="3200" b="1" i="1">
          <a:solidFill>
            <a:schemeClr val="tx2"/>
          </a:solidFill>
          <a:latin typeface="Arial" pitchFamily="34" charset="0"/>
        </a:defRPr>
      </a:lvl3pPr>
      <a:lvl4pPr algn="ctr" rtl="0" eaLnBrk="0" fontAlgn="base" hangingPunct="0">
        <a:lnSpc>
          <a:spcPct val="90000"/>
        </a:lnSpc>
        <a:spcBef>
          <a:spcPct val="0"/>
        </a:spcBef>
        <a:spcAft>
          <a:spcPct val="0"/>
        </a:spcAft>
        <a:defRPr sz="3200" b="1" i="1">
          <a:solidFill>
            <a:schemeClr val="tx2"/>
          </a:solidFill>
          <a:latin typeface="Arial" pitchFamily="34" charset="0"/>
        </a:defRPr>
      </a:lvl4pPr>
      <a:lvl5pPr algn="ctr" rtl="0" eaLnBrk="0" fontAlgn="base" hangingPunct="0">
        <a:lnSpc>
          <a:spcPct val="90000"/>
        </a:lnSpc>
        <a:spcBef>
          <a:spcPct val="0"/>
        </a:spcBef>
        <a:spcAft>
          <a:spcPct val="0"/>
        </a:spcAft>
        <a:defRPr sz="3200" b="1" i="1">
          <a:solidFill>
            <a:schemeClr val="tx2"/>
          </a:solidFill>
          <a:latin typeface="Arial" pitchFamily="34" charset="0"/>
        </a:defRPr>
      </a:lvl5pPr>
      <a:lvl6pPr marL="457200" algn="ctr" rtl="0" eaLnBrk="1" fontAlgn="base" hangingPunct="1">
        <a:lnSpc>
          <a:spcPct val="90000"/>
        </a:lnSpc>
        <a:spcBef>
          <a:spcPct val="0"/>
        </a:spcBef>
        <a:spcAft>
          <a:spcPct val="0"/>
        </a:spcAft>
        <a:defRPr sz="3200" b="1" i="1">
          <a:solidFill>
            <a:schemeClr val="tx2"/>
          </a:solidFill>
          <a:latin typeface="Arial" pitchFamily="34" charset="0"/>
        </a:defRPr>
      </a:lvl6pPr>
      <a:lvl7pPr marL="914400" algn="ctr" rtl="0" eaLnBrk="1" fontAlgn="base" hangingPunct="1">
        <a:lnSpc>
          <a:spcPct val="90000"/>
        </a:lnSpc>
        <a:spcBef>
          <a:spcPct val="0"/>
        </a:spcBef>
        <a:spcAft>
          <a:spcPct val="0"/>
        </a:spcAft>
        <a:defRPr sz="3200" b="1" i="1">
          <a:solidFill>
            <a:schemeClr val="tx2"/>
          </a:solidFill>
          <a:latin typeface="Arial" pitchFamily="34" charset="0"/>
        </a:defRPr>
      </a:lvl7pPr>
      <a:lvl8pPr marL="1371600" algn="ctr" rtl="0" eaLnBrk="1" fontAlgn="base" hangingPunct="1">
        <a:lnSpc>
          <a:spcPct val="90000"/>
        </a:lnSpc>
        <a:spcBef>
          <a:spcPct val="0"/>
        </a:spcBef>
        <a:spcAft>
          <a:spcPct val="0"/>
        </a:spcAft>
        <a:defRPr sz="3200" b="1" i="1">
          <a:solidFill>
            <a:schemeClr val="tx2"/>
          </a:solidFill>
          <a:latin typeface="Arial" pitchFamily="34" charset="0"/>
        </a:defRPr>
      </a:lvl8pPr>
      <a:lvl9pPr marL="1828800" algn="ctr" rtl="0" eaLnBrk="1" fontAlgn="base" hangingPunct="1">
        <a:lnSpc>
          <a:spcPct val="90000"/>
        </a:lnSpc>
        <a:spcBef>
          <a:spcPct val="0"/>
        </a:spcBef>
        <a:spcAft>
          <a:spcPct val="0"/>
        </a:spcAft>
        <a:defRPr sz="3200" b="1" i="1">
          <a:solidFill>
            <a:schemeClr val="tx2"/>
          </a:solidFill>
          <a:latin typeface="Arial" pitchFamily="34" charset="0"/>
        </a:defRPr>
      </a:lvl9pPr>
    </p:titleStyle>
    <p:bodyStyle>
      <a:lvl1pPr marL="285750" indent="-285750" algn="l" rtl="0" eaLnBrk="0" fontAlgn="base" hangingPunct="0">
        <a:lnSpc>
          <a:spcPct val="90000"/>
        </a:lnSpc>
        <a:spcBef>
          <a:spcPct val="30000"/>
        </a:spcBef>
        <a:spcAft>
          <a:spcPct val="0"/>
        </a:spcAft>
        <a:buSzPct val="100000"/>
        <a:buChar char="•"/>
        <a:defRPr sz="2800" b="1">
          <a:solidFill>
            <a:schemeClr val="tx1"/>
          </a:solidFill>
          <a:latin typeface="+mn-lt"/>
          <a:ea typeface="+mn-ea"/>
          <a:cs typeface="+mn-cs"/>
        </a:defRPr>
      </a:lvl1pPr>
      <a:lvl2pPr marL="857250" indent="-400050" algn="l" rtl="0" eaLnBrk="0" fontAlgn="base" hangingPunct="0">
        <a:lnSpc>
          <a:spcPct val="90000"/>
        </a:lnSpc>
        <a:spcBef>
          <a:spcPct val="30000"/>
        </a:spcBef>
        <a:spcAft>
          <a:spcPct val="0"/>
        </a:spcAft>
        <a:buSzPct val="100000"/>
        <a:buChar char="–"/>
        <a:defRPr sz="2400" b="1">
          <a:solidFill>
            <a:schemeClr val="tx1"/>
          </a:solidFill>
          <a:latin typeface="+mn-lt"/>
        </a:defRPr>
      </a:lvl2pPr>
      <a:lvl3pPr marL="1200150" indent="-228600" algn="l" rtl="0" eaLnBrk="0" fontAlgn="base" hangingPunct="0">
        <a:lnSpc>
          <a:spcPct val="90000"/>
        </a:lnSpc>
        <a:spcBef>
          <a:spcPct val="30000"/>
        </a:spcBef>
        <a:spcAft>
          <a:spcPct val="0"/>
        </a:spcAft>
        <a:buSzPct val="100000"/>
        <a:buChar char="»"/>
        <a:defRPr sz="2000" b="1">
          <a:solidFill>
            <a:schemeClr val="tx1"/>
          </a:solidFill>
          <a:latin typeface="+mn-lt"/>
        </a:defRPr>
      </a:lvl3pPr>
      <a:lvl4pPr marL="1543050" indent="-171450" algn="l" rtl="0" eaLnBrk="0" fontAlgn="base" hangingPunct="0">
        <a:lnSpc>
          <a:spcPct val="90000"/>
        </a:lnSpc>
        <a:spcBef>
          <a:spcPct val="30000"/>
        </a:spcBef>
        <a:spcAft>
          <a:spcPct val="0"/>
        </a:spcAft>
        <a:buSzPct val="100000"/>
        <a:buChar char="•"/>
        <a:defRPr sz="1600" b="1">
          <a:solidFill>
            <a:schemeClr val="tx1"/>
          </a:solidFill>
          <a:latin typeface="+mn-lt"/>
        </a:defRPr>
      </a:lvl4pPr>
      <a:lvl5pPr marL="2000250" indent="-171450" algn="l" rtl="0" eaLnBrk="0" fontAlgn="base" hangingPunct="0">
        <a:lnSpc>
          <a:spcPct val="90000"/>
        </a:lnSpc>
        <a:spcBef>
          <a:spcPct val="30000"/>
        </a:spcBef>
        <a:spcAft>
          <a:spcPct val="0"/>
        </a:spcAft>
        <a:buSzPct val="100000"/>
        <a:buChar char="–"/>
        <a:defRPr sz="1600" b="1">
          <a:solidFill>
            <a:schemeClr val="tx1"/>
          </a:solidFill>
          <a:latin typeface="+mn-lt"/>
        </a:defRPr>
      </a:lvl5pPr>
      <a:lvl6pPr marL="2457450" indent="-171450" algn="l" rtl="0" eaLnBrk="1" fontAlgn="base" hangingPunct="1">
        <a:lnSpc>
          <a:spcPct val="90000"/>
        </a:lnSpc>
        <a:spcBef>
          <a:spcPct val="30000"/>
        </a:spcBef>
        <a:spcAft>
          <a:spcPct val="0"/>
        </a:spcAft>
        <a:buSzPct val="100000"/>
        <a:buChar char="–"/>
        <a:defRPr sz="1600" b="1">
          <a:solidFill>
            <a:schemeClr val="tx1"/>
          </a:solidFill>
          <a:latin typeface="+mn-lt"/>
        </a:defRPr>
      </a:lvl6pPr>
      <a:lvl7pPr marL="2914650" indent="-171450" algn="l" rtl="0" eaLnBrk="1" fontAlgn="base" hangingPunct="1">
        <a:lnSpc>
          <a:spcPct val="90000"/>
        </a:lnSpc>
        <a:spcBef>
          <a:spcPct val="30000"/>
        </a:spcBef>
        <a:spcAft>
          <a:spcPct val="0"/>
        </a:spcAft>
        <a:buSzPct val="100000"/>
        <a:buChar char="–"/>
        <a:defRPr sz="1600" b="1">
          <a:solidFill>
            <a:schemeClr val="tx1"/>
          </a:solidFill>
          <a:latin typeface="+mn-lt"/>
        </a:defRPr>
      </a:lvl7pPr>
      <a:lvl8pPr marL="3371850" indent="-171450" algn="l" rtl="0" eaLnBrk="1" fontAlgn="base" hangingPunct="1">
        <a:lnSpc>
          <a:spcPct val="90000"/>
        </a:lnSpc>
        <a:spcBef>
          <a:spcPct val="30000"/>
        </a:spcBef>
        <a:spcAft>
          <a:spcPct val="0"/>
        </a:spcAft>
        <a:buSzPct val="100000"/>
        <a:buChar char="–"/>
        <a:defRPr sz="1600" b="1">
          <a:solidFill>
            <a:schemeClr val="tx1"/>
          </a:solidFill>
          <a:latin typeface="+mn-lt"/>
        </a:defRPr>
      </a:lvl8pPr>
      <a:lvl9pPr marL="3829050" indent="-171450" algn="l" rtl="0" eaLnBrk="1" fontAlgn="base" hangingPunct="1">
        <a:lnSpc>
          <a:spcPct val="90000"/>
        </a:lnSpc>
        <a:spcBef>
          <a:spcPct val="30000"/>
        </a:spcBef>
        <a:spcAft>
          <a:spcPct val="0"/>
        </a:spcAft>
        <a:buSzPct val="100000"/>
        <a:buChar char="–"/>
        <a:defRPr sz="1600"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s://minderchen.cikeys.com/marketing/"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s://www.smartinsights.com/digital-marketing-strategy/customer-segmentation-targeting/segmentation-targeting-and-positioning/" TargetMode="External"/><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hyperlink" Target="https://www.consuunt.com/marketing-strategy/" TargetMode="External"/><Relationship Id="rId13" Type="http://schemas.openxmlformats.org/officeDocument/2006/relationships/hyperlink" Target="https://www.consuunt.com/unique-selling-proposition/" TargetMode="External"/><Relationship Id="rId18" Type="http://schemas.openxmlformats.org/officeDocument/2006/relationships/hyperlink" Target="https://www.consuunt.com/customer-pain-points/" TargetMode="External"/><Relationship Id="rId26" Type="http://schemas.openxmlformats.org/officeDocument/2006/relationships/hyperlink" Target="https://www.consuunt.com/4c-marketing-model/" TargetMode="External"/><Relationship Id="rId3" Type="http://schemas.openxmlformats.org/officeDocument/2006/relationships/hyperlink" Target="https://www.consuunt.com/market-research-and-big-data/" TargetMode="External"/><Relationship Id="rId21" Type="http://schemas.openxmlformats.org/officeDocument/2006/relationships/hyperlink" Target="https://www.consuunt.com/sales-funnel/" TargetMode="External"/><Relationship Id="rId7" Type="http://schemas.openxmlformats.org/officeDocument/2006/relationships/hyperlink" Target="https://www.consuunt.com/barnum-effect/" TargetMode="External"/><Relationship Id="rId12" Type="http://schemas.openxmlformats.org/officeDocument/2006/relationships/hyperlink" Target="https://www.consuunt.com/push-and-pull-marketing/" TargetMode="External"/><Relationship Id="rId17" Type="http://schemas.openxmlformats.org/officeDocument/2006/relationships/hyperlink" Target="https://www.consuunt.com/rater-model/" TargetMode="External"/><Relationship Id="rId25" Type="http://schemas.openxmlformats.org/officeDocument/2006/relationships/hyperlink" Target="https://www.consuunt.com/4p-marketing-mix/" TargetMode="External"/><Relationship Id="rId2" Type="http://schemas.openxmlformats.org/officeDocument/2006/relationships/hyperlink" Target="https://www.consuunt.com/marketing/" TargetMode="External"/><Relationship Id="rId16" Type="http://schemas.openxmlformats.org/officeDocument/2006/relationships/hyperlink" Target="https://www.consuunt.com/customer-experience/" TargetMode="External"/><Relationship Id="rId20" Type="http://schemas.openxmlformats.org/officeDocument/2006/relationships/hyperlink" Target="https://www.consuunt.com/aida-model/" TargetMode="External"/><Relationship Id="rId29" Type="http://schemas.openxmlformats.org/officeDocument/2006/relationships/hyperlink" Target="https://www.consuunt.com/product-mix/" TargetMode="External"/><Relationship Id="rId1" Type="http://schemas.openxmlformats.org/officeDocument/2006/relationships/slideLayout" Target="../slideLayouts/slideLayout3.xml"/><Relationship Id="rId6" Type="http://schemas.openxmlformats.org/officeDocument/2006/relationships/hyperlink" Target="https://www.consuunt.com/aio-model/" TargetMode="External"/><Relationship Id="rId11" Type="http://schemas.openxmlformats.org/officeDocument/2006/relationships/hyperlink" Target="https://www.consuunt.com/content-marketing/" TargetMode="External"/><Relationship Id="rId24" Type="http://schemas.openxmlformats.org/officeDocument/2006/relationships/hyperlink" Target="https://www.consuunt.com/marketing-to-generation-z/" TargetMode="External"/><Relationship Id="rId5" Type="http://schemas.openxmlformats.org/officeDocument/2006/relationships/hyperlink" Target="https://www.consuunt.com/rfm-model/" TargetMode="External"/><Relationship Id="rId15" Type="http://schemas.openxmlformats.org/officeDocument/2006/relationships/hyperlink" Target="https://www.consuunt.com/customer-insight/" TargetMode="External"/><Relationship Id="rId23" Type="http://schemas.openxmlformats.org/officeDocument/2006/relationships/hyperlink" Target="https://www.consuunt.com/race-planning/" TargetMode="External"/><Relationship Id="rId28" Type="http://schemas.openxmlformats.org/officeDocument/2006/relationships/hyperlink" Target="https://www.consuunt.com/augmented-product/" TargetMode="External"/><Relationship Id="rId10" Type="http://schemas.openxmlformats.org/officeDocument/2006/relationships/hyperlink" Target="https://www.consuunt.com/marketing-storytelling/" TargetMode="External"/><Relationship Id="rId19" Type="http://schemas.openxmlformats.org/officeDocument/2006/relationships/hyperlink" Target="https://www.consuunt.com/loyalty-ladder/" TargetMode="External"/><Relationship Id="rId31" Type="http://schemas.openxmlformats.org/officeDocument/2006/relationships/image" Target="../media/image5.png"/><Relationship Id="rId4" Type="http://schemas.openxmlformats.org/officeDocument/2006/relationships/hyperlink" Target="https://www.consuunt.com/market-segmentation/" TargetMode="External"/><Relationship Id="rId9" Type="http://schemas.openxmlformats.org/officeDocument/2006/relationships/hyperlink" Target="https://www.consuunt.com/branding/" TargetMode="External"/><Relationship Id="rId14" Type="http://schemas.openxmlformats.org/officeDocument/2006/relationships/hyperlink" Target="https://www.consuunt.com/psychographics/" TargetMode="External"/><Relationship Id="rId22" Type="http://schemas.openxmlformats.org/officeDocument/2006/relationships/hyperlink" Target="https://www.consuunt.com/dagmar-model/" TargetMode="External"/><Relationship Id="rId27" Type="http://schemas.openxmlformats.org/officeDocument/2006/relationships/hyperlink" Target="https://www.consuunt.com/7p-marketing-mix/" TargetMode="External"/><Relationship Id="rId30" Type="http://schemas.openxmlformats.org/officeDocument/2006/relationships/hyperlink" Target="https://www.consuunt.com/marketing-templates/"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support.microsoft.com/en-us/office/define-and-solve-a-problem-by-using-solver-5d1a388f-079d-43ac-a7eb-f63e45925040" TargetMode="External"/><Relationship Id="rId2" Type="http://schemas.openxmlformats.org/officeDocument/2006/relationships/hyperlink" Target="https://www.youtube.com/watch?v=GmujtQokd3Y" TargetMode="External"/><Relationship Id="rId1" Type="http://schemas.openxmlformats.org/officeDocument/2006/relationships/slideLayout" Target="../slideLayouts/slideLayout10.xml"/><Relationship Id="rId6" Type="http://schemas.openxmlformats.org/officeDocument/2006/relationships/hyperlink" Target="https://ocw.mit.edu/courses/sloan-school-of-management/15-053-optimization-methods-in-management-science-spring-2013/index.htm" TargetMode="External"/><Relationship Id="rId5" Type="http://schemas.openxmlformats.org/officeDocument/2006/relationships/hyperlink" Target="https://view.officeapps.live.com/op/view.aspx?src=https%3A%2F%2Focw.mit.edu%2Fcourses%2Fsloan-school-of-management%2F15-053-optimization-methods-in-management-science-spring-2013%2Flecture-notes%2Flec02_diet.xlsx&amp;wdOrigin=BROWSELINK" TargetMode="External"/><Relationship Id="rId4" Type="http://schemas.openxmlformats.org/officeDocument/2006/relationships/hyperlink" Target="http://web.mit.edu/15.053/www/Excel_Solver.pdf"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customXml" Target="../ink/ink6.xml"/><Relationship Id="rId3" Type="http://schemas.openxmlformats.org/officeDocument/2006/relationships/customXml" Target="../ink/ink1.xml"/><Relationship Id="rId7" Type="http://schemas.openxmlformats.org/officeDocument/2006/relationships/customXml" Target="../ink/ink3.xml"/><Relationship Id="rId12"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3.xml"/><Relationship Id="rId6" Type="http://schemas.openxmlformats.org/officeDocument/2006/relationships/image" Target="../media/image8.png"/><Relationship Id="rId11" Type="http://schemas.openxmlformats.org/officeDocument/2006/relationships/customXml" Target="../ink/ink5.xml"/><Relationship Id="rId5" Type="http://schemas.openxmlformats.org/officeDocument/2006/relationships/customXml" Target="../ink/ink2.xml"/><Relationship Id="rId10" Type="http://schemas.openxmlformats.org/officeDocument/2006/relationships/image" Target="../media/image10.png"/><Relationship Id="rId4" Type="http://schemas.openxmlformats.org/officeDocument/2006/relationships/image" Target="../media/image7.png"/><Relationship Id="rId9" Type="http://schemas.openxmlformats.org/officeDocument/2006/relationships/customXml" Target="../ink/ink4.xml"/><Relationship Id="rId1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segment.com/resources/cdp/customer-analytics/" TargetMode="Externa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www.youtube.com/watch?v=LWH4BQjQG0U" TargetMode="External"/><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0.xml"/><Relationship Id="rId1" Type="http://schemas.openxmlformats.org/officeDocument/2006/relationships/vmlDrawing" Target="../drawings/vmlDrawing1.vml"/><Relationship Id="rId6" Type="http://schemas.openxmlformats.org/officeDocument/2006/relationships/hyperlink" Target="http://minderchen.cikeys.com/wp-content/uploads/reading/InformationResource.pdf" TargetMode="External"/><Relationship Id="rId5" Type="http://schemas.openxmlformats.org/officeDocument/2006/relationships/image" Target="../media/image16.png"/><Relationship Id="rId4" Type="http://schemas.openxmlformats.org/officeDocument/2006/relationships/oleObject" Target="../embeddings/oleObject1.bin"/></Relationships>
</file>

<file path=ppt/slides/_rels/slide12.xml.rels><?xml version="1.0" encoding="UTF-8" standalone="yes"?>
<Relationships xmlns="http://schemas.openxmlformats.org/package/2006/relationships"><Relationship Id="rId3" Type="http://schemas.openxmlformats.org/officeDocument/2006/relationships/hyperlink" Target="https://www.slideshare.net/norhisham/ch12ed-wk9businessintelligenceanddecisionsupportsystem" TargetMode="External"/><Relationship Id="rId2" Type="http://schemas.openxmlformats.org/officeDocument/2006/relationships/image" Target="../media/image17.emf"/><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8" Type="http://schemas.openxmlformats.org/officeDocument/2006/relationships/customXml" Target="../ink/ink7.xml"/><Relationship Id="rId13" Type="http://schemas.openxmlformats.org/officeDocument/2006/relationships/image" Target="../media/image24.png"/><Relationship Id="rId18" Type="http://schemas.openxmlformats.org/officeDocument/2006/relationships/customXml" Target="../ink/ink12.xml"/><Relationship Id="rId26" Type="http://schemas.openxmlformats.org/officeDocument/2006/relationships/customXml" Target="../ink/ink16.xml"/><Relationship Id="rId3" Type="http://schemas.openxmlformats.org/officeDocument/2006/relationships/image" Target="../media/image21.emf"/><Relationship Id="rId21" Type="http://schemas.openxmlformats.org/officeDocument/2006/relationships/image" Target="../media/image28.png"/><Relationship Id="rId7" Type="http://schemas.openxmlformats.org/officeDocument/2006/relationships/hyperlink" Target="https://zh.wikipedia.org/wiki/%E6%AD%A6%E4%B8%81" TargetMode="External"/><Relationship Id="rId12" Type="http://schemas.openxmlformats.org/officeDocument/2006/relationships/customXml" Target="../ink/ink9.xml"/><Relationship Id="rId17" Type="http://schemas.openxmlformats.org/officeDocument/2006/relationships/image" Target="../media/image26.png"/><Relationship Id="rId25" Type="http://schemas.openxmlformats.org/officeDocument/2006/relationships/image" Target="../media/image30.png"/><Relationship Id="rId2" Type="http://schemas.openxmlformats.org/officeDocument/2006/relationships/notesSlide" Target="../notesSlides/notesSlide6.xml"/><Relationship Id="rId16" Type="http://schemas.openxmlformats.org/officeDocument/2006/relationships/customXml" Target="../ink/ink11.xml"/><Relationship Id="rId20" Type="http://schemas.openxmlformats.org/officeDocument/2006/relationships/customXml" Target="../ink/ink13.xml"/><Relationship Id="rId29" Type="http://schemas.openxmlformats.org/officeDocument/2006/relationships/image" Target="../media/image32.png"/><Relationship Id="rId1" Type="http://schemas.openxmlformats.org/officeDocument/2006/relationships/slideLayout" Target="../slideLayouts/slideLayout10.xml"/><Relationship Id="rId6" Type="http://schemas.openxmlformats.org/officeDocument/2006/relationships/hyperlink" Target="https://zh.wikipedia.org/wiki/%E5%95%86%E4%BB%A3" TargetMode="External"/><Relationship Id="rId11" Type="http://schemas.openxmlformats.org/officeDocument/2006/relationships/image" Target="../media/image23.png"/><Relationship Id="rId24" Type="http://schemas.openxmlformats.org/officeDocument/2006/relationships/customXml" Target="../ink/ink15.xml"/><Relationship Id="rId5" Type="http://schemas.openxmlformats.org/officeDocument/2006/relationships/hyperlink" Target="https://www.cidianwang.com/cd/o/ouyang856.htm" TargetMode="External"/><Relationship Id="rId15" Type="http://schemas.openxmlformats.org/officeDocument/2006/relationships/image" Target="../media/image25.png"/><Relationship Id="rId23" Type="http://schemas.openxmlformats.org/officeDocument/2006/relationships/image" Target="../media/image29.png"/><Relationship Id="rId28" Type="http://schemas.openxmlformats.org/officeDocument/2006/relationships/customXml" Target="../ink/ink17.xml"/><Relationship Id="rId10" Type="http://schemas.openxmlformats.org/officeDocument/2006/relationships/customXml" Target="../ink/ink8.xml"/><Relationship Id="rId19" Type="http://schemas.openxmlformats.org/officeDocument/2006/relationships/image" Target="../media/image27.png"/><Relationship Id="rId4" Type="http://schemas.openxmlformats.org/officeDocument/2006/relationships/hyperlink" Target="https://www.smartinsights.com/digital-marketing-strategy/customer-segmentation-targeting/segmentation-targeting-and-positioning/" TargetMode="External"/><Relationship Id="rId9" Type="http://schemas.openxmlformats.org/officeDocument/2006/relationships/image" Target="../media/image22.png"/><Relationship Id="rId14" Type="http://schemas.openxmlformats.org/officeDocument/2006/relationships/customXml" Target="../ink/ink10.xml"/><Relationship Id="rId22" Type="http://schemas.openxmlformats.org/officeDocument/2006/relationships/customXml" Target="../ink/ink14.xml"/><Relationship Id="rId27" Type="http://schemas.openxmlformats.org/officeDocument/2006/relationships/image" Target="../media/image31.png"/></Relationships>
</file>

<file path=ppt/slides/_rels/slide17.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jpg"/><Relationship Id="rId18" Type="http://schemas.openxmlformats.org/officeDocument/2006/relationships/image" Target="../media/image45.png"/><Relationship Id="rId26" Type="http://schemas.openxmlformats.org/officeDocument/2006/relationships/image" Target="../media/image53.png"/><Relationship Id="rId3" Type="http://schemas.openxmlformats.org/officeDocument/2006/relationships/image" Target="../media/image23.jpg"/><Relationship Id="rId21" Type="http://schemas.openxmlformats.org/officeDocument/2006/relationships/image" Target="../media/image48.png"/><Relationship Id="rId7" Type="http://schemas.openxmlformats.org/officeDocument/2006/relationships/image" Target="../media/image34.png"/><Relationship Id="rId12" Type="http://schemas.openxmlformats.org/officeDocument/2006/relationships/image" Target="../media/image39.png"/><Relationship Id="rId17" Type="http://schemas.openxmlformats.org/officeDocument/2006/relationships/image" Target="../media/image44.png"/><Relationship Id="rId25" Type="http://schemas.openxmlformats.org/officeDocument/2006/relationships/image" Target="../media/image52.jpg"/><Relationship Id="rId2" Type="http://schemas.openxmlformats.org/officeDocument/2006/relationships/image" Target="../media/image22.jpg"/><Relationship Id="rId16" Type="http://schemas.openxmlformats.org/officeDocument/2006/relationships/image" Target="../media/image43.png"/><Relationship Id="rId20" Type="http://schemas.openxmlformats.org/officeDocument/2006/relationships/image" Target="../media/image47.png"/><Relationship Id="rId29" Type="http://schemas.openxmlformats.org/officeDocument/2006/relationships/image" Target="../media/image56.jpg"/><Relationship Id="rId1" Type="http://schemas.openxmlformats.org/officeDocument/2006/relationships/slideLayout" Target="../slideLayouts/slideLayout3.xml"/><Relationship Id="rId6" Type="http://schemas.openxmlformats.org/officeDocument/2006/relationships/image" Target="../media/image33.png"/><Relationship Id="rId11" Type="http://schemas.openxmlformats.org/officeDocument/2006/relationships/image" Target="../media/image38.png"/><Relationship Id="rId24" Type="http://schemas.openxmlformats.org/officeDocument/2006/relationships/image" Target="../media/image51.png"/><Relationship Id="rId5" Type="http://schemas.openxmlformats.org/officeDocument/2006/relationships/image" Target="../media/image25.jpg"/><Relationship Id="rId15" Type="http://schemas.openxmlformats.org/officeDocument/2006/relationships/image" Target="../media/image42.jpg"/><Relationship Id="rId23" Type="http://schemas.openxmlformats.org/officeDocument/2006/relationships/image" Target="../media/image50.png"/><Relationship Id="rId28" Type="http://schemas.openxmlformats.org/officeDocument/2006/relationships/image" Target="../media/image55.png"/><Relationship Id="rId10" Type="http://schemas.openxmlformats.org/officeDocument/2006/relationships/image" Target="../media/image37.png"/><Relationship Id="rId19" Type="http://schemas.openxmlformats.org/officeDocument/2006/relationships/image" Target="../media/image46.png"/><Relationship Id="rId31" Type="http://schemas.openxmlformats.org/officeDocument/2006/relationships/image" Target="../media/image58.png"/><Relationship Id="rId4" Type="http://schemas.openxmlformats.org/officeDocument/2006/relationships/image" Target="../media/image24.jpg"/><Relationship Id="rId9" Type="http://schemas.openxmlformats.org/officeDocument/2006/relationships/image" Target="../media/image36.png"/><Relationship Id="rId14" Type="http://schemas.openxmlformats.org/officeDocument/2006/relationships/image" Target="../media/image41.jpg"/><Relationship Id="rId22" Type="http://schemas.openxmlformats.org/officeDocument/2006/relationships/image" Target="../media/image49.png"/><Relationship Id="rId27" Type="http://schemas.openxmlformats.org/officeDocument/2006/relationships/image" Target="../media/image54.png"/><Relationship Id="rId30" Type="http://schemas.openxmlformats.org/officeDocument/2006/relationships/image" Target="../media/image57.jpg"/></Relationships>
</file>

<file path=ppt/slides/_rels/slide18.xml.rels><?xml version="1.0" encoding="UTF-8" standalone="yes"?>
<Relationships xmlns="http://schemas.openxmlformats.org/package/2006/relationships"><Relationship Id="rId3" Type="http://schemas.openxmlformats.org/officeDocument/2006/relationships/hyperlink" Target="https://en.wikipedia.org/wiki/Exploratory_data_analysis" TargetMode="External"/><Relationship Id="rId2" Type="http://schemas.openxmlformats.org/officeDocument/2006/relationships/image" Target="../media/image59.png"/><Relationship Id="rId1" Type="http://schemas.openxmlformats.org/officeDocument/2006/relationships/slideLayout" Target="../slideLayouts/slideLayout3.xml"/><Relationship Id="rId4" Type="http://schemas.openxmlformats.org/officeDocument/2006/relationships/hyperlink" Target="https://www.epa.gov/caddis-vol4/exploratory-data-analysis"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hyperlink" Target="https://support.microsoft.com/en-us/office/use-the-analysis-toolpak-to-perform-complex-data-analysis-6c67ccf0-f4a9-487c-8dec-bdb5a2cefab6" TargetMode="External"/><Relationship Id="rId1" Type="http://schemas.openxmlformats.org/officeDocument/2006/relationships/slideLayout" Target="../slideLayouts/slideLayout10.xml"/><Relationship Id="rId5" Type="http://schemas.openxmlformats.org/officeDocument/2006/relationships/image" Target="../media/image61.png"/><Relationship Id="rId4" Type="http://schemas.openxmlformats.org/officeDocument/2006/relationships/hyperlink" Target="https://en.wikipedia.org/wiki/Exploratory_data_analysis" TargetMode="External"/></Relationships>
</file>

<file path=ppt/slides/_rels/slide20.xml.rels><?xml version="1.0" encoding="UTF-8" standalone="yes"?>
<Relationships xmlns="http://schemas.openxmlformats.org/package/2006/relationships"><Relationship Id="rId8" Type="http://schemas.openxmlformats.org/officeDocument/2006/relationships/customXml" Target="../ink/ink20.xml"/><Relationship Id="rId13" Type="http://schemas.openxmlformats.org/officeDocument/2006/relationships/image" Target="../media/image68.png"/><Relationship Id="rId3" Type="http://schemas.openxmlformats.org/officeDocument/2006/relationships/image" Target="../media/image62.png"/><Relationship Id="rId7" Type="http://schemas.openxmlformats.org/officeDocument/2006/relationships/image" Target="../media/image140.png"/><Relationship Id="rId12" Type="http://schemas.openxmlformats.org/officeDocument/2006/relationships/customXml" Target="../ink/ink22.xm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customXml" Target="../ink/ink19.xml"/><Relationship Id="rId11" Type="http://schemas.openxmlformats.org/officeDocument/2006/relationships/image" Target="../media/image67.png"/><Relationship Id="rId5" Type="http://schemas.openxmlformats.org/officeDocument/2006/relationships/image" Target="../media/image130.png"/><Relationship Id="rId10" Type="http://schemas.openxmlformats.org/officeDocument/2006/relationships/customXml" Target="../ink/ink21.xml"/><Relationship Id="rId4" Type="http://schemas.openxmlformats.org/officeDocument/2006/relationships/customXml" Target="../ink/ink18.xml"/><Relationship Id="rId9" Type="http://schemas.openxmlformats.org/officeDocument/2006/relationships/image" Target="../media/image150.png"/></Relationships>
</file>

<file path=ppt/slides/_rels/slide21.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4.png"/><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hyperlink" Target="https://view.officeapps.live.com/op/view.aspx?src=http%3A%2F%2Fweb.mit.edu%2F15.053%2Fwww%2FExcel_Solver.xlsx&amp;wdOrigin=BROWSELINK" TargetMode="External"/><Relationship Id="rId2" Type="http://schemas.openxmlformats.org/officeDocument/2006/relationships/hyperlink" Target="http://web.mit.edu/15.053/www/Excel_Solver.pdf" TargetMode="External"/><Relationship Id="rId1" Type="http://schemas.openxmlformats.org/officeDocument/2006/relationships/slideLayout" Target="../slideLayouts/slideLayout10.xml"/><Relationship Id="rId4" Type="http://schemas.openxmlformats.org/officeDocument/2006/relationships/hyperlink" Target="https://ocw.mit.edu/courses/sloan-school-of-management/15-053-optimization-methods-in-management-science-spring-2013/index.htm" TargetMode="External"/></Relationships>
</file>

<file path=ppt/slides/_rels/slide24.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hyperlink" Target="https://www.consuunt.com/4c-marketing-model/" TargetMode="External"/><Relationship Id="rId2" Type="http://schemas.openxmlformats.org/officeDocument/2006/relationships/image" Target="../media/image67.gif"/><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hyperlink" Target="https://www.smartinsights.com/wp-content/uploads/2013/12/7psmarketing-mix-model-600x288.png"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hyperlink" Target="https://garshadma.com/wp-content/uploads/2020/07/dave-cheffy-digital-marketing-strategy.pdf" TargetMode="External"/><Relationship Id="rId5" Type="http://schemas.openxmlformats.org/officeDocument/2006/relationships/hyperlink" Target="https://www.davechaffey.com/digital-marketing-glossary/e-marketing-mix/" TargetMode="External"/><Relationship Id="rId4" Type="http://schemas.openxmlformats.org/officeDocument/2006/relationships/image" Target="../media/image69.png"/></Relationships>
</file>

<file path=ppt/slides/_rels/slide2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3.xml"/><Relationship Id="rId6" Type="http://schemas.openxmlformats.org/officeDocument/2006/relationships/hyperlink" Target="https://www.hakuhodo-global.com/news/interview-with-prof-mohan-sawhney-on-the-future-cmo.html" TargetMode="External"/><Relationship Id="rId5" Type="http://schemas.openxmlformats.org/officeDocument/2006/relationships/hyperlink" Target="https://www.ventureharbour.com/marketing-mix/" TargetMode="External"/><Relationship Id="rId4" Type="http://schemas.microsoft.com/office/2007/relationships/hdphoto" Target="../media/hdphoto1.wdp"/></Relationships>
</file>

<file path=ppt/slides/_rels/slide2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74.png"/></Relationships>
</file>

<file path=ppt/slides/_rels/slide3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76.jpg"/></Relationships>
</file>

<file path=ppt/slides/_rels/slide35.xml.rels><?xml version="1.0" encoding="UTF-8" standalone="yes"?>
<Relationships xmlns="http://schemas.openxmlformats.org/package/2006/relationships"><Relationship Id="rId3" Type="http://schemas.openxmlformats.org/officeDocument/2006/relationships/hyperlink" Target="https://www.youtube.com/watch?v=yGf6LNWY9AI" TargetMode="External"/><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hyperlink" Target="https://movie.douban.com/subject/3023164/" TargetMode="External"/><Relationship Id="rId5" Type="http://schemas.openxmlformats.org/officeDocument/2006/relationships/hyperlink" Target="https://www.youtube.com/watch?v=Nq1oyuvNBpQ" TargetMode="External"/><Relationship Id="rId4" Type="http://schemas.openxmlformats.org/officeDocument/2006/relationships/hyperlink" Target="https://www.youtube.com/watch?v=rMObWsKaIls" TargetMode="Externa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hyperlink" Target="https://medium.com/@anjaliksahar/data-based-job-roles-data-analyst-data-engineer-data-scientist-and-machine-learning-engineer-bac3e44ae539" TargetMode="External"/><Relationship Id="rId1" Type="http://schemas.openxmlformats.org/officeDocument/2006/relationships/slideLayout" Target="../slideLayouts/slideLayout3.xml"/><Relationship Id="rId4" Type="http://schemas.openxmlformats.org/officeDocument/2006/relationships/image" Target="../media/image81.png"/></Relationships>
</file>

<file path=ppt/slides/_rels/slide42.xml.rels><?xml version="1.0" encoding="UTF-8" standalone="yes"?>
<Relationships xmlns="http://schemas.openxmlformats.org/package/2006/relationships"><Relationship Id="rId2" Type="http://schemas.openxmlformats.org/officeDocument/2006/relationships/hyperlink" Target="https://www.sas.com/content/dam/SAS/bp_de/doc/factsheet/imm-fs-marketing-analytics-how-why-and-whats-next.pdf" TargetMode="Externa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83.jp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hyperlink" Target="https://www.roche.com/about.htm"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88.png"/></Relationships>
</file>

<file path=ppt/slides/_rels/slide50.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hyperlink" Target="https://www.exeloncorp.com/company/about-exelon"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30.xml"/><Relationship Id="rId1" Type="http://schemas.openxmlformats.org/officeDocument/2006/relationships/slideLayout" Target="../slideLayouts/slideLayout3.xml"/><Relationship Id="rId4" Type="http://schemas.openxmlformats.org/officeDocument/2006/relationships/hyperlink" Target="https://www.grainger.com/" TargetMode="External"/></Relationships>
</file>

<file path=ppt/slides/_rels/slide53.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31.xml"/><Relationship Id="rId1" Type="http://schemas.openxmlformats.org/officeDocument/2006/relationships/slideLayout" Target="../slideLayouts/slideLayout3.xml"/><Relationship Id="rId4" Type="http://schemas.openxmlformats.org/officeDocument/2006/relationships/hyperlink" Target="https://www.enginius.biz/resources/technical_notes/technical_note_allocation.pdf" TargetMode="External"/></Relationships>
</file>

<file path=ppt/slides/_rels/slide54.xml.rels><?xml version="1.0" encoding="UTF-8" standalone="yes"?>
<Relationships xmlns="http://schemas.openxmlformats.org/package/2006/relationships"><Relationship Id="rId3" Type="http://schemas.openxmlformats.org/officeDocument/2006/relationships/hyperlink" Target="https://marketing-dictionary.org/a/atr/" TargetMode="External"/><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33.xml"/><Relationship Id="rId7" Type="http://schemas.openxmlformats.org/officeDocument/2006/relationships/image" Target="../media/image93.emf"/><Relationship Id="rId2" Type="http://schemas.openxmlformats.org/officeDocument/2006/relationships/slideLayout" Target="../slideLayouts/slideLayout3.xml"/><Relationship Id="rId1" Type="http://schemas.openxmlformats.org/officeDocument/2006/relationships/vmlDrawing" Target="../drawings/vmlDrawing2.vml"/><Relationship Id="rId6" Type="http://schemas.openxmlformats.org/officeDocument/2006/relationships/package" Target="../embeddings/Microsoft_Excel_Worksheet.xlsx"/><Relationship Id="rId5" Type="http://schemas.openxmlformats.org/officeDocument/2006/relationships/hyperlink" Target="https://www.youtube.com/watch?v=jT9cvFwB_6c" TargetMode="External"/><Relationship Id="rId4" Type="http://schemas.openxmlformats.org/officeDocument/2006/relationships/image" Target="../media/image94.pn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41.xml"/><Relationship Id="rId1" Type="http://schemas.openxmlformats.org/officeDocument/2006/relationships/slideLayout" Target="../slideLayouts/slideLayout3.xml"/><Relationship Id="rId5" Type="http://schemas.openxmlformats.org/officeDocument/2006/relationships/hyperlink" Target="https://project-management.info/cost-benefit-analysis-business-cases/" TargetMode="External"/><Relationship Id="rId4" Type="http://schemas.openxmlformats.org/officeDocument/2006/relationships/hyperlink" Target="https://project-management.info/return-on-investment-roi/" TargetMode="External"/></Relationships>
</file>

<file path=ppt/slides/_rels/slide64.xml.rels><?xml version="1.0" encoding="UTF-8" standalone="yes"?>
<Relationships xmlns="http://schemas.openxmlformats.org/package/2006/relationships"><Relationship Id="rId3" Type="http://schemas.openxmlformats.org/officeDocument/2006/relationships/hyperlink" Target="http://www.stern.nyu.edu/~adamodar/pc/datasets/histretSP.xls" TargetMode="External"/><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3.xml"/><Relationship Id="rId1" Type="http://schemas.openxmlformats.org/officeDocument/2006/relationships/vmlDrawing" Target="../drawings/vmlDrawing3.vml"/><Relationship Id="rId6" Type="http://schemas.openxmlformats.org/officeDocument/2006/relationships/image" Target="../media/image95.emf"/><Relationship Id="rId5" Type="http://schemas.openxmlformats.org/officeDocument/2006/relationships/package" Target="../embeddings/Microsoft_Excel_Worksheet6.xlsx"/><Relationship Id="rId4" Type="http://schemas.openxmlformats.org/officeDocument/2006/relationships/chart" Target="../charts/chart5.xml"/></Relationships>
</file>

<file path=ppt/slides/_rels/slide71.xml.rels><?xml version="1.0" encoding="UTF-8" standalone="yes"?>
<Relationships xmlns="http://schemas.openxmlformats.org/package/2006/relationships"><Relationship Id="rId3" Type="http://schemas.openxmlformats.org/officeDocument/2006/relationships/image" Target="../media/image870.png"/><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3" Type="http://schemas.openxmlformats.org/officeDocument/2006/relationships/image" Target="../media/image98.emf"/><Relationship Id="rId2" Type="http://schemas.openxmlformats.org/officeDocument/2006/relationships/image" Target="../media/image97.png"/><Relationship Id="rId1" Type="http://schemas.openxmlformats.org/officeDocument/2006/relationships/slideLayout" Target="../slideLayouts/slideLayout3.xml"/><Relationship Id="rId4" Type="http://schemas.openxmlformats.org/officeDocument/2006/relationships/image" Target="../media/image99.png"/></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3" Type="http://schemas.openxmlformats.org/officeDocument/2006/relationships/hyperlink" Target="https://en.wikipedia.org/wiki/Bass_diffusion_model" TargetMode="External"/><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3" Type="http://schemas.openxmlformats.org/officeDocument/2006/relationships/hyperlink" Target="https://pdodds.w3.uvm.edu/files/papers/others/1969/bass1969a.pdf" TargetMode="External"/><Relationship Id="rId2" Type="http://schemas.openxmlformats.org/officeDocument/2006/relationships/image" Target="../media/image100.png"/><Relationship Id="rId1" Type="http://schemas.openxmlformats.org/officeDocument/2006/relationships/slideLayout" Target="../slideLayouts/slideLayout3.xml"/><Relationship Id="rId4" Type="http://schemas.openxmlformats.org/officeDocument/2006/relationships/hyperlink" Target="https://en.wikipedia.org/wiki/Bass_diffusion_model" TargetMode="External"/></Relationships>
</file>

<file path=ppt/slides/_rels/slide7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3" Type="http://schemas.openxmlformats.org/officeDocument/2006/relationships/image" Target="../media/image880.png"/><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8.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3" Type="http://schemas.openxmlformats.org/officeDocument/2006/relationships/hyperlink" Target="https://medium.com/qiubingcheng/%E7%B0%A1%E5%96%AE%E7%B7%9A%E6%80%A7%E5%9B%9E%E6%AD%B8%E7%9A%84%E9%A1%AF%E8%91%97%E6%80%A7%E6%AA%A2%E5%AE%9A-13defeeaad65" TargetMode="External"/><Relationship Id="rId7" Type="http://schemas.openxmlformats.org/officeDocument/2006/relationships/hyperlink" Target="http://www.du.edu.eg/upFilesCenter/com/1588020145.pdf" TargetMode="External"/><Relationship Id="rId2" Type="http://schemas.openxmlformats.org/officeDocument/2006/relationships/image" Target="../media/image103.png"/><Relationship Id="rId1" Type="http://schemas.openxmlformats.org/officeDocument/2006/relationships/slideLayout" Target="../slideLayouts/slideLayout3.xml"/><Relationship Id="rId6" Type="http://schemas.openxmlformats.org/officeDocument/2006/relationships/hyperlink" Target="https://corporatefinanceinstitute.com/resources/knowledge/other/r-squared/" TargetMode="External"/><Relationship Id="rId5" Type="http://schemas.openxmlformats.org/officeDocument/2006/relationships/hyperlink" Target="https://www.youtube.com/watch?v=2AQKmw14mHM&amp;list=PLblh5JKOoLUK0FLuzwntyYI10UQFUhsY9&amp;index=19" TargetMode="External"/><Relationship Id="rId4" Type="http://schemas.openxmlformats.org/officeDocument/2006/relationships/hyperlink" Target="https://ithelp.ithome.com.tw/articles/10268453" TargetMode="External"/></Relationships>
</file>

<file path=ppt/slides/_rels/slide90.xml.rels><?xml version="1.0" encoding="UTF-8" standalone="yes"?>
<Relationships xmlns="http://schemas.openxmlformats.org/package/2006/relationships"><Relationship Id="rId3" Type="http://schemas.openxmlformats.org/officeDocument/2006/relationships/hyperlink" Target="https://zh.wikipedia.org/wiki/%E8%87%AA%E5%8F%98%E9%87%8F" TargetMode="External"/><Relationship Id="rId2" Type="http://schemas.openxmlformats.org/officeDocument/2006/relationships/hyperlink" Target="https://zh.wikipedia.org/w/index.php?title=%E5%9B%A0%E5%8F%98%E9%87%8F&amp;action=edit&amp;redlink=1" TargetMode="External"/><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3" Type="http://schemas.openxmlformats.org/officeDocument/2006/relationships/hyperlink" Target="https://www.youtube.com/watch?v=nk2CQITm_eo&amp;t=13s" TargetMode="External"/><Relationship Id="rId2" Type="http://schemas.openxmlformats.org/officeDocument/2006/relationships/image" Target="../media/image106.png"/><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hyperlink" Target="https://www.youtube.com/watch?v=nk2CQITm_eo&amp;t=13s" TargetMode="External"/><Relationship Id="rId1" Type="http://schemas.openxmlformats.org/officeDocument/2006/relationships/slideLayout" Target="../slideLayouts/slideLayout3.xml"/><Relationship Id="rId4" Type="http://schemas.openxmlformats.org/officeDocument/2006/relationships/hyperlink" Target="https://corporatefinanceinstitute.com/resources/knowledge/modeling/independent-variable/" TargetMode="External"/></Relationships>
</file>

<file path=ppt/slides/_rels/slide95.xml.rels><?xml version="1.0" encoding="UTF-8" standalone="yes"?>
<Relationships xmlns="http://schemas.openxmlformats.org/package/2006/relationships"><Relationship Id="rId3" Type="http://schemas.openxmlformats.org/officeDocument/2006/relationships/hyperlink" Target="https://www.questionpro.com/features/correlation-analysis.html" TargetMode="External"/><Relationship Id="rId2" Type="http://schemas.openxmlformats.org/officeDocument/2006/relationships/notesSlide" Target="../notesSlides/notesSlide65.xml"/><Relationship Id="rId1" Type="http://schemas.openxmlformats.org/officeDocument/2006/relationships/slideLayout" Target="../slideLayouts/slideLayout10.xml"/><Relationship Id="rId4" Type="http://schemas.openxmlformats.org/officeDocument/2006/relationships/hyperlink" Target="https://www.coursehero.com/u/file/8870000/Simple-Linear-Regression/" TargetMode="External"/></Relationships>
</file>

<file path=ppt/slides/_rels/slide96.xml.rels><?xml version="1.0" encoding="UTF-8" standalone="yes"?>
<Relationships xmlns="http://schemas.openxmlformats.org/package/2006/relationships"><Relationship Id="rId3" Type="http://schemas.openxmlformats.org/officeDocument/2006/relationships/hyperlink" Target="https://www.questionpro.com/features/correlation-analysis.html" TargetMode="External"/><Relationship Id="rId2" Type="http://schemas.openxmlformats.org/officeDocument/2006/relationships/notesSlide" Target="../notesSlides/notesSlide66.xml"/><Relationship Id="rId1" Type="http://schemas.openxmlformats.org/officeDocument/2006/relationships/slideLayout" Target="../slideLayouts/slideLayout10.xml"/><Relationship Id="rId4" Type="http://schemas.openxmlformats.org/officeDocument/2006/relationships/image" Target="../media/image108.jpeg"/></Relationships>
</file>

<file path=ppt/slides/_rels/slide9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67.xml"/><Relationship Id="rId1" Type="http://schemas.openxmlformats.org/officeDocument/2006/relationships/slideLayout" Target="../slideLayouts/slideLayout3.xml"/><Relationship Id="rId4" Type="http://schemas.openxmlformats.org/officeDocument/2006/relationships/hyperlink" Target="https://lumina.com/technology/influence-diagrams/" TargetMode="External"/></Relationships>
</file>

<file path=ppt/slides/_rels/slide98.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68.xml"/><Relationship Id="rId1" Type="http://schemas.openxmlformats.org/officeDocument/2006/relationships/slideLayout" Target="../slideLayouts/slideLayout3.xml"/><Relationship Id="rId4" Type="http://schemas.openxmlformats.org/officeDocument/2006/relationships/image" Target="../media/image110.png"/></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3" Type="http://schemas.openxmlformats.org/officeDocument/2006/relationships/hyperlink" Target="https://mttmp.com/vgribn5.html" TargetMode="External"/><Relationship Id="rId2" Type="http://schemas.openxmlformats.org/officeDocument/2006/relationships/notesSlide" Target="../notesSlides/notesSlide72.xml"/><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3" Type="http://schemas.openxmlformats.org/officeDocument/2006/relationships/hyperlink" Target="https://www.jianshu.com/p/fbfebde78812" TargetMode="External"/><Relationship Id="rId7" Type="http://schemas.openxmlformats.org/officeDocument/2006/relationships/hyperlink" Target="https://www.jianshu.com/p/a2b3b5573d72" TargetMode="External"/><Relationship Id="rId2" Type="http://schemas.openxmlformats.org/officeDocument/2006/relationships/hyperlink" Target="https://www.jianshu.com/u/08626231802c" TargetMode="External"/><Relationship Id="rId1" Type="http://schemas.openxmlformats.org/officeDocument/2006/relationships/slideLayout" Target="../slideLayouts/slideLayout3.xml"/><Relationship Id="rId6" Type="http://schemas.openxmlformats.org/officeDocument/2006/relationships/hyperlink" Target="https://www.jianshu.com/p/16f2b38a8aa5" TargetMode="External"/><Relationship Id="rId5" Type="http://schemas.openxmlformats.org/officeDocument/2006/relationships/hyperlink" Target="https://www.jianshu.com/p/df9a4b6d5103" TargetMode="External"/><Relationship Id="rId4" Type="http://schemas.openxmlformats.org/officeDocument/2006/relationships/hyperlink" Target="https://www.jianshu.com/p/8dc8b985c53c" TargetMode="External"/></Relationships>
</file>

<file path=ppt/slides/_rels/slide104.xml.rels><?xml version="1.0" encoding="UTF-8" standalone="yes"?>
<Relationships xmlns="http://schemas.openxmlformats.org/package/2006/relationships"><Relationship Id="rId3" Type="http://schemas.openxmlformats.org/officeDocument/2006/relationships/hyperlink" Target="https://en.wikipedia.org/wiki/Advertising" TargetMode="External"/><Relationship Id="rId7" Type="http://schemas.openxmlformats.org/officeDocument/2006/relationships/hyperlink" Target="https://en.wikipedia.org/wiki/Profit_(economics)" TargetMode="External"/><Relationship Id="rId2" Type="http://schemas.openxmlformats.org/officeDocument/2006/relationships/hyperlink" Target="https://en.wikipedia.org/wiki/Price" TargetMode="External"/><Relationship Id="rId1" Type="http://schemas.openxmlformats.org/officeDocument/2006/relationships/slideLayout" Target="../slideLayouts/slideLayout3.xml"/><Relationship Id="rId6" Type="http://schemas.openxmlformats.org/officeDocument/2006/relationships/hyperlink" Target="https://en.wikipedia.org/wiki/Sales" TargetMode="External"/><Relationship Id="rId5" Type="http://schemas.openxmlformats.org/officeDocument/2006/relationships/hyperlink" Target="https://en.wikipedia.org/wiki/Market_size" TargetMode="External"/><Relationship Id="rId4" Type="http://schemas.openxmlformats.org/officeDocument/2006/relationships/hyperlink" Target="https://en.wikipedia.org/wiki/Product_design" TargetMode="External"/></Relationships>
</file>

<file path=ppt/slides/_rels/slide105.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73.xml"/><Relationship Id="rId1" Type="http://schemas.openxmlformats.org/officeDocument/2006/relationships/slideLayout" Target="../slideLayouts/slideLayout10.xml"/><Relationship Id="rId5" Type="http://schemas.openxmlformats.org/officeDocument/2006/relationships/image" Target="../media/image113.png"/><Relationship Id="rId4" Type="http://schemas.openxmlformats.org/officeDocument/2006/relationships/image" Target="../media/image112.png"/></Relationships>
</file>

<file path=ppt/slides/_rels/slide106.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png"/><Relationship Id="rId1" Type="http://schemas.openxmlformats.org/officeDocument/2006/relationships/slideLayout" Target="../slideLayouts/slideLayout10.xml"/></Relationships>
</file>

<file path=ppt/slides/_rels/slide107.xml.rels><?xml version="1.0" encoding="UTF-8" standalone="yes"?>
<Relationships xmlns="http://schemas.openxmlformats.org/package/2006/relationships"><Relationship Id="rId3" Type="http://schemas.openxmlformats.org/officeDocument/2006/relationships/hyperlink" Target="https://mttmp.com/vgribn5.html" TargetMode="External"/><Relationship Id="rId2" Type="http://schemas.openxmlformats.org/officeDocument/2006/relationships/notesSlide" Target="../notesSlides/notesSlide74.xml"/><Relationship Id="rId1" Type="http://schemas.openxmlformats.org/officeDocument/2006/relationships/slideLayout" Target="../slideLayouts/slideLayout3.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75.xml"/><Relationship Id="rId1" Type="http://schemas.openxmlformats.org/officeDocument/2006/relationships/slideLayout" Target="../slideLayouts/slideLayout3.xml"/><Relationship Id="rId4" Type="http://schemas.openxmlformats.org/officeDocument/2006/relationships/image" Target="../media/image1070.png"/></Relationships>
</file>

<file path=ppt/slides/_rels/slide110.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76.xml"/><Relationship Id="rId1" Type="http://schemas.openxmlformats.org/officeDocument/2006/relationships/slideLayout" Target="../slideLayouts/slideLayout3.xml"/><Relationship Id="rId4" Type="http://schemas.openxmlformats.org/officeDocument/2006/relationships/chart" Target="../charts/chart9.xml"/></Relationships>
</file>

<file path=ppt/slides/_rels/slide111.xml.rels><?xml version="1.0" encoding="UTF-8" standalone="yes"?>
<Relationships xmlns="http://schemas.openxmlformats.org/package/2006/relationships"><Relationship Id="rId3" Type="http://schemas.openxmlformats.org/officeDocument/2006/relationships/hyperlink" Target="https://www.researchgate.net/journal/Problems-and-Perspectives-in-Management-1727-7051" TargetMode="External"/><Relationship Id="rId2" Type="http://schemas.openxmlformats.org/officeDocument/2006/relationships/image" Target="../media/image117.png"/><Relationship Id="rId1" Type="http://schemas.openxmlformats.org/officeDocument/2006/relationships/slideLayout" Target="../slideLayouts/slideLayout3.xml"/><Relationship Id="rId6" Type="http://schemas.openxmlformats.org/officeDocument/2006/relationships/image" Target="../media/image1100.png"/><Relationship Id="rId5" Type="http://schemas.openxmlformats.org/officeDocument/2006/relationships/customXml" Target="../ink/ink23.xml"/><Relationship Id="rId4" Type="http://schemas.openxmlformats.org/officeDocument/2006/relationships/hyperlink" Target="http://dx.doi.org/10.21511/ppm.15(2-2).2017.14" TargetMode="Externa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79.xml"/><Relationship Id="rId1" Type="http://schemas.openxmlformats.org/officeDocument/2006/relationships/slideLayout" Target="../slideLayouts/slideLayout3.xml"/><Relationship Id="rId5" Type="http://schemas.openxmlformats.org/officeDocument/2006/relationships/image" Target="../media/image119.png"/><Relationship Id="rId4" Type="http://schemas.openxmlformats.org/officeDocument/2006/relationships/image" Target="../media/image118.png"/></Relationships>
</file>

<file path=ppt/slides/_rels/slide115.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3.xml"/></Relationships>
</file>

<file path=ppt/slides/_rels/slide116.xml.rels><?xml version="1.0" encoding="UTF-8" standalone="yes"?>
<Relationships xmlns="http://schemas.openxmlformats.org/package/2006/relationships"><Relationship Id="rId2" Type="http://schemas.openxmlformats.org/officeDocument/2006/relationships/hyperlink" Target="http://www.decisionpro.biz/business-users/training/technical-notes/send/5-technical-notes/15-tn02-response-models-technical-note" TargetMode="External"/><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8" Type="http://schemas.openxmlformats.org/officeDocument/2006/relationships/hyperlink" Target="https://mttmp.com/vgribn5.html" TargetMode="External"/><Relationship Id="rId3" Type="http://schemas.openxmlformats.org/officeDocument/2006/relationships/chart" Target="../charts/chart11.xml"/><Relationship Id="rId7" Type="http://schemas.openxmlformats.org/officeDocument/2006/relationships/hyperlink" Target="http://www.decisionpro.biz/business-users/training/technical-notes/send/5-technical-notes/15-tn02-response-models-technical-note" TargetMode="External"/><Relationship Id="rId2" Type="http://schemas.openxmlformats.org/officeDocument/2006/relationships/notesSlide" Target="../notesSlides/notesSlide80.xml"/><Relationship Id="rId1" Type="http://schemas.openxmlformats.org/officeDocument/2006/relationships/slideLayout" Target="../slideLayouts/slideLayout10.xml"/><Relationship Id="rId6" Type="http://schemas.openxmlformats.org/officeDocument/2006/relationships/chart" Target="../charts/chart14.xml"/><Relationship Id="rId5" Type="http://schemas.openxmlformats.org/officeDocument/2006/relationships/chart" Target="../charts/chart13.xml"/><Relationship Id="rId4" Type="http://schemas.openxmlformats.org/officeDocument/2006/relationships/chart" Target="../charts/chart12.xml"/></Relationships>
</file>

<file path=ppt/slides/_rels/slide118.xml.rels><?xml version="1.0" encoding="UTF-8" standalone="yes"?>
<Relationships xmlns="http://schemas.openxmlformats.org/package/2006/relationships"><Relationship Id="rId3" Type="http://schemas.openxmlformats.org/officeDocument/2006/relationships/chart" Target="../charts/chart15.xml"/><Relationship Id="rId7" Type="http://schemas.openxmlformats.org/officeDocument/2006/relationships/hyperlink" Target="https://pubsonline.informs.org/doi/pdf/10.1287/opre.27.4.629" TargetMode="External"/><Relationship Id="rId2" Type="http://schemas.openxmlformats.org/officeDocument/2006/relationships/notesSlide" Target="../notesSlides/notesSlide81.xml"/><Relationship Id="rId1" Type="http://schemas.openxmlformats.org/officeDocument/2006/relationships/slideLayout" Target="../slideLayouts/slideLayout3.xml"/><Relationship Id="rId6" Type="http://schemas.openxmlformats.org/officeDocument/2006/relationships/chart" Target="../charts/chart18.xml"/><Relationship Id="rId5" Type="http://schemas.openxmlformats.org/officeDocument/2006/relationships/chart" Target="../charts/chart17.xml"/><Relationship Id="rId4" Type="http://schemas.openxmlformats.org/officeDocument/2006/relationships/chart" Target="../charts/chart16.xml"/></Relationships>
</file>

<file path=ppt/slides/_rels/slide119.xml.rels><?xml version="1.0" encoding="UTF-8" standalone="yes"?>
<Relationships xmlns="http://schemas.openxmlformats.org/package/2006/relationships"><Relationship Id="rId3" Type="http://schemas.openxmlformats.org/officeDocument/2006/relationships/hyperlink" Target="https://www.superprof.co.uk/resources/academic/maths/calculus/functions/concave-and-convex-functions.html" TargetMode="External"/><Relationship Id="rId2" Type="http://schemas.openxmlformats.org/officeDocument/2006/relationships/image" Target="../media/image123.png"/><Relationship Id="rId1" Type="http://schemas.openxmlformats.org/officeDocument/2006/relationships/slideLayout" Target="../slideLayouts/slideLayout10.xml"/></Relationships>
</file>

<file path=ppt/slides/_rels/slide120.xml.rels><?xml version="1.0" encoding="UTF-8" standalone="yes"?>
<Relationships xmlns="http://schemas.openxmlformats.org/package/2006/relationships"><Relationship Id="rId8" Type="http://schemas.openxmlformats.org/officeDocument/2006/relationships/hyperlink" Target="https://zh.wikipedia.org/wiki/%E4%B8%80%E8%88%AC%E7%BA%BF%E6%80%A7%E6%A8%A1%E5%9E%8B" TargetMode="External"/><Relationship Id="rId3" Type="http://schemas.openxmlformats.org/officeDocument/2006/relationships/hyperlink" Target="https://zh.wikipedia.org/wiki/%E7%BB%9F%E8%AE%A1%E5%AD%A6" TargetMode="External"/><Relationship Id="rId7" Type="http://schemas.openxmlformats.org/officeDocument/2006/relationships/hyperlink" Target="https://zh.wikipedia.org/wiki/%E5%9B%9E%E5%BD%92%E5%88%86%E6%9E%90" TargetMode="External"/><Relationship Id="rId2" Type="http://schemas.openxmlformats.org/officeDocument/2006/relationships/notesSlide" Target="../notesSlides/notesSlide82.xml"/><Relationship Id="rId1" Type="http://schemas.openxmlformats.org/officeDocument/2006/relationships/slideLayout" Target="../slideLayouts/slideLayout3.xml"/><Relationship Id="rId6" Type="http://schemas.openxmlformats.org/officeDocument/2006/relationships/hyperlink" Target="https://zh.wikipedia.org/w/index.php?title=%E5%9B%A0%E5%8F%98%E9%87%8F&amp;action=edit&amp;redlink=1" TargetMode="External"/><Relationship Id="rId5" Type="http://schemas.openxmlformats.org/officeDocument/2006/relationships/hyperlink" Target="https://zh.wikipedia.org/wiki/%E8%87%AA%E5%8F%98%E9%87%8F" TargetMode="External"/><Relationship Id="rId4" Type="http://schemas.openxmlformats.org/officeDocument/2006/relationships/hyperlink" Target="https://zh.wikipedia.org/wiki/%E6%9C%80%E5%B0%8F%E4%BA%8C%E4%B9%98%E6%B3%95" TargetMode="External"/><Relationship Id="rId9" Type="http://schemas.openxmlformats.org/officeDocument/2006/relationships/hyperlink" Target="https://zh.wikipedia.org/wiki/%E7%B7%9A%E6%80%A7%E5%9B%9E%E6%AD%B8" TargetMode="External"/></Relationships>
</file>

<file path=ppt/slides/_rels/slide121.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83.xml"/><Relationship Id="rId1" Type="http://schemas.openxmlformats.org/officeDocument/2006/relationships/slideLayout" Target="../slideLayouts/slideLayout3.xml"/><Relationship Id="rId4" Type="http://schemas.openxmlformats.org/officeDocument/2006/relationships/hyperlink" Target="https://zh.wikipedia.org/zh-cn/%E5%86%AA" TargetMode="External"/></Relationships>
</file>

<file path=ppt/slides/_rels/slide122.xml.rels><?xml version="1.0" encoding="UTF-8" standalone="yes"?>
<Relationships xmlns="http://schemas.openxmlformats.org/package/2006/relationships"><Relationship Id="rId3" Type="http://schemas.openxmlformats.org/officeDocument/2006/relationships/hyperlink" Target="https://zh.wikipedia.org/wiki/%E6%8C%87%E6%95%B8%E5%A2%9E%E9%95%B7" TargetMode="External"/><Relationship Id="rId2" Type="http://schemas.openxmlformats.org/officeDocument/2006/relationships/notesSlide" Target="../notesSlides/notesSlide84.xml"/><Relationship Id="rId1" Type="http://schemas.openxmlformats.org/officeDocument/2006/relationships/slideLayout" Target="../slideLayouts/slideLayout3.xml"/><Relationship Id="rId5" Type="http://schemas.openxmlformats.org/officeDocument/2006/relationships/hyperlink" Target="https://faculty.biu.ac.il/~fruchtg/829/table.htm" TargetMode="External"/><Relationship Id="rId4" Type="http://schemas.openxmlformats.org/officeDocument/2006/relationships/hyperlink" Target="https://faculty.biu.ac.il/~fruchtg/829/lec/2.pdf" TargetMode="External"/></Relationships>
</file>

<file path=ppt/slides/_rels/slide123.xml.rels><?xml version="1.0" encoding="UTF-8" standalone="yes"?>
<Relationships xmlns="http://schemas.openxmlformats.org/package/2006/relationships"><Relationship Id="rId3" Type="http://schemas.openxmlformats.org/officeDocument/2006/relationships/image" Target="../media/image126.svg"/><Relationship Id="rId2" Type="http://schemas.openxmlformats.org/officeDocument/2006/relationships/image" Target="../media/image125.png"/><Relationship Id="rId1" Type="http://schemas.openxmlformats.org/officeDocument/2006/relationships/slideLayout" Target="../slideLayouts/slideLayout3.xml"/><Relationship Id="rId5" Type="http://schemas.openxmlformats.org/officeDocument/2006/relationships/hyperlink" Target="https://zh.wikipedia.org/wiki/%E6%8C%87%E6%95%B8%E5%A2%9E%E9%95%B7" TargetMode="External"/><Relationship Id="rId4" Type="http://schemas.openxmlformats.org/officeDocument/2006/relationships/image" Target="../media/image127.png"/></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3.xml"/></Relationships>
</file>

<file path=ppt/slides/_rels/slide125.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86.xml"/><Relationship Id="rId1" Type="http://schemas.openxmlformats.org/officeDocument/2006/relationships/slideLayout" Target="../slideLayouts/slideLayout3.xml"/></Relationships>
</file>

<file path=ppt/slides/_rels/slide126.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3.xml"/></Relationships>
</file>

<file path=ppt/slides/_rels/slide127.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image" Target="../media/image131.png"/><Relationship Id="rId1" Type="http://schemas.openxmlformats.org/officeDocument/2006/relationships/slideLayout" Target="../slideLayouts/slideLayout3.xml"/></Relationships>
</file>

<file path=ppt/slides/_rels/slide128.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chart" Target="../charts/chart20.xml"/><Relationship Id="rId1" Type="http://schemas.openxmlformats.org/officeDocument/2006/relationships/slideLayout" Target="../slideLayouts/slideLayout3.xml"/><Relationship Id="rId4" Type="http://schemas.openxmlformats.org/officeDocument/2006/relationships/image" Target="../media/image133.png"/></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3.xml"/></Relationships>
</file>

<file path=ppt/slides/_rels/slide130.xml.rels><?xml version="1.0" encoding="UTF-8" standalone="yes"?>
<Relationships xmlns="http://schemas.openxmlformats.org/package/2006/relationships"><Relationship Id="rId3" Type="http://schemas.openxmlformats.org/officeDocument/2006/relationships/hyperlink" Target="https://zh.wikipedia.org/wiki/%E5%AF%B9%E6%95%B0" TargetMode="External"/><Relationship Id="rId2" Type="http://schemas.openxmlformats.org/officeDocument/2006/relationships/notesSlide" Target="../notesSlides/notesSlide88.xml"/><Relationship Id="rId1" Type="http://schemas.openxmlformats.org/officeDocument/2006/relationships/slideLayout" Target="../slideLayouts/slideLayout3.xml"/><Relationship Id="rId4" Type="http://schemas.openxmlformats.org/officeDocument/2006/relationships/image" Target="../media/image570.png"/></Relationships>
</file>

<file path=ppt/slides/_rels/slide131.xml.rels><?xml version="1.0" encoding="UTF-8" standalone="yes"?>
<Relationships xmlns="http://schemas.openxmlformats.org/package/2006/relationships"><Relationship Id="rId3" Type="http://schemas.openxmlformats.org/officeDocument/2006/relationships/hyperlink" Target="https://pubsonline.informs.org/doi/pdf/10.1287/opre.27.4.629" TargetMode="External"/><Relationship Id="rId2" Type="http://schemas.openxmlformats.org/officeDocument/2006/relationships/notesSlide" Target="../notesSlides/notesSlide89.xml"/><Relationship Id="rId1" Type="http://schemas.openxmlformats.org/officeDocument/2006/relationships/slideLayout" Target="../slideLayouts/slideLayout3.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3.xml"/></Relationships>
</file>

<file path=ppt/slides/_rels/slide133.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91.xml"/><Relationship Id="rId1" Type="http://schemas.openxmlformats.org/officeDocument/2006/relationships/slideLayout" Target="../slideLayouts/slideLayout3.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3.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3.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3.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3.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3.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3.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2.xml.rels><?xml version="1.0" encoding="UTF-8" standalone="yes"?>
<Relationships xmlns="http://schemas.openxmlformats.org/package/2006/relationships"><Relationship Id="rId3" Type="http://schemas.openxmlformats.org/officeDocument/2006/relationships/image" Target="../media/image135.jpg"/><Relationship Id="rId2" Type="http://schemas.openxmlformats.org/officeDocument/2006/relationships/notesSlide" Target="../notesSlides/notesSlide98.xml"/><Relationship Id="rId1" Type="http://schemas.openxmlformats.org/officeDocument/2006/relationships/slideLayout" Target="../slideLayouts/slideLayout3.xml"/></Relationships>
</file>

<file path=ppt/slides/_rels/slide143.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99.xml"/><Relationship Id="rId1" Type="http://schemas.openxmlformats.org/officeDocument/2006/relationships/slideLayout" Target="../slideLayouts/slideLayout3.xml"/><Relationship Id="rId4" Type="http://schemas.openxmlformats.org/officeDocument/2006/relationships/image" Target="../media/image137.png"/></Relationships>
</file>

<file path=ppt/slides/_rels/slide144.xml.rels><?xml version="1.0" encoding="UTF-8" standalone="yes"?>
<Relationships xmlns="http://schemas.openxmlformats.org/package/2006/relationships"><Relationship Id="rId3" Type="http://schemas.openxmlformats.org/officeDocument/2006/relationships/image" Target="../media/image138.jpg"/><Relationship Id="rId2" Type="http://schemas.openxmlformats.org/officeDocument/2006/relationships/notesSlide" Target="../notesSlides/notesSlide100.xml"/><Relationship Id="rId1" Type="http://schemas.openxmlformats.org/officeDocument/2006/relationships/slideLayout" Target="../slideLayouts/slideLayout3.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3.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3.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3.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3.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3.xml"/></Relationships>
</file>

<file path=ppt/slides/_rels/slide150.xml.rels><?xml version="1.0" encoding="UTF-8" standalone="yes"?>
<Relationships xmlns="http://schemas.openxmlformats.org/package/2006/relationships"><Relationship Id="rId3" Type="http://schemas.openxmlformats.org/officeDocument/2006/relationships/hyperlink" Target="https://cdn1.sph.harvard.edu/wp-content/uploads/sites/59/2016/10/harvard-lecture-series-session-4_Factor-analysis.pdf" TargetMode="External"/><Relationship Id="rId2" Type="http://schemas.openxmlformats.org/officeDocument/2006/relationships/notesSlide" Target="../notesSlides/notesSlide106.xml"/><Relationship Id="rId1" Type="http://schemas.openxmlformats.org/officeDocument/2006/relationships/slideLayout" Target="../slideLayouts/slideLayout3.xml"/><Relationship Id="rId6" Type="http://schemas.openxmlformats.org/officeDocument/2006/relationships/hyperlink" Target="https://builtin.com/data-science/step-step-explanation-principal-component-analysis" TargetMode="External"/><Relationship Id="rId5" Type="http://schemas.openxmlformats.org/officeDocument/2006/relationships/hyperlink" Target="https://towardsdatascience.com/what-is-the-difference-between-pca-and-factor-analysis-5362ef6fa6f9" TargetMode="External"/><Relationship Id="rId4" Type="http://schemas.openxmlformats.org/officeDocument/2006/relationships/hyperlink" Target="https://en.wikipedia.org/wiki/Principal_component_analysis" TargetMode="External"/></Relationships>
</file>

<file path=ppt/slides/_rels/slide151.xml.rels><?xml version="1.0" encoding="UTF-8" standalone="yes"?>
<Relationships xmlns="http://schemas.openxmlformats.org/package/2006/relationships"><Relationship Id="rId3" Type="http://schemas.openxmlformats.org/officeDocument/2006/relationships/hyperlink" Target="https://datascienceafrica.medium.com/data-preprocessing-techniques-in-r-15618989de0" TargetMode="External"/><Relationship Id="rId2" Type="http://schemas.openxmlformats.org/officeDocument/2006/relationships/hyperlink" Target="https://www.nytimes.com/2022/01/17/health/cdc-omicron-isolation-guidance.html" TargetMode="External"/><Relationship Id="rId1" Type="http://schemas.openxmlformats.org/officeDocument/2006/relationships/slideLayout" Target="../slideLayouts/slideLayout3.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4.xml.rels><?xml version="1.0" encoding="UTF-8" standalone="yes"?>
<Relationships xmlns="http://schemas.openxmlformats.org/package/2006/relationships"><Relationship Id="rId3" Type="http://schemas.openxmlformats.org/officeDocument/2006/relationships/hyperlink" Target="https://en.wikipedia.org/wiki/Market_segmentation" TargetMode="External"/><Relationship Id="rId7" Type="http://schemas.openxmlformats.org/officeDocument/2006/relationships/hyperlink" Target="https://en.wikipedia.org/wiki/Marketing_mix" TargetMode="External"/><Relationship Id="rId2" Type="http://schemas.openxmlformats.org/officeDocument/2006/relationships/hyperlink" Target="https://en.wikipedia.org/wiki/Customer_value" TargetMode="External"/><Relationship Id="rId1" Type="http://schemas.openxmlformats.org/officeDocument/2006/relationships/slideLayout" Target="../slideLayouts/slideLayout3.xml"/><Relationship Id="rId6" Type="http://schemas.openxmlformats.org/officeDocument/2006/relationships/hyperlink" Target="https://en.wikipedia.org/wiki/Product_forecasting" TargetMode="External"/><Relationship Id="rId5" Type="http://schemas.openxmlformats.org/officeDocument/2006/relationships/hyperlink" Target="https://en.wikipedia.org/wiki/Positioning_(marketing)" TargetMode="External"/><Relationship Id="rId4" Type="http://schemas.openxmlformats.org/officeDocument/2006/relationships/hyperlink" Target="https://en.wikipedia.org/wiki/Targeted_advertising" TargetMode="External"/></Relationships>
</file>

<file path=ppt/slides/_rels/slide155.xml.rels><?xml version="1.0" encoding="UTF-8" standalone="yes"?>
<Relationships xmlns="http://schemas.openxmlformats.org/package/2006/relationships"><Relationship Id="rId3" Type="http://schemas.openxmlformats.org/officeDocument/2006/relationships/hyperlink" Target="https://www.enginius.biz/index.php/case_studies/bookbinders-case-study-predictive/" TargetMode="External"/><Relationship Id="rId2" Type="http://schemas.openxmlformats.org/officeDocument/2006/relationships/hyperlink" Target="https://www.youtube.com/watch?v=u7FWUlWmCDY" TargetMode="External"/><Relationship Id="rId1" Type="http://schemas.openxmlformats.org/officeDocument/2006/relationships/slideLayout" Target="../slideLayouts/slideLayout3.xml"/></Relationships>
</file>

<file path=ppt/slides/_rels/slide156.xml.rels><?xml version="1.0" encoding="UTF-8" standalone="yes"?>
<Relationships xmlns="http://schemas.openxmlformats.org/package/2006/relationships"><Relationship Id="rId3" Type="http://schemas.openxmlformats.org/officeDocument/2006/relationships/hyperlink" Target="https://www.emerald.com/insight/publication/issn/0309-0566" TargetMode="External"/><Relationship Id="rId2" Type="http://schemas.openxmlformats.org/officeDocument/2006/relationships/hyperlink" Target="https://www.emerald.com/insight/search?q=John%20Saunders" TargetMode="External"/><Relationship Id="rId1" Type="http://schemas.openxmlformats.org/officeDocument/2006/relationships/slideLayout" Target="../slideLayouts/slideLayout3.xml"/><Relationship Id="rId6" Type="http://schemas.openxmlformats.org/officeDocument/2006/relationships/image" Target="../media/image141.png"/><Relationship Id="rId5" Type="http://schemas.openxmlformats.org/officeDocument/2006/relationships/image" Target="../media/image139.png"/><Relationship Id="rId4" Type="http://schemas.openxmlformats.org/officeDocument/2006/relationships/hyperlink" Target="https://doi.org/10.1108/EUM0000000004681" TargetMode="External"/></Relationships>
</file>

<file path=ppt/slides/_rels/slide157.xml.rels><?xml version="1.0" encoding="UTF-8" standalone="yes"?>
<Relationships xmlns="http://schemas.openxmlformats.org/package/2006/relationships"><Relationship Id="rId3" Type="http://schemas.openxmlformats.org/officeDocument/2006/relationships/hyperlink" Target="https://www.emerald.com/insight/search?q=John%20Saunders" TargetMode="External"/><Relationship Id="rId2" Type="http://schemas.openxmlformats.org/officeDocument/2006/relationships/hyperlink" Target="https://pubsonline.informs.org/doi/pdf/10.1287/opre.27.4.629" TargetMode="External"/><Relationship Id="rId1" Type="http://schemas.openxmlformats.org/officeDocument/2006/relationships/slideLayout" Target="../slideLayouts/slideLayout3.xml"/><Relationship Id="rId5" Type="http://schemas.openxmlformats.org/officeDocument/2006/relationships/hyperlink" Target="https://doi.org/10.1108/EUM0000000004681" TargetMode="External"/><Relationship Id="rId4" Type="http://schemas.openxmlformats.org/officeDocument/2006/relationships/hyperlink" Target="https://www.emerald.com/insight/publication/issn/0309-0566" TargetMode="Externa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3.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3.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3.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3.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3.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4.xml.rels><?xml version="1.0" encoding="UTF-8" standalone="yes"?>
<Relationships xmlns="http://schemas.openxmlformats.org/package/2006/relationships"><Relationship Id="rId3" Type="http://schemas.openxmlformats.org/officeDocument/2006/relationships/hyperlink" Target="https://www.nytimes.com/interactive/2016/02/18/upshot/the-times-classic-weather-chart-now-online-with-3000-cities.html" TargetMode="External"/><Relationship Id="rId2" Type="http://schemas.openxmlformats.org/officeDocument/2006/relationships/image" Target="../media/image142.jpeg"/><Relationship Id="rId1" Type="http://schemas.openxmlformats.org/officeDocument/2006/relationships/slideLayout" Target="../slideLayouts/slideLayout3.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3.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3.xml"/></Relationships>
</file>

<file path=ppt/slides/_rels/slide167.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114.xml"/><Relationship Id="rId1" Type="http://schemas.openxmlformats.org/officeDocument/2006/relationships/slideLayout" Target="../slideLayouts/slideLayout3.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3.xml"/></Relationships>
</file>

<file path=ppt/slides/_rels/slide169.xml.rels><?xml version="1.0" encoding="UTF-8" standalone="yes"?>
<Relationships xmlns="http://schemas.openxmlformats.org/package/2006/relationships"><Relationship Id="rId3" Type="http://schemas.openxmlformats.org/officeDocument/2006/relationships/hyperlink" Target="https://en.wikipedia.org/wiki/Multinomial_logistic_regression" TargetMode="External"/><Relationship Id="rId2" Type="http://schemas.openxmlformats.org/officeDocument/2006/relationships/notesSlide" Target="../notesSlides/notesSlide116.xml"/><Relationship Id="rId1" Type="http://schemas.openxmlformats.org/officeDocument/2006/relationships/slideLayout" Target="../slideLayouts/slideLayout3.xml"/></Relationships>
</file>

<file path=ppt/slides/_rels/slide170.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117.xml"/><Relationship Id="rId1" Type="http://schemas.openxmlformats.org/officeDocument/2006/relationships/slideLayout" Target="../slideLayouts/slideLayout3.xml"/><Relationship Id="rId4" Type="http://schemas.openxmlformats.org/officeDocument/2006/relationships/hyperlink" Target="https://www.youtube.com/watch?v=yIYKR4sgzI8&amp;list=PLblh5JKOoLUKxzEP5HA2d-Li7IJkHfXSe" TargetMode="Externa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3.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3.xml"/></Relationships>
</file>

<file path=ppt/slides/_rels/slide173.xml.rels><?xml version="1.0" encoding="UTF-8" standalone="yes"?>
<Relationships xmlns="http://schemas.openxmlformats.org/package/2006/relationships"><Relationship Id="rId3" Type="http://schemas.openxmlformats.org/officeDocument/2006/relationships/hyperlink" Target="https://www.youtube.com/watch?v=ntBWrcbAhaY" TargetMode="External"/><Relationship Id="rId2" Type="http://schemas.openxmlformats.org/officeDocument/2006/relationships/image" Target="../media/image143.png"/><Relationship Id="rId1" Type="http://schemas.openxmlformats.org/officeDocument/2006/relationships/slideLayout" Target="../slideLayouts/slideLayout3.xml"/><Relationship Id="rId4" Type="http://schemas.openxmlformats.org/officeDocument/2006/relationships/image" Target="../media/image144.png"/></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5.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notesSlide" Target="../notesSlides/notesSlide120.xml"/><Relationship Id="rId1" Type="http://schemas.openxmlformats.org/officeDocument/2006/relationships/slideLayout" Target="../slideLayouts/slideLayout3.xml"/></Relationships>
</file>

<file path=ppt/slides/_rels/slide176.xml.rels><?xml version="1.0" encoding="UTF-8" standalone="yes"?>
<Relationships xmlns="http://schemas.openxmlformats.org/package/2006/relationships"><Relationship Id="rId3" Type="http://schemas.openxmlformats.org/officeDocument/2006/relationships/hyperlink" Target="https://www.consuunt.com/marketing/" TargetMode="External"/><Relationship Id="rId2" Type="http://schemas.openxmlformats.org/officeDocument/2006/relationships/image" Target="../media/image146.gif"/><Relationship Id="rId1" Type="http://schemas.openxmlformats.org/officeDocument/2006/relationships/slideLayout" Target="../slideLayouts/slideLayout3.xml"/></Relationships>
</file>

<file path=ppt/slides/_rels/slide177.xml.rels><?xml version="1.0" encoding="UTF-8" standalone="yes"?>
<Relationships xmlns="http://schemas.openxmlformats.org/package/2006/relationships"><Relationship Id="rId3" Type="http://schemas.openxmlformats.org/officeDocument/2006/relationships/hyperlink" Target="https://aws.amazon.com/s3/" TargetMode="External"/><Relationship Id="rId2" Type="http://schemas.openxmlformats.org/officeDocument/2006/relationships/image" Target="../media/image147.png"/><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notesSlide" Target="../notesSlides/notesSlide121.xml"/><Relationship Id="rId1" Type="http://schemas.openxmlformats.org/officeDocument/2006/relationships/slideLayout" Target="../slideLayouts/slideLayout3.xml"/><Relationship Id="rId6" Type="http://schemas.openxmlformats.org/officeDocument/2006/relationships/image" Target="../media/image149.png"/><Relationship Id="rId5" Type="http://schemas.openxmlformats.org/officeDocument/2006/relationships/hyperlink" Target="http://drewconway.com/zia/2013/3/26/the-data-science-venn-diagram" TargetMode="External"/><Relationship Id="rId4" Type="http://schemas.openxmlformats.org/officeDocument/2006/relationships/hyperlink" Target="https://towardsdatascience.com/why-the-data-science-venn-diagram-is-misleading-16751f852063" TargetMode="External"/></Relationships>
</file>

<file path=ppt/slides/_rels/slide179.xml.rels><?xml version="1.0" encoding="UTF-8" standalone="yes"?>
<Relationships xmlns="http://schemas.openxmlformats.org/package/2006/relationships"><Relationship Id="rId3" Type="http://schemas.openxmlformats.org/officeDocument/2006/relationships/image" Target="../media/image150.jpg"/><Relationship Id="rId2" Type="http://schemas.openxmlformats.org/officeDocument/2006/relationships/notesSlide" Target="../notesSlides/notesSlide122.xml"/><Relationship Id="rId1" Type="http://schemas.openxmlformats.org/officeDocument/2006/relationships/slideLayout" Target="../slideLayouts/slideLayout3.xml"/></Relationships>
</file>

<file path=ppt/slides/_rels/slide180.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3.xml"/></Relationships>
</file>

<file path=ppt/slides/_rels/slide181.xml.rels><?xml version="1.0" encoding="UTF-8" standalone="yes"?>
<Relationships xmlns="http://schemas.openxmlformats.org/package/2006/relationships"><Relationship Id="rId3" Type="http://schemas.openxmlformats.org/officeDocument/2006/relationships/hyperlink" Target="https://medium.com/@anjaliksahar/data-based-job-roles-data-analyst-data-engineer-data-scientist-and-machine-learning-engineer-bac3e44ae539" TargetMode="External"/><Relationship Id="rId2" Type="http://schemas.openxmlformats.org/officeDocument/2006/relationships/image" Target="../media/image152.png"/><Relationship Id="rId1" Type="http://schemas.openxmlformats.org/officeDocument/2006/relationships/slideLayout" Target="../slideLayouts/slideLayout3.xml"/></Relationships>
</file>

<file path=ppt/slides/_rels/slide182.xml.rels><?xml version="1.0" encoding="UTF-8" standalone="yes"?>
<Relationships xmlns="http://schemas.openxmlformats.org/package/2006/relationships"><Relationship Id="rId3" Type="http://schemas.openxmlformats.org/officeDocument/2006/relationships/hyperlink" Target="https://www.consuunt.com/4c-marketing-model/" TargetMode="External"/><Relationship Id="rId2" Type="http://schemas.openxmlformats.org/officeDocument/2006/relationships/image" Target="../media/image153.gif"/><Relationship Id="rId1" Type="http://schemas.openxmlformats.org/officeDocument/2006/relationships/slideLayout" Target="../slideLayouts/slideLayout3.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8.xml"/></Relationships>
</file>

<file path=ppt/slides/_rels/slide184.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notesSlide" Target="../notesSlides/notesSlide124.xml"/><Relationship Id="rId1" Type="http://schemas.openxmlformats.org/officeDocument/2006/relationships/slideLayout" Target="../slideLayouts/slideLayout8.xml"/></Relationships>
</file>

<file path=ppt/slides/_rels/slide185.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notesSlide" Target="../notesSlides/notesSlide125.xml"/><Relationship Id="rId1" Type="http://schemas.openxmlformats.org/officeDocument/2006/relationships/slideLayout" Target="../slideLayouts/slideLayout10.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10.xml"/></Relationships>
</file>

<file path=ppt/slides/_rels/slide187.xml.rels><?xml version="1.0" encoding="UTF-8" standalone="yes"?>
<Relationships xmlns="http://schemas.openxmlformats.org/package/2006/relationships"><Relationship Id="rId2" Type="http://schemas.openxmlformats.org/officeDocument/2006/relationships/hyperlink" Target="https://www.xero.com/blog/wp-content/uploads/2012/03/marketing-4ps.jpg" TargetMode="External"/><Relationship Id="rId1" Type="http://schemas.openxmlformats.org/officeDocument/2006/relationships/slideLayout" Target="../slideLayouts/slideLayout10.xml"/></Relationships>
</file>

<file path=ppt/slides/_rels/slide188.xml.rels><?xml version="1.0" encoding="UTF-8" standalone="yes"?>
<Relationships xmlns="http://schemas.openxmlformats.org/package/2006/relationships"><Relationship Id="rId3" Type="http://schemas.openxmlformats.org/officeDocument/2006/relationships/hyperlink" Target="https://www.teneric.co.uk/marketing/marketing-mix/#Price" TargetMode="External"/><Relationship Id="rId7" Type="http://schemas.openxmlformats.org/officeDocument/2006/relationships/hyperlink" Target="https://www.teneric.co.uk/marketing/marketing-mix/#Process" TargetMode="External"/><Relationship Id="rId2" Type="http://schemas.openxmlformats.org/officeDocument/2006/relationships/hyperlink" Target="https://www.teneric.co.uk/marketing/marketing-mix/#Product" TargetMode="External"/><Relationship Id="rId1" Type="http://schemas.openxmlformats.org/officeDocument/2006/relationships/slideLayout" Target="../slideLayouts/slideLayout10.xml"/><Relationship Id="rId6" Type="http://schemas.openxmlformats.org/officeDocument/2006/relationships/hyperlink" Target="https://www.teneric.co.uk/marketing/marketing-mix/#People" TargetMode="External"/><Relationship Id="rId5" Type="http://schemas.openxmlformats.org/officeDocument/2006/relationships/hyperlink" Target="https://www.teneric.co.uk/marketing/marketing-mix/#Place" TargetMode="External"/><Relationship Id="rId4" Type="http://schemas.openxmlformats.org/officeDocument/2006/relationships/hyperlink" Target="https://www.teneric.co.uk/marketing/marketing-mix/#Promotion" TargetMode="External"/></Relationships>
</file>

<file path=ppt/slides/_rels/slide189.xml.rels><?xml version="1.0" encoding="UTF-8" standalone="yes"?>
<Relationships xmlns="http://schemas.openxmlformats.org/package/2006/relationships"><Relationship Id="rId2" Type="http://schemas.openxmlformats.org/officeDocument/2006/relationships/hyperlink" Target="https://www.ventureharbour.com/marketing-mix/" TargetMode="External"/><Relationship Id="rId1" Type="http://schemas.openxmlformats.org/officeDocument/2006/relationships/slideLayout" Target="../slideLayouts/slideLayout10.xml"/></Relationships>
</file>

<file path=ppt/slides/_rels/slide190.xml.rels><?xml version="1.0" encoding="UTF-8" standalone="yes"?>
<Relationships xmlns="http://schemas.openxmlformats.org/package/2006/relationships"><Relationship Id="rId3" Type="http://schemas.openxmlformats.org/officeDocument/2006/relationships/hyperlink" Target="https://www.xero.com/blog/wp-content/uploads/2012/03/marketing-4ps.jpg" TargetMode="External"/><Relationship Id="rId2" Type="http://schemas.openxmlformats.org/officeDocument/2006/relationships/image" Target="../media/image156.jpeg"/><Relationship Id="rId1" Type="http://schemas.openxmlformats.org/officeDocument/2006/relationships/slideLayout" Target="../slideLayouts/slideLayout10.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15.xml"/></Relationships>
</file>

<file path=ppt/slides/_rels/slide193.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image" Target="../media/image157.png"/><Relationship Id="rId1" Type="http://schemas.openxmlformats.org/officeDocument/2006/relationships/slideLayout" Target="../slideLayouts/slideLayout10.xml"/><Relationship Id="rId4" Type="http://schemas.openxmlformats.org/officeDocument/2006/relationships/hyperlink" Target="https://old.analytica.com/technology/influence-diagrams/" TargetMode="External"/></Relationships>
</file>

<file path=ppt/slides/_rels/slide194.xml.rels><?xml version="1.0" encoding="UTF-8" standalone="yes"?>
<Relationships xmlns="http://schemas.openxmlformats.org/package/2006/relationships"><Relationship Id="rId2" Type="http://schemas.openxmlformats.org/officeDocument/2006/relationships/hyperlink" Target="https://zh.wikipedia.org/wiki/%E6%BA%AF%E5%9B%A0%E6%8E%A8%E7%90%86" TargetMode="External"/><Relationship Id="rId1" Type="http://schemas.openxmlformats.org/officeDocument/2006/relationships/slideLayout" Target="../slideLayouts/slideLayout10.xml"/></Relationships>
</file>

<file path=ppt/slides/_rels/slide195.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notesSlide" Target="../notesSlides/notesSlide128.xml"/><Relationship Id="rId1" Type="http://schemas.openxmlformats.org/officeDocument/2006/relationships/slideLayout" Target="../slideLayouts/slideLayout10.xml"/><Relationship Id="rId4" Type="http://schemas.openxmlformats.org/officeDocument/2006/relationships/hyperlink" Target="https://www.researchgate.net/publication/321975511_Inferential_Dialectics_On_Dialectical_Reasoning_in_Critical_Social_Science_and_the_Socio-Cultural_World" TargetMode="External"/></Relationships>
</file>

<file path=ppt/slides/_rels/slide196.xml.rels><?xml version="1.0" encoding="UTF-8" standalone="yes"?>
<Relationships xmlns="http://schemas.openxmlformats.org/package/2006/relationships"><Relationship Id="rId3" Type="http://schemas.openxmlformats.org/officeDocument/2006/relationships/hyperlink" Target="https://hess.copernicus.org/preprints/6/6581/2009/hessd-6-6581-2009.pdf" TargetMode="External"/><Relationship Id="rId2" Type="http://schemas.openxmlformats.org/officeDocument/2006/relationships/image" Target="../media/image160.png"/><Relationship Id="rId1" Type="http://schemas.openxmlformats.org/officeDocument/2006/relationships/slideLayout" Target="../slideLayouts/slideLayout10.xml"/></Relationships>
</file>

<file path=ppt/slides/_rels/slide197.xml.rels><?xml version="1.0" encoding="UTF-8" standalone="yes"?>
<Relationships xmlns="http://schemas.openxmlformats.org/package/2006/relationships"><Relationship Id="rId3" Type="http://schemas.openxmlformats.org/officeDocument/2006/relationships/hyperlink" Target="http://dx.doi.org/10.1007/978-981-10-6641-2_5" TargetMode="External"/><Relationship Id="rId2" Type="http://schemas.openxmlformats.org/officeDocument/2006/relationships/image" Target="../media/image161.png"/><Relationship Id="rId1" Type="http://schemas.openxmlformats.org/officeDocument/2006/relationships/slideLayout" Target="../slideLayouts/slideLayout10.xml"/></Relationships>
</file>

<file path=ppt/slides/_rels/slide198.xml.rels><?xml version="1.0" encoding="UTF-8" standalone="yes"?>
<Relationships xmlns="http://schemas.openxmlformats.org/package/2006/relationships"><Relationship Id="rId2" Type="http://schemas.openxmlformats.org/officeDocument/2006/relationships/image" Target="../media/image162.png"/><Relationship Id="rId1" Type="http://schemas.openxmlformats.org/officeDocument/2006/relationships/slideLayout" Target="../slideLayouts/slideLayout10.xml"/></Relationships>
</file>

<file path=ppt/slides/_rels/slide199.xml.rels><?xml version="1.0" encoding="UTF-8" standalone="yes"?>
<Relationships xmlns="http://schemas.openxmlformats.org/package/2006/relationships"><Relationship Id="rId2" Type="http://schemas.openxmlformats.org/officeDocument/2006/relationships/image" Target="../media/image163.png"/><Relationship Id="rId1" Type="http://schemas.openxmlformats.org/officeDocument/2006/relationships/slideLayout" Target="../slideLayouts/slideLayout10.xml"/></Relationships>
</file>

<file path=ppt/slides/_rels/slide200.xml.rels><?xml version="1.0" encoding="UTF-8" standalone="yes"?>
<Relationships xmlns="http://schemas.openxmlformats.org/package/2006/relationships"><Relationship Id="rId2" Type="http://schemas.openxmlformats.org/officeDocument/2006/relationships/image" Target="../media/image164.png"/><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5488722" y="895875"/>
            <a:ext cx="6254639" cy="566058"/>
          </a:xfrm>
        </p:spPr>
        <p:txBody>
          <a:bodyPr>
            <a:normAutofit/>
          </a:bodyPr>
          <a:lstStyle/>
          <a:p>
            <a:r>
              <a:rPr lang="en-US" altLang="en-US" sz="2800" b="1" dirty="0"/>
              <a:t>Marketing Engineering &amp; Analytics</a:t>
            </a:r>
            <a:endParaRPr lang="en-US" sz="2800" b="1" dirty="0"/>
          </a:p>
        </p:txBody>
      </p:sp>
      <p:sp>
        <p:nvSpPr>
          <p:cNvPr id="5" name="Subtitle 4"/>
          <p:cNvSpPr>
            <a:spLocks noGrp="1"/>
          </p:cNvSpPr>
          <p:nvPr>
            <p:ph type="subTitle" idx="1"/>
          </p:nvPr>
        </p:nvSpPr>
        <p:spPr>
          <a:xfrm>
            <a:off x="5323115" y="2072105"/>
            <a:ext cx="6868885" cy="2713789"/>
          </a:xfrm>
          <a:solidFill>
            <a:schemeClr val="bg1"/>
          </a:solidFill>
        </p:spPr>
        <p:txBody>
          <a:bodyPr>
            <a:normAutofit/>
          </a:bodyPr>
          <a:lstStyle/>
          <a:p>
            <a:pPr>
              <a:lnSpc>
                <a:spcPct val="80000"/>
              </a:lnSpc>
            </a:pPr>
            <a:r>
              <a:rPr lang="en-US" altLang="en-US" sz="2800" dirty="0"/>
              <a:t>Introduction</a:t>
            </a:r>
          </a:p>
          <a:p>
            <a:pPr>
              <a:lnSpc>
                <a:spcPct val="80000"/>
              </a:lnSpc>
            </a:pPr>
            <a:r>
              <a:rPr lang="en-US" altLang="en-US" sz="2800" dirty="0"/>
              <a:t>Data Analytics and Marketing Analytics</a:t>
            </a:r>
          </a:p>
          <a:p>
            <a:pPr>
              <a:lnSpc>
                <a:spcPct val="80000"/>
              </a:lnSpc>
            </a:pPr>
            <a:r>
              <a:rPr lang="en-US" altLang="en-US" sz="2800" dirty="0"/>
              <a:t>Key Concepts Behind Marketing Analytics</a:t>
            </a:r>
          </a:p>
          <a:p>
            <a:pPr>
              <a:lnSpc>
                <a:spcPct val="80000"/>
              </a:lnSpc>
              <a:spcAft>
                <a:spcPct val="0"/>
              </a:spcAft>
            </a:pPr>
            <a:r>
              <a:rPr lang="en-US" altLang="en-US" sz="2800" dirty="0"/>
              <a:t>Models and Modelling </a:t>
            </a:r>
          </a:p>
        </p:txBody>
      </p:sp>
      <p:pic>
        <p:nvPicPr>
          <p:cNvPr id="7" name="Picture Placeholder 6"/>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a:stretch>
            <a:fillRect/>
          </a:stretch>
        </p:blipFill>
        <p:spPr>
          <a:xfrm>
            <a:off x="0" y="0"/>
            <a:ext cx="4963583" cy="6667500"/>
          </a:xfrm>
        </p:spPr>
      </p:pic>
      <p:sp>
        <p:nvSpPr>
          <p:cNvPr id="6" name="TextBox 5">
            <a:extLst>
              <a:ext uri="{FF2B5EF4-FFF2-40B4-BE49-F238E27FC236}">
                <a16:creationId xmlns:a16="http://schemas.microsoft.com/office/drawing/2014/main" id="{92D8F1EB-04BB-4F7B-9AE8-8434BB075519}"/>
              </a:ext>
            </a:extLst>
          </p:cNvPr>
          <p:cNvSpPr txBox="1"/>
          <p:nvPr/>
        </p:nvSpPr>
        <p:spPr>
          <a:xfrm>
            <a:off x="4963583" y="5396066"/>
            <a:ext cx="7512503" cy="523220"/>
          </a:xfrm>
          <a:prstGeom prst="rect">
            <a:avLst/>
          </a:prstGeom>
          <a:noFill/>
        </p:spPr>
        <p:txBody>
          <a:bodyPr wrap="square">
            <a:spAutoFit/>
          </a:bodyPr>
          <a:lstStyle/>
          <a:p>
            <a:r>
              <a:rPr lang="en-US" sz="2800" dirty="0">
                <a:hlinkClick r:id="rId4"/>
              </a:rPr>
              <a:t>https://minderchen.cikeys.com/marketing/</a:t>
            </a:r>
            <a:r>
              <a:rPr lang="en-US" sz="2800" dirty="0"/>
              <a:t> </a:t>
            </a:r>
          </a:p>
        </p:txBody>
      </p:sp>
    </p:spTree>
    <p:extLst>
      <p:ext uri="{BB962C8B-B14F-4D97-AF65-F5344CB8AC3E}">
        <p14:creationId xmlns:p14="http://schemas.microsoft.com/office/powerpoint/2010/main" val="3968537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7"/>
          <p:cNvSpPr txBox="1"/>
          <p:nvPr/>
        </p:nvSpPr>
        <p:spPr>
          <a:xfrm>
            <a:off x="1891426" y="3429000"/>
            <a:ext cx="3155733" cy="2145268"/>
          </a:xfrm>
          <a:prstGeom prst="roundRect">
            <a:avLst/>
          </a:prstGeom>
          <a:solidFill>
            <a:schemeClr val="accent5">
              <a:lumMod val="50000"/>
            </a:schemeClr>
          </a:solidFill>
          <a:ln>
            <a:noFill/>
          </a:ln>
          <a:effectLst/>
          <a:scene3d>
            <a:camera prst="orthographicFront">
              <a:rot lat="0" lon="0" rev="0"/>
            </a:camera>
            <a:lightRig rig="balanced" dir="t">
              <a:rot lat="0" lon="0" rev="8700000"/>
            </a:lightRig>
          </a:scene3d>
          <a:sp3d>
            <a:bevelT w="190500" h="38100"/>
          </a:sp3d>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400" b="1" dirty="0">
                <a:solidFill>
                  <a:prstClr val="white"/>
                </a:solidFill>
                <a:latin typeface="Open Sans" panose="020B0606030504020204" pitchFamily="34" charset="0"/>
                <a:ea typeface="Open Sans" panose="020B0606030504020204" pitchFamily="34" charset="0"/>
                <a:cs typeface="Open Sans" panose="020B0606030504020204" pitchFamily="34" charset="0"/>
              </a:rPr>
              <a:t>Learn </a:t>
            </a:r>
            <a:r>
              <a:rPr lang="en-US" sz="2400" b="1" i="1" dirty="0">
                <a:solidFill>
                  <a:prstClr val="white"/>
                </a:solidFill>
                <a:latin typeface="Open Sans" panose="020B0606030504020204" pitchFamily="34" charset="0"/>
                <a:ea typeface="Open Sans" panose="020B0606030504020204" pitchFamily="34" charset="0"/>
                <a:cs typeface="Open Sans" panose="020B0606030504020204" pitchFamily="34" charset="0"/>
              </a:rPr>
              <a:t>to interpret  </a:t>
            </a:r>
            <a:r>
              <a:rPr lang="en-US" sz="2400" b="1" dirty="0">
                <a:solidFill>
                  <a:prstClr val="white"/>
                </a:solidFill>
                <a:latin typeface="Open Sans" panose="020B0606030504020204" pitchFamily="34" charset="0"/>
                <a:ea typeface="Open Sans" panose="020B0606030504020204" pitchFamily="34" charset="0"/>
                <a:cs typeface="Open Sans" panose="020B0606030504020204" pitchFamily="34" charset="0"/>
              </a:rPr>
              <a:t>Analytical Results,  and Link them to Business Performance</a:t>
            </a:r>
            <a:endParaRPr lang="th-TH" sz="2400" b="1" dirty="0">
              <a:solidFill>
                <a:prstClr val="white"/>
              </a:solidFill>
              <a:latin typeface="Open Sans" panose="020B0606030504020204" pitchFamily="34" charset="0"/>
              <a:ea typeface="Open Sans" panose="020B0606030504020204" pitchFamily="34" charset="0"/>
              <a:cs typeface="Cordia New" panose="020B0304020202020204" pitchFamily="34" charset="-34"/>
            </a:endParaRPr>
          </a:p>
        </p:txBody>
      </p:sp>
      <p:sp>
        <p:nvSpPr>
          <p:cNvPr id="21" name="TextBox 8"/>
          <p:cNvSpPr txBox="1"/>
          <p:nvPr/>
        </p:nvSpPr>
        <p:spPr>
          <a:xfrm>
            <a:off x="5225695" y="3338093"/>
            <a:ext cx="3363065" cy="2145268"/>
          </a:xfrm>
          <a:prstGeom prst="roundRect">
            <a:avLst/>
          </a:prstGeom>
          <a:solidFill>
            <a:srgbClr val="FFC000"/>
          </a:solidFill>
          <a:ln>
            <a:noFill/>
          </a:ln>
          <a:effectLst/>
          <a:scene3d>
            <a:camera prst="orthographicFront">
              <a:rot lat="0" lon="0" rev="0"/>
            </a:camera>
            <a:lightRig rig="balanced" dir="t">
              <a:rot lat="0" lon="0" rev="8700000"/>
            </a:lightRig>
          </a:scene3d>
          <a:sp3d>
            <a:bevelT w="190500" h="38100"/>
          </a:sp3d>
        </p:spPr>
        <p:txBody>
          <a:bodyPr wrap="square" lIns="0" rIns="0"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2400" b="1" dirty="0">
                <a:solidFill>
                  <a:prstClr val="black"/>
                </a:solidFill>
                <a:latin typeface="Open Sans" panose="020B0606030504020204" pitchFamily="34" charset="0"/>
                <a:ea typeface="Open Sans" panose="020B0606030504020204" pitchFamily="34" charset="0"/>
                <a:cs typeface="Open Sans" panose="020B0606030504020204" pitchFamily="34" charset="0"/>
              </a:rPr>
              <a:t>Learn How to Address </a:t>
            </a:r>
            <a:r>
              <a:rPr lang="en-US" sz="2400" b="1" i="1" dirty="0">
                <a:solidFill>
                  <a:prstClr val="black"/>
                </a:solidFill>
                <a:latin typeface="Open Sans" panose="020B0606030504020204" pitchFamily="34" charset="0"/>
                <a:ea typeface="Open Sans" panose="020B0606030504020204" pitchFamily="34" charset="0"/>
                <a:cs typeface="Open Sans" panose="020B0606030504020204" pitchFamily="34" charset="0"/>
              </a:rPr>
              <a:t>Organizational Issues </a:t>
            </a:r>
            <a:r>
              <a:rPr lang="en-US" sz="2400" b="1" dirty="0">
                <a:solidFill>
                  <a:prstClr val="black"/>
                </a:solidFill>
                <a:latin typeface="Open Sans" panose="020B0606030504020204" pitchFamily="34" charset="0"/>
                <a:ea typeface="Open Sans" panose="020B0606030504020204" pitchFamily="34" charset="0"/>
                <a:cs typeface="Open Sans" panose="020B0606030504020204" pitchFamily="34" charset="0"/>
              </a:rPr>
              <a:t>in Implementing Analytical Results</a:t>
            </a:r>
            <a:endParaRPr lang="th-TH" sz="2400" b="1" dirty="0">
              <a:solidFill>
                <a:prstClr val="black"/>
              </a:solidFill>
              <a:latin typeface="Open Sans" panose="020B0606030504020204" pitchFamily="34" charset="0"/>
              <a:ea typeface="Open Sans" panose="020B0606030504020204" pitchFamily="34" charset="0"/>
              <a:cs typeface="Cordia New" panose="020B0304020202020204" pitchFamily="34" charset="-34"/>
            </a:endParaRPr>
          </a:p>
        </p:txBody>
      </p:sp>
      <p:sp>
        <p:nvSpPr>
          <p:cNvPr id="22" name="TextBox 21"/>
          <p:cNvSpPr txBox="1"/>
          <p:nvPr/>
        </p:nvSpPr>
        <p:spPr>
          <a:xfrm>
            <a:off x="8878456" y="3542404"/>
            <a:ext cx="3171457" cy="1736646"/>
          </a:xfrm>
          <a:prstGeom prst="roundRect">
            <a:avLst/>
          </a:prstGeom>
          <a:solidFill>
            <a:srgbClr val="00B0F0"/>
          </a:solidFill>
          <a:ln>
            <a:noFill/>
          </a:ln>
          <a:effectLst/>
          <a:scene3d>
            <a:camera prst="orthographicFront">
              <a:rot lat="0" lon="0" rev="0"/>
            </a:camera>
            <a:lightRig rig="balanced" dir="t">
              <a:rot lat="0" lon="0" rev="8700000"/>
            </a:lightRig>
          </a:scene3d>
          <a:sp3d>
            <a:bevelT w="190500" h="38100"/>
          </a:sp3d>
        </p:spPr>
        <p:txBody>
          <a:bodyPr wrap="square" lIns="0" rIns="0" rtlCol="0" anchor="ctr">
            <a:spAutoFit/>
          </a:bodyPr>
          <a:lstStyle/>
          <a:p>
            <a:pPr algn="ctr">
              <a:defRPr/>
            </a:pPr>
            <a:r>
              <a:rPr lang="en-US" sz="2400" b="1" dirty="0">
                <a:latin typeface="Open Sans" panose="020B0606030504020204" pitchFamily="34" charset="0"/>
                <a:ea typeface="Open Sans" panose="020B0606030504020204" pitchFamily="34" charset="0"/>
                <a:cs typeface="Open Sans" panose="020B0606030504020204" pitchFamily="34" charset="0"/>
              </a:rPr>
              <a:t>Become a </a:t>
            </a:r>
            <a:r>
              <a:rPr lang="en-US" sz="2400" b="1" i="1" dirty="0">
                <a:latin typeface="Open Sans" panose="020B0606030504020204" pitchFamily="34" charset="0"/>
                <a:ea typeface="Open Sans" panose="020B0606030504020204" pitchFamily="34" charset="0"/>
                <a:cs typeface="Open Sans" panose="020B0606030504020204" pitchFamily="34" charset="0"/>
              </a:rPr>
              <a:t>Better Consumer (user) </a:t>
            </a:r>
            <a:r>
              <a:rPr lang="en-US" sz="2400" b="1" dirty="0">
                <a:latin typeface="Open Sans" panose="020B0606030504020204" pitchFamily="34" charset="0"/>
                <a:ea typeface="Open Sans" panose="020B0606030504020204" pitchFamily="34" charset="0"/>
                <a:cs typeface="Open Sans" panose="020B0606030504020204" pitchFamily="34" charset="0"/>
              </a:rPr>
              <a:t>of </a:t>
            </a:r>
          </a:p>
          <a:p>
            <a:pPr algn="ctr">
              <a:defRPr/>
            </a:pPr>
            <a:r>
              <a:rPr lang="en-US" sz="2400" b="1" dirty="0">
                <a:latin typeface="Open Sans" panose="020B0606030504020204" pitchFamily="34" charset="0"/>
                <a:ea typeface="Open Sans" panose="020B0606030504020204" pitchFamily="34" charset="0"/>
                <a:cs typeface="Open Sans" panose="020B0606030504020204" pitchFamily="34" charset="0"/>
              </a:rPr>
              <a:t>Marketing Analytics</a:t>
            </a:r>
            <a:endParaRPr lang="th-TH" sz="2400" b="1" dirty="0">
              <a:latin typeface="Open Sans" panose="020B0606030504020204" pitchFamily="34" charset="0"/>
              <a:ea typeface="Open Sans" panose="020B0606030504020204" pitchFamily="34" charset="0"/>
            </a:endParaRPr>
          </a:p>
        </p:txBody>
      </p:sp>
      <p:sp>
        <p:nvSpPr>
          <p:cNvPr id="23" name="TextBox 22"/>
          <p:cNvSpPr txBox="1"/>
          <p:nvPr/>
        </p:nvSpPr>
        <p:spPr>
          <a:xfrm>
            <a:off x="1893686" y="425164"/>
            <a:ext cx="2858617" cy="2145268"/>
          </a:xfrm>
          <a:prstGeom prst="roundRect">
            <a:avLst/>
          </a:prstGeom>
          <a:solidFill>
            <a:srgbClr val="CE1515"/>
          </a:solidFill>
          <a:ln>
            <a:noFill/>
          </a:ln>
          <a:effectLst/>
          <a:scene3d>
            <a:camera prst="orthographicFront">
              <a:rot lat="0" lon="0" rev="0"/>
            </a:camera>
            <a:lightRig rig="balanced" dir="t">
              <a:rot lat="0" lon="0" rev="8700000"/>
            </a:lightRig>
          </a:scene3d>
          <a:sp3d>
            <a:bevelT w="190500" h="38100"/>
          </a:sp3d>
        </p:spPr>
        <p:txBody>
          <a:bodyPr wrap="square" lIns="0" rIns="0" rtlCol="0" anchor="ctr">
            <a:spAutoFit/>
          </a:bodyPr>
          <a:lstStyle/>
          <a:p>
            <a:pPr algn="ctr">
              <a:defRPr/>
            </a:pPr>
            <a:r>
              <a:rPr lang="en-US" sz="2400" b="1" dirty="0">
                <a:solidFill>
                  <a:prstClr val="white"/>
                </a:solidFill>
                <a:latin typeface="Open Sans" panose="020B0606030504020204" pitchFamily="34" charset="0"/>
                <a:ea typeface="Open Sans" panose="020B0606030504020204" pitchFamily="34" charset="0"/>
                <a:cs typeface="Open Sans" panose="020B0606030504020204" pitchFamily="34" charset="0"/>
              </a:rPr>
              <a:t>Learn About Different </a:t>
            </a:r>
            <a:r>
              <a:rPr lang="en-US" sz="2400" b="1" i="1" dirty="0">
                <a:solidFill>
                  <a:prstClr val="white"/>
                </a:solidFill>
                <a:latin typeface="Open Sans" panose="020B0606030504020204" pitchFamily="34" charset="0"/>
                <a:ea typeface="Open Sans" panose="020B0606030504020204" pitchFamily="34" charset="0"/>
                <a:cs typeface="Open Sans" panose="020B0606030504020204" pitchFamily="34" charset="0"/>
              </a:rPr>
              <a:t>Decision </a:t>
            </a:r>
          </a:p>
          <a:p>
            <a:pPr algn="ctr">
              <a:defRPr/>
            </a:pPr>
            <a:r>
              <a:rPr lang="en-US" sz="2400" b="1" i="1" dirty="0">
                <a:solidFill>
                  <a:prstClr val="white"/>
                </a:solidFill>
                <a:latin typeface="Open Sans" panose="020B0606030504020204" pitchFamily="34" charset="0"/>
                <a:ea typeface="Open Sans" panose="020B0606030504020204" pitchFamily="34" charset="0"/>
                <a:cs typeface="Open Sans" panose="020B0606030504020204" pitchFamily="34" charset="0"/>
              </a:rPr>
              <a:t>Areas* </a:t>
            </a:r>
            <a:r>
              <a:rPr lang="en-US" sz="2400" b="1" dirty="0">
                <a:solidFill>
                  <a:prstClr val="white"/>
                </a:solidFill>
                <a:latin typeface="Open Sans" panose="020B0606030504020204" pitchFamily="34" charset="0"/>
                <a:ea typeface="Open Sans" panose="020B0606030504020204" pitchFamily="34" charset="0"/>
                <a:cs typeface="Open Sans" panose="020B0606030504020204" pitchFamily="34" charset="0"/>
              </a:rPr>
              <a:t>in Marketing</a:t>
            </a:r>
          </a:p>
        </p:txBody>
      </p:sp>
      <p:sp>
        <p:nvSpPr>
          <p:cNvPr id="24" name="TextBox 23"/>
          <p:cNvSpPr txBox="1"/>
          <p:nvPr/>
        </p:nvSpPr>
        <p:spPr>
          <a:xfrm>
            <a:off x="5047159" y="523984"/>
            <a:ext cx="3304790" cy="2145268"/>
          </a:xfrm>
          <a:prstGeom prst="roundRect">
            <a:avLst/>
          </a:prstGeom>
          <a:solidFill>
            <a:srgbClr val="578339"/>
          </a:solidFill>
          <a:ln>
            <a:noFill/>
          </a:ln>
          <a:effectLst/>
          <a:scene3d>
            <a:camera prst="orthographicFront">
              <a:rot lat="0" lon="0" rev="0"/>
            </a:camera>
            <a:lightRig rig="balanced" dir="t">
              <a:rot lat="0" lon="0" rev="8700000"/>
            </a:lightRig>
          </a:scene3d>
          <a:sp3d>
            <a:bevelT w="190500" h="38100"/>
          </a:sp3d>
        </p:spPr>
        <p:txBody>
          <a:bodyPr wrap="square" lIns="0" rIns="0" rtlCol="0" anchor="ctr">
            <a:spAutoFit/>
          </a:bodyPr>
          <a:lstStyle/>
          <a:p>
            <a:pPr marL="166688" algn="ctr">
              <a:defRPr/>
            </a:pPr>
            <a:r>
              <a:rPr lang="en-US" sz="2400" b="1" dirty="0">
                <a:solidFill>
                  <a:prstClr val="white"/>
                </a:solidFill>
                <a:latin typeface="Open Sans" panose="020B0606030504020204" pitchFamily="34" charset="0"/>
                <a:ea typeface="Open Sans" panose="020B0606030504020204" pitchFamily="34" charset="0"/>
                <a:cs typeface="Open Sans" panose="020B0606030504020204" pitchFamily="34" charset="0"/>
              </a:rPr>
              <a:t>Learn </a:t>
            </a:r>
            <a:r>
              <a:rPr lang="en-US" sz="2400" b="1" i="1" dirty="0">
                <a:solidFill>
                  <a:prstClr val="white"/>
                </a:solidFill>
                <a:latin typeface="Open Sans" panose="020B0606030504020204" pitchFamily="34" charset="0"/>
                <a:ea typeface="Open Sans" panose="020B0606030504020204" pitchFamily="34" charset="0"/>
                <a:cs typeface="Open Sans" panose="020B0606030504020204" pitchFamily="34" charset="0"/>
              </a:rPr>
              <a:t>Concepts and </a:t>
            </a:r>
          </a:p>
          <a:p>
            <a:pPr marL="166688" algn="ctr">
              <a:defRPr/>
            </a:pPr>
            <a:r>
              <a:rPr lang="en-US" sz="2400" b="1" i="1" dirty="0">
                <a:solidFill>
                  <a:prstClr val="white"/>
                </a:solidFill>
                <a:latin typeface="Open Sans" panose="020B0606030504020204" pitchFamily="34" charset="0"/>
                <a:ea typeface="Open Sans" panose="020B0606030504020204" pitchFamily="34" charset="0"/>
                <a:cs typeface="Open Sans" panose="020B0606030504020204" pitchFamily="34" charset="0"/>
              </a:rPr>
              <a:t>Analytical Frameworks </a:t>
            </a:r>
          </a:p>
          <a:p>
            <a:pPr marL="166688" algn="ctr">
              <a:defRPr/>
            </a:pPr>
            <a:r>
              <a:rPr lang="en-US" sz="2400" b="1" dirty="0">
                <a:solidFill>
                  <a:prstClr val="white"/>
                </a:solidFill>
                <a:latin typeface="Open Sans" panose="020B0606030504020204" pitchFamily="34" charset="0"/>
                <a:ea typeface="Open Sans" panose="020B0606030504020204" pitchFamily="34" charset="0"/>
                <a:cs typeface="Open Sans" panose="020B0606030504020204" pitchFamily="34" charset="0"/>
              </a:rPr>
              <a:t>Used in Marketing</a:t>
            </a:r>
            <a:endParaRPr lang="th-TH" sz="2400" b="1" dirty="0">
              <a:solidFill>
                <a:prstClr val="white"/>
              </a:solidFill>
              <a:latin typeface="Open Sans" panose="020B0606030504020204" pitchFamily="34" charset="0"/>
              <a:ea typeface="Open Sans" panose="020B0606030504020204" pitchFamily="34" charset="0"/>
            </a:endParaRPr>
          </a:p>
        </p:txBody>
      </p:sp>
      <p:sp>
        <p:nvSpPr>
          <p:cNvPr id="25" name="TextBox 24"/>
          <p:cNvSpPr txBox="1"/>
          <p:nvPr/>
        </p:nvSpPr>
        <p:spPr>
          <a:xfrm>
            <a:off x="8429224" y="281323"/>
            <a:ext cx="3583926" cy="2535877"/>
          </a:xfrm>
          <a:prstGeom prst="roundRect">
            <a:avLst/>
          </a:prstGeom>
          <a:solidFill>
            <a:schemeClr val="bg1">
              <a:lumMod val="95000"/>
            </a:schemeClr>
          </a:solidFill>
          <a:ln>
            <a:noFill/>
          </a:ln>
          <a:effectLst>
            <a:outerShdw blurRad="50800" dist="38100" dir="5400000" sx="97000" sy="97000" algn="t" rotWithShape="0">
              <a:prstClr val="black">
                <a:alpha val="35000"/>
              </a:prstClr>
            </a:outerShdw>
          </a:effectLst>
          <a:scene3d>
            <a:camera prst="orthographicFront">
              <a:rot lat="0" lon="0" rev="0"/>
            </a:camera>
            <a:lightRig rig="balanced" dir="t">
              <a:rot lat="0" lon="0" rev="8700000"/>
            </a:lightRig>
          </a:scene3d>
          <a:sp3d>
            <a:bevelT w="190500" h="38100"/>
          </a:sp3d>
        </p:spPr>
        <p:txBody>
          <a:bodyPr wrap="square" lIns="0" rIns="0" rtlCol="0" anchor="ctr">
            <a:spAutoFit/>
          </a:bodyPr>
          <a:lstStyle/>
          <a:p>
            <a:pPr algn="ctr">
              <a:defRPr/>
            </a:pPr>
            <a:r>
              <a:rPr lang="en-US" sz="2400" b="1" dirty="0">
                <a:solidFill>
                  <a:prstClr val="black"/>
                </a:solidFill>
                <a:latin typeface="Open Sans" panose="020B0606030504020204" pitchFamily="34" charset="0"/>
                <a:ea typeface="Open Sans" panose="020B0606030504020204" pitchFamily="34" charset="0"/>
                <a:cs typeface="Open Sans" panose="020B0606030504020204" pitchFamily="34" charset="0"/>
              </a:rPr>
              <a:t>Learn Specific </a:t>
            </a:r>
            <a:r>
              <a:rPr lang="en-US" sz="2400" b="1" i="1" dirty="0">
                <a:solidFill>
                  <a:prstClr val="black"/>
                </a:solidFill>
                <a:latin typeface="Open Sans" panose="020B0606030504020204" pitchFamily="34" charset="0"/>
                <a:ea typeface="Open Sans" panose="020B0606030504020204" pitchFamily="34" charset="0"/>
                <a:cs typeface="Open Sans" panose="020B0606030504020204" pitchFamily="34" charset="0"/>
              </a:rPr>
              <a:t>Analytical </a:t>
            </a:r>
          </a:p>
          <a:p>
            <a:pPr algn="ctr">
              <a:defRPr/>
            </a:pPr>
            <a:r>
              <a:rPr lang="en-US" sz="2400" b="1" i="1" dirty="0">
                <a:solidFill>
                  <a:prstClr val="black"/>
                </a:solidFill>
                <a:latin typeface="Open Sans" panose="020B0606030504020204" pitchFamily="34" charset="0"/>
                <a:ea typeface="Open Sans" panose="020B0606030504020204" pitchFamily="34" charset="0"/>
                <a:cs typeface="Open Sans" panose="020B0606030504020204" pitchFamily="34" charset="0"/>
              </a:rPr>
              <a:t>Tools</a:t>
            </a:r>
            <a:r>
              <a:rPr lang="en-US" sz="2400" b="1" dirty="0">
                <a:solidFill>
                  <a:prstClr val="black"/>
                </a:solidFill>
                <a:latin typeface="Open Sans" panose="020B0606030504020204" pitchFamily="34" charset="0"/>
                <a:ea typeface="Open Sans" panose="020B0606030504020204" pitchFamily="34" charset="0"/>
                <a:cs typeface="Open Sans" panose="020B0606030504020204" pitchFamily="34" charset="0"/>
              </a:rPr>
              <a:t> and their Value </a:t>
            </a:r>
          </a:p>
          <a:p>
            <a:pPr algn="ctr">
              <a:defRPr/>
            </a:pPr>
            <a:r>
              <a:rPr lang="en-US" sz="2400" b="1" dirty="0">
                <a:solidFill>
                  <a:prstClr val="black"/>
                </a:solidFill>
                <a:latin typeface="Open Sans" panose="020B0606030504020204" pitchFamily="34" charset="0"/>
                <a:ea typeface="Open Sans" panose="020B0606030504020204" pitchFamily="34" charset="0"/>
                <a:cs typeface="Open Sans" panose="020B0606030504020204" pitchFamily="34" charset="0"/>
              </a:rPr>
              <a:t>for Improving Marketing </a:t>
            </a:r>
          </a:p>
          <a:p>
            <a:pPr algn="ctr">
              <a:defRPr/>
            </a:pPr>
            <a:r>
              <a:rPr lang="en-US" sz="2400" b="1" dirty="0">
                <a:solidFill>
                  <a:prstClr val="black"/>
                </a:solidFill>
                <a:latin typeface="Open Sans" panose="020B0606030504020204" pitchFamily="34" charset="0"/>
                <a:ea typeface="Open Sans" panose="020B0606030504020204" pitchFamily="34" charset="0"/>
                <a:cs typeface="Open Sans" panose="020B0606030504020204" pitchFamily="34" charset="0"/>
              </a:rPr>
              <a:t>Decisions</a:t>
            </a:r>
            <a:endParaRPr lang="th-TH" sz="2400" b="1" dirty="0">
              <a:solidFill>
                <a:prstClr val="black"/>
              </a:solidFill>
              <a:latin typeface="Open Sans" panose="020B0606030504020204" pitchFamily="34" charset="0"/>
              <a:ea typeface="Open Sans" panose="020B0606030504020204" pitchFamily="34" charset="0"/>
              <a:cs typeface="Cordia New" panose="020B0304020202020204" pitchFamily="34" charset="-34"/>
            </a:endParaRPr>
          </a:p>
        </p:txBody>
      </p:sp>
      <p:sp>
        <p:nvSpPr>
          <p:cNvPr id="26" name="TextBox 25"/>
          <p:cNvSpPr txBox="1"/>
          <p:nvPr/>
        </p:nvSpPr>
        <p:spPr>
          <a:xfrm>
            <a:off x="142087" y="141072"/>
            <a:ext cx="1570803" cy="5937015"/>
          </a:xfrm>
          <a:prstGeom prst="roundRect">
            <a:avLst>
              <a:gd name="adj" fmla="val 5321"/>
            </a:avLst>
          </a:prstGeom>
          <a:solidFill>
            <a:schemeClr val="bg2"/>
          </a:solidFill>
          <a:ln w="28575">
            <a:noFill/>
          </a:ln>
          <a:effectLst/>
          <a:scene3d>
            <a:camera prst="orthographicFront"/>
            <a:lightRig rig="threePt" dir="t"/>
          </a:scene3d>
          <a:sp3d contourW="12700">
            <a:bevelT/>
            <a:extrusionClr>
              <a:schemeClr val="bg1"/>
            </a:extrusionClr>
            <a:contourClr>
              <a:schemeClr val="bg1"/>
            </a:contourClr>
          </a:sp3d>
        </p:spPr>
        <p:txBody>
          <a:bodyPr wrap="square" lIns="0" rIns="0" rtlCol="0" anchor="ctr">
            <a:noAutofit/>
          </a:bodyPr>
          <a:lstStyle/>
          <a:p>
            <a:pPr algn="ctr">
              <a:defRPr/>
            </a:pPr>
            <a:r>
              <a:rPr lang="en-US" b="1" dirty="0">
                <a:latin typeface="Open Sans" panose="020B0606030504020204" pitchFamily="34" charset="0"/>
                <a:ea typeface="Open Sans" panose="020B0606030504020204" pitchFamily="34" charset="0"/>
                <a:cs typeface="Open Sans" panose="020B0606030504020204" pitchFamily="34" charset="0"/>
              </a:rPr>
              <a:t>OBJECTIVES</a:t>
            </a:r>
            <a:endParaRPr lang="th-TH" b="1" dirty="0">
              <a:latin typeface="Open Sans" panose="020B0606030504020204" pitchFamily="34" charset="0"/>
              <a:ea typeface="Open Sans" panose="020B0606030504020204" pitchFamily="34" charset="0"/>
              <a:cs typeface="Cordia New" panose="020B0304020202020204" pitchFamily="34" charset="-34"/>
            </a:endParaRPr>
          </a:p>
        </p:txBody>
      </p:sp>
      <p:sp>
        <p:nvSpPr>
          <p:cNvPr id="10" name="TextBox 9">
            <a:extLst>
              <a:ext uri="{FF2B5EF4-FFF2-40B4-BE49-F238E27FC236}">
                <a16:creationId xmlns:a16="http://schemas.microsoft.com/office/drawing/2014/main" id="{E0C1A715-6632-4ACE-A451-E34179B989A4}"/>
              </a:ext>
            </a:extLst>
          </p:cNvPr>
          <p:cNvSpPr txBox="1"/>
          <p:nvPr/>
        </p:nvSpPr>
        <p:spPr>
          <a:xfrm>
            <a:off x="2228538" y="5799943"/>
            <a:ext cx="9135957" cy="646331"/>
          </a:xfrm>
          <a:prstGeom prst="rect">
            <a:avLst/>
          </a:prstGeom>
          <a:noFill/>
        </p:spPr>
        <p:txBody>
          <a:bodyPr wrap="square">
            <a:spAutoFit/>
          </a:bodyPr>
          <a:lstStyle/>
          <a:p>
            <a:r>
              <a:rPr lang="en-US" dirty="0">
                <a:hlinkClick r:id="rId3"/>
              </a:rPr>
              <a:t>* https://www.smartinsights.com/digital-marketing-strategy/customer-segmentation-targeting/segmentation-targeting-and-positioning/</a:t>
            </a:r>
            <a:r>
              <a:rPr lang="en-US" dirty="0"/>
              <a:t> </a:t>
            </a:r>
          </a:p>
        </p:txBody>
      </p:sp>
    </p:spTree>
    <p:extLst>
      <p:ext uri="{BB962C8B-B14F-4D97-AF65-F5344CB8AC3E}">
        <p14:creationId xmlns:p14="http://schemas.microsoft.com/office/powerpoint/2010/main" val="3224283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250"/>
                                        <p:tgtEl>
                                          <p:spTgt spid="26"/>
                                        </p:tgtEl>
                                      </p:cBhvr>
                                    </p:animEffect>
                                  </p:childTnLst>
                                </p:cTn>
                              </p:par>
                            </p:childTnLst>
                          </p:cTn>
                        </p:par>
                        <p:par>
                          <p:cTn id="8" fill="hold">
                            <p:stCondLst>
                              <p:cond delay="250"/>
                            </p:stCondLst>
                            <p:childTnLst>
                              <p:par>
                                <p:cTn id="9" presetID="10" presetClass="entr" presetSubtype="0"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250"/>
                                        <p:tgtEl>
                                          <p:spTgt spid="25"/>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250"/>
                                        <p:tgtEl>
                                          <p:spTgt spid="24"/>
                                        </p:tgtEl>
                                      </p:cBhvr>
                                    </p:animEffect>
                                  </p:childTnLst>
                                </p:cTn>
                              </p:par>
                            </p:childTnLst>
                          </p:cTn>
                        </p:par>
                        <p:par>
                          <p:cTn id="16" fill="hold">
                            <p:stCondLst>
                              <p:cond delay="750"/>
                            </p:stCondLst>
                            <p:childTnLst>
                              <p:par>
                                <p:cTn id="17" presetID="10" presetClass="entr" presetSubtype="0"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250"/>
                                        <p:tgtEl>
                                          <p:spTgt spid="23"/>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2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0218BD1-650A-42F9-A2F2-47D35BFE0AF8}"/>
              </a:ext>
            </a:extLst>
          </p:cNvPr>
          <p:cNvSpPr>
            <a:spLocks noGrp="1"/>
          </p:cNvSpPr>
          <p:nvPr>
            <p:ph type="title"/>
          </p:nvPr>
        </p:nvSpPr>
        <p:spPr>
          <a:xfrm>
            <a:off x="838200" y="1300163"/>
            <a:ext cx="10515600" cy="814388"/>
          </a:xfrm>
        </p:spPr>
        <p:txBody>
          <a:bodyPr>
            <a:normAutofit fontScale="90000"/>
          </a:bodyPr>
          <a:lstStyle/>
          <a:p>
            <a:br>
              <a:rPr lang="en-US" b="1" dirty="0">
                <a:solidFill>
                  <a:srgbClr val="201C0E"/>
                </a:solidFill>
                <a:latin typeface="Nunito" pitchFamily="2" charset="0"/>
              </a:rPr>
            </a:br>
            <a:r>
              <a:rPr lang="en-US" b="1" dirty="0">
                <a:solidFill>
                  <a:srgbClr val="201C0E"/>
                </a:solidFill>
                <a:latin typeface="Nunito" pitchFamily="2" charset="0"/>
              </a:rPr>
              <a:t>Definition of Marketing (</a:t>
            </a:r>
            <a:r>
              <a:rPr lang="zh-TW" altLang="en-US" b="0" i="0" dirty="0">
                <a:solidFill>
                  <a:srgbClr val="202124"/>
                </a:solidFill>
                <a:effectLst/>
                <a:latin typeface="Roboto" panose="02000000000000000000" pitchFamily="2" charset="0"/>
              </a:rPr>
              <a:t>营销</a:t>
            </a:r>
            <a:r>
              <a:rPr lang="en-US" altLang="zh-TW" b="0" i="0" dirty="0">
                <a:solidFill>
                  <a:srgbClr val="202124"/>
                </a:solidFill>
                <a:effectLst/>
                <a:latin typeface="Roboto" panose="02000000000000000000" pitchFamily="2" charset="0"/>
              </a:rPr>
              <a:t>)</a:t>
            </a:r>
            <a:br>
              <a:rPr lang="en-US" dirty="0">
                <a:solidFill>
                  <a:srgbClr val="201C0E"/>
                </a:solidFill>
                <a:latin typeface="Nunito" pitchFamily="2" charset="0"/>
              </a:rPr>
            </a:br>
            <a:endParaRPr lang="en-US" dirty="0"/>
          </a:p>
        </p:txBody>
      </p:sp>
      <p:sp>
        <p:nvSpPr>
          <p:cNvPr id="6" name="Content Placeholder 5">
            <a:extLst>
              <a:ext uri="{FF2B5EF4-FFF2-40B4-BE49-F238E27FC236}">
                <a16:creationId xmlns:a16="http://schemas.microsoft.com/office/drawing/2014/main" id="{86E50B40-912D-42C8-A6D5-3E00BE9F2FB9}"/>
              </a:ext>
            </a:extLst>
          </p:cNvPr>
          <p:cNvSpPr>
            <a:spLocks noGrp="1"/>
          </p:cNvSpPr>
          <p:nvPr>
            <p:ph idx="1"/>
          </p:nvPr>
        </p:nvSpPr>
        <p:spPr>
          <a:xfrm>
            <a:off x="784453" y="2304480"/>
            <a:ext cx="10848975" cy="4677347"/>
          </a:xfrm>
        </p:spPr>
        <p:txBody>
          <a:bodyPr anchor="t"/>
          <a:lstStyle/>
          <a:p>
            <a:pPr marL="0" indent="0">
              <a:buNone/>
            </a:pPr>
            <a:r>
              <a:rPr lang="en-US" sz="3200" b="0" i="0" dirty="0">
                <a:solidFill>
                  <a:srgbClr val="201C0E"/>
                </a:solidFill>
                <a:effectLst/>
                <a:latin typeface="Arial" panose="020B0604020202020204" pitchFamily="34" charset="0"/>
              </a:rPr>
              <a:t>Marketing is the activity, set of institutions, and </a:t>
            </a:r>
            <a:r>
              <a:rPr lang="en-US" sz="3200" b="1" i="0" dirty="0">
                <a:solidFill>
                  <a:srgbClr val="C00000"/>
                </a:solidFill>
                <a:effectLst/>
                <a:latin typeface="Arial" panose="020B0604020202020204" pitchFamily="34" charset="0"/>
              </a:rPr>
              <a:t>processes for creating, communicating, delivering, and exchanging offerings</a:t>
            </a:r>
            <a:r>
              <a:rPr lang="en-US" sz="3200" b="0" i="0" dirty="0">
                <a:solidFill>
                  <a:srgbClr val="201C0E"/>
                </a:solidFill>
                <a:effectLst/>
                <a:latin typeface="Arial" panose="020B0604020202020204" pitchFamily="34" charset="0"/>
              </a:rPr>
              <a:t> that have </a:t>
            </a:r>
            <a:r>
              <a:rPr lang="en-US" sz="3200" b="0" i="0" dirty="0">
                <a:solidFill>
                  <a:srgbClr val="C00000"/>
                </a:solidFill>
                <a:effectLst/>
                <a:latin typeface="Arial" panose="020B0604020202020204" pitchFamily="34" charset="0"/>
              </a:rPr>
              <a:t>value </a:t>
            </a:r>
            <a:r>
              <a:rPr lang="en-US" sz="3200" b="0" i="0" dirty="0">
                <a:solidFill>
                  <a:srgbClr val="201C0E"/>
                </a:solidFill>
                <a:effectLst/>
                <a:latin typeface="Arial" panose="020B0604020202020204" pitchFamily="34" charset="0"/>
              </a:rPr>
              <a:t>for customers, clients, partners, and society at large. (AMA 2017)</a:t>
            </a:r>
          </a:p>
          <a:p>
            <a:endParaRPr lang="en-US" dirty="0"/>
          </a:p>
        </p:txBody>
      </p:sp>
      <p:sp>
        <p:nvSpPr>
          <p:cNvPr id="10" name="TextBox 9">
            <a:extLst>
              <a:ext uri="{FF2B5EF4-FFF2-40B4-BE49-F238E27FC236}">
                <a16:creationId xmlns:a16="http://schemas.microsoft.com/office/drawing/2014/main" id="{F2BD82E1-34F1-4A3D-93B0-ACAEF8E0A66D}"/>
              </a:ext>
            </a:extLst>
          </p:cNvPr>
          <p:cNvSpPr txBox="1"/>
          <p:nvPr/>
        </p:nvSpPr>
        <p:spPr>
          <a:xfrm>
            <a:off x="658505" y="593416"/>
            <a:ext cx="9358951" cy="646331"/>
          </a:xfrm>
          <a:prstGeom prst="rect">
            <a:avLst/>
          </a:prstGeom>
          <a:noFill/>
        </p:spPr>
        <p:txBody>
          <a:bodyPr wrap="square">
            <a:spAutoFit/>
          </a:bodyPr>
          <a:lstStyle/>
          <a:p>
            <a:pPr algn="l"/>
            <a:r>
              <a:rPr lang="en-US" sz="3600" b="1" i="0" dirty="0">
                <a:effectLst/>
                <a:latin typeface="var( --e-global-typography-primary-font-family )"/>
              </a:rPr>
              <a:t>1.  Introduction to marketing analytics</a:t>
            </a:r>
          </a:p>
        </p:txBody>
      </p:sp>
    </p:spTree>
    <p:extLst>
      <p:ext uri="{BB962C8B-B14F-4D97-AF65-F5344CB8AC3E}">
        <p14:creationId xmlns:p14="http://schemas.microsoft.com/office/powerpoint/2010/main" val="11498054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1AF28A0-3F4F-4176-A90F-6BBF370CD363}"/>
              </a:ext>
            </a:extLst>
          </p:cNvPr>
          <p:cNvSpPr>
            <a:spLocks noGrp="1"/>
          </p:cNvSpPr>
          <p:nvPr>
            <p:ph type="title"/>
          </p:nvPr>
        </p:nvSpPr>
        <p:spPr>
          <a:xfrm>
            <a:off x="838200" y="2"/>
            <a:ext cx="10515600" cy="610532"/>
          </a:xfrm>
        </p:spPr>
        <p:txBody>
          <a:bodyPr/>
          <a:lstStyle/>
          <a:p>
            <a:r>
              <a:rPr lang="en-US" dirty="0"/>
              <a:t>Resources</a:t>
            </a:r>
          </a:p>
        </p:txBody>
      </p:sp>
      <p:sp>
        <p:nvSpPr>
          <p:cNvPr id="8" name="Content Placeholder 7">
            <a:extLst>
              <a:ext uri="{FF2B5EF4-FFF2-40B4-BE49-F238E27FC236}">
                <a16:creationId xmlns:a16="http://schemas.microsoft.com/office/drawing/2014/main" id="{375BC934-37DC-4297-BF64-D88E022A3287}"/>
              </a:ext>
            </a:extLst>
          </p:cNvPr>
          <p:cNvSpPr>
            <a:spLocks noGrp="1"/>
          </p:cNvSpPr>
          <p:nvPr>
            <p:ph idx="1"/>
          </p:nvPr>
        </p:nvSpPr>
        <p:spPr>
          <a:xfrm>
            <a:off x="959127" y="670202"/>
            <a:ext cx="11009243" cy="4926850"/>
          </a:xfrm>
        </p:spPr>
        <p:txBody>
          <a:bodyPr anchor="t"/>
          <a:lstStyle/>
          <a:p>
            <a:r>
              <a:rPr lang="en-US" dirty="0">
                <a:hlinkClick r:id="rId2"/>
              </a:rPr>
              <a:t>** https://www.consuunt.com/marketing/</a:t>
            </a:r>
            <a:r>
              <a:rPr lang="en-US" dirty="0"/>
              <a:t> </a:t>
            </a:r>
          </a:p>
          <a:p>
            <a:endParaRPr lang="en-US" dirty="0"/>
          </a:p>
        </p:txBody>
      </p:sp>
      <p:sp>
        <p:nvSpPr>
          <p:cNvPr id="10" name="TextBox 9">
            <a:extLst>
              <a:ext uri="{FF2B5EF4-FFF2-40B4-BE49-F238E27FC236}">
                <a16:creationId xmlns:a16="http://schemas.microsoft.com/office/drawing/2014/main" id="{FD496C26-F4D9-4B51-A3B2-EAE45EC67292}"/>
              </a:ext>
            </a:extLst>
          </p:cNvPr>
          <p:cNvSpPr txBox="1"/>
          <p:nvPr/>
        </p:nvSpPr>
        <p:spPr>
          <a:xfrm>
            <a:off x="495300" y="1499616"/>
            <a:ext cx="5353878" cy="5632311"/>
          </a:xfrm>
          <a:prstGeom prst="rect">
            <a:avLst/>
          </a:prstGeom>
          <a:noFill/>
        </p:spPr>
        <p:txBody>
          <a:bodyPr wrap="square">
            <a:spAutoFit/>
          </a:bodyPr>
          <a:lstStyle/>
          <a:p>
            <a:pPr marL="342900" indent="-342900">
              <a:buFont typeface="+mj-lt"/>
              <a:buAutoNum type="arabicPeriod"/>
            </a:pPr>
            <a:r>
              <a:rPr lang="en-US" sz="2400" dirty="0">
                <a:solidFill>
                  <a:srgbClr val="777777"/>
                </a:solidFill>
                <a:latin typeface="Arial" panose="020B0604020202020204" pitchFamily="34" charset="0"/>
                <a:hlinkClick r:id="rId3"/>
              </a:rPr>
              <a:t>Market Research &amp; Big Data</a:t>
            </a:r>
            <a:endParaRPr lang="en-US" sz="2400" dirty="0">
              <a:solidFill>
                <a:srgbClr val="777777"/>
              </a:solidFill>
              <a:latin typeface="Arial" panose="020B0604020202020204" pitchFamily="34" charset="0"/>
            </a:endParaRPr>
          </a:p>
          <a:p>
            <a:pPr marL="342900" indent="-342900">
              <a:buFont typeface="+mj-lt"/>
              <a:buAutoNum type="arabicPeriod"/>
            </a:pPr>
            <a:r>
              <a:rPr lang="en-US" sz="2400" dirty="0">
                <a:solidFill>
                  <a:srgbClr val="777777"/>
                </a:solidFill>
                <a:latin typeface="Arial" panose="020B0604020202020204" pitchFamily="34" charset="0"/>
                <a:hlinkClick r:id="rId4"/>
              </a:rPr>
              <a:t>Market Segmentation</a:t>
            </a:r>
            <a:endParaRPr lang="en-US" sz="2400" dirty="0">
              <a:solidFill>
                <a:srgbClr val="777777"/>
              </a:solidFill>
              <a:latin typeface="Arial" panose="020B0604020202020204" pitchFamily="34" charset="0"/>
            </a:endParaRPr>
          </a:p>
          <a:p>
            <a:pPr marL="342900" indent="-342900">
              <a:buFont typeface="+mj-lt"/>
              <a:buAutoNum type="arabicPeriod"/>
            </a:pPr>
            <a:r>
              <a:rPr lang="en-US" sz="2400" dirty="0">
                <a:solidFill>
                  <a:srgbClr val="777777"/>
                </a:solidFill>
                <a:latin typeface="Arial" panose="020B0604020202020204" pitchFamily="34" charset="0"/>
                <a:hlinkClick r:id="rId5"/>
              </a:rPr>
              <a:t>RFM Model</a:t>
            </a:r>
            <a:endParaRPr lang="en-US" sz="2400" dirty="0">
              <a:solidFill>
                <a:srgbClr val="777777"/>
              </a:solidFill>
              <a:latin typeface="Arial" panose="020B0604020202020204" pitchFamily="34" charset="0"/>
            </a:endParaRPr>
          </a:p>
          <a:p>
            <a:pPr marL="342900" indent="-342900">
              <a:buFont typeface="+mj-lt"/>
              <a:buAutoNum type="arabicPeriod"/>
            </a:pPr>
            <a:r>
              <a:rPr lang="en-US" sz="2400" dirty="0">
                <a:solidFill>
                  <a:srgbClr val="777777"/>
                </a:solidFill>
                <a:latin typeface="Arial" panose="020B0604020202020204" pitchFamily="34" charset="0"/>
                <a:hlinkClick r:id="rId6"/>
              </a:rPr>
              <a:t>AIO Model</a:t>
            </a:r>
            <a:endParaRPr lang="en-US" sz="2400" dirty="0">
              <a:solidFill>
                <a:srgbClr val="777777"/>
              </a:solidFill>
              <a:latin typeface="Arial" panose="020B0604020202020204" pitchFamily="34" charset="0"/>
            </a:endParaRPr>
          </a:p>
          <a:p>
            <a:pPr marL="342900" indent="-342900">
              <a:buFont typeface="+mj-lt"/>
              <a:buAutoNum type="arabicPeriod"/>
            </a:pPr>
            <a:r>
              <a:rPr lang="en-US" sz="2400" dirty="0">
                <a:solidFill>
                  <a:srgbClr val="777777"/>
                </a:solidFill>
                <a:latin typeface="Arial" panose="020B0604020202020204" pitchFamily="34" charset="0"/>
                <a:hlinkClick r:id="rId7"/>
              </a:rPr>
              <a:t>Barnum Effect</a:t>
            </a:r>
            <a:endParaRPr lang="en-US" sz="2400" dirty="0">
              <a:solidFill>
                <a:srgbClr val="777777"/>
              </a:solidFill>
              <a:latin typeface="Arial" panose="020B0604020202020204" pitchFamily="34" charset="0"/>
            </a:endParaRPr>
          </a:p>
          <a:p>
            <a:pPr marL="342900" indent="-342900">
              <a:buFont typeface="+mj-lt"/>
              <a:buAutoNum type="arabicPeriod"/>
            </a:pPr>
            <a:r>
              <a:rPr lang="en-US" sz="2400" dirty="0">
                <a:solidFill>
                  <a:srgbClr val="777777"/>
                </a:solidFill>
                <a:latin typeface="Arial" panose="020B0604020202020204" pitchFamily="34" charset="0"/>
                <a:hlinkClick r:id="rId8"/>
              </a:rPr>
              <a:t>Marketing Strategy</a:t>
            </a:r>
            <a:endParaRPr lang="en-US" sz="2400" dirty="0">
              <a:solidFill>
                <a:srgbClr val="777777"/>
              </a:solidFill>
              <a:latin typeface="Arial" panose="020B0604020202020204" pitchFamily="34" charset="0"/>
            </a:endParaRPr>
          </a:p>
          <a:p>
            <a:pPr marL="342900" indent="-342900">
              <a:buFont typeface="+mj-lt"/>
              <a:buAutoNum type="arabicPeriod"/>
            </a:pPr>
            <a:r>
              <a:rPr lang="en-US" sz="2400" dirty="0">
                <a:solidFill>
                  <a:srgbClr val="777777"/>
                </a:solidFill>
                <a:latin typeface="Arial" panose="020B0604020202020204" pitchFamily="34" charset="0"/>
                <a:hlinkClick r:id="rId9"/>
              </a:rPr>
              <a:t>Branding</a:t>
            </a:r>
            <a:endParaRPr lang="en-US" sz="2400" dirty="0">
              <a:solidFill>
                <a:srgbClr val="777777"/>
              </a:solidFill>
              <a:latin typeface="Arial" panose="020B0604020202020204" pitchFamily="34" charset="0"/>
            </a:endParaRPr>
          </a:p>
          <a:p>
            <a:pPr marL="342900" indent="-342900">
              <a:buFont typeface="+mj-lt"/>
              <a:buAutoNum type="arabicPeriod"/>
            </a:pPr>
            <a:r>
              <a:rPr lang="en-US" sz="2400" dirty="0">
                <a:solidFill>
                  <a:srgbClr val="777777"/>
                </a:solidFill>
                <a:latin typeface="Arial" panose="020B0604020202020204" pitchFamily="34" charset="0"/>
                <a:hlinkClick r:id="rId10"/>
              </a:rPr>
              <a:t>Marketing Storytelling</a:t>
            </a:r>
            <a:endParaRPr lang="en-US" sz="2400" dirty="0">
              <a:solidFill>
                <a:srgbClr val="777777"/>
              </a:solidFill>
              <a:latin typeface="Arial" panose="020B0604020202020204" pitchFamily="34" charset="0"/>
            </a:endParaRPr>
          </a:p>
          <a:p>
            <a:pPr marL="342900" indent="-342900">
              <a:buFont typeface="+mj-lt"/>
              <a:buAutoNum type="arabicPeriod"/>
            </a:pPr>
            <a:r>
              <a:rPr lang="en-US" sz="2400" dirty="0">
                <a:solidFill>
                  <a:srgbClr val="777777"/>
                </a:solidFill>
                <a:latin typeface="Arial" panose="020B0604020202020204" pitchFamily="34" charset="0"/>
                <a:hlinkClick r:id="rId11"/>
              </a:rPr>
              <a:t>Content Marketing</a:t>
            </a:r>
            <a:endParaRPr lang="en-US" sz="2400" dirty="0">
              <a:solidFill>
                <a:srgbClr val="777777"/>
              </a:solidFill>
              <a:latin typeface="Arial" panose="020B0604020202020204" pitchFamily="34" charset="0"/>
            </a:endParaRPr>
          </a:p>
          <a:p>
            <a:pPr marL="342900" indent="-342900">
              <a:buFont typeface="+mj-lt"/>
              <a:buAutoNum type="arabicPeriod"/>
            </a:pPr>
            <a:r>
              <a:rPr lang="en-US" sz="2400" dirty="0">
                <a:solidFill>
                  <a:srgbClr val="777777"/>
                </a:solidFill>
                <a:latin typeface="Arial" panose="020B0604020202020204" pitchFamily="34" charset="0"/>
                <a:hlinkClick r:id="rId12"/>
              </a:rPr>
              <a:t>Push and Pull Marketing</a:t>
            </a:r>
            <a:endParaRPr lang="en-US" sz="2400" dirty="0">
              <a:solidFill>
                <a:srgbClr val="777777"/>
              </a:solidFill>
              <a:latin typeface="Arial" panose="020B0604020202020204" pitchFamily="34" charset="0"/>
            </a:endParaRPr>
          </a:p>
          <a:p>
            <a:pPr marL="342900" indent="-342900">
              <a:buFont typeface="+mj-lt"/>
              <a:buAutoNum type="arabicPeriod"/>
            </a:pPr>
            <a:r>
              <a:rPr lang="en-US" sz="2400" dirty="0">
                <a:solidFill>
                  <a:srgbClr val="777777"/>
                </a:solidFill>
                <a:latin typeface="Arial" panose="020B0604020202020204" pitchFamily="34" charset="0"/>
                <a:hlinkClick r:id="rId13"/>
              </a:rPr>
              <a:t>Unique Selling Proposition</a:t>
            </a:r>
            <a:endParaRPr lang="en-US" sz="2400" dirty="0">
              <a:solidFill>
                <a:srgbClr val="777777"/>
              </a:solidFill>
              <a:latin typeface="Arial" panose="020B0604020202020204" pitchFamily="34" charset="0"/>
            </a:endParaRPr>
          </a:p>
          <a:p>
            <a:pPr marL="342900" indent="-342900">
              <a:buFont typeface="+mj-lt"/>
              <a:buAutoNum type="arabicPeriod"/>
            </a:pPr>
            <a:r>
              <a:rPr lang="en-US" sz="2400" dirty="0">
                <a:solidFill>
                  <a:srgbClr val="777777"/>
                </a:solidFill>
                <a:latin typeface="Arial" panose="020B0604020202020204" pitchFamily="34" charset="0"/>
                <a:hlinkClick r:id="rId14"/>
              </a:rPr>
              <a:t>Psychographics</a:t>
            </a:r>
            <a:endParaRPr lang="en-US" sz="2400" dirty="0">
              <a:solidFill>
                <a:srgbClr val="777777"/>
              </a:solidFill>
              <a:latin typeface="Arial" panose="020B0604020202020204" pitchFamily="34" charset="0"/>
            </a:endParaRPr>
          </a:p>
          <a:p>
            <a:pPr marL="342900" indent="-342900">
              <a:buFont typeface="+mj-lt"/>
              <a:buAutoNum type="arabicPeriod"/>
            </a:pPr>
            <a:r>
              <a:rPr lang="en-US" sz="2400" dirty="0">
                <a:solidFill>
                  <a:srgbClr val="777777"/>
                </a:solidFill>
                <a:latin typeface="Arial" panose="020B0604020202020204" pitchFamily="34" charset="0"/>
                <a:hlinkClick r:id="rId15"/>
              </a:rPr>
              <a:t>Customer Insight</a:t>
            </a:r>
            <a:endParaRPr lang="en-US" sz="2400" dirty="0">
              <a:solidFill>
                <a:srgbClr val="777777"/>
              </a:solidFill>
              <a:latin typeface="Arial" panose="020B0604020202020204" pitchFamily="34" charset="0"/>
            </a:endParaRPr>
          </a:p>
          <a:p>
            <a:pPr marL="342900" indent="-342900">
              <a:buFont typeface="+mj-lt"/>
              <a:buAutoNum type="arabicPeriod"/>
            </a:pPr>
            <a:r>
              <a:rPr lang="en-US" sz="2400" dirty="0">
                <a:solidFill>
                  <a:srgbClr val="777777"/>
                </a:solidFill>
                <a:latin typeface="Arial" panose="020B0604020202020204" pitchFamily="34" charset="0"/>
                <a:hlinkClick r:id="rId16"/>
              </a:rPr>
              <a:t>Customer Experience</a:t>
            </a:r>
            <a:endParaRPr lang="en-US" sz="2400" dirty="0">
              <a:solidFill>
                <a:srgbClr val="777777"/>
              </a:solidFill>
              <a:latin typeface="Arial" panose="020B0604020202020204" pitchFamily="34" charset="0"/>
            </a:endParaRPr>
          </a:p>
          <a:p>
            <a:pPr marL="342900" indent="-342900">
              <a:buFont typeface="+mj-lt"/>
              <a:buAutoNum type="arabicPeriod"/>
            </a:pPr>
            <a:endParaRPr lang="en-US" sz="2400" dirty="0">
              <a:solidFill>
                <a:srgbClr val="777777"/>
              </a:solidFill>
              <a:latin typeface="Arial" panose="020B0604020202020204" pitchFamily="34" charset="0"/>
            </a:endParaRPr>
          </a:p>
        </p:txBody>
      </p:sp>
      <p:sp>
        <p:nvSpPr>
          <p:cNvPr id="11" name="TextBox 10">
            <a:extLst>
              <a:ext uri="{FF2B5EF4-FFF2-40B4-BE49-F238E27FC236}">
                <a16:creationId xmlns:a16="http://schemas.microsoft.com/office/drawing/2014/main" id="{E3229424-2CD3-46FA-ADB0-58A472A7B744}"/>
              </a:ext>
            </a:extLst>
          </p:cNvPr>
          <p:cNvSpPr txBox="1"/>
          <p:nvPr/>
        </p:nvSpPr>
        <p:spPr>
          <a:xfrm>
            <a:off x="5543858" y="1595021"/>
            <a:ext cx="4572000" cy="5262979"/>
          </a:xfrm>
          <a:prstGeom prst="rect">
            <a:avLst/>
          </a:prstGeom>
          <a:noFill/>
        </p:spPr>
        <p:txBody>
          <a:bodyPr wrap="square">
            <a:spAutoFit/>
          </a:bodyPr>
          <a:lstStyle/>
          <a:p>
            <a:pPr marL="342900" indent="-342900">
              <a:buFont typeface="+mj-lt"/>
              <a:buAutoNum type="arabicPeriod" startAt="15"/>
            </a:pPr>
            <a:r>
              <a:rPr lang="en-US" sz="2400" dirty="0">
                <a:solidFill>
                  <a:srgbClr val="777777"/>
                </a:solidFill>
                <a:latin typeface="Arial" panose="020B0604020202020204" pitchFamily="34" charset="0"/>
                <a:hlinkClick r:id="rId17"/>
              </a:rPr>
              <a:t>RATER Model</a:t>
            </a:r>
            <a:endParaRPr lang="en-US" sz="2400" dirty="0">
              <a:solidFill>
                <a:srgbClr val="777777"/>
              </a:solidFill>
              <a:latin typeface="Arial" panose="020B0604020202020204" pitchFamily="34" charset="0"/>
            </a:endParaRPr>
          </a:p>
          <a:p>
            <a:pPr marL="342900" indent="-342900">
              <a:buFont typeface="+mj-lt"/>
              <a:buAutoNum type="arabicPeriod" startAt="15"/>
            </a:pPr>
            <a:r>
              <a:rPr lang="en-US" sz="2400" dirty="0">
                <a:solidFill>
                  <a:srgbClr val="777777"/>
                </a:solidFill>
                <a:latin typeface="Arial" panose="020B0604020202020204" pitchFamily="34" charset="0"/>
                <a:hlinkClick r:id="rId18"/>
              </a:rPr>
              <a:t>Customer Pain Points</a:t>
            </a:r>
            <a:endParaRPr lang="en-US" sz="2400" dirty="0">
              <a:solidFill>
                <a:srgbClr val="777777"/>
              </a:solidFill>
              <a:latin typeface="Arial" panose="020B0604020202020204" pitchFamily="34" charset="0"/>
            </a:endParaRPr>
          </a:p>
          <a:p>
            <a:pPr marL="342900" indent="-342900">
              <a:buFont typeface="+mj-lt"/>
              <a:buAutoNum type="arabicPeriod" startAt="15"/>
            </a:pPr>
            <a:r>
              <a:rPr lang="en-US" sz="2400" dirty="0">
                <a:solidFill>
                  <a:srgbClr val="777777"/>
                </a:solidFill>
                <a:latin typeface="Arial" panose="020B0604020202020204" pitchFamily="34" charset="0"/>
                <a:hlinkClick r:id="rId19"/>
              </a:rPr>
              <a:t>Loyalty Ladder</a:t>
            </a:r>
            <a:endParaRPr lang="en-US" sz="2400" dirty="0">
              <a:solidFill>
                <a:srgbClr val="777777"/>
              </a:solidFill>
              <a:latin typeface="Arial" panose="020B0604020202020204" pitchFamily="34" charset="0"/>
            </a:endParaRPr>
          </a:p>
          <a:p>
            <a:pPr marL="342900" indent="-342900">
              <a:buFont typeface="+mj-lt"/>
              <a:buAutoNum type="arabicPeriod" startAt="15"/>
            </a:pPr>
            <a:r>
              <a:rPr lang="en-US" sz="2400" dirty="0">
                <a:solidFill>
                  <a:srgbClr val="777777"/>
                </a:solidFill>
                <a:latin typeface="Arial" panose="020B0604020202020204" pitchFamily="34" charset="0"/>
                <a:hlinkClick r:id="rId20"/>
              </a:rPr>
              <a:t>AIDA Model</a:t>
            </a:r>
            <a:endParaRPr lang="en-US" sz="2400" dirty="0">
              <a:solidFill>
                <a:srgbClr val="777777"/>
              </a:solidFill>
              <a:latin typeface="Arial" panose="020B0604020202020204" pitchFamily="34" charset="0"/>
            </a:endParaRPr>
          </a:p>
          <a:p>
            <a:pPr marL="342900" indent="-342900">
              <a:buFont typeface="+mj-lt"/>
              <a:buAutoNum type="arabicPeriod" startAt="15"/>
            </a:pPr>
            <a:r>
              <a:rPr lang="en-US" sz="2400" dirty="0">
                <a:solidFill>
                  <a:srgbClr val="777777"/>
                </a:solidFill>
                <a:latin typeface="Arial" panose="020B0604020202020204" pitchFamily="34" charset="0"/>
                <a:hlinkClick r:id="rId21"/>
              </a:rPr>
              <a:t>Sales Funnel</a:t>
            </a:r>
            <a:endParaRPr lang="en-US" sz="2400" dirty="0">
              <a:solidFill>
                <a:srgbClr val="777777"/>
              </a:solidFill>
              <a:latin typeface="Arial" panose="020B0604020202020204" pitchFamily="34" charset="0"/>
            </a:endParaRPr>
          </a:p>
          <a:p>
            <a:pPr marL="342900" indent="-342900">
              <a:buFont typeface="+mj-lt"/>
              <a:buAutoNum type="arabicPeriod" startAt="15"/>
            </a:pPr>
            <a:r>
              <a:rPr lang="en-US" sz="2400" dirty="0">
                <a:solidFill>
                  <a:srgbClr val="777777"/>
                </a:solidFill>
                <a:latin typeface="Arial" panose="020B0604020202020204" pitchFamily="34" charset="0"/>
                <a:hlinkClick r:id="rId22"/>
              </a:rPr>
              <a:t>DAGMAR Model</a:t>
            </a:r>
            <a:endParaRPr lang="en-US" sz="2400" dirty="0">
              <a:solidFill>
                <a:srgbClr val="777777"/>
              </a:solidFill>
              <a:latin typeface="Arial" panose="020B0604020202020204" pitchFamily="34" charset="0"/>
            </a:endParaRPr>
          </a:p>
          <a:p>
            <a:pPr marL="342900" indent="-342900">
              <a:buFont typeface="+mj-lt"/>
              <a:buAutoNum type="arabicPeriod" startAt="15"/>
            </a:pPr>
            <a:r>
              <a:rPr lang="en-US" sz="2400" dirty="0">
                <a:solidFill>
                  <a:srgbClr val="777777"/>
                </a:solidFill>
                <a:latin typeface="Arial" panose="020B0604020202020204" pitchFamily="34" charset="0"/>
                <a:hlinkClick r:id="rId23"/>
              </a:rPr>
              <a:t>RACE Planning</a:t>
            </a:r>
            <a:endParaRPr lang="en-US" sz="2400" dirty="0">
              <a:solidFill>
                <a:srgbClr val="777777"/>
              </a:solidFill>
              <a:latin typeface="Arial" panose="020B0604020202020204" pitchFamily="34" charset="0"/>
            </a:endParaRPr>
          </a:p>
          <a:p>
            <a:pPr marL="342900" indent="-342900">
              <a:buFont typeface="+mj-lt"/>
              <a:buAutoNum type="arabicPeriod" startAt="15"/>
            </a:pPr>
            <a:r>
              <a:rPr lang="en-US" sz="2400" dirty="0">
                <a:solidFill>
                  <a:srgbClr val="777777"/>
                </a:solidFill>
                <a:latin typeface="Arial" panose="020B0604020202020204" pitchFamily="34" charset="0"/>
                <a:hlinkClick r:id="rId24"/>
              </a:rPr>
              <a:t>Marketing to Generation Z</a:t>
            </a:r>
            <a:endParaRPr lang="en-US" sz="2400" dirty="0">
              <a:solidFill>
                <a:srgbClr val="777777"/>
              </a:solidFill>
              <a:latin typeface="Arial" panose="020B0604020202020204" pitchFamily="34" charset="0"/>
            </a:endParaRPr>
          </a:p>
          <a:p>
            <a:pPr marL="342900" indent="-342900">
              <a:buFont typeface="+mj-lt"/>
              <a:buAutoNum type="arabicPeriod" startAt="15"/>
            </a:pPr>
            <a:r>
              <a:rPr lang="en-US" sz="2400" dirty="0">
                <a:solidFill>
                  <a:srgbClr val="777777"/>
                </a:solidFill>
                <a:latin typeface="Arial" panose="020B0604020202020204" pitchFamily="34" charset="0"/>
                <a:hlinkClick r:id="rId25"/>
              </a:rPr>
              <a:t>4P Marketing Mix</a:t>
            </a:r>
            <a:endParaRPr lang="en-US" sz="2400" dirty="0">
              <a:solidFill>
                <a:srgbClr val="777777"/>
              </a:solidFill>
              <a:latin typeface="Arial" panose="020B0604020202020204" pitchFamily="34" charset="0"/>
            </a:endParaRPr>
          </a:p>
          <a:p>
            <a:pPr marL="342900" indent="-342900">
              <a:buFont typeface="+mj-lt"/>
              <a:buAutoNum type="arabicPeriod" startAt="15"/>
            </a:pPr>
            <a:r>
              <a:rPr lang="en-US" sz="2400" dirty="0">
                <a:solidFill>
                  <a:srgbClr val="777777"/>
                </a:solidFill>
                <a:latin typeface="Arial" panose="020B0604020202020204" pitchFamily="34" charset="0"/>
                <a:hlinkClick r:id="rId26"/>
              </a:rPr>
              <a:t>4C Marketing Model</a:t>
            </a:r>
            <a:endParaRPr lang="en-US" sz="2400" dirty="0">
              <a:solidFill>
                <a:srgbClr val="777777"/>
              </a:solidFill>
              <a:latin typeface="Arial" panose="020B0604020202020204" pitchFamily="34" charset="0"/>
            </a:endParaRPr>
          </a:p>
          <a:p>
            <a:pPr marL="342900" indent="-342900">
              <a:buFont typeface="+mj-lt"/>
              <a:buAutoNum type="arabicPeriod" startAt="15"/>
            </a:pPr>
            <a:r>
              <a:rPr lang="en-US" sz="2400" dirty="0">
                <a:solidFill>
                  <a:srgbClr val="777777"/>
                </a:solidFill>
                <a:latin typeface="Arial" panose="020B0604020202020204" pitchFamily="34" charset="0"/>
                <a:hlinkClick r:id="rId27"/>
              </a:rPr>
              <a:t>7P Marketing Mix</a:t>
            </a:r>
            <a:endParaRPr lang="en-US" sz="2400" dirty="0">
              <a:solidFill>
                <a:srgbClr val="777777"/>
              </a:solidFill>
              <a:latin typeface="Arial" panose="020B0604020202020204" pitchFamily="34" charset="0"/>
            </a:endParaRPr>
          </a:p>
          <a:p>
            <a:pPr marL="342900" indent="-342900">
              <a:buFont typeface="+mj-lt"/>
              <a:buAutoNum type="arabicPeriod" startAt="15"/>
            </a:pPr>
            <a:r>
              <a:rPr lang="en-US" sz="2400" dirty="0">
                <a:solidFill>
                  <a:srgbClr val="00B9F7"/>
                </a:solidFill>
                <a:latin typeface="Arial" panose="020B0604020202020204" pitchFamily="34" charset="0"/>
                <a:hlinkClick r:id="rId28"/>
              </a:rPr>
              <a:t>Augmented Product</a:t>
            </a:r>
            <a:endParaRPr lang="en-US" sz="2400" dirty="0">
              <a:solidFill>
                <a:srgbClr val="777777"/>
              </a:solidFill>
              <a:latin typeface="Arial" panose="020B0604020202020204" pitchFamily="34" charset="0"/>
            </a:endParaRPr>
          </a:p>
          <a:p>
            <a:pPr marL="342900" indent="-342900">
              <a:buFont typeface="+mj-lt"/>
              <a:buAutoNum type="arabicPeriod" startAt="15"/>
            </a:pPr>
            <a:r>
              <a:rPr lang="en-US" sz="2400" dirty="0">
                <a:solidFill>
                  <a:srgbClr val="777777"/>
                </a:solidFill>
                <a:latin typeface="Arial" panose="020B0604020202020204" pitchFamily="34" charset="0"/>
                <a:hlinkClick r:id="rId29"/>
              </a:rPr>
              <a:t>Product Mix</a:t>
            </a:r>
            <a:endParaRPr lang="en-US" sz="2400" dirty="0">
              <a:solidFill>
                <a:srgbClr val="777777"/>
              </a:solidFill>
              <a:latin typeface="Arial" panose="020B0604020202020204" pitchFamily="34" charset="0"/>
            </a:endParaRPr>
          </a:p>
          <a:p>
            <a:pPr marL="342900" indent="-342900">
              <a:buFont typeface="+mj-lt"/>
              <a:buAutoNum type="arabicPeriod" startAt="15"/>
            </a:pPr>
            <a:r>
              <a:rPr lang="en-US" sz="2400" dirty="0">
                <a:solidFill>
                  <a:srgbClr val="777777"/>
                </a:solidFill>
                <a:latin typeface="Arial" panose="020B0604020202020204" pitchFamily="34" charset="0"/>
                <a:hlinkClick r:id="rId30"/>
              </a:rPr>
              <a:t>Marketing Templates</a:t>
            </a:r>
            <a:endParaRPr lang="en-US" sz="2400" dirty="0">
              <a:solidFill>
                <a:srgbClr val="777777"/>
              </a:solidFill>
              <a:latin typeface="Arial" panose="020B0604020202020204" pitchFamily="34" charset="0"/>
            </a:endParaRPr>
          </a:p>
        </p:txBody>
      </p:sp>
      <p:pic>
        <p:nvPicPr>
          <p:cNvPr id="13" name="Picture 12">
            <a:extLst>
              <a:ext uri="{FF2B5EF4-FFF2-40B4-BE49-F238E27FC236}">
                <a16:creationId xmlns:a16="http://schemas.microsoft.com/office/drawing/2014/main" id="{AA380312-957D-40FC-B159-BBF352D407AE}"/>
              </a:ext>
            </a:extLst>
          </p:cNvPr>
          <p:cNvPicPr>
            <a:picLocks noChangeAspect="1"/>
          </p:cNvPicPr>
          <p:nvPr/>
        </p:nvPicPr>
        <p:blipFill>
          <a:blip r:embed="rId31"/>
          <a:stretch>
            <a:fillRect/>
          </a:stretch>
        </p:blipFill>
        <p:spPr>
          <a:xfrm>
            <a:off x="8062122" y="193506"/>
            <a:ext cx="2346572" cy="1306110"/>
          </a:xfrm>
          <a:prstGeom prst="rect">
            <a:avLst/>
          </a:prstGeom>
          <a:ln w="57150">
            <a:solidFill>
              <a:schemeClr val="tx1"/>
            </a:solidFill>
          </a:ln>
        </p:spPr>
      </p:pic>
      <p:sp>
        <p:nvSpPr>
          <p:cNvPr id="2" name="TextBox 1">
            <a:extLst>
              <a:ext uri="{FF2B5EF4-FFF2-40B4-BE49-F238E27FC236}">
                <a16:creationId xmlns:a16="http://schemas.microsoft.com/office/drawing/2014/main" id="{52B68147-A594-47CB-8B8C-06560D1665F2}"/>
              </a:ext>
            </a:extLst>
          </p:cNvPr>
          <p:cNvSpPr txBox="1"/>
          <p:nvPr/>
        </p:nvSpPr>
        <p:spPr>
          <a:xfrm>
            <a:off x="10477500" y="271582"/>
            <a:ext cx="1714500" cy="1323439"/>
          </a:xfrm>
          <a:prstGeom prst="rect">
            <a:avLst/>
          </a:prstGeom>
          <a:noFill/>
        </p:spPr>
        <p:txBody>
          <a:bodyPr wrap="square" rtlCol="0">
            <a:spAutoFit/>
          </a:bodyPr>
          <a:lstStyle/>
          <a:p>
            <a:r>
              <a:rPr lang="en-US" sz="2000" b="1" dirty="0"/>
              <a:t>May need to try a different browser.</a:t>
            </a:r>
          </a:p>
        </p:txBody>
      </p:sp>
    </p:spTree>
    <p:extLst>
      <p:ext uri="{BB962C8B-B14F-4D97-AF65-F5344CB8AC3E}">
        <p14:creationId xmlns:p14="http://schemas.microsoft.com/office/powerpoint/2010/main" val="15733087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714FD-EDBD-4B14-BB06-79DE43E6E9DB}"/>
              </a:ext>
            </a:extLst>
          </p:cNvPr>
          <p:cNvSpPr>
            <a:spLocks noGrp="1"/>
          </p:cNvSpPr>
          <p:nvPr>
            <p:ph type="title"/>
          </p:nvPr>
        </p:nvSpPr>
        <p:spPr/>
        <p:txBody>
          <a:bodyPr>
            <a:noAutofit/>
          </a:bodyPr>
          <a:lstStyle/>
          <a:p>
            <a:r>
              <a:rPr lang="en-US" sz="1800" dirty="0"/>
              <a:t>Allegro Case and Solver: </a:t>
            </a:r>
            <a:br>
              <a:rPr lang="en-US" sz="1800" dirty="0"/>
            </a:br>
            <a:r>
              <a:rPr lang="en-US" sz="1800" dirty="0"/>
              <a:t>Optional Take Home Assignment bonus points (2 points)</a:t>
            </a:r>
          </a:p>
        </p:txBody>
      </p:sp>
      <p:sp>
        <p:nvSpPr>
          <p:cNvPr id="3" name="Content Placeholder 2">
            <a:extLst>
              <a:ext uri="{FF2B5EF4-FFF2-40B4-BE49-F238E27FC236}">
                <a16:creationId xmlns:a16="http://schemas.microsoft.com/office/drawing/2014/main" id="{C53D612B-7DE5-4A5C-B4B6-9054C7986FF7}"/>
              </a:ext>
            </a:extLst>
          </p:cNvPr>
          <p:cNvSpPr>
            <a:spLocks noGrp="1"/>
          </p:cNvSpPr>
          <p:nvPr>
            <p:ph idx="1"/>
          </p:nvPr>
        </p:nvSpPr>
        <p:spPr>
          <a:xfrm>
            <a:off x="159720" y="624457"/>
            <a:ext cx="11741127" cy="3046791"/>
          </a:xfrm>
        </p:spPr>
        <p:txBody>
          <a:bodyPr/>
          <a:lstStyle/>
          <a:p>
            <a:pPr marL="0" indent="0">
              <a:buNone/>
            </a:pPr>
            <a:r>
              <a:rPr lang="en-US" sz="4000" b="1" dirty="0">
                <a:solidFill>
                  <a:srgbClr val="FF0000"/>
                </a:solidFill>
              </a:rPr>
              <a:t>Meet your first Marketing Decision Model </a:t>
            </a:r>
          </a:p>
          <a:p>
            <a:pPr marL="457200" indent="-457200">
              <a:buFont typeface="+mj-lt"/>
              <a:buAutoNum type="arabicPeriod"/>
            </a:pPr>
            <a:r>
              <a:rPr lang="en-US" sz="4000" dirty="0"/>
              <a:t>Allegro_smart_sheet.pdf</a:t>
            </a:r>
          </a:p>
          <a:p>
            <a:pPr marL="457200" indent="-457200">
              <a:buFont typeface="+mj-lt"/>
              <a:buAutoNum type="arabicPeriod"/>
            </a:pPr>
            <a:r>
              <a:rPr lang="en-US" sz="4000" dirty="0"/>
              <a:t>Allegro_smart_sheet.xls</a:t>
            </a:r>
          </a:p>
          <a:p>
            <a:pPr marL="457200" indent="-457200">
              <a:buFont typeface="+mj-lt"/>
              <a:buAutoNum type="arabicPeriod"/>
            </a:pPr>
            <a:r>
              <a:rPr lang="en-US" sz="4000" dirty="0"/>
              <a:t>technical_note_solver.pdf</a:t>
            </a:r>
          </a:p>
          <a:p>
            <a:pPr marL="0" indent="0">
              <a:buNone/>
            </a:pPr>
            <a:r>
              <a:rPr lang="en-US" sz="3600" dirty="0"/>
              <a:t>Additional References: </a:t>
            </a:r>
          </a:p>
          <a:p>
            <a:r>
              <a:rPr lang="en-US" sz="2400" dirty="0">
                <a:hlinkClick r:id="rId2"/>
              </a:rPr>
              <a:t>Data Analysis &amp; Using Solver Excel 2013 Beginners Tutorial - YouTube</a:t>
            </a:r>
            <a:r>
              <a:rPr lang="en-US" sz="3600" dirty="0"/>
              <a:t> </a:t>
            </a:r>
          </a:p>
          <a:p>
            <a:pPr>
              <a:lnSpc>
                <a:spcPct val="100000"/>
              </a:lnSpc>
              <a:spcBef>
                <a:spcPts val="600"/>
              </a:spcBef>
            </a:pPr>
            <a:r>
              <a:rPr lang="en-US" sz="2400" dirty="0">
                <a:hlinkClick r:id="rId3"/>
              </a:rPr>
              <a:t>Define and solve a problem by using Solver (microsoft.com)</a:t>
            </a:r>
            <a:endParaRPr lang="en-US" sz="2400" dirty="0"/>
          </a:p>
          <a:p>
            <a:pPr>
              <a:lnSpc>
                <a:spcPct val="100000"/>
              </a:lnSpc>
              <a:spcBef>
                <a:spcPts val="600"/>
              </a:spcBef>
            </a:pPr>
            <a:r>
              <a:rPr lang="fr-FR" sz="2400" dirty="0">
                <a:hlinkClick r:id="rId4"/>
              </a:rPr>
              <a:t>Excel_Techniques.pptx (mit.edu)</a:t>
            </a:r>
            <a:r>
              <a:rPr lang="fr-FR" sz="2400" dirty="0"/>
              <a:t> &amp; </a:t>
            </a:r>
            <a:r>
              <a:rPr lang="en-US" sz="2400" dirty="0">
                <a:hlinkClick r:id="rId5"/>
              </a:rPr>
              <a:t>lec02_diet.xlsx (live.com)</a:t>
            </a:r>
            <a:endParaRPr lang="en-US" sz="2400" dirty="0"/>
          </a:p>
          <a:p>
            <a:pPr>
              <a:lnSpc>
                <a:spcPct val="100000"/>
              </a:lnSpc>
              <a:spcBef>
                <a:spcPts val="600"/>
              </a:spcBef>
            </a:pPr>
            <a:r>
              <a:rPr lang="en-US" sz="2400" dirty="0">
                <a:hlinkClick r:id="rId6"/>
              </a:rPr>
              <a:t>Optimization Methods in Management Science | Sloan School of Management | MIT </a:t>
            </a:r>
            <a:r>
              <a:rPr lang="en-US" sz="2400" dirty="0" err="1">
                <a:hlinkClick r:id="rId6"/>
              </a:rPr>
              <a:t>OpenCourseWare</a:t>
            </a:r>
            <a:r>
              <a:rPr lang="en-US" sz="2400" dirty="0"/>
              <a:t>   </a:t>
            </a:r>
          </a:p>
          <a:p>
            <a:endParaRPr lang="en-US" dirty="0"/>
          </a:p>
        </p:txBody>
      </p:sp>
    </p:spTree>
    <p:extLst>
      <p:ext uri="{BB962C8B-B14F-4D97-AF65-F5344CB8AC3E}">
        <p14:creationId xmlns:p14="http://schemas.microsoft.com/office/powerpoint/2010/main" val="7915991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C6C60-3946-4215-AEC1-31F6C794B375}"/>
              </a:ext>
            </a:extLst>
          </p:cNvPr>
          <p:cNvSpPr>
            <a:spLocks noGrp="1"/>
          </p:cNvSpPr>
          <p:nvPr>
            <p:ph type="title"/>
          </p:nvPr>
        </p:nvSpPr>
        <p:spPr/>
        <p:txBody>
          <a:bodyPr/>
          <a:lstStyle/>
          <a:p>
            <a:r>
              <a:rPr lang="en-US" dirty="0"/>
              <a:t>Allegro Case Questions </a:t>
            </a:r>
          </a:p>
        </p:txBody>
      </p:sp>
      <p:sp>
        <p:nvSpPr>
          <p:cNvPr id="3" name="Content Placeholder 2">
            <a:extLst>
              <a:ext uri="{FF2B5EF4-FFF2-40B4-BE49-F238E27FC236}">
                <a16:creationId xmlns:a16="http://schemas.microsoft.com/office/drawing/2014/main" id="{E681BBD0-DC2A-4F3D-8F60-AFBE620386CD}"/>
              </a:ext>
            </a:extLst>
          </p:cNvPr>
          <p:cNvSpPr>
            <a:spLocks noGrp="1"/>
          </p:cNvSpPr>
          <p:nvPr>
            <p:ph idx="1"/>
          </p:nvPr>
        </p:nvSpPr>
        <p:spPr>
          <a:xfrm>
            <a:off x="95250" y="685799"/>
            <a:ext cx="11690350" cy="5876925"/>
          </a:xfrm>
        </p:spPr>
        <p:txBody>
          <a:bodyPr anchor="t">
            <a:normAutofit lnSpcReduction="10000"/>
          </a:bodyPr>
          <a:lstStyle/>
          <a:p>
            <a:pPr marL="0" indent="0">
              <a:buNone/>
            </a:pPr>
            <a:r>
              <a:rPr lang="en-US" b="1" i="0" u="none" strike="noStrike" baseline="0" dirty="0">
                <a:solidFill>
                  <a:srgbClr val="C00000"/>
                </a:solidFill>
                <a:latin typeface="Open Sans" panose="020B0606030504020204" pitchFamily="34" charset="0"/>
              </a:rPr>
              <a:t>Question 1</a:t>
            </a:r>
            <a:r>
              <a:rPr lang="en-US" b="0" i="0" u="none" strike="noStrike" baseline="0" dirty="0">
                <a:solidFill>
                  <a:srgbClr val="000000"/>
                </a:solidFill>
                <a:latin typeface="Open Sans" panose="020B0606030504020204" pitchFamily="34" charset="0"/>
              </a:rPr>
              <a:t>: Using the Simple Sheet, what happens when Allegro cuts advertising and selling effort to 0$ and raises price to $500/unit? Comment. </a:t>
            </a:r>
          </a:p>
          <a:p>
            <a:pPr marL="0" indent="0">
              <a:buNone/>
            </a:pPr>
            <a:r>
              <a:rPr lang="en-US" b="1" dirty="0">
                <a:solidFill>
                  <a:srgbClr val="C00000"/>
                </a:solidFill>
              </a:rPr>
              <a:t>Question 2</a:t>
            </a:r>
            <a:r>
              <a:rPr lang="en-US" b="0" i="0" u="none" strike="noStrike" baseline="0" dirty="0">
                <a:solidFill>
                  <a:srgbClr val="000000"/>
                </a:solidFill>
                <a:latin typeface="Open Sans" panose="020B0606030504020204" pitchFamily="34" charset="0"/>
              </a:rPr>
              <a:t>: Repeat exercise 1 using the Smart Sheet. </a:t>
            </a:r>
          </a:p>
          <a:p>
            <a:pPr marL="0" indent="0">
              <a:buNone/>
            </a:pPr>
            <a:r>
              <a:rPr lang="en-US" b="1" dirty="0">
                <a:solidFill>
                  <a:srgbClr val="C00000"/>
                </a:solidFill>
              </a:rPr>
              <a:t>Question 3</a:t>
            </a:r>
            <a:r>
              <a:rPr lang="en-US" b="0" i="0" u="none" strike="noStrike" baseline="0" dirty="0">
                <a:solidFill>
                  <a:srgbClr val="000000"/>
                </a:solidFill>
                <a:latin typeface="Open Sans" panose="020B0606030504020204" pitchFamily="34" charset="0"/>
              </a:rPr>
              <a:t>: Using the Smart Sheet, what is the </a:t>
            </a:r>
            <a:r>
              <a:rPr lang="en-US" b="1" i="0" u="none" strike="noStrike" baseline="0" dirty="0">
                <a:solidFill>
                  <a:srgbClr val="000000"/>
                </a:solidFill>
                <a:latin typeface="Open Sans" panose="020B0606030504020204" pitchFamily="34" charset="0"/>
              </a:rPr>
              <a:t>profit maximizing </a:t>
            </a:r>
            <a:r>
              <a:rPr lang="en-US" b="0" i="0" u="none" strike="noStrike" baseline="0" dirty="0">
                <a:solidFill>
                  <a:srgbClr val="000000"/>
                </a:solidFill>
                <a:latin typeface="Open Sans" panose="020B0606030504020204" pitchFamily="34" charset="0"/>
              </a:rPr>
              <a:t>level of </a:t>
            </a:r>
            <a:r>
              <a:rPr lang="en-US" b="1" i="0" u="none" strike="noStrike" baseline="0" dirty="0">
                <a:solidFill>
                  <a:srgbClr val="000000"/>
                </a:solidFill>
                <a:latin typeface="Open Sans" panose="020B0606030504020204" pitchFamily="34" charset="0"/>
              </a:rPr>
              <a:t>advertising, selling effort and price</a:t>
            </a:r>
            <a:r>
              <a:rPr lang="en-US" b="0" i="0" u="none" strike="noStrike" baseline="0" dirty="0">
                <a:solidFill>
                  <a:srgbClr val="000000"/>
                </a:solidFill>
                <a:latin typeface="Open Sans" panose="020B0606030504020204" pitchFamily="34" charset="0"/>
              </a:rPr>
              <a:t>? (Hint: Requires Solver) Would you recommend the firm implement this policy? Why or why not? </a:t>
            </a:r>
          </a:p>
          <a:p>
            <a:pPr marL="0" indent="0">
              <a:buNone/>
            </a:pPr>
            <a:r>
              <a:rPr lang="en-US" b="1" dirty="0">
                <a:solidFill>
                  <a:srgbClr val="C00000"/>
                </a:solidFill>
              </a:rPr>
              <a:t>Question 4</a:t>
            </a:r>
            <a:r>
              <a:rPr lang="en-US" b="0" i="0" u="none" strike="noStrike" baseline="0" dirty="0">
                <a:solidFill>
                  <a:srgbClr val="000000"/>
                </a:solidFill>
                <a:latin typeface="Open Sans" panose="020B0606030504020204" pitchFamily="34" charset="0"/>
              </a:rPr>
              <a:t>: What if the firm's </a:t>
            </a:r>
            <a:r>
              <a:rPr lang="en-US" b="1" i="0" u="none" strike="noStrike" baseline="0" dirty="0">
                <a:solidFill>
                  <a:srgbClr val="000000"/>
                </a:solidFill>
                <a:latin typeface="Open Sans" panose="020B0606030504020204" pitchFamily="34" charset="0"/>
              </a:rPr>
              <a:t>goal</a:t>
            </a:r>
            <a:r>
              <a:rPr lang="en-US" b="0" i="0" u="none" strike="noStrike" baseline="0" dirty="0">
                <a:solidFill>
                  <a:srgbClr val="000000"/>
                </a:solidFill>
                <a:latin typeface="Open Sans" panose="020B0606030504020204" pitchFamily="34" charset="0"/>
              </a:rPr>
              <a:t> was not to maximize profit, but to maximize market share while maintaining profit at no lower than last year's level. (Hint: Requires Solver—and be sure to start with a feasible level of profit). Compare this policy to the one you found in question. </a:t>
            </a:r>
          </a:p>
          <a:p>
            <a:pPr marL="0" indent="0">
              <a:buNone/>
            </a:pPr>
            <a:r>
              <a:rPr lang="en-US" b="1" dirty="0">
                <a:solidFill>
                  <a:srgbClr val="C00000"/>
                </a:solidFill>
              </a:rPr>
              <a:t>Question 5</a:t>
            </a:r>
            <a:r>
              <a:rPr lang="en-US" b="0" i="0" u="none" strike="noStrike" baseline="0" dirty="0">
                <a:solidFill>
                  <a:srgbClr val="000000"/>
                </a:solidFill>
                <a:latin typeface="Open Sans" panose="020B0606030504020204" pitchFamily="34" charset="0"/>
              </a:rPr>
              <a:t>: Comment on the strengths and limitations of a </a:t>
            </a:r>
            <a:r>
              <a:rPr lang="en-US" b="1" i="0" u="none" strike="noStrike" baseline="0" dirty="0">
                <a:solidFill>
                  <a:srgbClr val="000000"/>
                </a:solidFill>
                <a:latin typeface="Open Sans" panose="020B0606030504020204" pitchFamily="34" charset="0"/>
              </a:rPr>
              <a:t>response function approach</a:t>
            </a:r>
            <a:r>
              <a:rPr lang="en-US" b="0" i="0" u="none" strike="noStrike" baseline="0" dirty="0">
                <a:solidFill>
                  <a:srgbClr val="000000"/>
                </a:solidFill>
                <a:latin typeface="Open Sans" panose="020B0606030504020204" pitchFamily="34" charset="0"/>
              </a:rPr>
              <a:t> (Smart sheet) like this in practice. 	</a:t>
            </a:r>
          </a:p>
          <a:p>
            <a:endParaRPr lang="en-US" dirty="0"/>
          </a:p>
        </p:txBody>
      </p:sp>
    </p:spTree>
    <p:extLst>
      <p:ext uri="{BB962C8B-B14F-4D97-AF65-F5344CB8AC3E}">
        <p14:creationId xmlns:p14="http://schemas.microsoft.com/office/powerpoint/2010/main" val="35237162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BE9EB-6132-48B9-BF42-7E2EB83DA54A}"/>
              </a:ext>
            </a:extLst>
          </p:cNvPr>
          <p:cNvSpPr>
            <a:spLocks noGrp="1"/>
          </p:cNvSpPr>
          <p:nvPr>
            <p:ph type="title"/>
          </p:nvPr>
        </p:nvSpPr>
        <p:spPr/>
        <p:txBody>
          <a:bodyPr/>
          <a:lstStyle/>
          <a:p>
            <a:r>
              <a:rPr lang="en-US" dirty="0"/>
              <a:t>The Evolution of marketing – </a:t>
            </a:r>
            <a:r>
              <a:rPr lang="en-US" b="1" dirty="0"/>
              <a:t>2/16 start from here </a:t>
            </a:r>
          </a:p>
        </p:txBody>
      </p:sp>
      <p:sp>
        <p:nvSpPr>
          <p:cNvPr id="3" name="Content Placeholder 2">
            <a:extLst>
              <a:ext uri="{FF2B5EF4-FFF2-40B4-BE49-F238E27FC236}">
                <a16:creationId xmlns:a16="http://schemas.microsoft.com/office/drawing/2014/main" id="{59F20F12-A7C3-4F3C-A797-B4E28209125C}"/>
              </a:ext>
            </a:extLst>
          </p:cNvPr>
          <p:cNvSpPr>
            <a:spLocks noGrp="1"/>
          </p:cNvSpPr>
          <p:nvPr>
            <p:ph idx="1"/>
          </p:nvPr>
        </p:nvSpPr>
        <p:spPr>
          <a:xfrm>
            <a:off x="979718" y="1499617"/>
            <a:ext cx="10394296" cy="4677347"/>
          </a:xfrm>
        </p:spPr>
        <p:txBody>
          <a:bodyPr/>
          <a:lstStyle/>
          <a:p>
            <a:endParaRPr lang="en-US"/>
          </a:p>
        </p:txBody>
      </p:sp>
      <p:pic>
        <p:nvPicPr>
          <p:cNvPr id="5" name="Picture 4">
            <a:extLst>
              <a:ext uri="{FF2B5EF4-FFF2-40B4-BE49-F238E27FC236}">
                <a16:creationId xmlns:a16="http://schemas.microsoft.com/office/drawing/2014/main" id="{F8FEE296-83CF-4E72-A080-272230C76697}"/>
              </a:ext>
            </a:extLst>
          </p:cNvPr>
          <p:cNvPicPr>
            <a:picLocks noChangeAspect="1"/>
          </p:cNvPicPr>
          <p:nvPr/>
        </p:nvPicPr>
        <p:blipFill>
          <a:blip r:embed="rId2"/>
          <a:stretch>
            <a:fillRect/>
          </a:stretch>
        </p:blipFill>
        <p:spPr>
          <a:xfrm>
            <a:off x="10734" y="1060174"/>
            <a:ext cx="12083295" cy="5116791"/>
          </a:xfrm>
          <a:prstGeom prst="rect">
            <a:avLst/>
          </a:prstGeom>
        </p:spPr>
      </p:pic>
      <mc:AlternateContent xmlns:mc="http://schemas.openxmlformats.org/markup-compatibility/2006" xmlns:p14="http://schemas.microsoft.com/office/powerpoint/2010/main">
        <mc:Choice Requires="p14">
          <p:contentPart p14:bwMode="auto" r:id="rId3">
            <p14:nvContentPartPr>
              <p14:cNvPr id="6" name="Ink 5">
                <a:extLst>
                  <a:ext uri="{FF2B5EF4-FFF2-40B4-BE49-F238E27FC236}">
                    <a16:creationId xmlns:a16="http://schemas.microsoft.com/office/drawing/2014/main" id="{9CA04B34-5D5D-47CB-AEF2-E993CA9C04D3}"/>
                  </a:ext>
                </a:extLst>
              </p14:cNvPr>
              <p14:cNvContentPartPr/>
              <p14:nvPr/>
            </p14:nvContentPartPr>
            <p14:xfrm>
              <a:off x="4301996" y="4770083"/>
              <a:ext cx="1059713" cy="39960"/>
            </p14:xfrm>
          </p:contentPart>
        </mc:Choice>
        <mc:Fallback xmlns="">
          <p:pic>
            <p:nvPicPr>
              <p:cNvPr id="6" name="Ink 5">
                <a:extLst>
                  <a:ext uri="{FF2B5EF4-FFF2-40B4-BE49-F238E27FC236}">
                    <a16:creationId xmlns:a16="http://schemas.microsoft.com/office/drawing/2014/main" id="{9CA04B34-5D5D-47CB-AEF2-E993CA9C04D3}"/>
                  </a:ext>
                </a:extLst>
              </p:cNvPr>
              <p:cNvPicPr/>
              <p:nvPr/>
            </p:nvPicPr>
            <p:blipFill>
              <a:blip r:embed="rId4"/>
              <a:stretch>
                <a:fillRect/>
              </a:stretch>
            </p:blipFill>
            <p:spPr>
              <a:xfrm>
                <a:off x="4266000" y="4698083"/>
                <a:ext cx="1131344" cy="1836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7" name="Ink 6">
                <a:extLst>
                  <a:ext uri="{FF2B5EF4-FFF2-40B4-BE49-F238E27FC236}">
                    <a16:creationId xmlns:a16="http://schemas.microsoft.com/office/drawing/2014/main" id="{F9104669-2671-495B-96B1-A17BCFD59FDF}"/>
                  </a:ext>
                </a:extLst>
              </p14:cNvPr>
              <p14:cNvContentPartPr/>
              <p14:nvPr/>
            </p14:nvContentPartPr>
            <p14:xfrm>
              <a:off x="2553116" y="5034323"/>
              <a:ext cx="1583876" cy="41040"/>
            </p14:xfrm>
          </p:contentPart>
        </mc:Choice>
        <mc:Fallback xmlns="">
          <p:pic>
            <p:nvPicPr>
              <p:cNvPr id="7" name="Ink 6">
                <a:extLst>
                  <a:ext uri="{FF2B5EF4-FFF2-40B4-BE49-F238E27FC236}">
                    <a16:creationId xmlns:a16="http://schemas.microsoft.com/office/drawing/2014/main" id="{F9104669-2671-495B-96B1-A17BCFD59FDF}"/>
                  </a:ext>
                </a:extLst>
              </p:cNvPr>
              <p:cNvPicPr/>
              <p:nvPr/>
            </p:nvPicPr>
            <p:blipFill>
              <a:blip r:embed="rId6"/>
              <a:stretch>
                <a:fillRect/>
              </a:stretch>
            </p:blipFill>
            <p:spPr>
              <a:xfrm>
                <a:off x="2517119" y="4962323"/>
                <a:ext cx="1655510" cy="1846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8" name="Ink 7">
                <a:extLst>
                  <a:ext uri="{FF2B5EF4-FFF2-40B4-BE49-F238E27FC236}">
                    <a16:creationId xmlns:a16="http://schemas.microsoft.com/office/drawing/2014/main" id="{9C5414F1-4D2C-48D5-B551-7DB6D8022D1B}"/>
                  </a:ext>
                </a:extLst>
              </p14:cNvPr>
              <p14:cNvContentPartPr/>
              <p14:nvPr/>
            </p14:nvContentPartPr>
            <p14:xfrm>
              <a:off x="7352636" y="4861523"/>
              <a:ext cx="2706574" cy="162360"/>
            </p14:xfrm>
          </p:contentPart>
        </mc:Choice>
        <mc:Fallback xmlns="">
          <p:pic>
            <p:nvPicPr>
              <p:cNvPr id="8" name="Ink 7">
                <a:extLst>
                  <a:ext uri="{FF2B5EF4-FFF2-40B4-BE49-F238E27FC236}">
                    <a16:creationId xmlns:a16="http://schemas.microsoft.com/office/drawing/2014/main" id="{9C5414F1-4D2C-48D5-B551-7DB6D8022D1B}"/>
                  </a:ext>
                </a:extLst>
              </p:cNvPr>
              <p:cNvPicPr/>
              <p:nvPr/>
            </p:nvPicPr>
            <p:blipFill>
              <a:blip r:embed="rId8"/>
              <a:stretch>
                <a:fillRect/>
              </a:stretch>
            </p:blipFill>
            <p:spPr>
              <a:xfrm>
                <a:off x="7316630" y="4789523"/>
                <a:ext cx="2778226" cy="306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9" name="Ink 8">
                <a:extLst>
                  <a:ext uri="{FF2B5EF4-FFF2-40B4-BE49-F238E27FC236}">
                    <a16:creationId xmlns:a16="http://schemas.microsoft.com/office/drawing/2014/main" id="{F0D5DCE1-5B4E-461C-8CE4-4A2F980B6AA9}"/>
                  </a:ext>
                </a:extLst>
              </p14:cNvPr>
              <p14:cNvContentPartPr/>
              <p14:nvPr/>
            </p14:nvContentPartPr>
            <p14:xfrm>
              <a:off x="6065996" y="5193803"/>
              <a:ext cx="1465735" cy="42120"/>
            </p14:xfrm>
          </p:contentPart>
        </mc:Choice>
        <mc:Fallback xmlns="">
          <p:pic>
            <p:nvPicPr>
              <p:cNvPr id="9" name="Ink 8">
                <a:extLst>
                  <a:ext uri="{FF2B5EF4-FFF2-40B4-BE49-F238E27FC236}">
                    <a16:creationId xmlns:a16="http://schemas.microsoft.com/office/drawing/2014/main" id="{F0D5DCE1-5B4E-461C-8CE4-4A2F980B6AA9}"/>
                  </a:ext>
                </a:extLst>
              </p:cNvPr>
              <p:cNvPicPr/>
              <p:nvPr/>
            </p:nvPicPr>
            <p:blipFill>
              <a:blip r:embed="rId10"/>
              <a:stretch>
                <a:fillRect/>
              </a:stretch>
            </p:blipFill>
            <p:spPr>
              <a:xfrm>
                <a:off x="6029992" y="5121803"/>
                <a:ext cx="1537384" cy="18576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0" name="Ink 9">
                <a:extLst>
                  <a:ext uri="{FF2B5EF4-FFF2-40B4-BE49-F238E27FC236}">
                    <a16:creationId xmlns:a16="http://schemas.microsoft.com/office/drawing/2014/main" id="{FA2C023F-94F2-4CC0-8440-679D9109C610}"/>
                  </a:ext>
                </a:extLst>
              </p14:cNvPr>
              <p14:cNvContentPartPr/>
              <p14:nvPr/>
            </p14:nvContentPartPr>
            <p14:xfrm>
              <a:off x="8913596" y="5512043"/>
              <a:ext cx="1092451" cy="8640"/>
            </p14:xfrm>
          </p:contentPart>
        </mc:Choice>
        <mc:Fallback xmlns="">
          <p:pic>
            <p:nvPicPr>
              <p:cNvPr id="10" name="Ink 9">
                <a:extLst>
                  <a:ext uri="{FF2B5EF4-FFF2-40B4-BE49-F238E27FC236}">
                    <a16:creationId xmlns:a16="http://schemas.microsoft.com/office/drawing/2014/main" id="{FA2C023F-94F2-4CC0-8440-679D9109C610}"/>
                  </a:ext>
                </a:extLst>
              </p:cNvPr>
              <p:cNvPicPr/>
              <p:nvPr/>
            </p:nvPicPr>
            <p:blipFill>
              <a:blip r:embed="rId12"/>
              <a:stretch>
                <a:fillRect/>
              </a:stretch>
            </p:blipFill>
            <p:spPr>
              <a:xfrm>
                <a:off x="8877601" y="5440043"/>
                <a:ext cx="1164081" cy="15228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1" name="Ink 10">
                <a:extLst>
                  <a:ext uri="{FF2B5EF4-FFF2-40B4-BE49-F238E27FC236}">
                    <a16:creationId xmlns:a16="http://schemas.microsoft.com/office/drawing/2014/main" id="{3C28ADEF-3EDC-447B-9940-05B947B2F5B6}"/>
                  </a:ext>
                </a:extLst>
              </p14:cNvPr>
              <p14:cNvContentPartPr/>
              <p14:nvPr/>
            </p14:nvContentPartPr>
            <p14:xfrm>
              <a:off x="4633556" y="5472443"/>
              <a:ext cx="1230520" cy="360"/>
            </p14:xfrm>
          </p:contentPart>
        </mc:Choice>
        <mc:Fallback xmlns="">
          <p:pic>
            <p:nvPicPr>
              <p:cNvPr id="11" name="Ink 10">
                <a:extLst>
                  <a:ext uri="{FF2B5EF4-FFF2-40B4-BE49-F238E27FC236}">
                    <a16:creationId xmlns:a16="http://schemas.microsoft.com/office/drawing/2014/main" id="{3C28ADEF-3EDC-447B-9940-05B947B2F5B6}"/>
                  </a:ext>
                </a:extLst>
              </p:cNvPr>
              <p:cNvPicPr/>
              <p:nvPr/>
            </p:nvPicPr>
            <p:blipFill>
              <a:blip r:embed="rId14"/>
              <a:stretch>
                <a:fillRect/>
              </a:stretch>
            </p:blipFill>
            <p:spPr>
              <a:xfrm>
                <a:off x="4597565" y="5400443"/>
                <a:ext cx="1302141" cy="144000"/>
              </a:xfrm>
              <a:prstGeom prst="rect">
                <a:avLst/>
              </a:prstGeom>
            </p:spPr>
          </p:pic>
        </mc:Fallback>
      </mc:AlternateContent>
    </p:spTree>
    <p:extLst>
      <p:ext uri="{BB962C8B-B14F-4D97-AF65-F5344CB8AC3E}">
        <p14:creationId xmlns:p14="http://schemas.microsoft.com/office/powerpoint/2010/main" val="34307077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CB393-45D9-4DD4-A418-6E79CEEF76BA}"/>
              </a:ext>
            </a:extLst>
          </p:cNvPr>
          <p:cNvSpPr>
            <a:spLocks noGrp="1"/>
          </p:cNvSpPr>
          <p:nvPr>
            <p:ph type="title"/>
          </p:nvPr>
        </p:nvSpPr>
        <p:spPr/>
        <p:txBody>
          <a:bodyPr/>
          <a:lstStyle/>
          <a:p>
            <a:r>
              <a:rPr lang="en-US" dirty="0"/>
              <a:t>Emerging Concepts of Marketing </a:t>
            </a:r>
          </a:p>
        </p:txBody>
      </p:sp>
      <p:sp>
        <p:nvSpPr>
          <p:cNvPr id="3" name="Content Placeholder 2">
            <a:extLst>
              <a:ext uri="{FF2B5EF4-FFF2-40B4-BE49-F238E27FC236}">
                <a16:creationId xmlns:a16="http://schemas.microsoft.com/office/drawing/2014/main" id="{83F40CD8-1125-4EE7-AB6E-0644F163A822}"/>
              </a:ext>
            </a:extLst>
          </p:cNvPr>
          <p:cNvSpPr>
            <a:spLocks noGrp="1"/>
          </p:cNvSpPr>
          <p:nvPr>
            <p:ph idx="1"/>
          </p:nvPr>
        </p:nvSpPr>
        <p:spPr>
          <a:xfrm>
            <a:off x="152399" y="4288971"/>
            <a:ext cx="11615058" cy="2202317"/>
          </a:xfrm>
          <a:solidFill>
            <a:srgbClr val="FFFF00"/>
          </a:solidFill>
        </p:spPr>
        <p:txBody>
          <a:bodyPr anchor="t">
            <a:normAutofit lnSpcReduction="10000"/>
          </a:bodyPr>
          <a:lstStyle/>
          <a:p>
            <a:pPr>
              <a:lnSpc>
                <a:spcPct val="110000"/>
              </a:lnSpc>
              <a:spcBef>
                <a:spcPts val="600"/>
              </a:spcBef>
              <a:spcAft>
                <a:spcPts val="600"/>
              </a:spcAft>
            </a:pPr>
            <a:r>
              <a:rPr lang="en-US" sz="2800" b="1" dirty="0"/>
              <a:t>Customer-Centric </a:t>
            </a:r>
          </a:p>
          <a:p>
            <a:pPr>
              <a:lnSpc>
                <a:spcPct val="110000"/>
              </a:lnSpc>
              <a:spcBef>
                <a:spcPts val="600"/>
              </a:spcBef>
              <a:spcAft>
                <a:spcPts val="600"/>
              </a:spcAft>
            </a:pPr>
            <a:r>
              <a:rPr lang="en-US" sz="2800" b="1" dirty="0"/>
              <a:t>Find/design/deliver the right offerings for customers</a:t>
            </a:r>
          </a:p>
          <a:p>
            <a:pPr>
              <a:lnSpc>
                <a:spcPct val="110000"/>
              </a:lnSpc>
              <a:spcBef>
                <a:spcPts val="600"/>
              </a:spcBef>
              <a:spcAft>
                <a:spcPts val="600"/>
              </a:spcAft>
            </a:pPr>
            <a:r>
              <a:rPr lang="en-US" altLang="zh-TW" sz="2800" b="1" dirty="0"/>
              <a:t>How to collect and analyze customer data? </a:t>
            </a:r>
            <a:r>
              <a:rPr lang="en-US" altLang="zh-TW" sz="2800" b="1" dirty="0">
                <a:sym typeface="Wingdings" panose="05000000000000000000" pitchFamily="2" charset="2"/>
              </a:rPr>
              <a:t></a:t>
            </a:r>
            <a:r>
              <a:rPr lang="zh-TW" altLang="en-US" sz="2800" b="1" dirty="0">
                <a:sym typeface="Wingdings" panose="05000000000000000000" pitchFamily="2" charset="2"/>
              </a:rPr>
              <a:t> </a:t>
            </a:r>
            <a:r>
              <a:rPr lang="en-US" altLang="zh-TW" sz="2800" b="1" dirty="0">
                <a:sym typeface="Wingdings" panose="05000000000000000000" pitchFamily="2" charset="2"/>
              </a:rPr>
              <a:t>Customer Analytics (**</a:t>
            </a:r>
            <a:r>
              <a:rPr lang="en-US" altLang="zh-TW" sz="2800" b="1" dirty="0">
                <a:sym typeface="Wingdings" panose="05000000000000000000" pitchFamily="2" charset="2"/>
                <a:hlinkClick r:id="rId2"/>
              </a:rPr>
              <a:t>link</a:t>
            </a:r>
            <a:r>
              <a:rPr lang="en-US" altLang="zh-TW" sz="2800" b="1" dirty="0">
                <a:sym typeface="Wingdings" panose="05000000000000000000" pitchFamily="2" charset="2"/>
              </a:rPr>
              <a:t>) vs. Market Analytics </a:t>
            </a:r>
            <a:endParaRPr lang="en-US" sz="2800" b="1" dirty="0"/>
          </a:p>
          <a:p>
            <a:pPr marL="0" indent="0">
              <a:lnSpc>
                <a:spcPct val="110000"/>
              </a:lnSpc>
              <a:spcBef>
                <a:spcPts val="600"/>
              </a:spcBef>
              <a:spcAft>
                <a:spcPts val="600"/>
              </a:spcAft>
              <a:buNone/>
            </a:pPr>
            <a:endParaRPr lang="en-US" sz="1800" dirty="0"/>
          </a:p>
        </p:txBody>
      </p:sp>
      <p:pic>
        <p:nvPicPr>
          <p:cNvPr id="5" name="Picture 4">
            <a:extLst>
              <a:ext uri="{FF2B5EF4-FFF2-40B4-BE49-F238E27FC236}">
                <a16:creationId xmlns:a16="http://schemas.microsoft.com/office/drawing/2014/main" id="{EB58D118-9AA1-4238-AFD5-97C7E50D3FF0}"/>
              </a:ext>
            </a:extLst>
          </p:cNvPr>
          <p:cNvPicPr>
            <a:picLocks noChangeAspect="1"/>
          </p:cNvPicPr>
          <p:nvPr/>
        </p:nvPicPr>
        <p:blipFill>
          <a:blip r:embed="rId3"/>
          <a:stretch>
            <a:fillRect/>
          </a:stretch>
        </p:blipFill>
        <p:spPr>
          <a:xfrm>
            <a:off x="152399" y="1019194"/>
            <a:ext cx="11811979" cy="3181623"/>
          </a:xfrm>
          <a:prstGeom prst="rect">
            <a:avLst/>
          </a:prstGeom>
        </p:spPr>
      </p:pic>
    </p:spTree>
    <p:extLst>
      <p:ext uri="{BB962C8B-B14F-4D97-AF65-F5344CB8AC3E}">
        <p14:creationId xmlns:p14="http://schemas.microsoft.com/office/powerpoint/2010/main" val="15233128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EDD63-DAF8-48BC-855A-E1811797275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AA2E0F3-A453-4B1A-902F-C035D4B57AE4}"/>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DB213EAE-9779-4E9D-A160-89D7B1F95A99}"/>
              </a:ext>
            </a:extLst>
          </p:cNvPr>
          <p:cNvPicPr>
            <a:picLocks noChangeAspect="1"/>
          </p:cNvPicPr>
          <p:nvPr/>
        </p:nvPicPr>
        <p:blipFill>
          <a:blip r:embed="rId2"/>
          <a:stretch>
            <a:fillRect/>
          </a:stretch>
        </p:blipFill>
        <p:spPr>
          <a:xfrm>
            <a:off x="59144" y="-840052"/>
            <a:ext cx="12311589" cy="7767282"/>
          </a:xfrm>
          <a:prstGeom prst="rect">
            <a:avLst/>
          </a:prstGeom>
        </p:spPr>
      </p:pic>
      <p:sp>
        <p:nvSpPr>
          <p:cNvPr id="6" name="TextBox 5">
            <a:extLst>
              <a:ext uri="{FF2B5EF4-FFF2-40B4-BE49-F238E27FC236}">
                <a16:creationId xmlns:a16="http://schemas.microsoft.com/office/drawing/2014/main" id="{77E03624-805D-40BF-A22D-AF5CCFD86163}"/>
              </a:ext>
            </a:extLst>
          </p:cNvPr>
          <p:cNvSpPr txBox="1"/>
          <p:nvPr/>
        </p:nvSpPr>
        <p:spPr>
          <a:xfrm>
            <a:off x="7928213" y="715563"/>
            <a:ext cx="4864224" cy="769441"/>
          </a:xfrm>
          <a:prstGeom prst="rect">
            <a:avLst/>
          </a:prstGeom>
          <a:noFill/>
        </p:spPr>
        <p:txBody>
          <a:bodyPr wrap="square" rtlCol="0">
            <a:spAutoFit/>
          </a:bodyPr>
          <a:lstStyle/>
          <a:p>
            <a:r>
              <a:rPr lang="en-US" sz="4400" dirty="0">
                <a:sym typeface="Wingdings" panose="05000000000000000000" pitchFamily="2" charset="2"/>
              </a:rPr>
              <a:t></a:t>
            </a:r>
            <a:endParaRPr lang="en-US" sz="4400" dirty="0"/>
          </a:p>
        </p:txBody>
      </p:sp>
      <p:sp>
        <p:nvSpPr>
          <p:cNvPr id="7" name="TextBox 6">
            <a:extLst>
              <a:ext uri="{FF2B5EF4-FFF2-40B4-BE49-F238E27FC236}">
                <a16:creationId xmlns:a16="http://schemas.microsoft.com/office/drawing/2014/main" id="{11C94510-EE09-4EF1-AE33-0DEBEC05F3C6}"/>
              </a:ext>
            </a:extLst>
          </p:cNvPr>
          <p:cNvSpPr txBox="1"/>
          <p:nvPr/>
        </p:nvSpPr>
        <p:spPr>
          <a:xfrm>
            <a:off x="4515703" y="364630"/>
            <a:ext cx="688009" cy="769441"/>
          </a:xfrm>
          <a:prstGeom prst="rect">
            <a:avLst/>
          </a:prstGeom>
          <a:noFill/>
        </p:spPr>
        <p:txBody>
          <a:bodyPr wrap="none" rtlCol="0">
            <a:spAutoFit/>
          </a:bodyPr>
          <a:lstStyle/>
          <a:p>
            <a:r>
              <a:rPr lang="en-US" sz="4400" dirty="0">
                <a:sym typeface="Wingdings" panose="05000000000000000000" pitchFamily="2" charset="2"/>
              </a:rPr>
              <a:t></a:t>
            </a:r>
            <a:endParaRPr lang="en-US" sz="4400" dirty="0"/>
          </a:p>
        </p:txBody>
      </p:sp>
      <p:sp>
        <p:nvSpPr>
          <p:cNvPr id="4" name="TextBox 3">
            <a:extLst>
              <a:ext uri="{FF2B5EF4-FFF2-40B4-BE49-F238E27FC236}">
                <a16:creationId xmlns:a16="http://schemas.microsoft.com/office/drawing/2014/main" id="{024EA17B-CBB9-4D4B-98A9-F2053330C8E5}"/>
              </a:ext>
            </a:extLst>
          </p:cNvPr>
          <p:cNvSpPr txBox="1"/>
          <p:nvPr/>
        </p:nvSpPr>
        <p:spPr>
          <a:xfrm>
            <a:off x="168328" y="-19478"/>
            <a:ext cx="9382761" cy="523220"/>
          </a:xfrm>
          <a:prstGeom prst="rect">
            <a:avLst/>
          </a:prstGeom>
          <a:solidFill>
            <a:srgbClr val="0070C0"/>
          </a:solidFill>
        </p:spPr>
        <p:txBody>
          <a:bodyPr wrap="none" rtlCol="0">
            <a:spAutoFit/>
          </a:bodyPr>
          <a:lstStyle/>
          <a:p>
            <a:r>
              <a:rPr lang="en-US" sz="2800" b="1" dirty="0">
                <a:solidFill>
                  <a:srgbClr val="FFFF00"/>
                </a:solidFill>
              </a:rPr>
              <a:t>Marketing Process: </a:t>
            </a:r>
            <a:r>
              <a:rPr lang="en-US" sz="2400" b="0" i="0" dirty="0">
                <a:solidFill>
                  <a:srgbClr val="92D050"/>
                </a:solidFill>
                <a:effectLst/>
                <a:latin typeface="Roboto" panose="02000000000000000000" pitchFamily="2" charset="0"/>
              </a:rPr>
              <a:t>discovering, creating and delivering value.</a:t>
            </a:r>
            <a:endParaRPr lang="en-US" sz="2800" b="1" dirty="0">
              <a:solidFill>
                <a:srgbClr val="92D050"/>
              </a:solidFill>
            </a:endParaRPr>
          </a:p>
        </p:txBody>
      </p:sp>
      <p:sp>
        <p:nvSpPr>
          <p:cNvPr id="9" name="TextBox 8">
            <a:extLst>
              <a:ext uri="{FF2B5EF4-FFF2-40B4-BE49-F238E27FC236}">
                <a16:creationId xmlns:a16="http://schemas.microsoft.com/office/drawing/2014/main" id="{71F5BF32-519B-4696-8BF3-BD804DECCFF8}"/>
              </a:ext>
            </a:extLst>
          </p:cNvPr>
          <p:cNvSpPr txBox="1"/>
          <p:nvPr/>
        </p:nvSpPr>
        <p:spPr>
          <a:xfrm>
            <a:off x="4444483" y="6557898"/>
            <a:ext cx="1846980" cy="369332"/>
          </a:xfrm>
          <a:prstGeom prst="rect">
            <a:avLst/>
          </a:prstGeom>
          <a:noFill/>
        </p:spPr>
        <p:txBody>
          <a:bodyPr wrap="none" rtlCol="0">
            <a:spAutoFit/>
          </a:bodyPr>
          <a:lstStyle/>
          <a:p>
            <a:r>
              <a:rPr lang="en-US" dirty="0"/>
              <a:t>(See also </a:t>
            </a:r>
            <a:r>
              <a:rPr lang="en-US" dirty="0">
                <a:hlinkClick r:id="rId3"/>
              </a:rPr>
              <a:t>video</a:t>
            </a:r>
            <a:r>
              <a:rPr lang="en-US" dirty="0"/>
              <a:t>)</a:t>
            </a:r>
          </a:p>
        </p:txBody>
      </p:sp>
      <p:sp>
        <p:nvSpPr>
          <p:cNvPr id="11" name="TextBox 10">
            <a:extLst>
              <a:ext uri="{FF2B5EF4-FFF2-40B4-BE49-F238E27FC236}">
                <a16:creationId xmlns:a16="http://schemas.microsoft.com/office/drawing/2014/main" id="{14B1184C-377E-4FDB-BF89-D75EB94161B0}"/>
              </a:ext>
            </a:extLst>
          </p:cNvPr>
          <p:cNvSpPr txBox="1"/>
          <p:nvPr/>
        </p:nvSpPr>
        <p:spPr>
          <a:xfrm>
            <a:off x="0" y="4295894"/>
            <a:ext cx="7688580" cy="369332"/>
          </a:xfrm>
          <a:prstGeom prst="rect">
            <a:avLst/>
          </a:prstGeom>
          <a:noFill/>
        </p:spPr>
        <p:txBody>
          <a:bodyPr wrap="square">
            <a:spAutoFit/>
          </a:bodyPr>
          <a:lstStyle/>
          <a:p>
            <a:r>
              <a:rPr lang="zh-CN" altLang="en-US" b="0" i="0" dirty="0">
                <a:solidFill>
                  <a:srgbClr val="0580E8"/>
                </a:solidFill>
                <a:effectLst/>
                <a:latin typeface="Arial" panose="020B0604020202020204" pitchFamily="34" charset="0"/>
              </a:rPr>
              <a:t>提高；增大；加强</a:t>
            </a:r>
            <a:endParaRPr lang="en-US" dirty="0"/>
          </a:p>
        </p:txBody>
      </p:sp>
    </p:spTree>
    <p:extLst>
      <p:ext uri="{BB962C8B-B14F-4D97-AF65-F5344CB8AC3E}">
        <p14:creationId xmlns:p14="http://schemas.microsoft.com/office/powerpoint/2010/main" val="23042178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69CD5-1D8F-4C55-B46A-B42E66AFD35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820C103-9291-471D-8198-B4D286E38934}"/>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E67F4AB9-AE42-455A-A1EB-80D6D862474C}"/>
              </a:ext>
            </a:extLst>
          </p:cNvPr>
          <p:cNvPicPr>
            <a:picLocks noChangeAspect="1"/>
          </p:cNvPicPr>
          <p:nvPr/>
        </p:nvPicPr>
        <p:blipFill>
          <a:blip r:embed="rId2"/>
          <a:stretch>
            <a:fillRect/>
          </a:stretch>
        </p:blipFill>
        <p:spPr>
          <a:xfrm>
            <a:off x="119744" y="-10236"/>
            <a:ext cx="12039601" cy="5300869"/>
          </a:xfrm>
          <a:prstGeom prst="rect">
            <a:avLst/>
          </a:prstGeom>
        </p:spPr>
      </p:pic>
      <p:sp>
        <p:nvSpPr>
          <p:cNvPr id="6" name="TextBox 5">
            <a:extLst>
              <a:ext uri="{FF2B5EF4-FFF2-40B4-BE49-F238E27FC236}">
                <a16:creationId xmlns:a16="http://schemas.microsoft.com/office/drawing/2014/main" id="{C5AB3F85-4963-4EF4-8B10-BF23E26D5CAE}"/>
              </a:ext>
            </a:extLst>
          </p:cNvPr>
          <p:cNvSpPr txBox="1"/>
          <p:nvPr/>
        </p:nvSpPr>
        <p:spPr>
          <a:xfrm>
            <a:off x="2224585" y="5653744"/>
            <a:ext cx="5086649" cy="523220"/>
          </a:xfrm>
          <a:prstGeom prst="rect">
            <a:avLst/>
          </a:prstGeom>
          <a:noFill/>
        </p:spPr>
        <p:txBody>
          <a:bodyPr wrap="none" rtlCol="0">
            <a:spAutoFit/>
          </a:bodyPr>
          <a:lstStyle/>
          <a:p>
            <a:r>
              <a:rPr lang="en-US" sz="2800" b="1" dirty="0"/>
              <a:t>Science of Better Decisions </a:t>
            </a:r>
            <a:endParaRPr lang="en-US" sz="2800" dirty="0"/>
          </a:p>
        </p:txBody>
      </p:sp>
      <p:sp>
        <p:nvSpPr>
          <p:cNvPr id="4" name="Rectangle: Rounded Corners 3">
            <a:extLst>
              <a:ext uri="{FF2B5EF4-FFF2-40B4-BE49-F238E27FC236}">
                <a16:creationId xmlns:a16="http://schemas.microsoft.com/office/drawing/2014/main" id="{A6A10660-E6C6-4E03-BA41-DC0F5226FEE4}"/>
              </a:ext>
            </a:extLst>
          </p:cNvPr>
          <p:cNvSpPr/>
          <p:nvPr/>
        </p:nvSpPr>
        <p:spPr>
          <a:xfrm>
            <a:off x="76201" y="1250114"/>
            <a:ext cx="11963400" cy="1503972"/>
          </a:xfrm>
          <a:prstGeom prst="roundRect">
            <a:avLst/>
          </a:prstGeom>
          <a:solidFill>
            <a:srgbClr val="43F513">
              <a:alpha val="1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55853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711324B7-785A-4DBF-AA76-13A4AC63BDF9}"/>
              </a:ext>
            </a:extLst>
          </p:cNvPr>
          <p:cNvSpPr>
            <a:spLocks noGrp="1" noChangeArrowheads="1"/>
          </p:cNvSpPr>
          <p:nvPr>
            <p:ph type="title"/>
          </p:nvPr>
        </p:nvSpPr>
        <p:spPr/>
        <p:txBody>
          <a:bodyPr/>
          <a:lstStyle/>
          <a:p>
            <a:r>
              <a:rPr lang="en-US" altLang="en-US" dirty="0"/>
              <a:t>Information/Decision Life Cycle</a:t>
            </a:r>
          </a:p>
        </p:txBody>
      </p:sp>
      <p:sp>
        <p:nvSpPr>
          <p:cNvPr id="13315" name="Rectangle 3">
            <a:extLst>
              <a:ext uri="{FF2B5EF4-FFF2-40B4-BE49-F238E27FC236}">
                <a16:creationId xmlns:a16="http://schemas.microsoft.com/office/drawing/2014/main" id="{6C0CDC71-7A55-4C96-83AB-F12F1A06D044}"/>
              </a:ext>
            </a:extLst>
          </p:cNvPr>
          <p:cNvSpPr>
            <a:spLocks noChangeArrowheads="1"/>
          </p:cNvSpPr>
          <p:nvPr/>
        </p:nvSpPr>
        <p:spPr bwMode="auto">
          <a:xfrm rot="5400000">
            <a:off x="10638631" y="2944695"/>
            <a:ext cx="2101850" cy="598487"/>
          </a:xfrm>
          <a:prstGeom prst="rect">
            <a:avLst/>
          </a:prstGeom>
          <a:solidFill>
            <a:schemeClr val="bg1"/>
          </a:solidFill>
          <a:ln w="12700">
            <a:solidFill>
              <a:schemeClr val="tx1"/>
            </a:solidFill>
            <a:miter lim="800000"/>
            <a:headEnd/>
            <a:tailEnd/>
          </a:ln>
          <a:effectLst>
            <a:outerShdw dist="107763" dir="2700000" algn="ctr" rotWithShape="0">
              <a:schemeClr val="bg2"/>
            </a:outerShdw>
          </a:effectLst>
        </p:spPr>
        <p:txBody>
          <a:bodyPr wrap="none" lIns="92075" tIns="46038" rIns="92075" bIns="46038">
            <a:spAutoFit/>
          </a:bodyPr>
          <a:lstStyle>
            <a:lvl1pPr eaLnBrk="0" hangingPunct="0">
              <a:defRPr sz="1400" b="1">
                <a:solidFill>
                  <a:schemeClr val="tx1"/>
                </a:solidFill>
                <a:latin typeface="Arial" panose="020B0604020202020204" pitchFamily="34" charset="0"/>
                <a:cs typeface="Arial" panose="020B0604020202020204" pitchFamily="34" charset="0"/>
              </a:defRPr>
            </a:lvl1pPr>
            <a:lvl2pPr marL="742950" indent="-285750" eaLnBrk="0" hangingPunct="0">
              <a:defRPr sz="1400" b="1">
                <a:solidFill>
                  <a:schemeClr val="tx1"/>
                </a:solidFill>
                <a:latin typeface="Arial" panose="020B0604020202020204" pitchFamily="34" charset="0"/>
                <a:cs typeface="Arial" panose="020B0604020202020204" pitchFamily="34" charset="0"/>
              </a:defRPr>
            </a:lvl2pPr>
            <a:lvl3pPr marL="1143000" indent="-228600" eaLnBrk="0" hangingPunct="0">
              <a:defRPr sz="1400" b="1">
                <a:solidFill>
                  <a:schemeClr val="tx1"/>
                </a:solidFill>
                <a:latin typeface="Arial" panose="020B0604020202020204" pitchFamily="34" charset="0"/>
                <a:cs typeface="Arial" panose="020B0604020202020204" pitchFamily="34" charset="0"/>
              </a:defRPr>
            </a:lvl3pPr>
            <a:lvl4pPr marL="1600200" indent="-228600" eaLnBrk="0" hangingPunct="0">
              <a:defRPr sz="1400" b="1">
                <a:solidFill>
                  <a:schemeClr val="tx1"/>
                </a:solidFill>
                <a:latin typeface="Arial" panose="020B0604020202020204" pitchFamily="34" charset="0"/>
                <a:cs typeface="Arial" panose="020B0604020202020204" pitchFamily="34" charset="0"/>
              </a:defRPr>
            </a:lvl4pPr>
            <a:lvl5pPr marL="2057400" indent="-228600" eaLnBrk="0" hangingPunct="0">
              <a:defRPr sz="14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9pPr>
          </a:lstStyle>
          <a:p>
            <a:pPr algn="ctr">
              <a:lnSpc>
                <a:spcPct val="90000"/>
              </a:lnSpc>
              <a:spcBef>
                <a:spcPct val="30000"/>
              </a:spcBef>
            </a:pPr>
            <a:r>
              <a:rPr lang="en-US" altLang="en-US" sz="3600"/>
              <a:t>Decision</a:t>
            </a:r>
          </a:p>
        </p:txBody>
      </p:sp>
      <p:sp>
        <p:nvSpPr>
          <p:cNvPr id="13316" name="Rectangle 4">
            <a:extLst>
              <a:ext uri="{FF2B5EF4-FFF2-40B4-BE49-F238E27FC236}">
                <a16:creationId xmlns:a16="http://schemas.microsoft.com/office/drawing/2014/main" id="{4351486B-A1A3-4D8B-88EF-CF4524E921E7}"/>
              </a:ext>
            </a:extLst>
          </p:cNvPr>
          <p:cNvSpPr>
            <a:spLocks noChangeArrowheads="1"/>
          </p:cNvSpPr>
          <p:nvPr/>
        </p:nvSpPr>
        <p:spPr bwMode="auto">
          <a:xfrm>
            <a:off x="5047456" y="4923610"/>
            <a:ext cx="2097087" cy="598488"/>
          </a:xfrm>
          <a:prstGeom prst="rect">
            <a:avLst/>
          </a:prstGeom>
          <a:solidFill>
            <a:schemeClr val="bg1"/>
          </a:solidFill>
          <a:ln w="12700">
            <a:solidFill>
              <a:schemeClr val="tx1"/>
            </a:solidFill>
            <a:miter lim="800000"/>
            <a:headEnd/>
            <a:tailEnd/>
          </a:ln>
          <a:effectLst>
            <a:outerShdw dist="107763" dir="2700000" algn="ctr" rotWithShape="0">
              <a:schemeClr val="bg2"/>
            </a:outerShdw>
          </a:effectLst>
        </p:spPr>
        <p:txBody>
          <a:bodyPr lIns="92075" tIns="46038" rIns="92075" bIns="46038">
            <a:spAutoFit/>
          </a:bodyPr>
          <a:lstStyle>
            <a:lvl1pPr eaLnBrk="0" hangingPunct="0">
              <a:defRPr sz="1400" b="1">
                <a:solidFill>
                  <a:schemeClr val="tx1"/>
                </a:solidFill>
                <a:latin typeface="Arial" panose="020B0604020202020204" pitchFamily="34" charset="0"/>
                <a:cs typeface="Arial" panose="020B0604020202020204" pitchFamily="34" charset="0"/>
              </a:defRPr>
            </a:lvl1pPr>
            <a:lvl2pPr marL="742950" indent="-285750" eaLnBrk="0" hangingPunct="0">
              <a:defRPr sz="1400" b="1">
                <a:solidFill>
                  <a:schemeClr val="tx1"/>
                </a:solidFill>
                <a:latin typeface="Arial" panose="020B0604020202020204" pitchFamily="34" charset="0"/>
                <a:cs typeface="Arial" panose="020B0604020202020204" pitchFamily="34" charset="0"/>
              </a:defRPr>
            </a:lvl2pPr>
            <a:lvl3pPr marL="1143000" indent="-228600" eaLnBrk="0" hangingPunct="0">
              <a:defRPr sz="1400" b="1">
                <a:solidFill>
                  <a:schemeClr val="tx1"/>
                </a:solidFill>
                <a:latin typeface="Arial" panose="020B0604020202020204" pitchFamily="34" charset="0"/>
                <a:cs typeface="Arial" panose="020B0604020202020204" pitchFamily="34" charset="0"/>
              </a:defRPr>
            </a:lvl3pPr>
            <a:lvl4pPr marL="1600200" indent="-228600" eaLnBrk="0" hangingPunct="0">
              <a:defRPr sz="1400" b="1">
                <a:solidFill>
                  <a:schemeClr val="tx1"/>
                </a:solidFill>
                <a:latin typeface="Arial" panose="020B0604020202020204" pitchFamily="34" charset="0"/>
                <a:cs typeface="Arial" panose="020B0604020202020204" pitchFamily="34" charset="0"/>
              </a:defRPr>
            </a:lvl4pPr>
            <a:lvl5pPr marL="2057400" indent="-228600" eaLnBrk="0" hangingPunct="0">
              <a:defRPr sz="14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9pPr>
          </a:lstStyle>
          <a:p>
            <a:pPr algn="ctr">
              <a:lnSpc>
                <a:spcPct val="90000"/>
              </a:lnSpc>
              <a:spcBef>
                <a:spcPct val="30000"/>
              </a:spcBef>
            </a:pPr>
            <a:r>
              <a:rPr lang="en-US" altLang="en-US" sz="3600" dirty="0"/>
              <a:t>Action</a:t>
            </a:r>
          </a:p>
        </p:txBody>
      </p:sp>
      <p:sp>
        <p:nvSpPr>
          <p:cNvPr id="13317" name="Rectangle 5">
            <a:extLst>
              <a:ext uri="{FF2B5EF4-FFF2-40B4-BE49-F238E27FC236}">
                <a16:creationId xmlns:a16="http://schemas.microsoft.com/office/drawing/2014/main" id="{97832897-FF6A-4F30-84F9-7F222D0F0B71}"/>
              </a:ext>
            </a:extLst>
          </p:cNvPr>
          <p:cNvSpPr>
            <a:spLocks noChangeArrowheads="1"/>
          </p:cNvSpPr>
          <p:nvPr/>
        </p:nvSpPr>
        <p:spPr bwMode="auto">
          <a:xfrm rot="16200000">
            <a:off x="2520156" y="2933582"/>
            <a:ext cx="1724025" cy="592138"/>
          </a:xfrm>
          <a:prstGeom prst="rect">
            <a:avLst/>
          </a:prstGeom>
          <a:solidFill>
            <a:schemeClr val="bg1"/>
          </a:solidFill>
          <a:ln w="12700">
            <a:solidFill>
              <a:schemeClr val="tx1"/>
            </a:solidFill>
            <a:miter lim="800000"/>
            <a:headEnd/>
            <a:tailEnd/>
          </a:ln>
          <a:effectLst>
            <a:outerShdw dist="107763" dir="2700000" algn="ctr" rotWithShape="0">
              <a:schemeClr val="bg2"/>
            </a:outerShdw>
          </a:effectLst>
        </p:spPr>
        <p:txBody>
          <a:bodyPr lIns="92075" tIns="46038" rIns="92075" bIns="46038">
            <a:spAutoFit/>
          </a:bodyPr>
          <a:lstStyle>
            <a:lvl1pPr eaLnBrk="0" hangingPunct="0">
              <a:defRPr sz="1400" b="1">
                <a:solidFill>
                  <a:schemeClr val="tx1"/>
                </a:solidFill>
                <a:latin typeface="Arial" panose="020B0604020202020204" pitchFamily="34" charset="0"/>
                <a:cs typeface="Arial" panose="020B0604020202020204" pitchFamily="34" charset="0"/>
              </a:defRPr>
            </a:lvl1pPr>
            <a:lvl2pPr marL="742950" indent="-285750" eaLnBrk="0" hangingPunct="0">
              <a:defRPr sz="1400" b="1">
                <a:solidFill>
                  <a:schemeClr val="tx1"/>
                </a:solidFill>
                <a:latin typeface="Arial" panose="020B0604020202020204" pitchFamily="34" charset="0"/>
                <a:cs typeface="Arial" panose="020B0604020202020204" pitchFamily="34" charset="0"/>
              </a:defRPr>
            </a:lvl2pPr>
            <a:lvl3pPr marL="1143000" indent="-228600" eaLnBrk="0" hangingPunct="0">
              <a:defRPr sz="1400" b="1">
                <a:solidFill>
                  <a:schemeClr val="tx1"/>
                </a:solidFill>
                <a:latin typeface="Arial" panose="020B0604020202020204" pitchFamily="34" charset="0"/>
                <a:cs typeface="Arial" panose="020B0604020202020204" pitchFamily="34" charset="0"/>
              </a:defRPr>
            </a:lvl3pPr>
            <a:lvl4pPr marL="1600200" indent="-228600" eaLnBrk="0" hangingPunct="0">
              <a:defRPr sz="1400" b="1">
                <a:solidFill>
                  <a:schemeClr val="tx1"/>
                </a:solidFill>
                <a:latin typeface="Arial" panose="020B0604020202020204" pitchFamily="34" charset="0"/>
                <a:cs typeface="Arial" panose="020B0604020202020204" pitchFamily="34" charset="0"/>
              </a:defRPr>
            </a:lvl4pPr>
            <a:lvl5pPr marL="2057400" indent="-228600" eaLnBrk="0" hangingPunct="0">
              <a:defRPr sz="14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9pPr>
          </a:lstStyle>
          <a:p>
            <a:pPr algn="ctr">
              <a:lnSpc>
                <a:spcPct val="90000"/>
              </a:lnSpc>
              <a:spcBef>
                <a:spcPct val="30000"/>
              </a:spcBef>
            </a:pPr>
            <a:r>
              <a:rPr lang="en-US" altLang="en-US" sz="3600"/>
              <a:t>Data</a:t>
            </a:r>
          </a:p>
        </p:txBody>
      </p:sp>
      <p:sp>
        <p:nvSpPr>
          <p:cNvPr id="13318" name="Rectangle 6">
            <a:extLst>
              <a:ext uri="{FF2B5EF4-FFF2-40B4-BE49-F238E27FC236}">
                <a16:creationId xmlns:a16="http://schemas.microsoft.com/office/drawing/2014/main" id="{80C0C431-CB4A-40E9-870B-657B4978419F}"/>
              </a:ext>
            </a:extLst>
          </p:cNvPr>
          <p:cNvSpPr>
            <a:spLocks noChangeArrowheads="1"/>
          </p:cNvSpPr>
          <p:nvPr/>
        </p:nvSpPr>
        <p:spPr bwMode="auto">
          <a:xfrm>
            <a:off x="6173787" y="588052"/>
            <a:ext cx="2711450" cy="598487"/>
          </a:xfrm>
          <a:prstGeom prst="rect">
            <a:avLst/>
          </a:prstGeom>
          <a:solidFill>
            <a:schemeClr val="bg1"/>
          </a:solidFill>
          <a:ln w="12700">
            <a:solidFill>
              <a:schemeClr val="tx1"/>
            </a:solidFill>
            <a:miter lim="800000"/>
            <a:headEnd/>
            <a:tailEnd/>
          </a:ln>
          <a:effectLst>
            <a:outerShdw dist="107763" dir="2700000" algn="ctr" rotWithShape="0">
              <a:schemeClr val="bg2"/>
            </a:outerShdw>
          </a:effectLst>
        </p:spPr>
        <p:txBody>
          <a:bodyPr wrap="none" lIns="92075" tIns="46038" rIns="92075" bIns="46038">
            <a:spAutoFit/>
          </a:bodyPr>
          <a:lstStyle>
            <a:lvl1pPr eaLnBrk="0" hangingPunct="0">
              <a:defRPr sz="1400" b="1">
                <a:solidFill>
                  <a:schemeClr val="tx1"/>
                </a:solidFill>
                <a:latin typeface="Arial" panose="020B0604020202020204" pitchFamily="34" charset="0"/>
                <a:cs typeface="Arial" panose="020B0604020202020204" pitchFamily="34" charset="0"/>
              </a:defRPr>
            </a:lvl1pPr>
            <a:lvl2pPr marL="742950" indent="-285750" eaLnBrk="0" hangingPunct="0">
              <a:defRPr sz="1400" b="1">
                <a:solidFill>
                  <a:schemeClr val="tx1"/>
                </a:solidFill>
                <a:latin typeface="Arial" panose="020B0604020202020204" pitchFamily="34" charset="0"/>
                <a:cs typeface="Arial" panose="020B0604020202020204" pitchFamily="34" charset="0"/>
              </a:defRPr>
            </a:lvl2pPr>
            <a:lvl3pPr marL="1143000" indent="-228600" eaLnBrk="0" hangingPunct="0">
              <a:defRPr sz="1400" b="1">
                <a:solidFill>
                  <a:schemeClr val="tx1"/>
                </a:solidFill>
                <a:latin typeface="Arial" panose="020B0604020202020204" pitchFamily="34" charset="0"/>
                <a:cs typeface="Arial" panose="020B0604020202020204" pitchFamily="34" charset="0"/>
              </a:defRPr>
            </a:lvl3pPr>
            <a:lvl4pPr marL="1600200" indent="-228600" eaLnBrk="0" hangingPunct="0">
              <a:defRPr sz="1400" b="1">
                <a:solidFill>
                  <a:schemeClr val="tx1"/>
                </a:solidFill>
                <a:latin typeface="Arial" panose="020B0604020202020204" pitchFamily="34" charset="0"/>
                <a:cs typeface="Arial" panose="020B0604020202020204" pitchFamily="34" charset="0"/>
              </a:defRPr>
            </a:lvl4pPr>
            <a:lvl5pPr marL="2057400" indent="-228600" eaLnBrk="0" hangingPunct="0">
              <a:defRPr sz="14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9pPr>
          </a:lstStyle>
          <a:p>
            <a:pPr algn="ctr">
              <a:lnSpc>
                <a:spcPct val="90000"/>
              </a:lnSpc>
              <a:spcBef>
                <a:spcPct val="30000"/>
              </a:spcBef>
            </a:pPr>
            <a:r>
              <a:rPr lang="en-US" altLang="en-US" sz="3600"/>
              <a:t>Information</a:t>
            </a:r>
          </a:p>
        </p:txBody>
      </p:sp>
      <p:graphicFrame>
        <p:nvGraphicFramePr>
          <p:cNvPr id="13319" name="Object 11">
            <a:extLst>
              <a:ext uri="{FF2B5EF4-FFF2-40B4-BE49-F238E27FC236}">
                <a16:creationId xmlns:a16="http://schemas.microsoft.com/office/drawing/2014/main" id="{6C8F7502-705E-4773-8689-CC157A91CFFA}"/>
              </a:ext>
            </a:extLst>
          </p:cNvPr>
          <p:cNvGraphicFramePr>
            <a:graphicFrameLocks noChangeAspect="1"/>
          </p:cNvGraphicFramePr>
          <p:nvPr>
            <p:extLst>
              <p:ext uri="{D42A27DB-BD31-4B8C-83A1-F6EECF244321}">
                <p14:modId xmlns:p14="http://schemas.microsoft.com/office/powerpoint/2010/main" val="2554371763"/>
              </p:ext>
            </p:extLst>
          </p:nvPr>
        </p:nvGraphicFramePr>
        <p:xfrm>
          <a:off x="3938587" y="1384232"/>
          <a:ext cx="7451725" cy="3368675"/>
        </p:xfrm>
        <a:graphic>
          <a:graphicData uri="http://schemas.openxmlformats.org/presentationml/2006/ole">
            <mc:AlternateContent xmlns:mc="http://schemas.openxmlformats.org/markup-compatibility/2006">
              <mc:Choice xmlns:v="urn:schemas-microsoft-com:vml" Requires="v">
                <p:oleObj spid="_x0000_s1064" name="Bitmap Image" r:id="rId4" imgW="6990385" imgH="3162162" progId="Paint.Picture">
                  <p:embed/>
                </p:oleObj>
              </mc:Choice>
              <mc:Fallback>
                <p:oleObj name="Bitmap Image" r:id="rId4" imgW="6990385" imgH="3162162" progId="Paint.Picture">
                  <p:embed/>
                  <p:pic>
                    <p:nvPicPr>
                      <p:cNvPr id="13319" name="Object 11">
                        <a:extLst>
                          <a:ext uri="{FF2B5EF4-FFF2-40B4-BE49-F238E27FC236}">
                            <a16:creationId xmlns:a16="http://schemas.microsoft.com/office/drawing/2014/main" id="{6C8F7502-705E-4773-8689-CC157A91CFF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38587" y="1384232"/>
                        <a:ext cx="7451725" cy="3368675"/>
                      </a:xfrm>
                      <a:prstGeom prst="rect">
                        <a:avLst/>
                      </a:prstGeom>
                      <a:noFill/>
                      <a:ln>
                        <a:noFill/>
                      </a:ln>
                      <a:effectLst/>
                    </p:spPr>
                  </p:pic>
                </p:oleObj>
              </mc:Fallback>
            </mc:AlternateContent>
          </a:graphicData>
        </a:graphic>
      </p:graphicFrame>
      <p:cxnSp>
        <p:nvCxnSpPr>
          <p:cNvPr id="13320" name="AutoShape 13">
            <a:extLst>
              <a:ext uri="{FF2B5EF4-FFF2-40B4-BE49-F238E27FC236}">
                <a16:creationId xmlns:a16="http://schemas.microsoft.com/office/drawing/2014/main" id="{B87E8E0C-C647-492F-977F-63BD969AFA62}"/>
              </a:ext>
            </a:extLst>
          </p:cNvPr>
          <p:cNvCxnSpPr>
            <a:cxnSpLocks noChangeShapeType="1"/>
            <a:stCxn id="13316" idx="1"/>
            <a:endCxn id="13317" idx="1"/>
          </p:cNvCxnSpPr>
          <p:nvPr/>
        </p:nvCxnSpPr>
        <p:spPr bwMode="auto">
          <a:xfrm rot="10800000">
            <a:off x="3382170" y="4091664"/>
            <a:ext cx="1665287" cy="1131190"/>
          </a:xfrm>
          <a:prstGeom prst="curvedConnector2">
            <a:avLst/>
          </a:prstGeom>
          <a:noFill/>
          <a:ln w="12700">
            <a:solidFill>
              <a:schemeClr val="tx1"/>
            </a:solidFill>
            <a:round/>
            <a:headEnd type="none" w="sm" len="sm"/>
            <a:tailEnd type="triangle" w="lg" len="lg"/>
          </a:ln>
          <a:extLst>
            <a:ext uri="{909E8E84-426E-40DD-AFC4-6F175D3DCCD1}">
              <a14:hiddenFill xmlns:a14="http://schemas.microsoft.com/office/drawing/2010/main">
                <a:noFill/>
              </a14:hiddenFill>
            </a:ext>
          </a:extLst>
        </p:spPr>
      </p:cxnSp>
      <p:cxnSp>
        <p:nvCxnSpPr>
          <p:cNvPr id="13321" name="AutoShape 14">
            <a:extLst>
              <a:ext uri="{FF2B5EF4-FFF2-40B4-BE49-F238E27FC236}">
                <a16:creationId xmlns:a16="http://schemas.microsoft.com/office/drawing/2014/main" id="{C18574DF-2044-4587-BB25-63CAFC59AF2A}"/>
              </a:ext>
            </a:extLst>
          </p:cNvPr>
          <p:cNvCxnSpPr>
            <a:cxnSpLocks noChangeShapeType="1"/>
            <a:stCxn id="13317" idx="3"/>
            <a:endCxn id="13318" idx="1"/>
          </p:cNvCxnSpPr>
          <p:nvPr/>
        </p:nvCxnSpPr>
        <p:spPr bwMode="auto">
          <a:xfrm rot="5400000" flipH="1" flipV="1">
            <a:off x="4037012" y="232451"/>
            <a:ext cx="1481138" cy="2792413"/>
          </a:xfrm>
          <a:prstGeom prst="curvedConnector2">
            <a:avLst/>
          </a:prstGeom>
          <a:noFill/>
          <a:ln w="12700">
            <a:solidFill>
              <a:schemeClr val="tx1"/>
            </a:solidFill>
            <a:round/>
            <a:headEnd type="none" w="sm" len="sm"/>
            <a:tailEnd type="triangle" w="lg" len="lg"/>
          </a:ln>
          <a:extLst>
            <a:ext uri="{909E8E84-426E-40DD-AFC4-6F175D3DCCD1}">
              <a14:hiddenFill xmlns:a14="http://schemas.microsoft.com/office/drawing/2010/main">
                <a:noFill/>
              </a14:hiddenFill>
            </a:ext>
          </a:extLst>
        </p:spPr>
      </p:cxnSp>
      <p:cxnSp>
        <p:nvCxnSpPr>
          <p:cNvPr id="13322" name="AutoShape 15">
            <a:extLst>
              <a:ext uri="{FF2B5EF4-FFF2-40B4-BE49-F238E27FC236}">
                <a16:creationId xmlns:a16="http://schemas.microsoft.com/office/drawing/2014/main" id="{BE075DB2-EFB8-4BF9-A94B-B1A202A020AE}"/>
              </a:ext>
            </a:extLst>
          </p:cNvPr>
          <p:cNvCxnSpPr>
            <a:cxnSpLocks noChangeShapeType="1"/>
            <a:stCxn id="13318" idx="3"/>
            <a:endCxn id="13315" idx="1"/>
          </p:cNvCxnSpPr>
          <p:nvPr/>
        </p:nvCxnSpPr>
        <p:spPr bwMode="auto">
          <a:xfrm>
            <a:off x="8885238" y="888089"/>
            <a:ext cx="2803525" cy="1304925"/>
          </a:xfrm>
          <a:prstGeom prst="curvedConnector2">
            <a:avLst/>
          </a:prstGeom>
          <a:noFill/>
          <a:ln w="12700">
            <a:solidFill>
              <a:schemeClr val="tx1"/>
            </a:solidFill>
            <a:round/>
            <a:headEnd type="none" w="sm" len="sm"/>
            <a:tailEnd type="triangle" w="lg" len="lg"/>
          </a:ln>
          <a:extLst>
            <a:ext uri="{909E8E84-426E-40DD-AFC4-6F175D3DCCD1}">
              <a14:hiddenFill xmlns:a14="http://schemas.microsoft.com/office/drawing/2010/main">
                <a:noFill/>
              </a14:hiddenFill>
            </a:ext>
          </a:extLst>
        </p:spPr>
      </p:cxnSp>
      <p:cxnSp>
        <p:nvCxnSpPr>
          <p:cNvPr id="13323" name="AutoShape 16">
            <a:extLst>
              <a:ext uri="{FF2B5EF4-FFF2-40B4-BE49-F238E27FC236}">
                <a16:creationId xmlns:a16="http://schemas.microsoft.com/office/drawing/2014/main" id="{F23F5AD5-66C2-414C-BCCB-B04D72561BCF}"/>
              </a:ext>
            </a:extLst>
          </p:cNvPr>
          <p:cNvCxnSpPr>
            <a:cxnSpLocks noChangeShapeType="1"/>
            <a:stCxn id="13315" idx="3"/>
            <a:endCxn id="13316" idx="3"/>
          </p:cNvCxnSpPr>
          <p:nvPr/>
        </p:nvCxnSpPr>
        <p:spPr bwMode="auto">
          <a:xfrm rot="5400000">
            <a:off x="8953055" y="2486353"/>
            <a:ext cx="927990" cy="4545013"/>
          </a:xfrm>
          <a:prstGeom prst="curvedConnector2">
            <a:avLst/>
          </a:prstGeom>
          <a:noFill/>
          <a:ln w="12700">
            <a:solidFill>
              <a:schemeClr val="tx1"/>
            </a:solidFill>
            <a:round/>
            <a:headEnd type="none" w="sm" len="sm"/>
            <a:tailEnd type="triangle" w="lg" len="lg"/>
          </a:ln>
          <a:extLst>
            <a:ext uri="{909E8E84-426E-40DD-AFC4-6F175D3DCCD1}">
              <a14:hiddenFill xmlns:a14="http://schemas.microsoft.com/office/drawing/2010/main">
                <a:noFill/>
              </a14:hiddenFill>
            </a:ext>
          </a:extLst>
        </p:spPr>
      </p:cxnSp>
      <p:sp>
        <p:nvSpPr>
          <p:cNvPr id="13324" name="Text Box 12">
            <a:extLst>
              <a:ext uri="{FF2B5EF4-FFF2-40B4-BE49-F238E27FC236}">
                <a16:creationId xmlns:a16="http://schemas.microsoft.com/office/drawing/2014/main" id="{ED95A3FB-A7E6-4B50-AA41-2D499E11F67F}"/>
              </a:ext>
            </a:extLst>
          </p:cNvPr>
          <p:cNvSpPr txBox="1">
            <a:spLocks noChangeArrowheads="1"/>
          </p:cNvSpPr>
          <p:nvPr/>
        </p:nvSpPr>
        <p:spPr bwMode="auto">
          <a:xfrm>
            <a:off x="7331642" y="5246636"/>
            <a:ext cx="4691743" cy="1446550"/>
          </a:xfrm>
          <a:prstGeom prst="rect">
            <a:avLst/>
          </a:prstGeom>
          <a:solidFill>
            <a:srgbClr val="FFFF00"/>
          </a:solidFill>
          <a:ln>
            <a:noFill/>
          </a:ln>
        </p:spPr>
        <p:txBody>
          <a:bodyPr wrap="square">
            <a:spAutoFit/>
          </a:bodyPr>
          <a:lstStyle>
            <a:lvl1pPr marL="228600" indent="-228600" eaLnBrk="0" hangingPunct="0">
              <a:defRPr sz="1400" b="1">
                <a:solidFill>
                  <a:schemeClr val="tx1"/>
                </a:solidFill>
                <a:latin typeface="Arial" panose="020B0604020202020204" pitchFamily="34" charset="0"/>
                <a:cs typeface="Arial" panose="020B0604020202020204" pitchFamily="34" charset="0"/>
              </a:defRPr>
            </a:lvl1pPr>
            <a:lvl2pPr marL="742950" indent="-285750" eaLnBrk="0" hangingPunct="0">
              <a:defRPr sz="1400" b="1">
                <a:solidFill>
                  <a:schemeClr val="tx1"/>
                </a:solidFill>
                <a:latin typeface="Arial" panose="020B0604020202020204" pitchFamily="34" charset="0"/>
                <a:cs typeface="Arial" panose="020B0604020202020204" pitchFamily="34" charset="0"/>
              </a:defRPr>
            </a:lvl2pPr>
            <a:lvl3pPr marL="1143000" indent="-228600" eaLnBrk="0" hangingPunct="0">
              <a:defRPr sz="1400" b="1">
                <a:solidFill>
                  <a:schemeClr val="tx1"/>
                </a:solidFill>
                <a:latin typeface="Arial" panose="020B0604020202020204" pitchFamily="34" charset="0"/>
                <a:cs typeface="Arial" panose="020B0604020202020204" pitchFamily="34" charset="0"/>
              </a:defRPr>
            </a:lvl3pPr>
            <a:lvl4pPr marL="1600200" indent="-228600" eaLnBrk="0" hangingPunct="0">
              <a:defRPr sz="1400" b="1">
                <a:solidFill>
                  <a:schemeClr val="tx1"/>
                </a:solidFill>
                <a:latin typeface="Arial" panose="020B0604020202020204" pitchFamily="34" charset="0"/>
                <a:cs typeface="Arial" panose="020B0604020202020204" pitchFamily="34" charset="0"/>
              </a:defRPr>
            </a:lvl4pPr>
            <a:lvl5pPr marL="2057400" indent="-228600" eaLnBrk="0" hangingPunct="0">
              <a:defRPr sz="14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9pPr>
          </a:lstStyle>
          <a:p>
            <a:pPr>
              <a:buFontTx/>
              <a:buChar char="•"/>
            </a:pPr>
            <a:r>
              <a:rPr lang="en-US" altLang="en-US" sz="2200" dirty="0">
                <a:solidFill>
                  <a:srgbClr val="FF0000"/>
                </a:solidFill>
              </a:rPr>
              <a:t>Intelligence</a:t>
            </a:r>
            <a:r>
              <a:rPr lang="en-US" altLang="en-US" sz="2200" dirty="0"/>
              <a:t>: Gather information </a:t>
            </a:r>
          </a:p>
          <a:p>
            <a:pPr>
              <a:buFontTx/>
              <a:buChar char="•"/>
            </a:pPr>
            <a:r>
              <a:rPr lang="en-US" altLang="en-US" sz="2200" dirty="0">
                <a:solidFill>
                  <a:srgbClr val="FF0000"/>
                </a:solidFill>
              </a:rPr>
              <a:t>Design</a:t>
            </a:r>
            <a:r>
              <a:rPr lang="en-US" altLang="en-US" sz="2200" dirty="0"/>
              <a:t>: Create alternatives</a:t>
            </a:r>
          </a:p>
          <a:p>
            <a:pPr>
              <a:buFontTx/>
              <a:buChar char="•"/>
            </a:pPr>
            <a:r>
              <a:rPr lang="en-US" altLang="en-US" sz="2200" dirty="0">
                <a:solidFill>
                  <a:srgbClr val="FF0000"/>
                </a:solidFill>
              </a:rPr>
              <a:t>Choice</a:t>
            </a:r>
            <a:r>
              <a:rPr lang="en-US" altLang="en-US" sz="2200" dirty="0"/>
              <a:t>: Select an optimal/good enough solution</a:t>
            </a:r>
          </a:p>
        </p:txBody>
      </p:sp>
      <p:sp>
        <p:nvSpPr>
          <p:cNvPr id="13325" name="Rectangle 12">
            <a:extLst>
              <a:ext uri="{FF2B5EF4-FFF2-40B4-BE49-F238E27FC236}">
                <a16:creationId xmlns:a16="http://schemas.microsoft.com/office/drawing/2014/main" id="{D9AC1CA5-50EC-4F50-8D34-C90982440292}"/>
              </a:ext>
            </a:extLst>
          </p:cNvPr>
          <p:cNvSpPr>
            <a:spLocks noChangeArrowheads="1"/>
          </p:cNvSpPr>
          <p:nvPr/>
        </p:nvSpPr>
        <p:spPr bwMode="auto">
          <a:xfrm>
            <a:off x="24834" y="6596837"/>
            <a:ext cx="7306808" cy="307777"/>
          </a:xfrm>
          <a:prstGeom prst="rect">
            <a:avLst/>
          </a:prstGeom>
          <a:solidFill>
            <a:schemeClr val="bg1"/>
          </a:solidFill>
          <a:ln>
            <a:noFill/>
          </a:ln>
        </p:spPr>
        <p:txBody>
          <a:bodyPr wrap="square">
            <a:spAutoFit/>
          </a:bodyPr>
          <a:lstStyle>
            <a:lvl1pPr eaLnBrk="0" hangingPunct="0">
              <a:defRPr sz="1400" b="1">
                <a:solidFill>
                  <a:schemeClr val="tx1"/>
                </a:solidFill>
                <a:latin typeface="Arial" panose="020B0604020202020204" pitchFamily="34" charset="0"/>
                <a:cs typeface="Arial" panose="020B0604020202020204" pitchFamily="34" charset="0"/>
              </a:defRPr>
            </a:lvl1pPr>
            <a:lvl2pPr marL="742950" indent="-285750" eaLnBrk="0" hangingPunct="0">
              <a:defRPr sz="1400" b="1">
                <a:solidFill>
                  <a:schemeClr val="tx1"/>
                </a:solidFill>
                <a:latin typeface="Arial" panose="020B0604020202020204" pitchFamily="34" charset="0"/>
                <a:cs typeface="Arial" panose="020B0604020202020204" pitchFamily="34" charset="0"/>
              </a:defRPr>
            </a:lvl2pPr>
            <a:lvl3pPr marL="1143000" indent="-228600" eaLnBrk="0" hangingPunct="0">
              <a:defRPr sz="1400" b="1">
                <a:solidFill>
                  <a:schemeClr val="tx1"/>
                </a:solidFill>
                <a:latin typeface="Arial" panose="020B0604020202020204" pitchFamily="34" charset="0"/>
                <a:cs typeface="Arial" panose="020B0604020202020204" pitchFamily="34" charset="0"/>
              </a:defRPr>
            </a:lvl3pPr>
            <a:lvl4pPr marL="1600200" indent="-228600" eaLnBrk="0" hangingPunct="0">
              <a:defRPr sz="1400" b="1">
                <a:solidFill>
                  <a:schemeClr val="tx1"/>
                </a:solidFill>
                <a:latin typeface="Arial" panose="020B0604020202020204" pitchFamily="34" charset="0"/>
                <a:cs typeface="Arial" panose="020B0604020202020204" pitchFamily="34" charset="0"/>
              </a:defRPr>
            </a:lvl4pPr>
            <a:lvl5pPr marL="2057400" indent="-228600" eaLnBrk="0" hangingPunct="0">
              <a:defRPr sz="14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9pPr>
          </a:lstStyle>
          <a:p>
            <a:r>
              <a:rPr lang="en-US" altLang="en-US" dirty="0">
                <a:hlinkClick r:id="rId6"/>
              </a:rPr>
              <a:t>http://minderchen.cikeys.com/wp-content/uploads/reading/InformationResource.pdf</a:t>
            </a:r>
            <a:r>
              <a:rPr lang="en-US" altLang="en-US" dirty="0"/>
              <a:t> </a:t>
            </a:r>
          </a:p>
        </p:txBody>
      </p:sp>
      <p:sp>
        <p:nvSpPr>
          <p:cNvPr id="13326" name="Rectangle 1">
            <a:extLst>
              <a:ext uri="{FF2B5EF4-FFF2-40B4-BE49-F238E27FC236}">
                <a16:creationId xmlns:a16="http://schemas.microsoft.com/office/drawing/2014/main" id="{D7D06749-BAF1-495A-A8AD-FA9EAE184DFC}"/>
              </a:ext>
            </a:extLst>
          </p:cNvPr>
          <p:cNvSpPr>
            <a:spLocks noChangeArrowheads="1"/>
          </p:cNvSpPr>
          <p:nvPr/>
        </p:nvSpPr>
        <p:spPr bwMode="auto">
          <a:xfrm>
            <a:off x="24834" y="621743"/>
            <a:ext cx="56964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b="1">
                <a:solidFill>
                  <a:schemeClr val="tx1"/>
                </a:solidFill>
                <a:latin typeface="Arial" panose="020B0604020202020204" pitchFamily="34" charset="0"/>
                <a:cs typeface="Arial" panose="020B0604020202020204" pitchFamily="34" charset="0"/>
              </a:defRPr>
            </a:lvl1pPr>
            <a:lvl2pPr marL="742950" indent="-285750" eaLnBrk="0" hangingPunct="0">
              <a:defRPr sz="1400" b="1">
                <a:solidFill>
                  <a:schemeClr val="tx1"/>
                </a:solidFill>
                <a:latin typeface="Arial" panose="020B0604020202020204" pitchFamily="34" charset="0"/>
                <a:cs typeface="Arial" panose="020B0604020202020204" pitchFamily="34" charset="0"/>
              </a:defRPr>
            </a:lvl2pPr>
            <a:lvl3pPr marL="1143000" indent="-228600" eaLnBrk="0" hangingPunct="0">
              <a:defRPr sz="1400" b="1">
                <a:solidFill>
                  <a:schemeClr val="tx1"/>
                </a:solidFill>
                <a:latin typeface="Arial" panose="020B0604020202020204" pitchFamily="34" charset="0"/>
                <a:cs typeface="Arial" panose="020B0604020202020204" pitchFamily="34" charset="0"/>
              </a:defRPr>
            </a:lvl3pPr>
            <a:lvl4pPr marL="1600200" indent="-228600" eaLnBrk="0" hangingPunct="0">
              <a:defRPr sz="1400" b="1">
                <a:solidFill>
                  <a:schemeClr val="tx1"/>
                </a:solidFill>
                <a:latin typeface="Arial" panose="020B0604020202020204" pitchFamily="34" charset="0"/>
                <a:cs typeface="Arial" panose="020B0604020202020204" pitchFamily="34" charset="0"/>
              </a:defRPr>
            </a:lvl4pPr>
            <a:lvl5pPr marL="2057400" indent="-228600" eaLnBrk="0" hangingPunct="0">
              <a:defRPr sz="14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9pPr>
          </a:lstStyle>
          <a:p>
            <a:pPr eaLnBrk="1" hangingPunct="1"/>
            <a:r>
              <a:rPr lang="en-US" altLang="en-US" sz="2000" dirty="0"/>
              <a:t>Information is processed data that is organized, meaningful, and useful.</a:t>
            </a:r>
          </a:p>
        </p:txBody>
      </p:sp>
      <p:sp>
        <p:nvSpPr>
          <p:cNvPr id="17" name="TextBox 16">
            <a:extLst>
              <a:ext uri="{FF2B5EF4-FFF2-40B4-BE49-F238E27FC236}">
                <a16:creationId xmlns:a16="http://schemas.microsoft.com/office/drawing/2014/main" id="{E82AC7FF-E309-4B81-8529-47211E44C185}"/>
              </a:ext>
            </a:extLst>
          </p:cNvPr>
          <p:cNvSpPr txBox="1"/>
          <p:nvPr/>
        </p:nvSpPr>
        <p:spPr>
          <a:xfrm>
            <a:off x="8140" y="1608139"/>
            <a:ext cx="3224803" cy="5170646"/>
          </a:xfrm>
          <a:prstGeom prst="rect">
            <a:avLst/>
          </a:prstGeom>
          <a:noFill/>
        </p:spPr>
        <p:txBody>
          <a:bodyPr wrap="square">
            <a:spAutoFit/>
          </a:bodyPr>
          <a:lstStyle/>
          <a:p>
            <a:pPr>
              <a:lnSpc>
                <a:spcPct val="100000"/>
              </a:lnSpc>
              <a:spcBef>
                <a:spcPts val="0"/>
              </a:spcBef>
              <a:defRPr/>
            </a:pPr>
            <a:r>
              <a:rPr lang="en-US" sz="2000" b="1" dirty="0"/>
              <a:t>Characteristics of Information as Resources</a:t>
            </a:r>
          </a:p>
          <a:p>
            <a:pPr marL="285750" indent="-285750">
              <a:lnSpc>
                <a:spcPct val="100000"/>
              </a:lnSpc>
              <a:spcBef>
                <a:spcPts val="0"/>
              </a:spcBef>
              <a:buFont typeface="Arial" panose="020B0604020202020204" pitchFamily="34" charset="0"/>
              <a:buChar char="•"/>
              <a:defRPr/>
            </a:pPr>
            <a:r>
              <a:rPr lang="en-US" sz="2000" b="1" dirty="0"/>
              <a:t>Expandable</a:t>
            </a:r>
            <a:r>
              <a:rPr lang="en-US" sz="2000" dirty="0"/>
              <a:t>: Information explosion* </a:t>
            </a:r>
            <a:endParaRPr lang="en-US" sz="2000" dirty="0">
              <a:sym typeface="Wingdings" pitchFamily="2" charset="2"/>
            </a:endParaRPr>
          </a:p>
          <a:p>
            <a:pPr marL="285750" indent="-285750">
              <a:lnSpc>
                <a:spcPct val="100000"/>
              </a:lnSpc>
              <a:spcBef>
                <a:spcPts val="0"/>
              </a:spcBef>
              <a:buFont typeface="Arial" panose="020B0604020202020204" pitchFamily="34" charset="0"/>
              <a:buChar char="•"/>
              <a:defRPr/>
            </a:pPr>
            <a:r>
              <a:rPr lang="en-US" sz="2000" b="1" dirty="0"/>
              <a:t>Compressible</a:t>
            </a:r>
            <a:r>
              <a:rPr lang="en-US" sz="2000" dirty="0"/>
              <a:t>: Sorting, categorizing, filtering, aggregating, summarizing**, and consolidating. </a:t>
            </a:r>
          </a:p>
          <a:p>
            <a:pPr marL="285750" indent="-285750">
              <a:lnSpc>
                <a:spcPct val="100000"/>
              </a:lnSpc>
              <a:spcBef>
                <a:spcPts val="0"/>
              </a:spcBef>
              <a:buFont typeface="Arial" panose="020B0604020202020204" pitchFamily="34" charset="0"/>
              <a:buChar char="•"/>
              <a:defRPr/>
            </a:pPr>
            <a:r>
              <a:rPr lang="en-US" sz="2000" b="1" dirty="0"/>
              <a:t>Substitutable</a:t>
            </a:r>
            <a:r>
              <a:rPr lang="en-US" sz="2000" dirty="0"/>
              <a:t>: </a:t>
            </a:r>
          </a:p>
          <a:p>
            <a:pPr marL="285750" indent="-285750">
              <a:lnSpc>
                <a:spcPct val="100000"/>
              </a:lnSpc>
              <a:spcBef>
                <a:spcPts val="0"/>
              </a:spcBef>
              <a:buFont typeface="Arial" panose="020B0604020202020204" pitchFamily="34" charset="0"/>
              <a:buChar char="•"/>
              <a:defRPr/>
            </a:pPr>
            <a:r>
              <a:rPr lang="en-US" sz="2000" b="1" dirty="0"/>
              <a:t>Transportable</a:t>
            </a:r>
            <a:endParaRPr lang="en-US" sz="2000" dirty="0"/>
          </a:p>
          <a:p>
            <a:pPr marL="285750" indent="-285750">
              <a:lnSpc>
                <a:spcPct val="100000"/>
              </a:lnSpc>
              <a:spcBef>
                <a:spcPts val="0"/>
              </a:spcBef>
              <a:buFont typeface="Arial" panose="020B0604020202020204" pitchFamily="34" charset="0"/>
              <a:buChar char="•"/>
              <a:defRPr/>
            </a:pPr>
            <a:r>
              <a:rPr lang="en-US" sz="2000" b="1" dirty="0"/>
              <a:t>Diffusive</a:t>
            </a:r>
            <a:r>
              <a:rPr lang="en-US" sz="2000" dirty="0"/>
              <a:t>: Spreading (sharing) and leaking (Security &amp; privacy)</a:t>
            </a:r>
          </a:p>
          <a:p>
            <a:pPr marL="285750" indent="-285750">
              <a:lnSpc>
                <a:spcPct val="100000"/>
              </a:lnSpc>
              <a:spcBef>
                <a:spcPts val="0"/>
              </a:spcBef>
              <a:buFont typeface="Arial" panose="020B0604020202020204" pitchFamily="34" charset="0"/>
              <a:buChar char="•"/>
              <a:defRPr/>
            </a:pPr>
            <a:r>
              <a:rPr lang="en-US" sz="2000" b="1" dirty="0"/>
              <a:t>Sharable</a:t>
            </a:r>
            <a:endParaRPr lang="en-US" sz="2000" dirty="0"/>
          </a:p>
          <a:p>
            <a:pPr>
              <a:lnSpc>
                <a:spcPct val="100000"/>
              </a:lnSpc>
              <a:spcBef>
                <a:spcPts val="0"/>
              </a:spcBef>
              <a:defRPr/>
            </a:pPr>
            <a:endParaRPr lang="en-US" sz="1000" dirty="0"/>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883" name="Content Placeholder 2">
            <a:extLst>
              <a:ext uri="{FF2B5EF4-FFF2-40B4-BE49-F238E27FC236}">
                <a16:creationId xmlns:a16="http://schemas.microsoft.com/office/drawing/2014/main" id="{8CFBF74B-0DDB-448E-87B5-79F170D7B4F1}"/>
              </a:ext>
            </a:extLst>
          </p:cNvPr>
          <p:cNvSpPr>
            <a:spLocks noGrp="1" noChangeArrowheads="1"/>
          </p:cNvSpPr>
          <p:nvPr>
            <p:ph idx="1"/>
          </p:nvPr>
        </p:nvSpPr>
        <p:spPr/>
        <p:txBody>
          <a:bodyPr/>
          <a:lstStyle/>
          <a:p>
            <a:endParaRPr lang="en-US" altLang="en-US" dirty="0"/>
          </a:p>
        </p:txBody>
      </p:sp>
      <p:pic>
        <p:nvPicPr>
          <p:cNvPr id="122884" name="Picture 5">
            <a:extLst>
              <a:ext uri="{FF2B5EF4-FFF2-40B4-BE49-F238E27FC236}">
                <a16:creationId xmlns:a16="http://schemas.microsoft.com/office/drawing/2014/main" id="{E22D3BE8-82B4-40E6-A73D-8C6E893F0B4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28586"/>
            <a:ext cx="9560687" cy="6853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885" name="TextBox 6">
            <a:extLst>
              <a:ext uri="{FF2B5EF4-FFF2-40B4-BE49-F238E27FC236}">
                <a16:creationId xmlns:a16="http://schemas.microsoft.com/office/drawing/2014/main" id="{57FDB563-0C8B-45EF-8079-2EBD0D7A6F2A}"/>
              </a:ext>
            </a:extLst>
          </p:cNvPr>
          <p:cNvSpPr txBox="1">
            <a:spLocks noChangeArrowheads="1"/>
          </p:cNvSpPr>
          <p:nvPr/>
        </p:nvSpPr>
        <p:spPr bwMode="auto">
          <a:xfrm>
            <a:off x="7696201" y="6324600"/>
            <a:ext cx="19081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000" b="1">
                <a:solidFill>
                  <a:schemeClr val="tx1"/>
                </a:solidFill>
                <a:latin typeface="Arial" panose="020B0604020202020204" pitchFamily="34" charset="0"/>
              </a:defRPr>
            </a:lvl1pPr>
            <a:lvl2pPr marL="742950" indent="-285750">
              <a:defRPr sz="2000" b="1">
                <a:solidFill>
                  <a:schemeClr val="tx1"/>
                </a:solidFill>
                <a:latin typeface="Arial" panose="020B0604020202020204" pitchFamily="34" charset="0"/>
              </a:defRPr>
            </a:lvl2pPr>
            <a:lvl3pPr marL="1143000" indent="-228600">
              <a:defRPr sz="2000" b="1">
                <a:solidFill>
                  <a:schemeClr val="tx1"/>
                </a:solidFill>
                <a:latin typeface="Arial" panose="020B0604020202020204" pitchFamily="34" charset="0"/>
              </a:defRPr>
            </a:lvl3pPr>
            <a:lvl4pPr marL="1600200" indent="-228600">
              <a:defRPr sz="2000" b="1">
                <a:solidFill>
                  <a:schemeClr val="tx1"/>
                </a:solidFill>
                <a:latin typeface="Arial" panose="020B0604020202020204" pitchFamily="34" charset="0"/>
              </a:defRPr>
            </a:lvl4pPr>
            <a:lvl5pPr marL="2057400" indent="-228600">
              <a:defRPr sz="2000" b="1">
                <a:solidFill>
                  <a:schemeClr val="tx1"/>
                </a:solidFill>
                <a:latin typeface="Arial" panose="020B0604020202020204" pitchFamily="34" charset="0"/>
              </a:defRPr>
            </a:lvl5pPr>
            <a:lvl6pPr marL="2514600" indent="-228600" eaLnBrk="0" fontAlgn="base" hangingPunct="0">
              <a:spcBef>
                <a:spcPct val="0"/>
              </a:spcBef>
              <a:spcAft>
                <a:spcPct val="0"/>
              </a:spcAft>
              <a:defRPr sz="2000" b="1">
                <a:solidFill>
                  <a:schemeClr val="tx1"/>
                </a:solidFill>
                <a:latin typeface="Arial" panose="020B0604020202020204" pitchFamily="34" charset="0"/>
              </a:defRPr>
            </a:lvl6pPr>
            <a:lvl7pPr marL="2971800" indent="-228600" eaLnBrk="0" fontAlgn="base" hangingPunct="0">
              <a:spcBef>
                <a:spcPct val="0"/>
              </a:spcBef>
              <a:spcAft>
                <a:spcPct val="0"/>
              </a:spcAft>
              <a:defRPr sz="2000" b="1">
                <a:solidFill>
                  <a:schemeClr val="tx1"/>
                </a:solidFill>
                <a:latin typeface="Arial" panose="020B0604020202020204" pitchFamily="34" charset="0"/>
              </a:defRPr>
            </a:lvl7pPr>
            <a:lvl8pPr marL="3429000" indent="-228600" eaLnBrk="0" fontAlgn="base" hangingPunct="0">
              <a:spcBef>
                <a:spcPct val="0"/>
              </a:spcBef>
              <a:spcAft>
                <a:spcPct val="0"/>
              </a:spcAft>
              <a:defRPr sz="2000" b="1">
                <a:solidFill>
                  <a:schemeClr val="tx1"/>
                </a:solidFill>
                <a:latin typeface="Arial" panose="020B0604020202020204" pitchFamily="34" charset="0"/>
              </a:defRPr>
            </a:lvl8pPr>
            <a:lvl9pPr marL="3886200" indent="-228600" eaLnBrk="0" fontAlgn="base" hangingPunct="0">
              <a:spcBef>
                <a:spcPct val="0"/>
              </a:spcBef>
              <a:spcAft>
                <a:spcPct val="0"/>
              </a:spcAft>
              <a:defRPr sz="2000" b="1">
                <a:solidFill>
                  <a:schemeClr val="tx1"/>
                </a:solidFill>
                <a:latin typeface="Arial" panose="020B0604020202020204" pitchFamily="34" charset="0"/>
              </a:defRPr>
            </a:lvl9pPr>
          </a:lstStyle>
          <a:p>
            <a:r>
              <a:rPr lang="en-US" altLang="en-US"/>
              <a:t>Source: (</a:t>
            </a:r>
            <a:r>
              <a:rPr lang="en-US" altLang="en-US">
                <a:hlinkClick r:id="rId3"/>
              </a:rPr>
              <a:t>Link</a:t>
            </a:r>
            <a:r>
              <a:rPr lang="en-US" altLang="en-US"/>
              <a:t>)</a:t>
            </a:r>
          </a:p>
        </p:txBody>
      </p:sp>
      <p:sp>
        <p:nvSpPr>
          <p:cNvPr id="2" name="TextBox 1">
            <a:extLst>
              <a:ext uri="{FF2B5EF4-FFF2-40B4-BE49-F238E27FC236}">
                <a16:creationId xmlns:a16="http://schemas.microsoft.com/office/drawing/2014/main" id="{862A13D2-EBE6-4637-8E18-2CCEF4DD43B0}"/>
              </a:ext>
            </a:extLst>
          </p:cNvPr>
          <p:cNvSpPr txBox="1"/>
          <p:nvPr/>
        </p:nvSpPr>
        <p:spPr>
          <a:xfrm>
            <a:off x="7850634" y="895541"/>
            <a:ext cx="4341366" cy="4216539"/>
          </a:xfrm>
          <a:prstGeom prst="rect">
            <a:avLst/>
          </a:prstGeom>
          <a:solidFill>
            <a:schemeClr val="bg1"/>
          </a:solidFill>
        </p:spPr>
        <p:txBody>
          <a:bodyPr wrap="square" rtlCol="0">
            <a:spAutoFit/>
          </a:bodyPr>
          <a:lstStyle/>
          <a:p>
            <a:r>
              <a:rPr lang="en-US" sz="2800" b="1" dirty="0">
                <a:solidFill>
                  <a:srgbClr val="C00000"/>
                </a:solidFill>
              </a:rPr>
              <a:t>Models</a:t>
            </a:r>
          </a:p>
          <a:p>
            <a:pPr marL="171450" indent="-171450">
              <a:buFont typeface="Arial" panose="020B0604020202020204" pitchFamily="34" charset="0"/>
              <a:buChar char="•"/>
            </a:pPr>
            <a:r>
              <a:rPr lang="en-US" sz="2400" b="1" dirty="0">
                <a:solidFill>
                  <a:schemeClr val="accent6">
                    <a:lumMod val="75000"/>
                  </a:schemeClr>
                </a:solidFill>
              </a:rPr>
              <a:t>Excel functions-based models</a:t>
            </a:r>
          </a:p>
          <a:p>
            <a:pPr marL="171450" indent="-171450">
              <a:buFont typeface="Arial" panose="020B0604020202020204" pitchFamily="34" charset="0"/>
              <a:buChar char="•"/>
            </a:pPr>
            <a:r>
              <a:rPr lang="en-US" sz="2400" b="1" dirty="0"/>
              <a:t>Statistical models</a:t>
            </a:r>
          </a:p>
          <a:p>
            <a:pPr marL="171450" indent="-171450">
              <a:buFont typeface="Arial" panose="020B0604020202020204" pitchFamily="34" charset="0"/>
              <a:buChar char="•"/>
            </a:pPr>
            <a:r>
              <a:rPr lang="en-US" sz="2400" b="1" dirty="0"/>
              <a:t>Mathematical models</a:t>
            </a:r>
          </a:p>
          <a:p>
            <a:pPr marL="171450" indent="-171450">
              <a:buFont typeface="Arial" panose="020B0604020202020204" pitchFamily="34" charset="0"/>
              <a:buChar char="•"/>
            </a:pPr>
            <a:r>
              <a:rPr lang="en-US" sz="2400" b="1" dirty="0"/>
              <a:t>Machine learning models</a:t>
            </a:r>
          </a:p>
          <a:p>
            <a:pPr marL="171450" indent="-171450">
              <a:buFont typeface="Arial" panose="020B0604020202020204" pitchFamily="34" charset="0"/>
              <a:buChar char="•"/>
            </a:pPr>
            <a:r>
              <a:rPr lang="en-US" sz="2400" b="1" dirty="0"/>
              <a:t>Domain specific models such as models supporting specific marketing decision makings.  </a:t>
            </a:r>
          </a:p>
        </p:txBody>
      </p:sp>
      <p:sp>
        <p:nvSpPr>
          <p:cNvPr id="3" name="TextBox 2">
            <a:extLst>
              <a:ext uri="{FF2B5EF4-FFF2-40B4-BE49-F238E27FC236}">
                <a16:creationId xmlns:a16="http://schemas.microsoft.com/office/drawing/2014/main" id="{8E458B98-A314-4BE7-855A-20BD80AAD55D}"/>
              </a:ext>
            </a:extLst>
          </p:cNvPr>
          <p:cNvSpPr txBox="1"/>
          <p:nvPr/>
        </p:nvSpPr>
        <p:spPr>
          <a:xfrm>
            <a:off x="5801570" y="759324"/>
            <a:ext cx="1592103" cy="830997"/>
          </a:xfrm>
          <a:prstGeom prst="rect">
            <a:avLst/>
          </a:prstGeom>
          <a:noFill/>
        </p:spPr>
        <p:txBody>
          <a:bodyPr wrap="none" rtlCol="0">
            <a:spAutoFit/>
          </a:bodyPr>
          <a:lstStyle/>
          <a:p>
            <a:r>
              <a:rPr lang="en-US" sz="2400" b="1" dirty="0">
                <a:solidFill>
                  <a:srgbClr val="0070C0"/>
                </a:solidFill>
              </a:rPr>
              <a:t>Data </a:t>
            </a:r>
          </a:p>
          <a:p>
            <a:r>
              <a:rPr lang="en-US" sz="2400" b="1" dirty="0">
                <a:solidFill>
                  <a:srgbClr val="0070C0"/>
                </a:solidFill>
              </a:rPr>
              <a:t>Analytics</a:t>
            </a:r>
          </a:p>
        </p:txBody>
      </p:sp>
      <p:sp>
        <p:nvSpPr>
          <p:cNvPr id="9" name="TextBox 8">
            <a:extLst>
              <a:ext uri="{FF2B5EF4-FFF2-40B4-BE49-F238E27FC236}">
                <a16:creationId xmlns:a16="http://schemas.microsoft.com/office/drawing/2014/main" id="{8DB44BC6-EFBD-4CD4-902A-0297C0AFD366}"/>
              </a:ext>
            </a:extLst>
          </p:cNvPr>
          <p:cNvSpPr txBox="1"/>
          <p:nvPr/>
        </p:nvSpPr>
        <p:spPr>
          <a:xfrm>
            <a:off x="5694760" y="4566861"/>
            <a:ext cx="2246128" cy="830997"/>
          </a:xfrm>
          <a:prstGeom prst="rect">
            <a:avLst/>
          </a:prstGeom>
          <a:noFill/>
        </p:spPr>
        <p:txBody>
          <a:bodyPr wrap="none" rtlCol="0">
            <a:spAutoFit/>
          </a:bodyPr>
          <a:lstStyle/>
          <a:p>
            <a:r>
              <a:rPr lang="en-US" sz="2400" b="1" dirty="0">
                <a:solidFill>
                  <a:srgbClr val="0070C0"/>
                </a:solidFill>
              </a:rPr>
              <a:t>Data</a:t>
            </a:r>
          </a:p>
          <a:p>
            <a:r>
              <a:rPr lang="en-US" sz="2400" b="1" dirty="0">
                <a:solidFill>
                  <a:srgbClr val="0070C0"/>
                </a:solidFill>
              </a:rPr>
              <a:t>Visualization</a:t>
            </a:r>
          </a:p>
        </p:txBody>
      </p:sp>
      <p:sp>
        <p:nvSpPr>
          <p:cNvPr id="4" name="TextBox 3">
            <a:extLst>
              <a:ext uri="{FF2B5EF4-FFF2-40B4-BE49-F238E27FC236}">
                <a16:creationId xmlns:a16="http://schemas.microsoft.com/office/drawing/2014/main" id="{2DABD611-33CA-4400-B65F-DA9D8CC1265C}"/>
              </a:ext>
            </a:extLst>
          </p:cNvPr>
          <p:cNvSpPr txBox="1"/>
          <p:nvPr/>
        </p:nvSpPr>
        <p:spPr>
          <a:xfrm>
            <a:off x="2631313" y="1559658"/>
            <a:ext cx="1283462" cy="677108"/>
          </a:xfrm>
          <a:prstGeom prst="rect">
            <a:avLst/>
          </a:prstGeom>
          <a:solidFill>
            <a:schemeClr val="accent6">
              <a:lumMod val="20000"/>
              <a:lumOff val="80000"/>
            </a:schemeClr>
          </a:solidFill>
        </p:spPr>
        <p:txBody>
          <a:bodyPr wrap="square" rtlCol="0">
            <a:spAutoFit/>
          </a:bodyPr>
          <a:lstStyle/>
          <a:p>
            <a:pPr algn="ctr"/>
            <a:r>
              <a:rPr lang="en-US" sz="1900" b="1" dirty="0">
                <a:highlight>
                  <a:srgbClr val="FFFF00"/>
                </a:highlight>
              </a:rPr>
              <a:t>Data </a:t>
            </a:r>
          </a:p>
          <a:p>
            <a:pPr algn="ctr"/>
            <a:r>
              <a:rPr lang="en-US" sz="1900" b="1" dirty="0">
                <a:highlight>
                  <a:srgbClr val="FFFF00"/>
                </a:highlight>
              </a:rPr>
              <a:t>Base </a:t>
            </a:r>
          </a:p>
        </p:txBody>
      </p:sp>
      <p:sp>
        <p:nvSpPr>
          <p:cNvPr id="122882" name="Title 1">
            <a:extLst>
              <a:ext uri="{FF2B5EF4-FFF2-40B4-BE49-F238E27FC236}">
                <a16:creationId xmlns:a16="http://schemas.microsoft.com/office/drawing/2014/main" id="{351994F8-6D96-4BC4-8CFF-DC8CD4DF97F7}"/>
              </a:ext>
            </a:extLst>
          </p:cNvPr>
          <p:cNvSpPr>
            <a:spLocks noGrp="1" noChangeArrowheads="1"/>
          </p:cNvSpPr>
          <p:nvPr>
            <p:ph type="title"/>
          </p:nvPr>
        </p:nvSpPr>
        <p:spPr>
          <a:xfrm>
            <a:off x="5962650" y="107814"/>
            <a:ext cx="6438900" cy="538163"/>
          </a:xfrm>
        </p:spPr>
        <p:txBody>
          <a:bodyPr>
            <a:noAutofit/>
          </a:bodyPr>
          <a:lstStyle/>
          <a:p>
            <a:pPr algn="ctr"/>
            <a:r>
              <a:rPr lang="en-US" altLang="zh-TW" sz="2400" b="1" dirty="0">
                <a:ea typeface="PMingLiU" panose="02020500000000000000" pitchFamily="18" charset="-120"/>
              </a:rPr>
              <a:t>Decision Support Systems (DSS) Framework</a:t>
            </a:r>
            <a:endParaRPr lang="en-US" altLang="en-US" sz="2400" b="1" dirty="0"/>
          </a:p>
        </p:txBody>
      </p:sp>
      <p:sp>
        <p:nvSpPr>
          <p:cNvPr id="10" name="TextBox 9">
            <a:extLst>
              <a:ext uri="{FF2B5EF4-FFF2-40B4-BE49-F238E27FC236}">
                <a16:creationId xmlns:a16="http://schemas.microsoft.com/office/drawing/2014/main" id="{9532A7F6-C832-4F18-8079-EDCB1C0ABE6B}"/>
              </a:ext>
            </a:extLst>
          </p:cNvPr>
          <p:cNvSpPr txBox="1"/>
          <p:nvPr/>
        </p:nvSpPr>
        <p:spPr>
          <a:xfrm>
            <a:off x="5955891" y="1612964"/>
            <a:ext cx="1283462" cy="677108"/>
          </a:xfrm>
          <a:prstGeom prst="rect">
            <a:avLst/>
          </a:prstGeom>
          <a:solidFill>
            <a:schemeClr val="accent6">
              <a:lumMod val="20000"/>
              <a:lumOff val="80000"/>
            </a:schemeClr>
          </a:solidFill>
        </p:spPr>
        <p:txBody>
          <a:bodyPr wrap="square" rtlCol="0">
            <a:spAutoFit/>
          </a:bodyPr>
          <a:lstStyle/>
          <a:p>
            <a:pPr algn="ctr"/>
            <a:r>
              <a:rPr lang="en-US" sz="1900" b="1" dirty="0">
                <a:highlight>
                  <a:srgbClr val="FFFF00"/>
                </a:highlight>
              </a:rPr>
              <a:t>Model</a:t>
            </a:r>
          </a:p>
          <a:p>
            <a:pPr algn="ctr"/>
            <a:r>
              <a:rPr lang="en-US" sz="1900" b="1" dirty="0">
                <a:highlight>
                  <a:srgbClr val="FFFF00"/>
                </a:highlight>
              </a:rPr>
              <a:t>Base </a:t>
            </a:r>
          </a:p>
        </p:txBody>
      </p:sp>
      <p:sp>
        <p:nvSpPr>
          <p:cNvPr id="11" name="TextBox 10">
            <a:extLst>
              <a:ext uri="{FF2B5EF4-FFF2-40B4-BE49-F238E27FC236}">
                <a16:creationId xmlns:a16="http://schemas.microsoft.com/office/drawing/2014/main" id="{56682316-625F-403A-A635-8B659999B13A}"/>
              </a:ext>
            </a:extLst>
          </p:cNvPr>
          <p:cNvSpPr txBox="1"/>
          <p:nvPr/>
        </p:nvSpPr>
        <p:spPr>
          <a:xfrm>
            <a:off x="4219575" y="3946589"/>
            <a:ext cx="1446257" cy="677108"/>
          </a:xfrm>
          <a:prstGeom prst="rect">
            <a:avLst/>
          </a:prstGeom>
          <a:solidFill>
            <a:schemeClr val="accent6">
              <a:lumMod val="20000"/>
              <a:lumOff val="80000"/>
            </a:schemeClr>
          </a:solidFill>
        </p:spPr>
        <p:txBody>
          <a:bodyPr wrap="square" rtlCol="0">
            <a:spAutoFit/>
          </a:bodyPr>
          <a:lstStyle/>
          <a:p>
            <a:pPr algn="ctr"/>
            <a:r>
              <a:rPr lang="en-US" sz="1900" b="1" dirty="0">
                <a:highlight>
                  <a:srgbClr val="FFFF00"/>
                </a:highlight>
              </a:rPr>
              <a:t>User Interface</a:t>
            </a:r>
          </a:p>
        </p:txBody>
      </p:sp>
    </p:spTree>
    <p:extLst>
      <p:ext uri="{BB962C8B-B14F-4D97-AF65-F5344CB8AC3E}">
        <p14:creationId xmlns:p14="http://schemas.microsoft.com/office/powerpoint/2010/main" val="40082701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44D432D-D6FD-4BBE-B6FF-DA3514EF6E68}"/>
              </a:ext>
            </a:extLst>
          </p:cNvPr>
          <p:cNvPicPr>
            <a:picLocks noChangeAspect="1"/>
          </p:cNvPicPr>
          <p:nvPr/>
        </p:nvPicPr>
        <p:blipFill>
          <a:blip r:embed="rId2"/>
          <a:stretch>
            <a:fillRect/>
          </a:stretch>
        </p:blipFill>
        <p:spPr>
          <a:xfrm>
            <a:off x="304801" y="196482"/>
            <a:ext cx="11620500" cy="6465036"/>
          </a:xfrm>
          <a:prstGeom prst="rect">
            <a:avLst/>
          </a:prstGeom>
          <a:solidFill>
            <a:schemeClr val="accent1">
              <a:lumMod val="20000"/>
              <a:lumOff val="80000"/>
            </a:schemeClr>
          </a:solidFill>
          <a:ln w="38100">
            <a:solidFill>
              <a:schemeClr val="tx1"/>
            </a:solidFill>
          </a:ln>
        </p:spPr>
      </p:pic>
    </p:spTree>
    <p:extLst>
      <p:ext uri="{BB962C8B-B14F-4D97-AF65-F5344CB8AC3E}">
        <p14:creationId xmlns:p14="http://schemas.microsoft.com/office/powerpoint/2010/main" val="30500870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3F1B6-7270-47B5-95A0-0A8790318FB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8CB9D18-5672-4D77-86AE-69D3CB636870}"/>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3CA19055-2E15-433B-B6C1-F5A60FEF9533}"/>
              </a:ext>
            </a:extLst>
          </p:cNvPr>
          <p:cNvPicPr>
            <a:picLocks noChangeAspect="1"/>
          </p:cNvPicPr>
          <p:nvPr/>
        </p:nvPicPr>
        <p:blipFill>
          <a:blip r:embed="rId3"/>
          <a:stretch>
            <a:fillRect/>
          </a:stretch>
        </p:blipFill>
        <p:spPr>
          <a:xfrm>
            <a:off x="118756" y="77118"/>
            <a:ext cx="11235044" cy="6858000"/>
          </a:xfrm>
          <a:prstGeom prst="rect">
            <a:avLst/>
          </a:prstGeom>
        </p:spPr>
      </p:pic>
    </p:spTree>
    <p:extLst>
      <p:ext uri="{BB962C8B-B14F-4D97-AF65-F5344CB8AC3E}">
        <p14:creationId xmlns:p14="http://schemas.microsoft.com/office/powerpoint/2010/main" val="1962805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9F428-8080-459B-B559-B95E17C74C6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8CE5C22A-58E0-4528-9B90-3ED6EB30FCB0}"/>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765AE480-7452-4B95-B05B-1FA393BAECED}"/>
              </a:ext>
            </a:extLst>
          </p:cNvPr>
          <p:cNvPicPr>
            <a:picLocks noChangeAspect="1"/>
          </p:cNvPicPr>
          <p:nvPr/>
        </p:nvPicPr>
        <p:blipFill>
          <a:blip r:embed="rId2"/>
          <a:stretch>
            <a:fillRect/>
          </a:stretch>
        </p:blipFill>
        <p:spPr>
          <a:xfrm>
            <a:off x="231851" y="0"/>
            <a:ext cx="11728298" cy="6858000"/>
          </a:xfrm>
          <a:prstGeom prst="rect">
            <a:avLst/>
          </a:prstGeom>
        </p:spPr>
      </p:pic>
    </p:spTree>
    <p:extLst>
      <p:ext uri="{BB962C8B-B14F-4D97-AF65-F5344CB8AC3E}">
        <p14:creationId xmlns:p14="http://schemas.microsoft.com/office/powerpoint/2010/main" val="13599744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C6FEF34-7519-4750-8D5F-703CA514FBF0}"/>
              </a:ext>
            </a:extLst>
          </p:cNvPr>
          <p:cNvSpPr>
            <a:spLocks noGrp="1"/>
          </p:cNvSpPr>
          <p:nvPr>
            <p:ph type="title"/>
          </p:nvPr>
        </p:nvSpPr>
        <p:spPr/>
        <p:txBody>
          <a:bodyPr/>
          <a:lstStyle/>
          <a:p>
            <a:pPr algn="l"/>
            <a:r>
              <a:rPr lang="en-US" sz="2400" dirty="0"/>
              <a:t>C8 - Digital Marketing </a:t>
            </a:r>
            <a:r>
              <a:rPr lang="en-US" sz="2400" dirty="0">
                <a:sym typeface="Wingdings" panose="05000000000000000000" pitchFamily="2" charset="2"/>
              </a:rPr>
              <a:t></a:t>
            </a:r>
            <a:endParaRPr lang="en-US" sz="2400" dirty="0"/>
          </a:p>
        </p:txBody>
      </p:sp>
      <p:pic>
        <p:nvPicPr>
          <p:cNvPr id="13" name="Picture 12">
            <a:extLst>
              <a:ext uri="{FF2B5EF4-FFF2-40B4-BE49-F238E27FC236}">
                <a16:creationId xmlns:a16="http://schemas.microsoft.com/office/drawing/2014/main" id="{133F412F-AC99-45A3-91BB-76FD7FD1C4D0}"/>
              </a:ext>
            </a:extLst>
          </p:cNvPr>
          <p:cNvPicPr>
            <a:picLocks noChangeAspect="1"/>
          </p:cNvPicPr>
          <p:nvPr/>
        </p:nvPicPr>
        <p:blipFill>
          <a:blip r:embed="rId3"/>
          <a:stretch>
            <a:fillRect/>
          </a:stretch>
        </p:blipFill>
        <p:spPr>
          <a:xfrm>
            <a:off x="3746413" y="-64395"/>
            <a:ext cx="8382530" cy="6858000"/>
          </a:xfrm>
          <a:prstGeom prst="rect">
            <a:avLst/>
          </a:prstGeom>
        </p:spPr>
      </p:pic>
      <p:sp>
        <p:nvSpPr>
          <p:cNvPr id="14" name="TextBox 13">
            <a:extLst>
              <a:ext uri="{FF2B5EF4-FFF2-40B4-BE49-F238E27FC236}">
                <a16:creationId xmlns:a16="http://schemas.microsoft.com/office/drawing/2014/main" id="{E2B0596C-1E2B-43D7-BA31-9BC473BAD13D}"/>
              </a:ext>
            </a:extLst>
          </p:cNvPr>
          <p:cNvSpPr txBox="1"/>
          <p:nvPr/>
        </p:nvSpPr>
        <p:spPr>
          <a:xfrm>
            <a:off x="10721662" y="6368603"/>
            <a:ext cx="684803" cy="369332"/>
          </a:xfrm>
          <a:prstGeom prst="rect">
            <a:avLst/>
          </a:prstGeom>
          <a:noFill/>
        </p:spPr>
        <p:txBody>
          <a:bodyPr wrap="none" rtlCol="0">
            <a:spAutoFit/>
          </a:bodyPr>
          <a:lstStyle/>
          <a:p>
            <a:r>
              <a:rPr lang="en-US" dirty="0"/>
              <a:t>(</a:t>
            </a:r>
            <a:r>
              <a:rPr lang="en-US" dirty="0">
                <a:hlinkClick r:id="rId4"/>
              </a:rPr>
              <a:t>link</a:t>
            </a:r>
            <a:r>
              <a:rPr lang="en-US" dirty="0"/>
              <a:t>)</a:t>
            </a:r>
          </a:p>
        </p:txBody>
      </p:sp>
      <p:sp>
        <p:nvSpPr>
          <p:cNvPr id="17" name="TextBox 16">
            <a:extLst>
              <a:ext uri="{FF2B5EF4-FFF2-40B4-BE49-F238E27FC236}">
                <a16:creationId xmlns:a16="http://schemas.microsoft.com/office/drawing/2014/main" id="{0F4E637F-7EDF-46BE-968F-9DE5C9FA6031}"/>
              </a:ext>
            </a:extLst>
          </p:cNvPr>
          <p:cNvSpPr txBox="1"/>
          <p:nvPr/>
        </p:nvSpPr>
        <p:spPr>
          <a:xfrm>
            <a:off x="0" y="481570"/>
            <a:ext cx="3920543" cy="2308324"/>
          </a:xfrm>
          <a:prstGeom prst="rect">
            <a:avLst/>
          </a:prstGeom>
          <a:noFill/>
        </p:spPr>
        <p:txBody>
          <a:bodyPr wrap="square">
            <a:spAutoFit/>
          </a:bodyPr>
          <a:lstStyle/>
          <a:p>
            <a:endParaRPr lang="en-US" b="1" dirty="0"/>
          </a:p>
          <a:p>
            <a:r>
              <a:rPr lang="en-US" b="1" dirty="0"/>
              <a:t>C2 - Customer Value </a:t>
            </a:r>
          </a:p>
          <a:p>
            <a:r>
              <a:rPr lang="en-US" b="1" dirty="0">
                <a:solidFill>
                  <a:srgbClr val="C00000"/>
                </a:solidFill>
              </a:rPr>
              <a:t>C3 - Segmentation and Targeting</a:t>
            </a:r>
          </a:p>
          <a:p>
            <a:r>
              <a:rPr lang="en-US" b="1" dirty="0">
                <a:solidFill>
                  <a:srgbClr val="C00000"/>
                </a:solidFill>
              </a:rPr>
              <a:t>C4 - Positioning</a:t>
            </a:r>
          </a:p>
          <a:p>
            <a:r>
              <a:rPr lang="en-US" b="1" dirty="0"/>
              <a:t>C5 - Forecasting</a:t>
            </a:r>
          </a:p>
          <a:p>
            <a:r>
              <a:rPr lang="en-US" b="1" dirty="0"/>
              <a:t>C6 - New Product Design</a:t>
            </a:r>
          </a:p>
          <a:p>
            <a:r>
              <a:rPr lang="en-US" b="1" dirty="0"/>
              <a:t>C7 - The Marketing Mix</a:t>
            </a:r>
          </a:p>
          <a:p>
            <a:r>
              <a:rPr lang="en-US" b="1" dirty="0"/>
              <a:t>C8 - Digital Marketing</a:t>
            </a:r>
          </a:p>
        </p:txBody>
      </p:sp>
      <p:sp>
        <p:nvSpPr>
          <p:cNvPr id="18" name="TextBox 17">
            <a:extLst>
              <a:ext uri="{FF2B5EF4-FFF2-40B4-BE49-F238E27FC236}">
                <a16:creationId xmlns:a16="http://schemas.microsoft.com/office/drawing/2014/main" id="{D806FD62-CDED-4AE0-AF83-A6D71DB9EDFB}"/>
              </a:ext>
            </a:extLst>
          </p:cNvPr>
          <p:cNvSpPr txBox="1"/>
          <p:nvPr/>
        </p:nvSpPr>
        <p:spPr>
          <a:xfrm>
            <a:off x="3818586" y="1357286"/>
            <a:ext cx="579005" cy="461665"/>
          </a:xfrm>
          <a:prstGeom prst="rect">
            <a:avLst/>
          </a:prstGeom>
          <a:noFill/>
        </p:spPr>
        <p:txBody>
          <a:bodyPr wrap="none" rtlCol="0">
            <a:spAutoFit/>
          </a:bodyPr>
          <a:lstStyle/>
          <a:p>
            <a:r>
              <a:rPr lang="en-US" sz="2400" dirty="0"/>
              <a:t>C2</a:t>
            </a:r>
          </a:p>
        </p:txBody>
      </p:sp>
      <p:sp>
        <p:nvSpPr>
          <p:cNvPr id="19" name="TextBox 18">
            <a:extLst>
              <a:ext uri="{FF2B5EF4-FFF2-40B4-BE49-F238E27FC236}">
                <a16:creationId xmlns:a16="http://schemas.microsoft.com/office/drawing/2014/main" id="{42DB65BC-6CFB-4332-8C15-6746EFBE7DA7}"/>
              </a:ext>
            </a:extLst>
          </p:cNvPr>
          <p:cNvSpPr txBox="1"/>
          <p:nvPr/>
        </p:nvSpPr>
        <p:spPr>
          <a:xfrm>
            <a:off x="5600163" y="366962"/>
            <a:ext cx="579005" cy="461665"/>
          </a:xfrm>
          <a:prstGeom prst="rect">
            <a:avLst/>
          </a:prstGeom>
          <a:noFill/>
        </p:spPr>
        <p:txBody>
          <a:bodyPr wrap="none" rtlCol="0">
            <a:spAutoFit/>
          </a:bodyPr>
          <a:lstStyle/>
          <a:p>
            <a:r>
              <a:rPr lang="en-US" sz="2400" dirty="0"/>
              <a:t>C3</a:t>
            </a:r>
          </a:p>
        </p:txBody>
      </p:sp>
      <p:sp>
        <p:nvSpPr>
          <p:cNvPr id="20" name="TextBox 19">
            <a:extLst>
              <a:ext uri="{FF2B5EF4-FFF2-40B4-BE49-F238E27FC236}">
                <a16:creationId xmlns:a16="http://schemas.microsoft.com/office/drawing/2014/main" id="{FC5BE79F-EE92-44D1-B12C-7066AD84DEEB}"/>
              </a:ext>
            </a:extLst>
          </p:cNvPr>
          <p:cNvSpPr txBox="1"/>
          <p:nvPr/>
        </p:nvSpPr>
        <p:spPr>
          <a:xfrm>
            <a:off x="5529330" y="1914177"/>
            <a:ext cx="579005" cy="461665"/>
          </a:xfrm>
          <a:prstGeom prst="rect">
            <a:avLst/>
          </a:prstGeom>
          <a:noFill/>
        </p:spPr>
        <p:txBody>
          <a:bodyPr wrap="none" rtlCol="0">
            <a:spAutoFit/>
          </a:bodyPr>
          <a:lstStyle/>
          <a:p>
            <a:r>
              <a:rPr lang="en-US" sz="2400" dirty="0"/>
              <a:t>C3</a:t>
            </a:r>
          </a:p>
        </p:txBody>
      </p:sp>
      <p:sp>
        <p:nvSpPr>
          <p:cNvPr id="21" name="TextBox 20">
            <a:extLst>
              <a:ext uri="{FF2B5EF4-FFF2-40B4-BE49-F238E27FC236}">
                <a16:creationId xmlns:a16="http://schemas.microsoft.com/office/drawing/2014/main" id="{88C60E61-B280-49AC-8A0E-28764CB6AC65}"/>
              </a:ext>
            </a:extLst>
          </p:cNvPr>
          <p:cNvSpPr txBox="1"/>
          <p:nvPr/>
        </p:nvSpPr>
        <p:spPr>
          <a:xfrm>
            <a:off x="3818585" y="2789894"/>
            <a:ext cx="579005" cy="461665"/>
          </a:xfrm>
          <a:prstGeom prst="rect">
            <a:avLst/>
          </a:prstGeom>
          <a:noFill/>
        </p:spPr>
        <p:txBody>
          <a:bodyPr wrap="none" rtlCol="0">
            <a:spAutoFit/>
          </a:bodyPr>
          <a:lstStyle/>
          <a:p>
            <a:r>
              <a:rPr lang="en-US" sz="2400" dirty="0"/>
              <a:t>C5</a:t>
            </a:r>
          </a:p>
        </p:txBody>
      </p:sp>
      <p:sp>
        <p:nvSpPr>
          <p:cNvPr id="22" name="TextBox 21">
            <a:extLst>
              <a:ext uri="{FF2B5EF4-FFF2-40B4-BE49-F238E27FC236}">
                <a16:creationId xmlns:a16="http://schemas.microsoft.com/office/drawing/2014/main" id="{848B2EA1-F03D-43D1-9E4F-EE665C182967}"/>
              </a:ext>
            </a:extLst>
          </p:cNvPr>
          <p:cNvSpPr txBox="1"/>
          <p:nvPr/>
        </p:nvSpPr>
        <p:spPr>
          <a:xfrm>
            <a:off x="5529330" y="5286249"/>
            <a:ext cx="579005" cy="461665"/>
          </a:xfrm>
          <a:prstGeom prst="rect">
            <a:avLst/>
          </a:prstGeom>
          <a:noFill/>
        </p:spPr>
        <p:txBody>
          <a:bodyPr wrap="none" rtlCol="0">
            <a:spAutoFit/>
          </a:bodyPr>
          <a:lstStyle/>
          <a:p>
            <a:r>
              <a:rPr lang="en-US" sz="2400" dirty="0"/>
              <a:t>C7</a:t>
            </a:r>
          </a:p>
        </p:txBody>
      </p:sp>
      <p:sp>
        <p:nvSpPr>
          <p:cNvPr id="23" name="TextBox 22">
            <a:extLst>
              <a:ext uri="{FF2B5EF4-FFF2-40B4-BE49-F238E27FC236}">
                <a16:creationId xmlns:a16="http://schemas.microsoft.com/office/drawing/2014/main" id="{D1837BF7-67C8-4FA9-90D7-DB26BA54131E}"/>
              </a:ext>
            </a:extLst>
          </p:cNvPr>
          <p:cNvSpPr txBox="1"/>
          <p:nvPr/>
        </p:nvSpPr>
        <p:spPr>
          <a:xfrm>
            <a:off x="4965073" y="3580283"/>
            <a:ext cx="1143262" cy="461665"/>
          </a:xfrm>
          <a:prstGeom prst="rect">
            <a:avLst/>
          </a:prstGeom>
          <a:noFill/>
        </p:spPr>
        <p:txBody>
          <a:bodyPr wrap="none" rtlCol="0">
            <a:spAutoFit/>
          </a:bodyPr>
          <a:lstStyle/>
          <a:p>
            <a:r>
              <a:rPr lang="en-US" sz="2400" dirty="0"/>
              <a:t>C4, C6</a:t>
            </a:r>
          </a:p>
        </p:txBody>
      </p:sp>
      <p:sp>
        <p:nvSpPr>
          <p:cNvPr id="15" name="TextBox 14">
            <a:extLst>
              <a:ext uri="{FF2B5EF4-FFF2-40B4-BE49-F238E27FC236}">
                <a16:creationId xmlns:a16="http://schemas.microsoft.com/office/drawing/2014/main" id="{F1A6D3F2-9B79-4891-80CD-0189527A9279}"/>
              </a:ext>
            </a:extLst>
          </p:cNvPr>
          <p:cNvSpPr txBox="1"/>
          <p:nvPr/>
        </p:nvSpPr>
        <p:spPr>
          <a:xfrm>
            <a:off x="0" y="4719698"/>
            <a:ext cx="3818586" cy="1661993"/>
          </a:xfrm>
          <a:prstGeom prst="rect">
            <a:avLst/>
          </a:prstGeom>
          <a:noFill/>
        </p:spPr>
        <p:txBody>
          <a:bodyPr wrap="square">
            <a:spAutoFit/>
          </a:bodyPr>
          <a:lstStyle/>
          <a:p>
            <a:r>
              <a:rPr lang="zh-CN" altLang="en-US" b="0" i="0" dirty="0">
                <a:solidFill>
                  <a:srgbClr val="000000"/>
                </a:solidFill>
                <a:effectLst/>
                <a:latin typeface="Arial" panose="020B0604020202020204" pitchFamily="34" charset="0"/>
              </a:rPr>
              <a:t>宋 </a:t>
            </a:r>
            <a:r>
              <a:rPr lang="zh-CN" altLang="en-US" b="0" i="0" u="sng" dirty="0">
                <a:solidFill>
                  <a:srgbClr val="000000"/>
                </a:solidFill>
                <a:effectLst/>
                <a:latin typeface="Arial" panose="020B0604020202020204" pitchFamily="34" charset="0"/>
                <a:hlinkClick r:id="rId5"/>
              </a:rPr>
              <a:t>欧阳</a:t>
            </a:r>
            <a:r>
              <a:rPr lang="zh-CN" altLang="en-US" b="0" i="0" dirty="0">
                <a:solidFill>
                  <a:srgbClr val="000000"/>
                </a:solidFill>
                <a:effectLst/>
                <a:latin typeface="Arial" panose="020B0604020202020204" pitchFamily="34" charset="0"/>
              </a:rPr>
              <a:t>修 </a:t>
            </a:r>
            <a:r>
              <a:rPr lang="en-US" altLang="zh-CN" b="1" i="0" dirty="0">
                <a:solidFill>
                  <a:srgbClr val="000000"/>
                </a:solidFill>
                <a:effectLst/>
                <a:latin typeface="Arial" panose="020B0604020202020204" pitchFamily="34" charset="0"/>
              </a:rPr>
              <a:t>《</a:t>
            </a:r>
            <a:r>
              <a:rPr lang="zh-CN" altLang="en-US" b="1" i="0" dirty="0">
                <a:solidFill>
                  <a:srgbClr val="000000"/>
                </a:solidFill>
                <a:effectLst/>
                <a:latin typeface="Arial" panose="020B0604020202020204" pitchFamily="34" charset="0"/>
              </a:rPr>
              <a:t>归田录</a:t>
            </a:r>
            <a:r>
              <a:rPr lang="en-US" altLang="zh-CN" b="1" i="0" dirty="0">
                <a:solidFill>
                  <a:srgbClr val="000000"/>
                </a:solidFill>
                <a:effectLst/>
                <a:latin typeface="Arial" panose="020B0604020202020204" pitchFamily="34" charset="0"/>
              </a:rPr>
              <a:t>》</a:t>
            </a:r>
            <a:r>
              <a:rPr lang="zh-CN" altLang="en-US" b="0" i="0" dirty="0">
                <a:solidFill>
                  <a:srgbClr val="000000"/>
                </a:solidFill>
                <a:effectLst/>
                <a:latin typeface="Arial" panose="020B0604020202020204" pitchFamily="34" charset="0"/>
              </a:rPr>
              <a:t>卷一：</a:t>
            </a:r>
            <a:endParaRPr lang="en-US" altLang="zh-CN" b="0" i="0" dirty="0">
              <a:solidFill>
                <a:srgbClr val="000000"/>
              </a:solidFill>
              <a:effectLst/>
              <a:latin typeface="Arial" panose="020B0604020202020204" pitchFamily="34" charset="0"/>
            </a:endParaRPr>
          </a:p>
          <a:p>
            <a:r>
              <a:rPr lang="zh-CN" altLang="en-US" b="0" i="0" dirty="0">
                <a:solidFill>
                  <a:srgbClr val="000000"/>
                </a:solidFill>
                <a:effectLst/>
                <a:latin typeface="Arial" panose="020B0604020202020204" pitchFamily="34" charset="0"/>
              </a:rPr>
              <a:t>“</a:t>
            </a:r>
            <a:r>
              <a:rPr lang="zh-CN" altLang="en-US" sz="2000" b="1" i="0" dirty="0">
                <a:solidFill>
                  <a:srgbClr val="000000"/>
                </a:solidFill>
                <a:effectLst/>
                <a:latin typeface="Arial" panose="020B0604020202020204" pitchFamily="34" charset="0"/>
              </a:rPr>
              <a:t>和傅説之羹，实难调於众口</a:t>
            </a:r>
            <a:r>
              <a:rPr lang="zh-CN" altLang="en-US" b="0" i="0" dirty="0">
                <a:solidFill>
                  <a:srgbClr val="000000"/>
                </a:solidFill>
                <a:effectLst/>
                <a:latin typeface="Arial" panose="020B0604020202020204" pitchFamily="34" charset="0"/>
              </a:rPr>
              <a:t>。”</a:t>
            </a:r>
            <a:endParaRPr lang="en-US" altLang="zh-CN" b="0" i="0" dirty="0">
              <a:solidFill>
                <a:srgbClr val="000000"/>
              </a:solidFill>
              <a:effectLst/>
              <a:latin typeface="Arial" panose="020B0604020202020204" pitchFamily="34" charset="0"/>
            </a:endParaRPr>
          </a:p>
          <a:p>
            <a:r>
              <a:rPr lang="zh-TW" altLang="en-US" dirty="0">
                <a:solidFill>
                  <a:srgbClr val="0645AD"/>
                </a:solidFill>
                <a:latin typeface="Arial" panose="020B0604020202020204" pitchFamily="34" charset="0"/>
                <a:hlinkClick r:id="rId6"/>
              </a:rPr>
              <a:t>商</a:t>
            </a:r>
            <a:r>
              <a:rPr lang="zh-TW" altLang="en-US" dirty="0">
                <a:solidFill>
                  <a:srgbClr val="202122"/>
                </a:solidFill>
                <a:latin typeface="Arial" panose="020B0604020202020204" pitchFamily="34" charset="0"/>
              </a:rPr>
              <a:t>王</a:t>
            </a:r>
            <a:r>
              <a:rPr lang="zh-TW" altLang="en-US" dirty="0">
                <a:solidFill>
                  <a:srgbClr val="0645AD"/>
                </a:solidFill>
                <a:latin typeface="Arial" panose="020B0604020202020204" pitchFamily="34" charset="0"/>
                <a:hlinkClick r:id="rId7" tooltip="武丁"/>
              </a:rPr>
              <a:t>武丁</a:t>
            </a:r>
            <a:r>
              <a:rPr lang="zh-TW" altLang="en-US" dirty="0">
                <a:solidFill>
                  <a:srgbClr val="202122"/>
                </a:solidFill>
                <a:latin typeface="Arial" panose="020B0604020202020204" pitchFamily="34" charset="0"/>
              </a:rPr>
              <a:t>举傅說为相</a:t>
            </a:r>
            <a:r>
              <a:rPr lang="zh-CN" altLang="en-US" dirty="0">
                <a:solidFill>
                  <a:srgbClr val="000000"/>
                </a:solidFill>
                <a:latin typeface="Arial" panose="020B0604020202020204" pitchFamily="34" charset="0"/>
              </a:rPr>
              <a:t>。</a:t>
            </a:r>
            <a:endParaRPr lang="en-US" dirty="0"/>
          </a:p>
          <a:p>
            <a:r>
              <a:rPr lang="zh-CN" altLang="en-US" b="0" i="0" dirty="0">
                <a:solidFill>
                  <a:srgbClr val="000000"/>
                </a:solidFill>
                <a:effectLst/>
                <a:latin typeface="Arial" panose="020B0604020202020204" pitchFamily="34" charset="0"/>
              </a:rPr>
              <a:t>元 邓玉宾 </a:t>
            </a:r>
            <a:r>
              <a:rPr lang="en-US" altLang="zh-CN" b="1" i="0" dirty="0">
                <a:solidFill>
                  <a:srgbClr val="000000"/>
                </a:solidFill>
                <a:effectLst/>
                <a:latin typeface="Arial" panose="020B0604020202020204" pitchFamily="34" charset="0"/>
              </a:rPr>
              <a:t>《</a:t>
            </a:r>
            <a:r>
              <a:rPr lang="zh-CN" altLang="en-US" b="1" i="0" dirty="0">
                <a:solidFill>
                  <a:srgbClr val="000000"/>
                </a:solidFill>
                <a:effectLst/>
                <a:latin typeface="Arial" panose="020B0604020202020204" pitchFamily="34" charset="0"/>
              </a:rPr>
              <a:t>粉蝶儿</a:t>
            </a:r>
            <a:r>
              <a:rPr lang="en-US" altLang="zh-CN" b="1" i="0" dirty="0">
                <a:solidFill>
                  <a:srgbClr val="000000"/>
                </a:solidFill>
                <a:effectLst/>
                <a:latin typeface="Arial" panose="020B0604020202020204" pitchFamily="34" charset="0"/>
              </a:rPr>
              <a:t>》</a:t>
            </a:r>
            <a:r>
              <a:rPr lang="zh-CN" altLang="en-US" b="0" i="0" dirty="0">
                <a:solidFill>
                  <a:srgbClr val="000000"/>
                </a:solidFill>
                <a:effectLst/>
                <a:latin typeface="Arial" panose="020B0604020202020204" pitchFamily="34" charset="0"/>
              </a:rPr>
              <a:t>套曲：</a:t>
            </a:r>
            <a:endParaRPr lang="en-US" altLang="zh-CN" b="0" i="0" dirty="0">
              <a:solidFill>
                <a:srgbClr val="000000"/>
              </a:solidFill>
              <a:effectLst/>
              <a:latin typeface="Arial" panose="020B0604020202020204" pitchFamily="34" charset="0"/>
            </a:endParaRPr>
          </a:p>
          <a:p>
            <a:r>
              <a:rPr lang="zh-CN" altLang="en-US" b="0" i="0" dirty="0">
                <a:solidFill>
                  <a:srgbClr val="000000"/>
                </a:solidFill>
                <a:effectLst/>
                <a:latin typeface="Arial" panose="020B0604020202020204" pitchFamily="34" charset="0"/>
              </a:rPr>
              <a:t>“</a:t>
            </a:r>
            <a:r>
              <a:rPr lang="zh-CN" altLang="en-US" sz="2800" b="1" i="0" dirty="0">
                <a:solidFill>
                  <a:srgbClr val="000000"/>
                </a:solidFill>
                <a:effectLst/>
                <a:latin typeface="DengXian" panose="02010600030101010101" pitchFamily="2" charset="-122"/>
                <a:ea typeface="DengXian" panose="02010600030101010101" pitchFamily="2" charset="-122"/>
              </a:rPr>
              <a:t>羊羹虽美，众口难调</a:t>
            </a:r>
            <a:r>
              <a:rPr lang="zh-CN" altLang="en-US" b="0" i="0" dirty="0">
                <a:solidFill>
                  <a:srgbClr val="000000"/>
                </a:solidFill>
                <a:effectLst/>
                <a:latin typeface="Arial" panose="020B0604020202020204" pitchFamily="34" charset="0"/>
              </a:rPr>
              <a:t>。”</a:t>
            </a:r>
            <a:endParaRPr lang="en-US" altLang="zh-CN" b="0" i="0" dirty="0">
              <a:solidFill>
                <a:srgbClr val="000000"/>
              </a:solidFill>
              <a:effectLst/>
              <a:latin typeface="Arial" panose="020B0604020202020204" pitchFamily="34" charset="0"/>
            </a:endParaRPr>
          </a:p>
        </p:txBody>
      </p:sp>
      <p:sp>
        <p:nvSpPr>
          <p:cNvPr id="16" name="TextBox 15">
            <a:extLst>
              <a:ext uri="{FF2B5EF4-FFF2-40B4-BE49-F238E27FC236}">
                <a16:creationId xmlns:a16="http://schemas.microsoft.com/office/drawing/2014/main" id="{7FF8B434-F0FC-416D-A30F-88DC16C78EF0}"/>
              </a:ext>
            </a:extLst>
          </p:cNvPr>
          <p:cNvSpPr txBox="1"/>
          <p:nvPr/>
        </p:nvSpPr>
        <p:spPr>
          <a:xfrm>
            <a:off x="204634" y="3084365"/>
            <a:ext cx="3337146" cy="584775"/>
          </a:xfrm>
          <a:prstGeom prst="rect">
            <a:avLst/>
          </a:prstGeom>
          <a:noFill/>
        </p:spPr>
        <p:txBody>
          <a:bodyPr wrap="square">
            <a:spAutoFit/>
          </a:bodyPr>
          <a:lstStyle/>
          <a:p>
            <a:r>
              <a:rPr lang="zh-CN" altLang="en-US" sz="3200" b="1" i="0" dirty="0">
                <a:solidFill>
                  <a:srgbClr val="333333"/>
                </a:solidFill>
                <a:effectLst/>
                <a:latin typeface="Microsoft Yahei" panose="020B0503020204020204" pitchFamily="34" charset="-122"/>
                <a:ea typeface="Microsoft Yahei" panose="020B0503020204020204" pitchFamily="34" charset="-122"/>
              </a:rPr>
              <a:t>一样米养百样人</a:t>
            </a:r>
            <a:endParaRPr lang="en-US" sz="3200" dirty="0"/>
          </a:p>
        </p:txBody>
      </p:sp>
      <p:sp>
        <p:nvSpPr>
          <p:cNvPr id="4" name="Arrow: Down 3">
            <a:extLst>
              <a:ext uri="{FF2B5EF4-FFF2-40B4-BE49-F238E27FC236}">
                <a16:creationId xmlns:a16="http://schemas.microsoft.com/office/drawing/2014/main" id="{20BC548C-40A4-4CAD-B2D8-6D956ED16D0B}"/>
              </a:ext>
            </a:extLst>
          </p:cNvPr>
          <p:cNvSpPr/>
          <p:nvPr/>
        </p:nvSpPr>
        <p:spPr bwMode="auto">
          <a:xfrm>
            <a:off x="1371763" y="3699794"/>
            <a:ext cx="334296" cy="943007"/>
          </a:xfrm>
          <a:prstGeom prst="downArrow">
            <a:avLst/>
          </a:prstGeom>
          <a:solidFill>
            <a:srgbClr val="0070C0"/>
          </a:solidFill>
          <a:ln w="127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mc:AlternateContent xmlns:mc="http://schemas.openxmlformats.org/markup-compatibility/2006" xmlns:p14="http://schemas.microsoft.com/office/powerpoint/2010/main">
        <mc:Choice Requires="p14">
          <p:contentPart p14:bwMode="auto" r:id="rId8">
            <p14:nvContentPartPr>
              <p14:cNvPr id="2" name="Ink 1">
                <a:extLst>
                  <a:ext uri="{FF2B5EF4-FFF2-40B4-BE49-F238E27FC236}">
                    <a16:creationId xmlns:a16="http://schemas.microsoft.com/office/drawing/2014/main" id="{B5C464E0-472F-45E5-B4B4-A7AF5AA1CC1B}"/>
                  </a:ext>
                </a:extLst>
              </p14:cNvPr>
              <p14:cNvContentPartPr/>
              <p14:nvPr/>
            </p14:nvContentPartPr>
            <p14:xfrm>
              <a:off x="9448217" y="5594091"/>
              <a:ext cx="1316160" cy="12600"/>
            </p14:xfrm>
          </p:contentPart>
        </mc:Choice>
        <mc:Fallback xmlns="">
          <p:pic>
            <p:nvPicPr>
              <p:cNvPr id="2" name="Ink 1">
                <a:extLst>
                  <a:ext uri="{FF2B5EF4-FFF2-40B4-BE49-F238E27FC236}">
                    <a16:creationId xmlns:a16="http://schemas.microsoft.com/office/drawing/2014/main" id="{B5C464E0-472F-45E5-B4B4-A7AF5AA1CC1B}"/>
                  </a:ext>
                </a:extLst>
              </p:cNvPr>
              <p:cNvPicPr/>
              <p:nvPr/>
            </p:nvPicPr>
            <p:blipFill>
              <a:blip r:embed="rId9"/>
              <a:stretch>
                <a:fillRect/>
              </a:stretch>
            </p:blipFill>
            <p:spPr>
              <a:xfrm>
                <a:off x="9412577" y="5522451"/>
                <a:ext cx="1387800" cy="1562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3" name="Ink 2">
                <a:extLst>
                  <a:ext uri="{FF2B5EF4-FFF2-40B4-BE49-F238E27FC236}">
                    <a16:creationId xmlns:a16="http://schemas.microsoft.com/office/drawing/2014/main" id="{74FA2D52-B83F-45B3-91F3-EEEB98E3CD3F}"/>
                  </a:ext>
                </a:extLst>
              </p14:cNvPr>
              <p14:cNvContentPartPr/>
              <p14:nvPr/>
            </p14:nvContentPartPr>
            <p14:xfrm>
              <a:off x="8860697" y="684411"/>
              <a:ext cx="1359360" cy="23400"/>
            </p14:xfrm>
          </p:contentPart>
        </mc:Choice>
        <mc:Fallback xmlns="">
          <p:pic>
            <p:nvPicPr>
              <p:cNvPr id="3" name="Ink 2">
                <a:extLst>
                  <a:ext uri="{FF2B5EF4-FFF2-40B4-BE49-F238E27FC236}">
                    <a16:creationId xmlns:a16="http://schemas.microsoft.com/office/drawing/2014/main" id="{74FA2D52-B83F-45B3-91F3-EEEB98E3CD3F}"/>
                  </a:ext>
                </a:extLst>
              </p:cNvPr>
              <p:cNvPicPr/>
              <p:nvPr/>
            </p:nvPicPr>
            <p:blipFill>
              <a:blip r:embed="rId11"/>
              <a:stretch>
                <a:fillRect/>
              </a:stretch>
            </p:blipFill>
            <p:spPr>
              <a:xfrm>
                <a:off x="8825057" y="612771"/>
                <a:ext cx="1431000" cy="1670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5" name="Ink 4">
                <a:extLst>
                  <a:ext uri="{FF2B5EF4-FFF2-40B4-BE49-F238E27FC236}">
                    <a16:creationId xmlns:a16="http://schemas.microsoft.com/office/drawing/2014/main" id="{5C6B8C16-BCDF-4296-8F7B-B1945E283D11}"/>
                  </a:ext>
                </a:extLst>
              </p14:cNvPr>
              <p14:cNvContentPartPr/>
              <p14:nvPr/>
            </p14:nvContentPartPr>
            <p14:xfrm>
              <a:off x="8817137" y="2360931"/>
              <a:ext cx="1533600" cy="22680"/>
            </p14:xfrm>
          </p:contentPart>
        </mc:Choice>
        <mc:Fallback xmlns="">
          <p:pic>
            <p:nvPicPr>
              <p:cNvPr id="5" name="Ink 4">
                <a:extLst>
                  <a:ext uri="{FF2B5EF4-FFF2-40B4-BE49-F238E27FC236}">
                    <a16:creationId xmlns:a16="http://schemas.microsoft.com/office/drawing/2014/main" id="{5C6B8C16-BCDF-4296-8F7B-B1945E283D11}"/>
                  </a:ext>
                </a:extLst>
              </p:cNvPr>
              <p:cNvPicPr/>
              <p:nvPr/>
            </p:nvPicPr>
            <p:blipFill>
              <a:blip r:embed="rId13"/>
              <a:stretch>
                <a:fillRect/>
              </a:stretch>
            </p:blipFill>
            <p:spPr>
              <a:xfrm>
                <a:off x="8781137" y="2289291"/>
                <a:ext cx="1605240" cy="1663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7" name="Ink 6">
                <a:extLst>
                  <a:ext uri="{FF2B5EF4-FFF2-40B4-BE49-F238E27FC236}">
                    <a16:creationId xmlns:a16="http://schemas.microsoft.com/office/drawing/2014/main" id="{47558670-C823-4571-9A9F-58BED324F211}"/>
                  </a:ext>
                </a:extLst>
              </p14:cNvPr>
              <p14:cNvContentPartPr/>
              <p14:nvPr/>
            </p14:nvContentPartPr>
            <p14:xfrm>
              <a:off x="9469457" y="4016383"/>
              <a:ext cx="1617480" cy="12960"/>
            </p14:xfrm>
          </p:contentPart>
        </mc:Choice>
        <mc:Fallback xmlns="">
          <p:pic>
            <p:nvPicPr>
              <p:cNvPr id="7" name="Ink 6">
                <a:extLst>
                  <a:ext uri="{FF2B5EF4-FFF2-40B4-BE49-F238E27FC236}">
                    <a16:creationId xmlns:a16="http://schemas.microsoft.com/office/drawing/2014/main" id="{47558670-C823-4571-9A9F-58BED324F211}"/>
                  </a:ext>
                </a:extLst>
              </p:cNvPr>
              <p:cNvPicPr/>
              <p:nvPr/>
            </p:nvPicPr>
            <p:blipFill>
              <a:blip r:embed="rId15"/>
              <a:stretch>
                <a:fillRect/>
              </a:stretch>
            </p:blipFill>
            <p:spPr>
              <a:xfrm>
                <a:off x="9433817" y="3944383"/>
                <a:ext cx="1689120" cy="15660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9" name="Ink 8">
                <a:extLst>
                  <a:ext uri="{FF2B5EF4-FFF2-40B4-BE49-F238E27FC236}">
                    <a16:creationId xmlns:a16="http://schemas.microsoft.com/office/drawing/2014/main" id="{E4A1048F-41A9-4D25-BF7B-D9BB7EB729EA}"/>
                  </a:ext>
                </a:extLst>
              </p14:cNvPr>
              <p14:cNvContentPartPr/>
              <p14:nvPr/>
            </p14:nvContentPartPr>
            <p14:xfrm>
              <a:off x="9285137" y="4821343"/>
              <a:ext cx="934200" cy="55440"/>
            </p14:xfrm>
          </p:contentPart>
        </mc:Choice>
        <mc:Fallback xmlns="">
          <p:pic>
            <p:nvPicPr>
              <p:cNvPr id="9" name="Ink 8">
                <a:extLst>
                  <a:ext uri="{FF2B5EF4-FFF2-40B4-BE49-F238E27FC236}">
                    <a16:creationId xmlns:a16="http://schemas.microsoft.com/office/drawing/2014/main" id="{E4A1048F-41A9-4D25-BF7B-D9BB7EB729EA}"/>
                  </a:ext>
                </a:extLst>
              </p:cNvPr>
              <p:cNvPicPr/>
              <p:nvPr/>
            </p:nvPicPr>
            <p:blipFill>
              <a:blip r:embed="rId17"/>
              <a:stretch>
                <a:fillRect/>
              </a:stretch>
            </p:blipFill>
            <p:spPr>
              <a:xfrm>
                <a:off x="9249497" y="4749703"/>
                <a:ext cx="1005840" cy="19908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0" name="Ink 9">
                <a:extLst>
                  <a:ext uri="{FF2B5EF4-FFF2-40B4-BE49-F238E27FC236}">
                    <a16:creationId xmlns:a16="http://schemas.microsoft.com/office/drawing/2014/main" id="{412DAE3A-0764-48A6-B718-F678ED62D0BF}"/>
                  </a:ext>
                </a:extLst>
              </p14:cNvPr>
              <p14:cNvContentPartPr/>
              <p14:nvPr/>
            </p14:nvContentPartPr>
            <p14:xfrm>
              <a:off x="9774737" y="4766983"/>
              <a:ext cx="1482120" cy="35280"/>
            </p14:xfrm>
          </p:contentPart>
        </mc:Choice>
        <mc:Fallback xmlns="">
          <p:pic>
            <p:nvPicPr>
              <p:cNvPr id="10" name="Ink 9">
                <a:extLst>
                  <a:ext uri="{FF2B5EF4-FFF2-40B4-BE49-F238E27FC236}">
                    <a16:creationId xmlns:a16="http://schemas.microsoft.com/office/drawing/2014/main" id="{412DAE3A-0764-48A6-B718-F678ED62D0BF}"/>
                  </a:ext>
                </a:extLst>
              </p:cNvPr>
              <p:cNvPicPr/>
              <p:nvPr/>
            </p:nvPicPr>
            <p:blipFill>
              <a:blip r:embed="rId19"/>
              <a:stretch>
                <a:fillRect/>
              </a:stretch>
            </p:blipFill>
            <p:spPr>
              <a:xfrm>
                <a:off x="9739097" y="4694983"/>
                <a:ext cx="1553760" cy="1789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11" name="Ink 10">
                <a:extLst>
                  <a:ext uri="{FF2B5EF4-FFF2-40B4-BE49-F238E27FC236}">
                    <a16:creationId xmlns:a16="http://schemas.microsoft.com/office/drawing/2014/main" id="{844B61F1-D40E-4B2E-90A5-259D4E108A00}"/>
                  </a:ext>
                </a:extLst>
              </p14:cNvPr>
              <p14:cNvContentPartPr/>
              <p14:nvPr/>
            </p14:nvContentPartPr>
            <p14:xfrm>
              <a:off x="10166417" y="4810543"/>
              <a:ext cx="1098360" cy="22320"/>
            </p14:xfrm>
          </p:contentPart>
        </mc:Choice>
        <mc:Fallback xmlns="">
          <p:pic>
            <p:nvPicPr>
              <p:cNvPr id="11" name="Ink 10">
                <a:extLst>
                  <a:ext uri="{FF2B5EF4-FFF2-40B4-BE49-F238E27FC236}">
                    <a16:creationId xmlns:a16="http://schemas.microsoft.com/office/drawing/2014/main" id="{844B61F1-D40E-4B2E-90A5-259D4E108A00}"/>
                  </a:ext>
                </a:extLst>
              </p:cNvPr>
              <p:cNvPicPr/>
              <p:nvPr/>
            </p:nvPicPr>
            <p:blipFill>
              <a:blip r:embed="rId21"/>
              <a:stretch>
                <a:fillRect/>
              </a:stretch>
            </p:blipFill>
            <p:spPr>
              <a:xfrm>
                <a:off x="10130777" y="4738543"/>
                <a:ext cx="1170000" cy="16596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12" name="Ink 11">
                <a:extLst>
                  <a:ext uri="{FF2B5EF4-FFF2-40B4-BE49-F238E27FC236}">
                    <a16:creationId xmlns:a16="http://schemas.microsoft.com/office/drawing/2014/main" id="{3455F0C3-7D2D-456A-8ECF-B617A310042B}"/>
                  </a:ext>
                </a:extLst>
              </p14:cNvPr>
              <p14:cNvContentPartPr/>
              <p14:nvPr/>
            </p14:nvContentPartPr>
            <p14:xfrm>
              <a:off x="8838377" y="977983"/>
              <a:ext cx="1980360" cy="46080"/>
            </p14:xfrm>
          </p:contentPart>
        </mc:Choice>
        <mc:Fallback xmlns="">
          <p:pic>
            <p:nvPicPr>
              <p:cNvPr id="12" name="Ink 11">
                <a:extLst>
                  <a:ext uri="{FF2B5EF4-FFF2-40B4-BE49-F238E27FC236}">
                    <a16:creationId xmlns:a16="http://schemas.microsoft.com/office/drawing/2014/main" id="{3455F0C3-7D2D-456A-8ECF-B617A310042B}"/>
                  </a:ext>
                </a:extLst>
              </p:cNvPr>
              <p:cNvPicPr/>
              <p:nvPr/>
            </p:nvPicPr>
            <p:blipFill>
              <a:blip r:embed="rId23"/>
              <a:stretch>
                <a:fillRect/>
              </a:stretch>
            </p:blipFill>
            <p:spPr>
              <a:xfrm>
                <a:off x="8802737" y="906343"/>
                <a:ext cx="2052000" cy="18972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4" name="Ink 23">
                <a:extLst>
                  <a:ext uri="{FF2B5EF4-FFF2-40B4-BE49-F238E27FC236}">
                    <a16:creationId xmlns:a16="http://schemas.microsoft.com/office/drawing/2014/main" id="{706C8087-55E6-4197-8339-A0159DDE522D}"/>
                  </a:ext>
                </a:extLst>
              </p14:cNvPr>
              <p14:cNvContentPartPr/>
              <p14:nvPr/>
            </p14:nvContentPartPr>
            <p14:xfrm>
              <a:off x="3918617" y="1239703"/>
              <a:ext cx="1311840" cy="34560"/>
            </p14:xfrm>
          </p:contentPart>
        </mc:Choice>
        <mc:Fallback xmlns="">
          <p:pic>
            <p:nvPicPr>
              <p:cNvPr id="24" name="Ink 23">
                <a:extLst>
                  <a:ext uri="{FF2B5EF4-FFF2-40B4-BE49-F238E27FC236}">
                    <a16:creationId xmlns:a16="http://schemas.microsoft.com/office/drawing/2014/main" id="{706C8087-55E6-4197-8339-A0159DDE522D}"/>
                  </a:ext>
                </a:extLst>
              </p:cNvPr>
              <p:cNvPicPr/>
              <p:nvPr/>
            </p:nvPicPr>
            <p:blipFill>
              <a:blip r:embed="rId25"/>
              <a:stretch>
                <a:fillRect/>
              </a:stretch>
            </p:blipFill>
            <p:spPr>
              <a:xfrm>
                <a:off x="3882977" y="1167703"/>
                <a:ext cx="1383480" cy="17820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5" name="Ink 24">
                <a:extLst>
                  <a:ext uri="{FF2B5EF4-FFF2-40B4-BE49-F238E27FC236}">
                    <a16:creationId xmlns:a16="http://schemas.microsoft.com/office/drawing/2014/main" id="{63DF0B50-C331-45A3-9B2C-A490BB2E6AA4}"/>
                  </a:ext>
                </a:extLst>
              </p14:cNvPr>
              <p14:cNvContentPartPr/>
              <p14:nvPr/>
            </p14:nvContentPartPr>
            <p14:xfrm>
              <a:off x="3896297" y="2666743"/>
              <a:ext cx="783000" cy="34200"/>
            </p14:xfrm>
          </p:contentPart>
        </mc:Choice>
        <mc:Fallback xmlns="">
          <p:pic>
            <p:nvPicPr>
              <p:cNvPr id="25" name="Ink 24">
                <a:extLst>
                  <a:ext uri="{FF2B5EF4-FFF2-40B4-BE49-F238E27FC236}">
                    <a16:creationId xmlns:a16="http://schemas.microsoft.com/office/drawing/2014/main" id="{63DF0B50-C331-45A3-9B2C-A490BB2E6AA4}"/>
                  </a:ext>
                </a:extLst>
              </p:cNvPr>
              <p:cNvPicPr/>
              <p:nvPr/>
            </p:nvPicPr>
            <p:blipFill>
              <a:blip r:embed="rId27"/>
              <a:stretch>
                <a:fillRect/>
              </a:stretch>
            </p:blipFill>
            <p:spPr>
              <a:xfrm>
                <a:off x="3860657" y="2594743"/>
                <a:ext cx="854640" cy="17784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6" name="Ink 25">
                <a:extLst>
                  <a:ext uri="{FF2B5EF4-FFF2-40B4-BE49-F238E27FC236}">
                    <a16:creationId xmlns:a16="http://schemas.microsoft.com/office/drawing/2014/main" id="{33A173FF-152B-487C-88CB-9C0FFE10302F}"/>
                  </a:ext>
                </a:extLst>
              </p14:cNvPr>
              <p14:cNvContentPartPr/>
              <p14:nvPr/>
            </p14:nvContentPartPr>
            <p14:xfrm>
              <a:off x="3907097" y="4180183"/>
              <a:ext cx="946440" cy="22680"/>
            </p14:xfrm>
          </p:contentPart>
        </mc:Choice>
        <mc:Fallback xmlns="">
          <p:pic>
            <p:nvPicPr>
              <p:cNvPr id="26" name="Ink 25">
                <a:extLst>
                  <a:ext uri="{FF2B5EF4-FFF2-40B4-BE49-F238E27FC236}">
                    <a16:creationId xmlns:a16="http://schemas.microsoft.com/office/drawing/2014/main" id="{33A173FF-152B-487C-88CB-9C0FFE10302F}"/>
                  </a:ext>
                </a:extLst>
              </p:cNvPr>
              <p:cNvPicPr/>
              <p:nvPr/>
            </p:nvPicPr>
            <p:blipFill>
              <a:blip r:embed="rId29"/>
              <a:stretch>
                <a:fillRect/>
              </a:stretch>
            </p:blipFill>
            <p:spPr>
              <a:xfrm>
                <a:off x="3871457" y="4108183"/>
                <a:ext cx="1018080" cy="166320"/>
              </a:xfrm>
              <a:prstGeom prst="rect">
                <a:avLst/>
              </a:prstGeom>
            </p:spPr>
          </p:pic>
        </mc:Fallback>
      </mc:AlternateContent>
    </p:spTree>
    <p:extLst>
      <p:ext uri="{BB962C8B-B14F-4D97-AF65-F5344CB8AC3E}">
        <p14:creationId xmlns:p14="http://schemas.microsoft.com/office/powerpoint/2010/main" val="14152614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787638" y="6645564"/>
            <a:ext cx="2725420" cy="165431"/>
          </a:xfrm>
          <a:prstGeom prst="rect">
            <a:avLst/>
          </a:prstGeom>
        </p:spPr>
        <p:txBody>
          <a:bodyPr vert="horz" wrap="square" lIns="0" tIns="26671" rIns="0" bIns="0" rtlCol="0">
            <a:spAutoFit/>
          </a:bodyPr>
          <a:lstStyle/>
          <a:p>
            <a:pPr marL="25399">
              <a:spcBef>
                <a:spcPts val="211"/>
              </a:spcBef>
            </a:pPr>
            <a:r>
              <a:rPr sz="900" b="1" spc="-11" dirty="0">
                <a:solidFill>
                  <a:srgbClr val="888888"/>
                </a:solidFill>
              </a:rPr>
              <a:t>Copyright</a:t>
            </a:r>
            <a:r>
              <a:rPr sz="900" b="1" spc="-20" dirty="0">
                <a:solidFill>
                  <a:srgbClr val="888888"/>
                </a:solidFill>
              </a:rPr>
              <a:t> </a:t>
            </a:r>
            <a:r>
              <a:rPr sz="900" b="1" dirty="0">
                <a:solidFill>
                  <a:srgbClr val="888888"/>
                </a:solidFill>
              </a:rPr>
              <a:t>© </a:t>
            </a:r>
            <a:r>
              <a:rPr sz="900" b="1" spc="-11" dirty="0">
                <a:solidFill>
                  <a:srgbClr val="888888"/>
                </a:solidFill>
              </a:rPr>
              <a:t>2011</a:t>
            </a:r>
            <a:r>
              <a:rPr sz="900" b="1" spc="-31" dirty="0">
                <a:solidFill>
                  <a:srgbClr val="888888"/>
                </a:solidFill>
              </a:rPr>
              <a:t> </a:t>
            </a:r>
            <a:r>
              <a:rPr sz="900" b="1" spc="-11" dirty="0">
                <a:solidFill>
                  <a:srgbClr val="888888"/>
                </a:solidFill>
              </a:rPr>
              <a:t>Accenture</a:t>
            </a:r>
            <a:r>
              <a:rPr sz="900" b="1" spc="-31" dirty="0">
                <a:solidFill>
                  <a:srgbClr val="888888"/>
                </a:solidFill>
              </a:rPr>
              <a:t> </a:t>
            </a:r>
            <a:r>
              <a:rPr sz="900" b="1" dirty="0">
                <a:solidFill>
                  <a:srgbClr val="888888"/>
                </a:solidFill>
              </a:rPr>
              <a:t>All</a:t>
            </a:r>
            <a:r>
              <a:rPr sz="900" b="1" spc="-11" dirty="0">
                <a:solidFill>
                  <a:srgbClr val="888888"/>
                </a:solidFill>
              </a:rPr>
              <a:t> </a:t>
            </a:r>
            <a:r>
              <a:rPr sz="900" b="1" dirty="0">
                <a:solidFill>
                  <a:srgbClr val="888888"/>
                </a:solidFill>
              </a:rPr>
              <a:t>Rights</a:t>
            </a:r>
            <a:r>
              <a:rPr sz="900" b="1" spc="-31" dirty="0">
                <a:solidFill>
                  <a:srgbClr val="888888"/>
                </a:solidFill>
              </a:rPr>
              <a:t> </a:t>
            </a:r>
            <a:r>
              <a:rPr sz="900" b="1" spc="-11" dirty="0">
                <a:solidFill>
                  <a:srgbClr val="888888"/>
                </a:solidFill>
              </a:rPr>
              <a:t>Reserved.</a:t>
            </a:r>
            <a:endParaRPr sz="900"/>
          </a:p>
        </p:txBody>
      </p:sp>
      <p:sp>
        <p:nvSpPr>
          <p:cNvPr id="4" name="object 4"/>
          <p:cNvSpPr txBox="1"/>
          <p:nvPr/>
        </p:nvSpPr>
        <p:spPr>
          <a:xfrm>
            <a:off x="9028922" y="6651152"/>
            <a:ext cx="191771" cy="180820"/>
          </a:xfrm>
          <a:prstGeom prst="rect">
            <a:avLst/>
          </a:prstGeom>
        </p:spPr>
        <p:txBody>
          <a:bodyPr vert="horz" wrap="square" lIns="0" tIns="26671" rIns="0" bIns="0" rtlCol="0">
            <a:spAutoFit/>
          </a:bodyPr>
          <a:lstStyle/>
          <a:p>
            <a:pPr marL="25399">
              <a:spcBef>
                <a:spcPts val="211"/>
              </a:spcBef>
            </a:pPr>
            <a:r>
              <a:rPr sz="1000" spc="-11" dirty="0"/>
              <a:t>27</a:t>
            </a:r>
            <a:endParaRPr sz="1000"/>
          </a:p>
        </p:txBody>
      </p:sp>
      <p:grpSp>
        <p:nvGrpSpPr>
          <p:cNvPr id="5" name="object 5"/>
          <p:cNvGrpSpPr/>
          <p:nvPr/>
        </p:nvGrpSpPr>
        <p:grpSpPr>
          <a:xfrm>
            <a:off x="660130" y="2902622"/>
            <a:ext cx="8801100" cy="3535679"/>
            <a:chOff x="169799" y="1400936"/>
            <a:chExt cx="4400550" cy="1767839"/>
          </a:xfrm>
        </p:grpSpPr>
        <p:sp>
          <p:nvSpPr>
            <p:cNvPr id="6" name="object 6"/>
            <p:cNvSpPr/>
            <p:nvPr/>
          </p:nvSpPr>
          <p:spPr>
            <a:xfrm>
              <a:off x="1091438" y="1875662"/>
              <a:ext cx="3479165" cy="1293495"/>
            </a:xfrm>
            <a:custGeom>
              <a:avLst/>
              <a:gdLst/>
              <a:ahLst/>
              <a:cxnLst/>
              <a:rect l="l" t="t" r="r" b="b"/>
              <a:pathLst>
                <a:path w="3479165" h="1293495">
                  <a:moveTo>
                    <a:pt x="1815083" y="0"/>
                  </a:moveTo>
                  <a:lnTo>
                    <a:pt x="0" y="0"/>
                  </a:lnTo>
                  <a:lnTo>
                    <a:pt x="607187" y="273812"/>
                  </a:lnTo>
                  <a:lnTo>
                    <a:pt x="1745233" y="274574"/>
                  </a:lnTo>
                  <a:lnTo>
                    <a:pt x="1815083" y="276098"/>
                  </a:lnTo>
                  <a:lnTo>
                    <a:pt x="1888362" y="279146"/>
                  </a:lnTo>
                  <a:lnTo>
                    <a:pt x="1961515" y="285369"/>
                  </a:lnTo>
                  <a:lnTo>
                    <a:pt x="2031365" y="294767"/>
                  </a:lnTo>
                  <a:lnTo>
                    <a:pt x="2097912" y="307086"/>
                  </a:lnTo>
                  <a:lnTo>
                    <a:pt x="2162810" y="323469"/>
                  </a:lnTo>
                  <a:lnTo>
                    <a:pt x="2219452" y="342773"/>
                  </a:lnTo>
                  <a:lnTo>
                    <a:pt x="2274316" y="364490"/>
                  </a:lnTo>
                  <a:lnTo>
                    <a:pt x="2319273" y="388620"/>
                  </a:lnTo>
                  <a:lnTo>
                    <a:pt x="2359152" y="414909"/>
                  </a:lnTo>
                  <a:lnTo>
                    <a:pt x="2390774" y="442087"/>
                  </a:lnTo>
                  <a:lnTo>
                    <a:pt x="2427350" y="501777"/>
                  </a:lnTo>
                  <a:lnTo>
                    <a:pt x="2435733" y="532892"/>
                  </a:lnTo>
                  <a:lnTo>
                    <a:pt x="2435733" y="1006729"/>
                  </a:lnTo>
                  <a:lnTo>
                    <a:pt x="2121281" y="1006729"/>
                  </a:lnTo>
                  <a:lnTo>
                    <a:pt x="2780157" y="1292987"/>
                  </a:lnTo>
                  <a:lnTo>
                    <a:pt x="3478910" y="1005205"/>
                  </a:lnTo>
                  <a:lnTo>
                    <a:pt x="3147822" y="1005205"/>
                  </a:lnTo>
                  <a:lnTo>
                    <a:pt x="3147822" y="546862"/>
                  </a:lnTo>
                  <a:lnTo>
                    <a:pt x="3142869" y="501777"/>
                  </a:lnTo>
                  <a:lnTo>
                    <a:pt x="3129534" y="456819"/>
                  </a:lnTo>
                  <a:lnTo>
                    <a:pt x="3106166" y="404875"/>
                  </a:lnTo>
                  <a:lnTo>
                    <a:pt x="3066287" y="351282"/>
                  </a:lnTo>
                  <a:lnTo>
                    <a:pt x="3034665" y="310261"/>
                  </a:lnTo>
                  <a:lnTo>
                    <a:pt x="2978149" y="256667"/>
                  </a:lnTo>
                  <a:lnTo>
                    <a:pt x="2934843" y="224155"/>
                  </a:lnTo>
                  <a:lnTo>
                    <a:pt x="2873247" y="186182"/>
                  </a:lnTo>
                  <a:lnTo>
                    <a:pt x="2818384" y="158242"/>
                  </a:lnTo>
                  <a:lnTo>
                    <a:pt x="2755137" y="131063"/>
                  </a:lnTo>
                  <a:lnTo>
                    <a:pt x="2645410" y="92329"/>
                  </a:lnTo>
                  <a:lnTo>
                    <a:pt x="2592070" y="76708"/>
                  </a:lnTo>
                  <a:lnTo>
                    <a:pt x="2537206" y="62737"/>
                  </a:lnTo>
                  <a:lnTo>
                    <a:pt x="2488946" y="51943"/>
                  </a:lnTo>
                  <a:lnTo>
                    <a:pt x="2424048" y="40259"/>
                  </a:lnTo>
                  <a:lnTo>
                    <a:pt x="2370835" y="30225"/>
                  </a:lnTo>
                  <a:lnTo>
                    <a:pt x="2239391" y="13970"/>
                  </a:lnTo>
                  <a:lnTo>
                    <a:pt x="2172843" y="10033"/>
                  </a:lnTo>
                  <a:lnTo>
                    <a:pt x="2106295" y="5461"/>
                  </a:lnTo>
                  <a:lnTo>
                    <a:pt x="2023109" y="3048"/>
                  </a:lnTo>
                  <a:lnTo>
                    <a:pt x="1958212" y="2286"/>
                  </a:lnTo>
                  <a:lnTo>
                    <a:pt x="1885060" y="762"/>
                  </a:lnTo>
                  <a:lnTo>
                    <a:pt x="1815083" y="0"/>
                  </a:lnTo>
                  <a:close/>
                </a:path>
              </a:pathLst>
            </a:custGeom>
            <a:solidFill>
              <a:srgbClr val="C1D2F0">
                <a:alpha val="32156"/>
              </a:srgbClr>
            </a:solidFill>
          </p:spPr>
          <p:txBody>
            <a:bodyPr wrap="square" lIns="0" tIns="0" rIns="0" bIns="0" rtlCol="0"/>
            <a:lstStyle/>
            <a:p>
              <a:endParaRPr sz="2800"/>
            </a:p>
          </p:txBody>
        </p:sp>
        <p:sp>
          <p:nvSpPr>
            <p:cNvPr id="7" name="object 7"/>
            <p:cNvSpPr/>
            <p:nvPr/>
          </p:nvSpPr>
          <p:spPr>
            <a:xfrm>
              <a:off x="169799" y="1875662"/>
              <a:ext cx="3446779" cy="1290320"/>
            </a:xfrm>
            <a:custGeom>
              <a:avLst/>
              <a:gdLst/>
              <a:ahLst/>
              <a:cxnLst/>
              <a:rect l="l" t="t" r="r" b="b"/>
              <a:pathLst>
                <a:path w="3446779" h="1290320">
                  <a:moveTo>
                    <a:pt x="672338" y="0"/>
                  </a:moveTo>
                  <a:lnTo>
                    <a:pt x="0" y="281686"/>
                  </a:lnTo>
                  <a:lnTo>
                    <a:pt x="297941" y="281686"/>
                  </a:lnTo>
                  <a:lnTo>
                    <a:pt x="297941" y="742696"/>
                  </a:lnTo>
                  <a:lnTo>
                    <a:pt x="299592" y="788416"/>
                  </a:lnTo>
                  <a:lnTo>
                    <a:pt x="312928" y="831977"/>
                  </a:lnTo>
                  <a:lnTo>
                    <a:pt x="332866" y="876935"/>
                  </a:lnTo>
                  <a:lnTo>
                    <a:pt x="361188" y="920369"/>
                  </a:lnTo>
                  <a:lnTo>
                    <a:pt x="397764" y="963041"/>
                  </a:lnTo>
                  <a:lnTo>
                    <a:pt x="441071" y="1004188"/>
                  </a:lnTo>
                  <a:lnTo>
                    <a:pt x="492633" y="1043813"/>
                  </a:lnTo>
                  <a:lnTo>
                    <a:pt x="554228" y="1080262"/>
                  </a:lnTo>
                  <a:lnTo>
                    <a:pt x="619125" y="1116711"/>
                  </a:lnTo>
                  <a:lnTo>
                    <a:pt x="692277" y="1150112"/>
                  </a:lnTo>
                  <a:lnTo>
                    <a:pt x="772160" y="1180338"/>
                  </a:lnTo>
                  <a:lnTo>
                    <a:pt x="847090" y="1205230"/>
                  </a:lnTo>
                  <a:lnTo>
                    <a:pt x="918717" y="1225423"/>
                  </a:lnTo>
                  <a:lnTo>
                    <a:pt x="980185" y="1239393"/>
                  </a:lnTo>
                  <a:lnTo>
                    <a:pt x="1028446" y="1248664"/>
                  </a:lnTo>
                  <a:lnTo>
                    <a:pt x="1093342" y="1260348"/>
                  </a:lnTo>
                  <a:lnTo>
                    <a:pt x="1149985" y="1266571"/>
                  </a:lnTo>
                  <a:lnTo>
                    <a:pt x="1214882" y="1274318"/>
                  </a:lnTo>
                  <a:lnTo>
                    <a:pt x="1284732" y="1280541"/>
                  </a:lnTo>
                  <a:lnTo>
                    <a:pt x="1352931" y="1284351"/>
                  </a:lnTo>
                  <a:lnTo>
                    <a:pt x="1486154" y="1289050"/>
                  </a:lnTo>
                  <a:lnTo>
                    <a:pt x="1556004" y="1288288"/>
                  </a:lnTo>
                  <a:lnTo>
                    <a:pt x="1630934" y="1289812"/>
                  </a:lnTo>
                  <a:lnTo>
                    <a:pt x="3446399" y="1289812"/>
                  </a:lnTo>
                  <a:lnTo>
                    <a:pt x="2835656" y="1013587"/>
                  </a:lnTo>
                  <a:lnTo>
                    <a:pt x="1607566" y="1013587"/>
                  </a:lnTo>
                  <a:lnTo>
                    <a:pt x="1556004" y="1010412"/>
                  </a:lnTo>
                  <a:lnTo>
                    <a:pt x="1482852" y="1004188"/>
                  </a:lnTo>
                  <a:lnTo>
                    <a:pt x="1412875" y="994918"/>
                  </a:lnTo>
                  <a:lnTo>
                    <a:pt x="1344676" y="981710"/>
                  </a:lnTo>
                  <a:lnTo>
                    <a:pt x="1281430" y="965454"/>
                  </a:lnTo>
                  <a:lnTo>
                    <a:pt x="1221486" y="946785"/>
                  </a:lnTo>
                  <a:lnTo>
                    <a:pt x="1171575" y="925068"/>
                  </a:lnTo>
                  <a:lnTo>
                    <a:pt x="1121664" y="901065"/>
                  </a:lnTo>
                  <a:lnTo>
                    <a:pt x="1085088" y="875411"/>
                  </a:lnTo>
                  <a:lnTo>
                    <a:pt x="1041781" y="835787"/>
                  </a:lnTo>
                  <a:lnTo>
                    <a:pt x="1013460" y="786892"/>
                  </a:lnTo>
                  <a:lnTo>
                    <a:pt x="1001903" y="726440"/>
                  </a:lnTo>
                  <a:lnTo>
                    <a:pt x="1001903" y="281686"/>
                  </a:lnTo>
                  <a:lnTo>
                    <a:pt x="1319657" y="281686"/>
                  </a:lnTo>
                  <a:lnTo>
                    <a:pt x="672338" y="0"/>
                  </a:lnTo>
                  <a:close/>
                </a:path>
              </a:pathLst>
            </a:custGeom>
            <a:solidFill>
              <a:srgbClr val="006699">
                <a:alpha val="21960"/>
              </a:srgbClr>
            </a:solidFill>
          </p:spPr>
          <p:txBody>
            <a:bodyPr wrap="square" lIns="0" tIns="0" rIns="0" bIns="0" rtlCol="0"/>
            <a:lstStyle/>
            <a:p>
              <a:endParaRPr sz="2800"/>
            </a:p>
          </p:txBody>
        </p:sp>
        <p:pic>
          <p:nvPicPr>
            <p:cNvPr id="8" name="object 8"/>
            <p:cNvPicPr/>
            <p:nvPr/>
          </p:nvPicPr>
          <p:blipFill>
            <a:blip r:embed="rId2" cstate="print"/>
            <a:stretch>
              <a:fillRect/>
            </a:stretch>
          </p:blipFill>
          <p:spPr>
            <a:xfrm>
              <a:off x="3860038" y="1400936"/>
              <a:ext cx="438150" cy="304800"/>
            </a:xfrm>
            <a:prstGeom prst="rect">
              <a:avLst/>
            </a:prstGeom>
          </p:spPr>
        </p:pic>
        <p:pic>
          <p:nvPicPr>
            <p:cNvPr id="9" name="object 9"/>
            <p:cNvPicPr/>
            <p:nvPr/>
          </p:nvPicPr>
          <p:blipFill>
            <a:blip r:embed="rId3" cstate="print"/>
            <a:stretch>
              <a:fillRect/>
            </a:stretch>
          </p:blipFill>
          <p:spPr>
            <a:xfrm>
              <a:off x="2633599" y="1437423"/>
              <a:ext cx="327025" cy="272249"/>
            </a:xfrm>
            <a:prstGeom prst="rect">
              <a:avLst/>
            </a:prstGeom>
          </p:spPr>
        </p:pic>
      </p:grpSp>
      <p:sp>
        <p:nvSpPr>
          <p:cNvPr id="10" name="object 10"/>
          <p:cNvSpPr txBox="1">
            <a:spLocks noGrp="1"/>
          </p:cNvSpPr>
          <p:nvPr>
            <p:ph type="title"/>
          </p:nvPr>
        </p:nvSpPr>
        <p:spPr>
          <a:xfrm>
            <a:off x="130628" y="-22250"/>
            <a:ext cx="11942101" cy="487313"/>
          </a:xfrm>
          <a:prstGeom prst="rect">
            <a:avLst/>
          </a:prstGeom>
        </p:spPr>
        <p:txBody>
          <a:bodyPr vert="horz" wrap="square" lIns="0" tIns="25400" rIns="0" bIns="0" numCol="1" rtlCol="0" anchor="ctr" anchorCtr="0" compatLnSpc="1">
            <a:prstTxWarp prst="textNoShape">
              <a:avLst/>
            </a:prstTxWarp>
            <a:spAutoFit/>
          </a:bodyPr>
          <a:lstStyle/>
          <a:p>
            <a:pPr marL="25399">
              <a:lnSpc>
                <a:spcPct val="100000"/>
              </a:lnSpc>
              <a:spcBef>
                <a:spcPts val="200"/>
              </a:spcBef>
            </a:pPr>
            <a:r>
              <a:rPr sz="3000" b="1" spc="-11" dirty="0"/>
              <a:t>Embed</a:t>
            </a:r>
            <a:r>
              <a:rPr sz="3000" b="1" spc="-31" dirty="0"/>
              <a:t> </a:t>
            </a:r>
            <a:r>
              <a:rPr sz="3000" b="1" spc="-11" dirty="0"/>
              <a:t>Customer</a:t>
            </a:r>
            <a:r>
              <a:rPr lang="en-US" sz="3000" b="1" spc="-11" dirty="0"/>
              <a:t>/Marketing</a:t>
            </a:r>
            <a:r>
              <a:rPr sz="3000" b="1" spc="31" dirty="0"/>
              <a:t> </a:t>
            </a:r>
            <a:r>
              <a:rPr sz="3000" b="1" spc="-20" dirty="0"/>
              <a:t>Analytics</a:t>
            </a:r>
            <a:r>
              <a:rPr sz="3000" b="1" spc="111" dirty="0"/>
              <a:t> </a:t>
            </a:r>
            <a:r>
              <a:rPr sz="3000" b="1" dirty="0"/>
              <a:t>into</a:t>
            </a:r>
            <a:r>
              <a:rPr sz="3000" b="1" spc="31" dirty="0"/>
              <a:t> </a:t>
            </a:r>
            <a:r>
              <a:rPr sz="3000" b="1" spc="-11" dirty="0"/>
              <a:t>Decision</a:t>
            </a:r>
            <a:r>
              <a:rPr sz="3000" b="1" spc="-31" dirty="0"/>
              <a:t> </a:t>
            </a:r>
            <a:r>
              <a:rPr sz="3000" b="1" spc="-11" dirty="0"/>
              <a:t>Processes</a:t>
            </a:r>
            <a:endParaRPr sz="3000" b="1" dirty="0"/>
          </a:p>
        </p:txBody>
      </p:sp>
      <p:grpSp>
        <p:nvGrpSpPr>
          <p:cNvPr id="11" name="object 11"/>
          <p:cNvGrpSpPr/>
          <p:nvPr/>
        </p:nvGrpSpPr>
        <p:grpSpPr>
          <a:xfrm>
            <a:off x="949182" y="2205823"/>
            <a:ext cx="1021080" cy="1281431"/>
            <a:chOff x="314325" y="1052537"/>
            <a:chExt cx="510540" cy="640715"/>
          </a:xfrm>
        </p:grpSpPr>
        <p:pic>
          <p:nvPicPr>
            <p:cNvPr id="12" name="object 12"/>
            <p:cNvPicPr/>
            <p:nvPr/>
          </p:nvPicPr>
          <p:blipFill>
            <a:blip r:embed="rId4" cstate="print"/>
            <a:stretch>
              <a:fillRect/>
            </a:stretch>
          </p:blipFill>
          <p:spPr>
            <a:xfrm>
              <a:off x="557149" y="1253299"/>
              <a:ext cx="267500" cy="439737"/>
            </a:xfrm>
            <a:prstGeom prst="rect">
              <a:avLst/>
            </a:prstGeom>
          </p:spPr>
        </p:pic>
        <p:pic>
          <p:nvPicPr>
            <p:cNvPr id="13" name="object 13"/>
            <p:cNvPicPr/>
            <p:nvPr/>
          </p:nvPicPr>
          <p:blipFill>
            <a:blip r:embed="rId5" cstate="print"/>
            <a:stretch>
              <a:fillRect/>
            </a:stretch>
          </p:blipFill>
          <p:spPr>
            <a:xfrm>
              <a:off x="314325" y="1052537"/>
              <a:ext cx="290512" cy="429425"/>
            </a:xfrm>
            <a:prstGeom prst="rect">
              <a:avLst/>
            </a:prstGeom>
          </p:spPr>
        </p:pic>
      </p:grpSp>
      <p:sp>
        <p:nvSpPr>
          <p:cNvPr id="14" name="object 14"/>
          <p:cNvSpPr txBox="1"/>
          <p:nvPr/>
        </p:nvSpPr>
        <p:spPr>
          <a:xfrm>
            <a:off x="120876" y="508751"/>
            <a:ext cx="2839779" cy="1718419"/>
          </a:xfrm>
          <a:prstGeom prst="rect">
            <a:avLst/>
          </a:prstGeom>
        </p:spPr>
        <p:txBody>
          <a:bodyPr vert="horz" wrap="square" lIns="0" tIns="25400" rIns="0" bIns="0" rtlCol="0">
            <a:spAutoFit/>
          </a:bodyPr>
          <a:lstStyle/>
          <a:p>
            <a:pPr marL="25399" marR="10160">
              <a:spcBef>
                <a:spcPts val="200"/>
              </a:spcBef>
            </a:pPr>
            <a:r>
              <a:rPr sz="2200" b="1" i="1" spc="-11" dirty="0">
                <a:solidFill>
                  <a:srgbClr val="C00000"/>
                </a:solidFill>
                <a:effectLst>
                  <a:outerShdw blurRad="38100" dist="38100" dir="2700000" algn="tl">
                    <a:srgbClr val="000000">
                      <a:alpha val="43137"/>
                    </a:srgbClr>
                  </a:outerShdw>
                </a:effectLst>
                <a:latin typeface="Calibri"/>
                <a:cs typeface="Calibri"/>
              </a:rPr>
              <a:t>Who </a:t>
            </a:r>
            <a:r>
              <a:rPr sz="2200" b="1" i="1" spc="-11" dirty="0">
                <a:latin typeface="Calibri"/>
                <a:cs typeface="Calibri"/>
              </a:rPr>
              <a:t>are </a:t>
            </a:r>
            <a:r>
              <a:rPr sz="2200" b="1" i="1" dirty="0">
                <a:latin typeface="Calibri"/>
                <a:cs typeface="Calibri"/>
              </a:rPr>
              <a:t>my </a:t>
            </a:r>
            <a:r>
              <a:rPr sz="2200" b="1" i="1" spc="-11" dirty="0">
                <a:latin typeface="Calibri"/>
                <a:cs typeface="Calibri"/>
              </a:rPr>
              <a:t>target customers, </a:t>
            </a:r>
            <a:r>
              <a:rPr sz="2200" b="1" i="1" spc="-220" dirty="0">
                <a:latin typeface="Calibri"/>
                <a:cs typeface="Calibri"/>
              </a:rPr>
              <a:t> </a:t>
            </a:r>
            <a:r>
              <a:rPr sz="2200" b="1" i="1" spc="-11" dirty="0">
                <a:latin typeface="Calibri"/>
                <a:cs typeface="Calibri"/>
              </a:rPr>
              <a:t>what, where and why do they </a:t>
            </a:r>
            <a:r>
              <a:rPr sz="2200" b="1" i="1" dirty="0">
                <a:latin typeface="Calibri"/>
                <a:cs typeface="Calibri"/>
              </a:rPr>
              <a:t> </a:t>
            </a:r>
            <a:r>
              <a:rPr sz="2200" b="1" i="1" spc="-11" dirty="0">
                <a:latin typeface="Calibri"/>
                <a:cs typeface="Calibri"/>
              </a:rPr>
              <a:t>buy, and who else looks like </a:t>
            </a:r>
            <a:r>
              <a:rPr sz="2200" b="1" i="1" dirty="0">
                <a:latin typeface="Calibri"/>
                <a:cs typeface="Calibri"/>
              </a:rPr>
              <a:t> them?</a:t>
            </a:r>
            <a:endParaRPr sz="2200" dirty="0">
              <a:latin typeface="Calibri"/>
              <a:cs typeface="Calibri"/>
            </a:endParaRPr>
          </a:p>
        </p:txBody>
      </p:sp>
      <p:sp>
        <p:nvSpPr>
          <p:cNvPr id="15" name="object 15"/>
          <p:cNvSpPr txBox="1"/>
          <p:nvPr/>
        </p:nvSpPr>
        <p:spPr>
          <a:xfrm>
            <a:off x="3307024" y="496453"/>
            <a:ext cx="2048078" cy="1379865"/>
          </a:xfrm>
          <a:prstGeom prst="rect">
            <a:avLst/>
          </a:prstGeom>
        </p:spPr>
        <p:txBody>
          <a:bodyPr vert="horz" wrap="square" lIns="0" tIns="25400" rIns="0" bIns="0" rtlCol="0">
            <a:spAutoFit/>
          </a:bodyPr>
          <a:lstStyle/>
          <a:p>
            <a:pPr marL="25399" marR="10160">
              <a:spcBef>
                <a:spcPts val="200"/>
              </a:spcBef>
            </a:pPr>
            <a:r>
              <a:rPr sz="2200" b="1" i="1" spc="-11" dirty="0">
                <a:solidFill>
                  <a:srgbClr val="C00000"/>
                </a:solidFill>
                <a:effectLst>
                  <a:outerShdw blurRad="38100" dist="38100" dir="2700000" algn="tl">
                    <a:srgbClr val="000000">
                      <a:alpha val="43137"/>
                    </a:srgbClr>
                  </a:outerShdw>
                </a:effectLst>
                <a:latin typeface="Calibri"/>
                <a:cs typeface="Calibri"/>
              </a:rPr>
              <a:t>What </a:t>
            </a:r>
            <a:r>
              <a:rPr sz="2200" b="1" i="1" spc="-11" dirty="0">
                <a:latin typeface="Calibri"/>
                <a:cs typeface="Calibri"/>
              </a:rPr>
              <a:t>do</a:t>
            </a:r>
            <a:r>
              <a:rPr sz="2200" b="1" i="1" spc="-31" dirty="0">
                <a:latin typeface="Calibri"/>
                <a:cs typeface="Calibri"/>
              </a:rPr>
              <a:t> </a:t>
            </a:r>
            <a:r>
              <a:rPr sz="2200" b="1" i="1" dirty="0">
                <a:latin typeface="Calibri"/>
                <a:cs typeface="Calibri"/>
              </a:rPr>
              <a:t>I</a:t>
            </a:r>
            <a:r>
              <a:rPr sz="2200" b="1" i="1" spc="-11" dirty="0">
                <a:latin typeface="Calibri"/>
                <a:cs typeface="Calibri"/>
              </a:rPr>
              <a:t> offer</a:t>
            </a:r>
            <a:r>
              <a:rPr sz="2200" b="1" i="1" spc="-60" dirty="0">
                <a:latin typeface="Calibri"/>
                <a:cs typeface="Calibri"/>
              </a:rPr>
              <a:t> </a:t>
            </a:r>
            <a:r>
              <a:rPr sz="2200" b="1" i="1" dirty="0">
                <a:latin typeface="Calibri"/>
                <a:cs typeface="Calibri"/>
              </a:rPr>
              <a:t>them,</a:t>
            </a:r>
            <a:r>
              <a:rPr sz="2200" b="1" i="1" spc="-20" dirty="0">
                <a:latin typeface="Calibri"/>
                <a:cs typeface="Calibri"/>
              </a:rPr>
              <a:t> </a:t>
            </a:r>
            <a:r>
              <a:rPr sz="2200" b="1" i="1" spc="-11" dirty="0">
                <a:latin typeface="Calibri"/>
                <a:cs typeface="Calibri"/>
              </a:rPr>
              <a:t>through </a:t>
            </a:r>
            <a:r>
              <a:rPr sz="2200" b="1" i="1" spc="-220" dirty="0">
                <a:latin typeface="Calibri"/>
                <a:cs typeface="Calibri"/>
              </a:rPr>
              <a:t> </a:t>
            </a:r>
            <a:r>
              <a:rPr sz="2200" b="1" i="1" spc="-11" dirty="0">
                <a:solidFill>
                  <a:srgbClr val="C00000"/>
                </a:solidFill>
                <a:effectLst>
                  <a:outerShdw blurRad="38100" dist="38100" dir="2700000" algn="tl">
                    <a:srgbClr val="000000">
                      <a:alpha val="43137"/>
                    </a:srgbClr>
                  </a:outerShdw>
                </a:effectLst>
                <a:latin typeface="Calibri"/>
                <a:cs typeface="Calibri"/>
              </a:rPr>
              <a:t>which channels</a:t>
            </a:r>
            <a:r>
              <a:rPr sz="2200" b="1" i="1" spc="-11" dirty="0">
                <a:latin typeface="Calibri"/>
                <a:cs typeface="Calibri"/>
              </a:rPr>
              <a:t>, and </a:t>
            </a:r>
            <a:r>
              <a:rPr sz="2200" b="1" i="1" spc="-11" dirty="0">
                <a:solidFill>
                  <a:srgbClr val="C00000"/>
                </a:solidFill>
                <a:effectLst>
                  <a:outerShdw blurRad="38100" dist="38100" dir="2700000" algn="tl">
                    <a:srgbClr val="000000">
                      <a:alpha val="43137"/>
                    </a:srgbClr>
                  </a:outerShdw>
                </a:effectLst>
                <a:latin typeface="Calibri"/>
                <a:cs typeface="Calibri"/>
              </a:rPr>
              <a:t>how  often</a:t>
            </a:r>
            <a:r>
              <a:rPr sz="2200" b="1" i="1" dirty="0">
                <a:latin typeface="Calibri"/>
                <a:cs typeface="Calibri"/>
              </a:rPr>
              <a:t>?</a:t>
            </a:r>
            <a:endParaRPr sz="2200" dirty="0">
              <a:latin typeface="Calibri"/>
              <a:cs typeface="Calibri"/>
            </a:endParaRPr>
          </a:p>
        </p:txBody>
      </p:sp>
      <p:grpSp>
        <p:nvGrpSpPr>
          <p:cNvPr id="16" name="object 16"/>
          <p:cNvGrpSpPr/>
          <p:nvPr/>
        </p:nvGrpSpPr>
        <p:grpSpPr>
          <a:xfrm>
            <a:off x="3033504" y="2350246"/>
            <a:ext cx="1431291" cy="1107440"/>
            <a:chOff x="1356486" y="1124749"/>
            <a:chExt cx="715645" cy="553720"/>
          </a:xfrm>
        </p:grpSpPr>
        <p:pic>
          <p:nvPicPr>
            <p:cNvPr id="17" name="object 17"/>
            <p:cNvPicPr/>
            <p:nvPr/>
          </p:nvPicPr>
          <p:blipFill>
            <a:blip r:embed="rId6" cstate="print"/>
            <a:stretch>
              <a:fillRect/>
            </a:stretch>
          </p:blipFill>
          <p:spPr>
            <a:xfrm>
              <a:off x="1753361" y="1124749"/>
              <a:ext cx="318287" cy="319874"/>
            </a:xfrm>
            <a:prstGeom prst="rect">
              <a:avLst/>
            </a:prstGeom>
          </p:spPr>
        </p:pic>
        <p:pic>
          <p:nvPicPr>
            <p:cNvPr id="18" name="object 18"/>
            <p:cNvPicPr/>
            <p:nvPr/>
          </p:nvPicPr>
          <p:blipFill>
            <a:blip r:embed="rId7" cstate="print"/>
            <a:stretch>
              <a:fillRect/>
            </a:stretch>
          </p:blipFill>
          <p:spPr>
            <a:xfrm>
              <a:off x="1356486" y="1138999"/>
              <a:ext cx="319874" cy="322262"/>
            </a:xfrm>
            <a:prstGeom prst="rect">
              <a:avLst/>
            </a:prstGeom>
          </p:spPr>
        </p:pic>
        <p:pic>
          <p:nvPicPr>
            <p:cNvPr id="19" name="object 19"/>
            <p:cNvPicPr/>
            <p:nvPr/>
          </p:nvPicPr>
          <p:blipFill>
            <a:blip r:embed="rId8" cstate="print"/>
            <a:stretch>
              <a:fillRect/>
            </a:stretch>
          </p:blipFill>
          <p:spPr>
            <a:xfrm>
              <a:off x="1554987" y="1362011"/>
              <a:ext cx="352425" cy="315912"/>
            </a:xfrm>
            <a:prstGeom prst="rect">
              <a:avLst/>
            </a:prstGeom>
          </p:spPr>
        </p:pic>
      </p:grpSp>
      <p:sp>
        <p:nvSpPr>
          <p:cNvPr id="20" name="object 20"/>
          <p:cNvSpPr txBox="1"/>
          <p:nvPr/>
        </p:nvSpPr>
        <p:spPr>
          <a:xfrm>
            <a:off x="5810348" y="564467"/>
            <a:ext cx="2171985" cy="1379865"/>
          </a:xfrm>
          <a:prstGeom prst="rect">
            <a:avLst/>
          </a:prstGeom>
        </p:spPr>
        <p:txBody>
          <a:bodyPr vert="horz" wrap="square" lIns="0" tIns="25400" rIns="0" bIns="0" rtlCol="0">
            <a:spAutoFit/>
          </a:bodyPr>
          <a:lstStyle/>
          <a:p>
            <a:pPr marL="25399" marR="10160">
              <a:spcBef>
                <a:spcPts val="200"/>
              </a:spcBef>
            </a:pPr>
            <a:r>
              <a:rPr sz="2200" b="1" i="1" spc="-11" dirty="0">
                <a:solidFill>
                  <a:srgbClr val="C00000"/>
                </a:solidFill>
                <a:effectLst>
                  <a:outerShdw blurRad="38100" dist="38100" dir="2700000" algn="tl">
                    <a:srgbClr val="000000">
                      <a:alpha val="43137"/>
                    </a:srgbClr>
                  </a:outerShdw>
                </a:effectLst>
                <a:latin typeface="Calibri"/>
                <a:cs typeface="Calibri"/>
              </a:rPr>
              <a:t>How</a:t>
            </a:r>
            <a:r>
              <a:rPr sz="2200" b="1" i="1" spc="-11" dirty="0">
                <a:latin typeface="Calibri"/>
                <a:cs typeface="Calibri"/>
              </a:rPr>
              <a:t> do </a:t>
            </a:r>
            <a:r>
              <a:rPr sz="2200" b="1" i="1" dirty="0">
                <a:latin typeface="Calibri"/>
                <a:cs typeface="Calibri"/>
              </a:rPr>
              <a:t>I </a:t>
            </a:r>
            <a:r>
              <a:rPr sz="2200" b="1" i="1" spc="-11" dirty="0">
                <a:latin typeface="Calibri"/>
                <a:cs typeface="Calibri"/>
              </a:rPr>
              <a:t>get </a:t>
            </a:r>
            <a:r>
              <a:rPr sz="2200" b="1" i="1" dirty="0">
                <a:latin typeface="Calibri"/>
                <a:cs typeface="Calibri"/>
              </a:rPr>
              <a:t>my </a:t>
            </a:r>
            <a:r>
              <a:rPr sz="2200" b="1" i="1" spc="11" dirty="0">
                <a:latin typeface="Calibri"/>
                <a:cs typeface="Calibri"/>
              </a:rPr>
              <a:t> </a:t>
            </a:r>
            <a:r>
              <a:rPr sz="2200" b="1" i="1" spc="-11" dirty="0">
                <a:latin typeface="Calibri"/>
                <a:cs typeface="Calibri"/>
              </a:rPr>
              <a:t>consumers/</a:t>
            </a:r>
            <a:r>
              <a:rPr lang="en-US" sz="2200" b="1" i="1" spc="-11" dirty="0">
                <a:latin typeface="Calibri"/>
                <a:cs typeface="Calibri"/>
              </a:rPr>
              <a:t> </a:t>
            </a:r>
            <a:r>
              <a:rPr sz="2200" b="1" i="1" spc="-11" dirty="0">
                <a:latin typeface="Calibri"/>
                <a:cs typeface="Calibri"/>
              </a:rPr>
              <a:t>customers </a:t>
            </a:r>
            <a:r>
              <a:rPr sz="2200" b="1" i="1" dirty="0">
                <a:latin typeface="Calibri"/>
                <a:cs typeface="Calibri"/>
              </a:rPr>
              <a:t>to </a:t>
            </a:r>
            <a:r>
              <a:rPr sz="2200" b="1" i="1" spc="-11" dirty="0">
                <a:solidFill>
                  <a:srgbClr val="C00000"/>
                </a:solidFill>
                <a:effectLst>
                  <a:outerShdw blurRad="38100" dist="38100" dir="2700000" algn="tl">
                    <a:srgbClr val="000000">
                      <a:alpha val="43137"/>
                    </a:srgbClr>
                  </a:outerShdw>
                </a:effectLst>
                <a:latin typeface="Calibri"/>
                <a:cs typeface="Calibri"/>
              </a:rPr>
              <a:t>buy </a:t>
            </a:r>
            <a:r>
              <a:rPr sz="2200" b="1" i="1" spc="-228" dirty="0">
                <a:solidFill>
                  <a:srgbClr val="C00000"/>
                </a:solidFill>
                <a:effectLst>
                  <a:outerShdw blurRad="38100" dist="38100" dir="2700000" algn="tl">
                    <a:srgbClr val="000000">
                      <a:alpha val="43137"/>
                    </a:srgbClr>
                  </a:outerShdw>
                </a:effectLst>
                <a:latin typeface="Calibri"/>
                <a:cs typeface="Calibri"/>
              </a:rPr>
              <a:t> </a:t>
            </a:r>
            <a:r>
              <a:rPr sz="2200" b="1" i="1" spc="-11" dirty="0">
                <a:solidFill>
                  <a:srgbClr val="C00000"/>
                </a:solidFill>
                <a:effectLst>
                  <a:outerShdw blurRad="38100" dist="38100" dir="2700000" algn="tl">
                    <a:srgbClr val="000000">
                      <a:alpha val="43137"/>
                    </a:srgbClr>
                  </a:outerShdw>
                </a:effectLst>
                <a:latin typeface="Calibri"/>
                <a:cs typeface="Calibri"/>
              </a:rPr>
              <a:t>more</a:t>
            </a:r>
            <a:r>
              <a:rPr sz="2200" b="1" i="1" spc="-40" dirty="0">
                <a:latin typeface="Calibri"/>
                <a:cs typeface="Calibri"/>
              </a:rPr>
              <a:t> </a:t>
            </a:r>
            <a:r>
              <a:rPr sz="2200" b="1" i="1" spc="-11" dirty="0">
                <a:latin typeface="Calibri"/>
                <a:cs typeface="Calibri"/>
              </a:rPr>
              <a:t>products?</a:t>
            </a:r>
            <a:endParaRPr sz="2200" dirty="0">
              <a:latin typeface="Calibri"/>
              <a:cs typeface="Calibri"/>
            </a:endParaRPr>
          </a:p>
        </p:txBody>
      </p:sp>
      <p:sp>
        <p:nvSpPr>
          <p:cNvPr id="21" name="object 21"/>
          <p:cNvSpPr txBox="1"/>
          <p:nvPr/>
        </p:nvSpPr>
        <p:spPr>
          <a:xfrm>
            <a:off x="8483986" y="705486"/>
            <a:ext cx="2887129" cy="1133644"/>
          </a:xfrm>
          <a:prstGeom prst="rect">
            <a:avLst/>
          </a:prstGeom>
        </p:spPr>
        <p:txBody>
          <a:bodyPr vert="horz" wrap="square" lIns="0" tIns="25400" rIns="0" bIns="0" rtlCol="0">
            <a:spAutoFit/>
          </a:bodyPr>
          <a:lstStyle/>
          <a:p>
            <a:pPr marL="25399" marR="10160">
              <a:spcBef>
                <a:spcPts val="200"/>
              </a:spcBef>
            </a:pPr>
            <a:r>
              <a:rPr sz="2400" b="1" i="1" spc="-11" dirty="0">
                <a:latin typeface="Calibri"/>
                <a:cs typeface="Calibri"/>
              </a:rPr>
              <a:t>How</a:t>
            </a:r>
            <a:r>
              <a:rPr sz="2400" b="1" i="1" spc="-40" dirty="0">
                <a:latin typeface="Calibri"/>
                <a:cs typeface="Calibri"/>
              </a:rPr>
              <a:t> </a:t>
            </a:r>
            <a:r>
              <a:rPr sz="2400" b="1" i="1" spc="-11" dirty="0">
                <a:latin typeface="Calibri"/>
                <a:cs typeface="Calibri"/>
              </a:rPr>
              <a:t>do</a:t>
            </a:r>
            <a:r>
              <a:rPr sz="2400" b="1" i="1" spc="-31" dirty="0">
                <a:latin typeface="Calibri"/>
                <a:cs typeface="Calibri"/>
              </a:rPr>
              <a:t> </a:t>
            </a:r>
            <a:r>
              <a:rPr sz="2400" b="1" i="1" spc="-11" dirty="0">
                <a:latin typeface="Calibri"/>
                <a:cs typeface="Calibri"/>
              </a:rPr>
              <a:t>we</a:t>
            </a:r>
            <a:r>
              <a:rPr sz="2400" b="1" i="1" spc="-31" dirty="0">
                <a:latin typeface="Calibri"/>
                <a:cs typeface="Calibri"/>
              </a:rPr>
              <a:t> </a:t>
            </a:r>
            <a:r>
              <a:rPr sz="2400" b="1" i="1" spc="-11" dirty="0">
                <a:latin typeface="Calibri"/>
                <a:cs typeface="Calibri"/>
              </a:rPr>
              <a:t>become</a:t>
            </a:r>
            <a:r>
              <a:rPr sz="2400" b="1" i="1" spc="-40" dirty="0">
                <a:latin typeface="Calibri"/>
                <a:cs typeface="Calibri"/>
              </a:rPr>
              <a:t> </a:t>
            </a:r>
            <a:r>
              <a:rPr sz="2400" b="1" i="1" spc="-11" dirty="0">
                <a:latin typeface="Calibri"/>
                <a:cs typeface="Calibri"/>
              </a:rPr>
              <a:t>more </a:t>
            </a:r>
            <a:r>
              <a:rPr sz="2400" b="1" i="1" spc="-220" dirty="0">
                <a:latin typeface="Calibri"/>
                <a:cs typeface="Calibri"/>
              </a:rPr>
              <a:t> </a:t>
            </a:r>
            <a:r>
              <a:rPr sz="2200" b="1" i="1" spc="-11" dirty="0">
                <a:solidFill>
                  <a:srgbClr val="C00000"/>
                </a:solidFill>
                <a:effectLst>
                  <a:outerShdw blurRad="38100" dist="38100" dir="2700000" algn="tl">
                    <a:srgbClr val="000000">
                      <a:alpha val="43137"/>
                    </a:srgbClr>
                  </a:outerShdw>
                </a:effectLst>
                <a:latin typeface="Calibri"/>
                <a:cs typeface="Calibri"/>
              </a:rPr>
              <a:t>relevant beyond the  transaction?</a:t>
            </a:r>
          </a:p>
        </p:txBody>
      </p:sp>
      <p:grpSp>
        <p:nvGrpSpPr>
          <p:cNvPr id="22" name="object 22"/>
          <p:cNvGrpSpPr/>
          <p:nvPr/>
        </p:nvGrpSpPr>
        <p:grpSpPr>
          <a:xfrm>
            <a:off x="598408" y="1355431"/>
            <a:ext cx="8643620" cy="3685868"/>
            <a:chOff x="138938" y="627341"/>
            <a:chExt cx="4321810" cy="1842934"/>
          </a:xfrm>
        </p:grpSpPr>
        <p:pic>
          <p:nvPicPr>
            <p:cNvPr id="23" name="object 23"/>
            <p:cNvPicPr/>
            <p:nvPr/>
          </p:nvPicPr>
          <p:blipFill>
            <a:blip r:embed="rId9" cstate="print"/>
            <a:stretch>
              <a:fillRect/>
            </a:stretch>
          </p:blipFill>
          <p:spPr>
            <a:xfrm>
              <a:off x="225806" y="2091727"/>
              <a:ext cx="576783" cy="375246"/>
            </a:xfrm>
            <a:prstGeom prst="rect">
              <a:avLst/>
            </a:prstGeom>
          </p:spPr>
        </p:pic>
        <p:sp>
          <p:nvSpPr>
            <p:cNvPr id="24" name="object 24"/>
            <p:cNvSpPr/>
            <p:nvPr/>
          </p:nvSpPr>
          <p:spPr>
            <a:xfrm>
              <a:off x="508635" y="2136139"/>
              <a:ext cx="4445" cy="5715"/>
            </a:xfrm>
            <a:custGeom>
              <a:avLst/>
              <a:gdLst/>
              <a:ahLst/>
              <a:cxnLst/>
              <a:rect l="l" t="t" r="r" b="b"/>
              <a:pathLst>
                <a:path w="4445" h="5714">
                  <a:moveTo>
                    <a:pt x="1905" y="0"/>
                  </a:moveTo>
                  <a:lnTo>
                    <a:pt x="1016" y="253"/>
                  </a:lnTo>
                  <a:lnTo>
                    <a:pt x="254" y="634"/>
                  </a:lnTo>
                  <a:lnTo>
                    <a:pt x="0" y="1904"/>
                  </a:lnTo>
                  <a:lnTo>
                    <a:pt x="1016" y="4444"/>
                  </a:lnTo>
                  <a:lnTo>
                    <a:pt x="2031" y="5206"/>
                  </a:lnTo>
                  <a:lnTo>
                    <a:pt x="2921" y="4825"/>
                  </a:lnTo>
                  <a:lnTo>
                    <a:pt x="3683" y="4571"/>
                  </a:lnTo>
                  <a:lnTo>
                    <a:pt x="3937" y="3175"/>
                  </a:lnTo>
                  <a:lnTo>
                    <a:pt x="3505" y="1904"/>
                  </a:lnTo>
                  <a:lnTo>
                    <a:pt x="3048" y="761"/>
                  </a:lnTo>
                  <a:lnTo>
                    <a:pt x="1905" y="0"/>
                  </a:lnTo>
                  <a:close/>
                </a:path>
              </a:pathLst>
            </a:custGeom>
            <a:solidFill>
              <a:srgbClr val="CC3300"/>
            </a:solidFill>
          </p:spPr>
          <p:txBody>
            <a:bodyPr wrap="square" lIns="0" tIns="0" rIns="0" bIns="0" rtlCol="0"/>
            <a:lstStyle/>
            <a:p>
              <a:endParaRPr sz="2800"/>
            </a:p>
          </p:txBody>
        </p:sp>
        <p:sp>
          <p:nvSpPr>
            <p:cNvPr id="25" name="object 25"/>
            <p:cNvSpPr/>
            <p:nvPr/>
          </p:nvSpPr>
          <p:spPr>
            <a:xfrm>
              <a:off x="508635" y="2136139"/>
              <a:ext cx="4445" cy="5715"/>
            </a:xfrm>
            <a:custGeom>
              <a:avLst/>
              <a:gdLst/>
              <a:ahLst/>
              <a:cxnLst/>
              <a:rect l="l" t="t" r="r" b="b"/>
              <a:pathLst>
                <a:path w="4445" h="5714">
                  <a:moveTo>
                    <a:pt x="1016" y="253"/>
                  </a:moveTo>
                  <a:lnTo>
                    <a:pt x="1905" y="0"/>
                  </a:lnTo>
                  <a:lnTo>
                    <a:pt x="3048" y="761"/>
                  </a:lnTo>
                  <a:lnTo>
                    <a:pt x="3556" y="2031"/>
                  </a:lnTo>
                  <a:lnTo>
                    <a:pt x="3937" y="3175"/>
                  </a:lnTo>
                  <a:lnTo>
                    <a:pt x="3683" y="4571"/>
                  </a:lnTo>
                  <a:lnTo>
                    <a:pt x="2921" y="4825"/>
                  </a:lnTo>
                  <a:lnTo>
                    <a:pt x="2031" y="5206"/>
                  </a:lnTo>
                  <a:lnTo>
                    <a:pt x="1016" y="4444"/>
                  </a:lnTo>
                  <a:lnTo>
                    <a:pt x="0" y="1904"/>
                  </a:lnTo>
                  <a:lnTo>
                    <a:pt x="254" y="634"/>
                  </a:lnTo>
                  <a:lnTo>
                    <a:pt x="1016" y="253"/>
                  </a:lnTo>
                  <a:close/>
                </a:path>
              </a:pathLst>
            </a:custGeom>
            <a:ln w="4762">
              <a:solidFill>
                <a:srgbClr val="FFFFFF"/>
              </a:solidFill>
            </a:ln>
          </p:spPr>
          <p:txBody>
            <a:bodyPr wrap="square" lIns="0" tIns="0" rIns="0" bIns="0" rtlCol="0"/>
            <a:lstStyle/>
            <a:p>
              <a:endParaRPr sz="2800"/>
            </a:p>
          </p:txBody>
        </p:sp>
        <p:sp>
          <p:nvSpPr>
            <p:cNvPr id="26" name="object 26"/>
            <p:cNvSpPr/>
            <p:nvPr/>
          </p:nvSpPr>
          <p:spPr>
            <a:xfrm>
              <a:off x="502920" y="2133345"/>
              <a:ext cx="4445" cy="5715"/>
            </a:xfrm>
            <a:custGeom>
              <a:avLst/>
              <a:gdLst/>
              <a:ahLst/>
              <a:cxnLst/>
              <a:rect l="l" t="t" r="r" b="b"/>
              <a:pathLst>
                <a:path w="4445" h="5714">
                  <a:moveTo>
                    <a:pt x="2286" y="0"/>
                  </a:moveTo>
                  <a:lnTo>
                    <a:pt x="1269" y="253"/>
                  </a:lnTo>
                  <a:lnTo>
                    <a:pt x="381" y="635"/>
                  </a:lnTo>
                  <a:lnTo>
                    <a:pt x="0" y="2032"/>
                  </a:lnTo>
                  <a:lnTo>
                    <a:pt x="1015" y="4572"/>
                  </a:lnTo>
                  <a:lnTo>
                    <a:pt x="2158" y="5207"/>
                  </a:lnTo>
                  <a:lnTo>
                    <a:pt x="3175" y="4825"/>
                  </a:lnTo>
                  <a:lnTo>
                    <a:pt x="4063" y="4445"/>
                  </a:lnTo>
                  <a:lnTo>
                    <a:pt x="4444" y="3175"/>
                  </a:lnTo>
                  <a:lnTo>
                    <a:pt x="3429" y="635"/>
                  </a:lnTo>
                  <a:lnTo>
                    <a:pt x="2286" y="0"/>
                  </a:lnTo>
                  <a:close/>
                </a:path>
              </a:pathLst>
            </a:custGeom>
            <a:solidFill>
              <a:srgbClr val="CC3300"/>
            </a:solidFill>
          </p:spPr>
          <p:txBody>
            <a:bodyPr wrap="square" lIns="0" tIns="0" rIns="0" bIns="0" rtlCol="0"/>
            <a:lstStyle/>
            <a:p>
              <a:endParaRPr sz="2800"/>
            </a:p>
          </p:txBody>
        </p:sp>
        <p:sp>
          <p:nvSpPr>
            <p:cNvPr id="27" name="object 27"/>
            <p:cNvSpPr/>
            <p:nvPr/>
          </p:nvSpPr>
          <p:spPr>
            <a:xfrm>
              <a:off x="502920" y="2133345"/>
              <a:ext cx="4445" cy="5715"/>
            </a:xfrm>
            <a:custGeom>
              <a:avLst/>
              <a:gdLst/>
              <a:ahLst/>
              <a:cxnLst/>
              <a:rect l="l" t="t" r="r" b="b"/>
              <a:pathLst>
                <a:path w="4445" h="5714">
                  <a:moveTo>
                    <a:pt x="1269" y="253"/>
                  </a:moveTo>
                  <a:lnTo>
                    <a:pt x="2286" y="0"/>
                  </a:lnTo>
                  <a:lnTo>
                    <a:pt x="3429" y="635"/>
                  </a:lnTo>
                  <a:lnTo>
                    <a:pt x="3937" y="1904"/>
                  </a:lnTo>
                  <a:lnTo>
                    <a:pt x="4444" y="3175"/>
                  </a:lnTo>
                  <a:lnTo>
                    <a:pt x="4063" y="4445"/>
                  </a:lnTo>
                  <a:lnTo>
                    <a:pt x="3175" y="4825"/>
                  </a:lnTo>
                  <a:lnTo>
                    <a:pt x="2158" y="5207"/>
                  </a:lnTo>
                  <a:lnTo>
                    <a:pt x="1015" y="4572"/>
                  </a:lnTo>
                  <a:lnTo>
                    <a:pt x="0" y="2032"/>
                  </a:lnTo>
                  <a:lnTo>
                    <a:pt x="381" y="635"/>
                  </a:lnTo>
                  <a:lnTo>
                    <a:pt x="1269" y="253"/>
                  </a:lnTo>
                  <a:close/>
                </a:path>
              </a:pathLst>
            </a:custGeom>
            <a:ln w="4762">
              <a:solidFill>
                <a:srgbClr val="FFFFFF"/>
              </a:solidFill>
            </a:ln>
          </p:spPr>
          <p:txBody>
            <a:bodyPr wrap="square" lIns="0" tIns="0" rIns="0" bIns="0" rtlCol="0"/>
            <a:lstStyle/>
            <a:p>
              <a:endParaRPr sz="2800"/>
            </a:p>
          </p:txBody>
        </p:sp>
        <p:sp>
          <p:nvSpPr>
            <p:cNvPr id="28" name="object 28"/>
            <p:cNvSpPr/>
            <p:nvPr/>
          </p:nvSpPr>
          <p:spPr>
            <a:xfrm>
              <a:off x="501014" y="2128519"/>
              <a:ext cx="4445" cy="5080"/>
            </a:xfrm>
            <a:custGeom>
              <a:avLst/>
              <a:gdLst/>
              <a:ahLst/>
              <a:cxnLst/>
              <a:rect l="l" t="t" r="r" b="b"/>
              <a:pathLst>
                <a:path w="4445" h="5080">
                  <a:moveTo>
                    <a:pt x="2286" y="0"/>
                  </a:moveTo>
                  <a:lnTo>
                    <a:pt x="1269" y="380"/>
                  </a:lnTo>
                  <a:lnTo>
                    <a:pt x="381" y="762"/>
                  </a:lnTo>
                  <a:lnTo>
                    <a:pt x="0" y="2031"/>
                  </a:lnTo>
                  <a:lnTo>
                    <a:pt x="381" y="3175"/>
                  </a:lnTo>
                  <a:lnTo>
                    <a:pt x="888" y="4317"/>
                  </a:lnTo>
                  <a:lnTo>
                    <a:pt x="2031" y="4952"/>
                  </a:lnTo>
                  <a:lnTo>
                    <a:pt x="2920" y="4572"/>
                  </a:lnTo>
                  <a:lnTo>
                    <a:pt x="3937" y="4317"/>
                  </a:lnTo>
                  <a:lnTo>
                    <a:pt x="4318" y="3048"/>
                  </a:lnTo>
                  <a:lnTo>
                    <a:pt x="3810" y="1777"/>
                  </a:lnTo>
                  <a:lnTo>
                    <a:pt x="3301" y="635"/>
                  </a:lnTo>
                  <a:lnTo>
                    <a:pt x="2286" y="0"/>
                  </a:lnTo>
                  <a:close/>
                </a:path>
              </a:pathLst>
            </a:custGeom>
            <a:solidFill>
              <a:srgbClr val="CC3300"/>
            </a:solidFill>
          </p:spPr>
          <p:txBody>
            <a:bodyPr wrap="square" lIns="0" tIns="0" rIns="0" bIns="0" rtlCol="0"/>
            <a:lstStyle/>
            <a:p>
              <a:endParaRPr sz="2800"/>
            </a:p>
          </p:txBody>
        </p:sp>
        <p:sp>
          <p:nvSpPr>
            <p:cNvPr id="29" name="object 29"/>
            <p:cNvSpPr/>
            <p:nvPr/>
          </p:nvSpPr>
          <p:spPr>
            <a:xfrm>
              <a:off x="501014" y="2128519"/>
              <a:ext cx="4445" cy="5080"/>
            </a:xfrm>
            <a:custGeom>
              <a:avLst/>
              <a:gdLst/>
              <a:ahLst/>
              <a:cxnLst/>
              <a:rect l="l" t="t" r="r" b="b"/>
              <a:pathLst>
                <a:path w="4445" h="5080">
                  <a:moveTo>
                    <a:pt x="1269" y="380"/>
                  </a:moveTo>
                  <a:lnTo>
                    <a:pt x="2286" y="0"/>
                  </a:lnTo>
                  <a:lnTo>
                    <a:pt x="3301" y="635"/>
                  </a:lnTo>
                  <a:lnTo>
                    <a:pt x="3810" y="1777"/>
                  </a:lnTo>
                  <a:lnTo>
                    <a:pt x="4318" y="3048"/>
                  </a:lnTo>
                  <a:lnTo>
                    <a:pt x="3937" y="4317"/>
                  </a:lnTo>
                  <a:lnTo>
                    <a:pt x="2031" y="4952"/>
                  </a:lnTo>
                  <a:lnTo>
                    <a:pt x="888" y="4317"/>
                  </a:lnTo>
                  <a:lnTo>
                    <a:pt x="0" y="2031"/>
                  </a:lnTo>
                  <a:lnTo>
                    <a:pt x="381" y="762"/>
                  </a:lnTo>
                  <a:lnTo>
                    <a:pt x="1269" y="380"/>
                  </a:lnTo>
                  <a:close/>
                </a:path>
              </a:pathLst>
            </a:custGeom>
            <a:ln w="4762">
              <a:solidFill>
                <a:srgbClr val="FFFFFF"/>
              </a:solidFill>
            </a:ln>
          </p:spPr>
          <p:txBody>
            <a:bodyPr wrap="square" lIns="0" tIns="0" rIns="0" bIns="0" rtlCol="0"/>
            <a:lstStyle/>
            <a:p>
              <a:endParaRPr sz="2800"/>
            </a:p>
          </p:txBody>
        </p:sp>
        <p:sp>
          <p:nvSpPr>
            <p:cNvPr id="30" name="object 30"/>
            <p:cNvSpPr/>
            <p:nvPr/>
          </p:nvSpPr>
          <p:spPr>
            <a:xfrm>
              <a:off x="504189" y="2127249"/>
              <a:ext cx="5080" cy="5715"/>
            </a:xfrm>
            <a:custGeom>
              <a:avLst/>
              <a:gdLst/>
              <a:ahLst/>
              <a:cxnLst/>
              <a:rect l="l" t="t" r="r" b="b"/>
              <a:pathLst>
                <a:path w="5079" h="5714">
                  <a:moveTo>
                    <a:pt x="2540" y="0"/>
                  </a:moveTo>
                  <a:lnTo>
                    <a:pt x="507" y="762"/>
                  </a:lnTo>
                  <a:lnTo>
                    <a:pt x="0" y="2159"/>
                  </a:lnTo>
                  <a:lnTo>
                    <a:pt x="507" y="3429"/>
                  </a:lnTo>
                  <a:lnTo>
                    <a:pt x="1016" y="4572"/>
                  </a:lnTo>
                  <a:lnTo>
                    <a:pt x="2286" y="5334"/>
                  </a:lnTo>
                  <a:lnTo>
                    <a:pt x="3301" y="4953"/>
                  </a:lnTo>
                  <a:lnTo>
                    <a:pt x="4318" y="4445"/>
                  </a:lnTo>
                  <a:lnTo>
                    <a:pt x="4825" y="3175"/>
                  </a:lnTo>
                  <a:lnTo>
                    <a:pt x="3810" y="635"/>
                  </a:lnTo>
                  <a:lnTo>
                    <a:pt x="2540" y="0"/>
                  </a:lnTo>
                  <a:close/>
                </a:path>
              </a:pathLst>
            </a:custGeom>
            <a:solidFill>
              <a:srgbClr val="CC3300"/>
            </a:solidFill>
          </p:spPr>
          <p:txBody>
            <a:bodyPr wrap="square" lIns="0" tIns="0" rIns="0" bIns="0" rtlCol="0"/>
            <a:lstStyle/>
            <a:p>
              <a:endParaRPr sz="2800"/>
            </a:p>
          </p:txBody>
        </p:sp>
        <p:sp>
          <p:nvSpPr>
            <p:cNvPr id="31" name="object 31"/>
            <p:cNvSpPr/>
            <p:nvPr/>
          </p:nvSpPr>
          <p:spPr>
            <a:xfrm>
              <a:off x="504189" y="2127249"/>
              <a:ext cx="5080" cy="5715"/>
            </a:xfrm>
            <a:custGeom>
              <a:avLst/>
              <a:gdLst/>
              <a:ahLst/>
              <a:cxnLst/>
              <a:rect l="l" t="t" r="r" b="b"/>
              <a:pathLst>
                <a:path w="5079" h="5714">
                  <a:moveTo>
                    <a:pt x="1524" y="381"/>
                  </a:moveTo>
                  <a:lnTo>
                    <a:pt x="2540" y="0"/>
                  </a:lnTo>
                  <a:lnTo>
                    <a:pt x="3810" y="635"/>
                  </a:lnTo>
                  <a:lnTo>
                    <a:pt x="4318" y="1905"/>
                  </a:lnTo>
                  <a:lnTo>
                    <a:pt x="4825" y="3175"/>
                  </a:lnTo>
                  <a:lnTo>
                    <a:pt x="4318" y="4445"/>
                  </a:lnTo>
                  <a:lnTo>
                    <a:pt x="2286" y="5334"/>
                  </a:lnTo>
                  <a:lnTo>
                    <a:pt x="1016" y="4572"/>
                  </a:lnTo>
                  <a:lnTo>
                    <a:pt x="0" y="2159"/>
                  </a:lnTo>
                  <a:lnTo>
                    <a:pt x="507" y="762"/>
                  </a:lnTo>
                  <a:lnTo>
                    <a:pt x="1524" y="381"/>
                  </a:lnTo>
                  <a:close/>
                </a:path>
              </a:pathLst>
            </a:custGeom>
            <a:ln w="4762">
              <a:solidFill>
                <a:srgbClr val="FFFFFF"/>
              </a:solidFill>
            </a:ln>
          </p:spPr>
          <p:txBody>
            <a:bodyPr wrap="square" lIns="0" tIns="0" rIns="0" bIns="0" rtlCol="0"/>
            <a:lstStyle/>
            <a:p>
              <a:endParaRPr sz="2800"/>
            </a:p>
          </p:txBody>
        </p:sp>
        <p:sp>
          <p:nvSpPr>
            <p:cNvPr id="32" name="object 32"/>
            <p:cNvSpPr/>
            <p:nvPr/>
          </p:nvSpPr>
          <p:spPr>
            <a:xfrm>
              <a:off x="509523" y="2130678"/>
              <a:ext cx="4445" cy="5715"/>
            </a:xfrm>
            <a:custGeom>
              <a:avLst/>
              <a:gdLst/>
              <a:ahLst/>
              <a:cxnLst/>
              <a:rect l="l" t="t" r="r" b="b"/>
              <a:pathLst>
                <a:path w="4445" h="5714">
                  <a:moveTo>
                    <a:pt x="2158" y="0"/>
                  </a:moveTo>
                  <a:lnTo>
                    <a:pt x="381" y="762"/>
                  </a:lnTo>
                  <a:lnTo>
                    <a:pt x="0" y="2031"/>
                  </a:lnTo>
                  <a:lnTo>
                    <a:pt x="1015" y="4571"/>
                  </a:lnTo>
                  <a:lnTo>
                    <a:pt x="2158" y="5333"/>
                  </a:lnTo>
                  <a:lnTo>
                    <a:pt x="3047" y="4952"/>
                  </a:lnTo>
                  <a:lnTo>
                    <a:pt x="4063" y="4571"/>
                  </a:lnTo>
                  <a:lnTo>
                    <a:pt x="4317" y="3175"/>
                  </a:lnTo>
                  <a:lnTo>
                    <a:pt x="3809" y="1904"/>
                  </a:lnTo>
                  <a:lnTo>
                    <a:pt x="3428" y="762"/>
                  </a:lnTo>
                  <a:lnTo>
                    <a:pt x="2158" y="0"/>
                  </a:lnTo>
                  <a:close/>
                </a:path>
              </a:pathLst>
            </a:custGeom>
            <a:solidFill>
              <a:srgbClr val="CC3300"/>
            </a:solidFill>
          </p:spPr>
          <p:txBody>
            <a:bodyPr wrap="square" lIns="0" tIns="0" rIns="0" bIns="0" rtlCol="0"/>
            <a:lstStyle/>
            <a:p>
              <a:endParaRPr sz="2800"/>
            </a:p>
          </p:txBody>
        </p:sp>
        <p:sp>
          <p:nvSpPr>
            <p:cNvPr id="33" name="object 33"/>
            <p:cNvSpPr/>
            <p:nvPr/>
          </p:nvSpPr>
          <p:spPr>
            <a:xfrm>
              <a:off x="509523" y="2130678"/>
              <a:ext cx="4445" cy="5715"/>
            </a:xfrm>
            <a:custGeom>
              <a:avLst/>
              <a:gdLst/>
              <a:ahLst/>
              <a:cxnLst/>
              <a:rect l="l" t="t" r="r" b="b"/>
              <a:pathLst>
                <a:path w="4445" h="5714">
                  <a:moveTo>
                    <a:pt x="1269" y="380"/>
                  </a:moveTo>
                  <a:lnTo>
                    <a:pt x="2158" y="0"/>
                  </a:lnTo>
                  <a:lnTo>
                    <a:pt x="3428" y="762"/>
                  </a:lnTo>
                  <a:lnTo>
                    <a:pt x="3809" y="1904"/>
                  </a:lnTo>
                  <a:lnTo>
                    <a:pt x="4317" y="3175"/>
                  </a:lnTo>
                  <a:lnTo>
                    <a:pt x="4063" y="4571"/>
                  </a:lnTo>
                  <a:lnTo>
                    <a:pt x="3047" y="4952"/>
                  </a:lnTo>
                  <a:lnTo>
                    <a:pt x="2158" y="5333"/>
                  </a:lnTo>
                  <a:lnTo>
                    <a:pt x="1015" y="4571"/>
                  </a:lnTo>
                  <a:lnTo>
                    <a:pt x="0" y="2031"/>
                  </a:lnTo>
                  <a:lnTo>
                    <a:pt x="381" y="762"/>
                  </a:lnTo>
                  <a:lnTo>
                    <a:pt x="1269" y="380"/>
                  </a:lnTo>
                  <a:close/>
                </a:path>
              </a:pathLst>
            </a:custGeom>
            <a:ln w="4762">
              <a:solidFill>
                <a:srgbClr val="FFFFFF"/>
              </a:solidFill>
            </a:ln>
          </p:spPr>
          <p:txBody>
            <a:bodyPr wrap="square" lIns="0" tIns="0" rIns="0" bIns="0" rtlCol="0"/>
            <a:lstStyle/>
            <a:p>
              <a:endParaRPr sz="2800"/>
            </a:p>
          </p:txBody>
        </p:sp>
        <p:sp>
          <p:nvSpPr>
            <p:cNvPr id="34" name="object 34"/>
            <p:cNvSpPr/>
            <p:nvPr/>
          </p:nvSpPr>
          <p:spPr>
            <a:xfrm>
              <a:off x="501523" y="2138171"/>
              <a:ext cx="5080" cy="5715"/>
            </a:xfrm>
            <a:custGeom>
              <a:avLst/>
              <a:gdLst/>
              <a:ahLst/>
              <a:cxnLst/>
              <a:rect l="l" t="t" r="r" b="b"/>
              <a:pathLst>
                <a:path w="5079" h="5714">
                  <a:moveTo>
                    <a:pt x="2412" y="0"/>
                  </a:moveTo>
                  <a:lnTo>
                    <a:pt x="381" y="762"/>
                  </a:lnTo>
                  <a:lnTo>
                    <a:pt x="0" y="2286"/>
                  </a:lnTo>
                  <a:lnTo>
                    <a:pt x="508" y="3556"/>
                  </a:lnTo>
                  <a:lnTo>
                    <a:pt x="1016" y="4952"/>
                  </a:lnTo>
                  <a:lnTo>
                    <a:pt x="2286" y="5714"/>
                  </a:lnTo>
                  <a:lnTo>
                    <a:pt x="3302" y="5334"/>
                  </a:lnTo>
                  <a:lnTo>
                    <a:pt x="4318" y="4825"/>
                  </a:lnTo>
                  <a:lnTo>
                    <a:pt x="4699" y="3428"/>
                  </a:lnTo>
                  <a:lnTo>
                    <a:pt x="4191" y="2159"/>
                  </a:lnTo>
                  <a:lnTo>
                    <a:pt x="3683" y="762"/>
                  </a:lnTo>
                  <a:lnTo>
                    <a:pt x="2412" y="0"/>
                  </a:lnTo>
                  <a:close/>
                </a:path>
              </a:pathLst>
            </a:custGeom>
            <a:solidFill>
              <a:srgbClr val="CC3300"/>
            </a:solidFill>
          </p:spPr>
          <p:txBody>
            <a:bodyPr wrap="square" lIns="0" tIns="0" rIns="0" bIns="0" rtlCol="0"/>
            <a:lstStyle/>
            <a:p>
              <a:endParaRPr sz="2800"/>
            </a:p>
          </p:txBody>
        </p:sp>
        <p:sp>
          <p:nvSpPr>
            <p:cNvPr id="35" name="object 35"/>
            <p:cNvSpPr/>
            <p:nvPr/>
          </p:nvSpPr>
          <p:spPr>
            <a:xfrm>
              <a:off x="501523" y="2138171"/>
              <a:ext cx="5080" cy="5715"/>
            </a:xfrm>
            <a:custGeom>
              <a:avLst/>
              <a:gdLst/>
              <a:ahLst/>
              <a:cxnLst/>
              <a:rect l="l" t="t" r="r" b="b"/>
              <a:pathLst>
                <a:path w="5079" h="5714">
                  <a:moveTo>
                    <a:pt x="1397" y="381"/>
                  </a:moveTo>
                  <a:lnTo>
                    <a:pt x="2412" y="0"/>
                  </a:lnTo>
                  <a:lnTo>
                    <a:pt x="3683" y="762"/>
                  </a:lnTo>
                  <a:lnTo>
                    <a:pt x="4191" y="2159"/>
                  </a:lnTo>
                  <a:lnTo>
                    <a:pt x="4699" y="3428"/>
                  </a:lnTo>
                  <a:lnTo>
                    <a:pt x="4318" y="4825"/>
                  </a:lnTo>
                  <a:lnTo>
                    <a:pt x="2286" y="5714"/>
                  </a:lnTo>
                  <a:lnTo>
                    <a:pt x="1016" y="4952"/>
                  </a:lnTo>
                  <a:lnTo>
                    <a:pt x="0" y="2286"/>
                  </a:lnTo>
                  <a:lnTo>
                    <a:pt x="381" y="762"/>
                  </a:lnTo>
                  <a:lnTo>
                    <a:pt x="1397" y="381"/>
                  </a:lnTo>
                  <a:close/>
                </a:path>
              </a:pathLst>
            </a:custGeom>
            <a:ln w="4762">
              <a:solidFill>
                <a:srgbClr val="FFFFFF"/>
              </a:solidFill>
            </a:ln>
          </p:spPr>
          <p:txBody>
            <a:bodyPr wrap="square" lIns="0" tIns="0" rIns="0" bIns="0" rtlCol="0"/>
            <a:lstStyle/>
            <a:p>
              <a:endParaRPr sz="2800"/>
            </a:p>
          </p:txBody>
        </p:sp>
        <p:sp>
          <p:nvSpPr>
            <p:cNvPr id="36" name="object 36"/>
            <p:cNvSpPr/>
            <p:nvPr/>
          </p:nvSpPr>
          <p:spPr>
            <a:xfrm>
              <a:off x="493141" y="2120137"/>
              <a:ext cx="4445" cy="5715"/>
            </a:xfrm>
            <a:custGeom>
              <a:avLst/>
              <a:gdLst/>
              <a:ahLst/>
              <a:cxnLst/>
              <a:rect l="l" t="t" r="r" b="b"/>
              <a:pathLst>
                <a:path w="4445" h="5714">
                  <a:moveTo>
                    <a:pt x="2159" y="0"/>
                  </a:moveTo>
                  <a:lnTo>
                    <a:pt x="381" y="762"/>
                  </a:lnTo>
                  <a:lnTo>
                    <a:pt x="0" y="2159"/>
                  </a:lnTo>
                  <a:lnTo>
                    <a:pt x="508" y="3429"/>
                  </a:lnTo>
                  <a:lnTo>
                    <a:pt x="1016" y="4572"/>
                  </a:lnTo>
                  <a:lnTo>
                    <a:pt x="2159" y="5334"/>
                  </a:lnTo>
                  <a:lnTo>
                    <a:pt x="3048" y="4953"/>
                  </a:lnTo>
                  <a:lnTo>
                    <a:pt x="4064" y="4572"/>
                  </a:lnTo>
                  <a:lnTo>
                    <a:pt x="4318" y="3302"/>
                  </a:lnTo>
                  <a:lnTo>
                    <a:pt x="3937" y="2032"/>
                  </a:lnTo>
                  <a:lnTo>
                    <a:pt x="3429" y="762"/>
                  </a:lnTo>
                  <a:lnTo>
                    <a:pt x="2159" y="0"/>
                  </a:lnTo>
                  <a:close/>
                </a:path>
              </a:pathLst>
            </a:custGeom>
            <a:solidFill>
              <a:srgbClr val="CC3300"/>
            </a:solidFill>
          </p:spPr>
          <p:txBody>
            <a:bodyPr wrap="square" lIns="0" tIns="0" rIns="0" bIns="0" rtlCol="0"/>
            <a:lstStyle/>
            <a:p>
              <a:endParaRPr sz="2800"/>
            </a:p>
          </p:txBody>
        </p:sp>
        <p:sp>
          <p:nvSpPr>
            <p:cNvPr id="37" name="object 37"/>
            <p:cNvSpPr/>
            <p:nvPr/>
          </p:nvSpPr>
          <p:spPr>
            <a:xfrm>
              <a:off x="493141" y="2120137"/>
              <a:ext cx="4445" cy="5715"/>
            </a:xfrm>
            <a:custGeom>
              <a:avLst/>
              <a:gdLst/>
              <a:ahLst/>
              <a:cxnLst/>
              <a:rect l="l" t="t" r="r" b="b"/>
              <a:pathLst>
                <a:path w="4445" h="5714">
                  <a:moveTo>
                    <a:pt x="1269" y="381"/>
                  </a:moveTo>
                  <a:lnTo>
                    <a:pt x="2159" y="0"/>
                  </a:lnTo>
                  <a:lnTo>
                    <a:pt x="3429" y="762"/>
                  </a:lnTo>
                  <a:lnTo>
                    <a:pt x="3937" y="2032"/>
                  </a:lnTo>
                  <a:lnTo>
                    <a:pt x="4318" y="3302"/>
                  </a:lnTo>
                  <a:lnTo>
                    <a:pt x="4064" y="4572"/>
                  </a:lnTo>
                  <a:lnTo>
                    <a:pt x="3048" y="4953"/>
                  </a:lnTo>
                  <a:lnTo>
                    <a:pt x="2159" y="5334"/>
                  </a:lnTo>
                  <a:lnTo>
                    <a:pt x="1016" y="4572"/>
                  </a:lnTo>
                  <a:lnTo>
                    <a:pt x="0" y="2159"/>
                  </a:lnTo>
                  <a:lnTo>
                    <a:pt x="381" y="762"/>
                  </a:lnTo>
                  <a:lnTo>
                    <a:pt x="1269" y="381"/>
                  </a:lnTo>
                  <a:close/>
                </a:path>
              </a:pathLst>
            </a:custGeom>
            <a:ln w="4762">
              <a:solidFill>
                <a:srgbClr val="FFFFFF"/>
              </a:solidFill>
            </a:ln>
          </p:spPr>
          <p:txBody>
            <a:bodyPr wrap="square" lIns="0" tIns="0" rIns="0" bIns="0" rtlCol="0"/>
            <a:lstStyle/>
            <a:p>
              <a:endParaRPr sz="2800"/>
            </a:p>
          </p:txBody>
        </p:sp>
        <p:sp>
          <p:nvSpPr>
            <p:cNvPr id="38" name="object 38"/>
            <p:cNvSpPr/>
            <p:nvPr/>
          </p:nvSpPr>
          <p:spPr>
            <a:xfrm>
              <a:off x="477266" y="2109596"/>
              <a:ext cx="4445" cy="5715"/>
            </a:xfrm>
            <a:custGeom>
              <a:avLst/>
              <a:gdLst/>
              <a:ahLst/>
              <a:cxnLst/>
              <a:rect l="l" t="t" r="r" b="b"/>
              <a:pathLst>
                <a:path w="4445" h="5714">
                  <a:moveTo>
                    <a:pt x="2159" y="0"/>
                  </a:moveTo>
                  <a:lnTo>
                    <a:pt x="381" y="762"/>
                  </a:lnTo>
                  <a:lnTo>
                    <a:pt x="0" y="2032"/>
                  </a:lnTo>
                  <a:lnTo>
                    <a:pt x="1016" y="4825"/>
                  </a:lnTo>
                  <a:lnTo>
                    <a:pt x="2286" y="5587"/>
                  </a:lnTo>
                  <a:lnTo>
                    <a:pt x="3175" y="5207"/>
                  </a:lnTo>
                  <a:lnTo>
                    <a:pt x="4191" y="4825"/>
                  </a:lnTo>
                  <a:lnTo>
                    <a:pt x="4444" y="3428"/>
                  </a:lnTo>
                  <a:lnTo>
                    <a:pt x="3937" y="2032"/>
                  </a:lnTo>
                  <a:lnTo>
                    <a:pt x="3429" y="762"/>
                  </a:lnTo>
                  <a:lnTo>
                    <a:pt x="2159" y="0"/>
                  </a:lnTo>
                  <a:close/>
                </a:path>
              </a:pathLst>
            </a:custGeom>
            <a:solidFill>
              <a:srgbClr val="CC3300"/>
            </a:solidFill>
          </p:spPr>
          <p:txBody>
            <a:bodyPr wrap="square" lIns="0" tIns="0" rIns="0" bIns="0" rtlCol="0"/>
            <a:lstStyle/>
            <a:p>
              <a:endParaRPr sz="2800"/>
            </a:p>
          </p:txBody>
        </p:sp>
        <p:sp>
          <p:nvSpPr>
            <p:cNvPr id="39" name="object 39"/>
            <p:cNvSpPr/>
            <p:nvPr/>
          </p:nvSpPr>
          <p:spPr>
            <a:xfrm>
              <a:off x="477266" y="2109596"/>
              <a:ext cx="4445" cy="5715"/>
            </a:xfrm>
            <a:custGeom>
              <a:avLst/>
              <a:gdLst/>
              <a:ahLst/>
              <a:cxnLst/>
              <a:rect l="l" t="t" r="r" b="b"/>
              <a:pathLst>
                <a:path w="4445" h="5714">
                  <a:moveTo>
                    <a:pt x="1269" y="381"/>
                  </a:moveTo>
                  <a:lnTo>
                    <a:pt x="2159" y="0"/>
                  </a:lnTo>
                  <a:lnTo>
                    <a:pt x="3429" y="762"/>
                  </a:lnTo>
                  <a:lnTo>
                    <a:pt x="3937" y="2032"/>
                  </a:lnTo>
                  <a:lnTo>
                    <a:pt x="4444" y="3428"/>
                  </a:lnTo>
                  <a:lnTo>
                    <a:pt x="4191" y="4825"/>
                  </a:lnTo>
                  <a:lnTo>
                    <a:pt x="3175" y="5207"/>
                  </a:lnTo>
                  <a:lnTo>
                    <a:pt x="2286" y="5587"/>
                  </a:lnTo>
                  <a:lnTo>
                    <a:pt x="1016" y="4825"/>
                  </a:lnTo>
                  <a:lnTo>
                    <a:pt x="0" y="2032"/>
                  </a:lnTo>
                  <a:lnTo>
                    <a:pt x="381" y="762"/>
                  </a:lnTo>
                  <a:lnTo>
                    <a:pt x="1269" y="381"/>
                  </a:lnTo>
                  <a:close/>
                </a:path>
              </a:pathLst>
            </a:custGeom>
            <a:ln w="4762">
              <a:solidFill>
                <a:srgbClr val="FFFFFF"/>
              </a:solidFill>
            </a:ln>
          </p:spPr>
          <p:txBody>
            <a:bodyPr wrap="square" lIns="0" tIns="0" rIns="0" bIns="0" rtlCol="0"/>
            <a:lstStyle/>
            <a:p>
              <a:endParaRPr sz="2800"/>
            </a:p>
          </p:txBody>
        </p:sp>
        <p:sp>
          <p:nvSpPr>
            <p:cNvPr id="40" name="object 40"/>
            <p:cNvSpPr/>
            <p:nvPr/>
          </p:nvSpPr>
          <p:spPr>
            <a:xfrm>
              <a:off x="497306" y="2099817"/>
              <a:ext cx="3810" cy="5080"/>
            </a:xfrm>
            <a:custGeom>
              <a:avLst/>
              <a:gdLst/>
              <a:ahLst/>
              <a:cxnLst/>
              <a:rect l="l" t="t" r="r" b="b"/>
              <a:pathLst>
                <a:path w="3809" h="5080">
                  <a:moveTo>
                    <a:pt x="2438" y="0"/>
                  </a:moveTo>
                  <a:lnTo>
                    <a:pt x="1549" y="126"/>
                  </a:lnTo>
                  <a:lnTo>
                    <a:pt x="660" y="126"/>
                  </a:lnTo>
                  <a:lnTo>
                    <a:pt x="67" y="1015"/>
                  </a:lnTo>
                  <a:lnTo>
                    <a:pt x="0" y="2286"/>
                  </a:lnTo>
                  <a:lnTo>
                    <a:pt x="152" y="3810"/>
                  </a:lnTo>
                  <a:lnTo>
                    <a:pt x="914" y="4699"/>
                  </a:lnTo>
                  <a:lnTo>
                    <a:pt x="1803" y="4699"/>
                  </a:lnTo>
                  <a:lnTo>
                    <a:pt x="2692" y="4572"/>
                  </a:lnTo>
                  <a:lnTo>
                    <a:pt x="3327" y="3555"/>
                  </a:lnTo>
                  <a:lnTo>
                    <a:pt x="3200" y="1015"/>
                  </a:lnTo>
                  <a:lnTo>
                    <a:pt x="2438" y="0"/>
                  </a:lnTo>
                  <a:close/>
                </a:path>
              </a:pathLst>
            </a:custGeom>
            <a:solidFill>
              <a:srgbClr val="CC3300"/>
            </a:solidFill>
          </p:spPr>
          <p:txBody>
            <a:bodyPr wrap="square" lIns="0" tIns="0" rIns="0" bIns="0" rtlCol="0"/>
            <a:lstStyle/>
            <a:p>
              <a:endParaRPr sz="2800"/>
            </a:p>
          </p:txBody>
        </p:sp>
        <p:sp>
          <p:nvSpPr>
            <p:cNvPr id="41" name="object 41"/>
            <p:cNvSpPr/>
            <p:nvPr/>
          </p:nvSpPr>
          <p:spPr>
            <a:xfrm>
              <a:off x="497205" y="2099817"/>
              <a:ext cx="3810" cy="5080"/>
            </a:xfrm>
            <a:custGeom>
              <a:avLst/>
              <a:gdLst/>
              <a:ahLst/>
              <a:cxnLst/>
              <a:rect l="l" t="t" r="r" b="b"/>
              <a:pathLst>
                <a:path w="3809" h="5080">
                  <a:moveTo>
                    <a:pt x="3428" y="2286"/>
                  </a:moveTo>
                  <a:lnTo>
                    <a:pt x="3428" y="3555"/>
                  </a:lnTo>
                  <a:lnTo>
                    <a:pt x="2793" y="4572"/>
                  </a:lnTo>
                  <a:lnTo>
                    <a:pt x="1904" y="4699"/>
                  </a:lnTo>
                  <a:lnTo>
                    <a:pt x="1015" y="4699"/>
                  </a:lnTo>
                  <a:lnTo>
                    <a:pt x="253" y="3810"/>
                  </a:lnTo>
                  <a:lnTo>
                    <a:pt x="126" y="2539"/>
                  </a:lnTo>
                  <a:lnTo>
                    <a:pt x="0" y="1269"/>
                  </a:lnTo>
                  <a:lnTo>
                    <a:pt x="761" y="126"/>
                  </a:lnTo>
                  <a:lnTo>
                    <a:pt x="1650" y="126"/>
                  </a:lnTo>
                  <a:lnTo>
                    <a:pt x="2539" y="0"/>
                  </a:lnTo>
                  <a:lnTo>
                    <a:pt x="3301" y="1015"/>
                  </a:lnTo>
                  <a:lnTo>
                    <a:pt x="3428" y="2286"/>
                  </a:lnTo>
                  <a:close/>
                </a:path>
              </a:pathLst>
            </a:custGeom>
            <a:ln w="4762">
              <a:solidFill>
                <a:srgbClr val="FFFFFF"/>
              </a:solidFill>
            </a:ln>
          </p:spPr>
          <p:txBody>
            <a:bodyPr wrap="square" lIns="0" tIns="0" rIns="0" bIns="0" rtlCol="0"/>
            <a:lstStyle/>
            <a:p>
              <a:endParaRPr sz="2800"/>
            </a:p>
          </p:txBody>
        </p:sp>
        <p:sp>
          <p:nvSpPr>
            <p:cNvPr id="42" name="object 42"/>
            <p:cNvSpPr/>
            <p:nvPr/>
          </p:nvSpPr>
          <p:spPr>
            <a:xfrm>
              <a:off x="497306" y="2111374"/>
              <a:ext cx="3810" cy="5080"/>
            </a:xfrm>
            <a:custGeom>
              <a:avLst/>
              <a:gdLst/>
              <a:ahLst/>
              <a:cxnLst/>
              <a:rect l="l" t="t" r="r" b="b"/>
              <a:pathLst>
                <a:path w="3809" h="5080">
                  <a:moveTo>
                    <a:pt x="2438" y="0"/>
                  </a:moveTo>
                  <a:lnTo>
                    <a:pt x="1549" y="0"/>
                  </a:lnTo>
                  <a:lnTo>
                    <a:pt x="660" y="126"/>
                  </a:lnTo>
                  <a:lnTo>
                    <a:pt x="88" y="888"/>
                  </a:lnTo>
                  <a:lnTo>
                    <a:pt x="0" y="2159"/>
                  </a:lnTo>
                  <a:lnTo>
                    <a:pt x="152" y="3683"/>
                  </a:lnTo>
                  <a:lnTo>
                    <a:pt x="914" y="4699"/>
                  </a:lnTo>
                  <a:lnTo>
                    <a:pt x="1803" y="4572"/>
                  </a:lnTo>
                  <a:lnTo>
                    <a:pt x="2692" y="4572"/>
                  </a:lnTo>
                  <a:lnTo>
                    <a:pt x="3327" y="3429"/>
                  </a:lnTo>
                  <a:lnTo>
                    <a:pt x="3200" y="888"/>
                  </a:lnTo>
                  <a:lnTo>
                    <a:pt x="2438" y="0"/>
                  </a:lnTo>
                  <a:close/>
                </a:path>
              </a:pathLst>
            </a:custGeom>
            <a:solidFill>
              <a:srgbClr val="CC3300"/>
            </a:solidFill>
          </p:spPr>
          <p:txBody>
            <a:bodyPr wrap="square" lIns="0" tIns="0" rIns="0" bIns="0" rtlCol="0"/>
            <a:lstStyle/>
            <a:p>
              <a:endParaRPr sz="2800"/>
            </a:p>
          </p:txBody>
        </p:sp>
        <p:sp>
          <p:nvSpPr>
            <p:cNvPr id="43" name="object 43"/>
            <p:cNvSpPr/>
            <p:nvPr/>
          </p:nvSpPr>
          <p:spPr>
            <a:xfrm>
              <a:off x="497205" y="2111374"/>
              <a:ext cx="3810" cy="5080"/>
            </a:xfrm>
            <a:custGeom>
              <a:avLst/>
              <a:gdLst/>
              <a:ahLst/>
              <a:cxnLst/>
              <a:rect l="l" t="t" r="r" b="b"/>
              <a:pathLst>
                <a:path w="3809" h="5080">
                  <a:moveTo>
                    <a:pt x="3428" y="2159"/>
                  </a:moveTo>
                  <a:lnTo>
                    <a:pt x="3428" y="3429"/>
                  </a:lnTo>
                  <a:lnTo>
                    <a:pt x="2793" y="4572"/>
                  </a:lnTo>
                  <a:lnTo>
                    <a:pt x="1904" y="4572"/>
                  </a:lnTo>
                  <a:lnTo>
                    <a:pt x="1015" y="4699"/>
                  </a:lnTo>
                  <a:lnTo>
                    <a:pt x="253" y="3683"/>
                  </a:lnTo>
                  <a:lnTo>
                    <a:pt x="126" y="2412"/>
                  </a:lnTo>
                  <a:lnTo>
                    <a:pt x="0" y="1143"/>
                  </a:lnTo>
                  <a:lnTo>
                    <a:pt x="761" y="126"/>
                  </a:lnTo>
                  <a:lnTo>
                    <a:pt x="1650" y="0"/>
                  </a:lnTo>
                  <a:lnTo>
                    <a:pt x="2539" y="0"/>
                  </a:lnTo>
                  <a:lnTo>
                    <a:pt x="3301" y="888"/>
                  </a:lnTo>
                  <a:lnTo>
                    <a:pt x="3428" y="2159"/>
                  </a:lnTo>
                  <a:close/>
                </a:path>
              </a:pathLst>
            </a:custGeom>
            <a:ln w="4762">
              <a:solidFill>
                <a:srgbClr val="FFFFFF"/>
              </a:solidFill>
            </a:ln>
          </p:spPr>
          <p:txBody>
            <a:bodyPr wrap="square" lIns="0" tIns="0" rIns="0" bIns="0" rtlCol="0"/>
            <a:lstStyle/>
            <a:p>
              <a:endParaRPr sz="2800"/>
            </a:p>
          </p:txBody>
        </p:sp>
        <p:sp>
          <p:nvSpPr>
            <p:cNvPr id="44" name="object 44"/>
            <p:cNvSpPr/>
            <p:nvPr/>
          </p:nvSpPr>
          <p:spPr>
            <a:xfrm>
              <a:off x="503529" y="2111374"/>
              <a:ext cx="3810" cy="5080"/>
            </a:xfrm>
            <a:custGeom>
              <a:avLst/>
              <a:gdLst/>
              <a:ahLst/>
              <a:cxnLst/>
              <a:rect l="l" t="t" r="r" b="b"/>
              <a:pathLst>
                <a:path w="3809" h="5080">
                  <a:moveTo>
                    <a:pt x="2692" y="0"/>
                  </a:moveTo>
                  <a:lnTo>
                    <a:pt x="1676" y="0"/>
                  </a:lnTo>
                  <a:lnTo>
                    <a:pt x="660" y="126"/>
                  </a:lnTo>
                  <a:lnTo>
                    <a:pt x="88" y="888"/>
                  </a:lnTo>
                  <a:lnTo>
                    <a:pt x="0" y="2159"/>
                  </a:lnTo>
                  <a:lnTo>
                    <a:pt x="25" y="3683"/>
                  </a:lnTo>
                  <a:lnTo>
                    <a:pt x="914" y="4699"/>
                  </a:lnTo>
                  <a:lnTo>
                    <a:pt x="1930" y="4572"/>
                  </a:lnTo>
                  <a:lnTo>
                    <a:pt x="2946" y="4572"/>
                  </a:lnTo>
                  <a:lnTo>
                    <a:pt x="3708" y="3429"/>
                  </a:lnTo>
                  <a:lnTo>
                    <a:pt x="3606" y="2412"/>
                  </a:lnTo>
                  <a:lnTo>
                    <a:pt x="3581" y="888"/>
                  </a:lnTo>
                  <a:lnTo>
                    <a:pt x="2692" y="0"/>
                  </a:lnTo>
                  <a:close/>
                </a:path>
              </a:pathLst>
            </a:custGeom>
            <a:solidFill>
              <a:srgbClr val="CC3300"/>
            </a:solidFill>
          </p:spPr>
          <p:txBody>
            <a:bodyPr wrap="square" lIns="0" tIns="0" rIns="0" bIns="0" rtlCol="0"/>
            <a:lstStyle/>
            <a:p>
              <a:endParaRPr sz="2800"/>
            </a:p>
          </p:txBody>
        </p:sp>
        <p:sp>
          <p:nvSpPr>
            <p:cNvPr id="45" name="object 45"/>
            <p:cNvSpPr/>
            <p:nvPr/>
          </p:nvSpPr>
          <p:spPr>
            <a:xfrm>
              <a:off x="503428" y="2111374"/>
              <a:ext cx="3810" cy="5080"/>
            </a:xfrm>
            <a:custGeom>
              <a:avLst/>
              <a:gdLst/>
              <a:ahLst/>
              <a:cxnLst/>
              <a:rect l="l" t="t" r="r" b="b"/>
              <a:pathLst>
                <a:path w="3809" h="5080">
                  <a:moveTo>
                    <a:pt x="3682" y="2159"/>
                  </a:moveTo>
                  <a:lnTo>
                    <a:pt x="3810" y="3429"/>
                  </a:lnTo>
                  <a:lnTo>
                    <a:pt x="3048" y="4572"/>
                  </a:lnTo>
                  <a:lnTo>
                    <a:pt x="2031" y="4572"/>
                  </a:lnTo>
                  <a:lnTo>
                    <a:pt x="1016" y="4699"/>
                  </a:lnTo>
                  <a:lnTo>
                    <a:pt x="127" y="3683"/>
                  </a:lnTo>
                  <a:lnTo>
                    <a:pt x="127" y="2412"/>
                  </a:lnTo>
                  <a:lnTo>
                    <a:pt x="0" y="1143"/>
                  </a:lnTo>
                  <a:lnTo>
                    <a:pt x="762" y="126"/>
                  </a:lnTo>
                  <a:lnTo>
                    <a:pt x="1778" y="0"/>
                  </a:lnTo>
                  <a:lnTo>
                    <a:pt x="2793" y="0"/>
                  </a:lnTo>
                  <a:lnTo>
                    <a:pt x="3682" y="888"/>
                  </a:lnTo>
                  <a:lnTo>
                    <a:pt x="3682" y="2159"/>
                  </a:lnTo>
                  <a:close/>
                </a:path>
              </a:pathLst>
            </a:custGeom>
            <a:ln w="4762">
              <a:solidFill>
                <a:srgbClr val="FFFFFF"/>
              </a:solidFill>
            </a:ln>
          </p:spPr>
          <p:txBody>
            <a:bodyPr wrap="square" lIns="0" tIns="0" rIns="0" bIns="0" rtlCol="0"/>
            <a:lstStyle/>
            <a:p>
              <a:endParaRPr sz="2800"/>
            </a:p>
          </p:txBody>
        </p:sp>
        <p:sp>
          <p:nvSpPr>
            <p:cNvPr id="46" name="object 46"/>
            <p:cNvSpPr/>
            <p:nvPr/>
          </p:nvSpPr>
          <p:spPr>
            <a:xfrm>
              <a:off x="486537" y="2127249"/>
              <a:ext cx="4445" cy="5715"/>
            </a:xfrm>
            <a:custGeom>
              <a:avLst/>
              <a:gdLst/>
              <a:ahLst/>
              <a:cxnLst/>
              <a:rect l="l" t="t" r="r" b="b"/>
              <a:pathLst>
                <a:path w="4445" h="5714">
                  <a:moveTo>
                    <a:pt x="1523" y="0"/>
                  </a:moveTo>
                  <a:lnTo>
                    <a:pt x="507" y="1016"/>
                  </a:lnTo>
                  <a:lnTo>
                    <a:pt x="0" y="3683"/>
                  </a:lnTo>
                  <a:lnTo>
                    <a:pt x="762" y="4825"/>
                  </a:lnTo>
                  <a:lnTo>
                    <a:pt x="1777" y="5080"/>
                  </a:lnTo>
                  <a:lnTo>
                    <a:pt x="2920" y="5207"/>
                  </a:lnTo>
                  <a:lnTo>
                    <a:pt x="3937" y="4318"/>
                  </a:lnTo>
                  <a:lnTo>
                    <a:pt x="4444" y="1650"/>
                  </a:lnTo>
                  <a:lnTo>
                    <a:pt x="3682" y="381"/>
                  </a:lnTo>
                  <a:lnTo>
                    <a:pt x="2666" y="254"/>
                  </a:lnTo>
                  <a:lnTo>
                    <a:pt x="1523" y="0"/>
                  </a:lnTo>
                  <a:close/>
                </a:path>
              </a:pathLst>
            </a:custGeom>
            <a:solidFill>
              <a:srgbClr val="CC3300"/>
            </a:solidFill>
          </p:spPr>
          <p:txBody>
            <a:bodyPr wrap="square" lIns="0" tIns="0" rIns="0" bIns="0" rtlCol="0"/>
            <a:lstStyle/>
            <a:p>
              <a:endParaRPr sz="2800"/>
            </a:p>
          </p:txBody>
        </p:sp>
        <p:sp>
          <p:nvSpPr>
            <p:cNvPr id="47" name="object 47"/>
            <p:cNvSpPr/>
            <p:nvPr/>
          </p:nvSpPr>
          <p:spPr>
            <a:xfrm>
              <a:off x="486537" y="2127249"/>
              <a:ext cx="4445" cy="5715"/>
            </a:xfrm>
            <a:custGeom>
              <a:avLst/>
              <a:gdLst/>
              <a:ahLst/>
              <a:cxnLst/>
              <a:rect l="l" t="t" r="r" b="b"/>
              <a:pathLst>
                <a:path w="4445" h="5714">
                  <a:moveTo>
                    <a:pt x="4190" y="2921"/>
                  </a:moveTo>
                  <a:lnTo>
                    <a:pt x="3937" y="4318"/>
                  </a:lnTo>
                  <a:lnTo>
                    <a:pt x="2920" y="5207"/>
                  </a:lnTo>
                  <a:lnTo>
                    <a:pt x="1777" y="5080"/>
                  </a:lnTo>
                  <a:lnTo>
                    <a:pt x="762" y="4825"/>
                  </a:lnTo>
                  <a:lnTo>
                    <a:pt x="0" y="3683"/>
                  </a:lnTo>
                  <a:lnTo>
                    <a:pt x="253" y="2286"/>
                  </a:lnTo>
                  <a:lnTo>
                    <a:pt x="507" y="1016"/>
                  </a:lnTo>
                  <a:lnTo>
                    <a:pt x="1523" y="0"/>
                  </a:lnTo>
                  <a:lnTo>
                    <a:pt x="2666" y="254"/>
                  </a:lnTo>
                  <a:lnTo>
                    <a:pt x="3682" y="381"/>
                  </a:lnTo>
                  <a:lnTo>
                    <a:pt x="4444" y="1650"/>
                  </a:lnTo>
                  <a:lnTo>
                    <a:pt x="4190" y="2921"/>
                  </a:lnTo>
                  <a:close/>
                </a:path>
              </a:pathLst>
            </a:custGeom>
            <a:ln w="4762">
              <a:solidFill>
                <a:srgbClr val="FFFFFF"/>
              </a:solidFill>
            </a:ln>
          </p:spPr>
          <p:txBody>
            <a:bodyPr wrap="square" lIns="0" tIns="0" rIns="0" bIns="0" rtlCol="0"/>
            <a:lstStyle/>
            <a:p>
              <a:endParaRPr sz="2800"/>
            </a:p>
          </p:txBody>
        </p:sp>
        <p:sp>
          <p:nvSpPr>
            <p:cNvPr id="48" name="object 48"/>
            <p:cNvSpPr/>
            <p:nvPr/>
          </p:nvSpPr>
          <p:spPr>
            <a:xfrm>
              <a:off x="490601" y="2123312"/>
              <a:ext cx="4445" cy="5080"/>
            </a:xfrm>
            <a:custGeom>
              <a:avLst/>
              <a:gdLst/>
              <a:ahLst/>
              <a:cxnLst/>
              <a:rect l="l" t="t" r="r" b="b"/>
              <a:pathLst>
                <a:path w="4445" h="5080">
                  <a:moveTo>
                    <a:pt x="1396" y="0"/>
                  </a:moveTo>
                  <a:lnTo>
                    <a:pt x="381" y="888"/>
                  </a:lnTo>
                  <a:lnTo>
                    <a:pt x="254" y="2159"/>
                  </a:lnTo>
                  <a:lnTo>
                    <a:pt x="0" y="3429"/>
                  </a:lnTo>
                  <a:lnTo>
                    <a:pt x="634" y="4572"/>
                  </a:lnTo>
                  <a:lnTo>
                    <a:pt x="1650" y="4699"/>
                  </a:lnTo>
                  <a:lnTo>
                    <a:pt x="2667" y="4953"/>
                  </a:lnTo>
                  <a:lnTo>
                    <a:pt x="3556" y="4063"/>
                  </a:lnTo>
                  <a:lnTo>
                    <a:pt x="3809" y="2794"/>
                  </a:lnTo>
                  <a:lnTo>
                    <a:pt x="3937" y="1524"/>
                  </a:lnTo>
                  <a:lnTo>
                    <a:pt x="3301" y="381"/>
                  </a:lnTo>
                  <a:lnTo>
                    <a:pt x="2412" y="254"/>
                  </a:lnTo>
                  <a:lnTo>
                    <a:pt x="1396" y="0"/>
                  </a:lnTo>
                  <a:close/>
                </a:path>
              </a:pathLst>
            </a:custGeom>
            <a:solidFill>
              <a:srgbClr val="CC3300"/>
            </a:solidFill>
          </p:spPr>
          <p:txBody>
            <a:bodyPr wrap="square" lIns="0" tIns="0" rIns="0" bIns="0" rtlCol="0"/>
            <a:lstStyle/>
            <a:p>
              <a:endParaRPr sz="2800"/>
            </a:p>
          </p:txBody>
        </p:sp>
        <p:sp>
          <p:nvSpPr>
            <p:cNvPr id="49" name="object 49"/>
            <p:cNvSpPr/>
            <p:nvPr/>
          </p:nvSpPr>
          <p:spPr>
            <a:xfrm>
              <a:off x="490601" y="2123312"/>
              <a:ext cx="4445" cy="5080"/>
            </a:xfrm>
            <a:custGeom>
              <a:avLst/>
              <a:gdLst/>
              <a:ahLst/>
              <a:cxnLst/>
              <a:rect l="l" t="t" r="r" b="b"/>
              <a:pathLst>
                <a:path w="4445" h="5080">
                  <a:moveTo>
                    <a:pt x="3809" y="2794"/>
                  </a:moveTo>
                  <a:lnTo>
                    <a:pt x="3556" y="4063"/>
                  </a:lnTo>
                  <a:lnTo>
                    <a:pt x="2667" y="4953"/>
                  </a:lnTo>
                  <a:lnTo>
                    <a:pt x="1650" y="4699"/>
                  </a:lnTo>
                  <a:lnTo>
                    <a:pt x="634" y="4572"/>
                  </a:lnTo>
                  <a:lnTo>
                    <a:pt x="0" y="3429"/>
                  </a:lnTo>
                  <a:lnTo>
                    <a:pt x="254" y="2159"/>
                  </a:lnTo>
                  <a:lnTo>
                    <a:pt x="381" y="888"/>
                  </a:lnTo>
                  <a:lnTo>
                    <a:pt x="1396" y="0"/>
                  </a:lnTo>
                  <a:lnTo>
                    <a:pt x="2412" y="254"/>
                  </a:lnTo>
                  <a:lnTo>
                    <a:pt x="3301" y="381"/>
                  </a:lnTo>
                  <a:lnTo>
                    <a:pt x="3937" y="1524"/>
                  </a:lnTo>
                  <a:lnTo>
                    <a:pt x="3809" y="2794"/>
                  </a:lnTo>
                  <a:close/>
                </a:path>
              </a:pathLst>
            </a:custGeom>
            <a:ln w="4762">
              <a:solidFill>
                <a:srgbClr val="FFFFFF"/>
              </a:solidFill>
            </a:ln>
          </p:spPr>
          <p:txBody>
            <a:bodyPr wrap="square" lIns="0" tIns="0" rIns="0" bIns="0" rtlCol="0"/>
            <a:lstStyle/>
            <a:p>
              <a:endParaRPr sz="2800"/>
            </a:p>
          </p:txBody>
        </p:sp>
        <p:sp>
          <p:nvSpPr>
            <p:cNvPr id="50" name="object 50"/>
            <p:cNvSpPr/>
            <p:nvPr/>
          </p:nvSpPr>
          <p:spPr>
            <a:xfrm>
              <a:off x="493522" y="2124328"/>
              <a:ext cx="4445" cy="5715"/>
            </a:xfrm>
            <a:custGeom>
              <a:avLst/>
              <a:gdLst/>
              <a:ahLst/>
              <a:cxnLst/>
              <a:rect l="l" t="t" r="r" b="b"/>
              <a:pathLst>
                <a:path w="4445" h="5714">
                  <a:moveTo>
                    <a:pt x="1397" y="0"/>
                  </a:moveTo>
                  <a:lnTo>
                    <a:pt x="381" y="1015"/>
                  </a:lnTo>
                  <a:lnTo>
                    <a:pt x="254" y="2286"/>
                  </a:lnTo>
                  <a:lnTo>
                    <a:pt x="0" y="3682"/>
                  </a:lnTo>
                  <a:lnTo>
                    <a:pt x="635" y="4825"/>
                  </a:lnTo>
                  <a:lnTo>
                    <a:pt x="1524" y="5079"/>
                  </a:lnTo>
                  <a:lnTo>
                    <a:pt x="2540" y="5206"/>
                  </a:lnTo>
                  <a:lnTo>
                    <a:pt x="3556" y="4190"/>
                  </a:lnTo>
                  <a:lnTo>
                    <a:pt x="4063" y="1524"/>
                  </a:lnTo>
                  <a:lnTo>
                    <a:pt x="3429" y="380"/>
                  </a:lnTo>
                  <a:lnTo>
                    <a:pt x="2412" y="126"/>
                  </a:lnTo>
                  <a:lnTo>
                    <a:pt x="1397" y="0"/>
                  </a:lnTo>
                  <a:close/>
                </a:path>
              </a:pathLst>
            </a:custGeom>
            <a:solidFill>
              <a:srgbClr val="CC3300"/>
            </a:solidFill>
          </p:spPr>
          <p:txBody>
            <a:bodyPr wrap="square" lIns="0" tIns="0" rIns="0" bIns="0" rtlCol="0"/>
            <a:lstStyle/>
            <a:p>
              <a:endParaRPr sz="2800"/>
            </a:p>
          </p:txBody>
        </p:sp>
        <p:sp>
          <p:nvSpPr>
            <p:cNvPr id="51" name="object 51"/>
            <p:cNvSpPr/>
            <p:nvPr/>
          </p:nvSpPr>
          <p:spPr>
            <a:xfrm>
              <a:off x="493522" y="2124328"/>
              <a:ext cx="4445" cy="5715"/>
            </a:xfrm>
            <a:custGeom>
              <a:avLst/>
              <a:gdLst/>
              <a:ahLst/>
              <a:cxnLst/>
              <a:rect l="l" t="t" r="r" b="b"/>
              <a:pathLst>
                <a:path w="4445" h="5714">
                  <a:moveTo>
                    <a:pt x="3810" y="2920"/>
                  </a:moveTo>
                  <a:lnTo>
                    <a:pt x="3556" y="4190"/>
                  </a:lnTo>
                  <a:lnTo>
                    <a:pt x="2540" y="5206"/>
                  </a:lnTo>
                  <a:lnTo>
                    <a:pt x="1524" y="5079"/>
                  </a:lnTo>
                  <a:lnTo>
                    <a:pt x="635" y="4825"/>
                  </a:lnTo>
                  <a:lnTo>
                    <a:pt x="0" y="3682"/>
                  </a:lnTo>
                  <a:lnTo>
                    <a:pt x="254" y="2286"/>
                  </a:lnTo>
                  <a:lnTo>
                    <a:pt x="381" y="1015"/>
                  </a:lnTo>
                  <a:lnTo>
                    <a:pt x="1397" y="0"/>
                  </a:lnTo>
                  <a:lnTo>
                    <a:pt x="2412" y="126"/>
                  </a:lnTo>
                  <a:lnTo>
                    <a:pt x="3429" y="380"/>
                  </a:lnTo>
                  <a:lnTo>
                    <a:pt x="4063" y="1524"/>
                  </a:lnTo>
                  <a:lnTo>
                    <a:pt x="3810" y="2920"/>
                  </a:lnTo>
                  <a:close/>
                </a:path>
              </a:pathLst>
            </a:custGeom>
            <a:ln w="4762">
              <a:solidFill>
                <a:srgbClr val="FFFFFF"/>
              </a:solidFill>
            </a:ln>
          </p:spPr>
          <p:txBody>
            <a:bodyPr wrap="square" lIns="0" tIns="0" rIns="0" bIns="0" rtlCol="0"/>
            <a:lstStyle/>
            <a:p>
              <a:endParaRPr sz="2800"/>
            </a:p>
          </p:txBody>
        </p:sp>
        <p:sp>
          <p:nvSpPr>
            <p:cNvPr id="52" name="object 52"/>
            <p:cNvSpPr/>
            <p:nvPr/>
          </p:nvSpPr>
          <p:spPr>
            <a:xfrm>
              <a:off x="492760" y="2129916"/>
              <a:ext cx="4445" cy="5715"/>
            </a:xfrm>
            <a:custGeom>
              <a:avLst/>
              <a:gdLst/>
              <a:ahLst/>
              <a:cxnLst/>
              <a:rect l="l" t="t" r="r" b="b"/>
              <a:pathLst>
                <a:path w="4445" h="5714">
                  <a:moveTo>
                    <a:pt x="1397" y="0"/>
                  </a:moveTo>
                  <a:lnTo>
                    <a:pt x="508" y="888"/>
                  </a:lnTo>
                  <a:lnTo>
                    <a:pt x="0" y="3682"/>
                  </a:lnTo>
                  <a:lnTo>
                    <a:pt x="635" y="4825"/>
                  </a:lnTo>
                  <a:lnTo>
                    <a:pt x="1650" y="4952"/>
                  </a:lnTo>
                  <a:lnTo>
                    <a:pt x="2667" y="5206"/>
                  </a:lnTo>
                  <a:lnTo>
                    <a:pt x="3556" y="4190"/>
                  </a:lnTo>
                  <a:lnTo>
                    <a:pt x="4064" y="1524"/>
                  </a:lnTo>
                  <a:lnTo>
                    <a:pt x="3429" y="380"/>
                  </a:lnTo>
                  <a:lnTo>
                    <a:pt x="2412" y="126"/>
                  </a:lnTo>
                  <a:lnTo>
                    <a:pt x="1397" y="0"/>
                  </a:lnTo>
                  <a:close/>
                </a:path>
              </a:pathLst>
            </a:custGeom>
            <a:solidFill>
              <a:srgbClr val="CC3300"/>
            </a:solidFill>
          </p:spPr>
          <p:txBody>
            <a:bodyPr wrap="square" lIns="0" tIns="0" rIns="0" bIns="0" rtlCol="0"/>
            <a:lstStyle/>
            <a:p>
              <a:endParaRPr sz="2800"/>
            </a:p>
          </p:txBody>
        </p:sp>
        <p:sp>
          <p:nvSpPr>
            <p:cNvPr id="53" name="object 53"/>
            <p:cNvSpPr/>
            <p:nvPr/>
          </p:nvSpPr>
          <p:spPr>
            <a:xfrm>
              <a:off x="492760" y="2129916"/>
              <a:ext cx="4445" cy="5715"/>
            </a:xfrm>
            <a:custGeom>
              <a:avLst/>
              <a:gdLst/>
              <a:ahLst/>
              <a:cxnLst/>
              <a:rect l="l" t="t" r="r" b="b"/>
              <a:pathLst>
                <a:path w="4445" h="5714">
                  <a:moveTo>
                    <a:pt x="3810" y="2920"/>
                  </a:moveTo>
                  <a:lnTo>
                    <a:pt x="3556" y="4190"/>
                  </a:lnTo>
                  <a:lnTo>
                    <a:pt x="2667" y="5206"/>
                  </a:lnTo>
                  <a:lnTo>
                    <a:pt x="1650" y="4952"/>
                  </a:lnTo>
                  <a:lnTo>
                    <a:pt x="635" y="4825"/>
                  </a:lnTo>
                  <a:lnTo>
                    <a:pt x="0" y="3682"/>
                  </a:lnTo>
                  <a:lnTo>
                    <a:pt x="254" y="2286"/>
                  </a:lnTo>
                  <a:lnTo>
                    <a:pt x="508" y="888"/>
                  </a:lnTo>
                  <a:lnTo>
                    <a:pt x="1397" y="0"/>
                  </a:lnTo>
                  <a:lnTo>
                    <a:pt x="2412" y="126"/>
                  </a:lnTo>
                  <a:lnTo>
                    <a:pt x="3429" y="380"/>
                  </a:lnTo>
                  <a:lnTo>
                    <a:pt x="4064" y="1524"/>
                  </a:lnTo>
                  <a:lnTo>
                    <a:pt x="3810" y="2920"/>
                  </a:lnTo>
                  <a:close/>
                </a:path>
              </a:pathLst>
            </a:custGeom>
            <a:ln w="4762">
              <a:solidFill>
                <a:srgbClr val="FFFFFF"/>
              </a:solidFill>
            </a:ln>
          </p:spPr>
          <p:txBody>
            <a:bodyPr wrap="square" lIns="0" tIns="0" rIns="0" bIns="0" rtlCol="0"/>
            <a:lstStyle/>
            <a:p>
              <a:endParaRPr sz="2800"/>
            </a:p>
          </p:txBody>
        </p:sp>
        <p:sp>
          <p:nvSpPr>
            <p:cNvPr id="54" name="object 54"/>
            <p:cNvSpPr/>
            <p:nvPr/>
          </p:nvSpPr>
          <p:spPr>
            <a:xfrm>
              <a:off x="489077" y="2134107"/>
              <a:ext cx="4445" cy="5715"/>
            </a:xfrm>
            <a:custGeom>
              <a:avLst/>
              <a:gdLst/>
              <a:ahLst/>
              <a:cxnLst/>
              <a:rect l="l" t="t" r="r" b="b"/>
              <a:pathLst>
                <a:path w="4445" h="5714">
                  <a:moveTo>
                    <a:pt x="1524" y="0"/>
                  </a:moveTo>
                  <a:lnTo>
                    <a:pt x="507" y="1015"/>
                  </a:lnTo>
                  <a:lnTo>
                    <a:pt x="0" y="3683"/>
                  </a:lnTo>
                  <a:lnTo>
                    <a:pt x="635" y="4952"/>
                  </a:lnTo>
                  <a:lnTo>
                    <a:pt x="2667" y="5207"/>
                  </a:lnTo>
                  <a:lnTo>
                    <a:pt x="3682" y="4317"/>
                  </a:lnTo>
                  <a:lnTo>
                    <a:pt x="3810" y="2921"/>
                  </a:lnTo>
                  <a:lnTo>
                    <a:pt x="4063" y="1650"/>
                  </a:lnTo>
                  <a:lnTo>
                    <a:pt x="3429" y="380"/>
                  </a:lnTo>
                  <a:lnTo>
                    <a:pt x="2412" y="253"/>
                  </a:lnTo>
                  <a:lnTo>
                    <a:pt x="1524" y="0"/>
                  </a:lnTo>
                  <a:close/>
                </a:path>
              </a:pathLst>
            </a:custGeom>
            <a:solidFill>
              <a:srgbClr val="CC3300"/>
            </a:solidFill>
          </p:spPr>
          <p:txBody>
            <a:bodyPr wrap="square" lIns="0" tIns="0" rIns="0" bIns="0" rtlCol="0"/>
            <a:lstStyle/>
            <a:p>
              <a:endParaRPr sz="2800"/>
            </a:p>
          </p:txBody>
        </p:sp>
        <p:sp>
          <p:nvSpPr>
            <p:cNvPr id="55" name="object 55"/>
            <p:cNvSpPr/>
            <p:nvPr/>
          </p:nvSpPr>
          <p:spPr>
            <a:xfrm>
              <a:off x="489077" y="2134107"/>
              <a:ext cx="4445" cy="5715"/>
            </a:xfrm>
            <a:custGeom>
              <a:avLst/>
              <a:gdLst/>
              <a:ahLst/>
              <a:cxnLst/>
              <a:rect l="l" t="t" r="r" b="b"/>
              <a:pathLst>
                <a:path w="4445" h="5714">
                  <a:moveTo>
                    <a:pt x="3810" y="2921"/>
                  </a:moveTo>
                  <a:lnTo>
                    <a:pt x="3682" y="4317"/>
                  </a:lnTo>
                  <a:lnTo>
                    <a:pt x="2667" y="5207"/>
                  </a:lnTo>
                  <a:lnTo>
                    <a:pt x="1650" y="5079"/>
                  </a:lnTo>
                  <a:lnTo>
                    <a:pt x="635" y="4952"/>
                  </a:lnTo>
                  <a:lnTo>
                    <a:pt x="0" y="3683"/>
                  </a:lnTo>
                  <a:lnTo>
                    <a:pt x="254" y="2286"/>
                  </a:lnTo>
                  <a:lnTo>
                    <a:pt x="507" y="1015"/>
                  </a:lnTo>
                  <a:lnTo>
                    <a:pt x="1524" y="0"/>
                  </a:lnTo>
                  <a:lnTo>
                    <a:pt x="2412" y="253"/>
                  </a:lnTo>
                  <a:lnTo>
                    <a:pt x="3429" y="380"/>
                  </a:lnTo>
                  <a:lnTo>
                    <a:pt x="4063" y="1650"/>
                  </a:lnTo>
                  <a:lnTo>
                    <a:pt x="3810" y="2921"/>
                  </a:lnTo>
                  <a:close/>
                </a:path>
              </a:pathLst>
            </a:custGeom>
            <a:ln w="4762">
              <a:solidFill>
                <a:srgbClr val="FFFFFF"/>
              </a:solidFill>
            </a:ln>
          </p:spPr>
          <p:txBody>
            <a:bodyPr wrap="square" lIns="0" tIns="0" rIns="0" bIns="0" rtlCol="0"/>
            <a:lstStyle/>
            <a:p>
              <a:endParaRPr sz="2800"/>
            </a:p>
          </p:txBody>
        </p:sp>
        <p:sp>
          <p:nvSpPr>
            <p:cNvPr id="56" name="object 56"/>
            <p:cNvSpPr/>
            <p:nvPr/>
          </p:nvSpPr>
          <p:spPr>
            <a:xfrm>
              <a:off x="488061" y="2116200"/>
              <a:ext cx="4445" cy="5715"/>
            </a:xfrm>
            <a:custGeom>
              <a:avLst/>
              <a:gdLst/>
              <a:ahLst/>
              <a:cxnLst/>
              <a:rect l="l" t="t" r="r" b="b"/>
              <a:pathLst>
                <a:path w="4445" h="5714">
                  <a:moveTo>
                    <a:pt x="1524" y="0"/>
                  </a:moveTo>
                  <a:lnTo>
                    <a:pt x="381" y="889"/>
                  </a:lnTo>
                  <a:lnTo>
                    <a:pt x="254" y="2159"/>
                  </a:lnTo>
                  <a:lnTo>
                    <a:pt x="0" y="3556"/>
                  </a:lnTo>
                  <a:lnTo>
                    <a:pt x="635" y="4825"/>
                  </a:lnTo>
                  <a:lnTo>
                    <a:pt x="1778" y="4953"/>
                  </a:lnTo>
                  <a:lnTo>
                    <a:pt x="2921" y="5207"/>
                  </a:lnTo>
                  <a:lnTo>
                    <a:pt x="3937" y="4191"/>
                  </a:lnTo>
                  <a:lnTo>
                    <a:pt x="4191" y="2921"/>
                  </a:lnTo>
                  <a:lnTo>
                    <a:pt x="4318" y="1524"/>
                  </a:lnTo>
                  <a:lnTo>
                    <a:pt x="3683" y="254"/>
                  </a:lnTo>
                  <a:lnTo>
                    <a:pt x="1524" y="0"/>
                  </a:lnTo>
                  <a:close/>
                </a:path>
              </a:pathLst>
            </a:custGeom>
            <a:solidFill>
              <a:srgbClr val="CC3300"/>
            </a:solidFill>
          </p:spPr>
          <p:txBody>
            <a:bodyPr wrap="square" lIns="0" tIns="0" rIns="0" bIns="0" rtlCol="0"/>
            <a:lstStyle/>
            <a:p>
              <a:endParaRPr sz="2800"/>
            </a:p>
          </p:txBody>
        </p:sp>
        <p:sp>
          <p:nvSpPr>
            <p:cNvPr id="57" name="object 57"/>
            <p:cNvSpPr/>
            <p:nvPr/>
          </p:nvSpPr>
          <p:spPr>
            <a:xfrm>
              <a:off x="488061" y="2116200"/>
              <a:ext cx="4445" cy="5715"/>
            </a:xfrm>
            <a:custGeom>
              <a:avLst/>
              <a:gdLst/>
              <a:ahLst/>
              <a:cxnLst/>
              <a:rect l="l" t="t" r="r" b="b"/>
              <a:pathLst>
                <a:path w="4445" h="5714">
                  <a:moveTo>
                    <a:pt x="4191" y="2921"/>
                  </a:moveTo>
                  <a:lnTo>
                    <a:pt x="3937" y="4191"/>
                  </a:lnTo>
                  <a:lnTo>
                    <a:pt x="2921" y="5207"/>
                  </a:lnTo>
                  <a:lnTo>
                    <a:pt x="1778" y="4953"/>
                  </a:lnTo>
                  <a:lnTo>
                    <a:pt x="635" y="4825"/>
                  </a:lnTo>
                  <a:lnTo>
                    <a:pt x="0" y="3556"/>
                  </a:lnTo>
                  <a:lnTo>
                    <a:pt x="254" y="2159"/>
                  </a:lnTo>
                  <a:lnTo>
                    <a:pt x="381" y="889"/>
                  </a:lnTo>
                  <a:lnTo>
                    <a:pt x="1524" y="0"/>
                  </a:lnTo>
                  <a:lnTo>
                    <a:pt x="2540" y="127"/>
                  </a:lnTo>
                  <a:lnTo>
                    <a:pt x="3683" y="254"/>
                  </a:lnTo>
                  <a:lnTo>
                    <a:pt x="4318" y="1524"/>
                  </a:lnTo>
                  <a:lnTo>
                    <a:pt x="4191" y="2921"/>
                  </a:lnTo>
                  <a:close/>
                </a:path>
              </a:pathLst>
            </a:custGeom>
            <a:ln w="4762">
              <a:solidFill>
                <a:srgbClr val="FFFFFF"/>
              </a:solidFill>
            </a:ln>
          </p:spPr>
          <p:txBody>
            <a:bodyPr wrap="square" lIns="0" tIns="0" rIns="0" bIns="0" rtlCol="0"/>
            <a:lstStyle/>
            <a:p>
              <a:endParaRPr sz="2800"/>
            </a:p>
          </p:txBody>
        </p:sp>
        <p:sp>
          <p:nvSpPr>
            <p:cNvPr id="58" name="object 58"/>
            <p:cNvSpPr/>
            <p:nvPr/>
          </p:nvSpPr>
          <p:spPr>
            <a:xfrm>
              <a:off x="500380" y="2121407"/>
              <a:ext cx="4445" cy="5715"/>
            </a:xfrm>
            <a:custGeom>
              <a:avLst/>
              <a:gdLst/>
              <a:ahLst/>
              <a:cxnLst/>
              <a:rect l="l" t="t" r="r" b="b"/>
              <a:pathLst>
                <a:path w="4445" h="5714">
                  <a:moveTo>
                    <a:pt x="1396" y="0"/>
                  </a:moveTo>
                  <a:lnTo>
                    <a:pt x="507" y="888"/>
                  </a:lnTo>
                  <a:lnTo>
                    <a:pt x="0" y="3555"/>
                  </a:lnTo>
                  <a:lnTo>
                    <a:pt x="634" y="4825"/>
                  </a:lnTo>
                  <a:lnTo>
                    <a:pt x="1650" y="4952"/>
                  </a:lnTo>
                  <a:lnTo>
                    <a:pt x="2666" y="5207"/>
                  </a:lnTo>
                  <a:lnTo>
                    <a:pt x="3555" y="4190"/>
                  </a:lnTo>
                  <a:lnTo>
                    <a:pt x="4063" y="1524"/>
                  </a:lnTo>
                  <a:lnTo>
                    <a:pt x="3428" y="380"/>
                  </a:lnTo>
                  <a:lnTo>
                    <a:pt x="2412" y="126"/>
                  </a:lnTo>
                  <a:lnTo>
                    <a:pt x="1396" y="0"/>
                  </a:lnTo>
                  <a:close/>
                </a:path>
              </a:pathLst>
            </a:custGeom>
            <a:solidFill>
              <a:srgbClr val="CC3300"/>
            </a:solidFill>
          </p:spPr>
          <p:txBody>
            <a:bodyPr wrap="square" lIns="0" tIns="0" rIns="0" bIns="0" rtlCol="0"/>
            <a:lstStyle/>
            <a:p>
              <a:endParaRPr sz="2800"/>
            </a:p>
          </p:txBody>
        </p:sp>
        <p:sp>
          <p:nvSpPr>
            <p:cNvPr id="59" name="object 59"/>
            <p:cNvSpPr/>
            <p:nvPr/>
          </p:nvSpPr>
          <p:spPr>
            <a:xfrm>
              <a:off x="500380" y="2121407"/>
              <a:ext cx="4445" cy="5715"/>
            </a:xfrm>
            <a:custGeom>
              <a:avLst/>
              <a:gdLst/>
              <a:ahLst/>
              <a:cxnLst/>
              <a:rect l="l" t="t" r="r" b="b"/>
              <a:pathLst>
                <a:path w="4445" h="5714">
                  <a:moveTo>
                    <a:pt x="3809" y="2921"/>
                  </a:moveTo>
                  <a:lnTo>
                    <a:pt x="3555" y="4190"/>
                  </a:lnTo>
                  <a:lnTo>
                    <a:pt x="2666" y="5207"/>
                  </a:lnTo>
                  <a:lnTo>
                    <a:pt x="1650" y="4952"/>
                  </a:lnTo>
                  <a:lnTo>
                    <a:pt x="634" y="4825"/>
                  </a:lnTo>
                  <a:lnTo>
                    <a:pt x="0" y="3555"/>
                  </a:lnTo>
                  <a:lnTo>
                    <a:pt x="253" y="2286"/>
                  </a:lnTo>
                  <a:lnTo>
                    <a:pt x="507" y="888"/>
                  </a:lnTo>
                  <a:lnTo>
                    <a:pt x="1396" y="0"/>
                  </a:lnTo>
                  <a:lnTo>
                    <a:pt x="2412" y="126"/>
                  </a:lnTo>
                  <a:lnTo>
                    <a:pt x="3428" y="380"/>
                  </a:lnTo>
                  <a:lnTo>
                    <a:pt x="4063" y="1524"/>
                  </a:lnTo>
                  <a:lnTo>
                    <a:pt x="3809" y="2921"/>
                  </a:lnTo>
                  <a:close/>
                </a:path>
              </a:pathLst>
            </a:custGeom>
            <a:ln w="4762">
              <a:solidFill>
                <a:srgbClr val="FFFFFF"/>
              </a:solidFill>
            </a:ln>
          </p:spPr>
          <p:txBody>
            <a:bodyPr wrap="square" lIns="0" tIns="0" rIns="0" bIns="0" rtlCol="0"/>
            <a:lstStyle/>
            <a:p>
              <a:endParaRPr sz="2800"/>
            </a:p>
          </p:txBody>
        </p:sp>
        <p:sp>
          <p:nvSpPr>
            <p:cNvPr id="60" name="object 60"/>
            <p:cNvSpPr/>
            <p:nvPr/>
          </p:nvSpPr>
          <p:spPr>
            <a:xfrm>
              <a:off x="512064" y="2108580"/>
              <a:ext cx="3810" cy="5715"/>
            </a:xfrm>
            <a:custGeom>
              <a:avLst/>
              <a:gdLst/>
              <a:ahLst/>
              <a:cxnLst/>
              <a:rect l="l" t="t" r="r" b="b"/>
              <a:pathLst>
                <a:path w="3809" h="5714">
                  <a:moveTo>
                    <a:pt x="1269" y="0"/>
                  </a:moveTo>
                  <a:lnTo>
                    <a:pt x="381" y="1015"/>
                  </a:lnTo>
                  <a:lnTo>
                    <a:pt x="254" y="2412"/>
                  </a:lnTo>
                  <a:lnTo>
                    <a:pt x="0" y="3682"/>
                  </a:lnTo>
                  <a:lnTo>
                    <a:pt x="507" y="4952"/>
                  </a:lnTo>
                  <a:lnTo>
                    <a:pt x="2286" y="5206"/>
                  </a:lnTo>
                  <a:lnTo>
                    <a:pt x="3175" y="4190"/>
                  </a:lnTo>
                  <a:lnTo>
                    <a:pt x="3682" y="1524"/>
                  </a:lnTo>
                  <a:lnTo>
                    <a:pt x="3175" y="380"/>
                  </a:lnTo>
                  <a:lnTo>
                    <a:pt x="2158" y="253"/>
                  </a:lnTo>
                  <a:lnTo>
                    <a:pt x="1269" y="0"/>
                  </a:lnTo>
                  <a:close/>
                </a:path>
              </a:pathLst>
            </a:custGeom>
            <a:solidFill>
              <a:srgbClr val="CC3300"/>
            </a:solidFill>
          </p:spPr>
          <p:txBody>
            <a:bodyPr wrap="square" lIns="0" tIns="0" rIns="0" bIns="0" rtlCol="0"/>
            <a:lstStyle/>
            <a:p>
              <a:endParaRPr sz="2800"/>
            </a:p>
          </p:txBody>
        </p:sp>
        <p:sp>
          <p:nvSpPr>
            <p:cNvPr id="61" name="object 61"/>
            <p:cNvSpPr/>
            <p:nvPr/>
          </p:nvSpPr>
          <p:spPr>
            <a:xfrm>
              <a:off x="512064" y="2108580"/>
              <a:ext cx="3810" cy="5715"/>
            </a:xfrm>
            <a:custGeom>
              <a:avLst/>
              <a:gdLst/>
              <a:ahLst/>
              <a:cxnLst/>
              <a:rect l="l" t="t" r="r" b="b"/>
              <a:pathLst>
                <a:path w="3809" h="5714">
                  <a:moveTo>
                    <a:pt x="3429" y="2920"/>
                  </a:moveTo>
                  <a:lnTo>
                    <a:pt x="3175" y="4190"/>
                  </a:lnTo>
                  <a:lnTo>
                    <a:pt x="2286" y="5206"/>
                  </a:lnTo>
                  <a:lnTo>
                    <a:pt x="1396" y="5079"/>
                  </a:lnTo>
                  <a:lnTo>
                    <a:pt x="507" y="4952"/>
                  </a:lnTo>
                  <a:lnTo>
                    <a:pt x="0" y="3682"/>
                  </a:lnTo>
                  <a:lnTo>
                    <a:pt x="254" y="2412"/>
                  </a:lnTo>
                  <a:lnTo>
                    <a:pt x="381" y="1015"/>
                  </a:lnTo>
                  <a:lnTo>
                    <a:pt x="1269" y="0"/>
                  </a:lnTo>
                  <a:lnTo>
                    <a:pt x="2158" y="253"/>
                  </a:lnTo>
                  <a:lnTo>
                    <a:pt x="3175" y="380"/>
                  </a:lnTo>
                  <a:lnTo>
                    <a:pt x="3682" y="1524"/>
                  </a:lnTo>
                  <a:lnTo>
                    <a:pt x="3429" y="2920"/>
                  </a:lnTo>
                  <a:close/>
                </a:path>
              </a:pathLst>
            </a:custGeom>
            <a:ln w="4762">
              <a:solidFill>
                <a:srgbClr val="FFFFFF"/>
              </a:solidFill>
            </a:ln>
          </p:spPr>
          <p:txBody>
            <a:bodyPr wrap="square" lIns="0" tIns="0" rIns="0" bIns="0" rtlCol="0"/>
            <a:lstStyle/>
            <a:p>
              <a:endParaRPr sz="2800"/>
            </a:p>
          </p:txBody>
        </p:sp>
        <p:pic>
          <p:nvPicPr>
            <p:cNvPr id="62" name="object 62"/>
            <p:cNvPicPr/>
            <p:nvPr/>
          </p:nvPicPr>
          <p:blipFill>
            <a:blip r:embed="rId10" cstate="print"/>
            <a:stretch>
              <a:fillRect/>
            </a:stretch>
          </p:blipFill>
          <p:spPr>
            <a:xfrm>
              <a:off x="217424" y="2032761"/>
              <a:ext cx="583057" cy="437514"/>
            </a:xfrm>
            <a:prstGeom prst="rect">
              <a:avLst/>
            </a:prstGeom>
          </p:spPr>
        </p:pic>
        <p:pic>
          <p:nvPicPr>
            <p:cNvPr id="63" name="object 63"/>
            <p:cNvPicPr/>
            <p:nvPr/>
          </p:nvPicPr>
          <p:blipFill>
            <a:blip r:embed="rId11" cstate="print"/>
            <a:stretch>
              <a:fillRect/>
            </a:stretch>
          </p:blipFill>
          <p:spPr>
            <a:xfrm>
              <a:off x="3659124" y="1138973"/>
              <a:ext cx="333375" cy="218401"/>
            </a:xfrm>
            <a:prstGeom prst="rect">
              <a:avLst/>
            </a:prstGeom>
          </p:spPr>
        </p:pic>
        <p:pic>
          <p:nvPicPr>
            <p:cNvPr id="64" name="object 64"/>
            <p:cNvPicPr/>
            <p:nvPr/>
          </p:nvPicPr>
          <p:blipFill>
            <a:blip r:embed="rId12" cstate="print"/>
            <a:stretch>
              <a:fillRect/>
            </a:stretch>
          </p:blipFill>
          <p:spPr>
            <a:xfrm>
              <a:off x="4100449" y="1112862"/>
              <a:ext cx="307975" cy="321475"/>
            </a:xfrm>
            <a:prstGeom prst="rect">
              <a:avLst/>
            </a:prstGeom>
          </p:spPr>
        </p:pic>
        <p:pic>
          <p:nvPicPr>
            <p:cNvPr id="65" name="object 65"/>
            <p:cNvPicPr/>
            <p:nvPr/>
          </p:nvPicPr>
          <p:blipFill>
            <a:blip r:embed="rId13" cstate="print"/>
            <a:stretch>
              <a:fillRect/>
            </a:stretch>
          </p:blipFill>
          <p:spPr>
            <a:xfrm>
              <a:off x="3551174" y="1361249"/>
              <a:ext cx="362737" cy="255587"/>
            </a:xfrm>
            <a:prstGeom prst="rect">
              <a:avLst/>
            </a:prstGeom>
          </p:spPr>
        </p:pic>
        <p:pic>
          <p:nvPicPr>
            <p:cNvPr id="66" name="object 66"/>
            <p:cNvPicPr/>
            <p:nvPr/>
          </p:nvPicPr>
          <p:blipFill>
            <a:blip r:embed="rId14" cstate="print"/>
            <a:stretch>
              <a:fillRect/>
            </a:stretch>
          </p:blipFill>
          <p:spPr>
            <a:xfrm>
              <a:off x="2908299" y="1194625"/>
              <a:ext cx="291299" cy="442912"/>
            </a:xfrm>
            <a:prstGeom prst="rect">
              <a:avLst/>
            </a:prstGeom>
          </p:spPr>
        </p:pic>
        <p:pic>
          <p:nvPicPr>
            <p:cNvPr id="67" name="object 67"/>
            <p:cNvPicPr/>
            <p:nvPr/>
          </p:nvPicPr>
          <p:blipFill>
            <a:blip r:embed="rId15" cstate="print"/>
            <a:stretch>
              <a:fillRect/>
            </a:stretch>
          </p:blipFill>
          <p:spPr>
            <a:xfrm>
              <a:off x="2502662" y="1102318"/>
              <a:ext cx="384361" cy="294024"/>
            </a:xfrm>
            <a:prstGeom prst="rect">
              <a:avLst/>
            </a:prstGeom>
          </p:spPr>
        </p:pic>
        <p:pic>
          <p:nvPicPr>
            <p:cNvPr id="68" name="object 68"/>
            <p:cNvPicPr/>
            <p:nvPr/>
          </p:nvPicPr>
          <p:blipFill>
            <a:blip r:embed="rId16" cstate="print"/>
            <a:stretch>
              <a:fillRect/>
            </a:stretch>
          </p:blipFill>
          <p:spPr>
            <a:xfrm>
              <a:off x="147828" y="1726691"/>
              <a:ext cx="4312920" cy="38100"/>
            </a:xfrm>
            <a:prstGeom prst="rect">
              <a:avLst/>
            </a:prstGeom>
          </p:spPr>
        </p:pic>
        <p:pic>
          <p:nvPicPr>
            <p:cNvPr id="69" name="object 69"/>
            <p:cNvPicPr/>
            <p:nvPr/>
          </p:nvPicPr>
          <p:blipFill>
            <a:blip r:embed="rId17" cstate="print"/>
            <a:stretch>
              <a:fillRect/>
            </a:stretch>
          </p:blipFill>
          <p:spPr>
            <a:xfrm>
              <a:off x="138938" y="1718500"/>
              <a:ext cx="4304538" cy="30162"/>
            </a:xfrm>
            <a:prstGeom prst="rect">
              <a:avLst/>
            </a:prstGeom>
          </p:spPr>
        </p:pic>
        <p:sp>
          <p:nvSpPr>
            <p:cNvPr id="70" name="object 70"/>
            <p:cNvSpPr/>
            <p:nvPr/>
          </p:nvSpPr>
          <p:spPr>
            <a:xfrm>
              <a:off x="138938" y="1718500"/>
              <a:ext cx="4304665" cy="30480"/>
            </a:xfrm>
            <a:custGeom>
              <a:avLst/>
              <a:gdLst/>
              <a:ahLst/>
              <a:cxnLst/>
              <a:rect l="l" t="t" r="r" b="b"/>
              <a:pathLst>
                <a:path w="4304665" h="30480">
                  <a:moveTo>
                    <a:pt x="0" y="30162"/>
                  </a:moveTo>
                  <a:lnTo>
                    <a:pt x="4304538" y="30162"/>
                  </a:lnTo>
                  <a:lnTo>
                    <a:pt x="4304538" y="0"/>
                  </a:lnTo>
                  <a:lnTo>
                    <a:pt x="0" y="0"/>
                  </a:lnTo>
                  <a:lnTo>
                    <a:pt x="0" y="30162"/>
                  </a:lnTo>
                  <a:close/>
                </a:path>
              </a:pathLst>
            </a:custGeom>
            <a:ln w="4762">
              <a:solidFill>
                <a:srgbClr val="000000"/>
              </a:solidFill>
            </a:ln>
          </p:spPr>
          <p:txBody>
            <a:bodyPr wrap="square" lIns="0" tIns="0" rIns="0" bIns="0" rtlCol="0"/>
            <a:lstStyle/>
            <a:p>
              <a:endParaRPr sz="2800"/>
            </a:p>
          </p:txBody>
        </p:sp>
        <p:pic>
          <p:nvPicPr>
            <p:cNvPr id="71" name="object 71"/>
            <p:cNvPicPr/>
            <p:nvPr/>
          </p:nvPicPr>
          <p:blipFill>
            <a:blip r:embed="rId18" cstate="print"/>
            <a:stretch>
              <a:fillRect/>
            </a:stretch>
          </p:blipFill>
          <p:spPr>
            <a:xfrm>
              <a:off x="1063751" y="859466"/>
              <a:ext cx="205739" cy="90054"/>
            </a:xfrm>
            <a:prstGeom prst="rect">
              <a:avLst/>
            </a:prstGeom>
          </p:spPr>
        </p:pic>
        <p:pic>
          <p:nvPicPr>
            <p:cNvPr id="72" name="object 72"/>
            <p:cNvPicPr/>
            <p:nvPr/>
          </p:nvPicPr>
          <p:blipFill>
            <a:blip r:embed="rId19" cstate="print"/>
            <a:stretch>
              <a:fillRect/>
            </a:stretch>
          </p:blipFill>
          <p:spPr>
            <a:xfrm>
              <a:off x="1281279" y="642115"/>
              <a:ext cx="209654" cy="90054"/>
            </a:xfrm>
            <a:prstGeom prst="rect">
              <a:avLst/>
            </a:prstGeom>
          </p:spPr>
        </p:pic>
        <p:pic>
          <p:nvPicPr>
            <p:cNvPr id="73" name="object 73"/>
            <p:cNvPicPr/>
            <p:nvPr/>
          </p:nvPicPr>
          <p:blipFill>
            <a:blip r:embed="rId20" cstate="print"/>
            <a:stretch>
              <a:fillRect/>
            </a:stretch>
          </p:blipFill>
          <p:spPr>
            <a:xfrm>
              <a:off x="2238755" y="859466"/>
              <a:ext cx="205739" cy="90054"/>
            </a:xfrm>
            <a:prstGeom prst="rect">
              <a:avLst/>
            </a:prstGeom>
          </p:spPr>
        </p:pic>
        <p:pic>
          <p:nvPicPr>
            <p:cNvPr id="74" name="object 74"/>
            <p:cNvPicPr/>
            <p:nvPr/>
          </p:nvPicPr>
          <p:blipFill>
            <a:blip r:embed="rId21" cstate="print"/>
            <a:stretch>
              <a:fillRect/>
            </a:stretch>
          </p:blipFill>
          <p:spPr>
            <a:xfrm>
              <a:off x="2500294" y="627341"/>
              <a:ext cx="200850" cy="90487"/>
            </a:xfrm>
            <a:prstGeom prst="rect">
              <a:avLst/>
            </a:prstGeom>
          </p:spPr>
        </p:pic>
        <p:pic>
          <p:nvPicPr>
            <p:cNvPr id="75" name="object 75"/>
            <p:cNvPicPr/>
            <p:nvPr/>
          </p:nvPicPr>
          <p:blipFill>
            <a:blip r:embed="rId22" cstate="print"/>
            <a:stretch>
              <a:fillRect/>
            </a:stretch>
          </p:blipFill>
          <p:spPr>
            <a:xfrm>
              <a:off x="3372612" y="854963"/>
              <a:ext cx="204215" cy="99059"/>
            </a:xfrm>
            <a:prstGeom prst="rect">
              <a:avLst/>
            </a:prstGeom>
          </p:spPr>
        </p:pic>
        <p:pic>
          <p:nvPicPr>
            <p:cNvPr id="76" name="object 76"/>
            <p:cNvPicPr/>
            <p:nvPr/>
          </p:nvPicPr>
          <p:blipFill>
            <a:blip r:embed="rId23" cstate="print"/>
            <a:stretch>
              <a:fillRect/>
            </a:stretch>
          </p:blipFill>
          <p:spPr>
            <a:xfrm>
              <a:off x="3778884" y="666247"/>
              <a:ext cx="200850" cy="90487"/>
            </a:xfrm>
            <a:prstGeom prst="rect">
              <a:avLst/>
            </a:prstGeom>
          </p:spPr>
        </p:pic>
      </p:grpSp>
      <p:sp>
        <p:nvSpPr>
          <p:cNvPr id="77" name="object 77"/>
          <p:cNvSpPr txBox="1"/>
          <p:nvPr/>
        </p:nvSpPr>
        <p:spPr>
          <a:xfrm>
            <a:off x="0" y="3719486"/>
            <a:ext cx="1801862" cy="456535"/>
          </a:xfrm>
          <a:prstGeom prst="rect">
            <a:avLst/>
          </a:prstGeom>
        </p:spPr>
        <p:txBody>
          <a:bodyPr vert="horz" wrap="square" lIns="0" tIns="25400" rIns="0" bIns="0" rtlCol="0">
            <a:spAutoFit/>
          </a:bodyPr>
          <a:lstStyle/>
          <a:p>
            <a:pPr marL="49529" marR="10160" indent="-25399">
              <a:spcBef>
                <a:spcPts val="200"/>
              </a:spcBef>
            </a:pPr>
            <a:r>
              <a:rPr sz="1400" b="1" dirty="0">
                <a:solidFill>
                  <a:srgbClr val="006699"/>
                </a:solidFill>
                <a:latin typeface="Calibri"/>
                <a:cs typeface="Calibri"/>
              </a:rPr>
              <a:t>St</a:t>
            </a:r>
            <a:r>
              <a:rPr sz="1400" b="1" spc="-11" dirty="0">
                <a:solidFill>
                  <a:srgbClr val="006699"/>
                </a:solidFill>
                <a:latin typeface="Calibri"/>
                <a:cs typeface="Calibri"/>
              </a:rPr>
              <a:t>r</a:t>
            </a:r>
            <a:r>
              <a:rPr sz="1400" b="1" dirty="0">
                <a:solidFill>
                  <a:srgbClr val="006699"/>
                </a:solidFill>
                <a:latin typeface="Calibri"/>
                <a:cs typeface="Calibri"/>
              </a:rPr>
              <a:t>at</a:t>
            </a:r>
            <a:r>
              <a:rPr sz="1400" b="1" spc="-11" dirty="0">
                <a:solidFill>
                  <a:srgbClr val="006699"/>
                </a:solidFill>
                <a:latin typeface="Calibri"/>
                <a:cs typeface="Calibri"/>
              </a:rPr>
              <a:t>egi</a:t>
            </a:r>
            <a:r>
              <a:rPr sz="1400" b="1" dirty="0">
                <a:solidFill>
                  <a:srgbClr val="006699"/>
                </a:solidFill>
                <a:latin typeface="Calibri"/>
                <a:cs typeface="Calibri"/>
              </a:rPr>
              <a:t>c</a:t>
            </a:r>
            <a:r>
              <a:rPr sz="1400" b="1" spc="-80" dirty="0">
                <a:solidFill>
                  <a:srgbClr val="006699"/>
                </a:solidFill>
                <a:latin typeface="Calibri"/>
                <a:cs typeface="Calibri"/>
              </a:rPr>
              <a:t> </a:t>
            </a:r>
            <a:r>
              <a:rPr sz="1400" b="1" dirty="0">
                <a:solidFill>
                  <a:srgbClr val="006699"/>
                </a:solidFill>
                <a:latin typeface="Calibri"/>
                <a:cs typeface="Calibri"/>
              </a:rPr>
              <a:t>S</a:t>
            </a:r>
            <a:r>
              <a:rPr sz="1400" b="1" spc="-11" dirty="0">
                <a:solidFill>
                  <a:srgbClr val="006699"/>
                </a:solidFill>
                <a:latin typeface="Calibri"/>
                <a:cs typeface="Calibri"/>
              </a:rPr>
              <a:t>egme</a:t>
            </a:r>
            <a:r>
              <a:rPr sz="1400" b="1" spc="11" dirty="0">
                <a:solidFill>
                  <a:srgbClr val="006699"/>
                </a:solidFill>
                <a:latin typeface="Calibri"/>
                <a:cs typeface="Calibri"/>
              </a:rPr>
              <a:t>n</a:t>
            </a:r>
            <a:r>
              <a:rPr sz="1400" b="1" dirty="0">
                <a:solidFill>
                  <a:srgbClr val="006699"/>
                </a:solidFill>
                <a:latin typeface="Calibri"/>
                <a:cs typeface="Calibri"/>
              </a:rPr>
              <a:t>tat</a:t>
            </a:r>
            <a:r>
              <a:rPr sz="1400" b="1" spc="-11" dirty="0">
                <a:solidFill>
                  <a:srgbClr val="006699"/>
                </a:solidFill>
                <a:latin typeface="Calibri"/>
                <a:cs typeface="Calibri"/>
              </a:rPr>
              <a:t>i</a:t>
            </a:r>
            <a:r>
              <a:rPr sz="1400" b="1" dirty="0">
                <a:solidFill>
                  <a:srgbClr val="006699"/>
                </a:solidFill>
                <a:latin typeface="Calibri"/>
                <a:cs typeface="Calibri"/>
              </a:rPr>
              <a:t>on  &amp;</a:t>
            </a:r>
            <a:r>
              <a:rPr sz="1400" b="1" spc="-20" dirty="0">
                <a:solidFill>
                  <a:srgbClr val="006699"/>
                </a:solidFill>
                <a:latin typeface="Calibri"/>
                <a:cs typeface="Calibri"/>
              </a:rPr>
              <a:t> </a:t>
            </a:r>
            <a:r>
              <a:rPr sz="1400" b="1" spc="-11" dirty="0">
                <a:solidFill>
                  <a:srgbClr val="006699"/>
                </a:solidFill>
                <a:latin typeface="Calibri"/>
                <a:cs typeface="Calibri"/>
              </a:rPr>
              <a:t>Profiling</a:t>
            </a:r>
            <a:endParaRPr sz="1400" dirty="0">
              <a:latin typeface="Calibri"/>
              <a:cs typeface="Calibri"/>
            </a:endParaRPr>
          </a:p>
        </p:txBody>
      </p:sp>
      <p:sp>
        <p:nvSpPr>
          <p:cNvPr id="78" name="object 78"/>
          <p:cNvSpPr txBox="1"/>
          <p:nvPr/>
        </p:nvSpPr>
        <p:spPr>
          <a:xfrm>
            <a:off x="722360" y="4975260"/>
            <a:ext cx="527051" cy="132088"/>
          </a:xfrm>
          <a:prstGeom prst="rect">
            <a:avLst/>
          </a:prstGeom>
        </p:spPr>
        <p:txBody>
          <a:bodyPr vert="horz" wrap="square" lIns="0" tIns="24131" rIns="0" bIns="0" rtlCol="0">
            <a:spAutoFit/>
          </a:bodyPr>
          <a:lstStyle/>
          <a:p>
            <a:pPr marL="25399">
              <a:spcBef>
                <a:spcPts val="191"/>
              </a:spcBef>
            </a:pPr>
            <a:r>
              <a:rPr sz="700" spc="-20" dirty="0">
                <a:latin typeface="Calibri"/>
                <a:cs typeface="Calibri"/>
              </a:rPr>
              <a:t>Consumption</a:t>
            </a:r>
            <a:endParaRPr sz="700">
              <a:latin typeface="Calibri"/>
              <a:cs typeface="Calibri"/>
            </a:endParaRPr>
          </a:p>
        </p:txBody>
      </p:sp>
      <p:sp>
        <p:nvSpPr>
          <p:cNvPr id="79" name="object 79"/>
          <p:cNvSpPr txBox="1"/>
          <p:nvPr/>
        </p:nvSpPr>
        <p:spPr>
          <a:xfrm>
            <a:off x="1944607" y="4321210"/>
            <a:ext cx="396240" cy="132088"/>
          </a:xfrm>
          <a:prstGeom prst="rect">
            <a:avLst/>
          </a:prstGeom>
        </p:spPr>
        <p:txBody>
          <a:bodyPr vert="horz" wrap="square" lIns="0" tIns="24131" rIns="0" bIns="0" rtlCol="0">
            <a:spAutoFit/>
          </a:bodyPr>
          <a:lstStyle/>
          <a:p>
            <a:pPr marL="25399">
              <a:spcBef>
                <a:spcPts val="191"/>
              </a:spcBef>
            </a:pPr>
            <a:r>
              <a:rPr sz="700" spc="-20" dirty="0">
                <a:latin typeface="Calibri"/>
                <a:cs typeface="Calibri"/>
              </a:rPr>
              <a:t>Econom</a:t>
            </a:r>
            <a:r>
              <a:rPr sz="700" spc="-11" dirty="0">
                <a:latin typeface="Calibri"/>
                <a:cs typeface="Calibri"/>
              </a:rPr>
              <a:t>ic</a:t>
            </a:r>
            <a:endParaRPr sz="700">
              <a:latin typeface="Calibri"/>
              <a:cs typeface="Calibri"/>
            </a:endParaRPr>
          </a:p>
        </p:txBody>
      </p:sp>
      <p:sp>
        <p:nvSpPr>
          <p:cNvPr id="80" name="object 80"/>
          <p:cNvSpPr txBox="1"/>
          <p:nvPr/>
        </p:nvSpPr>
        <p:spPr>
          <a:xfrm>
            <a:off x="1802114" y="4810160"/>
            <a:ext cx="563880" cy="132088"/>
          </a:xfrm>
          <a:prstGeom prst="rect">
            <a:avLst/>
          </a:prstGeom>
        </p:spPr>
        <p:txBody>
          <a:bodyPr vert="horz" wrap="square" lIns="0" tIns="24131" rIns="0" bIns="0" rtlCol="0">
            <a:spAutoFit/>
          </a:bodyPr>
          <a:lstStyle/>
          <a:p>
            <a:pPr marL="25399">
              <a:spcBef>
                <a:spcPts val="191"/>
              </a:spcBef>
            </a:pPr>
            <a:r>
              <a:rPr sz="700" spc="-11" dirty="0">
                <a:latin typeface="Calibri"/>
                <a:cs typeface="Calibri"/>
              </a:rPr>
              <a:t>P</a:t>
            </a:r>
            <a:r>
              <a:rPr sz="700" spc="-20" dirty="0">
                <a:latin typeface="Calibri"/>
                <a:cs typeface="Calibri"/>
              </a:rPr>
              <a:t>sycho</a:t>
            </a:r>
            <a:r>
              <a:rPr sz="700" spc="-11" dirty="0">
                <a:latin typeface="Calibri"/>
                <a:cs typeface="Calibri"/>
              </a:rPr>
              <a:t>g</a:t>
            </a:r>
            <a:r>
              <a:rPr sz="700" spc="-20" dirty="0">
                <a:latin typeface="Calibri"/>
                <a:cs typeface="Calibri"/>
              </a:rPr>
              <a:t>r</a:t>
            </a:r>
            <a:r>
              <a:rPr sz="700" spc="-11" dirty="0">
                <a:latin typeface="Calibri"/>
                <a:cs typeface="Calibri"/>
              </a:rPr>
              <a:t>a</a:t>
            </a:r>
            <a:r>
              <a:rPr sz="700" spc="-20" dirty="0">
                <a:latin typeface="Calibri"/>
                <a:cs typeface="Calibri"/>
              </a:rPr>
              <a:t>ph</a:t>
            </a:r>
            <a:r>
              <a:rPr sz="700" spc="-11" dirty="0">
                <a:latin typeface="Calibri"/>
                <a:cs typeface="Calibri"/>
              </a:rPr>
              <a:t>ic</a:t>
            </a:r>
            <a:endParaRPr sz="700">
              <a:latin typeface="Calibri"/>
              <a:cs typeface="Calibri"/>
            </a:endParaRPr>
          </a:p>
        </p:txBody>
      </p:sp>
      <p:pic>
        <p:nvPicPr>
          <p:cNvPr id="81" name="object 81"/>
          <p:cNvPicPr/>
          <p:nvPr/>
        </p:nvPicPr>
        <p:blipFill>
          <a:blip r:embed="rId24" cstate="print"/>
          <a:stretch>
            <a:fillRect/>
          </a:stretch>
        </p:blipFill>
        <p:spPr>
          <a:xfrm>
            <a:off x="687308" y="5599923"/>
            <a:ext cx="1585899" cy="1065199"/>
          </a:xfrm>
          <a:prstGeom prst="rect">
            <a:avLst/>
          </a:prstGeom>
        </p:spPr>
      </p:pic>
      <p:sp>
        <p:nvSpPr>
          <p:cNvPr id="82" name="object 82"/>
          <p:cNvSpPr txBox="1"/>
          <p:nvPr/>
        </p:nvSpPr>
        <p:spPr>
          <a:xfrm>
            <a:off x="227035" y="5159863"/>
            <a:ext cx="1989835" cy="457819"/>
          </a:xfrm>
          <a:prstGeom prst="rect">
            <a:avLst/>
          </a:prstGeom>
        </p:spPr>
        <p:txBody>
          <a:bodyPr vert="horz" wrap="square" lIns="0" tIns="26671" rIns="0" bIns="0" rtlCol="0">
            <a:spAutoFit/>
          </a:bodyPr>
          <a:lstStyle/>
          <a:p>
            <a:pPr marL="25399" marR="10160">
              <a:spcBef>
                <a:spcPts val="211"/>
              </a:spcBef>
            </a:pPr>
            <a:r>
              <a:rPr sz="1400" b="1" dirty="0">
                <a:solidFill>
                  <a:srgbClr val="006699"/>
                </a:solidFill>
                <a:latin typeface="Calibri"/>
                <a:cs typeface="Calibri"/>
              </a:rPr>
              <a:t>M</a:t>
            </a:r>
            <a:r>
              <a:rPr sz="1400" b="1" spc="-11" dirty="0">
                <a:solidFill>
                  <a:srgbClr val="006699"/>
                </a:solidFill>
                <a:latin typeface="Calibri"/>
                <a:cs typeface="Calibri"/>
              </a:rPr>
              <a:t>i</a:t>
            </a:r>
            <a:r>
              <a:rPr sz="1400" b="1" dirty="0">
                <a:solidFill>
                  <a:srgbClr val="006699"/>
                </a:solidFill>
                <a:latin typeface="Calibri"/>
                <a:cs typeface="Calibri"/>
              </a:rPr>
              <a:t>c</a:t>
            </a:r>
            <a:r>
              <a:rPr sz="1400" b="1" spc="-11" dirty="0">
                <a:solidFill>
                  <a:srgbClr val="006699"/>
                </a:solidFill>
                <a:latin typeface="Calibri"/>
                <a:cs typeface="Calibri"/>
              </a:rPr>
              <a:t>r</a:t>
            </a:r>
            <a:r>
              <a:rPr sz="1400" b="1" spc="11" dirty="0">
                <a:solidFill>
                  <a:srgbClr val="006699"/>
                </a:solidFill>
                <a:latin typeface="Calibri"/>
                <a:cs typeface="Calibri"/>
              </a:rPr>
              <a:t>o</a:t>
            </a:r>
            <a:r>
              <a:rPr sz="1400" b="1" dirty="0">
                <a:solidFill>
                  <a:srgbClr val="006699"/>
                </a:solidFill>
                <a:latin typeface="Calibri"/>
                <a:cs typeface="Calibri"/>
              </a:rPr>
              <a:t>/Ta</a:t>
            </a:r>
            <a:r>
              <a:rPr sz="1400" b="1" spc="-20" dirty="0">
                <a:solidFill>
                  <a:srgbClr val="006699"/>
                </a:solidFill>
                <a:latin typeface="Calibri"/>
                <a:cs typeface="Calibri"/>
              </a:rPr>
              <a:t>c</a:t>
            </a:r>
            <a:r>
              <a:rPr sz="1400" b="1" dirty="0">
                <a:solidFill>
                  <a:srgbClr val="006699"/>
                </a:solidFill>
                <a:latin typeface="Calibri"/>
                <a:cs typeface="Calibri"/>
              </a:rPr>
              <a:t>t</a:t>
            </a:r>
            <a:r>
              <a:rPr sz="1400" b="1" spc="-11" dirty="0">
                <a:solidFill>
                  <a:srgbClr val="006699"/>
                </a:solidFill>
                <a:latin typeface="Calibri"/>
                <a:cs typeface="Calibri"/>
              </a:rPr>
              <a:t>i</a:t>
            </a:r>
            <a:r>
              <a:rPr sz="1400" b="1" spc="-20" dirty="0">
                <a:solidFill>
                  <a:srgbClr val="006699"/>
                </a:solidFill>
                <a:latin typeface="Calibri"/>
                <a:cs typeface="Calibri"/>
              </a:rPr>
              <a:t>c</a:t>
            </a:r>
            <a:r>
              <a:rPr sz="1400" b="1" dirty="0">
                <a:solidFill>
                  <a:srgbClr val="006699"/>
                </a:solidFill>
                <a:latin typeface="Calibri"/>
                <a:cs typeface="Calibri"/>
              </a:rPr>
              <a:t>al</a:t>
            </a:r>
            <a:r>
              <a:rPr sz="1400" b="1" spc="-91" dirty="0">
                <a:solidFill>
                  <a:srgbClr val="006699"/>
                </a:solidFill>
                <a:latin typeface="Calibri"/>
                <a:cs typeface="Calibri"/>
              </a:rPr>
              <a:t> </a:t>
            </a:r>
            <a:r>
              <a:rPr sz="1400" b="1" dirty="0">
                <a:solidFill>
                  <a:srgbClr val="006699"/>
                </a:solidFill>
                <a:latin typeface="Calibri"/>
                <a:cs typeface="Calibri"/>
              </a:rPr>
              <a:t>S</a:t>
            </a:r>
            <a:r>
              <a:rPr sz="1400" b="1" spc="-11" dirty="0">
                <a:solidFill>
                  <a:srgbClr val="006699"/>
                </a:solidFill>
                <a:latin typeface="Calibri"/>
                <a:cs typeface="Calibri"/>
              </a:rPr>
              <a:t>egme</a:t>
            </a:r>
            <a:r>
              <a:rPr sz="1400" b="1" spc="11" dirty="0">
                <a:solidFill>
                  <a:srgbClr val="006699"/>
                </a:solidFill>
                <a:latin typeface="Calibri"/>
                <a:cs typeface="Calibri"/>
              </a:rPr>
              <a:t>n</a:t>
            </a:r>
            <a:r>
              <a:rPr sz="1400" b="1" dirty="0">
                <a:solidFill>
                  <a:srgbClr val="006699"/>
                </a:solidFill>
                <a:latin typeface="Calibri"/>
                <a:cs typeface="Calibri"/>
              </a:rPr>
              <a:t>t</a:t>
            </a:r>
            <a:r>
              <a:rPr sz="1400" b="1" spc="-51" dirty="0">
                <a:solidFill>
                  <a:srgbClr val="006699"/>
                </a:solidFill>
                <a:latin typeface="Calibri"/>
                <a:cs typeface="Calibri"/>
              </a:rPr>
              <a:t> </a:t>
            </a:r>
            <a:r>
              <a:rPr sz="1400" b="1" dirty="0">
                <a:solidFill>
                  <a:srgbClr val="006699"/>
                </a:solidFill>
                <a:latin typeface="Calibri"/>
                <a:cs typeface="Calibri"/>
              </a:rPr>
              <a:t>Bas</a:t>
            </a:r>
            <a:r>
              <a:rPr sz="1400" b="1" spc="-11" dirty="0">
                <a:solidFill>
                  <a:srgbClr val="006699"/>
                </a:solidFill>
                <a:latin typeface="Calibri"/>
                <a:cs typeface="Calibri"/>
              </a:rPr>
              <a:t>ke</a:t>
            </a:r>
            <a:r>
              <a:rPr sz="1400" b="1" dirty="0">
                <a:solidFill>
                  <a:srgbClr val="006699"/>
                </a:solidFill>
                <a:latin typeface="Calibri"/>
                <a:cs typeface="Calibri"/>
              </a:rPr>
              <a:t>t  </a:t>
            </a:r>
            <a:r>
              <a:rPr sz="1400" b="1" spc="-11" dirty="0">
                <a:solidFill>
                  <a:srgbClr val="006699"/>
                </a:solidFill>
                <a:latin typeface="Calibri"/>
                <a:cs typeface="Calibri"/>
              </a:rPr>
              <a:t>Analysis</a:t>
            </a:r>
            <a:endParaRPr sz="1400" dirty="0">
              <a:latin typeface="Calibri"/>
              <a:cs typeface="Calibri"/>
            </a:endParaRPr>
          </a:p>
        </p:txBody>
      </p:sp>
      <p:sp>
        <p:nvSpPr>
          <p:cNvPr id="83" name="object 83"/>
          <p:cNvSpPr txBox="1"/>
          <p:nvPr/>
        </p:nvSpPr>
        <p:spPr>
          <a:xfrm>
            <a:off x="2072114" y="5775614"/>
            <a:ext cx="501651" cy="132088"/>
          </a:xfrm>
          <a:prstGeom prst="rect">
            <a:avLst/>
          </a:prstGeom>
        </p:spPr>
        <p:txBody>
          <a:bodyPr vert="horz" wrap="square" lIns="0" tIns="24131" rIns="0" bIns="0" rtlCol="0">
            <a:spAutoFit/>
          </a:bodyPr>
          <a:lstStyle/>
          <a:p>
            <a:pPr marL="25399">
              <a:spcBef>
                <a:spcPts val="191"/>
              </a:spcBef>
            </a:pPr>
            <a:r>
              <a:rPr sz="700" spc="-20" dirty="0">
                <a:latin typeface="Calibri"/>
                <a:cs typeface="Calibri"/>
              </a:rPr>
              <a:t>S</a:t>
            </a:r>
            <a:r>
              <a:rPr sz="700" spc="-11" dirty="0">
                <a:latin typeface="Calibri"/>
                <a:cs typeface="Calibri"/>
              </a:rPr>
              <a:t>t</a:t>
            </a:r>
            <a:r>
              <a:rPr sz="700" spc="-20" dirty="0">
                <a:latin typeface="Calibri"/>
                <a:cs typeface="Calibri"/>
              </a:rPr>
              <a:t>or</a:t>
            </a:r>
            <a:r>
              <a:rPr sz="700" spc="-11" dirty="0">
                <a:latin typeface="Calibri"/>
                <a:cs typeface="Calibri"/>
              </a:rPr>
              <a:t>e</a:t>
            </a:r>
            <a:r>
              <a:rPr sz="700" spc="20" dirty="0">
                <a:latin typeface="Calibri"/>
                <a:cs typeface="Calibri"/>
              </a:rPr>
              <a:t> </a:t>
            </a:r>
            <a:r>
              <a:rPr sz="700" spc="-11" dirty="0">
                <a:latin typeface="Calibri"/>
                <a:cs typeface="Calibri"/>
              </a:rPr>
              <a:t>Ba</a:t>
            </a:r>
            <a:r>
              <a:rPr sz="700" spc="-20" dirty="0">
                <a:latin typeface="Calibri"/>
                <a:cs typeface="Calibri"/>
              </a:rPr>
              <a:t>sk</a:t>
            </a:r>
            <a:r>
              <a:rPr sz="700" spc="-31" dirty="0">
                <a:latin typeface="Calibri"/>
                <a:cs typeface="Calibri"/>
              </a:rPr>
              <a:t>e</a:t>
            </a:r>
            <a:r>
              <a:rPr sz="700" spc="-11" dirty="0">
                <a:latin typeface="Calibri"/>
                <a:cs typeface="Calibri"/>
              </a:rPr>
              <a:t>t</a:t>
            </a:r>
            <a:endParaRPr sz="700">
              <a:latin typeface="Calibri"/>
              <a:cs typeface="Calibri"/>
            </a:endParaRPr>
          </a:p>
        </p:txBody>
      </p:sp>
      <p:sp>
        <p:nvSpPr>
          <p:cNvPr id="84" name="object 84"/>
          <p:cNvSpPr txBox="1"/>
          <p:nvPr/>
        </p:nvSpPr>
        <p:spPr>
          <a:xfrm>
            <a:off x="2072114" y="5988974"/>
            <a:ext cx="541020" cy="132088"/>
          </a:xfrm>
          <a:prstGeom prst="rect">
            <a:avLst/>
          </a:prstGeom>
        </p:spPr>
        <p:txBody>
          <a:bodyPr vert="horz" wrap="square" lIns="0" tIns="24131" rIns="0" bIns="0" rtlCol="0">
            <a:spAutoFit/>
          </a:bodyPr>
          <a:lstStyle/>
          <a:p>
            <a:pPr marL="25399">
              <a:spcBef>
                <a:spcPts val="191"/>
              </a:spcBef>
            </a:pPr>
            <a:r>
              <a:rPr sz="700" spc="-20" dirty="0">
                <a:latin typeface="Calibri"/>
                <a:cs typeface="Calibri"/>
              </a:rPr>
              <a:t>On</a:t>
            </a:r>
            <a:r>
              <a:rPr sz="700" spc="-11" dirty="0">
                <a:latin typeface="Calibri"/>
                <a:cs typeface="Calibri"/>
              </a:rPr>
              <a:t>li</a:t>
            </a:r>
            <a:r>
              <a:rPr sz="700" spc="-20" dirty="0">
                <a:latin typeface="Calibri"/>
                <a:cs typeface="Calibri"/>
              </a:rPr>
              <a:t>n</a:t>
            </a:r>
            <a:r>
              <a:rPr sz="700" spc="-11" dirty="0">
                <a:latin typeface="Calibri"/>
                <a:cs typeface="Calibri"/>
              </a:rPr>
              <a:t>e</a:t>
            </a:r>
            <a:r>
              <a:rPr sz="700" spc="-31" dirty="0">
                <a:latin typeface="Calibri"/>
                <a:cs typeface="Calibri"/>
              </a:rPr>
              <a:t> </a:t>
            </a:r>
            <a:r>
              <a:rPr sz="700" spc="-11" dirty="0">
                <a:latin typeface="Calibri"/>
                <a:cs typeface="Calibri"/>
              </a:rPr>
              <a:t>Ba</a:t>
            </a:r>
            <a:r>
              <a:rPr sz="700" spc="-20" dirty="0">
                <a:latin typeface="Calibri"/>
                <a:cs typeface="Calibri"/>
              </a:rPr>
              <a:t>sk</a:t>
            </a:r>
            <a:r>
              <a:rPr sz="700" spc="-31" dirty="0">
                <a:latin typeface="Calibri"/>
                <a:cs typeface="Calibri"/>
              </a:rPr>
              <a:t>e</a:t>
            </a:r>
            <a:r>
              <a:rPr sz="700" spc="-11" dirty="0">
                <a:latin typeface="Calibri"/>
                <a:cs typeface="Calibri"/>
              </a:rPr>
              <a:t>t</a:t>
            </a:r>
            <a:endParaRPr sz="700">
              <a:latin typeface="Calibri"/>
              <a:cs typeface="Calibri"/>
            </a:endParaRPr>
          </a:p>
        </p:txBody>
      </p:sp>
      <p:sp>
        <p:nvSpPr>
          <p:cNvPr id="85" name="object 85"/>
          <p:cNvSpPr txBox="1"/>
          <p:nvPr/>
        </p:nvSpPr>
        <p:spPr>
          <a:xfrm>
            <a:off x="2808462" y="3719486"/>
            <a:ext cx="1579118" cy="394980"/>
          </a:xfrm>
          <a:prstGeom prst="rect">
            <a:avLst/>
          </a:prstGeom>
        </p:spPr>
        <p:txBody>
          <a:bodyPr vert="horz" wrap="square" lIns="0" tIns="25400" rIns="0" bIns="0" rtlCol="0">
            <a:spAutoFit/>
          </a:bodyPr>
          <a:lstStyle/>
          <a:p>
            <a:pPr marL="25399" marR="10160">
              <a:spcBef>
                <a:spcPts val="200"/>
              </a:spcBef>
            </a:pPr>
            <a:r>
              <a:rPr sz="1200" b="1" dirty="0">
                <a:solidFill>
                  <a:srgbClr val="006699"/>
                </a:solidFill>
                <a:latin typeface="Calibri"/>
                <a:cs typeface="Calibri"/>
              </a:rPr>
              <a:t>Ma</a:t>
            </a:r>
            <a:r>
              <a:rPr sz="1200" b="1" spc="-11" dirty="0">
                <a:solidFill>
                  <a:srgbClr val="006699"/>
                </a:solidFill>
                <a:latin typeface="Calibri"/>
                <a:cs typeface="Calibri"/>
              </a:rPr>
              <a:t>rke</a:t>
            </a:r>
            <a:r>
              <a:rPr sz="1200" b="1" dirty="0">
                <a:solidFill>
                  <a:srgbClr val="006699"/>
                </a:solidFill>
                <a:latin typeface="Calibri"/>
                <a:cs typeface="Calibri"/>
              </a:rPr>
              <a:t>t</a:t>
            </a:r>
            <a:r>
              <a:rPr sz="1200" b="1" spc="-11" dirty="0">
                <a:solidFill>
                  <a:srgbClr val="006699"/>
                </a:solidFill>
                <a:latin typeface="Calibri"/>
                <a:cs typeface="Calibri"/>
              </a:rPr>
              <a:t>i</a:t>
            </a:r>
            <a:r>
              <a:rPr sz="1200" b="1" spc="11" dirty="0">
                <a:solidFill>
                  <a:srgbClr val="006699"/>
                </a:solidFill>
                <a:latin typeface="Calibri"/>
                <a:cs typeface="Calibri"/>
              </a:rPr>
              <a:t>n</a:t>
            </a:r>
            <a:r>
              <a:rPr sz="1200" b="1" dirty="0">
                <a:solidFill>
                  <a:srgbClr val="006699"/>
                </a:solidFill>
                <a:latin typeface="Calibri"/>
                <a:cs typeface="Calibri"/>
              </a:rPr>
              <a:t>g</a:t>
            </a:r>
            <a:r>
              <a:rPr sz="1200" b="1" spc="-91" dirty="0">
                <a:solidFill>
                  <a:srgbClr val="006699"/>
                </a:solidFill>
                <a:latin typeface="Calibri"/>
                <a:cs typeface="Calibri"/>
              </a:rPr>
              <a:t> </a:t>
            </a:r>
            <a:r>
              <a:rPr sz="1200" b="1" spc="-20" dirty="0">
                <a:solidFill>
                  <a:srgbClr val="006699"/>
                </a:solidFill>
                <a:latin typeface="Calibri"/>
                <a:cs typeface="Calibri"/>
              </a:rPr>
              <a:t>A</a:t>
            </a:r>
            <a:r>
              <a:rPr sz="1200" b="1" spc="11" dirty="0">
                <a:solidFill>
                  <a:srgbClr val="006699"/>
                </a:solidFill>
                <a:latin typeface="Calibri"/>
                <a:cs typeface="Calibri"/>
              </a:rPr>
              <a:t>n</a:t>
            </a:r>
            <a:r>
              <a:rPr sz="1200" b="1" dirty="0">
                <a:solidFill>
                  <a:srgbClr val="006699"/>
                </a:solidFill>
                <a:latin typeface="Calibri"/>
                <a:cs typeface="Calibri"/>
              </a:rPr>
              <a:t>a</a:t>
            </a:r>
            <a:r>
              <a:rPr sz="1200" b="1" spc="-11" dirty="0">
                <a:solidFill>
                  <a:srgbClr val="006699"/>
                </a:solidFill>
                <a:latin typeface="Calibri"/>
                <a:cs typeface="Calibri"/>
              </a:rPr>
              <a:t>l</a:t>
            </a:r>
            <a:r>
              <a:rPr sz="1200" b="1" dirty="0">
                <a:solidFill>
                  <a:srgbClr val="006699"/>
                </a:solidFill>
                <a:latin typeface="Calibri"/>
                <a:cs typeface="Calibri"/>
              </a:rPr>
              <a:t>y</a:t>
            </a:r>
            <a:r>
              <a:rPr sz="1200" b="1" spc="11" dirty="0">
                <a:solidFill>
                  <a:srgbClr val="006699"/>
                </a:solidFill>
                <a:latin typeface="Calibri"/>
                <a:cs typeface="Calibri"/>
              </a:rPr>
              <a:t>t</a:t>
            </a:r>
            <a:r>
              <a:rPr sz="1200" b="1" spc="-11" dirty="0">
                <a:solidFill>
                  <a:srgbClr val="006699"/>
                </a:solidFill>
                <a:latin typeface="Calibri"/>
                <a:cs typeface="Calibri"/>
              </a:rPr>
              <a:t>i</a:t>
            </a:r>
            <a:r>
              <a:rPr sz="1200" b="1" dirty="0">
                <a:solidFill>
                  <a:srgbClr val="006699"/>
                </a:solidFill>
                <a:latin typeface="Calibri"/>
                <a:cs typeface="Calibri"/>
              </a:rPr>
              <a:t>cs </a:t>
            </a:r>
            <a:r>
              <a:rPr sz="1200" b="1" spc="-40" dirty="0">
                <a:solidFill>
                  <a:srgbClr val="006699"/>
                </a:solidFill>
                <a:latin typeface="Calibri"/>
                <a:cs typeface="Calibri"/>
              </a:rPr>
              <a:t> </a:t>
            </a:r>
            <a:r>
              <a:rPr sz="1200" b="1" dirty="0">
                <a:solidFill>
                  <a:srgbClr val="006699"/>
                </a:solidFill>
                <a:latin typeface="Calibri"/>
                <a:cs typeface="Calibri"/>
              </a:rPr>
              <a:t>&amp;  Optimization</a:t>
            </a:r>
            <a:endParaRPr sz="1200" dirty="0">
              <a:latin typeface="Calibri"/>
              <a:cs typeface="Calibri"/>
            </a:endParaRPr>
          </a:p>
        </p:txBody>
      </p:sp>
      <p:grpSp>
        <p:nvGrpSpPr>
          <p:cNvPr id="86" name="object 86"/>
          <p:cNvGrpSpPr/>
          <p:nvPr/>
        </p:nvGrpSpPr>
        <p:grpSpPr>
          <a:xfrm>
            <a:off x="3105006" y="5737973"/>
            <a:ext cx="1394460" cy="887731"/>
            <a:chOff x="1392237" y="2818612"/>
            <a:chExt cx="697230" cy="443865"/>
          </a:xfrm>
        </p:grpSpPr>
        <p:pic>
          <p:nvPicPr>
            <p:cNvPr id="87" name="object 87"/>
            <p:cNvPicPr/>
            <p:nvPr/>
          </p:nvPicPr>
          <p:blipFill>
            <a:blip r:embed="rId25" cstate="print"/>
            <a:stretch>
              <a:fillRect/>
            </a:stretch>
          </p:blipFill>
          <p:spPr>
            <a:xfrm>
              <a:off x="1403730" y="2818612"/>
              <a:ext cx="678319" cy="420903"/>
            </a:xfrm>
            <a:prstGeom prst="rect">
              <a:avLst/>
            </a:prstGeom>
          </p:spPr>
        </p:pic>
        <p:sp>
          <p:nvSpPr>
            <p:cNvPr id="88" name="object 88"/>
            <p:cNvSpPr/>
            <p:nvPr/>
          </p:nvSpPr>
          <p:spPr>
            <a:xfrm>
              <a:off x="1403350" y="2826854"/>
              <a:ext cx="678815" cy="421005"/>
            </a:xfrm>
            <a:custGeom>
              <a:avLst/>
              <a:gdLst/>
              <a:ahLst/>
              <a:cxnLst/>
              <a:rect l="l" t="t" r="r" b="b"/>
              <a:pathLst>
                <a:path w="678814" h="421005">
                  <a:moveTo>
                    <a:pt x="678662" y="0"/>
                  </a:moveTo>
                  <a:lnTo>
                    <a:pt x="0" y="0"/>
                  </a:lnTo>
                  <a:lnTo>
                    <a:pt x="0" y="420662"/>
                  </a:lnTo>
                  <a:lnTo>
                    <a:pt x="678662" y="420662"/>
                  </a:lnTo>
                  <a:lnTo>
                    <a:pt x="678662" y="0"/>
                  </a:lnTo>
                  <a:close/>
                </a:path>
              </a:pathLst>
            </a:custGeom>
            <a:solidFill>
              <a:srgbClr val="FFFFFF">
                <a:alpha val="70195"/>
              </a:srgbClr>
            </a:solidFill>
          </p:spPr>
          <p:txBody>
            <a:bodyPr wrap="square" lIns="0" tIns="0" rIns="0" bIns="0" rtlCol="0"/>
            <a:lstStyle/>
            <a:p>
              <a:endParaRPr sz="2800"/>
            </a:p>
          </p:txBody>
        </p:sp>
        <p:sp>
          <p:nvSpPr>
            <p:cNvPr id="89" name="object 89"/>
            <p:cNvSpPr/>
            <p:nvPr/>
          </p:nvSpPr>
          <p:spPr>
            <a:xfrm>
              <a:off x="1403350" y="2830067"/>
              <a:ext cx="678815" cy="6350"/>
            </a:xfrm>
            <a:custGeom>
              <a:avLst/>
              <a:gdLst/>
              <a:ahLst/>
              <a:cxnLst/>
              <a:rect l="l" t="t" r="r" b="b"/>
              <a:pathLst>
                <a:path w="678814" h="6350">
                  <a:moveTo>
                    <a:pt x="0" y="6350"/>
                  </a:moveTo>
                  <a:lnTo>
                    <a:pt x="678687" y="6350"/>
                  </a:lnTo>
                  <a:lnTo>
                    <a:pt x="678687" y="0"/>
                  </a:lnTo>
                  <a:lnTo>
                    <a:pt x="0" y="0"/>
                  </a:lnTo>
                  <a:lnTo>
                    <a:pt x="0" y="6350"/>
                  </a:lnTo>
                  <a:close/>
                </a:path>
              </a:pathLst>
            </a:custGeom>
            <a:solidFill>
              <a:srgbClr val="5F5F5F">
                <a:alpha val="70195"/>
              </a:srgbClr>
            </a:solidFill>
          </p:spPr>
          <p:txBody>
            <a:bodyPr wrap="square" lIns="0" tIns="0" rIns="0" bIns="0" rtlCol="0"/>
            <a:lstStyle/>
            <a:p>
              <a:endParaRPr sz="2800"/>
            </a:p>
          </p:txBody>
        </p:sp>
        <p:sp>
          <p:nvSpPr>
            <p:cNvPr id="90" name="object 90"/>
            <p:cNvSpPr/>
            <p:nvPr/>
          </p:nvSpPr>
          <p:spPr>
            <a:xfrm>
              <a:off x="1403350" y="2927984"/>
              <a:ext cx="678815" cy="202565"/>
            </a:xfrm>
            <a:custGeom>
              <a:avLst/>
              <a:gdLst/>
              <a:ahLst/>
              <a:cxnLst/>
              <a:rect l="l" t="t" r="r" b="b"/>
              <a:pathLst>
                <a:path w="678814" h="202564">
                  <a:moveTo>
                    <a:pt x="678675" y="195834"/>
                  </a:moveTo>
                  <a:lnTo>
                    <a:pt x="0" y="195834"/>
                  </a:lnTo>
                  <a:lnTo>
                    <a:pt x="0" y="202184"/>
                  </a:lnTo>
                  <a:lnTo>
                    <a:pt x="678675" y="202184"/>
                  </a:lnTo>
                  <a:lnTo>
                    <a:pt x="678675" y="195834"/>
                  </a:lnTo>
                  <a:close/>
                </a:path>
                <a:path w="678814" h="202564">
                  <a:moveTo>
                    <a:pt x="678675" y="98171"/>
                  </a:moveTo>
                  <a:lnTo>
                    <a:pt x="0" y="98171"/>
                  </a:lnTo>
                  <a:lnTo>
                    <a:pt x="0" y="104521"/>
                  </a:lnTo>
                  <a:lnTo>
                    <a:pt x="678675" y="104521"/>
                  </a:lnTo>
                  <a:lnTo>
                    <a:pt x="678675" y="98171"/>
                  </a:lnTo>
                  <a:close/>
                </a:path>
                <a:path w="678814" h="202564">
                  <a:moveTo>
                    <a:pt x="678675" y="0"/>
                  </a:moveTo>
                  <a:lnTo>
                    <a:pt x="0" y="0"/>
                  </a:lnTo>
                  <a:lnTo>
                    <a:pt x="0" y="6350"/>
                  </a:lnTo>
                  <a:lnTo>
                    <a:pt x="678675" y="6350"/>
                  </a:lnTo>
                  <a:lnTo>
                    <a:pt x="678675" y="0"/>
                  </a:lnTo>
                  <a:close/>
                </a:path>
              </a:pathLst>
            </a:custGeom>
            <a:solidFill>
              <a:srgbClr val="5F5F5F">
                <a:alpha val="70195"/>
              </a:srgbClr>
            </a:solidFill>
          </p:spPr>
          <p:txBody>
            <a:bodyPr wrap="square" lIns="0" tIns="0" rIns="0" bIns="0" rtlCol="0"/>
            <a:lstStyle/>
            <a:p>
              <a:endParaRPr sz="2800"/>
            </a:p>
          </p:txBody>
        </p:sp>
        <p:sp>
          <p:nvSpPr>
            <p:cNvPr id="91" name="object 91"/>
            <p:cNvSpPr/>
            <p:nvPr/>
          </p:nvSpPr>
          <p:spPr>
            <a:xfrm>
              <a:off x="1403350" y="3237705"/>
              <a:ext cx="678815" cy="14604"/>
            </a:xfrm>
            <a:custGeom>
              <a:avLst/>
              <a:gdLst/>
              <a:ahLst/>
              <a:cxnLst/>
              <a:rect l="l" t="t" r="r" b="b"/>
              <a:pathLst>
                <a:path w="678814" h="14604">
                  <a:moveTo>
                    <a:pt x="0" y="14287"/>
                  </a:moveTo>
                  <a:lnTo>
                    <a:pt x="678687" y="14287"/>
                  </a:lnTo>
                  <a:lnTo>
                    <a:pt x="678687" y="0"/>
                  </a:lnTo>
                  <a:lnTo>
                    <a:pt x="0" y="0"/>
                  </a:lnTo>
                  <a:lnTo>
                    <a:pt x="0" y="14287"/>
                  </a:lnTo>
                  <a:close/>
                </a:path>
              </a:pathLst>
            </a:custGeom>
            <a:solidFill>
              <a:srgbClr val="000000">
                <a:alpha val="70195"/>
              </a:srgbClr>
            </a:solidFill>
          </p:spPr>
          <p:txBody>
            <a:bodyPr wrap="square" lIns="0" tIns="0" rIns="0" bIns="0" rtlCol="0"/>
            <a:lstStyle/>
            <a:p>
              <a:endParaRPr sz="2800"/>
            </a:p>
          </p:txBody>
        </p:sp>
        <p:sp>
          <p:nvSpPr>
            <p:cNvPr id="92" name="object 92"/>
            <p:cNvSpPr/>
            <p:nvPr/>
          </p:nvSpPr>
          <p:spPr>
            <a:xfrm>
              <a:off x="1403350" y="2833242"/>
              <a:ext cx="0" cy="412115"/>
            </a:xfrm>
            <a:custGeom>
              <a:avLst/>
              <a:gdLst/>
              <a:ahLst/>
              <a:cxnLst/>
              <a:rect l="l" t="t" r="r" b="b"/>
              <a:pathLst>
                <a:path h="412114">
                  <a:moveTo>
                    <a:pt x="0" y="0"/>
                  </a:moveTo>
                  <a:lnTo>
                    <a:pt x="0" y="411606"/>
                  </a:lnTo>
                </a:path>
              </a:pathLst>
            </a:custGeom>
            <a:ln w="14287">
              <a:solidFill>
                <a:srgbClr val="000000"/>
              </a:solidFill>
            </a:ln>
          </p:spPr>
          <p:txBody>
            <a:bodyPr wrap="square" lIns="0" tIns="0" rIns="0" bIns="0" rtlCol="0"/>
            <a:lstStyle/>
            <a:p>
              <a:endParaRPr sz="2800"/>
            </a:p>
          </p:txBody>
        </p:sp>
        <p:sp>
          <p:nvSpPr>
            <p:cNvPr id="93" name="object 93"/>
            <p:cNvSpPr/>
            <p:nvPr/>
          </p:nvSpPr>
          <p:spPr>
            <a:xfrm>
              <a:off x="1572768" y="2833242"/>
              <a:ext cx="339725" cy="412115"/>
            </a:xfrm>
            <a:custGeom>
              <a:avLst/>
              <a:gdLst/>
              <a:ahLst/>
              <a:cxnLst/>
              <a:rect l="l" t="t" r="r" b="b"/>
              <a:pathLst>
                <a:path w="339725" h="412114">
                  <a:moveTo>
                    <a:pt x="0" y="0"/>
                  </a:moveTo>
                  <a:lnTo>
                    <a:pt x="0" y="411606"/>
                  </a:lnTo>
                </a:path>
                <a:path w="339725" h="412114">
                  <a:moveTo>
                    <a:pt x="169798" y="0"/>
                  </a:moveTo>
                  <a:lnTo>
                    <a:pt x="169798" y="411606"/>
                  </a:lnTo>
                </a:path>
                <a:path w="339725" h="412114">
                  <a:moveTo>
                    <a:pt x="339470" y="0"/>
                  </a:moveTo>
                  <a:lnTo>
                    <a:pt x="339470" y="411606"/>
                  </a:lnTo>
                </a:path>
              </a:pathLst>
            </a:custGeom>
            <a:ln w="6350">
              <a:solidFill>
                <a:srgbClr val="5F5F5F"/>
              </a:solidFill>
            </a:ln>
          </p:spPr>
          <p:txBody>
            <a:bodyPr wrap="square" lIns="0" tIns="0" rIns="0" bIns="0" rtlCol="0"/>
            <a:lstStyle/>
            <a:p>
              <a:endParaRPr sz="2800"/>
            </a:p>
          </p:txBody>
        </p:sp>
        <p:sp>
          <p:nvSpPr>
            <p:cNvPr id="94" name="object 94"/>
            <p:cNvSpPr/>
            <p:nvPr/>
          </p:nvSpPr>
          <p:spPr>
            <a:xfrm>
              <a:off x="2082037" y="2833242"/>
              <a:ext cx="0" cy="412115"/>
            </a:xfrm>
            <a:custGeom>
              <a:avLst/>
              <a:gdLst/>
              <a:ahLst/>
              <a:cxnLst/>
              <a:rect l="l" t="t" r="r" b="b"/>
              <a:pathLst>
                <a:path h="412114">
                  <a:moveTo>
                    <a:pt x="0" y="0"/>
                  </a:moveTo>
                  <a:lnTo>
                    <a:pt x="0" y="411606"/>
                  </a:lnTo>
                </a:path>
              </a:pathLst>
            </a:custGeom>
            <a:ln w="6350">
              <a:solidFill>
                <a:srgbClr val="5F5F5F"/>
              </a:solidFill>
            </a:ln>
          </p:spPr>
          <p:txBody>
            <a:bodyPr wrap="square" lIns="0" tIns="0" rIns="0" bIns="0" rtlCol="0"/>
            <a:lstStyle/>
            <a:p>
              <a:endParaRPr sz="2800"/>
            </a:p>
          </p:txBody>
        </p:sp>
        <p:sp>
          <p:nvSpPr>
            <p:cNvPr id="95" name="object 95"/>
            <p:cNvSpPr/>
            <p:nvPr/>
          </p:nvSpPr>
          <p:spPr>
            <a:xfrm>
              <a:off x="1403350" y="2864325"/>
              <a:ext cx="507365" cy="387350"/>
            </a:xfrm>
            <a:custGeom>
              <a:avLst/>
              <a:gdLst/>
              <a:ahLst/>
              <a:cxnLst/>
              <a:rect l="l" t="t" r="r" b="b"/>
              <a:pathLst>
                <a:path w="507364" h="387350">
                  <a:moveTo>
                    <a:pt x="0" y="386873"/>
                  </a:moveTo>
                  <a:lnTo>
                    <a:pt x="16313" y="338845"/>
                  </a:lnTo>
                  <a:lnTo>
                    <a:pt x="33353" y="291925"/>
                  </a:lnTo>
                  <a:lnTo>
                    <a:pt x="51845" y="247267"/>
                  </a:lnTo>
                  <a:lnTo>
                    <a:pt x="72516" y="206025"/>
                  </a:lnTo>
                  <a:lnTo>
                    <a:pt x="95244" y="167806"/>
                  </a:lnTo>
                  <a:lnTo>
                    <a:pt x="119745" y="132206"/>
                  </a:lnTo>
                  <a:lnTo>
                    <a:pt x="146508" y="100369"/>
                  </a:lnTo>
                  <a:lnTo>
                    <a:pt x="176021" y="73437"/>
                  </a:lnTo>
                  <a:lnTo>
                    <a:pt x="210075" y="52153"/>
                  </a:lnTo>
                  <a:lnTo>
                    <a:pt x="247856" y="35750"/>
                  </a:lnTo>
                  <a:lnTo>
                    <a:pt x="285946" y="23110"/>
                  </a:lnTo>
                  <a:lnTo>
                    <a:pt x="352569" y="6423"/>
                  </a:lnTo>
                  <a:lnTo>
                    <a:pt x="409993" y="2093"/>
                  </a:lnTo>
                  <a:lnTo>
                    <a:pt x="434847" y="1047"/>
                  </a:lnTo>
                  <a:lnTo>
                    <a:pt x="456394" y="119"/>
                  </a:lnTo>
                  <a:lnTo>
                    <a:pt x="475011" y="0"/>
                  </a:lnTo>
                  <a:lnTo>
                    <a:pt x="491676" y="404"/>
                  </a:lnTo>
                  <a:lnTo>
                    <a:pt x="507364" y="1047"/>
                  </a:lnTo>
                </a:path>
              </a:pathLst>
            </a:custGeom>
            <a:ln w="22225">
              <a:solidFill>
                <a:srgbClr val="FF0000"/>
              </a:solidFill>
              <a:prstDash val="sysDot"/>
            </a:ln>
          </p:spPr>
          <p:txBody>
            <a:bodyPr wrap="square" lIns="0" tIns="0" rIns="0" bIns="0" rtlCol="0"/>
            <a:lstStyle/>
            <a:p>
              <a:endParaRPr sz="2800"/>
            </a:p>
          </p:txBody>
        </p:sp>
        <p:sp>
          <p:nvSpPr>
            <p:cNvPr id="96" name="object 96"/>
            <p:cNvSpPr/>
            <p:nvPr/>
          </p:nvSpPr>
          <p:spPr>
            <a:xfrm>
              <a:off x="1405000" y="2893710"/>
              <a:ext cx="544830" cy="354965"/>
            </a:xfrm>
            <a:custGeom>
              <a:avLst/>
              <a:gdLst/>
              <a:ahLst/>
              <a:cxnLst/>
              <a:rect l="l" t="t" r="r" b="b"/>
              <a:pathLst>
                <a:path w="544830" h="354964">
                  <a:moveTo>
                    <a:pt x="0" y="354822"/>
                  </a:moveTo>
                  <a:lnTo>
                    <a:pt x="17466" y="310778"/>
                  </a:lnTo>
                  <a:lnTo>
                    <a:pt x="35718" y="267747"/>
                  </a:lnTo>
                  <a:lnTo>
                    <a:pt x="55542" y="226788"/>
                  </a:lnTo>
                  <a:lnTo>
                    <a:pt x="77724" y="188960"/>
                  </a:lnTo>
                  <a:lnTo>
                    <a:pt x="102123" y="153914"/>
                  </a:lnTo>
                  <a:lnTo>
                    <a:pt x="128428" y="121285"/>
                  </a:lnTo>
                  <a:lnTo>
                    <a:pt x="157162" y="92108"/>
                  </a:lnTo>
                  <a:lnTo>
                    <a:pt x="188849" y="67421"/>
                  </a:lnTo>
                  <a:lnTo>
                    <a:pt x="225389" y="47839"/>
                  </a:lnTo>
                  <a:lnTo>
                    <a:pt x="265906" y="32781"/>
                  </a:lnTo>
                  <a:lnTo>
                    <a:pt x="306756" y="21201"/>
                  </a:lnTo>
                  <a:lnTo>
                    <a:pt x="344296" y="12049"/>
                  </a:lnTo>
                  <a:lnTo>
                    <a:pt x="410305" y="3095"/>
                  </a:lnTo>
                  <a:lnTo>
                    <a:pt x="466598" y="1000"/>
                  </a:lnTo>
                  <a:lnTo>
                    <a:pt x="489654" y="125"/>
                  </a:lnTo>
                  <a:lnTo>
                    <a:pt x="509603" y="0"/>
                  </a:lnTo>
                  <a:lnTo>
                    <a:pt x="527480" y="375"/>
                  </a:lnTo>
                  <a:lnTo>
                    <a:pt x="544321" y="1000"/>
                  </a:lnTo>
                </a:path>
              </a:pathLst>
            </a:custGeom>
            <a:ln w="19050">
              <a:solidFill>
                <a:srgbClr val="0000FF"/>
              </a:solidFill>
            </a:ln>
          </p:spPr>
          <p:txBody>
            <a:bodyPr wrap="square" lIns="0" tIns="0" rIns="0" bIns="0" rtlCol="0"/>
            <a:lstStyle/>
            <a:p>
              <a:endParaRPr sz="2800"/>
            </a:p>
          </p:txBody>
        </p:sp>
        <p:sp>
          <p:nvSpPr>
            <p:cNvPr id="97" name="object 97"/>
            <p:cNvSpPr/>
            <p:nvPr/>
          </p:nvSpPr>
          <p:spPr>
            <a:xfrm>
              <a:off x="1949323" y="2892932"/>
              <a:ext cx="128905" cy="0"/>
            </a:xfrm>
            <a:custGeom>
              <a:avLst/>
              <a:gdLst/>
              <a:ahLst/>
              <a:cxnLst/>
              <a:rect l="l" t="t" r="r" b="b"/>
              <a:pathLst>
                <a:path w="128905">
                  <a:moveTo>
                    <a:pt x="0" y="0"/>
                  </a:moveTo>
                  <a:lnTo>
                    <a:pt x="128905" y="0"/>
                  </a:lnTo>
                </a:path>
              </a:pathLst>
            </a:custGeom>
            <a:ln w="22225">
              <a:solidFill>
                <a:srgbClr val="0000FF"/>
              </a:solidFill>
            </a:ln>
          </p:spPr>
          <p:txBody>
            <a:bodyPr wrap="square" lIns="0" tIns="0" rIns="0" bIns="0" rtlCol="0"/>
            <a:lstStyle/>
            <a:p>
              <a:endParaRPr sz="2800"/>
            </a:p>
          </p:txBody>
        </p:sp>
      </p:grpSp>
      <p:sp>
        <p:nvSpPr>
          <p:cNvPr id="98" name="object 98"/>
          <p:cNvSpPr txBox="1"/>
          <p:nvPr/>
        </p:nvSpPr>
        <p:spPr>
          <a:xfrm>
            <a:off x="2835386" y="5300888"/>
            <a:ext cx="1362711" cy="365486"/>
          </a:xfrm>
          <a:prstGeom prst="rect">
            <a:avLst/>
          </a:prstGeom>
        </p:spPr>
        <p:txBody>
          <a:bodyPr vert="horz" wrap="square" lIns="0" tIns="26671" rIns="0" bIns="0" rtlCol="0">
            <a:spAutoFit/>
          </a:bodyPr>
          <a:lstStyle/>
          <a:p>
            <a:pPr marL="25399" marR="10160">
              <a:spcBef>
                <a:spcPts val="211"/>
              </a:spcBef>
            </a:pPr>
            <a:r>
              <a:rPr sz="1100" b="1" spc="-11" dirty="0">
                <a:solidFill>
                  <a:srgbClr val="006699"/>
                </a:solidFill>
                <a:latin typeface="Calibri"/>
                <a:cs typeface="Calibri"/>
              </a:rPr>
              <a:t>Pr</a:t>
            </a:r>
            <a:r>
              <a:rPr sz="1100" b="1" spc="11" dirty="0">
                <a:solidFill>
                  <a:srgbClr val="006699"/>
                </a:solidFill>
                <a:latin typeface="Calibri"/>
                <a:cs typeface="Calibri"/>
              </a:rPr>
              <a:t>o</a:t>
            </a:r>
            <a:r>
              <a:rPr sz="1100" b="1" spc="-11" dirty="0">
                <a:solidFill>
                  <a:srgbClr val="006699"/>
                </a:solidFill>
                <a:latin typeface="Calibri"/>
                <a:cs typeface="Calibri"/>
              </a:rPr>
              <a:t>m</a:t>
            </a:r>
            <a:r>
              <a:rPr sz="1100" b="1" dirty="0">
                <a:solidFill>
                  <a:srgbClr val="006699"/>
                </a:solidFill>
                <a:latin typeface="Calibri"/>
                <a:cs typeface="Calibri"/>
              </a:rPr>
              <a:t>ot</a:t>
            </a:r>
            <a:r>
              <a:rPr sz="1100" b="1" spc="-11" dirty="0">
                <a:solidFill>
                  <a:srgbClr val="006699"/>
                </a:solidFill>
                <a:latin typeface="Calibri"/>
                <a:cs typeface="Calibri"/>
              </a:rPr>
              <a:t>i</a:t>
            </a:r>
            <a:r>
              <a:rPr sz="1100" b="1" dirty="0">
                <a:solidFill>
                  <a:srgbClr val="006699"/>
                </a:solidFill>
                <a:latin typeface="Calibri"/>
                <a:cs typeface="Calibri"/>
              </a:rPr>
              <a:t>o</a:t>
            </a:r>
            <a:r>
              <a:rPr sz="1100" b="1" spc="11" dirty="0">
                <a:solidFill>
                  <a:srgbClr val="006699"/>
                </a:solidFill>
                <a:latin typeface="Calibri"/>
                <a:cs typeface="Calibri"/>
              </a:rPr>
              <a:t>n</a:t>
            </a:r>
            <a:r>
              <a:rPr sz="1100" b="1" dirty="0">
                <a:solidFill>
                  <a:srgbClr val="006699"/>
                </a:solidFill>
                <a:latin typeface="Calibri"/>
                <a:cs typeface="Calibri"/>
              </a:rPr>
              <a:t>al</a:t>
            </a:r>
            <a:r>
              <a:rPr sz="1100" b="1" spc="-91" dirty="0">
                <a:solidFill>
                  <a:srgbClr val="006699"/>
                </a:solidFill>
                <a:latin typeface="Calibri"/>
                <a:cs typeface="Calibri"/>
              </a:rPr>
              <a:t> </a:t>
            </a:r>
            <a:r>
              <a:rPr sz="1100" b="1" spc="-20" dirty="0">
                <a:solidFill>
                  <a:srgbClr val="006699"/>
                </a:solidFill>
                <a:latin typeface="Calibri"/>
                <a:cs typeface="Calibri"/>
              </a:rPr>
              <a:t>A</a:t>
            </a:r>
            <a:r>
              <a:rPr sz="1100" b="1" spc="11" dirty="0">
                <a:solidFill>
                  <a:srgbClr val="006699"/>
                </a:solidFill>
                <a:latin typeface="Calibri"/>
                <a:cs typeface="Calibri"/>
              </a:rPr>
              <a:t>n</a:t>
            </a:r>
            <a:r>
              <a:rPr sz="1100" b="1" dirty="0">
                <a:solidFill>
                  <a:srgbClr val="006699"/>
                </a:solidFill>
                <a:latin typeface="Calibri"/>
                <a:cs typeface="Calibri"/>
              </a:rPr>
              <a:t>a</a:t>
            </a:r>
            <a:r>
              <a:rPr sz="1100" b="1" spc="-11" dirty="0">
                <a:solidFill>
                  <a:srgbClr val="006699"/>
                </a:solidFill>
                <a:latin typeface="Calibri"/>
                <a:cs typeface="Calibri"/>
              </a:rPr>
              <a:t>l</a:t>
            </a:r>
            <a:r>
              <a:rPr sz="1100" b="1" dirty="0">
                <a:solidFill>
                  <a:srgbClr val="006699"/>
                </a:solidFill>
                <a:latin typeface="Calibri"/>
                <a:cs typeface="Calibri"/>
              </a:rPr>
              <a:t>y</a:t>
            </a:r>
            <a:r>
              <a:rPr sz="1100" b="1" spc="11" dirty="0">
                <a:solidFill>
                  <a:srgbClr val="006699"/>
                </a:solidFill>
                <a:latin typeface="Calibri"/>
                <a:cs typeface="Calibri"/>
              </a:rPr>
              <a:t>t</a:t>
            </a:r>
            <a:r>
              <a:rPr sz="1100" b="1" spc="-11" dirty="0">
                <a:solidFill>
                  <a:srgbClr val="006699"/>
                </a:solidFill>
                <a:latin typeface="Calibri"/>
                <a:cs typeface="Calibri"/>
              </a:rPr>
              <a:t>i</a:t>
            </a:r>
            <a:r>
              <a:rPr sz="1100" b="1" dirty="0">
                <a:solidFill>
                  <a:srgbClr val="006699"/>
                </a:solidFill>
                <a:latin typeface="Calibri"/>
                <a:cs typeface="Calibri"/>
              </a:rPr>
              <a:t>cs </a:t>
            </a:r>
            <a:r>
              <a:rPr sz="1100" b="1" spc="-40" dirty="0">
                <a:solidFill>
                  <a:srgbClr val="006699"/>
                </a:solidFill>
                <a:latin typeface="Calibri"/>
                <a:cs typeface="Calibri"/>
              </a:rPr>
              <a:t> </a:t>
            </a:r>
            <a:r>
              <a:rPr sz="1100" b="1" dirty="0">
                <a:solidFill>
                  <a:srgbClr val="006699"/>
                </a:solidFill>
                <a:latin typeface="Calibri"/>
                <a:cs typeface="Calibri"/>
              </a:rPr>
              <a:t>&amp;  Optimization</a:t>
            </a:r>
            <a:endParaRPr sz="1100" dirty="0">
              <a:latin typeface="Calibri"/>
              <a:cs typeface="Calibri"/>
            </a:endParaRPr>
          </a:p>
        </p:txBody>
      </p:sp>
      <p:pic>
        <p:nvPicPr>
          <p:cNvPr id="99" name="object 99"/>
          <p:cNvPicPr/>
          <p:nvPr/>
        </p:nvPicPr>
        <p:blipFill>
          <a:blip r:embed="rId26" cstate="print"/>
          <a:stretch>
            <a:fillRect/>
          </a:stretch>
        </p:blipFill>
        <p:spPr>
          <a:xfrm>
            <a:off x="5093390" y="5740321"/>
            <a:ext cx="1042364" cy="1039035"/>
          </a:xfrm>
          <a:prstGeom prst="rect">
            <a:avLst/>
          </a:prstGeom>
        </p:spPr>
      </p:pic>
      <p:sp>
        <p:nvSpPr>
          <p:cNvPr id="100" name="object 100"/>
          <p:cNvSpPr txBox="1"/>
          <p:nvPr/>
        </p:nvSpPr>
        <p:spPr>
          <a:xfrm>
            <a:off x="4984422" y="5875146"/>
            <a:ext cx="247651" cy="266740"/>
          </a:xfrm>
          <a:prstGeom prst="rect">
            <a:avLst/>
          </a:prstGeom>
        </p:spPr>
        <p:txBody>
          <a:bodyPr vert="horz" wrap="square" lIns="0" tIns="0" rIns="0" bIns="0" rtlCol="0">
            <a:spAutoFit/>
          </a:bodyPr>
          <a:lstStyle/>
          <a:p>
            <a:pPr marL="77469">
              <a:lnSpc>
                <a:spcPts val="220"/>
              </a:lnSpc>
            </a:pPr>
            <a:r>
              <a:rPr sz="200" b="1" spc="-31" dirty="0"/>
              <a:t>D</a:t>
            </a:r>
            <a:r>
              <a:rPr sz="200" b="1" spc="-11" dirty="0"/>
              <a:t>i</a:t>
            </a:r>
            <a:r>
              <a:rPr sz="200" b="1" spc="-20" dirty="0"/>
              <a:t>e</a:t>
            </a:r>
            <a:r>
              <a:rPr sz="200" b="1" spc="-11" dirty="0"/>
              <a:t>t</a:t>
            </a:r>
            <a:r>
              <a:rPr sz="200" b="1" spc="-20" dirty="0"/>
              <a:t>ar</a:t>
            </a:r>
            <a:r>
              <a:rPr sz="200" b="1" spc="-11" dirty="0"/>
              <a:t>y / </a:t>
            </a:r>
            <a:r>
              <a:rPr sz="200" b="1" spc="-20" dirty="0"/>
              <a:t>Hea</a:t>
            </a:r>
            <a:r>
              <a:rPr sz="200" b="1" spc="-11" dirty="0"/>
              <a:t>l</a:t>
            </a:r>
            <a:r>
              <a:rPr sz="200" b="1" spc="-20" dirty="0"/>
              <a:t>t</a:t>
            </a:r>
            <a:r>
              <a:rPr sz="200" b="1" spc="-11" dirty="0"/>
              <a:t>h</a:t>
            </a:r>
            <a:endParaRPr sz="200"/>
          </a:p>
          <a:p>
            <a:pPr marL="176526"/>
            <a:r>
              <a:rPr sz="200" b="1" spc="-11" dirty="0"/>
              <a:t>Fo</a:t>
            </a:r>
            <a:r>
              <a:rPr sz="200" b="1" spc="-20" dirty="0"/>
              <a:t>o</a:t>
            </a:r>
            <a:r>
              <a:rPr sz="200" b="1" spc="-11" dirty="0"/>
              <a:t>ds</a:t>
            </a:r>
            <a:endParaRPr sz="200"/>
          </a:p>
          <a:p>
            <a:pPr marL="83818">
              <a:spcBef>
                <a:spcPts val="120"/>
              </a:spcBef>
            </a:pPr>
            <a:r>
              <a:rPr sz="200" b="1" spc="-20" dirty="0"/>
              <a:t>Vitamins</a:t>
            </a:r>
            <a:endParaRPr sz="200"/>
          </a:p>
          <a:p>
            <a:pPr>
              <a:lnSpc>
                <a:spcPct val="100000"/>
              </a:lnSpc>
            </a:pPr>
            <a:endParaRPr sz="200"/>
          </a:p>
          <a:p>
            <a:pPr marR="93978" indent="22859">
              <a:spcBef>
                <a:spcPts val="131"/>
              </a:spcBef>
            </a:pPr>
            <a:r>
              <a:rPr sz="200" b="1" spc="-11" dirty="0"/>
              <a:t>Fi</a:t>
            </a:r>
            <a:r>
              <a:rPr sz="200" b="1" spc="-20" dirty="0"/>
              <a:t>rs</a:t>
            </a:r>
            <a:r>
              <a:rPr sz="200" b="1" spc="-11" dirty="0"/>
              <a:t>t </a:t>
            </a:r>
            <a:r>
              <a:rPr sz="200" b="1" spc="-31" dirty="0"/>
              <a:t>A</a:t>
            </a:r>
            <a:r>
              <a:rPr sz="200" b="1" spc="-11" dirty="0"/>
              <a:t>id</a:t>
            </a:r>
            <a:r>
              <a:rPr sz="200" b="1" dirty="0"/>
              <a:t> </a:t>
            </a:r>
            <a:r>
              <a:rPr sz="200" b="1" spc="-20" dirty="0"/>
              <a:t> </a:t>
            </a:r>
            <a:r>
              <a:rPr sz="200" b="1" spc="-11" dirty="0"/>
              <a:t>/  </a:t>
            </a:r>
            <a:r>
              <a:rPr sz="200" b="1" spc="-31" dirty="0"/>
              <a:t>N</a:t>
            </a:r>
            <a:r>
              <a:rPr sz="200" b="1" spc="-11" dirty="0"/>
              <a:t>on </a:t>
            </a:r>
            <a:r>
              <a:rPr sz="200" b="1" spc="-20" dirty="0"/>
              <a:t>Me</a:t>
            </a:r>
            <a:r>
              <a:rPr sz="200" b="1" spc="-11" dirty="0"/>
              <a:t>d</a:t>
            </a:r>
            <a:r>
              <a:rPr sz="200" b="1" spc="-20" dirty="0"/>
              <a:t>ica</a:t>
            </a:r>
            <a:r>
              <a:rPr sz="200" b="1" spc="-11" dirty="0"/>
              <a:t>l</a:t>
            </a:r>
            <a:endParaRPr sz="200"/>
          </a:p>
          <a:p>
            <a:pPr>
              <a:spcBef>
                <a:spcPts val="31"/>
              </a:spcBef>
            </a:pPr>
            <a:endParaRPr sz="200"/>
          </a:p>
          <a:p>
            <a:pPr marL="58417"/>
            <a:r>
              <a:rPr sz="200" b="1" spc="-20" dirty="0"/>
              <a:t>OTC</a:t>
            </a:r>
            <a:endParaRPr sz="200"/>
          </a:p>
        </p:txBody>
      </p:sp>
      <p:sp>
        <p:nvSpPr>
          <p:cNvPr id="101" name="object 101"/>
          <p:cNvSpPr txBox="1"/>
          <p:nvPr/>
        </p:nvSpPr>
        <p:spPr>
          <a:xfrm>
            <a:off x="5225666" y="5808507"/>
            <a:ext cx="100331" cy="61555"/>
          </a:xfrm>
          <a:prstGeom prst="rect">
            <a:avLst/>
          </a:prstGeom>
        </p:spPr>
        <p:txBody>
          <a:bodyPr vert="horz" wrap="square" lIns="0" tIns="0" rIns="0" bIns="0" rtlCol="0">
            <a:spAutoFit/>
          </a:bodyPr>
          <a:lstStyle/>
          <a:p>
            <a:pPr>
              <a:lnSpc>
                <a:spcPct val="100000"/>
              </a:lnSpc>
            </a:pPr>
            <a:endParaRPr sz="200">
              <a:latin typeface="Times New Roman"/>
              <a:cs typeface="Times New Roman"/>
            </a:endParaRPr>
          </a:p>
          <a:p>
            <a:pPr marL="25399"/>
            <a:r>
              <a:rPr sz="200" b="1" spc="-20" dirty="0"/>
              <a:t>Sk</a:t>
            </a:r>
            <a:r>
              <a:rPr sz="200" b="1" spc="-11" dirty="0"/>
              <a:t>in</a:t>
            </a:r>
            <a:endParaRPr sz="200"/>
          </a:p>
        </p:txBody>
      </p:sp>
      <p:sp>
        <p:nvSpPr>
          <p:cNvPr id="102" name="object 102"/>
          <p:cNvSpPr txBox="1"/>
          <p:nvPr/>
        </p:nvSpPr>
        <p:spPr>
          <a:xfrm>
            <a:off x="4899794" y="6315973"/>
            <a:ext cx="233679" cy="179536"/>
          </a:xfrm>
          <a:prstGeom prst="rect">
            <a:avLst/>
          </a:prstGeom>
        </p:spPr>
        <p:txBody>
          <a:bodyPr vert="horz" wrap="square" lIns="0" tIns="0" rIns="0" bIns="0" rtlCol="0">
            <a:spAutoFit/>
          </a:bodyPr>
          <a:lstStyle/>
          <a:p>
            <a:pPr>
              <a:lnSpc>
                <a:spcPct val="100000"/>
              </a:lnSpc>
            </a:pPr>
            <a:endParaRPr sz="200">
              <a:latin typeface="Times New Roman"/>
              <a:cs typeface="Times New Roman"/>
            </a:endParaRPr>
          </a:p>
          <a:p>
            <a:pPr marL="80009" marR="38099" indent="24130"/>
            <a:r>
              <a:rPr sz="200" b="1" spc="-11" dirty="0"/>
              <a:t>F</a:t>
            </a:r>
            <a:r>
              <a:rPr sz="200" b="1" spc="-31" dirty="0"/>
              <a:t>am</a:t>
            </a:r>
            <a:r>
              <a:rPr sz="200" b="1" spc="-20" dirty="0"/>
              <a:t>i</a:t>
            </a:r>
            <a:r>
              <a:rPr sz="200" b="1" spc="-11" dirty="0"/>
              <a:t>ly  Pl</a:t>
            </a:r>
            <a:r>
              <a:rPr sz="200" b="1" spc="-20" dirty="0"/>
              <a:t>ann</a:t>
            </a:r>
            <a:r>
              <a:rPr sz="200" b="1" spc="-11" dirty="0"/>
              <a:t>ing</a:t>
            </a:r>
            <a:endParaRPr sz="200"/>
          </a:p>
          <a:p>
            <a:pPr marL="86358" marR="10160" indent="-62229">
              <a:spcBef>
                <a:spcPts val="169"/>
              </a:spcBef>
            </a:pPr>
            <a:r>
              <a:rPr sz="200" b="1" spc="-20" dirty="0"/>
              <a:t>Hea</a:t>
            </a:r>
            <a:r>
              <a:rPr sz="200" b="1" spc="-11" dirty="0"/>
              <a:t>lth </a:t>
            </a:r>
            <a:r>
              <a:rPr sz="200" b="1" spc="-20" dirty="0"/>
              <a:t>&amp;</a:t>
            </a:r>
            <a:r>
              <a:rPr sz="200" b="1" spc="-11" dirty="0"/>
              <a:t> </a:t>
            </a:r>
            <a:r>
              <a:rPr sz="200" b="1" spc="-20" dirty="0"/>
              <a:t>F</a:t>
            </a:r>
            <a:r>
              <a:rPr sz="200" b="1" spc="-11" dirty="0"/>
              <a:t>itn</a:t>
            </a:r>
            <a:r>
              <a:rPr sz="200" b="1" spc="-20" dirty="0"/>
              <a:t>es</a:t>
            </a:r>
            <a:r>
              <a:rPr sz="200" b="1" spc="-11" dirty="0"/>
              <a:t>s  Eq</a:t>
            </a:r>
            <a:r>
              <a:rPr sz="200" b="1" spc="-20" dirty="0"/>
              <a:t>u</a:t>
            </a:r>
            <a:r>
              <a:rPr sz="200" b="1" spc="-11" dirty="0"/>
              <a:t>ip</a:t>
            </a:r>
            <a:r>
              <a:rPr sz="200" b="1" spc="-31" dirty="0"/>
              <a:t>me</a:t>
            </a:r>
            <a:r>
              <a:rPr sz="200" b="1" spc="-11" dirty="0"/>
              <a:t>nt</a:t>
            </a:r>
            <a:endParaRPr sz="200"/>
          </a:p>
        </p:txBody>
      </p:sp>
      <p:sp>
        <p:nvSpPr>
          <p:cNvPr id="103" name="object 103"/>
          <p:cNvSpPr txBox="1"/>
          <p:nvPr/>
        </p:nvSpPr>
        <p:spPr>
          <a:xfrm>
            <a:off x="5012718" y="6494987"/>
            <a:ext cx="163831" cy="61555"/>
          </a:xfrm>
          <a:prstGeom prst="rect">
            <a:avLst/>
          </a:prstGeom>
        </p:spPr>
        <p:txBody>
          <a:bodyPr vert="horz" wrap="square" lIns="0" tIns="0" rIns="0" bIns="0" rtlCol="0">
            <a:spAutoFit/>
          </a:bodyPr>
          <a:lstStyle/>
          <a:p>
            <a:pPr>
              <a:lnSpc>
                <a:spcPct val="100000"/>
              </a:lnSpc>
            </a:pPr>
            <a:endParaRPr sz="200">
              <a:latin typeface="Times New Roman"/>
              <a:cs typeface="Times New Roman"/>
            </a:endParaRPr>
          </a:p>
          <a:p>
            <a:pPr marL="25399"/>
            <a:r>
              <a:rPr sz="200" b="1" spc="-31" dirty="0"/>
              <a:t>H</a:t>
            </a:r>
            <a:r>
              <a:rPr sz="200" b="1" spc="-11" dirty="0"/>
              <a:t>o</a:t>
            </a:r>
            <a:r>
              <a:rPr sz="200" b="1" spc="-31" dirty="0"/>
              <a:t>meca</a:t>
            </a:r>
            <a:r>
              <a:rPr sz="200" b="1" spc="-20" dirty="0"/>
              <a:t>r</a:t>
            </a:r>
            <a:r>
              <a:rPr sz="200" b="1" spc="-11" dirty="0"/>
              <a:t>e</a:t>
            </a:r>
            <a:endParaRPr sz="200"/>
          </a:p>
        </p:txBody>
      </p:sp>
      <p:sp>
        <p:nvSpPr>
          <p:cNvPr id="104" name="object 104"/>
          <p:cNvSpPr txBox="1"/>
          <p:nvPr/>
        </p:nvSpPr>
        <p:spPr>
          <a:xfrm>
            <a:off x="5186809" y="5691254"/>
            <a:ext cx="930911" cy="156453"/>
          </a:xfrm>
          <a:prstGeom prst="rect">
            <a:avLst/>
          </a:prstGeom>
        </p:spPr>
        <p:txBody>
          <a:bodyPr vert="horz" wrap="square" lIns="0" tIns="0" rIns="0" bIns="0" rtlCol="0">
            <a:spAutoFit/>
          </a:bodyPr>
          <a:lstStyle/>
          <a:p>
            <a:pPr marR="137157" algn="ctr">
              <a:lnSpc>
                <a:spcPts val="191"/>
              </a:lnSpc>
            </a:pPr>
            <a:r>
              <a:rPr sz="200" b="1" spc="-20" dirty="0"/>
              <a:t>Ey</a:t>
            </a:r>
            <a:r>
              <a:rPr sz="200" b="1" spc="-11" dirty="0"/>
              <a:t>e </a:t>
            </a:r>
            <a:r>
              <a:rPr sz="200" b="1" spc="-20" dirty="0"/>
              <a:t>&amp;</a:t>
            </a:r>
            <a:r>
              <a:rPr sz="200" b="1" spc="-11" dirty="0"/>
              <a:t> </a:t>
            </a:r>
            <a:r>
              <a:rPr sz="200" b="1" spc="-20" dirty="0"/>
              <a:t>Ea</a:t>
            </a:r>
            <a:r>
              <a:rPr sz="200" b="1" spc="-11" dirty="0"/>
              <a:t>r</a:t>
            </a:r>
            <a:endParaRPr sz="200"/>
          </a:p>
          <a:p>
            <a:pPr marR="22859" algn="ctr">
              <a:lnSpc>
                <a:spcPts val="200"/>
              </a:lnSpc>
            </a:pPr>
            <a:r>
              <a:rPr sz="200" b="1" spc="-20" dirty="0"/>
              <a:t>Me</a:t>
            </a:r>
            <a:r>
              <a:rPr sz="200" b="1" spc="-11" dirty="0"/>
              <a:t>di</a:t>
            </a:r>
            <a:r>
              <a:rPr sz="200" b="1" spc="-20" dirty="0"/>
              <a:t>ca</a:t>
            </a:r>
            <a:r>
              <a:rPr sz="200" b="1" spc="-11" dirty="0"/>
              <a:t>t</a:t>
            </a:r>
            <a:r>
              <a:rPr sz="200" b="1" spc="-20" dirty="0"/>
              <a:t>e</a:t>
            </a:r>
            <a:r>
              <a:rPr sz="200" b="1" spc="-11" dirty="0"/>
              <a:t>d F</a:t>
            </a:r>
            <a:r>
              <a:rPr sz="200" b="1" spc="-20" dirty="0"/>
              <a:t>o</a:t>
            </a:r>
            <a:r>
              <a:rPr sz="200" b="1" spc="-11" dirty="0"/>
              <a:t>ot</a:t>
            </a:r>
            <a:r>
              <a:rPr sz="200" b="1" dirty="0"/>
              <a:t>                                  </a:t>
            </a:r>
            <a:r>
              <a:rPr sz="200" b="1" spc="11" dirty="0"/>
              <a:t> </a:t>
            </a:r>
            <a:r>
              <a:rPr sz="200" b="1" spc="-20" dirty="0"/>
              <a:t>Sa</a:t>
            </a:r>
            <a:r>
              <a:rPr sz="200" b="1" spc="-11" dirty="0"/>
              <a:t>ni</a:t>
            </a:r>
            <a:r>
              <a:rPr sz="200" b="1" spc="-20" dirty="0"/>
              <a:t>tar</a:t>
            </a:r>
            <a:r>
              <a:rPr sz="200" b="1" spc="-11" dirty="0"/>
              <a:t>y </a:t>
            </a:r>
            <a:r>
              <a:rPr sz="200" b="1" spc="-20" dirty="0"/>
              <a:t>Pr</a:t>
            </a:r>
            <a:r>
              <a:rPr sz="200" b="1" spc="-11" dirty="0"/>
              <a:t>ot</a:t>
            </a:r>
            <a:r>
              <a:rPr sz="200" b="1" spc="-20" dirty="0"/>
              <a:t>ec</a:t>
            </a:r>
            <a:r>
              <a:rPr sz="200" b="1" spc="-11" dirty="0"/>
              <a:t>t</a:t>
            </a:r>
            <a:r>
              <a:rPr sz="200" b="1" spc="-20" dirty="0"/>
              <a:t>i</a:t>
            </a:r>
            <a:r>
              <a:rPr sz="200" b="1" spc="-11" dirty="0"/>
              <a:t>on</a:t>
            </a:r>
            <a:endParaRPr sz="200"/>
          </a:p>
          <a:p>
            <a:pPr marR="599425" algn="ctr">
              <a:spcBef>
                <a:spcPts val="40"/>
              </a:spcBef>
            </a:pPr>
            <a:r>
              <a:rPr sz="200" b="1" spc="-20" dirty="0"/>
              <a:t>Medicated</a:t>
            </a:r>
            <a:endParaRPr sz="200"/>
          </a:p>
          <a:p>
            <a:pPr marL="77469" algn="ctr">
              <a:tabLst>
                <a:tab pos="563866" algn="l"/>
              </a:tabLst>
            </a:pPr>
            <a:r>
              <a:rPr sz="200" b="1" spc="-31" dirty="0"/>
              <a:t>Ha</a:t>
            </a:r>
            <a:r>
              <a:rPr sz="200" b="1" spc="-11" dirty="0"/>
              <a:t>ir</a:t>
            </a:r>
            <a:r>
              <a:rPr sz="200" b="1" dirty="0"/>
              <a:t>	</a:t>
            </a:r>
            <a:r>
              <a:rPr sz="300" b="1" spc="-31" baseline="27777" dirty="0"/>
              <a:t>Me</a:t>
            </a:r>
            <a:r>
              <a:rPr sz="300" b="1" spc="-15" baseline="27777" dirty="0"/>
              <a:t>n’s</a:t>
            </a:r>
            <a:r>
              <a:rPr sz="300" b="1" spc="-31" baseline="27777" dirty="0"/>
              <a:t> Gr</a:t>
            </a:r>
            <a:r>
              <a:rPr sz="300" b="1" spc="-15" baseline="27777" dirty="0"/>
              <a:t>oo</a:t>
            </a:r>
            <a:r>
              <a:rPr sz="300" b="1" spc="-44" baseline="27777" dirty="0"/>
              <a:t>m</a:t>
            </a:r>
            <a:r>
              <a:rPr sz="300" b="1" spc="-15" baseline="27777" dirty="0"/>
              <a:t>i</a:t>
            </a:r>
            <a:r>
              <a:rPr sz="300" b="1" spc="-31" baseline="27777" dirty="0"/>
              <a:t>n</a:t>
            </a:r>
            <a:r>
              <a:rPr sz="300" b="1" spc="-15" baseline="27777" dirty="0"/>
              <a:t>g</a:t>
            </a:r>
            <a:endParaRPr sz="300" baseline="27777"/>
          </a:p>
          <a:p>
            <a:pPr algn="ctr">
              <a:spcBef>
                <a:spcPts val="80"/>
              </a:spcBef>
              <a:tabLst>
                <a:tab pos="748012" algn="l"/>
              </a:tabLst>
            </a:pPr>
            <a:r>
              <a:rPr sz="300" b="1" spc="-31" baseline="27777" dirty="0"/>
              <a:t>Me</a:t>
            </a:r>
            <a:r>
              <a:rPr sz="300" b="1" spc="-15" baseline="27777" dirty="0"/>
              <a:t>di</a:t>
            </a:r>
            <a:r>
              <a:rPr sz="300" b="1" spc="-31" baseline="27777" dirty="0"/>
              <a:t>ca</a:t>
            </a:r>
            <a:r>
              <a:rPr sz="300" b="1" spc="-15" baseline="27777" dirty="0"/>
              <a:t>t</a:t>
            </a:r>
            <a:r>
              <a:rPr sz="300" b="1" spc="-31" baseline="27777" dirty="0"/>
              <a:t>e</a:t>
            </a:r>
            <a:r>
              <a:rPr sz="300" b="1" spc="-15" baseline="27777" dirty="0"/>
              <a:t>d</a:t>
            </a:r>
            <a:r>
              <a:rPr sz="300" b="1" baseline="27777" dirty="0"/>
              <a:t>	</a:t>
            </a:r>
            <a:r>
              <a:rPr sz="200" b="1" spc="-31" dirty="0"/>
              <a:t>Ba</a:t>
            </a:r>
            <a:r>
              <a:rPr sz="200" b="1" spc="-11" dirty="0"/>
              <a:t>th / </a:t>
            </a:r>
            <a:r>
              <a:rPr sz="200" b="1" spc="-31" dirty="0"/>
              <a:t>De</a:t>
            </a:r>
            <a:r>
              <a:rPr sz="200" b="1" spc="-11" dirty="0"/>
              <a:t>o / T</a:t>
            </a:r>
            <a:r>
              <a:rPr sz="200" b="1" spc="-20" dirty="0"/>
              <a:t>a</a:t>
            </a:r>
            <a:r>
              <a:rPr sz="200" b="1" spc="-11" dirty="0"/>
              <a:t>lc</a:t>
            </a:r>
            <a:endParaRPr sz="200"/>
          </a:p>
        </p:txBody>
      </p:sp>
      <p:sp>
        <p:nvSpPr>
          <p:cNvPr id="105" name="object 105"/>
          <p:cNvSpPr txBox="1"/>
          <p:nvPr/>
        </p:nvSpPr>
        <p:spPr>
          <a:xfrm>
            <a:off x="5773458" y="5864977"/>
            <a:ext cx="596900" cy="200055"/>
          </a:xfrm>
          <a:prstGeom prst="rect">
            <a:avLst/>
          </a:prstGeom>
        </p:spPr>
        <p:txBody>
          <a:bodyPr vert="horz" wrap="square" lIns="0" tIns="0" rIns="0" bIns="0" rtlCol="0">
            <a:spAutoFit/>
          </a:bodyPr>
          <a:lstStyle/>
          <a:p>
            <a:pPr>
              <a:lnSpc>
                <a:spcPct val="100000"/>
              </a:lnSpc>
            </a:pPr>
            <a:endParaRPr sz="200">
              <a:latin typeface="Times New Roman"/>
              <a:cs typeface="Times New Roman"/>
            </a:endParaRPr>
          </a:p>
          <a:p>
            <a:pPr marL="233673"/>
            <a:r>
              <a:rPr sz="200" b="1" spc="-20" dirty="0"/>
              <a:t>Baby</a:t>
            </a:r>
            <a:endParaRPr sz="200"/>
          </a:p>
          <a:p>
            <a:pPr marL="304792">
              <a:lnSpc>
                <a:spcPts val="211"/>
              </a:lnSpc>
              <a:spcBef>
                <a:spcPts val="180"/>
              </a:spcBef>
            </a:pPr>
            <a:r>
              <a:rPr sz="200" b="1" spc="-20" dirty="0"/>
              <a:t>Pers</a:t>
            </a:r>
            <a:r>
              <a:rPr sz="200" b="1" spc="-11" dirty="0"/>
              <a:t>on</a:t>
            </a:r>
            <a:r>
              <a:rPr sz="200" b="1" spc="-20" dirty="0"/>
              <a:t>a</a:t>
            </a:r>
            <a:r>
              <a:rPr sz="200" b="1" spc="-11" dirty="0"/>
              <a:t>l </a:t>
            </a:r>
            <a:r>
              <a:rPr sz="200" b="1" spc="-31" dirty="0"/>
              <a:t>Ca</a:t>
            </a:r>
            <a:r>
              <a:rPr sz="200" b="1" spc="-20" dirty="0"/>
              <a:t>r</a:t>
            </a:r>
            <a:r>
              <a:rPr sz="200" b="1" spc="-11" dirty="0"/>
              <a:t>e </a:t>
            </a:r>
            <a:r>
              <a:rPr sz="200" b="1" spc="-31" dirty="0"/>
              <a:t>E</a:t>
            </a:r>
            <a:r>
              <a:rPr sz="200" b="1" spc="-11" dirty="0"/>
              <a:t>l</a:t>
            </a:r>
            <a:r>
              <a:rPr sz="200" b="1" spc="-20" dirty="0"/>
              <a:t>ec</a:t>
            </a:r>
            <a:r>
              <a:rPr sz="200" b="1" spc="-11" dirty="0"/>
              <a:t>t</a:t>
            </a:r>
            <a:r>
              <a:rPr sz="200" b="1" spc="-20" dirty="0"/>
              <a:t>r</a:t>
            </a:r>
            <a:r>
              <a:rPr sz="200" b="1" spc="-11" dirty="0"/>
              <a:t>i</a:t>
            </a:r>
            <a:r>
              <a:rPr sz="200" b="1" spc="-20" dirty="0"/>
              <a:t>ca</a:t>
            </a:r>
            <a:r>
              <a:rPr sz="200" b="1" spc="-11" dirty="0"/>
              <a:t>l</a:t>
            </a:r>
            <a:endParaRPr sz="200"/>
          </a:p>
          <a:p>
            <a:pPr marL="25399">
              <a:lnSpc>
                <a:spcPts val="211"/>
              </a:lnSpc>
            </a:pPr>
            <a:r>
              <a:rPr sz="200" b="1" dirty="0"/>
              <a:t>Personal</a:t>
            </a:r>
            <a:endParaRPr sz="200"/>
          </a:p>
          <a:p>
            <a:pPr marL="52067">
              <a:spcBef>
                <a:spcPts val="40"/>
              </a:spcBef>
            </a:pPr>
            <a:r>
              <a:rPr sz="200" b="1" dirty="0"/>
              <a:t>Care</a:t>
            </a:r>
            <a:endParaRPr sz="200"/>
          </a:p>
          <a:p>
            <a:pPr marL="340351">
              <a:spcBef>
                <a:spcPts val="31"/>
              </a:spcBef>
            </a:pPr>
            <a:r>
              <a:rPr sz="200" b="1" spc="-20" dirty="0"/>
              <a:t>Haircare</a:t>
            </a:r>
            <a:endParaRPr sz="200"/>
          </a:p>
        </p:txBody>
      </p:sp>
      <p:sp>
        <p:nvSpPr>
          <p:cNvPr id="106" name="object 106"/>
          <p:cNvSpPr txBox="1"/>
          <p:nvPr/>
        </p:nvSpPr>
        <p:spPr>
          <a:xfrm>
            <a:off x="6117769" y="6108371"/>
            <a:ext cx="208279" cy="92333"/>
          </a:xfrm>
          <a:prstGeom prst="rect">
            <a:avLst/>
          </a:prstGeom>
        </p:spPr>
        <p:txBody>
          <a:bodyPr vert="horz" wrap="square" lIns="0" tIns="0" rIns="0" bIns="0" rtlCol="0">
            <a:spAutoFit/>
          </a:bodyPr>
          <a:lstStyle/>
          <a:p>
            <a:pPr>
              <a:lnSpc>
                <a:spcPct val="100000"/>
              </a:lnSpc>
            </a:pPr>
            <a:endParaRPr sz="200">
              <a:latin typeface="Times New Roman"/>
              <a:cs typeface="Times New Roman"/>
            </a:endParaRPr>
          </a:p>
          <a:p>
            <a:pPr marL="25399" marR="10160"/>
            <a:r>
              <a:rPr sz="200" b="1" spc="-20" dirty="0"/>
              <a:t>Pa</a:t>
            </a:r>
            <a:r>
              <a:rPr sz="200" b="1" spc="-11" dirty="0"/>
              <a:t>p</a:t>
            </a:r>
            <a:r>
              <a:rPr sz="200" b="1" spc="-20" dirty="0"/>
              <a:t>e</a:t>
            </a:r>
            <a:r>
              <a:rPr sz="200" b="1" spc="-11" dirty="0"/>
              <a:t>r </a:t>
            </a:r>
            <a:r>
              <a:rPr sz="200" b="1" spc="-31" dirty="0"/>
              <a:t>G</a:t>
            </a:r>
            <a:r>
              <a:rPr sz="200" b="1" spc="-11" dirty="0"/>
              <a:t>o</a:t>
            </a:r>
            <a:r>
              <a:rPr sz="200" b="1" spc="-20" dirty="0"/>
              <a:t>o</a:t>
            </a:r>
            <a:r>
              <a:rPr sz="200" b="1" spc="-11" dirty="0"/>
              <a:t>ds /  </a:t>
            </a:r>
            <a:r>
              <a:rPr sz="200" b="1" spc="-20" dirty="0"/>
              <a:t>Cotton</a:t>
            </a:r>
            <a:endParaRPr sz="200"/>
          </a:p>
        </p:txBody>
      </p:sp>
      <p:sp>
        <p:nvSpPr>
          <p:cNvPr id="107" name="object 107"/>
          <p:cNvSpPr txBox="1"/>
          <p:nvPr/>
        </p:nvSpPr>
        <p:spPr>
          <a:xfrm>
            <a:off x="6146265" y="6208545"/>
            <a:ext cx="97791" cy="61555"/>
          </a:xfrm>
          <a:prstGeom prst="rect">
            <a:avLst/>
          </a:prstGeom>
        </p:spPr>
        <p:txBody>
          <a:bodyPr vert="horz" wrap="square" lIns="0" tIns="0" rIns="0" bIns="0" rtlCol="0">
            <a:spAutoFit/>
          </a:bodyPr>
          <a:lstStyle/>
          <a:p>
            <a:pPr>
              <a:lnSpc>
                <a:spcPct val="100000"/>
              </a:lnSpc>
            </a:pPr>
            <a:endParaRPr sz="200">
              <a:latin typeface="Times New Roman"/>
              <a:cs typeface="Times New Roman"/>
            </a:endParaRPr>
          </a:p>
          <a:p>
            <a:pPr marL="25399"/>
            <a:r>
              <a:rPr sz="200" b="1" spc="-20" dirty="0"/>
              <a:t>Ora</a:t>
            </a:r>
            <a:r>
              <a:rPr sz="200" b="1" spc="-11" dirty="0"/>
              <a:t>l</a:t>
            </a:r>
            <a:endParaRPr sz="200"/>
          </a:p>
        </p:txBody>
      </p:sp>
      <p:sp>
        <p:nvSpPr>
          <p:cNvPr id="108" name="object 108"/>
          <p:cNvSpPr txBox="1"/>
          <p:nvPr/>
        </p:nvSpPr>
        <p:spPr>
          <a:xfrm>
            <a:off x="5796926" y="6320827"/>
            <a:ext cx="445771" cy="92333"/>
          </a:xfrm>
          <a:prstGeom prst="rect">
            <a:avLst/>
          </a:prstGeom>
        </p:spPr>
        <p:txBody>
          <a:bodyPr vert="horz" wrap="square" lIns="0" tIns="0" rIns="0" bIns="0" rtlCol="0">
            <a:spAutoFit/>
          </a:bodyPr>
          <a:lstStyle/>
          <a:p>
            <a:pPr>
              <a:lnSpc>
                <a:spcPct val="100000"/>
              </a:lnSpc>
            </a:pPr>
            <a:endParaRPr sz="200">
              <a:latin typeface="Times New Roman"/>
              <a:cs typeface="Times New Roman"/>
            </a:endParaRPr>
          </a:p>
          <a:p>
            <a:pPr marL="25399">
              <a:spcBef>
                <a:spcPts val="11"/>
              </a:spcBef>
            </a:pPr>
            <a:r>
              <a:rPr sz="200" b="1" dirty="0"/>
              <a:t>Skin</a:t>
            </a:r>
            <a:r>
              <a:rPr sz="200" b="1" spc="31" dirty="0"/>
              <a:t> </a:t>
            </a:r>
            <a:r>
              <a:rPr sz="200" b="1" spc="11" dirty="0"/>
              <a:t>&amp;</a:t>
            </a:r>
            <a:r>
              <a:rPr sz="200" b="1" spc="40" dirty="0"/>
              <a:t> </a:t>
            </a:r>
            <a:r>
              <a:rPr sz="200" b="1" dirty="0"/>
              <a:t>Hare                       </a:t>
            </a:r>
            <a:r>
              <a:rPr sz="200" b="1" spc="11" dirty="0"/>
              <a:t> </a:t>
            </a:r>
            <a:r>
              <a:rPr sz="200" b="1" spc="-20" dirty="0"/>
              <a:t>Facial</a:t>
            </a:r>
            <a:endParaRPr sz="200"/>
          </a:p>
          <a:p>
            <a:pPr marL="71118">
              <a:spcBef>
                <a:spcPts val="40"/>
              </a:spcBef>
            </a:pPr>
            <a:r>
              <a:rPr sz="200" b="1" dirty="0"/>
              <a:t>Care</a:t>
            </a:r>
            <a:endParaRPr sz="200"/>
          </a:p>
        </p:txBody>
      </p:sp>
      <p:sp>
        <p:nvSpPr>
          <p:cNvPr id="109" name="object 109"/>
          <p:cNvSpPr txBox="1"/>
          <p:nvPr/>
        </p:nvSpPr>
        <p:spPr>
          <a:xfrm>
            <a:off x="6103240" y="6423956"/>
            <a:ext cx="200660" cy="61555"/>
          </a:xfrm>
          <a:prstGeom prst="rect">
            <a:avLst/>
          </a:prstGeom>
        </p:spPr>
        <p:txBody>
          <a:bodyPr vert="horz" wrap="square" lIns="0" tIns="0" rIns="0" bIns="0" rtlCol="0">
            <a:spAutoFit/>
          </a:bodyPr>
          <a:lstStyle/>
          <a:p>
            <a:pPr>
              <a:lnSpc>
                <a:spcPct val="100000"/>
              </a:lnSpc>
            </a:pPr>
            <a:endParaRPr sz="200">
              <a:latin typeface="Times New Roman"/>
              <a:cs typeface="Times New Roman"/>
            </a:endParaRPr>
          </a:p>
          <a:p>
            <a:pPr marL="25399"/>
            <a:r>
              <a:rPr sz="200" b="1" spc="-31" dirty="0"/>
              <a:t>Ha</a:t>
            </a:r>
            <a:r>
              <a:rPr sz="200" b="1" spc="-11" dirty="0"/>
              <a:t>nd / </a:t>
            </a:r>
            <a:r>
              <a:rPr sz="200" b="1" spc="-31" dirty="0"/>
              <a:t>B</a:t>
            </a:r>
            <a:r>
              <a:rPr sz="200" b="1" spc="-11" dirty="0"/>
              <a:t>ody /</a:t>
            </a:r>
            <a:endParaRPr sz="200"/>
          </a:p>
        </p:txBody>
      </p:sp>
      <p:sp>
        <p:nvSpPr>
          <p:cNvPr id="110" name="object 110"/>
          <p:cNvSpPr txBox="1"/>
          <p:nvPr/>
        </p:nvSpPr>
        <p:spPr>
          <a:xfrm>
            <a:off x="5314602" y="6760830"/>
            <a:ext cx="819151" cy="56426"/>
          </a:xfrm>
          <a:prstGeom prst="rect">
            <a:avLst/>
          </a:prstGeom>
        </p:spPr>
        <p:txBody>
          <a:bodyPr vert="horz" wrap="square" lIns="0" tIns="25400" rIns="0" bIns="0" rtlCol="0">
            <a:spAutoFit/>
          </a:bodyPr>
          <a:lstStyle/>
          <a:p>
            <a:pPr marL="76198">
              <a:spcBef>
                <a:spcPts val="200"/>
              </a:spcBef>
            </a:pPr>
            <a:r>
              <a:rPr sz="300" b="1" spc="-31" baseline="27777" dirty="0"/>
              <a:t>Beverages</a:t>
            </a:r>
            <a:r>
              <a:rPr sz="300" b="1" spc="31" baseline="27777" dirty="0"/>
              <a:t>     </a:t>
            </a:r>
            <a:r>
              <a:rPr sz="200" b="1" spc="-20" dirty="0"/>
              <a:t>Snacks</a:t>
            </a:r>
            <a:r>
              <a:rPr sz="200" b="1" spc="11" dirty="0"/>
              <a:t> </a:t>
            </a:r>
            <a:r>
              <a:rPr sz="200" b="1" spc="-11" dirty="0"/>
              <a:t>/</a:t>
            </a:r>
            <a:r>
              <a:rPr sz="200" b="1" spc="11" dirty="0"/>
              <a:t> </a:t>
            </a:r>
            <a:r>
              <a:rPr sz="200" b="1" spc="-20" dirty="0"/>
              <a:t>Biscuits</a:t>
            </a:r>
            <a:r>
              <a:rPr sz="200" b="1" spc="-31" dirty="0"/>
              <a:t> </a:t>
            </a:r>
            <a:r>
              <a:rPr sz="300" b="1" spc="-31" baseline="55555" dirty="0"/>
              <a:t>Choc  </a:t>
            </a:r>
            <a:r>
              <a:rPr sz="300" b="1" spc="-15" baseline="55555" dirty="0"/>
              <a:t>/</a:t>
            </a:r>
            <a:r>
              <a:rPr sz="300" b="1" spc="15" baseline="55555" dirty="0"/>
              <a:t> </a:t>
            </a:r>
            <a:r>
              <a:rPr sz="300" b="1" spc="-31" baseline="55555" dirty="0"/>
              <a:t>Candies</a:t>
            </a:r>
            <a:r>
              <a:rPr sz="300" b="1" spc="15" baseline="55555" dirty="0"/>
              <a:t> </a:t>
            </a:r>
            <a:r>
              <a:rPr sz="300" b="1" spc="-15" baseline="55555" dirty="0"/>
              <a:t>/</a:t>
            </a:r>
            <a:r>
              <a:rPr sz="300" b="1" spc="15" baseline="55555" dirty="0"/>
              <a:t> </a:t>
            </a:r>
            <a:r>
              <a:rPr sz="300" b="1" spc="-31" baseline="55555" dirty="0"/>
              <a:t>Countlines</a:t>
            </a:r>
            <a:endParaRPr sz="300" baseline="55555"/>
          </a:p>
        </p:txBody>
      </p:sp>
      <p:sp>
        <p:nvSpPr>
          <p:cNvPr id="111" name="object 111"/>
          <p:cNvSpPr txBox="1"/>
          <p:nvPr/>
        </p:nvSpPr>
        <p:spPr>
          <a:xfrm>
            <a:off x="5268130" y="6703196"/>
            <a:ext cx="151131" cy="61555"/>
          </a:xfrm>
          <a:prstGeom prst="rect">
            <a:avLst/>
          </a:prstGeom>
        </p:spPr>
        <p:txBody>
          <a:bodyPr vert="horz" wrap="square" lIns="0" tIns="0" rIns="0" bIns="0" rtlCol="0">
            <a:spAutoFit/>
          </a:bodyPr>
          <a:lstStyle/>
          <a:p>
            <a:pPr>
              <a:lnSpc>
                <a:spcPct val="100000"/>
              </a:lnSpc>
            </a:pPr>
            <a:endParaRPr sz="200">
              <a:latin typeface="Times New Roman"/>
              <a:cs typeface="Times New Roman"/>
            </a:endParaRPr>
          </a:p>
          <a:p>
            <a:pPr marL="25399"/>
            <a:r>
              <a:rPr sz="200" b="1" spc="-20" dirty="0"/>
              <a:t>Sundries</a:t>
            </a:r>
            <a:endParaRPr sz="200"/>
          </a:p>
        </p:txBody>
      </p:sp>
      <p:sp>
        <p:nvSpPr>
          <p:cNvPr id="112" name="object 112"/>
          <p:cNvSpPr txBox="1"/>
          <p:nvPr/>
        </p:nvSpPr>
        <p:spPr>
          <a:xfrm>
            <a:off x="5185434" y="6646112"/>
            <a:ext cx="140971" cy="61555"/>
          </a:xfrm>
          <a:prstGeom prst="rect">
            <a:avLst/>
          </a:prstGeom>
        </p:spPr>
        <p:txBody>
          <a:bodyPr vert="horz" wrap="square" lIns="0" tIns="0" rIns="0" bIns="0" rtlCol="0">
            <a:spAutoFit/>
          </a:bodyPr>
          <a:lstStyle/>
          <a:p>
            <a:pPr>
              <a:lnSpc>
                <a:spcPct val="100000"/>
              </a:lnSpc>
            </a:pPr>
            <a:endParaRPr sz="200">
              <a:latin typeface="Times New Roman"/>
              <a:cs typeface="Times New Roman"/>
            </a:endParaRPr>
          </a:p>
          <a:p>
            <a:pPr marL="25399"/>
            <a:r>
              <a:rPr sz="200" b="1" spc="-20" dirty="0"/>
              <a:t>Fashion</a:t>
            </a:r>
            <a:endParaRPr sz="200"/>
          </a:p>
        </p:txBody>
      </p:sp>
      <p:sp>
        <p:nvSpPr>
          <p:cNvPr id="113" name="object 113"/>
          <p:cNvSpPr txBox="1"/>
          <p:nvPr/>
        </p:nvSpPr>
        <p:spPr>
          <a:xfrm>
            <a:off x="5124530" y="6581807"/>
            <a:ext cx="116839" cy="61555"/>
          </a:xfrm>
          <a:prstGeom prst="rect">
            <a:avLst/>
          </a:prstGeom>
        </p:spPr>
        <p:txBody>
          <a:bodyPr vert="horz" wrap="square" lIns="0" tIns="0" rIns="0" bIns="0" rtlCol="0">
            <a:spAutoFit/>
          </a:bodyPr>
          <a:lstStyle/>
          <a:p>
            <a:pPr>
              <a:lnSpc>
                <a:spcPct val="100000"/>
              </a:lnSpc>
            </a:pPr>
            <a:endParaRPr sz="200">
              <a:latin typeface="Times New Roman"/>
              <a:cs typeface="Times New Roman"/>
            </a:endParaRPr>
          </a:p>
          <a:p>
            <a:pPr marL="25399"/>
            <a:r>
              <a:rPr sz="200" b="1" spc="-31" dirty="0"/>
              <a:t>H</a:t>
            </a:r>
            <a:r>
              <a:rPr sz="200" b="1" spc="-11" dirty="0"/>
              <a:t>o</a:t>
            </a:r>
            <a:r>
              <a:rPr sz="200" b="1" spc="-31" dirty="0"/>
              <a:t>m</a:t>
            </a:r>
            <a:r>
              <a:rPr sz="200" b="1" spc="-11" dirty="0"/>
              <a:t>e</a:t>
            </a:r>
            <a:endParaRPr sz="200"/>
          </a:p>
        </p:txBody>
      </p:sp>
      <p:sp>
        <p:nvSpPr>
          <p:cNvPr id="114" name="object 114"/>
          <p:cNvSpPr txBox="1"/>
          <p:nvPr/>
        </p:nvSpPr>
        <p:spPr>
          <a:xfrm>
            <a:off x="4928290" y="6191558"/>
            <a:ext cx="464820" cy="100733"/>
          </a:xfrm>
          <a:prstGeom prst="rect">
            <a:avLst/>
          </a:prstGeom>
        </p:spPr>
        <p:txBody>
          <a:bodyPr vert="horz" wrap="square" lIns="0" tIns="0" rIns="0" bIns="0" rtlCol="0">
            <a:spAutoFit/>
          </a:bodyPr>
          <a:lstStyle/>
          <a:p>
            <a:pPr>
              <a:lnSpc>
                <a:spcPct val="100000"/>
              </a:lnSpc>
            </a:pPr>
            <a:endParaRPr sz="200">
              <a:latin typeface="Times New Roman"/>
              <a:cs typeface="Times New Roman"/>
            </a:endParaRPr>
          </a:p>
          <a:p>
            <a:pPr marL="317492" marR="10160" indent="-293363" algn="r">
              <a:lnSpc>
                <a:spcPct val="119400"/>
              </a:lnSpc>
            </a:pPr>
            <a:r>
              <a:rPr sz="200" b="1" spc="-31" dirty="0"/>
              <a:t>D</a:t>
            </a:r>
            <a:r>
              <a:rPr sz="200" b="1" spc="-11" dirty="0"/>
              <a:t>i</a:t>
            </a:r>
            <a:r>
              <a:rPr sz="200" b="1" spc="-20" dirty="0"/>
              <a:t>s</a:t>
            </a:r>
            <a:r>
              <a:rPr sz="200" b="1" spc="-11" dirty="0"/>
              <a:t>p</a:t>
            </a:r>
            <a:r>
              <a:rPr sz="200" b="1" spc="-20" dirty="0"/>
              <a:t>ensar</a:t>
            </a:r>
            <a:r>
              <a:rPr sz="200" b="1" spc="-11" dirty="0"/>
              <a:t>y</a:t>
            </a:r>
            <a:r>
              <a:rPr sz="200" b="1" dirty="0"/>
              <a:t>                       </a:t>
            </a:r>
            <a:r>
              <a:rPr sz="200" b="1" spc="11" dirty="0"/>
              <a:t> Hea</a:t>
            </a:r>
            <a:r>
              <a:rPr sz="200" b="1" dirty="0"/>
              <a:t>lth &amp;  W</a:t>
            </a:r>
            <a:r>
              <a:rPr sz="200" b="1" spc="11" dirty="0"/>
              <a:t>e</a:t>
            </a:r>
            <a:r>
              <a:rPr sz="200" b="1" dirty="0"/>
              <a:t>lln</a:t>
            </a:r>
            <a:r>
              <a:rPr sz="200" b="1" spc="11" dirty="0"/>
              <a:t>ess</a:t>
            </a:r>
            <a:endParaRPr sz="200"/>
          </a:p>
        </p:txBody>
      </p:sp>
      <p:sp>
        <p:nvSpPr>
          <p:cNvPr id="115" name="object 115"/>
          <p:cNvSpPr txBox="1"/>
          <p:nvPr/>
        </p:nvSpPr>
        <p:spPr>
          <a:xfrm>
            <a:off x="5307290" y="6499839"/>
            <a:ext cx="220979" cy="100733"/>
          </a:xfrm>
          <a:prstGeom prst="rect">
            <a:avLst/>
          </a:prstGeom>
        </p:spPr>
        <p:txBody>
          <a:bodyPr vert="horz" wrap="square" lIns="0" tIns="0" rIns="0" bIns="0" rtlCol="0">
            <a:spAutoFit/>
          </a:bodyPr>
          <a:lstStyle/>
          <a:p>
            <a:pPr>
              <a:lnSpc>
                <a:spcPct val="100000"/>
              </a:lnSpc>
            </a:pPr>
            <a:endParaRPr sz="200">
              <a:latin typeface="Times New Roman"/>
              <a:cs typeface="Times New Roman"/>
            </a:endParaRPr>
          </a:p>
          <a:p>
            <a:pPr marL="25399" marR="10160" indent="31750">
              <a:lnSpc>
                <a:spcPct val="119400"/>
              </a:lnSpc>
            </a:pPr>
            <a:r>
              <a:rPr sz="200" b="1" dirty="0"/>
              <a:t>General </a:t>
            </a:r>
            <a:r>
              <a:rPr sz="200" b="1" spc="11" dirty="0"/>
              <a:t> </a:t>
            </a:r>
            <a:r>
              <a:rPr sz="200" b="1" dirty="0"/>
              <a:t>M</a:t>
            </a:r>
            <a:r>
              <a:rPr sz="200" b="1" spc="11" dirty="0"/>
              <a:t>e</a:t>
            </a:r>
            <a:r>
              <a:rPr sz="200" b="1" spc="-11" dirty="0"/>
              <a:t>r</a:t>
            </a:r>
            <a:r>
              <a:rPr sz="200" b="1" spc="11" dirty="0"/>
              <a:t>c</a:t>
            </a:r>
            <a:r>
              <a:rPr sz="200" b="1" dirty="0"/>
              <a:t>h</a:t>
            </a:r>
            <a:r>
              <a:rPr sz="200" b="1" spc="11" dirty="0"/>
              <a:t>a</a:t>
            </a:r>
            <a:r>
              <a:rPr sz="200" b="1" dirty="0"/>
              <a:t>n</a:t>
            </a:r>
            <a:r>
              <a:rPr sz="200" b="1" spc="11" dirty="0"/>
              <a:t>d</a:t>
            </a:r>
            <a:r>
              <a:rPr sz="200" b="1" dirty="0"/>
              <a:t>is</a:t>
            </a:r>
            <a:r>
              <a:rPr sz="200" b="1" spc="11" dirty="0"/>
              <a:t>e</a:t>
            </a:r>
            <a:endParaRPr sz="200"/>
          </a:p>
        </p:txBody>
      </p:sp>
      <p:sp>
        <p:nvSpPr>
          <p:cNvPr id="116" name="object 116"/>
          <p:cNvSpPr txBox="1"/>
          <p:nvPr/>
        </p:nvSpPr>
        <p:spPr>
          <a:xfrm>
            <a:off x="5739933" y="6504086"/>
            <a:ext cx="488951" cy="256480"/>
          </a:xfrm>
          <a:prstGeom prst="rect">
            <a:avLst/>
          </a:prstGeom>
        </p:spPr>
        <p:txBody>
          <a:bodyPr vert="horz" wrap="square" lIns="0" tIns="0" rIns="0" bIns="0" rtlCol="0">
            <a:spAutoFit/>
          </a:bodyPr>
          <a:lstStyle/>
          <a:p>
            <a:pPr>
              <a:lnSpc>
                <a:spcPct val="100000"/>
              </a:lnSpc>
            </a:pPr>
            <a:endParaRPr sz="200">
              <a:latin typeface="Times New Roman"/>
              <a:cs typeface="Times New Roman"/>
            </a:endParaRPr>
          </a:p>
          <a:p>
            <a:pPr marL="25399">
              <a:lnSpc>
                <a:spcPts val="211"/>
              </a:lnSpc>
              <a:spcBef>
                <a:spcPts val="11"/>
              </a:spcBef>
            </a:pPr>
            <a:r>
              <a:rPr sz="200" b="1" dirty="0"/>
              <a:t>Cosmetics</a:t>
            </a:r>
            <a:endParaRPr sz="200"/>
          </a:p>
          <a:p>
            <a:pPr marL="345431">
              <a:lnSpc>
                <a:spcPts val="211"/>
              </a:lnSpc>
            </a:pPr>
            <a:r>
              <a:rPr sz="200" b="1" spc="-31" dirty="0"/>
              <a:t>N</a:t>
            </a:r>
            <a:r>
              <a:rPr sz="200" b="1" spc="-11" dirty="0"/>
              <a:t>on </a:t>
            </a:r>
            <a:r>
              <a:rPr sz="200" b="1" spc="-31" dirty="0"/>
              <a:t>Dem</a:t>
            </a:r>
            <a:r>
              <a:rPr sz="200" b="1" spc="-11" dirty="0"/>
              <a:t>o</a:t>
            </a:r>
            <a:endParaRPr sz="200"/>
          </a:p>
          <a:p>
            <a:pPr>
              <a:spcBef>
                <a:spcPts val="91"/>
              </a:spcBef>
            </a:pPr>
            <a:endParaRPr sz="200"/>
          </a:p>
          <a:p>
            <a:pPr marL="280664"/>
            <a:r>
              <a:rPr sz="200" b="1" spc="-31" dirty="0"/>
              <a:t>Demo</a:t>
            </a:r>
            <a:endParaRPr sz="200"/>
          </a:p>
          <a:p>
            <a:pPr marL="194306">
              <a:spcBef>
                <a:spcPts val="91"/>
              </a:spcBef>
            </a:pPr>
            <a:r>
              <a:rPr sz="200" b="1" spc="-20" dirty="0"/>
              <a:t>Serv</a:t>
            </a:r>
            <a:r>
              <a:rPr sz="200" b="1" spc="-11" dirty="0"/>
              <a:t>i</a:t>
            </a:r>
            <a:r>
              <a:rPr sz="200" b="1" spc="-20" dirty="0"/>
              <a:t>ce</a:t>
            </a:r>
            <a:r>
              <a:rPr sz="200" b="1" spc="-11" dirty="0"/>
              <a:t>s </a:t>
            </a:r>
            <a:r>
              <a:rPr sz="200" b="1" spc="-20" dirty="0"/>
              <a:t>&amp;</a:t>
            </a:r>
            <a:r>
              <a:rPr sz="200" b="1" spc="-11" dirty="0"/>
              <a:t> </a:t>
            </a:r>
            <a:r>
              <a:rPr sz="200" b="1" spc="-31" dirty="0"/>
              <a:t>C</a:t>
            </a:r>
            <a:r>
              <a:rPr sz="200" b="1" spc="-20" dirty="0"/>
              <a:t>o</a:t>
            </a:r>
            <a:r>
              <a:rPr sz="200" b="1" spc="-11" dirty="0"/>
              <a:t>n</a:t>
            </a:r>
            <a:r>
              <a:rPr sz="200" b="1" spc="-20" dirty="0"/>
              <a:t>cess</a:t>
            </a:r>
            <a:r>
              <a:rPr sz="200" b="1" spc="-11" dirty="0"/>
              <a:t>i</a:t>
            </a:r>
            <a:r>
              <a:rPr sz="200" b="1" spc="-20" dirty="0"/>
              <a:t>o</a:t>
            </a:r>
            <a:r>
              <a:rPr sz="200" b="1" spc="-11" dirty="0"/>
              <a:t>n</a:t>
            </a:r>
            <a:endParaRPr sz="200"/>
          </a:p>
          <a:p>
            <a:pPr marL="107948">
              <a:spcBef>
                <a:spcPts val="160"/>
              </a:spcBef>
            </a:pPr>
            <a:r>
              <a:rPr sz="200" b="1" spc="-11" dirty="0"/>
              <a:t>Gift </a:t>
            </a:r>
            <a:r>
              <a:rPr sz="200" b="1" spc="-31" dirty="0"/>
              <a:t>C</a:t>
            </a:r>
            <a:r>
              <a:rPr sz="200" b="1" spc="-11" dirty="0"/>
              <a:t>onf</a:t>
            </a:r>
            <a:r>
              <a:rPr sz="200" b="1" spc="-20" dirty="0"/>
              <a:t>ec</a:t>
            </a:r>
            <a:r>
              <a:rPr sz="200" b="1" spc="-11" dirty="0"/>
              <a:t>ti</a:t>
            </a:r>
            <a:r>
              <a:rPr sz="200" b="1" spc="-20" dirty="0"/>
              <a:t>o</a:t>
            </a:r>
            <a:r>
              <a:rPr sz="200" b="1" spc="-11" dirty="0"/>
              <a:t>n</a:t>
            </a:r>
            <a:r>
              <a:rPr sz="200" b="1" spc="-20" dirty="0"/>
              <a:t>ar</a:t>
            </a:r>
            <a:r>
              <a:rPr sz="200" b="1" spc="-11" dirty="0"/>
              <a:t>y</a:t>
            </a:r>
            <a:endParaRPr sz="200"/>
          </a:p>
        </p:txBody>
      </p:sp>
      <p:sp>
        <p:nvSpPr>
          <p:cNvPr id="117" name="object 117"/>
          <p:cNvSpPr txBox="1"/>
          <p:nvPr/>
        </p:nvSpPr>
        <p:spPr>
          <a:xfrm>
            <a:off x="5536450" y="6593333"/>
            <a:ext cx="170180" cy="99707"/>
          </a:xfrm>
          <a:prstGeom prst="rect">
            <a:avLst/>
          </a:prstGeom>
        </p:spPr>
        <p:txBody>
          <a:bodyPr vert="horz" wrap="square" lIns="0" tIns="0" rIns="0" bIns="0" rtlCol="0">
            <a:spAutoFit/>
          </a:bodyPr>
          <a:lstStyle/>
          <a:p>
            <a:pPr>
              <a:lnSpc>
                <a:spcPct val="100000"/>
              </a:lnSpc>
            </a:pPr>
            <a:endParaRPr sz="200">
              <a:latin typeface="Times New Roman"/>
              <a:cs typeface="Times New Roman"/>
            </a:endParaRPr>
          </a:p>
          <a:p>
            <a:pPr marL="25399" marR="10160" indent="10160">
              <a:lnSpc>
                <a:spcPct val="117400"/>
              </a:lnSpc>
            </a:pPr>
            <a:r>
              <a:rPr sz="200" b="1" spc="11" dirty="0"/>
              <a:t>Food </a:t>
            </a:r>
            <a:r>
              <a:rPr sz="200" b="1" dirty="0"/>
              <a:t>&amp;  S</a:t>
            </a:r>
            <a:r>
              <a:rPr sz="200" b="1" spc="11" dirty="0"/>
              <a:t>u</a:t>
            </a:r>
            <a:r>
              <a:rPr sz="200" b="1" dirty="0"/>
              <a:t>n</a:t>
            </a:r>
            <a:r>
              <a:rPr sz="200" b="1" spc="11" dirty="0"/>
              <a:t>d</a:t>
            </a:r>
            <a:r>
              <a:rPr sz="200" b="1" spc="-11" dirty="0"/>
              <a:t>r</a:t>
            </a:r>
            <a:r>
              <a:rPr sz="200" b="1" dirty="0"/>
              <a:t>ie</a:t>
            </a:r>
            <a:r>
              <a:rPr sz="200" b="1" spc="11" dirty="0"/>
              <a:t>s</a:t>
            </a:r>
            <a:endParaRPr sz="200"/>
          </a:p>
        </p:txBody>
      </p:sp>
      <p:grpSp>
        <p:nvGrpSpPr>
          <p:cNvPr id="118" name="object 118"/>
          <p:cNvGrpSpPr/>
          <p:nvPr/>
        </p:nvGrpSpPr>
        <p:grpSpPr>
          <a:xfrm>
            <a:off x="3020470" y="4150087"/>
            <a:ext cx="1374140" cy="835660"/>
            <a:chOff x="1349969" y="2024669"/>
            <a:chExt cx="687070" cy="417830"/>
          </a:xfrm>
        </p:grpSpPr>
        <p:pic>
          <p:nvPicPr>
            <p:cNvPr id="119" name="object 119"/>
            <p:cNvPicPr/>
            <p:nvPr/>
          </p:nvPicPr>
          <p:blipFill>
            <a:blip r:embed="rId27" cstate="print"/>
            <a:stretch>
              <a:fillRect/>
            </a:stretch>
          </p:blipFill>
          <p:spPr>
            <a:xfrm>
              <a:off x="1359982" y="2025558"/>
              <a:ext cx="674120" cy="406314"/>
            </a:xfrm>
            <a:prstGeom prst="rect">
              <a:avLst/>
            </a:prstGeom>
          </p:spPr>
        </p:pic>
        <p:sp>
          <p:nvSpPr>
            <p:cNvPr id="120" name="object 120"/>
            <p:cNvSpPr/>
            <p:nvPr/>
          </p:nvSpPr>
          <p:spPr>
            <a:xfrm>
              <a:off x="1359444" y="2024987"/>
              <a:ext cx="675640" cy="325755"/>
            </a:xfrm>
            <a:custGeom>
              <a:avLst/>
              <a:gdLst/>
              <a:ahLst/>
              <a:cxnLst/>
              <a:rect l="l" t="t" r="r" b="b"/>
              <a:pathLst>
                <a:path w="675639" h="325755">
                  <a:moveTo>
                    <a:pt x="0" y="325703"/>
                  </a:moveTo>
                  <a:lnTo>
                    <a:pt x="675364" y="325703"/>
                  </a:lnTo>
                </a:path>
                <a:path w="675639" h="325755">
                  <a:moveTo>
                    <a:pt x="0" y="243870"/>
                  </a:moveTo>
                  <a:lnTo>
                    <a:pt x="675364" y="243870"/>
                  </a:lnTo>
                </a:path>
                <a:path w="675639" h="325755">
                  <a:moveTo>
                    <a:pt x="0" y="163667"/>
                  </a:moveTo>
                  <a:lnTo>
                    <a:pt x="675364" y="163667"/>
                  </a:lnTo>
                </a:path>
                <a:path w="675639" h="325755">
                  <a:moveTo>
                    <a:pt x="0" y="81817"/>
                  </a:moveTo>
                  <a:lnTo>
                    <a:pt x="675364" y="81817"/>
                  </a:lnTo>
                </a:path>
                <a:path w="675639" h="325755">
                  <a:moveTo>
                    <a:pt x="0" y="0"/>
                  </a:moveTo>
                  <a:lnTo>
                    <a:pt x="675364" y="0"/>
                  </a:lnTo>
                </a:path>
              </a:pathLst>
            </a:custGeom>
            <a:ln w="3175">
              <a:solidFill>
                <a:srgbClr val="C0C0C0"/>
              </a:solidFill>
              <a:prstDash val="sysDot"/>
            </a:ln>
          </p:spPr>
          <p:txBody>
            <a:bodyPr wrap="square" lIns="0" tIns="0" rIns="0" bIns="0" rtlCol="0"/>
            <a:lstStyle/>
            <a:p>
              <a:endParaRPr sz="2800"/>
            </a:p>
          </p:txBody>
        </p:sp>
        <p:sp>
          <p:nvSpPr>
            <p:cNvPr id="121" name="object 121"/>
            <p:cNvSpPr/>
            <p:nvPr/>
          </p:nvSpPr>
          <p:spPr>
            <a:xfrm>
              <a:off x="1360212" y="2025803"/>
              <a:ext cx="675640" cy="407670"/>
            </a:xfrm>
            <a:custGeom>
              <a:avLst/>
              <a:gdLst/>
              <a:ahLst/>
              <a:cxnLst/>
              <a:rect l="l" t="t" r="r" b="b"/>
              <a:pathLst>
                <a:path w="675639" h="407669">
                  <a:moveTo>
                    <a:pt x="0" y="0"/>
                  </a:moveTo>
                  <a:lnTo>
                    <a:pt x="673829" y="0"/>
                  </a:lnTo>
                </a:path>
                <a:path w="675639" h="407669">
                  <a:moveTo>
                    <a:pt x="675364" y="0"/>
                  </a:moveTo>
                  <a:lnTo>
                    <a:pt x="675364" y="405906"/>
                  </a:lnTo>
                </a:path>
                <a:path w="675639" h="407669">
                  <a:moveTo>
                    <a:pt x="675364" y="407537"/>
                  </a:moveTo>
                  <a:lnTo>
                    <a:pt x="1535" y="407537"/>
                  </a:lnTo>
                </a:path>
                <a:path w="675639" h="407669">
                  <a:moveTo>
                    <a:pt x="0" y="407537"/>
                  </a:moveTo>
                  <a:lnTo>
                    <a:pt x="0" y="1631"/>
                  </a:lnTo>
                </a:path>
              </a:pathLst>
            </a:custGeom>
            <a:ln w="3175">
              <a:solidFill>
                <a:srgbClr val="C0C0C0"/>
              </a:solidFill>
            </a:ln>
          </p:spPr>
          <p:txBody>
            <a:bodyPr wrap="square" lIns="0" tIns="0" rIns="0" bIns="0" rtlCol="0"/>
            <a:lstStyle/>
            <a:p>
              <a:endParaRPr sz="2800"/>
            </a:p>
          </p:txBody>
        </p:sp>
        <p:sp>
          <p:nvSpPr>
            <p:cNvPr id="122" name="object 122"/>
            <p:cNvSpPr/>
            <p:nvPr/>
          </p:nvSpPr>
          <p:spPr>
            <a:xfrm>
              <a:off x="1370190" y="2241041"/>
              <a:ext cx="618490" cy="191770"/>
            </a:xfrm>
            <a:custGeom>
              <a:avLst/>
              <a:gdLst/>
              <a:ahLst/>
              <a:cxnLst/>
              <a:rect l="l" t="t" r="r" b="b"/>
              <a:pathLst>
                <a:path w="618489" h="191769">
                  <a:moveTo>
                    <a:pt x="13817" y="189852"/>
                  </a:moveTo>
                  <a:lnTo>
                    <a:pt x="0" y="189852"/>
                  </a:lnTo>
                  <a:lnTo>
                    <a:pt x="0" y="191490"/>
                  </a:lnTo>
                  <a:lnTo>
                    <a:pt x="13817" y="191490"/>
                  </a:lnTo>
                  <a:lnTo>
                    <a:pt x="13817" y="189852"/>
                  </a:lnTo>
                  <a:close/>
                </a:path>
                <a:path w="618489" h="191769">
                  <a:moveTo>
                    <a:pt x="49212" y="189852"/>
                  </a:moveTo>
                  <a:lnTo>
                    <a:pt x="35394" y="189852"/>
                  </a:lnTo>
                  <a:lnTo>
                    <a:pt x="35394" y="191490"/>
                  </a:lnTo>
                  <a:lnTo>
                    <a:pt x="49212" y="191490"/>
                  </a:lnTo>
                  <a:lnTo>
                    <a:pt x="49212" y="189852"/>
                  </a:lnTo>
                  <a:close/>
                </a:path>
                <a:path w="618489" h="191769">
                  <a:moveTo>
                    <a:pt x="84607" y="186588"/>
                  </a:moveTo>
                  <a:lnTo>
                    <a:pt x="70789" y="186588"/>
                  </a:lnTo>
                  <a:lnTo>
                    <a:pt x="70789" y="191490"/>
                  </a:lnTo>
                  <a:lnTo>
                    <a:pt x="84607" y="191490"/>
                  </a:lnTo>
                  <a:lnTo>
                    <a:pt x="84607" y="186588"/>
                  </a:lnTo>
                  <a:close/>
                </a:path>
                <a:path w="618489" h="191769">
                  <a:moveTo>
                    <a:pt x="120002" y="181698"/>
                  </a:moveTo>
                  <a:lnTo>
                    <a:pt x="106184" y="181698"/>
                  </a:lnTo>
                  <a:lnTo>
                    <a:pt x="106184" y="191490"/>
                  </a:lnTo>
                  <a:lnTo>
                    <a:pt x="120002" y="191490"/>
                  </a:lnTo>
                  <a:lnTo>
                    <a:pt x="120002" y="181698"/>
                  </a:lnTo>
                  <a:close/>
                </a:path>
                <a:path w="618489" h="191769">
                  <a:moveTo>
                    <a:pt x="156933" y="134213"/>
                  </a:moveTo>
                  <a:lnTo>
                    <a:pt x="141503" y="134213"/>
                  </a:lnTo>
                  <a:lnTo>
                    <a:pt x="141503" y="191490"/>
                  </a:lnTo>
                  <a:lnTo>
                    <a:pt x="156933" y="191490"/>
                  </a:lnTo>
                  <a:lnTo>
                    <a:pt x="156933" y="134213"/>
                  </a:lnTo>
                  <a:close/>
                </a:path>
                <a:path w="618489" h="191769">
                  <a:moveTo>
                    <a:pt x="192328" y="106387"/>
                  </a:moveTo>
                  <a:lnTo>
                    <a:pt x="178435" y="106387"/>
                  </a:lnTo>
                  <a:lnTo>
                    <a:pt x="178435" y="191490"/>
                  </a:lnTo>
                  <a:lnTo>
                    <a:pt x="192328" y="191490"/>
                  </a:lnTo>
                  <a:lnTo>
                    <a:pt x="192328" y="106387"/>
                  </a:lnTo>
                  <a:close/>
                </a:path>
                <a:path w="618489" h="191769">
                  <a:moveTo>
                    <a:pt x="227723" y="96520"/>
                  </a:moveTo>
                  <a:lnTo>
                    <a:pt x="213829" y="96520"/>
                  </a:lnTo>
                  <a:lnTo>
                    <a:pt x="213829" y="191490"/>
                  </a:lnTo>
                  <a:lnTo>
                    <a:pt x="227723" y="191490"/>
                  </a:lnTo>
                  <a:lnTo>
                    <a:pt x="227723" y="96520"/>
                  </a:lnTo>
                  <a:close/>
                </a:path>
                <a:path w="618489" h="191769">
                  <a:moveTo>
                    <a:pt x="263029" y="99860"/>
                  </a:moveTo>
                  <a:lnTo>
                    <a:pt x="249212" y="99860"/>
                  </a:lnTo>
                  <a:lnTo>
                    <a:pt x="249212" y="191490"/>
                  </a:lnTo>
                  <a:lnTo>
                    <a:pt x="263029" y="191490"/>
                  </a:lnTo>
                  <a:lnTo>
                    <a:pt x="263029" y="99860"/>
                  </a:lnTo>
                  <a:close/>
                </a:path>
                <a:path w="618489" h="191769">
                  <a:moveTo>
                    <a:pt x="298437" y="94894"/>
                  </a:moveTo>
                  <a:lnTo>
                    <a:pt x="284619" y="94894"/>
                  </a:lnTo>
                  <a:lnTo>
                    <a:pt x="284619" y="191490"/>
                  </a:lnTo>
                  <a:lnTo>
                    <a:pt x="298437" y="191490"/>
                  </a:lnTo>
                  <a:lnTo>
                    <a:pt x="298437" y="94894"/>
                  </a:lnTo>
                  <a:close/>
                </a:path>
                <a:path w="618489" h="191769">
                  <a:moveTo>
                    <a:pt x="333844" y="76936"/>
                  </a:moveTo>
                  <a:lnTo>
                    <a:pt x="320027" y="76936"/>
                  </a:lnTo>
                  <a:lnTo>
                    <a:pt x="320027" y="191490"/>
                  </a:lnTo>
                  <a:lnTo>
                    <a:pt x="333844" y="191490"/>
                  </a:lnTo>
                  <a:lnTo>
                    <a:pt x="333844" y="76936"/>
                  </a:lnTo>
                  <a:close/>
                </a:path>
                <a:path w="618489" h="191769">
                  <a:moveTo>
                    <a:pt x="369227" y="62166"/>
                  </a:moveTo>
                  <a:lnTo>
                    <a:pt x="355409" y="62166"/>
                  </a:lnTo>
                  <a:lnTo>
                    <a:pt x="355409" y="191490"/>
                  </a:lnTo>
                  <a:lnTo>
                    <a:pt x="369227" y="191490"/>
                  </a:lnTo>
                  <a:lnTo>
                    <a:pt x="369227" y="62166"/>
                  </a:lnTo>
                  <a:close/>
                </a:path>
                <a:path w="618489" h="191769">
                  <a:moveTo>
                    <a:pt x="404634" y="42506"/>
                  </a:moveTo>
                  <a:lnTo>
                    <a:pt x="390817" y="42506"/>
                  </a:lnTo>
                  <a:lnTo>
                    <a:pt x="390817" y="191490"/>
                  </a:lnTo>
                  <a:lnTo>
                    <a:pt x="404634" y="191490"/>
                  </a:lnTo>
                  <a:lnTo>
                    <a:pt x="404634" y="42506"/>
                  </a:lnTo>
                  <a:close/>
                </a:path>
                <a:path w="618489" h="191769">
                  <a:moveTo>
                    <a:pt x="440029" y="31089"/>
                  </a:moveTo>
                  <a:lnTo>
                    <a:pt x="426135" y="31089"/>
                  </a:lnTo>
                  <a:lnTo>
                    <a:pt x="426135" y="191490"/>
                  </a:lnTo>
                  <a:lnTo>
                    <a:pt x="440029" y="191490"/>
                  </a:lnTo>
                  <a:lnTo>
                    <a:pt x="440029" y="31089"/>
                  </a:lnTo>
                  <a:close/>
                </a:path>
                <a:path w="618489" h="191769">
                  <a:moveTo>
                    <a:pt x="475411" y="16395"/>
                  </a:moveTo>
                  <a:lnTo>
                    <a:pt x="461518" y="16395"/>
                  </a:lnTo>
                  <a:lnTo>
                    <a:pt x="461518" y="191490"/>
                  </a:lnTo>
                  <a:lnTo>
                    <a:pt x="475411" y="191490"/>
                  </a:lnTo>
                  <a:lnTo>
                    <a:pt x="475411" y="16395"/>
                  </a:lnTo>
                  <a:close/>
                </a:path>
                <a:path w="618489" h="191769">
                  <a:moveTo>
                    <a:pt x="512356" y="0"/>
                  </a:moveTo>
                  <a:lnTo>
                    <a:pt x="496925" y="0"/>
                  </a:lnTo>
                  <a:lnTo>
                    <a:pt x="496925" y="191490"/>
                  </a:lnTo>
                  <a:lnTo>
                    <a:pt x="512356" y="191490"/>
                  </a:lnTo>
                  <a:lnTo>
                    <a:pt x="512356" y="0"/>
                  </a:lnTo>
                  <a:close/>
                </a:path>
                <a:path w="618489" h="191769">
                  <a:moveTo>
                    <a:pt x="547662" y="18034"/>
                  </a:moveTo>
                  <a:lnTo>
                    <a:pt x="533844" y="18034"/>
                  </a:lnTo>
                  <a:lnTo>
                    <a:pt x="533844" y="191490"/>
                  </a:lnTo>
                  <a:lnTo>
                    <a:pt x="547662" y="191490"/>
                  </a:lnTo>
                  <a:lnTo>
                    <a:pt x="547662" y="18034"/>
                  </a:lnTo>
                  <a:close/>
                </a:path>
                <a:path w="618489" h="191769">
                  <a:moveTo>
                    <a:pt x="583069" y="134213"/>
                  </a:moveTo>
                  <a:lnTo>
                    <a:pt x="569252" y="134213"/>
                  </a:lnTo>
                  <a:lnTo>
                    <a:pt x="569252" y="191490"/>
                  </a:lnTo>
                  <a:lnTo>
                    <a:pt x="583069" y="191490"/>
                  </a:lnTo>
                  <a:lnTo>
                    <a:pt x="583069" y="134213"/>
                  </a:lnTo>
                  <a:close/>
                </a:path>
                <a:path w="618489" h="191769">
                  <a:moveTo>
                    <a:pt x="618451" y="175094"/>
                  </a:moveTo>
                  <a:lnTo>
                    <a:pt x="604634" y="175094"/>
                  </a:lnTo>
                  <a:lnTo>
                    <a:pt x="604634" y="191490"/>
                  </a:lnTo>
                  <a:lnTo>
                    <a:pt x="618451" y="191490"/>
                  </a:lnTo>
                  <a:lnTo>
                    <a:pt x="618451" y="175094"/>
                  </a:lnTo>
                  <a:close/>
                </a:path>
              </a:pathLst>
            </a:custGeom>
            <a:solidFill>
              <a:srgbClr val="008080">
                <a:alpha val="70195"/>
              </a:srgbClr>
            </a:solidFill>
          </p:spPr>
          <p:txBody>
            <a:bodyPr wrap="square" lIns="0" tIns="0" rIns="0" bIns="0" rtlCol="0"/>
            <a:lstStyle/>
            <a:p>
              <a:endParaRPr sz="2800"/>
            </a:p>
          </p:txBody>
        </p:sp>
        <p:sp>
          <p:nvSpPr>
            <p:cNvPr id="123" name="object 123"/>
            <p:cNvSpPr/>
            <p:nvPr/>
          </p:nvSpPr>
          <p:spPr>
            <a:xfrm>
              <a:off x="1350922" y="2025803"/>
              <a:ext cx="685165" cy="415925"/>
            </a:xfrm>
            <a:custGeom>
              <a:avLst/>
              <a:gdLst/>
              <a:ahLst/>
              <a:cxnLst/>
              <a:rect l="l" t="t" r="r" b="b"/>
              <a:pathLst>
                <a:path w="685164" h="415925">
                  <a:moveTo>
                    <a:pt x="9290" y="0"/>
                  </a:moveTo>
                  <a:lnTo>
                    <a:pt x="9290" y="405906"/>
                  </a:lnTo>
                </a:path>
                <a:path w="685164" h="415925">
                  <a:moveTo>
                    <a:pt x="0" y="407537"/>
                  </a:moveTo>
                  <a:lnTo>
                    <a:pt x="7754" y="407537"/>
                  </a:lnTo>
                </a:path>
                <a:path w="685164" h="415925">
                  <a:moveTo>
                    <a:pt x="0" y="325703"/>
                  </a:moveTo>
                  <a:lnTo>
                    <a:pt x="7754" y="325703"/>
                  </a:lnTo>
                </a:path>
                <a:path w="685164" h="415925">
                  <a:moveTo>
                    <a:pt x="0" y="243870"/>
                  </a:moveTo>
                  <a:lnTo>
                    <a:pt x="7754" y="243870"/>
                  </a:lnTo>
                </a:path>
                <a:path w="685164" h="415925">
                  <a:moveTo>
                    <a:pt x="0" y="163667"/>
                  </a:moveTo>
                  <a:lnTo>
                    <a:pt x="7754" y="163667"/>
                  </a:lnTo>
                </a:path>
                <a:path w="685164" h="415925">
                  <a:moveTo>
                    <a:pt x="0" y="81817"/>
                  </a:moveTo>
                  <a:lnTo>
                    <a:pt x="7754" y="81817"/>
                  </a:lnTo>
                </a:path>
                <a:path w="685164" h="415925">
                  <a:moveTo>
                    <a:pt x="0" y="0"/>
                  </a:moveTo>
                  <a:lnTo>
                    <a:pt x="7754" y="0"/>
                  </a:lnTo>
                </a:path>
                <a:path w="685164" h="415925">
                  <a:moveTo>
                    <a:pt x="9290" y="407537"/>
                  </a:moveTo>
                  <a:lnTo>
                    <a:pt x="683119" y="407537"/>
                  </a:lnTo>
                </a:path>
                <a:path w="685164" h="415925">
                  <a:moveTo>
                    <a:pt x="9290" y="415696"/>
                  </a:moveTo>
                  <a:lnTo>
                    <a:pt x="9290" y="409169"/>
                  </a:lnTo>
                </a:path>
                <a:path w="685164" h="415925">
                  <a:moveTo>
                    <a:pt x="44685" y="415696"/>
                  </a:moveTo>
                  <a:lnTo>
                    <a:pt x="44685" y="409169"/>
                  </a:lnTo>
                </a:path>
                <a:path w="685164" h="415925">
                  <a:moveTo>
                    <a:pt x="80003" y="415696"/>
                  </a:moveTo>
                  <a:lnTo>
                    <a:pt x="80003" y="409169"/>
                  </a:lnTo>
                </a:path>
                <a:path w="685164" h="415925">
                  <a:moveTo>
                    <a:pt x="115399" y="415696"/>
                  </a:moveTo>
                  <a:lnTo>
                    <a:pt x="115399" y="409169"/>
                  </a:lnTo>
                </a:path>
                <a:path w="685164" h="415925">
                  <a:moveTo>
                    <a:pt x="150794" y="415696"/>
                  </a:moveTo>
                  <a:lnTo>
                    <a:pt x="150794" y="409169"/>
                  </a:lnTo>
                </a:path>
                <a:path w="685164" h="415925">
                  <a:moveTo>
                    <a:pt x="187725" y="415696"/>
                  </a:moveTo>
                  <a:lnTo>
                    <a:pt x="187725" y="409169"/>
                  </a:lnTo>
                </a:path>
                <a:path w="685164" h="415925">
                  <a:moveTo>
                    <a:pt x="223120" y="415696"/>
                  </a:moveTo>
                  <a:lnTo>
                    <a:pt x="223120" y="409169"/>
                  </a:lnTo>
                </a:path>
                <a:path w="685164" h="415925">
                  <a:moveTo>
                    <a:pt x="258500" y="415696"/>
                  </a:moveTo>
                  <a:lnTo>
                    <a:pt x="258500" y="409169"/>
                  </a:lnTo>
                </a:path>
                <a:path w="685164" h="415925">
                  <a:moveTo>
                    <a:pt x="293910" y="415696"/>
                  </a:moveTo>
                  <a:lnTo>
                    <a:pt x="293910" y="409169"/>
                  </a:lnTo>
                </a:path>
                <a:path w="685164" h="415925">
                  <a:moveTo>
                    <a:pt x="329321" y="415696"/>
                  </a:moveTo>
                  <a:lnTo>
                    <a:pt x="329321" y="409169"/>
                  </a:lnTo>
                </a:path>
                <a:path w="685164" h="415925">
                  <a:moveTo>
                    <a:pt x="364639" y="415696"/>
                  </a:moveTo>
                  <a:lnTo>
                    <a:pt x="364639" y="409169"/>
                  </a:lnTo>
                </a:path>
                <a:path w="685164" h="415925">
                  <a:moveTo>
                    <a:pt x="400019" y="415696"/>
                  </a:moveTo>
                  <a:lnTo>
                    <a:pt x="400019" y="409169"/>
                  </a:lnTo>
                </a:path>
                <a:path w="685164" h="415925">
                  <a:moveTo>
                    <a:pt x="435429" y="415696"/>
                  </a:moveTo>
                  <a:lnTo>
                    <a:pt x="435429" y="409169"/>
                  </a:lnTo>
                </a:path>
                <a:path w="685164" h="415925">
                  <a:moveTo>
                    <a:pt x="470809" y="415696"/>
                  </a:moveTo>
                  <a:lnTo>
                    <a:pt x="470809" y="409169"/>
                  </a:lnTo>
                </a:path>
                <a:path w="685164" h="415925">
                  <a:moveTo>
                    <a:pt x="506220" y="415696"/>
                  </a:moveTo>
                  <a:lnTo>
                    <a:pt x="506220" y="409169"/>
                  </a:lnTo>
                </a:path>
                <a:path w="685164" h="415925">
                  <a:moveTo>
                    <a:pt x="543135" y="415696"/>
                  </a:moveTo>
                  <a:lnTo>
                    <a:pt x="543135" y="409169"/>
                  </a:lnTo>
                </a:path>
                <a:path w="685164" h="415925">
                  <a:moveTo>
                    <a:pt x="578546" y="415696"/>
                  </a:moveTo>
                  <a:lnTo>
                    <a:pt x="578546" y="409169"/>
                  </a:lnTo>
                </a:path>
                <a:path w="685164" h="415925">
                  <a:moveTo>
                    <a:pt x="613926" y="415696"/>
                  </a:moveTo>
                  <a:lnTo>
                    <a:pt x="613926" y="409169"/>
                  </a:lnTo>
                </a:path>
                <a:path w="685164" h="415925">
                  <a:moveTo>
                    <a:pt x="649244" y="415696"/>
                  </a:moveTo>
                  <a:lnTo>
                    <a:pt x="649244" y="409169"/>
                  </a:lnTo>
                </a:path>
                <a:path w="685164" h="415925">
                  <a:moveTo>
                    <a:pt x="684655" y="415696"/>
                  </a:moveTo>
                  <a:lnTo>
                    <a:pt x="684655" y="409169"/>
                  </a:lnTo>
                </a:path>
              </a:pathLst>
            </a:custGeom>
            <a:ln w="3175">
              <a:solidFill>
                <a:srgbClr val="000000"/>
              </a:solidFill>
            </a:ln>
          </p:spPr>
          <p:txBody>
            <a:bodyPr wrap="square" lIns="0" tIns="0" rIns="0" bIns="0" rtlCol="0"/>
            <a:lstStyle/>
            <a:p>
              <a:endParaRPr sz="2800"/>
            </a:p>
          </p:txBody>
        </p:sp>
        <p:sp>
          <p:nvSpPr>
            <p:cNvPr id="124" name="object 124"/>
            <p:cNvSpPr/>
            <p:nvPr/>
          </p:nvSpPr>
          <p:spPr>
            <a:xfrm>
              <a:off x="1378639" y="2240219"/>
              <a:ext cx="637540" cy="191770"/>
            </a:xfrm>
            <a:custGeom>
              <a:avLst/>
              <a:gdLst/>
              <a:ahLst/>
              <a:cxnLst/>
              <a:rect l="l" t="t" r="r" b="b"/>
              <a:pathLst>
                <a:path w="637539" h="191769">
                  <a:moveTo>
                    <a:pt x="0" y="191489"/>
                  </a:moveTo>
                  <a:lnTo>
                    <a:pt x="33859" y="189858"/>
                  </a:lnTo>
                </a:path>
                <a:path w="637539" h="191769">
                  <a:moveTo>
                    <a:pt x="35395" y="189858"/>
                  </a:moveTo>
                  <a:lnTo>
                    <a:pt x="69254" y="188226"/>
                  </a:lnTo>
                </a:path>
                <a:path w="637539" h="191769">
                  <a:moveTo>
                    <a:pt x="70790" y="188226"/>
                  </a:moveTo>
                  <a:lnTo>
                    <a:pt x="104649" y="179985"/>
                  </a:lnTo>
                </a:path>
                <a:path w="637539" h="191769">
                  <a:moveTo>
                    <a:pt x="106185" y="179985"/>
                  </a:moveTo>
                  <a:lnTo>
                    <a:pt x="140045" y="134214"/>
                  </a:lnTo>
                </a:path>
                <a:path w="637539" h="191769">
                  <a:moveTo>
                    <a:pt x="141580" y="132582"/>
                  </a:moveTo>
                  <a:lnTo>
                    <a:pt x="175363" y="108024"/>
                  </a:lnTo>
                </a:path>
                <a:path w="637539" h="191769">
                  <a:moveTo>
                    <a:pt x="176899" y="106392"/>
                  </a:moveTo>
                  <a:lnTo>
                    <a:pt x="210758" y="94888"/>
                  </a:lnTo>
                </a:path>
                <a:path w="637539" h="191769">
                  <a:moveTo>
                    <a:pt x="212294" y="94888"/>
                  </a:moveTo>
                  <a:lnTo>
                    <a:pt x="246138" y="98151"/>
                  </a:lnTo>
                </a:path>
                <a:path w="637539" h="191769">
                  <a:moveTo>
                    <a:pt x="247674" y="98151"/>
                  </a:moveTo>
                  <a:lnTo>
                    <a:pt x="281549" y="96519"/>
                  </a:lnTo>
                </a:path>
                <a:path w="637539" h="191769">
                  <a:moveTo>
                    <a:pt x="283084" y="96519"/>
                  </a:moveTo>
                  <a:lnTo>
                    <a:pt x="318495" y="83465"/>
                  </a:lnTo>
                </a:path>
                <a:path w="637539" h="191769">
                  <a:moveTo>
                    <a:pt x="320030" y="83465"/>
                  </a:moveTo>
                  <a:lnTo>
                    <a:pt x="353875" y="68698"/>
                  </a:lnTo>
                </a:path>
                <a:path w="637539" h="191769">
                  <a:moveTo>
                    <a:pt x="355410" y="68698"/>
                  </a:moveTo>
                  <a:lnTo>
                    <a:pt x="389285" y="47484"/>
                  </a:lnTo>
                </a:path>
                <a:path w="637539" h="191769">
                  <a:moveTo>
                    <a:pt x="390821" y="47484"/>
                  </a:moveTo>
                  <a:lnTo>
                    <a:pt x="424665" y="34349"/>
                  </a:lnTo>
                </a:path>
                <a:path w="637539" h="191769">
                  <a:moveTo>
                    <a:pt x="426201" y="34349"/>
                  </a:moveTo>
                  <a:lnTo>
                    <a:pt x="459983" y="16317"/>
                  </a:lnTo>
                </a:path>
                <a:path w="637539" h="191769">
                  <a:moveTo>
                    <a:pt x="461519" y="16317"/>
                  </a:moveTo>
                  <a:lnTo>
                    <a:pt x="495394" y="0"/>
                  </a:lnTo>
                </a:path>
                <a:path w="637539" h="191769">
                  <a:moveTo>
                    <a:pt x="496930" y="0"/>
                  </a:moveTo>
                  <a:lnTo>
                    <a:pt x="530774" y="21294"/>
                  </a:lnTo>
                </a:path>
                <a:path w="637539" h="191769">
                  <a:moveTo>
                    <a:pt x="532309" y="21294"/>
                  </a:moveTo>
                  <a:lnTo>
                    <a:pt x="567720" y="137477"/>
                  </a:lnTo>
                </a:path>
                <a:path w="637539" h="191769">
                  <a:moveTo>
                    <a:pt x="567720" y="139109"/>
                  </a:moveTo>
                  <a:lnTo>
                    <a:pt x="601564" y="175090"/>
                  </a:lnTo>
                </a:path>
                <a:path w="637539" h="191769">
                  <a:moveTo>
                    <a:pt x="603100" y="176722"/>
                  </a:moveTo>
                  <a:lnTo>
                    <a:pt x="636975" y="184962"/>
                  </a:lnTo>
                </a:path>
              </a:pathLst>
            </a:custGeom>
            <a:ln w="3175">
              <a:solidFill>
                <a:srgbClr val="959595"/>
              </a:solidFill>
            </a:ln>
          </p:spPr>
          <p:txBody>
            <a:bodyPr wrap="square" lIns="0" tIns="0" rIns="0" bIns="0" rtlCol="0"/>
            <a:lstStyle/>
            <a:p>
              <a:endParaRPr sz="2800"/>
            </a:p>
          </p:txBody>
        </p:sp>
        <p:sp>
          <p:nvSpPr>
            <p:cNvPr id="125" name="object 125"/>
            <p:cNvSpPr/>
            <p:nvPr/>
          </p:nvSpPr>
          <p:spPr>
            <a:xfrm>
              <a:off x="1370961" y="2423550"/>
              <a:ext cx="15875" cy="16510"/>
            </a:xfrm>
            <a:custGeom>
              <a:avLst/>
              <a:gdLst/>
              <a:ahLst/>
              <a:cxnLst/>
              <a:rect l="l" t="t" r="r" b="b"/>
              <a:pathLst>
                <a:path w="15875" h="16510">
                  <a:moveTo>
                    <a:pt x="7677" y="0"/>
                  </a:moveTo>
                  <a:lnTo>
                    <a:pt x="0" y="16317"/>
                  </a:lnTo>
                  <a:lnTo>
                    <a:pt x="15355" y="16317"/>
                  </a:lnTo>
                  <a:lnTo>
                    <a:pt x="7677" y="0"/>
                  </a:lnTo>
                  <a:close/>
                </a:path>
              </a:pathLst>
            </a:custGeom>
            <a:solidFill>
              <a:srgbClr val="FF6600">
                <a:alpha val="70195"/>
              </a:srgbClr>
            </a:solidFill>
          </p:spPr>
          <p:txBody>
            <a:bodyPr wrap="square" lIns="0" tIns="0" rIns="0" bIns="0" rtlCol="0"/>
            <a:lstStyle/>
            <a:p>
              <a:endParaRPr sz="2800"/>
            </a:p>
          </p:txBody>
        </p:sp>
        <p:sp>
          <p:nvSpPr>
            <p:cNvPr id="126" name="object 126"/>
            <p:cNvSpPr/>
            <p:nvPr/>
          </p:nvSpPr>
          <p:spPr>
            <a:xfrm>
              <a:off x="1370961" y="2423550"/>
              <a:ext cx="15875" cy="16510"/>
            </a:xfrm>
            <a:custGeom>
              <a:avLst/>
              <a:gdLst/>
              <a:ahLst/>
              <a:cxnLst/>
              <a:rect l="l" t="t" r="r" b="b"/>
              <a:pathLst>
                <a:path w="15875" h="16510">
                  <a:moveTo>
                    <a:pt x="7677" y="0"/>
                  </a:moveTo>
                  <a:lnTo>
                    <a:pt x="15355" y="16317"/>
                  </a:lnTo>
                  <a:lnTo>
                    <a:pt x="0" y="16317"/>
                  </a:lnTo>
                  <a:lnTo>
                    <a:pt x="7677" y="0"/>
                  </a:lnTo>
                  <a:close/>
                </a:path>
              </a:pathLst>
            </a:custGeom>
            <a:ln w="3175">
              <a:solidFill>
                <a:srgbClr val="FF6600"/>
              </a:solidFill>
            </a:ln>
          </p:spPr>
          <p:txBody>
            <a:bodyPr wrap="square" lIns="0" tIns="0" rIns="0" bIns="0" rtlCol="0"/>
            <a:lstStyle/>
            <a:p>
              <a:endParaRPr sz="2800"/>
            </a:p>
          </p:txBody>
        </p:sp>
        <p:sp>
          <p:nvSpPr>
            <p:cNvPr id="127" name="object 127"/>
            <p:cNvSpPr/>
            <p:nvPr/>
          </p:nvSpPr>
          <p:spPr>
            <a:xfrm>
              <a:off x="1406356" y="2421837"/>
              <a:ext cx="15875" cy="16510"/>
            </a:xfrm>
            <a:custGeom>
              <a:avLst/>
              <a:gdLst/>
              <a:ahLst/>
              <a:cxnLst/>
              <a:rect l="l" t="t" r="r" b="b"/>
              <a:pathLst>
                <a:path w="15875" h="16510">
                  <a:moveTo>
                    <a:pt x="7677" y="0"/>
                  </a:moveTo>
                  <a:lnTo>
                    <a:pt x="0" y="16399"/>
                  </a:lnTo>
                  <a:lnTo>
                    <a:pt x="15355" y="16399"/>
                  </a:lnTo>
                  <a:lnTo>
                    <a:pt x="7677" y="0"/>
                  </a:lnTo>
                  <a:close/>
                </a:path>
              </a:pathLst>
            </a:custGeom>
            <a:solidFill>
              <a:srgbClr val="FF6600">
                <a:alpha val="70195"/>
              </a:srgbClr>
            </a:solidFill>
          </p:spPr>
          <p:txBody>
            <a:bodyPr wrap="square" lIns="0" tIns="0" rIns="0" bIns="0" rtlCol="0"/>
            <a:lstStyle/>
            <a:p>
              <a:endParaRPr sz="2800"/>
            </a:p>
          </p:txBody>
        </p:sp>
        <p:sp>
          <p:nvSpPr>
            <p:cNvPr id="128" name="object 128"/>
            <p:cNvSpPr/>
            <p:nvPr/>
          </p:nvSpPr>
          <p:spPr>
            <a:xfrm>
              <a:off x="1406356" y="2421837"/>
              <a:ext cx="15875" cy="16510"/>
            </a:xfrm>
            <a:custGeom>
              <a:avLst/>
              <a:gdLst/>
              <a:ahLst/>
              <a:cxnLst/>
              <a:rect l="l" t="t" r="r" b="b"/>
              <a:pathLst>
                <a:path w="15875" h="16510">
                  <a:moveTo>
                    <a:pt x="7677" y="0"/>
                  </a:moveTo>
                  <a:lnTo>
                    <a:pt x="15355" y="16399"/>
                  </a:lnTo>
                  <a:lnTo>
                    <a:pt x="0" y="16399"/>
                  </a:lnTo>
                  <a:lnTo>
                    <a:pt x="7677" y="0"/>
                  </a:lnTo>
                  <a:close/>
                </a:path>
              </a:pathLst>
            </a:custGeom>
            <a:ln w="3175">
              <a:solidFill>
                <a:srgbClr val="FF6600"/>
              </a:solidFill>
            </a:ln>
          </p:spPr>
          <p:txBody>
            <a:bodyPr wrap="square" lIns="0" tIns="0" rIns="0" bIns="0" rtlCol="0"/>
            <a:lstStyle/>
            <a:p>
              <a:endParaRPr sz="2800"/>
            </a:p>
          </p:txBody>
        </p:sp>
        <p:sp>
          <p:nvSpPr>
            <p:cNvPr id="129" name="object 129"/>
            <p:cNvSpPr/>
            <p:nvPr/>
          </p:nvSpPr>
          <p:spPr>
            <a:xfrm>
              <a:off x="1441751" y="2420205"/>
              <a:ext cx="15875" cy="16510"/>
            </a:xfrm>
            <a:custGeom>
              <a:avLst/>
              <a:gdLst/>
              <a:ahLst/>
              <a:cxnLst/>
              <a:rect l="l" t="t" r="r" b="b"/>
              <a:pathLst>
                <a:path w="15875" h="16510">
                  <a:moveTo>
                    <a:pt x="7677" y="0"/>
                  </a:moveTo>
                  <a:lnTo>
                    <a:pt x="0" y="16399"/>
                  </a:lnTo>
                  <a:lnTo>
                    <a:pt x="15355" y="16399"/>
                  </a:lnTo>
                  <a:lnTo>
                    <a:pt x="7677" y="0"/>
                  </a:lnTo>
                  <a:close/>
                </a:path>
              </a:pathLst>
            </a:custGeom>
            <a:solidFill>
              <a:srgbClr val="FF6600">
                <a:alpha val="70195"/>
              </a:srgbClr>
            </a:solidFill>
          </p:spPr>
          <p:txBody>
            <a:bodyPr wrap="square" lIns="0" tIns="0" rIns="0" bIns="0" rtlCol="0"/>
            <a:lstStyle/>
            <a:p>
              <a:endParaRPr sz="2800"/>
            </a:p>
          </p:txBody>
        </p:sp>
        <p:sp>
          <p:nvSpPr>
            <p:cNvPr id="130" name="object 130"/>
            <p:cNvSpPr/>
            <p:nvPr/>
          </p:nvSpPr>
          <p:spPr>
            <a:xfrm>
              <a:off x="1441751" y="2420205"/>
              <a:ext cx="15875" cy="16510"/>
            </a:xfrm>
            <a:custGeom>
              <a:avLst/>
              <a:gdLst/>
              <a:ahLst/>
              <a:cxnLst/>
              <a:rect l="l" t="t" r="r" b="b"/>
              <a:pathLst>
                <a:path w="15875" h="16510">
                  <a:moveTo>
                    <a:pt x="7677" y="0"/>
                  </a:moveTo>
                  <a:lnTo>
                    <a:pt x="15355" y="16399"/>
                  </a:lnTo>
                  <a:lnTo>
                    <a:pt x="0" y="16399"/>
                  </a:lnTo>
                  <a:lnTo>
                    <a:pt x="7677" y="0"/>
                  </a:lnTo>
                  <a:close/>
                </a:path>
              </a:pathLst>
            </a:custGeom>
            <a:ln w="3175">
              <a:solidFill>
                <a:srgbClr val="FF6600"/>
              </a:solidFill>
            </a:ln>
          </p:spPr>
          <p:txBody>
            <a:bodyPr wrap="square" lIns="0" tIns="0" rIns="0" bIns="0" rtlCol="0"/>
            <a:lstStyle/>
            <a:p>
              <a:endParaRPr sz="2800"/>
            </a:p>
          </p:txBody>
        </p:sp>
        <p:sp>
          <p:nvSpPr>
            <p:cNvPr id="131" name="object 131"/>
            <p:cNvSpPr/>
            <p:nvPr/>
          </p:nvSpPr>
          <p:spPr>
            <a:xfrm>
              <a:off x="1477147" y="2412046"/>
              <a:ext cx="15875" cy="16510"/>
            </a:xfrm>
            <a:custGeom>
              <a:avLst/>
              <a:gdLst/>
              <a:ahLst/>
              <a:cxnLst/>
              <a:rect l="l" t="t" r="r" b="b"/>
              <a:pathLst>
                <a:path w="15875" h="16510">
                  <a:moveTo>
                    <a:pt x="7677" y="0"/>
                  </a:moveTo>
                  <a:lnTo>
                    <a:pt x="0" y="16399"/>
                  </a:lnTo>
                  <a:lnTo>
                    <a:pt x="15355" y="16399"/>
                  </a:lnTo>
                  <a:lnTo>
                    <a:pt x="7677" y="0"/>
                  </a:lnTo>
                  <a:close/>
                </a:path>
              </a:pathLst>
            </a:custGeom>
            <a:solidFill>
              <a:srgbClr val="FF6600">
                <a:alpha val="70195"/>
              </a:srgbClr>
            </a:solidFill>
          </p:spPr>
          <p:txBody>
            <a:bodyPr wrap="square" lIns="0" tIns="0" rIns="0" bIns="0" rtlCol="0"/>
            <a:lstStyle/>
            <a:p>
              <a:endParaRPr sz="2800"/>
            </a:p>
          </p:txBody>
        </p:sp>
        <p:sp>
          <p:nvSpPr>
            <p:cNvPr id="132" name="object 132"/>
            <p:cNvSpPr/>
            <p:nvPr/>
          </p:nvSpPr>
          <p:spPr>
            <a:xfrm>
              <a:off x="1477147" y="2412046"/>
              <a:ext cx="15875" cy="16510"/>
            </a:xfrm>
            <a:custGeom>
              <a:avLst/>
              <a:gdLst/>
              <a:ahLst/>
              <a:cxnLst/>
              <a:rect l="l" t="t" r="r" b="b"/>
              <a:pathLst>
                <a:path w="15875" h="16510">
                  <a:moveTo>
                    <a:pt x="7677" y="0"/>
                  </a:moveTo>
                  <a:lnTo>
                    <a:pt x="15355" y="16399"/>
                  </a:lnTo>
                  <a:lnTo>
                    <a:pt x="0" y="16399"/>
                  </a:lnTo>
                  <a:lnTo>
                    <a:pt x="7677" y="0"/>
                  </a:lnTo>
                  <a:close/>
                </a:path>
              </a:pathLst>
            </a:custGeom>
            <a:ln w="3175">
              <a:solidFill>
                <a:srgbClr val="FF6600"/>
              </a:solidFill>
            </a:ln>
          </p:spPr>
          <p:txBody>
            <a:bodyPr wrap="square" lIns="0" tIns="0" rIns="0" bIns="0" rtlCol="0"/>
            <a:lstStyle/>
            <a:p>
              <a:endParaRPr sz="2800"/>
            </a:p>
          </p:txBody>
        </p:sp>
        <p:sp>
          <p:nvSpPr>
            <p:cNvPr id="133" name="object 133"/>
            <p:cNvSpPr/>
            <p:nvPr/>
          </p:nvSpPr>
          <p:spPr>
            <a:xfrm>
              <a:off x="1512465" y="2364561"/>
              <a:ext cx="15875" cy="16510"/>
            </a:xfrm>
            <a:custGeom>
              <a:avLst/>
              <a:gdLst/>
              <a:ahLst/>
              <a:cxnLst/>
              <a:rect l="l" t="t" r="r" b="b"/>
              <a:pathLst>
                <a:path w="15875" h="16510">
                  <a:moveTo>
                    <a:pt x="7754" y="0"/>
                  </a:moveTo>
                  <a:lnTo>
                    <a:pt x="0" y="16399"/>
                  </a:lnTo>
                  <a:lnTo>
                    <a:pt x="15432" y="16399"/>
                  </a:lnTo>
                  <a:lnTo>
                    <a:pt x="7754" y="0"/>
                  </a:lnTo>
                  <a:close/>
                </a:path>
              </a:pathLst>
            </a:custGeom>
            <a:solidFill>
              <a:srgbClr val="FF6600">
                <a:alpha val="70195"/>
              </a:srgbClr>
            </a:solidFill>
          </p:spPr>
          <p:txBody>
            <a:bodyPr wrap="square" lIns="0" tIns="0" rIns="0" bIns="0" rtlCol="0"/>
            <a:lstStyle/>
            <a:p>
              <a:endParaRPr sz="2800"/>
            </a:p>
          </p:txBody>
        </p:sp>
        <p:sp>
          <p:nvSpPr>
            <p:cNvPr id="134" name="object 134"/>
            <p:cNvSpPr/>
            <p:nvPr/>
          </p:nvSpPr>
          <p:spPr>
            <a:xfrm>
              <a:off x="1512465" y="2364561"/>
              <a:ext cx="15875" cy="16510"/>
            </a:xfrm>
            <a:custGeom>
              <a:avLst/>
              <a:gdLst/>
              <a:ahLst/>
              <a:cxnLst/>
              <a:rect l="l" t="t" r="r" b="b"/>
              <a:pathLst>
                <a:path w="15875" h="16510">
                  <a:moveTo>
                    <a:pt x="7754" y="0"/>
                  </a:moveTo>
                  <a:lnTo>
                    <a:pt x="15432" y="16399"/>
                  </a:lnTo>
                  <a:lnTo>
                    <a:pt x="0" y="16399"/>
                  </a:lnTo>
                  <a:lnTo>
                    <a:pt x="7754" y="0"/>
                  </a:lnTo>
                  <a:close/>
                </a:path>
              </a:pathLst>
            </a:custGeom>
            <a:ln w="3175">
              <a:solidFill>
                <a:srgbClr val="FF6600"/>
              </a:solidFill>
            </a:ln>
          </p:spPr>
          <p:txBody>
            <a:bodyPr wrap="square" lIns="0" tIns="0" rIns="0" bIns="0" rtlCol="0"/>
            <a:lstStyle/>
            <a:p>
              <a:endParaRPr sz="2800"/>
            </a:p>
          </p:txBody>
        </p:sp>
        <p:sp>
          <p:nvSpPr>
            <p:cNvPr id="135" name="object 135"/>
            <p:cNvSpPr/>
            <p:nvPr/>
          </p:nvSpPr>
          <p:spPr>
            <a:xfrm>
              <a:off x="1547860" y="2338371"/>
              <a:ext cx="15875" cy="16510"/>
            </a:xfrm>
            <a:custGeom>
              <a:avLst/>
              <a:gdLst/>
              <a:ahLst/>
              <a:cxnLst/>
              <a:rect l="l" t="t" r="r" b="b"/>
              <a:pathLst>
                <a:path w="15875" h="16510">
                  <a:moveTo>
                    <a:pt x="7677" y="0"/>
                  </a:moveTo>
                  <a:lnTo>
                    <a:pt x="0" y="16399"/>
                  </a:lnTo>
                  <a:lnTo>
                    <a:pt x="15432" y="16399"/>
                  </a:lnTo>
                  <a:lnTo>
                    <a:pt x="7677" y="0"/>
                  </a:lnTo>
                  <a:close/>
                </a:path>
              </a:pathLst>
            </a:custGeom>
            <a:solidFill>
              <a:srgbClr val="FF6600">
                <a:alpha val="70195"/>
              </a:srgbClr>
            </a:solidFill>
          </p:spPr>
          <p:txBody>
            <a:bodyPr wrap="square" lIns="0" tIns="0" rIns="0" bIns="0" rtlCol="0"/>
            <a:lstStyle/>
            <a:p>
              <a:endParaRPr sz="2800"/>
            </a:p>
          </p:txBody>
        </p:sp>
        <p:sp>
          <p:nvSpPr>
            <p:cNvPr id="136" name="object 136"/>
            <p:cNvSpPr/>
            <p:nvPr/>
          </p:nvSpPr>
          <p:spPr>
            <a:xfrm>
              <a:off x="1547860" y="2338371"/>
              <a:ext cx="15875" cy="16510"/>
            </a:xfrm>
            <a:custGeom>
              <a:avLst/>
              <a:gdLst/>
              <a:ahLst/>
              <a:cxnLst/>
              <a:rect l="l" t="t" r="r" b="b"/>
              <a:pathLst>
                <a:path w="15875" h="16510">
                  <a:moveTo>
                    <a:pt x="7677" y="0"/>
                  </a:moveTo>
                  <a:lnTo>
                    <a:pt x="15432" y="16399"/>
                  </a:lnTo>
                  <a:lnTo>
                    <a:pt x="0" y="16399"/>
                  </a:lnTo>
                  <a:lnTo>
                    <a:pt x="7677" y="0"/>
                  </a:lnTo>
                  <a:close/>
                </a:path>
              </a:pathLst>
            </a:custGeom>
            <a:ln w="3175">
              <a:solidFill>
                <a:srgbClr val="FF6600"/>
              </a:solidFill>
            </a:ln>
          </p:spPr>
          <p:txBody>
            <a:bodyPr wrap="square" lIns="0" tIns="0" rIns="0" bIns="0" rtlCol="0"/>
            <a:lstStyle/>
            <a:p>
              <a:endParaRPr sz="2800"/>
            </a:p>
          </p:txBody>
        </p:sp>
        <p:sp>
          <p:nvSpPr>
            <p:cNvPr id="137" name="object 137"/>
            <p:cNvSpPr/>
            <p:nvPr/>
          </p:nvSpPr>
          <p:spPr>
            <a:xfrm>
              <a:off x="1583255" y="2326948"/>
              <a:ext cx="15875" cy="16510"/>
            </a:xfrm>
            <a:custGeom>
              <a:avLst/>
              <a:gdLst/>
              <a:ahLst/>
              <a:cxnLst/>
              <a:rect l="l" t="t" r="r" b="b"/>
              <a:pathLst>
                <a:path w="15875" h="16510">
                  <a:moveTo>
                    <a:pt x="7677" y="0"/>
                  </a:moveTo>
                  <a:lnTo>
                    <a:pt x="0" y="16399"/>
                  </a:lnTo>
                  <a:lnTo>
                    <a:pt x="15417" y="16399"/>
                  </a:lnTo>
                  <a:lnTo>
                    <a:pt x="7677" y="0"/>
                  </a:lnTo>
                  <a:close/>
                </a:path>
              </a:pathLst>
            </a:custGeom>
            <a:solidFill>
              <a:srgbClr val="FF6600">
                <a:alpha val="70195"/>
              </a:srgbClr>
            </a:solidFill>
          </p:spPr>
          <p:txBody>
            <a:bodyPr wrap="square" lIns="0" tIns="0" rIns="0" bIns="0" rtlCol="0"/>
            <a:lstStyle/>
            <a:p>
              <a:endParaRPr sz="2800"/>
            </a:p>
          </p:txBody>
        </p:sp>
        <p:sp>
          <p:nvSpPr>
            <p:cNvPr id="138" name="object 138"/>
            <p:cNvSpPr/>
            <p:nvPr/>
          </p:nvSpPr>
          <p:spPr>
            <a:xfrm>
              <a:off x="1583255" y="2326948"/>
              <a:ext cx="15875" cy="16510"/>
            </a:xfrm>
            <a:custGeom>
              <a:avLst/>
              <a:gdLst/>
              <a:ahLst/>
              <a:cxnLst/>
              <a:rect l="l" t="t" r="r" b="b"/>
              <a:pathLst>
                <a:path w="15875" h="16510">
                  <a:moveTo>
                    <a:pt x="7677" y="0"/>
                  </a:moveTo>
                  <a:lnTo>
                    <a:pt x="15417" y="16399"/>
                  </a:lnTo>
                  <a:lnTo>
                    <a:pt x="0" y="16399"/>
                  </a:lnTo>
                  <a:lnTo>
                    <a:pt x="7677" y="0"/>
                  </a:lnTo>
                  <a:close/>
                </a:path>
              </a:pathLst>
            </a:custGeom>
            <a:ln w="3175">
              <a:solidFill>
                <a:srgbClr val="FF6600"/>
              </a:solidFill>
            </a:ln>
          </p:spPr>
          <p:txBody>
            <a:bodyPr wrap="square" lIns="0" tIns="0" rIns="0" bIns="0" rtlCol="0"/>
            <a:lstStyle/>
            <a:p>
              <a:endParaRPr sz="2800"/>
            </a:p>
          </p:txBody>
        </p:sp>
        <p:sp>
          <p:nvSpPr>
            <p:cNvPr id="139" name="object 139"/>
            <p:cNvSpPr/>
            <p:nvPr/>
          </p:nvSpPr>
          <p:spPr>
            <a:xfrm>
              <a:off x="1618635" y="2330212"/>
              <a:ext cx="15875" cy="16510"/>
            </a:xfrm>
            <a:custGeom>
              <a:avLst/>
              <a:gdLst/>
              <a:ahLst/>
              <a:cxnLst/>
              <a:rect l="l" t="t" r="r" b="b"/>
              <a:pathLst>
                <a:path w="15875" h="16510">
                  <a:moveTo>
                    <a:pt x="7677" y="0"/>
                  </a:moveTo>
                  <a:lnTo>
                    <a:pt x="0" y="16399"/>
                  </a:lnTo>
                  <a:lnTo>
                    <a:pt x="15355" y="16399"/>
                  </a:lnTo>
                  <a:lnTo>
                    <a:pt x="7677" y="0"/>
                  </a:lnTo>
                  <a:close/>
                </a:path>
              </a:pathLst>
            </a:custGeom>
            <a:solidFill>
              <a:srgbClr val="FF6600">
                <a:alpha val="70195"/>
              </a:srgbClr>
            </a:solidFill>
          </p:spPr>
          <p:txBody>
            <a:bodyPr wrap="square" lIns="0" tIns="0" rIns="0" bIns="0" rtlCol="0"/>
            <a:lstStyle/>
            <a:p>
              <a:endParaRPr sz="2800"/>
            </a:p>
          </p:txBody>
        </p:sp>
        <p:sp>
          <p:nvSpPr>
            <p:cNvPr id="140" name="object 140"/>
            <p:cNvSpPr/>
            <p:nvPr/>
          </p:nvSpPr>
          <p:spPr>
            <a:xfrm>
              <a:off x="1618635" y="2330212"/>
              <a:ext cx="15875" cy="16510"/>
            </a:xfrm>
            <a:custGeom>
              <a:avLst/>
              <a:gdLst/>
              <a:ahLst/>
              <a:cxnLst/>
              <a:rect l="l" t="t" r="r" b="b"/>
              <a:pathLst>
                <a:path w="15875" h="16510">
                  <a:moveTo>
                    <a:pt x="7677" y="0"/>
                  </a:moveTo>
                  <a:lnTo>
                    <a:pt x="15355" y="16399"/>
                  </a:lnTo>
                  <a:lnTo>
                    <a:pt x="0" y="16399"/>
                  </a:lnTo>
                  <a:lnTo>
                    <a:pt x="7677" y="0"/>
                  </a:lnTo>
                  <a:close/>
                </a:path>
              </a:pathLst>
            </a:custGeom>
            <a:ln w="3175">
              <a:solidFill>
                <a:srgbClr val="FF6600"/>
              </a:solidFill>
            </a:ln>
          </p:spPr>
          <p:txBody>
            <a:bodyPr wrap="square" lIns="0" tIns="0" rIns="0" bIns="0" rtlCol="0"/>
            <a:lstStyle/>
            <a:p>
              <a:endParaRPr sz="2800"/>
            </a:p>
          </p:txBody>
        </p:sp>
        <p:sp>
          <p:nvSpPr>
            <p:cNvPr id="141" name="object 141"/>
            <p:cNvSpPr/>
            <p:nvPr/>
          </p:nvSpPr>
          <p:spPr>
            <a:xfrm>
              <a:off x="1654046" y="2328580"/>
              <a:ext cx="15875" cy="16510"/>
            </a:xfrm>
            <a:custGeom>
              <a:avLst/>
              <a:gdLst/>
              <a:ahLst/>
              <a:cxnLst/>
              <a:rect l="l" t="t" r="r" b="b"/>
              <a:pathLst>
                <a:path w="15875" h="16510">
                  <a:moveTo>
                    <a:pt x="7677" y="0"/>
                  </a:moveTo>
                  <a:lnTo>
                    <a:pt x="0" y="16399"/>
                  </a:lnTo>
                  <a:lnTo>
                    <a:pt x="15355" y="16399"/>
                  </a:lnTo>
                  <a:lnTo>
                    <a:pt x="7677" y="0"/>
                  </a:lnTo>
                  <a:close/>
                </a:path>
              </a:pathLst>
            </a:custGeom>
            <a:solidFill>
              <a:srgbClr val="FF6600">
                <a:alpha val="70195"/>
              </a:srgbClr>
            </a:solidFill>
          </p:spPr>
          <p:txBody>
            <a:bodyPr wrap="square" lIns="0" tIns="0" rIns="0" bIns="0" rtlCol="0"/>
            <a:lstStyle/>
            <a:p>
              <a:endParaRPr sz="2800"/>
            </a:p>
          </p:txBody>
        </p:sp>
        <p:sp>
          <p:nvSpPr>
            <p:cNvPr id="142" name="object 142"/>
            <p:cNvSpPr/>
            <p:nvPr/>
          </p:nvSpPr>
          <p:spPr>
            <a:xfrm>
              <a:off x="1654046" y="2328580"/>
              <a:ext cx="15875" cy="16510"/>
            </a:xfrm>
            <a:custGeom>
              <a:avLst/>
              <a:gdLst/>
              <a:ahLst/>
              <a:cxnLst/>
              <a:rect l="l" t="t" r="r" b="b"/>
              <a:pathLst>
                <a:path w="15875" h="16510">
                  <a:moveTo>
                    <a:pt x="7677" y="0"/>
                  </a:moveTo>
                  <a:lnTo>
                    <a:pt x="15355" y="16399"/>
                  </a:lnTo>
                  <a:lnTo>
                    <a:pt x="0" y="16399"/>
                  </a:lnTo>
                  <a:lnTo>
                    <a:pt x="7677" y="0"/>
                  </a:lnTo>
                  <a:close/>
                </a:path>
              </a:pathLst>
            </a:custGeom>
            <a:ln w="3175">
              <a:solidFill>
                <a:srgbClr val="FF6600"/>
              </a:solidFill>
            </a:ln>
          </p:spPr>
          <p:txBody>
            <a:bodyPr wrap="square" lIns="0" tIns="0" rIns="0" bIns="0" rtlCol="0"/>
            <a:lstStyle/>
            <a:p>
              <a:endParaRPr sz="2800"/>
            </a:p>
          </p:txBody>
        </p:sp>
        <p:sp>
          <p:nvSpPr>
            <p:cNvPr id="143" name="object 143"/>
            <p:cNvSpPr/>
            <p:nvPr/>
          </p:nvSpPr>
          <p:spPr>
            <a:xfrm>
              <a:off x="1690992" y="2315526"/>
              <a:ext cx="15875" cy="16510"/>
            </a:xfrm>
            <a:custGeom>
              <a:avLst/>
              <a:gdLst/>
              <a:ahLst/>
              <a:cxnLst/>
              <a:rect l="l" t="t" r="r" b="b"/>
              <a:pathLst>
                <a:path w="15875" h="16510">
                  <a:moveTo>
                    <a:pt x="7677" y="0"/>
                  </a:moveTo>
                  <a:lnTo>
                    <a:pt x="0" y="16317"/>
                  </a:lnTo>
                  <a:lnTo>
                    <a:pt x="15355" y="16317"/>
                  </a:lnTo>
                  <a:lnTo>
                    <a:pt x="7677" y="0"/>
                  </a:lnTo>
                  <a:close/>
                </a:path>
              </a:pathLst>
            </a:custGeom>
            <a:solidFill>
              <a:srgbClr val="FF6600">
                <a:alpha val="70195"/>
              </a:srgbClr>
            </a:solidFill>
          </p:spPr>
          <p:txBody>
            <a:bodyPr wrap="square" lIns="0" tIns="0" rIns="0" bIns="0" rtlCol="0"/>
            <a:lstStyle/>
            <a:p>
              <a:endParaRPr sz="2800"/>
            </a:p>
          </p:txBody>
        </p:sp>
        <p:sp>
          <p:nvSpPr>
            <p:cNvPr id="144" name="object 144"/>
            <p:cNvSpPr/>
            <p:nvPr/>
          </p:nvSpPr>
          <p:spPr>
            <a:xfrm>
              <a:off x="1690992" y="2315526"/>
              <a:ext cx="15875" cy="16510"/>
            </a:xfrm>
            <a:custGeom>
              <a:avLst/>
              <a:gdLst/>
              <a:ahLst/>
              <a:cxnLst/>
              <a:rect l="l" t="t" r="r" b="b"/>
              <a:pathLst>
                <a:path w="15875" h="16510">
                  <a:moveTo>
                    <a:pt x="7677" y="0"/>
                  </a:moveTo>
                  <a:lnTo>
                    <a:pt x="15355" y="16317"/>
                  </a:lnTo>
                  <a:lnTo>
                    <a:pt x="0" y="16317"/>
                  </a:lnTo>
                  <a:lnTo>
                    <a:pt x="7677" y="0"/>
                  </a:lnTo>
                  <a:close/>
                </a:path>
              </a:pathLst>
            </a:custGeom>
            <a:ln w="3175">
              <a:solidFill>
                <a:srgbClr val="FF6600"/>
              </a:solidFill>
            </a:ln>
          </p:spPr>
          <p:txBody>
            <a:bodyPr wrap="square" lIns="0" tIns="0" rIns="0" bIns="0" rtlCol="0"/>
            <a:lstStyle/>
            <a:p>
              <a:endParaRPr sz="2800"/>
            </a:p>
          </p:txBody>
        </p:sp>
        <p:sp>
          <p:nvSpPr>
            <p:cNvPr id="145" name="object 145"/>
            <p:cNvSpPr/>
            <p:nvPr/>
          </p:nvSpPr>
          <p:spPr>
            <a:xfrm>
              <a:off x="1726372" y="2300758"/>
              <a:ext cx="15875" cy="16510"/>
            </a:xfrm>
            <a:custGeom>
              <a:avLst/>
              <a:gdLst/>
              <a:ahLst/>
              <a:cxnLst/>
              <a:rect l="l" t="t" r="r" b="b"/>
              <a:pathLst>
                <a:path w="15875" h="16510">
                  <a:moveTo>
                    <a:pt x="7677" y="0"/>
                  </a:moveTo>
                  <a:lnTo>
                    <a:pt x="0" y="16399"/>
                  </a:lnTo>
                  <a:lnTo>
                    <a:pt x="15355" y="16399"/>
                  </a:lnTo>
                  <a:lnTo>
                    <a:pt x="7677" y="0"/>
                  </a:lnTo>
                  <a:close/>
                </a:path>
              </a:pathLst>
            </a:custGeom>
            <a:solidFill>
              <a:srgbClr val="FF6600">
                <a:alpha val="70195"/>
              </a:srgbClr>
            </a:solidFill>
          </p:spPr>
          <p:txBody>
            <a:bodyPr wrap="square" lIns="0" tIns="0" rIns="0" bIns="0" rtlCol="0"/>
            <a:lstStyle/>
            <a:p>
              <a:endParaRPr sz="2800"/>
            </a:p>
          </p:txBody>
        </p:sp>
        <p:sp>
          <p:nvSpPr>
            <p:cNvPr id="146" name="object 146"/>
            <p:cNvSpPr/>
            <p:nvPr/>
          </p:nvSpPr>
          <p:spPr>
            <a:xfrm>
              <a:off x="1726372" y="2300758"/>
              <a:ext cx="15875" cy="16510"/>
            </a:xfrm>
            <a:custGeom>
              <a:avLst/>
              <a:gdLst/>
              <a:ahLst/>
              <a:cxnLst/>
              <a:rect l="l" t="t" r="r" b="b"/>
              <a:pathLst>
                <a:path w="15875" h="16510">
                  <a:moveTo>
                    <a:pt x="7677" y="0"/>
                  </a:moveTo>
                  <a:lnTo>
                    <a:pt x="15355" y="16399"/>
                  </a:lnTo>
                  <a:lnTo>
                    <a:pt x="0" y="16399"/>
                  </a:lnTo>
                  <a:lnTo>
                    <a:pt x="7677" y="0"/>
                  </a:lnTo>
                  <a:close/>
                </a:path>
              </a:pathLst>
            </a:custGeom>
            <a:ln w="3175">
              <a:solidFill>
                <a:srgbClr val="FF6600"/>
              </a:solidFill>
            </a:ln>
          </p:spPr>
          <p:txBody>
            <a:bodyPr wrap="square" lIns="0" tIns="0" rIns="0" bIns="0" rtlCol="0"/>
            <a:lstStyle/>
            <a:p>
              <a:endParaRPr sz="2800"/>
            </a:p>
          </p:txBody>
        </p:sp>
        <p:sp>
          <p:nvSpPr>
            <p:cNvPr id="147" name="object 147"/>
            <p:cNvSpPr/>
            <p:nvPr/>
          </p:nvSpPr>
          <p:spPr>
            <a:xfrm>
              <a:off x="1761782" y="2279463"/>
              <a:ext cx="15875" cy="16510"/>
            </a:xfrm>
            <a:custGeom>
              <a:avLst/>
              <a:gdLst/>
              <a:ahLst/>
              <a:cxnLst/>
              <a:rect l="l" t="t" r="r" b="b"/>
              <a:pathLst>
                <a:path w="15875" h="16510">
                  <a:moveTo>
                    <a:pt x="7677" y="0"/>
                  </a:moveTo>
                  <a:lnTo>
                    <a:pt x="0" y="16399"/>
                  </a:lnTo>
                  <a:lnTo>
                    <a:pt x="15355" y="16399"/>
                  </a:lnTo>
                  <a:lnTo>
                    <a:pt x="7677" y="0"/>
                  </a:lnTo>
                  <a:close/>
                </a:path>
              </a:pathLst>
            </a:custGeom>
            <a:solidFill>
              <a:srgbClr val="FF6600">
                <a:alpha val="70195"/>
              </a:srgbClr>
            </a:solidFill>
          </p:spPr>
          <p:txBody>
            <a:bodyPr wrap="square" lIns="0" tIns="0" rIns="0" bIns="0" rtlCol="0"/>
            <a:lstStyle/>
            <a:p>
              <a:endParaRPr sz="2800"/>
            </a:p>
          </p:txBody>
        </p:sp>
        <p:sp>
          <p:nvSpPr>
            <p:cNvPr id="148" name="object 148"/>
            <p:cNvSpPr/>
            <p:nvPr/>
          </p:nvSpPr>
          <p:spPr>
            <a:xfrm>
              <a:off x="1761782" y="2279463"/>
              <a:ext cx="15875" cy="16510"/>
            </a:xfrm>
            <a:custGeom>
              <a:avLst/>
              <a:gdLst/>
              <a:ahLst/>
              <a:cxnLst/>
              <a:rect l="l" t="t" r="r" b="b"/>
              <a:pathLst>
                <a:path w="15875" h="16510">
                  <a:moveTo>
                    <a:pt x="7677" y="0"/>
                  </a:moveTo>
                  <a:lnTo>
                    <a:pt x="15355" y="16399"/>
                  </a:lnTo>
                  <a:lnTo>
                    <a:pt x="0" y="16399"/>
                  </a:lnTo>
                  <a:lnTo>
                    <a:pt x="7677" y="0"/>
                  </a:lnTo>
                  <a:close/>
                </a:path>
              </a:pathLst>
            </a:custGeom>
            <a:ln w="3175">
              <a:solidFill>
                <a:srgbClr val="FF6600"/>
              </a:solidFill>
            </a:ln>
          </p:spPr>
          <p:txBody>
            <a:bodyPr wrap="square" lIns="0" tIns="0" rIns="0" bIns="0" rtlCol="0"/>
            <a:lstStyle/>
            <a:p>
              <a:endParaRPr sz="2800"/>
            </a:p>
          </p:txBody>
        </p:sp>
        <p:sp>
          <p:nvSpPr>
            <p:cNvPr id="149" name="object 149"/>
            <p:cNvSpPr/>
            <p:nvPr/>
          </p:nvSpPr>
          <p:spPr>
            <a:xfrm>
              <a:off x="1797101" y="2266409"/>
              <a:ext cx="15875" cy="16510"/>
            </a:xfrm>
            <a:custGeom>
              <a:avLst/>
              <a:gdLst/>
              <a:ahLst/>
              <a:cxnLst/>
              <a:rect l="l" t="t" r="r" b="b"/>
              <a:pathLst>
                <a:path w="15875" h="16510">
                  <a:moveTo>
                    <a:pt x="7739" y="0"/>
                  </a:moveTo>
                  <a:lnTo>
                    <a:pt x="0" y="16317"/>
                  </a:lnTo>
                  <a:lnTo>
                    <a:pt x="15417" y="16317"/>
                  </a:lnTo>
                  <a:lnTo>
                    <a:pt x="7739" y="0"/>
                  </a:lnTo>
                  <a:close/>
                </a:path>
              </a:pathLst>
            </a:custGeom>
            <a:solidFill>
              <a:srgbClr val="FF6600">
                <a:alpha val="70195"/>
              </a:srgbClr>
            </a:solidFill>
          </p:spPr>
          <p:txBody>
            <a:bodyPr wrap="square" lIns="0" tIns="0" rIns="0" bIns="0" rtlCol="0"/>
            <a:lstStyle/>
            <a:p>
              <a:endParaRPr sz="2800"/>
            </a:p>
          </p:txBody>
        </p:sp>
        <p:sp>
          <p:nvSpPr>
            <p:cNvPr id="150" name="object 150"/>
            <p:cNvSpPr/>
            <p:nvPr/>
          </p:nvSpPr>
          <p:spPr>
            <a:xfrm>
              <a:off x="1797101" y="2266409"/>
              <a:ext cx="15875" cy="16510"/>
            </a:xfrm>
            <a:custGeom>
              <a:avLst/>
              <a:gdLst/>
              <a:ahLst/>
              <a:cxnLst/>
              <a:rect l="l" t="t" r="r" b="b"/>
              <a:pathLst>
                <a:path w="15875" h="16510">
                  <a:moveTo>
                    <a:pt x="7739" y="0"/>
                  </a:moveTo>
                  <a:lnTo>
                    <a:pt x="15417" y="16317"/>
                  </a:lnTo>
                  <a:lnTo>
                    <a:pt x="0" y="16317"/>
                  </a:lnTo>
                  <a:lnTo>
                    <a:pt x="7739" y="0"/>
                  </a:lnTo>
                  <a:close/>
                </a:path>
              </a:pathLst>
            </a:custGeom>
            <a:ln w="3175">
              <a:solidFill>
                <a:srgbClr val="FF6600"/>
              </a:solidFill>
            </a:ln>
          </p:spPr>
          <p:txBody>
            <a:bodyPr wrap="square" lIns="0" tIns="0" rIns="0" bIns="0" rtlCol="0"/>
            <a:lstStyle/>
            <a:p>
              <a:endParaRPr sz="2800"/>
            </a:p>
          </p:txBody>
        </p:sp>
        <p:sp>
          <p:nvSpPr>
            <p:cNvPr id="151" name="object 151"/>
            <p:cNvSpPr/>
            <p:nvPr/>
          </p:nvSpPr>
          <p:spPr>
            <a:xfrm>
              <a:off x="1832481" y="2248378"/>
              <a:ext cx="15875" cy="16510"/>
            </a:xfrm>
            <a:custGeom>
              <a:avLst/>
              <a:gdLst/>
              <a:ahLst/>
              <a:cxnLst/>
              <a:rect l="l" t="t" r="r" b="b"/>
              <a:pathLst>
                <a:path w="15875" h="16510">
                  <a:moveTo>
                    <a:pt x="7677" y="0"/>
                  </a:moveTo>
                  <a:lnTo>
                    <a:pt x="0" y="16399"/>
                  </a:lnTo>
                  <a:lnTo>
                    <a:pt x="15447" y="16399"/>
                  </a:lnTo>
                  <a:lnTo>
                    <a:pt x="7677" y="0"/>
                  </a:lnTo>
                  <a:close/>
                </a:path>
              </a:pathLst>
            </a:custGeom>
            <a:solidFill>
              <a:srgbClr val="FF6600">
                <a:alpha val="70195"/>
              </a:srgbClr>
            </a:solidFill>
          </p:spPr>
          <p:txBody>
            <a:bodyPr wrap="square" lIns="0" tIns="0" rIns="0" bIns="0" rtlCol="0"/>
            <a:lstStyle/>
            <a:p>
              <a:endParaRPr sz="2800"/>
            </a:p>
          </p:txBody>
        </p:sp>
        <p:sp>
          <p:nvSpPr>
            <p:cNvPr id="152" name="object 152"/>
            <p:cNvSpPr/>
            <p:nvPr/>
          </p:nvSpPr>
          <p:spPr>
            <a:xfrm>
              <a:off x="1832481" y="2248378"/>
              <a:ext cx="15875" cy="16510"/>
            </a:xfrm>
            <a:custGeom>
              <a:avLst/>
              <a:gdLst/>
              <a:ahLst/>
              <a:cxnLst/>
              <a:rect l="l" t="t" r="r" b="b"/>
              <a:pathLst>
                <a:path w="15875" h="16510">
                  <a:moveTo>
                    <a:pt x="7677" y="0"/>
                  </a:moveTo>
                  <a:lnTo>
                    <a:pt x="15447" y="16399"/>
                  </a:lnTo>
                  <a:lnTo>
                    <a:pt x="0" y="16399"/>
                  </a:lnTo>
                  <a:lnTo>
                    <a:pt x="7677" y="0"/>
                  </a:lnTo>
                  <a:close/>
                </a:path>
              </a:pathLst>
            </a:custGeom>
            <a:ln w="3175">
              <a:solidFill>
                <a:srgbClr val="FF6600"/>
              </a:solidFill>
            </a:ln>
          </p:spPr>
          <p:txBody>
            <a:bodyPr wrap="square" lIns="0" tIns="0" rIns="0" bIns="0" rtlCol="0"/>
            <a:lstStyle/>
            <a:p>
              <a:endParaRPr sz="2800"/>
            </a:p>
          </p:txBody>
        </p:sp>
        <p:sp>
          <p:nvSpPr>
            <p:cNvPr id="153" name="object 153"/>
            <p:cNvSpPr/>
            <p:nvPr/>
          </p:nvSpPr>
          <p:spPr>
            <a:xfrm>
              <a:off x="1867891" y="2232060"/>
              <a:ext cx="15875" cy="16510"/>
            </a:xfrm>
            <a:custGeom>
              <a:avLst/>
              <a:gdLst/>
              <a:ahLst/>
              <a:cxnLst/>
              <a:rect l="l" t="t" r="r" b="b"/>
              <a:pathLst>
                <a:path w="15875" h="16510">
                  <a:moveTo>
                    <a:pt x="7677" y="0"/>
                  </a:moveTo>
                  <a:lnTo>
                    <a:pt x="0" y="16317"/>
                  </a:lnTo>
                  <a:lnTo>
                    <a:pt x="15417" y="16317"/>
                  </a:lnTo>
                  <a:lnTo>
                    <a:pt x="7677" y="0"/>
                  </a:lnTo>
                  <a:close/>
                </a:path>
              </a:pathLst>
            </a:custGeom>
            <a:solidFill>
              <a:srgbClr val="FF6600">
                <a:alpha val="70195"/>
              </a:srgbClr>
            </a:solidFill>
          </p:spPr>
          <p:txBody>
            <a:bodyPr wrap="square" lIns="0" tIns="0" rIns="0" bIns="0" rtlCol="0"/>
            <a:lstStyle/>
            <a:p>
              <a:endParaRPr sz="2800"/>
            </a:p>
          </p:txBody>
        </p:sp>
        <p:sp>
          <p:nvSpPr>
            <p:cNvPr id="154" name="object 154"/>
            <p:cNvSpPr/>
            <p:nvPr/>
          </p:nvSpPr>
          <p:spPr>
            <a:xfrm>
              <a:off x="1867891" y="2232060"/>
              <a:ext cx="15875" cy="16510"/>
            </a:xfrm>
            <a:custGeom>
              <a:avLst/>
              <a:gdLst/>
              <a:ahLst/>
              <a:cxnLst/>
              <a:rect l="l" t="t" r="r" b="b"/>
              <a:pathLst>
                <a:path w="15875" h="16510">
                  <a:moveTo>
                    <a:pt x="7677" y="0"/>
                  </a:moveTo>
                  <a:lnTo>
                    <a:pt x="15417" y="16317"/>
                  </a:lnTo>
                  <a:lnTo>
                    <a:pt x="0" y="16317"/>
                  </a:lnTo>
                  <a:lnTo>
                    <a:pt x="7677" y="0"/>
                  </a:lnTo>
                  <a:close/>
                </a:path>
              </a:pathLst>
            </a:custGeom>
            <a:ln w="3175">
              <a:solidFill>
                <a:srgbClr val="FF6600"/>
              </a:solidFill>
            </a:ln>
          </p:spPr>
          <p:txBody>
            <a:bodyPr wrap="square" lIns="0" tIns="0" rIns="0" bIns="0" rtlCol="0"/>
            <a:lstStyle/>
            <a:p>
              <a:endParaRPr sz="2800"/>
            </a:p>
          </p:txBody>
        </p:sp>
        <p:sp>
          <p:nvSpPr>
            <p:cNvPr id="155" name="object 155"/>
            <p:cNvSpPr/>
            <p:nvPr/>
          </p:nvSpPr>
          <p:spPr>
            <a:xfrm>
              <a:off x="1903271" y="2253273"/>
              <a:ext cx="15875" cy="16510"/>
            </a:xfrm>
            <a:custGeom>
              <a:avLst/>
              <a:gdLst/>
              <a:ahLst/>
              <a:cxnLst/>
              <a:rect l="l" t="t" r="r" b="b"/>
              <a:pathLst>
                <a:path w="15875" h="16510">
                  <a:moveTo>
                    <a:pt x="7677" y="0"/>
                  </a:moveTo>
                  <a:lnTo>
                    <a:pt x="0" y="16399"/>
                  </a:lnTo>
                  <a:lnTo>
                    <a:pt x="15355" y="16399"/>
                  </a:lnTo>
                  <a:lnTo>
                    <a:pt x="7677" y="0"/>
                  </a:lnTo>
                  <a:close/>
                </a:path>
              </a:pathLst>
            </a:custGeom>
            <a:solidFill>
              <a:srgbClr val="FF6600">
                <a:alpha val="70195"/>
              </a:srgbClr>
            </a:solidFill>
          </p:spPr>
          <p:txBody>
            <a:bodyPr wrap="square" lIns="0" tIns="0" rIns="0" bIns="0" rtlCol="0"/>
            <a:lstStyle/>
            <a:p>
              <a:endParaRPr sz="2800"/>
            </a:p>
          </p:txBody>
        </p:sp>
        <p:sp>
          <p:nvSpPr>
            <p:cNvPr id="156" name="object 156"/>
            <p:cNvSpPr/>
            <p:nvPr/>
          </p:nvSpPr>
          <p:spPr>
            <a:xfrm>
              <a:off x="1903271" y="2253273"/>
              <a:ext cx="15875" cy="16510"/>
            </a:xfrm>
            <a:custGeom>
              <a:avLst/>
              <a:gdLst/>
              <a:ahLst/>
              <a:cxnLst/>
              <a:rect l="l" t="t" r="r" b="b"/>
              <a:pathLst>
                <a:path w="15875" h="16510">
                  <a:moveTo>
                    <a:pt x="7677" y="0"/>
                  </a:moveTo>
                  <a:lnTo>
                    <a:pt x="15355" y="16399"/>
                  </a:lnTo>
                  <a:lnTo>
                    <a:pt x="0" y="16399"/>
                  </a:lnTo>
                  <a:lnTo>
                    <a:pt x="7677" y="0"/>
                  </a:lnTo>
                  <a:close/>
                </a:path>
              </a:pathLst>
            </a:custGeom>
            <a:ln w="3175">
              <a:solidFill>
                <a:srgbClr val="FF6600"/>
              </a:solidFill>
            </a:ln>
          </p:spPr>
          <p:txBody>
            <a:bodyPr wrap="square" lIns="0" tIns="0" rIns="0" bIns="0" rtlCol="0"/>
            <a:lstStyle/>
            <a:p>
              <a:endParaRPr sz="2800"/>
            </a:p>
          </p:txBody>
        </p:sp>
        <p:sp>
          <p:nvSpPr>
            <p:cNvPr id="157" name="object 157"/>
            <p:cNvSpPr/>
            <p:nvPr/>
          </p:nvSpPr>
          <p:spPr>
            <a:xfrm>
              <a:off x="1938682" y="2371170"/>
              <a:ext cx="15875" cy="16510"/>
            </a:xfrm>
            <a:custGeom>
              <a:avLst/>
              <a:gdLst/>
              <a:ahLst/>
              <a:cxnLst/>
              <a:rect l="l" t="t" r="r" b="b"/>
              <a:pathLst>
                <a:path w="15875" h="16510">
                  <a:moveTo>
                    <a:pt x="7677" y="0"/>
                  </a:moveTo>
                  <a:lnTo>
                    <a:pt x="0" y="16317"/>
                  </a:lnTo>
                  <a:lnTo>
                    <a:pt x="15355" y="16317"/>
                  </a:lnTo>
                  <a:lnTo>
                    <a:pt x="7677" y="0"/>
                  </a:lnTo>
                  <a:close/>
                </a:path>
              </a:pathLst>
            </a:custGeom>
            <a:solidFill>
              <a:srgbClr val="FF6600">
                <a:alpha val="70195"/>
              </a:srgbClr>
            </a:solidFill>
          </p:spPr>
          <p:txBody>
            <a:bodyPr wrap="square" lIns="0" tIns="0" rIns="0" bIns="0" rtlCol="0"/>
            <a:lstStyle/>
            <a:p>
              <a:endParaRPr sz="2800"/>
            </a:p>
          </p:txBody>
        </p:sp>
        <p:sp>
          <p:nvSpPr>
            <p:cNvPr id="158" name="object 158"/>
            <p:cNvSpPr/>
            <p:nvPr/>
          </p:nvSpPr>
          <p:spPr>
            <a:xfrm>
              <a:off x="1938682" y="2371170"/>
              <a:ext cx="15875" cy="16510"/>
            </a:xfrm>
            <a:custGeom>
              <a:avLst/>
              <a:gdLst/>
              <a:ahLst/>
              <a:cxnLst/>
              <a:rect l="l" t="t" r="r" b="b"/>
              <a:pathLst>
                <a:path w="15875" h="16510">
                  <a:moveTo>
                    <a:pt x="7677" y="0"/>
                  </a:moveTo>
                  <a:lnTo>
                    <a:pt x="15355" y="16317"/>
                  </a:lnTo>
                  <a:lnTo>
                    <a:pt x="0" y="16317"/>
                  </a:lnTo>
                  <a:lnTo>
                    <a:pt x="7677" y="0"/>
                  </a:lnTo>
                  <a:close/>
                </a:path>
              </a:pathLst>
            </a:custGeom>
            <a:ln w="3175">
              <a:solidFill>
                <a:srgbClr val="FF6600"/>
              </a:solidFill>
            </a:ln>
          </p:spPr>
          <p:txBody>
            <a:bodyPr wrap="square" lIns="0" tIns="0" rIns="0" bIns="0" rtlCol="0"/>
            <a:lstStyle/>
            <a:p>
              <a:endParaRPr sz="2800"/>
            </a:p>
          </p:txBody>
        </p:sp>
        <p:sp>
          <p:nvSpPr>
            <p:cNvPr id="159" name="object 159"/>
            <p:cNvSpPr/>
            <p:nvPr/>
          </p:nvSpPr>
          <p:spPr>
            <a:xfrm>
              <a:off x="1974061" y="2408782"/>
              <a:ext cx="15875" cy="16510"/>
            </a:xfrm>
            <a:custGeom>
              <a:avLst/>
              <a:gdLst/>
              <a:ahLst/>
              <a:cxnLst/>
              <a:rect l="l" t="t" r="r" b="b"/>
              <a:pathLst>
                <a:path w="15875" h="16510">
                  <a:moveTo>
                    <a:pt x="7677" y="0"/>
                  </a:moveTo>
                  <a:lnTo>
                    <a:pt x="0" y="16399"/>
                  </a:lnTo>
                  <a:lnTo>
                    <a:pt x="15355" y="16399"/>
                  </a:lnTo>
                  <a:lnTo>
                    <a:pt x="7677" y="0"/>
                  </a:lnTo>
                  <a:close/>
                </a:path>
              </a:pathLst>
            </a:custGeom>
            <a:solidFill>
              <a:srgbClr val="FF6600">
                <a:alpha val="70195"/>
              </a:srgbClr>
            </a:solidFill>
          </p:spPr>
          <p:txBody>
            <a:bodyPr wrap="square" lIns="0" tIns="0" rIns="0" bIns="0" rtlCol="0"/>
            <a:lstStyle/>
            <a:p>
              <a:endParaRPr sz="2800"/>
            </a:p>
          </p:txBody>
        </p:sp>
        <p:sp>
          <p:nvSpPr>
            <p:cNvPr id="160" name="object 160"/>
            <p:cNvSpPr/>
            <p:nvPr/>
          </p:nvSpPr>
          <p:spPr>
            <a:xfrm>
              <a:off x="1974061" y="2408782"/>
              <a:ext cx="15875" cy="16510"/>
            </a:xfrm>
            <a:custGeom>
              <a:avLst/>
              <a:gdLst/>
              <a:ahLst/>
              <a:cxnLst/>
              <a:rect l="l" t="t" r="r" b="b"/>
              <a:pathLst>
                <a:path w="15875" h="16510">
                  <a:moveTo>
                    <a:pt x="7677" y="0"/>
                  </a:moveTo>
                  <a:lnTo>
                    <a:pt x="15355" y="16399"/>
                  </a:lnTo>
                  <a:lnTo>
                    <a:pt x="0" y="16399"/>
                  </a:lnTo>
                  <a:lnTo>
                    <a:pt x="7677" y="0"/>
                  </a:lnTo>
                  <a:close/>
                </a:path>
              </a:pathLst>
            </a:custGeom>
            <a:ln w="3175">
              <a:solidFill>
                <a:srgbClr val="FF6600"/>
              </a:solidFill>
            </a:ln>
          </p:spPr>
          <p:txBody>
            <a:bodyPr wrap="square" lIns="0" tIns="0" rIns="0" bIns="0" rtlCol="0"/>
            <a:lstStyle/>
            <a:p>
              <a:endParaRPr sz="2800"/>
            </a:p>
          </p:txBody>
        </p:sp>
        <p:sp>
          <p:nvSpPr>
            <p:cNvPr id="161" name="object 161"/>
            <p:cNvSpPr/>
            <p:nvPr/>
          </p:nvSpPr>
          <p:spPr>
            <a:xfrm>
              <a:off x="2009472" y="2416941"/>
              <a:ext cx="15875" cy="16510"/>
            </a:xfrm>
            <a:custGeom>
              <a:avLst/>
              <a:gdLst/>
              <a:ahLst/>
              <a:cxnLst/>
              <a:rect l="l" t="t" r="r" b="b"/>
              <a:pathLst>
                <a:path w="15875" h="16510">
                  <a:moveTo>
                    <a:pt x="7677" y="0"/>
                  </a:moveTo>
                  <a:lnTo>
                    <a:pt x="0" y="16399"/>
                  </a:lnTo>
                  <a:lnTo>
                    <a:pt x="15355" y="16399"/>
                  </a:lnTo>
                  <a:lnTo>
                    <a:pt x="7677" y="0"/>
                  </a:lnTo>
                  <a:close/>
                </a:path>
              </a:pathLst>
            </a:custGeom>
            <a:solidFill>
              <a:srgbClr val="FF6600">
                <a:alpha val="70195"/>
              </a:srgbClr>
            </a:solidFill>
          </p:spPr>
          <p:txBody>
            <a:bodyPr wrap="square" lIns="0" tIns="0" rIns="0" bIns="0" rtlCol="0"/>
            <a:lstStyle/>
            <a:p>
              <a:endParaRPr sz="2800"/>
            </a:p>
          </p:txBody>
        </p:sp>
        <p:sp>
          <p:nvSpPr>
            <p:cNvPr id="162" name="object 162"/>
            <p:cNvSpPr/>
            <p:nvPr/>
          </p:nvSpPr>
          <p:spPr>
            <a:xfrm>
              <a:off x="2009472" y="2416941"/>
              <a:ext cx="15875" cy="16510"/>
            </a:xfrm>
            <a:custGeom>
              <a:avLst/>
              <a:gdLst/>
              <a:ahLst/>
              <a:cxnLst/>
              <a:rect l="l" t="t" r="r" b="b"/>
              <a:pathLst>
                <a:path w="15875" h="16510">
                  <a:moveTo>
                    <a:pt x="7677" y="0"/>
                  </a:moveTo>
                  <a:lnTo>
                    <a:pt x="15355" y="16399"/>
                  </a:lnTo>
                  <a:lnTo>
                    <a:pt x="0" y="16399"/>
                  </a:lnTo>
                  <a:lnTo>
                    <a:pt x="7677" y="0"/>
                  </a:lnTo>
                  <a:close/>
                </a:path>
              </a:pathLst>
            </a:custGeom>
            <a:ln w="3175">
              <a:solidFill>
                <a:srgbClr val="FF6600"/>
              </a:solidFill>
            </a:ln>
          </p:spPr>
          <p:txBody>
            <a:bodyPr wrap="square" lIns="0" tIns="0" rIns="0" bIns="0" rtlCol="0"/>
            <a:lstStyle/>
            <a:p>
              <a:endParaRPr sz="2800"/>
            </a:p>
          </p:txBody>
        </p:sp>
      </p:grpSp>
      <p:sp>
        <p:nvSpPr>
          <p:cNvPr id="163" name="object 163"/>
          <p:cNvSpPr txBox="1"/>
          <p:nvPr/>
        </p:nvSpPr>
        <p:spPr>
          <a:xfrm>
            <a:off x="2878582" y="4901074"/>
            <a:ext cx="139700" cy="103876"/>
          </a:xfrm>
          <a:prstGeom prst="rect">
            <a:avLst/>
          </a:prstGeom>
        </p:spPr>
        <p:txBody>
          <a:bodyPr vert="horz" wrap="square" lIns="0" tIns="26671" rIns="0" bIns="0" rtlCol="0">
            <a:spAutoFit/>
          </a:bodyPr>
          <a:lstStyle/>
          <a:p>
            <a:pPr marL="25399">
              <a:spcBef>
                <a:spcPts val="211"/>
              </a:spcBef>
            </a:pPr>
            <a:r>
              <a:rPr sz="500" spc="-31" dirty="0"/>
              <a:t>0%</a:t>
            </a:r>
            <a:endParaRPr sz="500"/>
          </a:p>
        </p:txBody>
      </p:sp>
      <p:sp>
        <p:nvSpPr>
          <p:cNvPr id="164" name="object 164"/>
          <p:cNvSpPr txBox="1"/>
          <p:nvPr/>
        </p:nvSpPr>
        <p:spPr>
          <a:xfrm>
            <a:off x="2878582" y="4737406"/>
            <a:ext cx="139700" cy="103876"/>
          </a:xfrm>
          <a:prstGeom prst="rect">
            <a:avLst/>
          </a:prstGeom>
        </p:spPr>
        <p:txBody>
          <a:bodyPr vert="horz" wrap="square" lIns="0" tIns="26671" rIns="0" bIns="0" rtlCol="0">
            <a:spAutoFit/>
          </a:bodyPr>
          <a:lstStyle/>
          <a:p>
            <a:pPr marL="25399">
              <a:spcBef>
                <a:spcPts val="211"/>
              </a:spcBef>
            </a:pPr>
            <a:r>
              <a:rPr sz="500" spc="-31" dirty="0"/>
              <a:t>5%</a:t>
            </a:r>
            <a:endParaRPr sz="500"/>
          </a:p>
        </p:txBody>
      </p:sp>
      <p:sp>
        <p:nvSpPr>
          <p:cNvPr id="165" name="object 165"/>
          <p:cNvSpPr txBox="1"/>
          <p:nvPr/>
        </p:nvSpPr>
        <p:spPr>
          <a:xfrm>
            <a:off x="2844799" y="4573738"/>
            <a:ext cx="172720" cy="103876"/>
          </a:xfrm>
          <a:prstGeom prst="rect">
            <a:avLst/>
          </a:prstGeom>
        </p:spPr>
        <p:txBody>
          <a:bodyPr vert="horz" wrap="square" lIns="0" tIns="26671" rIns="0" bIns="0" rtlCol="0">
            <a:spAutoFit/>
          </a:bodyPr>
          <a:lstStyle/>
          <a:p>
            <a:pPr marL="25399">
              <a:spcBef>
                <a:spcPts val="211"/>
              </a:spcBef>
            </a:pPr>
            <a:r>
              <a:rPr sz="500" spc="-31" dirty="0"/>
              <a:t>10%</a:t>
            </a:r>
            <a:endParaRPr sz="500"/>
          </a:p>
        </p:txBody>
      </p:sp>
      <p:sp>
        <p:nvSpPr>
          <p:cNvPr id="166" name="object 166"/>
          <p:cNvSpPr txBox="1"/>
          <p:nvPr/>
        </p:nvSpPr>
        <p:spPr>
          <a:xfrm>
            <a:off x="2844800" y="4413495"/>
            <a:ext cx="119380" cy="103876"/>
          </a:xfrm>
          <a:prstGeom prst="rect">
            <a:avLst/>
          </a:prstGeom>
        </p:spPr>
        <p:txBody>
          <a:bodyPr vert="horz" wrap="square" lIns="0" tIns="26671" rIns="0" bIns="0" rtlCol="0">
            <a:spAutoFit/>
          </a:bodyPr>
          <a:lstStyle/>
          <a:p>
            <a:pPr marL="25399">
              <a:spcBef>
                <a:spcPts val="211"/>
              </a:spcBef>
            </a:pPr>
            <a:r>
              <a:rPr sz="500" spc="-20" dirty="0"/>
              <a:t>15</a:t>
            </a:r>
            <a:endParaRPr sz="500"/>
          </a:p>
        </p:txBody>
      </p:sp>
      <p:sp>
        <p:nvSpPr>
          <p:cNvPr id="167" name="object 167"/>
          <p:cNvSpPr txBox="1"/>
          <p:nvPr/>
        </p:nvSpPr>
        <p:spPr>
          <a:xfrm>
            <a:off x="2844800" y="4249827"/>
            <a:ext cx="119380" cy="103876"/>
          </a:xfrm>
          <a:prstGeom prst="rect">
            <a:avLst/>
          </a:prstGeom>
        </p:spPr>
        <p:txBody>
          <a:bodyPr vert="horz" wrap="square" lIns="0" tIns="26671" rIns="0" bIns="0" rtlCol="0">
            <a:spAutoFit/>
          </a:bodyPr>
          <a:lstStyle/>
          <a:p>
            <a:pPr marL="25399">
              <a:spcBef>
                <a:spcPts val="211"/>
              </a:spcBef>
            </a:pPr>
            <a:r>
              <a:rPr sz="500" spc="-20" dirty="0"/>
              <a:t>20</a:t>
            </a:r>
            <a:endParaRPr sz="500"/>
          </a:p>
        </p:txBody>
      </p:sp>
      <p:sp>
        <p:nvSpPr>
          <p:cNvPr id="168" name="object 168"/>
          <p:cNvSpPr txBox="1"/>
          <p:nvPr/>
        </p:nvSpPr>
        <p:spPr>
          <a:xfrm>
            <a:off x="2844800" y="4086127"/>
            <a:ext cx="119380" cy="103876"/>
          </a:xfrm>
          <a:prstGeom prst="rect">
            <a:avLst/>
          </a:prstGeom>
        </p:spPr>
        <p:txBody>
          <a:bodyPr vert="horz" wrap="square" lIns="0" tIns="26671" rIns="0" bIns="0" rtlCol="0">
            <a:spAutoFit/>
          </a:bodyPr>
          <a:lstStyle/>
          <a:p>
            <a:pPr marL="25399">
              <a:spcBef>
                <a:spcPts val="211"/>
              </a:spcBef>
            </a:pPr>
            <a:r>
              <a:rPr sz="500" spc="-20" dirty="0"/>
              <a:t>25</a:t>
            </a:r>
            <a:endParaRPr sz="500"/>
          </a:p>
        </p:txBody>
      </p:sp>
      <p:sp>
        <p:nvSpPr>
          <p:cNvPr id="169" name="object 169"/>
          <p:cNvSpPr txBox="1"/>
          <p:nvPr/>
        </p:nvSpPr>
        <p:spPr>
          <a:xfrm>
            <a:off x="2937764" y="4117724"/>
            <a:ext cx="54611" cy="412934"/>
          </a:xfrm>
          <a:prstGeom prst="rect">
            <a:avLst/>
          </a:prstGeom>
        </p:spPr>
        <p:txBody>
          <a:bodyPr vert="horz" wrap="square" lIns="0" tIns="0" rIns="0" bIns="0" rtlCol="0">
            <a:spAutoFit/>
          </a:bodyPr>
          <a:lstStyle/>
          <a:p>
            <a:pPr>
              <a:lnSpc>
                <a:spcPts val="571"/>
              </a:lnSpc>
            </a:pPr>
            <a:r>
              <a:rPr sz="500" spc="-31" dirty="0"/>
              <a:t>%</a:t>
            </a:r>
            <a:endParaRPr sz="500"/>
          </a:p>
          <a:p>
            <a:pPr>
              <a:spcBef>
                <a:spcPts val="111"/>
              </a:spcBef>
            </a:pPr>
            <a:endParaRPr sz="500"/>
          </a:p>
          <a:p>
            <a:pPr>
              <a:lnSpc>
                <a:spcPct val="100000"/>
              </a:lnSpc>
            </a:pPr>
            <a:r>
              <a:rPr sz="500" spc="-31" dirty="0"/>
              <a:t>%</a:t>
            </a:r>
            <a:endParaRPr sz="500"/>
          </a:p>
          <a:p>
            <a:pPr>
              <a:lnSpc>
                <a:spcPct val="100000"/>
              </a:lnSpc>
            </a:pPr>
            <a:endParaRPr sz="600"/>
          </a:p>
          <a:p>
            <a:pPr>
              <a:lnSpc>
                <a:spcPct val="100000"/>
              </a:lnSpc>
            </a:pPr>
            <a:r>
              <a:rPr sz="500" spc="-31" dirty="0"/>
              <a:t>%</a:t>
            </a:r>
            <a:endParaRPr sz="500"/>
          </a:p>
        </p:txBody>
      </p:sp>
      <p:sp>
        <p:nvSpPr>
          <p:cNvPr id="170" name="object 170"/>
          <p:cNvSpPr txBox="1"/>
          <p:nvPr/>
        </p:nvSpPr>
        <p:spPr>
          <a:xfrm>
            <a:off x="3038590" y="4966504"/>
            <a:ext cx="1367791" cy="88487"/>
          </a:xfrm>
          <a:prstGeom prst="rect">
            <a:avLst/>
          </a:prstGeom>
        </p:spPr>
        <p:txBody>
          <a:bodyPr vert="horz" wrap="square" lIns="0" tIns="26671" rIns="0" bIns="0" rtlCol="0">
            <a:spAutoFit/>
          </a:bodyPr>
          <a:lstStyle/>
          <a:p>
            <a:pPr marL="25399">
              <a:spcBef>
                <a:spcPts val="211"/>
              </a:spcBef>
            </a:pPr>
            <a:r>
              <a:rPr sz="400" spc="-11" dirty="0"/>
              <a:t>6       </a:t>
            </a:r>
            <a:r>
              <a:rPr sz="400" spc="11" dirty="0"/>
              <a:t> </a:t>
            </a:r>
            <a:r>
              <a:rPr sz="400" spc="-11" dirty="0"/>
              <a:t>8</a:t>
            </a:r>
            <a:r>
              <a:rPr sz="400" dirty="0"/>
              <a:t>      </a:t>
            </a:r>
            <a:r>
              <a:rPr sz="400" spc="-11" dirty="0"/>
              <a:t> 10</a:t>
            </a:r>
            <a:r>
              <a:rPr sz="400" dirty="0"/>
              <a:t>     </a:t>
            </a:r>
            <a:r>
              <a:rPr sz="400" spc="11" dirty="0"/>
              <a:t> </a:t>
            </a:r>
            <a:r>
              <a:rPr sz="400" spc="-11" dirty="0"/>
              <a:t>12</a:t>
            </a:r>
            <a:r>
              <a:rPr sz="400" dirty="0"/>
              <a:t>     </a:t>
            </a:r>
            <a:r>
              <a:rPr sz="400" spc="11" dirty="0"/>
              <a:t> </a:t>
            </a:r>
            <a:r>
              <a:rPr sz="400" spc="-11" dirty="0"/>
              <a:t>14</a:t>
            </a:r>
            <a:r>
              <a:rPr sz="400" dirty="0"/>
              <a:t>     </a:t>
            </a:r>
            <a:r>
              <a:rPr sz="400" spc="31" dirty="0"/>
              <a:t> </a:t>
            </a:r>
            <a:r>
              <a:rPr sz="400" spc="-11" dirty="0"/>
              <a:t>16</a:t>
            </a:r>
            <a:r>
              <a:rPr sz="400" dirty="0"/>
              <a:t>     </a:t>
            </a:r>
            <a:r>
              <a:rPr sz="400" spc="11" dirty="0"/>
              <a:t> </a:t>
            </a:r>
            <a:r>
              <a:rPr sz="400" spc="-11" dirty="0"/>
              <a:t>18</a:t>
            </a:r>
            <a:r>
              <a:rPr sz="400" dirty="0"/>
              <a:t>     </a:t>
            </a:r>
            <a:r>
              <a:rPr sz="400" spc="11" dirty="0"/>
              <a:t> </a:t>
            </a:r>
            <a:r>
              <a:rPr sz="400" spc="-11" dirty="0"/>
              <a:t>20</a:t>
            </a:r>
            <a:r>
              <a:rPr sz="400" dirty="0"/>
              <a:t>     </a:t>
            </a:r>
            <a:r>
              <a:rPr sz="400" spc="11" dirty="0"/>
              <a:t> </a:t>
            </a:r>
            <a:r>
              <a:rPr sz="400" spc="-11" dirty="0"/>
              <a:t>22</a:t>
            </a:r>
            <a:r>
              <a:rPr sz="400" dirty="0"/>
              <a:t>     </a:t>
            </a:r>
            <a:r>
              <a:rPr sz="400" spc="11" dirty="0"/>
              <a:t> </a:t>
            </a:r>
            <a:r>
              <a:rPr sz="400" spc="-11" dirty="0"/>
              <a:t>24</a:t>
            </a:r>
            <a:endParaRPr sz="400"/>
          </a:p>
        </p:txBody>
      </p:sp>
      <p:sp>
        <p:nvSpPr>
          <p:cNvPr id="171" name="object 171"/>
          <p:cNvSpPr/>
          <p:nvPr/>
        </p:nvSpPr>
        <p:spPr>
          <a:xfrm>
            <a:off x="2977880" y="4136096"/>
            <a:ext cx="1409700" cy="411480"/>
          </a:xfrm>
          <a:custGeom>
            <a:avLst/>
            <a:gdLst/>
            <a:ahLst/>
            <a:cxnLst/>
            <a:rect l="l" t="t" r="r" b="b"/>
            <a:pathLst>
              <a:path w="704850" h="205739">
                <a:moveTo>
                  <a:pt x="704850" y="0"/>
                </a:moveTo>
                <a:lnTo>
                  <a:pt x="0" y="0"/>
                </a:lnTo>
                <a:lnTo>
                  <a:pt x="0" y="205587"/>
                </a:lnTo>
                <a:lnTo>
                  <a:pt x="704850" y="205587"/>
                </a:lnTo>
                <a:lnTo>
                  <a:pt x="704850" y="0"/>
                </a:lnTo>
                <a:close/>
              </a:path>
            </a:pathLst>
          </a:custGeom>
          <a:solidFill>
            <a:srgbClr val="FFFFFF">
              <a:alpha val="79998"/>
            </a:srgbClr>
          </a:solidFill>
        </p:spPr>
        <p:txBody>
          <a:bodyPr wrap="square" lIns="0" tIns="0" rIns="0" bIns="0" rtlCol="0"/>
          <a:lstStyle/>
          <a:p>
            <a:endParaRPr sz="2800"/>
          </a:p>
        </p:txBody>
      </p:sp>
      <p:sp>
        <p:nvSpPr>
          <p:cNvPr id="172" name="object 172"/>
          <p:cNvSpPr txBox="1"/>
          <p:nvPr/>
        </p:nvSpPr>
        <p:spPr>
          <a:xfrm>
            <a:off x="2977880" y="4136098"/>
            <a:ext cx="1409700" cy="364202"/>
          </a:xfrm>
          <a:prstGeom prst="rect">
            <a:avLst/>
          </a:prstGeom>
        </p:spPr>
        <p:txBody>
          <a:bodyPr vert="horz" wrap="square" lIns="0" tIns="40640" rIns="0" bIns="0" rtlCol="0">
            <a:spAutoFit/>
          </a:bodyPr>
          <a:lstStyle/>
          <a:p>
            <a:pPr marL="91438" marR="201926">
              <a:spcBef>
                <a:spcPts val="320"/>
              </a:spcBef>
            </a:pPr>
            <a:r>
              <a:rPr sz="700" spc="-11" dirty="0">
                <a:latin typeface="Calibri"/>
                <a:cs typeface="Calibri"/>
              </a:rPr>
              <a:t>Experimental</a:t>
            </a:r>
            <a:r>
              <a:rPr sz="700" spc="131" dirty="0">
                <a:latin typeface="Calibri"/>
                <a:cs typeface="Calibri"/>
              </a:rPr>
              <a:t>  </a:t>
            </a:r>
            <a:r>
              <a:rPr sz="700" spc="-11" dirty="0">
                <a:latin typeface="Calibri"/>
                <a:cs typeface="Calibri"/>
              </a:rPr>
              <a:t>Designs </a:t>
            </a:r>
            <a:r>
              <a:rPr sz="700" dirty="0">
                <a:latin typeface="Calibri"/>
                <a:cs typeface="Calibri"/>
              </a:rPr>
              <a:t> </a:t>
            </a:r>
            <a:r>
              <a:rPr sz="700" spc="-11" dirty="0">
                <a:latin typeface="Calibri"/>
                <a:cs typeface="Calibri"/>
              </a:rPr>
              <a:t>Financial &amp; Statistical Analyses </a:t>
            </a:r>
            <a:r>
              <a:rPr sz="700" spc="-131" dirty="0">
                <a:latin typeface="Calibri"/>
                <a:cs typeface="Calibri"/>
              </a:rPr>
              <a:t> </a:t>
            </a:r>
            <a:r>
              <a:rPr sz="700" spc="-11" dirty="0">
                <a:latin typeface="Calibri"/>
                <a:cs typeface="Calibri"/>
              </a:rPr>
              <a:t>Predictive</a:t>
            </a:r>
            <a:r>
              <a:rPr sz="700" spc="11" dirty="0">
                <a:latin typeface="Calibri"/>
                <a:cs typeface="Calibri"/>
              </a:rPr>
              <a:t> </a:t>
            </a:r>
            <a:r>
              <a:rPr sz="700" spc="-11" dirty="0">
                <a:latin typeface="Calibri"/>
                <a:cs typeface="Calibri"/>
              </a:rPr>
              <a:t>Modeling</a:t>
            </a:r>
            <a:endParaRPr sz="700" dirty="0">
              <a:latin typeface="Calibri"/>
              <a:cs typeface="Calibri"/>
            </a:endParaRPr>
          </a:p>
        </p:txBody>
      </p:sp>
      <p:sp>
        <p:nvSpPr>
          <p:cNvPr id="173" name="object 173"/>
          <p:cNvSpPr txBox="1"/>
          <p:nvPr/>
        </p:nvSpPr>
        <p:spPr>
          <a:xfrm>
            <a:off x="4768578" y="5871373"/>
            <a:ext cx="924560" cy="255199"/>
          </a:xfrm>
          <a:prstGeom prst="rect">
            <a:avLst/>
          </a:prstGeom>
          <a:solidFill>
            <a:srgbClr val="FFFFFF">
              <a:alpha val="52156"/>
            </a:srgbClr>
          </a:solidFill>
        </p:spPr>
        <p:txBody>
          <a:bodyPr vert="horz" wrap="square" lIns="0" tIns="39371" rIns="0" bIns="0" rtlCol="0">
            <a:spAutoFit/>
          </a:bodyPr>
          <a:lstStyle/>
          <a:p>
            <a:pPr marL="92708" marR="140967">
              <a:spcBef>
                <a:spcPts val="311"/>
              </a:spcBef>
            </a:pPr>
            <a:r>
              <a:rPr sz="700" spc="-20" dirty="0">
                <a:latin typeface="Calibri"/>
                <a:cs typeface="Calibri"/>
              </a:rPr>
              <a:t>Complementary</a:t>
            </a:r>
            <a:r>
              <a:rPr sz="700" spc="-11" dirty="0">
                <a:latin typeface="Calibri"/>
                <a:cs typeface="Calibri"/>
              </a:rPr>
              <a:t> vs </a:t>
            </a:r>
            <a:r>
              <a:rPr sz="700" spc="-120" dirty="0">
                <a:latin typeface="Calibri"/>
                <a:cs typeface="Calibri"/>
              </a:rPr>
              <a:t> </a:t>
            </a:r>
            <a:r>
              <a:rPr sz="700" spc="-11" dirty="0">
                <a:latin typeface="Calibri"/>
                <a:cs typeface="Calibri"/>
              </a:rPr>
              <a:t>Substitutes`</a:t>
            </a:r>
            <a:endParaRPr sz="700">
              <a:latin typeface="Calibri"/>
              <a:cs typeface="Calibri"/>
            </a:endParaRPr>
          </a:p>
        </p:txBody>
      </p:sp>
      <p:sp>
        <p:nvSpPr>
          <p:cNvPr id="174" name="object 174"/>
          <p:cNvSpPr txBox="1"/>
          <p:nvPr/>
        </p:nvSpPr>
        <p:spPr>
          <a:xfrm>
            <a:off x="6052440" y="6391427"/>
            <a:ext cx="627380" cy="132153"/>
          </a:xfrm>
          <a:prstGeom prst="rect">
            <a:avLst/>
          </a:prstGeom>
        </p:spPr>
        <p:txBody>
          <a:bodyPr vert="horz" wrap="square" lIns="0" tIns="24131" rIns="0" bIns="0" rtlCol="0">
            <a:spAutoFit/>
          </a:bodyPr>
          <a:lstStyle/>
          <a:p>
            <a:pPr marL="76198">
              <a:spcBef>
                <a:spcPts val="191"/>
              </a:spcBef>
            </a:pPr>
            <a:r>
              <a:rPr sz="200" b="1" spc="-31" dirty="0"/>
              <a:t>De</a:t>
            </a:r>
            <a:r>
              <a:rPr sz="200" b="1" spc="-11" dirty="0"/>
              <a:t>pi</a:t>
            </a:r>
            <a:r>
              <a:rPr sz="200" b="1" spc="-20" dirty="0"/>
              <a:t>la</a:t>
            </a:r>
            <a:r>
              <a:rPr sz="200" b="1" spc="-11" dirty="0"/>
              <a:t>to</a:t>
            </a:r>
            <a:r>
              <a:rPr sz="200" b="1" spc="-20" dirty="0"/>
              <a:t>r</a:t>
            </a:r>
            <a:r>
              <a:rPr sz="200" b="1" spc="-11" dirty="0"/>
              <a:t>i</a:t>
            </a:r>
            <a:r>
              <a:rPr sz="200" b="1" spc="-20" dirty="0"/>
              <a:t>e</a:t>
            </a:r>
            <a:r>
              <a:rPr sz="200" b="1" spc="-11" dirty="0"/>
              <a:t>s</a:t>
            </a:r>
            <a:r>
              <a:rPr sz="200" b="1" dirty="0"/>
              <a:t>       </a:t>
            </a:r>
            <a:r>
              <a:rPr sz="200" b="1" spc="-31" dirty="0"/>
              <a:t> </a:t>
            </a:r>
            <a:r>
              <a:rPr sz="1051" spc="-31" baseline="-23809" dirty="0">
                <a:latin typeface="Calibri"/>
                <a:cs typeface="Calibri"/>
              </a:rPr>
              <a:t>S</a:t>
            </a:r>
            <a:r>
              <a:rPr sz="1051" spc="-15" baseline="-23809" dirty="0">
                <a:latin typeface="Calibri"/>
                <a:cs typeface="Calibri"/>
              </a:rPr>
              <a:t>t</a:t>
            </a:r>
            <a:r>
              <a:rPr sz="1051" spc="-31" baseline="-23809" dirty="0">
                <a:latin typeface="Calibri"/>
                <a:cs typeface="Calibri"/>
              </a:rPr>
              <a:t>or</a:t>
            </a:r>
            <a:r>
              <a:rPr sz="1051" spc="-15" baseline="-23809" dirty="0">
                <a:latin typeface="Calibri"/>
                <a:cs typeface="Calibri"/>
              </a:rPr>
              <a:t>e</a:t>
            </a:r>
            <a:r>
              <a:rPr sz="1051" spc="31" baseline="-23809" dirty="0">
                <a:latin typeface="Calibri"/>
                <a:cs typeface="Calibri"/>
              </a:rPr>
              <a:t> </a:t>
            </a:r>
            <a:r>
              <a:rPr sz="1051" spc="-31" baseline="-23809" dirty="0">
                <a:latin typeface="Calibri"/>
                <a:cs typeface="Calibri"/>
              </a:rPr>
              <a:t>v</a:t>
            </a:r>
            <a:r>
              <a:rPr sz="1051" spc="-15" baseline="-23809" dirty="0">
                <a:latin typeface="Calibri"/>
                <a:cs typeface="Calibri"/>
              </a:rPr>
              <a:t>s</a:t>
            </a:r>
            <a:endParaRPr sz="1051" baseline="-23809">
              <a:latin typeface="Calibri"/>
              <a:cs typeface="Calibri"/>
            </a:endParaRPr>
          </a:p>
        </p:txBody>
      </p:sp>
      <p:sp>
        <p:nvSpPr>
          <p:cNvPr id="175" name="object 175"/>
          <p:cNvSpPr txBox="1"/>
          <p:nvPr/>
        </p:nvSpPr>
        <p:spPr>
          <a:xfrm>
            <a:off x="6290548" y="6533550"/>
            <a:ext cx="369571" cy="132088"/>
          </a:xfrm>
          <a:prstGeom prst="rect">
            <a:avLst/>
          </a:prstGeom>
        </p:spPr>
        <p:txBody>
          <a:bodyPr vert="horz" wrap="square" lIns="0" tIns="24131" rIns="0" bIns="0" rtlCol="0">
            <a:spAutoFit/>
          </a:bodyPr>
          <a:lstStyle/>
          <a:p>
            <a:pPr marL="25399">
              <a:spcBef>
                <a:spcPts val="191"/>
              </a:spcBef>
            </a:pPr>
            <a:r>
              <a:rPr sz="700" spc="-20" dirty="0">
                <a:latin typeface="Calibri"/>
                <a:cs typeface="Calibri"/>
              </a:rPr>
              <a:t>Lon</a:t>
            </a:r>
            <a:r>
              <a:rPr sz="700" spc="-11" dirty="0">
                <a:latin typeface="Calibri"/>
                <a:cs typeface="Calibri"/>
              </a:rPr>
              <a:t>g</a:t>
            </a:r>
            <a:r>
              <a:rPr sz="700" spc="11" dirty="0">
                <a:latin typeface="Calibri"/>
                <a:cs typeface="Calibri"/>
              </a:rPr>
              <a:t> </a:t>
            </a:r>
            <a:r>
              <a:rPr sz="700" spc="-20" dirty="0">
                <a:latin typeface="Calibri"/>
                <a:cs typeface="Calibri"/>
              </a:rPr>
              <a:t>T</a:t>
            </a:r>
            <a:r>
              <a:rPr sz="700" spc="-11" dirty="0">
                <a:latin typeface="Calibri"/>
                <a:cs typeface="Calibri"/>
              </a:rPr>
              <a:t>ail</a:t>
            </a:r>
            <a:endParaRPr sz="700">
              <a:latin typeface="Calibri"/>
              <a:cs typeface="Calibri"/>
            </a:endParaRPr>
          </a:p>
        </p:txBody>
      </p:sp>
      <p:sp>
        <p:nvSpPr>
          <p:cNvPr id="176" name="object 176"/>
          <p:cNvSpPr/>
          <p:nvPr/>
        </p:nvSpPr>
        <p:spPr>
          <a:xfrm>
            <a:off x="3420854" y="6117296"/>
            <a:ext cx="1024891" cy="411480"/>
          </a:xfrm>
          <a:custGeom>
            <a:avLst/>
            <a:gdLst/>
            <a:ahLst/>
            <a:cxnLst/>
            <a:rect l="l" t="t" r="r" b="b"/>
            <a:pathLst>
              <a:path w="512444" h="205739">
                <a:moveTo>
                  <a:pt x="511962" y="0"/>
                </a:moveTo>
                <a:lnTo>
                  <a:pt x="0" y="0"/>
                </a:lnTo>
                <a:lnTo>
                  <a:pt x="0" y="205587"/>
                </a:lnTo>
                <a:lnTo>
                  <a:pt x="511962" y="205587"/>
                </a:lnTo>
                <a:lnTo>
                  <a:pt x="511962" y="0"/>
                </a:lnTo>
                <a:close/>
              </a:path>
            </a:pathLst>
          </a:custGeom>
          <a:solidFill>
            <a:srgbClr val="FFFFFF">
              <a:alpha val="79998"/>
            </a:srgbClr>
          </a:solidFill>
        </p:spPr>
        <p:txBody>
          <a:bodyPr wrap="square" lIns="0" tIns="0" rIns="0" bIns="0" rtlCol="0"/>
          <a:lstStyle/>
          <a:p>
            <a:endParaRPr sz="2800"/>
          </a:p>
        </p:txBody>
      </p:sp>
      <p:sp>
        <p:nvSpPr>
          <p:cNvPr id="177" name="object 177"/>
          <p:cNvSpPr txBox="1"/>
          <p:nvPr/>
        </p:nvSpPr>
        <p:spPr>
          <a:xfrm>
            <a:off x="4151360" y="6165759"/>
            <a:ext cx="327660" cy="102592"/>
          </a:xfrm>
          <a:prstGeom prst="rect">
            <a:avLst/>
          </a:prstGeom>
          <a:solidFill>
            <a:srgbClr val="FFFFFF">
              <a:alpha val="79998"/>
            </a:srgbClr>
          </a:solidFill>
        </p:spPr>
        <p:txBody>
          <a:bodyPr vert="horz" wrap="square" lIns="0" tIns="0" rIns="0" bIns="0" rtlCol="0">
            <a:spAutoFit/>
          </a:bodyPr>
          <a:lstStyle/>
          <a:p>
            <a:pPr>
              <a:lnSpc>
                <a:spcPts val="780"/>
              </a:lnSpc>
            </a:pPr>
            <a:r>
              <a:rPr sz="700" spc="-11" dirty="0">
                <a:latin typeface="Calibri"/>
                <a:cs typeface="Calibri"/>
              </a:rPr>
              <a:t>tes</a:t>
            </a:r>
            <a:endParaRPr sz="700">
              <a:latin typeface="Calibri"/>
              <a:cs typeface="Calibri"/>
            </a:endParaRPr>
          </a:p>
        </p:txBody>
      </p:sp>
      <p:sp>
        <p:nvSpPr>
          <p:cNvPr id="178" name="object 178"/>
          <p:cNvSpPr txBox="1"/>
          <p:nvPr/>
        </p:nvSpPr>
        <p:spPr>
          <a:xfrm>
            <a:off x="3485402" y="6165759"/>
            <a:ext cx="314960" cy="193643"/>
          </a:xfrm>
          <a:prstGeom prst="rect">
            <a:avLst/>
          </a:prstGeom>
          <a:solidFill>
            <a:srgbClr val="FFFFFF">
              <a:alpha val="79998"/>
            </a:srgbClr>
          </a:solidFill>
        </p:spPr>
        <p:txBody>
          <a:bodyPr vert="horz" wrap="square" lIns="0" tIns="0" rIns="0" bIns="0" rtlCol="0">
            <a:spAutoFit/>
          </a:bodyPr>
          <a:lstStyle/>
          <a:p>
            <a:pPr marL="27939">
              <a:lnSpc>
                <a:spcPts val="780"/>
              </a:lnSpc>
            </a:pPr>
            <a:r>
              <a:rPr sz="700" spc="-11" dirty="0">
                <a:latin typeface="Calibri"/>
                <a:cs typeface="Calibri"/>
              </a:rPr>
              <a:t>Di</a:t>
            </a:r>
            <a:r>
              <a:rPr sz="700" spc="-20" dirty="0">
                <a:latin typeface="Calibri"/>
                <a:cs typeface="Calibri"/>
              </a:rPr>
              <a:t>scou</a:t>
            </a:r>
            <a:r>
              <a:rPr sz="700" spc="-11" dirty="0">
                <a:latin typeface="Calibri"/>
                <a:cs typeface="Calibri"/>
              </a:rPr>
              <a:t>n</a:t>
            </a:r>
            <a:endParaRPr sz="700">
              <a:latin typeface="Calibri"/>
              <a:cs typeface="Calibri"/>
            </a:endParaRPr>
          </a:p>
          <a:p>
            <a:pPr marL="27939">
              <a:lnSpc>
                <a:spcPts val="660"/>
              </a:lnSpc>
            </a:pPr>
            <a:r>
              <a:rPr sz="700" spc="-11" dirty="0">
                <a:latin typeface="Calibri"/>
                <a:cs typeface="Calibri"/>
              </a:rPr>
              <a:t>M</a:t>
            </a:r>
            <a:r>
              <a:rPr sz="700" spc="-31" dirty="0">
                <a:latin typeface="Calibri"/>
                <a:cs typeface="Calibri"/>
              </a:rPr>
              <a:t>e</a:t>
            </a:r>
            <a:r>
              <a:rPr sz="700" spc="-20" dirty="0">
                <a:latin typeface="Calibri"/>
                <a:cs typeface="Calibri"/>
              </a:rPr>
              <a:t>rch</a:t>
            </a:r>
            <a:r>
              <a:rPr sz="700" spc="-11" dirty="0">
                <a:latin typeface="Calibri"/>
                <a:cs typeface="Calibri"/>
              </a:rPr>
              <a:t>a</a:t>
            </a:r>
            <a:endParaRPr sz="700">
              <a:latin typeface="Calibri"/>
              <a:cs typeface="Calibri"/>
            </a:endParaRPr>
          </a:p>
        </p:txBody>
      </p:sp>
      <p:sp>
        <p:nvSpPr>
          <p:cNvPr id="179" name="object 179"/>
          <p:cNvSpPr txBox="1"/>
          <p:nvPr/>
        </p:nvSpPr>
        <p:spPr>
          <a:xfrm>
            <a:off x="3812016" y="6165759"/>
            <a:ext cx="353060" cy="193643"/>
          </a:xfrm>
          <a:prstGeom prst="rect">
            <a:avLst/>
          </a:prstGeom>
          <a:solidFill>
            <a:srgbClr val="FFFFFF">
              <a:alpha val="79998"/>
            </a:srgbClr>
          </a:solidFill>
        </p:spPr>
        <p:txBody>
          <a:bodyPr vert="horz" wrap="square" lIns="0" tIns="0" rIns="0" bIns="0" rtlCol="0">
            <a:spAutoFit/>
          </a:bodyPr>
          <a:lstStyle/>
          <a:p>
            <a:pPr>
              <a:lnSpc>
                <a:spcPts val="780"/>
              </a:lnSpc>
            </a:pPr>
            <a:r>
              <a:rPr sz="700" spc="-11" dirty="0">
                <a:latin typeface="Calibri"/>
                <a:cs typeface="Calibri"/>
              </a:rPr>
              <a:t>ts &amp;</a:t>
            </a:r>
            <a:r>
              <a:rPr sz="700" spc="11" dirty="0">
                <a:latin typeface="Calibri"/>
                <a:cs typeface="Calibri"/>
              </a:rPr>
              <a:t> </a:t>
            </a:r>
            <a:r>
              <a:rPr sz="700" spc="-11" dirty="0">
                <a:latin typeface="Calibri"/>
                <a:cs typeface="Calibri"/>
              </a:rPr>
              <a:t>R</a:t>
            </a:r>
            <a:r>
              <a:rPr sz="700" spc="-31" dirty="0">
                <a:latin typeface="Calibri"/>
                <a:cs typeface="Calibri"/>
              </a:rPr>
              <a:t>e</a:t>
            </a:r>
            <a:r>
              <a:rPr sz="700" spc="-20" dirty="0">
                <a:latin typeface="Calibri"/>
                <a:cs typeface="Calibri"/>
              </a:rPr>
              <a:t>b</a:t>
            </a:r>
            <a:r>
              <a:rPr sz="700" spc="-11" dirty="0">
                <a:latin typeface="Calibri"/>
                <a:cs typeface="Calibri"/>
              </a:rPr>
              <a:t>a</a:t>
            </a:r>
            <a:endParaRPr sz="700">
              <a:latin typeface="Calibri"/>
              <a:cs typeface="Calibri"/>
            </a:endParaRPr>
          </a:p>
          <a:p>
            <a:pPr marR="6351">
              <a:lnSpc>
                <a:spcPts val="660"/>
              </a:lnSpc>
            </a:pPr>
            <a:r>
              <a:rPr sz="700" spc="-20" dirty="0">
                <a:latin typeface="Calibri"/>
                <a:cs typeface="Calibri"/>
              </a:rPr>
              <a:t>n</a:t>
            </a:r>
            <a:r>
              <a:rPr sz="700" spc="-11" dirty="0">
                <a:latin typeface="Calibri"/>
                <a:cs typeface="Calibri"/>
              </a:rPr>
              <a:t>t</a:t>
            </a:r>
            <a:r>
              <a:rPr sz="700" spc="11" dirty="0">
                <a:latin typeface="Calibri"/>
                <a:cs typeface="Calibri"/>
              </a:rPr>
              <a:t> </a:t>
            </a:r>
            <a:r>
              <a:rPr sz="700" spc="-20" dirty="0">
                <a:latin typeface="Calibri"/>
                <a:cs typeface="Calibri"/>
              </a:rPr>
              <a:t>T</a:t>
            </a:r>
            <a:r>
              <a:rPr sz="700" spc="-11" dirty="0">
                <a:latin typeface="Calibri"/>
                <a:cs typeface="Calibri"/>
              </a:rPr>
              <a:t>i</a:t>
            </a:r>
            <a:r>
              <a:rPr sz="700" spc="-20" dirty="0">
                <a:latin typeface="Calibri"/>
                <a:cs typeface="Calibri"/>
              </a:rPr>
              <a:t>e</a:t>
            </a:r>
            <a:r>
              <a:rPr sz="700" spc="-11" dirty="0">
                <a:latin typeface="Calibri"/>
                <a:cs typeface="Calibri"/>
              </a:rPr>
              <a:t>-</a:t>
            </a:r>
            <a:r>
              <a:rPr sz="700" spc="-20" dirty="0">
                <a:latin typeface="Calibri"/>
                <a:cs typeface="Calibri"/>
              </a:rPr>
              <a:t>Ins</a:t>
            </a:r>
            <a:endParaRPr sz="700">
              <a:latin typeface="Calibri"/>
              <a:cs typeface="Calibri"/>
            </a:endParaRPr>
          </a:p>
        </p:txBody>
      </p:sp>
      <p:sp>
        <p:nvSpPr>
          <p:cNvPr id="180" name="object 180"/>
          <p:cNvSpPr txBox="1"/>
          <p:nvPr/>
        </p:nvSpPr>
        <p:spPr>
          <a:xfrm>
            <a:off x="3485402" y="6346352"/>
            <a:ext cx="993140" cy="132088"/>
          </a:xfrm>
          <a:prstGeom prst="rect">
            <a:avLst/>
          </a:prstGeom>
        </p:spPr>
        <p:txBody>
          <a:bodyPr vert="horz" wrap="square" lIns="0" tIns="24131" rIns="0" bIns="0" rtlCol="0">
            <a:spAutoFit/>
          </a:bodyPr>
          <a:lstStyle/>
          <a:p>
            <a:pPr marL="27939">
              <a:spcBef>
                <a:spcPts val="191"/>
              </a:spcBef>
            </a:pPr>
            <a:r>
              <a:rPr sz="700" spc="-20" dirty="0">
                <a:latin typeface="Calibri"/>
                <a:cs typeface="Calibri"/>
              </a:rPr>
              <a:t>Loy</a:t>
            </a:r>
            <a:r>
              <a:rPr sz="700" spc="-11" dirty="0">
                <a:latin typeface="Calibri"/>
                <a:cs typeface="Calibri"/>
              </a:rPr>
              <a:t>alty</a:t>
            </a:r>
            <a:r>
              <a:rPr sz="700" dirty="0">
                <a:latin typeface="Calibri"/>
                <a:cs typeface="Calibri"/>
              </a:rPr>
              <a:t> </a:t>
            </a:r>
            <a:r>
              <a:rPr sz="700" spc="-11" dirty="0">
                <a:latin typeface="Calibri"/>
                <a:cs typeface="Calibri"/>
              </a:rPr>
              <a:t>P</a:t>
            </a:r>
            <a:r>
              <a:rPr sz="700" spc="-20" dirty="0">
                <a:latin typeface="Calibri"/>
                <a:cs typeface="Calibri"/>
              </a:rPr>
              <a:t>o</a:t>
            </a:r>
            <a:r>
              <a:rPr sz="700" spc="-11" dirty="0">
                <a:latin typeface="Calibri"/>
                <a:cs typeface="Calibri"/>
              </a:rPr>
              <a:t>i</a:t>
            </a:r>
            <a:r>
              <a:rPr sz="700" spc="-20" dirty="0">
                <a:latin typeface="Calibri"/>
                <a:cs typeface="Calibri"/>
              </a:rPr>
              <a:t>n</a:t>
            </a:r>
            <a:r>
              <a:rPr sz="700" spc="-11" dirty="0">
                <a:latin typeface="Calibri"/>
                <a:cs typeface="Calibri"/>
              </a:rPr>
              <a:t>ts</a:t>
            </a:r>
            <a:r>
              <a:rPr sz="700" dirty="0">
                <a:latin typeface="Calibri"/>
                <a:cs typeface="Calibri"/>
              </a:rPr>
              <a:t> </a:t>
            </a:r>
            <a:r>
              <a:rPr sz="700" spc="-11" dirty="0">
                <a:latin typeface="Calibri"/>
                <a:cs typeface="Calibri"/>
              </a:rPr>
              <a:t>P</a:t>
            </a:r>
            <a:r>
              <a:rPr sz="700" spc="-20" dirty="0">
                <a:latin typeface="Calibri"/>
                <a:cs typeface="Calibri"/>
              </a:rPr>
              <a:t>rom</a:t>
            </a:r>
            <a:r>
              <a:rPr sz="700" spc="-11" dirty="0">
                <a:latin typeface="Calibri"/>
                <a:cs typeface="Calibri"/>
              </a:rPr>
              <a:t>o</a:t>
            </a:r>
            <a:endParaRPr sz="700">
              <a:latin typeface="Calibri"/>
              <a:cs typeface="Calibri"/>
            </a:endParaRPr>
          </a:p>
        </p:txBody>
      </p:sp>
      <p:grpSp>
        <p:nvGrpSpPr>
          <p:cNvPr id="181" name="object 181"/>
          <p:cNvGrpSpPr/>
          <p:nvPr/>
        </p:nvGrpSpPr>
        <p:grpSpPr>
          <a:xfrm>
            <a:off x="6329154" y="4969495"/>
            <a:ext cx="1492251" cy="1008380"/>
            <a:chOff x="3004311" y="2434373"/>
            <a:chExt cx="746125" cy="504190"/>
          </a:xfrm>
        </p:grpSpPr>
        <p:pic>
          <p:nvPicPr>
            <p:cNvPr id="182" name="object 182"/>
            <p:cNvPicPr/>
            <p:nvPr/>
          </p:nvPicPr>
          <p:blipFill>
            <a:blip r:embed="rId28" cstate="print"/>
            <a:stretch>
              <a:fillRect/>
            </a:stretch>
          </p:blipFill>
          <p:spPr>
            <a:xfrm>
              <a:off x="3004311" y="2434373"/>
              <a:ext cx="746125" cy="504024"/>
            </a:xfrm>
            <a:prstGeom prst="rect">
              <a:avLst/>
            </a:prstGeom>
          </p:spPr>
        </p:pic>
        <p:sp>
          <p:nvSpPr>
            <p:cNvPr id="183" name="object 183"/>
            <p:cNvSpPr/>
            <p:nvPr/>
          </p:nvSpPr>
          <p:spPr>
            <a:xfrm>
              <a:off x="3040887" y="2471699"/>
              <a:ext cx="696595" cy="205740"/>
            </a:xfrm>
            <a:custGeom>
              <a:avLst/>
              <a:gdLst/>
              <a:ahLst/>
              <a:cxnLst/>
              <a:rect l="l" t="t" r="r" b="b"/>
              <a:pathLst>
                <a:path w="696595" h="205739">
                  <a:moveTo>
                    <a:pt x="696112" y="0"/>
                  </a:moveTo>
                  <a:lnTo>
                    <a:pt x="0" y="0"/>
                  </a:lnTo>
                  <a:lnTo>
                    <a:pt x="0" y="205587"/>
                  </a:lnTo>
                  <a:lnTo>
                    <a:pt x="696112" y="205587"/>
                  </a:lnTo>
                  <a:lnTo>
                    <a:pt x="696112" y="0"/>
                  </a:lnTo>
                  <a:close/>
                </a:path>
              </a:pathLst>
            </a:custGeom>
            <a:solidFill>
              <a:srgbClr val="FFFFFF">
                <a:alpha val="30195"/>
              </a:srgbClr>
            </a:solidFill>
          </p:spPr>
          <p:txBody>
            <a:bodyPr wrap="square" lIns="0" tIns="0" rIns="0" bIns="0" rtlCol="0"/>
            <a:lstStyle/>
            <a:p>
              <a:endParaRPr sz="2800"/>
            </a:p>
          </p:txBody>
        </p:sp>
      </p:grpSp>
      <p:sp>
        <p:nvSpPr>
          <p:cNvPr id="184" name="object 184"/>
          <p:cNvSpPr txBox="1"/>
          <p:nvPr/>
        </p:nvSpPr>
        <p:spPr>
          <a:xfrm>
            <a:off x="6495778" y="5059334"/>
            <a:ext cx="1112520" cy="347532"/>
          </a:xfrm>
          <a:prstGeom prst="rect">
            <a:avLst/>
          </a:prstGeom>
        </p:spPr>
        <p:txBody>
          <a:bodyPr vert="horz" wrap="square" lIns="0" tIns="24131" rIns="0" bIns="0" rtlCol="0">
            <a:spAutoFit/>
          </a:bodyPr>
          <a:lstStyle/>
          <a:p>
            <a:pPr marR="10160">
              <a:spcBef>
                <a:spcPts val="191"/>
              </a:spcBef>
            </a:pPr>
            <a:r>
              <a:rPr sz="700" spc="-11" dirty="0">
                <a:latin typeface="Calibri"/>
                <a:cs typeface="Calibri"/>
              </a:rPr>
              <a:t>Zone</a:t>
            </a:r>
            <a:r>
              <a:rPr sz="700" spc="-31" dirty="0">
                <a:latin typeface="Calibri"/>
                <a:cs typeface="Calibri"/>
              </a:rPr>
              <a:t> </a:t>
            </a:r>
            <a:r>
              <a:rPr sz="700" spc="-11" dirty="0">
                <a:latin typeface="Calibri"/>
                <a:cs typeface="Calibri"/>
              </a:rPr>
              <a:t>Pricing, &amp;</a:t>
            </a:r>
            <a:r>
              <a:rPr sz="700" spc="-20" dirty="0">
                <a:latin typeface="Calibri"/>
                <a:cs typeface="Calibri"/>
              </a:rPr>
              <a:t> </a:t>
            </a:r>
            <a:r>
              <a:rPr sz="700" spc="-11" dirty="0">
                <a:latin typeface="Calibri"/>
                <a:cs typeface="Calibri"/>
              </a:rPr>
              <a:t>Price</a:t>
            </a:r>
            <a:r>
              <a:rPr sz="700" spc="20" dirty="0">
                <a:latin typeface="Calibri"/>
                <a:cs typeface="Calibri"/>
              </a:rPr>
              <a:t> </a:t>
            </a:r>
            <a:r>
              <a:rPr sz="700" spc="-11" dirty="0">
                <a:latin typeface="Calibri"/>
                <a:cs typeface="Calibri"/>
              </a:rPr>
              <a:t>Elasticity </a:t>
            </a:r>
            <a:r>
              <a:rPr sz="700" dirty="0">
                <a:latin typeface="Calibri"/>
                <a:cs typeface="Calibri"/>
              </a:rPr>
              <a:t> </a:t>
            </a:r>
            <a:r>
              <a:rPr sz="700" spc="-11" dirty="0">
                <a:latin typeface="Calibri"/>
                <a:cs typeface="Calibri"/>
              </a:rPr>
              <a:t>Promotional</a:t>
            </a:r>
            <a:r>
              <a:rPr sz="700" spc="31" dirty="0">
                <a:latin typeface="Calibri"/>
                <a:cs typeface="Calibri"/>
              </a:rPr>
              <a:t> </a:t>
            </a:r>
            <a:r>
              <a:rPr sz="700" spc="-11" dirty="0">
                <a:latin typeface="Calibri"/>
                <a:cs typeface="Calibri"/>
              </a:rPr>
              <a:t>Pricing </a:t>
            </a:r>
            <a:r>
              <a:rPr sz="700" dirty="0">
                <a:latin typeface="Calibri"/>
                <a:cs typeface="Calibri"/>
              </a:rPr>
              <a:t> </a:t>
            </a:r>
            <a:r>
              <a:rPr sz="700" spc="-11" dirty="0">
                <a:latin typeface="Calibri"/>
                <a:cs typeface="Calibri"/>
              </a:rPr>
              <a:t>Relationship-based</a:t>
            </a:r>
            <a:r>
              <a:rPr sz="700" dirty="0">
                <a:latin typeface="Calibri"/>
                <a:cs typeface="Calibri"/>
              </a:rPr>
              <a:t> </a:t>
            </a:r>
            <a:r>
              <a:rPr sz="700" spc="-11" dirty="0">
                <a:latin typeface="Calibri"/>
                <a:cs typeface="Calibri"/>
              </a:rPr>
              <a:t>Pricing</a:t>
            </a:r>
            <a:endParaRPr sz="700">
              <a:latin typeface="Calibri"/>
              <a:cs typeface="Calibri"/>
            </a:endParaRPr>
          </a:p>
        </p:txBody>
      </p:sp>
      <p:pic>
        <p:nvPicPr>
          <p:cNvPr id="185" name="object 185"/>
          <p:cNvPicPr/>
          <p:nvPr/>
        </p:nvPicPr>
        <p:blipFill>
          <a:blip r:embed="rId29" cstate="print"/>
          <a:stretch>
            <a:fillRect/>
          </a:stretch>
        </p:blipFill>
        <p:spPr>
          <a:xfrm>
            <a:off x="4936982" y="4139346"/>
            <a:ext cx="977900" cy="660400"/>
          </a:xfrm>
          <a:prstGeom prst="rect">
            <a:avLst/>
          </a:prstGeom>
        </p:spPr>
      </p:pic>
      <p:sp>
        <p:nvSpPr>
          <p:cNvPr id="186" name="object 186"/>
          <p:cNvSpPr txBox="1"/>
          <p:nvPr/>
        </p:nvSpPr>
        <p:spPr>
          <a:xfrm>
            <a:off x="4776516" y="3643613"/>
            <a:ext cx="1731011" cy="394980"/>
          </a:xfrm>
          <a:prstGeom prst="rect">
            <a:avLst/>
          </a:prstGeom>
        </p:spPr>
        <p:txBody>
          <a:bodyPr vert="horz" wrap="square" lIns="0" tIns="25400" rIns="0" bIns="0" rtlCol="0">
            <a:spAutoFit/>
          </a:bodyPr>
          <a:lstStyle/>
          <a:p>
            <a:pPr marL="25399">
              <a:spcBef>
                <a:spcPts val="200"/>
              </a:spcBef>
            </a:pPr>
            <a:r>
              <a:rPr sz="1200" b="1" dirty="0">
                <a:solidFill>
                  <a:srgbClr val="006699"/>
                </a:solidFill>
                <a:latin typeface="Calibri"/>
                <a:cs typeface="Calibri"/>
              </a:rPr>
              <a:t>S</a:t>
            </a:r>
            <a:r>
              <a:rPr sz="1200" b="1" spc="11" dirty="0">
                <a:solidFill>
                  <a:srgbClr val="006699"/>
                </a:solidFill>
                <a:latin typeface="Calibri"/>
                <a:cs typeface="Calibri"/>
              </a:rPr>
              <a:t>p</a:t>
            </a:r>
            <a:r>
              <a:rPr sz="1200" b="1" dirty="0">
                <a:solidFill>
                  <a:srgbClr val="006699"/>
                </a:solidFill>
                <a:latin typeface="Calibri"/>
                <a:cs typeface="Calibri"/>
              </a:rPr>
              <a:t>ace</a:t>
            </a:r>
            <a:r>
              <a:rPr sz="1200" b="1" spc="-91" dirty="0">
                <a:solidFill>
                  <a:srgbClr val="006699"/>
                </a:solidFill>
                <a:latin typeface="Calibri"/>
                <a:cs typeface="Calibri"/>
              </a:rPr>
              <a:t> </a:t>
            </a:r>
            <a:r>
              <a:rPr sz="1200" b="1" spc="-20" dirty="0">
                <a:solidFill>
                  <a:srgbClr val="006699"/>
                </a:solidFill>
                <a:latin typeface="Calibri"/>
                <a:cs typeface="Calibri"/>
              </a:rPr>
              <a:t>A</a:t>
            </a:r>
            <a:r>
              <a:rPr sz="1200" b="1" spc="11" dirty="0">
                <a:solidFill>
                  <a:srgbClr val="006699"/>
                </a:solidFill>
                <a:latin typeface="Calibri"/>
                <a:cs typeface="Calibri"/>
              </a:rPr>
              <a:t>n</a:t>
            </a:r>
            <a:r>
              <a:rPr sz="1200" b="1" dirty="0">
                <a:solidFill>
                  <a:srgbClr val="006699"/>
                </a:solidFill>
                <a:latin typeface="Calibri"/>
                <a:cs typeface="Calibri"/>
              </a:rPr>
              <a:t>a</a:t>
            </a:r>
            <a:r>
              <a:rPr sz="1200" b="1" spc="-11" dirty="0">
                <a:solidFill>
                  <a:srgbClr val="006699"/>
                </a:solidFill>
                <a:latin typeface="Calibri"/>
                <a:cs typeface="Calibri"/>
              </a:rPr>
              <a:t>l</a:t>
            </a:r>
            <a:r>
              <a:rPr sz="1200" b="1" dirty="0">
                <a:solidFill>
                  <a:srgbClr val="006699"/>
                </a:solidFill>
                <a:latin typeface="Calibri"/>
                <a:cs typeface="Calibri"/>
              </a:rPr>
              <a:t>y</a:t>
            </a:r>
            <a:r>
              <a:rPr sz="1200" b="1" spc="11" dirty="0">
                <a:solidFill>
                  <a:srgbClr val="006699"/>
                </a:solidFill>
                <a:latin typeface="Calibri"/>
                <a:cs typeface="Calibri"/>
              </a:rPr>
              <a:t>t</a:t>
            </a:r>
            <a:r>
              <a:rPr sz="1200" b="1" spc="-11" dirty="0">
                <a:solidFill>
                  <a:srgbClr val="006699"/>
                </a:solidFill>
                <a:latin typeface="Calibri"/>
                <a:cs typeface="Calibri"/>
              </a:rPr>
              <a:t>i</a:t>
            </a:r>
            <a:r>
              <a:rPr sz="1200" b="1" dirty="0">
                <a:solidFill>
                  <a:srgbClr val="006699"/>
                </a:solidFill>
                <a:latin typeface="Calibri"/>
                <a:cs typeface="Calibri"/>
              </a:rPr>
              <a:t>cs </a:t>
            </a:r>
            <a:r>
              <a:rPr sz="1200" b="1" spc="-40" dirty="0">
                <a:solidFill>
                  <a:srgbClr val="006699"/>
                </a:solidFill>
                <a:latin typeface="Calibri"/>
                <a:cs typeface="Calibri"/>
              </a:rPr>
              <a:t> </a:t>
            </a:r>
            <a:r>
              <a:rPr sz="1200" b="1" dirty="0">
                <a:solidFill>
                  <a:srgbClr val="006699"/>
                </a:solidFill>
                <a:latin typeface="Calibri"/>
                <a:cs typeface="Calibri"/>
              </a:rPr>
              <a:t>&amp;</a:t>
            </a:r>
            <a:r>
              <a:rPr sz="1200" b="1" spc="-31" dirty="0">
                <a:solidFill>
                  <a:srgbClr val="006699"/>
                </a:solidFill>
                <a:latin typeface="Calibri"/>
                <a:cs typeface="Calibri"/>
              </a:rPr>
              <a:t> </a:t>
            </a:r>
            <a:r>
              <a:rPr sz="1200" b="1" spc="-11" dirty="0">
                <a:solidFill>
                  <a:srgbClr val="006699"/>
                </a:solidFill>
                <a:latin typeface="Calibri"/>
                <a:cs typeface="Calibri"/>
              </a:rPr>
              <a:t>O</a:t>
            </a:r>
            <a:r>
              <a:rPr sz="1200" b="1" spc="11" dirty="0">
                <a:solidFill>
                  <a:srgbClr val="006699"/>
                </a:solidFill>
                <a:latin typeface="Calibri"/>
                <a:cs typeface="Calibri"/>
              </a:rPr>
              <a:t>p</a:t>
            </a:r>
            <a:r>
              <a:rPr sz="1200" b="1" dirty="0">
                <a:solidFill>
                  <a:srgbClr val="006699"/>
                </a:solidFill>
                <a:latin typeface="Calibri"/>
                <a:cs typeface="Calibri"/>
              </a:rPr>
              <a:t>t</a:t>
            </a:r>
            <a:r>
              <a:rPr sz="1200" b="1" spc="-11" dirty="0">
                <a:solidFill>
                  <a:srgbClr val="006699"/>
                </a:solidFill>
                <a:latin typeface="Calibri"/>
                <a:cs typeface="Calibri"/>
              </a:rPr>
              <a:t>imi</a:t>
            </a:r>
            <a:r>
              <a:rPr sz="1200" b="1" dirty="0">
                <a:solidFill>
                  <a:srgbClr val="006699"/>
                </a:solidFill>
                <a:latin typeface="Calibri"/>
                <a:cs typeface="Calibri"/>
              </a:rPr>
              <a:t>zat</a:t>
            </a:r>
            <a:r>
              <a:rPr sz="1200" b="1" spc="-11" dirty="0">
                <a:solidFill>
                  <a:srgbClr val="006699"/>
                </a:solidFill>
                <a:latin typeface="Calibri"/>
                <a:cs typeface="Calibri"/>
              </a:rPr>
              <a:t>i</a:t>
            </a:r>
            <a:r>
              <a:rPr sz="1200" b="1" dirty="0">
                <a:solidFill>
                  <a:srgbClr val="006699"/>
                </a:solidFill>
                <a:latin typeface="Calibri"/>
                <a:cs typeface="Calibri"/>
              </a:rPr>
              <a:t>on</a:t>
            </a:r>
            <a:endParaRPr sz="1200" dirty="0">
              <a:latin typeface="Calibri"/>
              <a:cs typeface="Calibri"/>
            </a:endParaRPr>
          </a:p>
        </p:txBody>
      </p:sp>
      <p:grpSp>
        <p:nvGrpSpPr>
          <p:cNvPr id="187" name="object 187"/>
          <p:cNvGrpSpPr/>
          <p:nvPr/>
        </p:nvGrpSpPr>
        <p:grpSpPr>
          <a:xfrm>
            <a:off x="5448029" y="4383872"/>
            <a:ext cx="3907791" cy="706120"/>
            <a:chOff x="2563748" y="2141562"/>
            <a:chExt cx="1953895" cy="353060"/>
          </a:xfrm>
        </p:grpSpPr>
        <p:pic>
          <p:nvPicPr>
            <p:cNvPr id="188" name="object 188"/>
            <p:cNvPicPr/>
            <p:nvPr/>
          </p:nvPicPr>
          <p:blipFill>
            <a:blip r:embed="rId30" cstate="print"/>
            <a:stretch>
              <a:fillRect/>
            </a:stretch>
          </p:blipFill>
          <p:spPr>
            <a:xfrm>
              <a:off x="2563748" y="2141562"/>
              <a:ext cx="492912" cy="343700"/>
            </a:xfrm>
            <a:prstGeom prst="rect">
              <a:avLst/>
            </a:prstGeom>
          </p:spPr>
        </p:pic>
        <p:sp>
          <p:nvSpPr>
            <p:cNvPr id="189" name="object 189"/>
            <p:cNvSpPr/>
            <p:nvPr/>
          </p:nvSpPr>
          <p:spPr>
            <a:xfrm>
              <a:off x="3734562" y="2186812"/>
              <a:ext cx="782320" cy="306705"/>
            </a:xfrm>
            <a:custGeom>
              <a:avLst/>
              <a:gdLst/>
              <a:ahLst/>
              <a:cxnLst/>
              <a:rect l="l" t="t" r="r" b="b"/>
              <a:pathLst>
                <a:path w="782320" h="306705">
                  <a:moveTo>
                    <a:pt x="0" y="306324"/>
                  </a:moveTo>
                  <a:lnTo>
                    <a:pt x="781842" y="306324"/>
                  </a:lnTo>
                  <a:lnTo>
                    <a:pt x="781842" y="0"/>
                  </a:lnTo>
                  <a:lnTo>
                    <a:pt x="0" y="0"/>
                  </a:lnTo>
                  <a:lnTo>
                    <a:pt x="0" y="306324"/>
                  </a:lnTo>
                  <a:close/>
                </a:path>
              </a:pathLst>
            </a:custGeom>
            <a:solidFill>
              <a:srgbClr val="FFFFFF"/>
            </a:solidFill>
          </p:spPr>
          <p:txBody>
            <a:bodyPr wrap="square" lIns="0" tIns="0" rIns="0" bIns="0" rtlCol="0"/>
            <a:lstStyle/>
            <a:p>
              <a:endParaRPr sz="2800"/>
            </a:p>
          </p:txBody>
        </p:sp>
        <p:sp>
          <p:nvSpPr>
            <p:cNvPr id="190" name="object 190"/>
            <p:cNvSpPr/>
            <p:nvPr/>
          </p:nvSpPr>
          <p:spPr>
            <a:xfrm>
              <a:off x="3734562" y="2148651"/>
              <a:ext cx="782320" cy="344805"/>
            </a:xfrm>
            <a:custGeom>
              <a:avLst/>
              <a:gdLst/>
              <a:ahLst/>
              <a:cxnLst/>
              <a:rect l="l" t="t" r="r" b="b"/>
              <a:pathLst>
                <a:path w="782320" h="344805">
                  <a:moveTo>
                    <a:pt x="0" y="344485"/>
                  </a:moveTo>
                  <a:lnTo>
                    <a:pt x="781842" y="344485"/>
                  </a:lnTo>
                  <a:lnTo>
                    <a:pt x="781842" y="0"/>
                  </a:lnTo>
                  <a:lnTo>
                    <a:pt x="0" y="0"/>
                  </a:lnTo>
                  <a:lnTo>
                    <a:pt x="0" y="344485"/>
                  </a:lnTo>
                </a:path>
              </a:pathLst>
            </a:custGeom>
            <a:ln w="3175">
              <a:solidFill>
                <a:srgbClr val="000000"/>
              </a:solidFill>
            </a:ln>
          </p:spPr>
          <p:txBody>
            <a:bodyPr wrap="square" lIns="0" tIns="0" rIns="0" bIns="0" rtlCol="0"/>
            <a:lstStyle/>
            <a:p>
              <a:endParaRPr sz="2800"/>
            </a:p>
          </p:txBody>
        </p:sp>
        <p:sp>
          <p:nvSpPr>
            <p:cNvPr id="191" name="object 191"/>
            <p:cNvSpPr/>
            <p:nvPr/>
          </p:nvSpPr>
          <p:spPr>
            <a:xfrm>
              <a:off x="3868538" y="2193255"/>
              <a:ext cx="635635" cy="193040"/>
            </a:xfrm>
            <a:custGeom>
              <a:avLst/>
              <a:gdLst/>
              <a:ahLst/>
              <a:cxnLst/>
              <a:rect l="l" t="t" r="r" b="b"/>
              <a:pathLst>
                <a:path w="635635" h="193039">
                  <a:moveTo>
                    <a:pt x="8164" y="155694"/>
                  </a:moveTo>
                  <a:lnTo>
                    <a:pt x="633874" y="155694"/>
                  </a:lnTo>
                </a:path>
                <a:path w="635635" h="193039">
                  <a:moveTo>
                    <a:pt x="8164" y="125378"/>
                  </a:moveTo>
                  <a:lnTo>
                    <a:pt x="633874" y="125378"/>
                  </a:lnTo>
                </a:path>
                <a:path w="635635" h="193039">
                  <a:moveTo>
                    <a:pt x="8164" y="93695"/>
                  </a:moveTo>
                  <a:lnTo>
                    <a:pt x="633874" y="93695"/>
                  </a:lnTo>
                </a:path>
                <a:path w="635635" h="193039">
                  <a:moveTo>
                    <a:pt x="8164" y="62005"/>
                  </a:moveTo>
                  <a:lnTo>
                    <a:pt x="633874" y="62005"/>
                  </a:lnTo>
                </a:path>
                <a:path w="635635" h="193039">
                  <a:moveTo>
                    <a:pt x="8164" y="31689"/>
                  </a:moveTo>
                  <a:lnTo>
                    <a:pt x="633874" y="31689"/>
                  </a:lnTo>
                </a:path>
                <a:path w="635635" h="193039">
                  <a:moveTo>
                    <a:pt x="8164" y="0"/>
                  </a:moveTo>
                  <a:lnTo>
                    <a:pt x="633874" y="0"/>
                  </a:lnTo>
                </a:path>
                <a:path w="635635" h="193039">
                  <a:moveTo>
                    <a:pt x="8164" y="0"/>
                  </a:moveTo>
                  <a:lnTo>
                    <a:pt x="8164" y="186010"/>
                  </a:lnTo>
                </a:path>
                <a:path w="635635" h="193039">
                  <a:moveTo>
                    <a:pt x="0" y="187384"/>
                  </a:moveTo>
                  <a:lnTo>
                    <a:pt x="6542" y="187384"/>
                  </a:lnTo>
                </a:path>
                <a:path w="635635" h="193039">
                  <a:moveTo>
                    <a:pt x="0" y="155694"/>
                  </a:moveTo>
                  <a:lnTo>
                    <a:pt x="6542" y="155694"/>
                  </a:lnTo>
                </a:path>
                <a:path w="635635" h="193039">
                  <a:moveTo>
                    <a:pt x="0" y="125378"/>
                  </a:moveTo>
                  <a:lnTo>
                    <a:pt x="6542" y="125378"/>
                  </a:lnTo>
                </a:path>
                <a:path w="635635" h="193039">
                  <a:moveTo>
                    <a:pt x="0" y="93695"/>
                  </a:moveTo>
                  <a:lnTo>
                    <a:pt x="6542" y="93695"/>
                  </a:lnTo>
                </a:path>
                <a:path w="635635" h="193039">
                  <a:moveTo>
                    <a:pt x="0" y="62005"/>
                  </a:moveTo>
                  <a:lnTo>
                    <a:pt x="6542" y="62005"/>
                  </a:lnTo>
                </a:path>
                <a:path w="635635" h="193039">
                  <a:moveTo>
                    <a:pt x="0" y="31689"/>
                  </a:moveTo>
                  <a:lnTo>
                    <a:pt x="6542" y="31689"/>
                  </a:lnTo>
                </a:path>
                <a:path w="635635" h="193039">
                  <a:moveTo>
                    <a:pt x="0" y="0"/>
                  </a:moveTo>
                  <a:lnTo>
                    <a:pt x="6542" y="0"/>
                  </a:lnTo>
                </a:path>
                <a:path w="635635" h="193039">
                  <a:moveTo>
                    <a:pt x="8164" y="187384"/>
                  </a:moveTo>
                  <a:lnTo>
                    <a:pt x="633874" y="187384"/>
                  </a:lnTo>
                </a:path>
                <a:path w="635635" h="193039">
                  <a:moveTo>
                    <a:pt x="8164" y="192925"/>
                  </a:moveTo>
                  <a:lnTo>
                    <a:pt x="8164" y="188803"/>
                  </a:lnTo>
                </a:path>
                <a:path w="635635" h="193039">
                  <a:moveTo>
                    <a:pt x="112198" y="192925"/>
                  </a:moveTo>
                  <a:lnTo>
                    <a:pt x="112198" y="188803"/>
                  </a:lnTo>
                </a:path>
                <a:path w="635635" h="193039">
                  <a:moveTo>
                    <a:pt x="217844" y="192925"/>
                  </a:moveTo>
                  <a:lnTo>
                    <a:pt x="217844" y="188803"/>
                  </a:lnTo>
                </a:path>
                <a:path w="635635" h="193039">
                  <a:moveTo>
                    <a:pt x="321803" y="192925"/>
                  </a:moveTo>
                  <a:lnTo>
                    <a:pt x="321803" y="188803"/>
                  </a:lnTo>
                </a:path>
                <a:path w="635635" h="193039">
                  <a:moveTo>
                    <a:pt x="425826" y="192925"/>
                  </a:moveTo>
                  <a:lnTo>
                    <a:pt x="425826" y="188803"/>
                  </a:lnTo>
                </a:path>
                <a:path w="635635" h="193039">
                  <a:moveTo>
                    <a:pt x="531472" y="192925"/>
                  </a:moveTo>
                  <a:lnTo>
                    <a:pt x="531472" y="188803"/>
                  </a:lnTo>
                </a:path>
                <a:path w="635635" h="193039">
                  <a:moveTo>
                    <a:pt x="635496" y="192925"/>
                  </a:moveTo>
                  <a:lnTo>
                    <a:pt x="635496" y="188803"/>
                  </a:lnTo>
                </a:path>
              </a:pathLst>
            </a:custGeom>
            <a:ln w="3175">
              <a:solidFill>
                <a:srgbClr val="000000"/>
              </a:solidFill>
            </a:ln>
          </p:spPr>
          <p:txBody>
            <a:bodyPr wrap="square" lIns="0" tIns="0" rIns="0" bIns="0" rtlCol="0"/>
            <a:lstStyle/>
            <a:p>
              <a:endParaRPr sz="2800"/>
            </a:p>
          </p:txBody>
        </p:sp>
        <p:sp>
          <p:nvSpPr>
            <p:cNvPr id="192" name="object 192"/>
            <p:cNvSpPr/>
            <p:nvPr/>
          </p:nvSpPr>
          <p:spPr>
            <a:xfrm>
              <a:off x="3927903" y="2334478"/>
              <a:ext cx="523875" cy="48895"/>
            </a:xfrm>
            <a:custGeom>
              <a:avLst/>
              <a:gdLst/>
              <a:ahLst/>
              <a:cxnLst/>
              <a:rect l="l" t="t" r="r" b="b"/>
              <a:pathLst>
                <a:path w="523875" h="48894">
                  <a:moveTo>
                    <a:pt x="0" y="45474"/>
                  </a:moveTo>
                  <a:lnTo>
                    <a:pt x="26016" y="42726"/>
                  </a:lnTo>
                  <a:lnTo>
                    <a:pt x="53633" y="39978"/>
                  </a:lnTo>
                  <a:lnTo>
                    <a:pt x="79628" y="35857"/>
                  </a:lnTo>
                  <a:lnTo>
                    <a:pt x="105645" y="31735"/>
                  </a:lnTo>
                </a:path>
                <a:path w="523875" h="48894">
                  <a:moveTo>
                    <a:pt x="105645" y="31735"/>
                  </a:moveTo>
                  <a:lnTo>
                    <a:pt x="118621" y="27568"/>
                  </a:lnTo>
                  <a:lnTo>
                    <a:pt x="131662" y="23446"/>
                  </a:lnTo>
                  <a:lnTo>
                    <a:pt x="157657" y="12410"/>
                  </a:lnTo>
                  <a:lnTo>
                    <a:pt x="170633" y="6914"/>
                  </a:lnTo>
                  <a:lnTo>
                    <a:pt x="183674" y="2793"/>
                  </a:lnTo>
                  <a:lnTo>
                    <a:pt x="196650" y="0"/>
                  </a:lnTo>
                  <a:lnTo>
                    <a:pt x="209669" y="0"/>
                  </a:lnTo>
                </a:path>
                <a:path w="523875" h="48894">
                  <a:moveTo>
                    <a:pt x="209669" y="0"/>
                  </a:moveTo>
                  <a:lnTo>
                    <a:pt x="248662" y="13784"/>
                  </a:lnTo>
                  <a:lnTo>
                    <a:pt x="274657" y="28942"/>
                  </a:lnTo>
                  <a:lnTo>
                    <a:pt x="287633" y="35857"/>
                  </a:lnTo>
                  <a:lnTo>
                    <a:pt x="300673" y="41352"/>
                  </a:lnTo>
                  <a:lnTo>
                    <a:pt x="313649" y="45474"/>
                  </a:lnTo>
                </a:path>
                <a:path w="523875" h="48894">
                  <a:moveTo>
                    <a:pt x="313649" y="45474"/>
                  </a:moveTo>
                  <a:lnTo>
                    <a:pt x="326668" y="48267"/>
                  </a:lnTo>
                  <a:lnTo>
                    <a:pt x="339644" y="48267"/>
                  </a:lnTo>
                  <a:lnTo>
                    <a:pt x="365661" y="48267"/>
                  </a:lnTo>
                  <a:lnTo>
                    <a:pt x="393278" y="46893"/>
                  </a:lnTo>
                  <a:lnTo>
                    <a:pt x="419273" y="45474"/>
                  </a:lnTo>
                </a:path>
                <a:path w="523875" h="48894">
                  <a:moveTo>
                    <a:pt x="419273" y="45474"/>
                  </a:moveTo>
                  <a:lnTo>
                    <a:pt x="523319" y="45474"/>
                  </a:lnTo>
                </a:path>
              </a:pathLst>
            </a:custGeom>
            <a:ln w="4493">
              <a:solidFill>
                <a:srgbClr val="000080"/>
              </a:solidFill>
            </a:ln>
          </p:spPr>
          <p:txBody>
            <a:bodyPr wrap="square" lIns="0" tIns="0" rIns="0" bIns="0" rtlCol="0"/>
            <a:lstStyle/>
            <a:p>
              <a:endParaRPr sz="2800"/>
            </a:p>
          </p:txBody>
        </p:sp>
        <p:sp>
          <p:nvSpPr>
            <p:cNvPr id="193" name="object 193"/>
            <p:cNvSpPr/>
            <p:nvPr/>
          </p:nvSpPr>
          <p:spPr>
            <a:xfrm>
              <a:off x="3928714" y="2191881"/>
              <a:ext cx="523875" cy="189230"/>
            </a:xfrm>
            <a:custGeom>
              <a:avLst/>
              <a:gdLst/>
              <a:ahLst/>
              <a:cxnLst/>
              <a:rect l="l" t="t" r="r" b="b"/>
              <a:pathLst>
                <a:path w="523875" h="189230">
                  <a:moveTo>
                    <a:pt x="0" y="188757"/>
                  </a:moveTo>
                  <a:lnTo>
                    <a:pt x="12975" y="184636"/>
                  </a:lnTo>
                  <a:lnTo>
                    <a:pt x="26005" y="180514"/>
                  </a:lnTo>
                  <a:lnTo>
                    <a:pt x="53644" y="172226"/>
                  </a:lnTo>
                  <a:lnTo>
                    <a:pt x="66620" y="168104"/>
                  </a:lnTo>
                  <a:lnTo>
                    <a:pt x="79639" y="162609"/>
                  </a:lnTo>
                  <a:lnTo>
                    <a:pt x="92615" y="154320"/>
                  </a:lnTo>
                  <a:lnTo>
                    <a:pt x="105656" y="144703"/>
                  </a:lnTo>
                </a:path>
                <a:path w="523875" h="189230">
                  <a:moveTo>
                    <a:pt x="105656" y="144703"/>
                  </a:moveTo>
                  <a:lnTo>
                    <a:pt x="112144" y="137788"/>
                  </a:lnTo>
                  <a:lnTo>
                    <a:pt x="118632" y="129545"/>
                  </a:lnTo>
                  <a:lnTo>
                    <a:pt x="125120" y="121256"/>
                  </a:lnTo>
                  <a:lnTo>
                    <a:pt x="131651" y="110218"/>
                  </a:lnTo>
                  <a:lnTo>
                    <a:pt x="144627" y="89574"/>
                  </a:lnTo>
                  <a:lnTo>
                    <a:pt x="170644" y="44091"/>
                  </a:lnTo>
                  <a:lnTo>
                    <a:pt x="196639" y="9653"/>
                  </a:lnTo>
                  <a:lnTo>
                    <a:pt x="203127" y="4121"/>
                  </a:lnTo>
                  <a:lnTo>
                    <a:pt x="209680" y="1373"/>
                  </a:lnTo>
                </a:path>
                <a:path w="523875" h="189230">
                  <a:moveTo>
                    <a:pt x="209680" y="1373"/>
                  </a:moveTo>
                  <a:lnTo>
                    <a:pt x="216168" y="0"/>
                  </a:lnTo>
                  <a:lnTo>
                    <a:pt x="222656" y="0"/>
                  </a:lnTo>
                  <a:lnTo>
                    <a:pt x="229144" y="0"/>
                  </a:lnTo>
                  <a:lnTo>
                    <a:pt x="274667" y="31689"/>
                  </a:lnTo>
                  <a:lnTo>
                    <a:pt x="300663" y="57884"/>
                  </a:lnTo>
                  <a:lnTo>
                    <a:pt x="313639" y="70285"/>
                  </a:lnTo>
                </a:path>
                <a:path w="523875" h="189230">
                  <a:moveTo>
                    <a:pt x="313639" y="70285"/>
                  </a:moveTo>
                  <a:lnTo>
                    <a:pt x="339655" y="101975"/>
                  </a:lnTo>
                  <a:lnTo>
                    <a:pt x="365650" y="140536"/>
                  </a:lnTo>
                  <a:lnTo>
                    <a:pt x="380313" y="158441"/>
                  </a:lnTo>
                  <a:lnTo>
                    <a:pt x="412796" y="187384"/>
                  </a:lnTo>
                  <a:lnTo>
                    <a:pt x="419284" y="188757"/>
                  </a:lnTo>
                </a:path>
                <a:path w="523875" h="189230">
                  <a:moveTo>
                    <a:pt x="419284" y="188757"/>
                  </a:moveTo>
                  <a:lnTo>
                    <a:pt x="425837" y="188757"/>
                  </a:lnTo>
                  <a:lnTo>
                    <a:pt x="432325" y="186010"/>
                  </a:lnTo>
                  <a:lnTo>
                    <a:pt x="471296" y="147451"/>
                  </a:lnTo>
                  <a:lnTo>
                    <a:pt x="497313" y="110218"/>
                  </a:lnTo>
                  <a:lnTo>
                    <a:pt x="510332" y="92321"/>
                  </a:lnTo>
                  <a:lnTo>
                    <a:pt x="523308" y="77154"/>
                  </a:lnTo>
                </a:path>
              </a:pathLst>
            </a:custGeom>
            <a:ln w="3175">
              <a:solidFill>
                <a:srgbClr val="00CCFF"/>
              </a:solidFill>
            </a:ln>
          </p:spPr>
          <p:txBody>
            <a:bodyPr wrap="square" lIns="0" tIns="0" rIns="0" bIns="0" rtlCol="0"/>
            <a:lstStyle/>
            <a:p>
              <a:endParaRPr sz="2800"/>
            </a:p>
          </p:txBody>
        </p:sp>
        <p:sp>
          <p:nvSpPr>
            <p:cNvPr id="194" name="object 194"/>
            <p:cNvSpPr/>
            <p:nvPr/>
          </p:nvSpPr>
          <p:spPr>
            <a:xfrm>
              <a:off x="3920550" y="2373770"/>
              <a:ext cx="16510" cy="13970"/>
            </a:xfrm>
            <a:custGeom>
              <a:avLst/>
              <a:gdLst/>
              <a:ahLst/>
              <a:cxnLst/>
              <a:rect l="l" t="t" r="r" b="b"/>
              <a:pathLst>
                <a:path w="16510" h="13969">
                  <a:moveTo>
                    <a:pt x="8164" y="0"/>
                  </a:moveTo>
                  <a:lnTo>
                    <a:pt x="0" y="6869"/>
                  </a:lnTo>
                  <a:lnTo>
                    <a:pt x="8164" y="13784"/>
                  </a:lnTo>
                  <a:lnTo>
                    <a:pt x="16273" y="6869"/>
                  </a:lnTo>
                  <a:lnTo>
                    <a:pt x="8164" y="0"/>
                  </a:lnTo>
                  <a:close/>
                </a:path>
              </a:pathLst>
            </a:custGeom>
            <a:solidFill>
              <a:srgbClr val="000080"/>
            </a:solidFill>
          </p:spPr>
          <p:txBody>
            <a:bodyPr wrap="square" lIns="0" tIns="0" rIns="0" bIns="0" rtlCol="0"/>
            <a:lstStyle/>
            <a:p>
              <a:endParaRPr sz="2800"/>
            </a:p>
          </p:txBody>
        </p:sp>
        <p:sp>
          <p:nvSpPr>
            <p:cNvPr id="195" name="object 195"/>
            <p:cNvSpPr/>
            <p:nvPr/>
          </p:nvSpPr>
          <p:spPr>
            <a:xfrm>
              <a:off x="3920550" y="2373770"/>
              <a:ext cx="16510" cy="13970"/>
            </a:xfrm>
            <a:custGeom>
              <a:avLst/>
              <a:gdLst/>
              <a:ahLst/>
              <a:cxnLst/>
              <a:rect l="l" t="t" r="r" b="b"/>
              <a:pathLst>
                <a:path w="16510" h="13969">
                  <a:moveTo>
                    <a:pt x="8164" y="0"/>
                  </a:moveTo>
                  <a:lnTo>
                    <a:pt x="16273" y="6869"/>
                  </a:lnTo>
                  <a:lnTo>
                    <a:pt x="8164" y="13784"/>
                  </a:lnTo>
                  <a:lnTo>
                    <a:pt x="0" y="6869"/>
                  </a:lnTo>
                  <a:lnTo>
                    <a:pt x="8164" y="0"/>
                  </a:lnTo>
                  <a:close/>
                </a:path>
              </a:pathLst>
            </a:custGeom>
            <a:ln w="3175">
              <a:solidFill>
                <a:srgbClr val="000080"/>
              </a:solidFill>
            </a:ln>
          </p:spPr>
          <p:txBody>
            <a:bodyPr wrap="square" lIns="0" tIns="0" rIns="0" bIns="0" rtlCol="0"/>
            <a:lstStyle/>
            <a:p>
              <a:endParaRPr sz="2800"/>
            </a:p>
          </p:txBody>
        </p:sp>
        <p:sp>
          <p:nvSpPr>
            <p:cNvPr id="196" name="object 196"/>
            <p:cNvSpPr/>
            <p:nvPr/>
          </p:nvSpPr>
          <p:spPr>
            <a:xfrm>
              <a:off x="4026195" y="2359986"/>
              <a:ext cx="16510" cy="13970"/>
            </a:xfrm>
            <a:custGeom>
              <a:avLst/>
              <a:gdLst/>
              <a:ahLst/>
              <a:cxnLst/>
              <a:rect l="l" t="t" r="r" b="b"/>
              <a:pathLst>
                <a:path w="16510" h="13969">
                  <a:moveTo>
                    <a:pt x="8174" y="0"/>
                  </a:moveTo>
                  <a:lnTo>
                    <a:pt x="0" y="6914"/>
                  </a:lnTo>
                  <a:lnTo>
                    <a:pt x="8174" y="13784"/>
                  </a:lnTo>
                  <a:lnTo>
                    <a:pt x="16284" y="6914"/>
                  </a:lnTo>
                  <a:lnTo>
                    <a:pt x="8174" y="0"/>
                  </a:lnTo>
                  <a:close/>
                </a:path>
              </a:pathLst>
            </a:custGeom>
            <a:solidFill>
              <a:srgbClr val="000080"/>
            </a:solidFill>
          </p:spPr>
          <p:txBody>
            <a:bodyPr wrap="square" lIns="0" tIns="0" rIns="0" bIns="0" rtlCol="0"/>
            <a:lstStyle/>
            <a:p>
              <a:endParaRPr sz="2800"/>
            </a:p>
          </p:txBody>
        </p:sp>
        <p:sp>
          <p:nvSpPr>
            <p:cNvPr id="197" name="object 197"/>
            <p:cNvSpPr/>
            <p:nvPr/>
          </p:nvSpPr>
          <p:spPr>
            <a:xfrm>
              <a:off x="4026195" y="2359986"/>
              <a:ext cx="16510" cy="13970"/>
            </a:xfrm>
            <a:custGeom>
              <a:avLst/>
              <a:gdLst/>
              <a:ahLst/>
              <a:cxnLst/>
              <a:rect l="l" t="t" r="r" b="b"/>
              <a:pathLst>
                <a:path w="16510" h="13969">
                  <a:moveTo>
                    <a:pt x="8174" y="0"/>
                  </a:moveTo>
                  <a:lnTo>
                    <a:pt x="16284" y="6914"/>
                  </a:lnTo>
                  <a:lnTo>
                    <a:pt x="8174" y="13784"/>
                  </a:lnTo>
                  <a:lnTo>
                    <a:pt x="0" y="6914"/>
                  </a:lnTo>
                  <a:lnTo>
                    <a:pt x="8174" y="0"/>
                  </a:lnTo>
                  <a:close/>
                </a:path>
              </a:pathLst>
            </a:custGeom>
            <a:ln w="3175">
              <a:solidFill>
                <a:srgbClr val="000080"/>
              </a:solidFill>
            </a:ln>
          </p:spPr>
          <p:txBody>
            <a:bodyPr wrap="square" lIns="0" tIns="0" rIns="0" bIns="0" rtlCol="0"/>
            <a:lstStyle/>
            <a:p>
              <a:endParaRPr sz="2800"/>
            </a:p>
          </p:txBody>
        </p:sp>
        <p:sp>
          <p:nvSpPr>
            <p:cNvPr id="198" name="object 198"/>
            <p:cNvSpPr/>
            <p:nvPr/>
          </p:nvSpPr>
          <p:spPr>
            <a:xfrm>
              <a:off x="4130219" y="2328296"/>
              <a:ext cx="16510" cy="13970"/>
            </a:xfrm>
            <a:custGeom>
              <a:avLst/>
              <a:gdLst/>
              <a:ahLst/>
              <a:cxnLst/>
              <a:rect l="l" t="t" r="r" b="b"/>
              <a:pathLst>
                <a:path w="16510" h="13969">
                  <a:moveTo>
                    <a:pt x="8174" y="0"/>
                  </a:moveTo>
                  <a:lnTo>
                    <a:pt x="0" y="6869"/>
                  </a:lnTo>
                  <a:lnTo>
                    <a:pt x="8174" y="13784"/>
                  </a:lnTo>
                  <a:lnTo>
                    <a:pt x="16284" y="6869"/>
                  </a:lnTo>
                  <a:lnTo>
                    <a:pt x="8174" y="0"/>
                  </a:lnTo>
                  <a:close/>
                </a:path>
              </a:pathLst>
            </a:custGeom>
            <a:solidFill>
              <a:srgbClr val="000080"/>
            </a:solidFill>
          </p:spPr>
          <p:txBody>
            <a:bodyPr wrap="square" lIns="0" tIns="0" rIns="0" bIns="0" rtlCol="0"/>
            <a:lstStyle/>
            <a:p>
              <a:endParaRPr sz="2800"/>
            </a:p>
          </p:txBody>
        </p:sp>
        <p:sp>
          <p:nvSpPr>
            <p:cNvPr id="199" name="object 199"/>
            <p:cNvSpPr/>
            <p:nvPr/>
          </p:nvSpPr>
          <p:spPr>
            <a:xfrm>
              <a:off x="4130219" y="2328296"/>
              <a:ext cx="16510" cy="13970"/>
            </a:xfrm>
            <a:custGeom>
              <a:avLst/>
              <a:gdLst/>
              <a:ahLst/>
              <a:cxnLst/>
              <a:rect l="l" t="t" r="r" b="b"/>
              <a:pathLst>
                <a:path w="16510" h="13969">
                  <a:moveTo>
                    <a:pt x="8174" y="0"/>
                  </a:moveTo>
                  <a:lnTo>
                    <a:pt x="16284" y="6869"/>
                  </a:lnTo>
                  <a:lnTo>
                    <a:pt x="8174" y="13784"/>
                  </a:lnTo>
                  <a:lnTo>
                    <a:pt x="0" y="6869"/>
                  </a:lnTo>
                  <a:lnTo>
                    <a:pt x="8174" y="0"/>
                  </a:lnTo>
                  <a:close/>
                </a:path>
              </a:pathLst>
            </a:custGeom>
            <a:ln w="3175">
              <a:solidFill>
                <a:srgbClr val="000080"/>
              </a:solidFill>
            </a:ln>
          </p:spPr>
          <p:txBody>
            <a:bodyPr wrap="square" lIns="0" tIns="0" rIns="0" bIns="0" rtlCol="0"/>
            <a:lstStyle/>
            <a:p>
              <a:endParaRPr sz="2800"/>
            </a:p>
          </p:txBody>
        </p:sp>
        <p:sp>
          <p:nvSpPr>
            <p:cNvPr id="200" name="object 200"/>
            <p:cNvSpPr/>
            <p:nvPr/>
          </p:nvSpPr>
          <p:spPr>
            <a:xfrm>
              <a:off x="4234243" y="2373770"/>
              <a:ext cx="16510" cy="13970"/>
            </a:xfrm>
            <a:custGeom>
              <a:avLst/>
              <a:gdLst/>
              <a:ahLst/>
              <a:cxnLst/>
              <a:rect l="l" t="t" r="r" b="b"/>
              <a:pathLst>
                <a:path w="16510" h="13969">
                  <a:moveTo>
                    <a:pt x="8109" y="0"/>
                  </a:moveTo>
                  <a:lnTo>
                    <a:pt x="0" y="6869"/>
                  </a:lnTo>
                  <a:lnTo>
                    <a:pt x="8109" y="13784"/>
                  </a:lnTo>
                  <a:lnTo>
                    <a:pt x="16284" y="6869"/>
                  </a:lnTo>
                  <a:lnTo>
                    <a:pt x="8109" y="0"/>
                  </a:lnTo>
                  <a:close/>
                </a:path>
              </a:pathLst>
            </a:custGeom>
            <a:solidFill>
              <a:srgbClr val="000080"/>
            </a:solidFill>
          </p:spPr>
          <p:txBody>
            <a:bodyPr wrap="square" lIns="0" tIns="0" rIns="0" bIns="0" rtlCol="0"/>
            <a:lstStyle/>
            <a:p>
              <a:endParaRPr sz="2800"/>
            </a:p>
          </p:txBody>
        </p:sp>
        <p:sp>
          <p:nvSpPr>
            <p:cNvPr id="201" name="object 201"/>
            <p:cNvSpPr/>
            <p:nvPr/>
          </p:nvSpPr>
          <p:spPr>
            <a:xfrm>
              <a:off x="4234243" y="2373770"/>
              <a:ext cx="16510" cy="13970"/>
            </a:xfrm>
            <a:custGeom>
              <a:avLst/>
              <a:gdLst/>
              <a:ahLst/>
              <a:cxnLst/>
              <a:rect l="l" t="t" r="r" b="b"/>
              <a:pathLst>
                <a:path w="16510" h="13969">
                  <a:moveTo>
                    <a:pt x="8109" y="0"/>
                  </a:moveTo>
                  <a:lnTo>
                    <a:pt x="16284" y="6869"/>
                  </a:lnTo>
                  <a:lnTo>
                    <a:pt x="8109" y="13784"/>
                  </a:lnTo>
                  <a:lnTo>
                    <a:pt x="0" y="6869"/>
                  </a:lnTo>
                  <a:lnTo>
                    <a:pt x="8109" y="0"/>
                  </a:lnTo>
                  <a:close/>
                </a:path>
              </a:pathLst>
            </a:custGeom>
            <a:ln w="3175">
              <a:solidFill>
                <a:srgbClr val="000080"/>
              </a:solidFill>
            </a:ln>
          </p:spPr>
          <p:txBody>
            <a:bodyPr wrap="square" lIns="0" tIns="0" rIns="0" bIns="0" rtlCol="0"/>
            <a:lstStyle/>
            <a:p>
              <a:endParaRPr sz="2800"/>
            </a:p>
          </p:txBody>
        </p:sp>
        <p:sp>
          <p:nvSpPr>
            <p:cNvPr id="202" name="object 202"/>
            <p:cNvSpPr/>
            <p:nvPr/>
          </p:nvSpPr>
          <p:spPr>
            <a:xfrm>
              <a:off x="4339888" y="2373770"/>
              <a:ext cx="16510" cy="13970"/>
            </a:xfrm>
            <a:custGeom>
              <a:avLst/>
              <a:gdLst/>
              <a:ahLst/>
              <a:cxnLst/>
              <a:rect l="l" t="t" r="r" b="b"/>
              <a:pathLst>
                <a:path w="16510" h="13969">
                  <a:moveTo>
                    <a:pt x="8109" y="0"/>
                  </a:moveTo>
                  <a:lnTo>
                    <a:pt x="0" y="6869"/>
                  </a:lnTo>
                  <a:lnTo>
                    <a:pt x="8109" y="13784"/>
                  </a:lnTo>
                  <a:lnTo>
                    <a:pt x="16284" y="6869"/>
                  </a:lnTo>
                  <a:lnTo>
                    <a:pt x="8109" y="0"/>
                  </a:lnTo>
                  <a:close/>
                </a:path>
              </a:pathLst>
            </a:custGeom>
            <a:solidFill>
              <a:srgbClr val="000080"/>
            </a:solidFill>
          </p:spPr>
          <p:txBody>
            <a:bodyPr wrap="square" lIns="0" tIns="0" rIns="0" bIns="0" rtlCol="0"/>
            <a:lstStyle/>
            <a:p>
              <a:endParaRPr sz="2800"/>
            </a:p>
          </p:txBody>
        </p:sp>
        <p:sp>
          <p:nvSpPr>
            <p:cNvPr id="203" name="object 203"/>
            <p:cNvSpPr/>
            <p:nvPr/>
          </p:nvSpPr>
          <p:spPr>
            <a:xfrm>
              <a:off x="4339888" y="2373770"/>
              <a:ext cx="16510" cy="13970"/>
            </a:xfrm>
            <a:custGeom>
              <a:avLst/>
              <a:gdLst/>
              <a:ahLst/>
              <a:cxnLst/>
              <a:rect l="l" t="t" r="r" b="b"/>
              <a:pathLst>
                <a:path w="16510" h="13969">
                  <a:moveTo>
                    <a:pt x="8109" y="0"/>
                  </a:moveTo>
                  <a:lnTo>
                    <a:pt x="16284" y="6869"/>
                  </a:lnTo>
                  <a:lnTo>
                    <a:pt x="8109" y="13784"/>
                  </a:lnTo>
                  <a:lnTo>
                    <a:pt x="0" y="6869"/>
                  </a:lnTo>
                  <a:lnTo>
                    <a:pt x="8109" y="0"/>
                  </a:lnTo>
                  <a:close/>
                </a:path>
              </a:pathLst>
            </a:custGeom>
            <a:ln w="3175">
              <a:solidFill>
                <a:srgbClr val="000080"/>
              </a:solidFill>
            </a:ln>
          </p:spPr>
          <p:txBody>
            <a:bodyPr wrap="square" lIns="0" tIns="0" rIns="0" bIns="0" rtlCol="0"/>
            <a:lstStyle/>
            <a:p>
              <a:endParaRPr sz="2800"/>
            </a:p>
          </p:txBody>
        </p:sp>
        <p:sp>
          <p:nvSpPr>
            <p:cNvPr id="204" name="object 204"/>
            <p:cNvSpPr/>
            <p:nvPr/>
          </p:nvSpPr>
          <p:spPr>
            <a:xfrm>
              <a:off x="4443912" y="2373770"/>
              <a:ext cx="16510" cy="13970"/>
            </a:xfrm>
            <a:custGeom>
              <a:avLst/>
              <a:gdLst/>
              <a:ahLst/>
              <a:cxnLst/>
              <a:rect l="l" t="t" r="r" b="b"/>
              <a:pathLst>
                <a:path w="16510" h="13969">
                  <a:moveTo>
                    <a:pt x="8109" y="0"/>
                  </a:moveTo>
                  <a:lnTo>
                    <a:pt x="0" y="6869"/>
                  </a:lnTo>
                  <a:lnTo>
                    <a:pt x="8109" y="13784"/>
                  </a:lnTo>
                  <a:lnTo>
                    <a:pt x="16263" y="6869"/>
                  </a:lnTo>
                  <a:lnTo>
                    <a:pt x="8109" y="0"/>
                  </a:lnTo>
                  <a:close/>
                </a:path>
              </a:pathLst>
            </a:custGeom>
            <a:solidFill>
              <a:srgbClr val="000080"/>
            </a:solidFill>
          </p:spPr>
          <p:txBody>
            <a:bodyPr wrap="square" lIns="0" tIns="0" rIns="0" bIns="0" rtlCol="0"/>
            <a:lstStyle/>
            <a:p>
              <a:endParaRPr sz="2800"/>
            </a:p>
          </p:txBody>
        </p:sp>
        <p:sp>
          <p:nvSpPr>
            <p:cNvPr id="205" name="object 205"/>
            <p:cNvSpPr/>
            <p:nvPr/>
          </p:nvSpPr>
          <p:spPr>
            <a:xfrm>
              <a:off x="4443912" y="2373770"/>
              <a:ext cx="16510" cy="13970"/>
            </a:xfrm>
            <a:custGeom>
              <a:avLst/>
              <a:gdLst/>
              <a:ahLst/>
              <a:cxnLst/>
              <a:rect l="l" t="t" r="r" b="b"/>
              <a:pathLst>
                <a:path w="16510" h="13969">
                  <a:moveTo>
                    <a:pt x="8109" y="0"/>
                  </a:moveTo>
                  <a:lnTo>
                    <a:pt x="16263" y="6869"/>
                  </a:lnTo>
                  <a:lnTo>
                    <a:pt x="8109" y="13784"/>
                  </a:lnTo>
                  <a:lnTo>
                    <a:pt x="0" y="6869"/>
                  </a:lnTo>
                  <a:lnTo>
                    <a:pt x="8109" y="0"/>
                  </a:lnTo>
                  <a:close/>
                </a:path>
              </a:pathLst>
            </a:custGeom>
            <a:ln w="3175">
              <a:solidFill>
                <a:srgbClr val="000080"/>
              </a:solidFill>
            </a:ln>
          </p:spPr>
          <p:txBody>
            <a:bodyPr wrap="square" lIns="0" tIns="0" rIns="0" bIns="0" rtlCol="0"/>
            <a:lstStyle/>
            <a:p>
              <a:endParaRPr sz="2800"/>
            </a:p>
          </p:txBody>
        </p:sp>
        <p:sp>
          <p:nvSpPr>
            <p:cNvPr id="206" name="object 206"/>
            <p:cNvSpPr/>
            <p:nvPr/>
          </p:nvSpPr>
          <p:spPr>
            <a:xfrm>
              <a:off x="3921353" y="2187066"/>
              <a:ext cx="535305" cy="197485"/>
            </a:xfrm>
            <a:custGeom>
              <a:avLst/>
              <a:gdLst/>
              <a:ahLst/>
              <a:cxnLst/>
              <a:rect l="l" t="t" r="r" b="b"/>
              <a:pathLst>
                <a:path w="535304" h="197485">
                  <a:moveTo>
                    <a:pt x="11404" y="187401"/>
                  </a:moveTo>
                  <a:lnTo>
                    <a:pt x="0" y="187401"/>
                  </a:lnTo>
                  <a:lnTo>
                    <a:pt x="0" y="197065"/>
                  </a:lnTo>
                  <a:lnTo>
                    <a:pt x="11404" y="197065"/>
                  </a:lnTo>
                  <a:lnTo>
                    <a:pt x="11404" y="187401"/>
                  </a:lnTo>
                  <a:close/>
                </a:path>
                <a:path w="535304" h="197485">
                  <a:moveTo>
                    <a:pt x="117068" y="143294"/>
                  </a:moveTo>
                  <a:lnTo>
                    <a:pt x="105664" y="143294"/>
                  </a:lnTo>
                  <a:lnTo>
                    <a:pt x="105664" y="152958"/>
                  </a:lnTo>
                  <a:lnTo>
                    <a:pt x="117068" y="152958"/>
                  </a:lnTo>
                  <a:lnTo>
                    <a:pt x="117068" y="143294"/>
                  </a:lnTo>
                  <a:close/>
                </a:path>
                <a:path w="535304" h="197485">
                  <a:moveTo>
                    <a:pt x="221094" y="0"/>
                  </a:moveTo>
                  <a:lnTo>
                    <a:pt x="209677" y="0"/>
                  </a:lnTo>
                  <a:lnTo>
                    <a:pt x="209677" y="9626"/>
                  </a:lnTo>
                  <a:lnTo>
                    <a:pt x="221094" y="9626"/>
                  </a:lnTo>
                  <a:lnTo>
                    <a:pt x="221094" y="0"/>
                  </a:lnTo>
                  <a:close/>
                </a:path>
                <a:path w="535304" h="197485">
                  <a:moveTo>
                    <a:pt x="325107" y="68884"/>
                  </a:moveTo>
                  <a:lnTo>
                    <a:pt x="313702" y="68884"/>
                  </a:lnTo>
                  <a:lnTo>
                    <a:pt x="313702" y="78549"/>
                  </a:lnTo>
                  <a:lnTo>
                    <a:pt x="325107" y="78549"/>
                  </a:lnTo>
                  <a:lnTo>
                    <a:pt x="325107" y="68884"/>
                  </a:lnTo>
                  <a:close/>
                </a:path>
                <a:path w="535304" h="197485">
                  <a:moveTo>
                    <a:pt x="430733" y="187401"/>
                  </a:moveTo>
                  <a:lnTo>
                    <a:pt x="419328" y="187401"/>
                  </a:lnTo>
                  <a:lnTo>
                    <a:pt x="419328" y="197065"/>
                  </a:lnTo>
                  <a:lnTo>
                    <a:pt x="430733" y="197065"/>
                  </a:lnTo>
                  <a:lnTo>
                    <a:pt x="430733" y="187401"/>
                  </a:lnTo>
                  <a:close/>
                </a:path>
                <a:path w="535304" h="197485">
                  <a:moveTo>
                    <a:pt x="534733" y="75806"/>
                  </a:moveTo>
                  <a:lnTo>
                    <a:pt x="523379" y="75806"/>
                  </a:lnTo>
                  <a:lnTo>
                    <a:pt x="523379" y="85420"/>
                  </a:lnTo>
                  <a:lnTo>
                    <a:pt x="534733" y="85420"/>
                  </a:lnTo>
                  <a:lnTo>
                    <a:pt x="534733" y="75806"/>
                  </a:lnTo>
                  <a:close/>
                </a:path>
              </a:pathLst>
            </a:custGeom>
            <a:solidFill>
              <a:srgbClr val="00CCFF"/>
            </a:solidFill>
          </p:spPr>
          <p:txBody>
            <a:bodyPr wrap="square" lIns="0" tIns="0" rIns="0" bIns="0" rtlCol="0"/>
            <a:lstStyle/>
            <a:p>
              <a:endParaRPr sz="2800"/>
            </a:p>
          </p:txBody>
        </p:sp>
      </p:grpSp>
      <p:sp>
        <p:nvSpPr>
          <p:cNvPr id="207" name="object 207"/>
          <p:cNvSpPr txBox="1"/>
          <p:nvPr/>
        </p:nvSpPr>
        <p:spPr>
          <a:xfrm>
            <a:off x="8836164" y="4570758"/>
            <a:ext cx="125731" cy="76944"/>
          </a:xfrm>
          <a:prstGeom prst="rect">
            <a:avLst/>
          </a:prstGeom>
        </p:spPr>
        <p:txBody>
          <a:bodyPr vert="horz" wrap="square" lIns="0" tIns="30480" rIns="0" bIns="0" rtlCol="0">
            <a:spAutoFit/>
          </a:bodyPr>
          <a:lstStyle/>
          <a:p>
            <a:pPr>
              <a:spcBef>
                <a:spcPts val="240"/>
              </a:spcBef>
            </a:pPr>
            <a:r>
              <a:rPr sz="300" spc="60" dirty="0"/>
              <a:t>3</a:t>
            </a:r>
            <a:r>
              <a:rPr sz="300" spc="11" dirty="0"/>
              <a:t>.</a:t>
            </a:r>
            <a:r>
              <a:rPr sz="300" spc="60" dirty="0"/>
              <a:t>81</a:t>
            </a:r>
            <a:endParaRPr sz="300"/>
          </a:p>
        </p:txBody>
      </p:sp>
      <p:sp>
        <p:nvSpPr>
          <p:cNvPr id="208" name="object 208"/>
          <p:cNvSpPr txBox="1"/>
          <p:nvPr/>
        </p:nvSpPr>
        <p:spPr>
          <a:xfrm>
            <a:off x="9255502" y="4584570"/>
            <a:ext cx="125731" cy="76944"/>
          </a:xfrm>
          <a:prstGeom prst="rect">
            <a:avLst/>
          </a:prstGeom>
        </p:spPr>
        <p:txBody>
          <a:bodyPr vert="horz" wrap="square" lIns="0" tIns="30480" rIns="0" bIns="0" rtlCol="0">
            <a:spAutoFit/>
          </a:bodyPr>
          <a:lstStyle/>
          <a:p>
            <a:pPr>
              <a:spcBef>
                <a:spcPts val="240"/>
              </a:spcBef>
            </a:pPr>
            <a:r>
              <a:rPr sz="300" spc="60" dirty="0"/>
              <a:t>3</a:t>
            </a:r>
            <a:r>
              <a:rPr sz="300" spc="11" dirty="0"/>
              <a:t>.</a:t>
            </a:r>
            <a:r>
              <a:rPr sz="300" spc="60" dirty="0"/>
              <a:t>56</a:t>
            </a:r>
            <a:endParaRPr sz="300"/>
          </a:p>
        </p:txBody>
      </p:sp>
      <p:sp>
        <p:nvSpPr>
          <p:cNvPr id="209" name="object 209"/>
          <p:cNvSpPr txBox="1"/>
          <p:nvPr/>
        </p:nvSpPr>
        <p:spPr>
          <a:xfrm>
            <a:off x="8327650" y="4758135"/>
            <a:ext cx="1000760" cy="107722"/>
          </a:xfrm>
          <a:prstGeom prst="rect">
            <a:avLst/>
          </a:prstGeom>
        </p:spPr>
        <p:txBody>
          <a:bodyPr vert="horz" wrap="square" lIns="0" tIns="30480" rIns="0" bIns="0" rtlCol="0">
            <a:spAutoFit/>
          </a:bodyPr>
          <a:lstStyle/>
          <a:p>
            <a:pPr marL="224785">
              <a:lnSpc>
                <a:spcPts val="311"/>
              </a:lnSpc>
              <a:spcBef>
                <a:spcPts val="240"/>
              </a:spcBef>
            </a:pPr>
            <a:r>
              <a:rPr sz="300" spc="40" dirty="0"/>
              <a:t>1.47</a:t>
            </a:r>
            <a:endParaRPr sz="300"/>
          </a:p>
          <a:p>
            <a:pPr marL="76198">
              <a:lnSpc>
                <a:spcPts val="311"/>
              </a:lnSpc>
              <a:tabLst>
                <a:tab pos="487668" algn="l"/>
              </a:tabLst>
            </a:pPr>
            <a:r>
              <a:rPr sz="300" spc="40" dirty="0"/>
              <a:t>0.45	</a:t>
            </a:r>
            <a:r>
              <a:rPr sz="300" spc="60" dirty="0"/>
              <a:t>0       </a:t>
            </a:r>
            <a:r>
              <a:rPr sz="300" spc="191" dirty="0"/>
              <a:t> </a:t>
            </a:r>
            <a:r>
              <a:rPr sz="451" spc="88" baseline="18518" dirty="0"/>
              <a:t>0         </a:t>
            </a:r>
            <a:r>
              <a:rPr sz="451" spc="133" baseline="18518" dirty="0"/>
              <a:t> </a:t>
            </a:r>
            <a:r>
              <a:rPr sz="451" spc="88" baseline="18518" dirty="0"/>
              <a:t>0</a:t>
            </a:r>
            <a:endParaRPr sz="451" baseline="18518"/>
          </a:p>
        </p:txBody>
      </p:sp>
      <p:sp>
        <p:nvSpPr>
          <p:cNvPr id="210" name="object 210"/>
          <p:cNvSpPr txBox="1"/>
          <p:nvPr/>
        </p:nvSpPr>
        <p:spPr>
          <a:xfrm>
            <a:off x="8611896" y="4413665"/>
            <a:ext cx="125731" cy="76944"/>
          </a:xfrm>
          <a:prstGeom prst="rect">
            <a:avLst/>
          </a:prstGeom>
        </p:spPr>
        <p:txBody>
          <a:bodyPr vert="horz" wrap="square" lIns="0" tIns="30480" rIns="0" bIns="0" rtlCol="0">
            <a:spAutoFit/>
          </a:bodyPr>
          <a:lstStyle/>
          <a:p>
            <a:pPr>
              <a:spcBef>
                <a:spcPts val="240"/>
              </a:spcBef>
            </a:pPr>
            <a:r>
              <a:rPr sz="300" spc="60" dirty="0"/>
              <a:t>5</a:t>
            </a:r>
            <a:r>
              <a:rPr sz="300" spc="11" dirty="0"/>
              <a:t>.</a:t>
            </a:r>
            <a:r>
              <a:rPr sz="300" spc="60" dirty="0"/>
              <a:t>99</a:t>
            </a:r>
            <a:endParaRPr sz="300"/>
          </a:p>
        </p:txBody>
      </p:sp>
      <p:sp>
        <p:nvSpPr>
          <p:cNvPr id="211" name="object 211"/>
          <p:cNvSpPr txBox="1"/>
          <p:nvPr/>
        </p:nvSpPr>
        <p:spPr>
          <a:xfrm>
            <a:off x="8293338" y="4711333"/>
            <a:ext cx="125731" cy="76944"/>
          </a:xfrm>
          <a:prstGeom prst="rect">
            <a:avLst/>
          </a:prstGeom>
        </p:spPr>
        <p:txBody>
          <a:bodyPr vert="horz" wrap="square" lIns="0" tIns="30480" rIns="0" bIns="0" rtlCol="0">
            <a:spAutoFit/>
          </a:bodyPr>
          <a:lstStyle/>
          <a:p>
            <a:pPr>
              <a:spcBef>
                <a:spcPts val="240"/>
              </a:spcBef>
            </a:pPr>
            <a:r>
              <a:rPr sz="300" spc="60" dirty="0"/>
              <a:t>1</a:t>
            </a:r>
            <a:r>
              <a:rPr sz="300" spc="11" dirty="0"/>
              <a:t>.</a:t>
            </a:r>
            <a:r>
              <a:rPr sz="300" spc="60" dirty="0"/>
              <a:t>43</a:t>
            </a:r>
            <a:endParaRPr sz="300"/>
          </a:p>
        </p:txBody>
      </p:sp>
      <p:sp>
        <p:nvSpPr>
          <p:cNvPr id="212" name="object 212"/>
          <p:cNvSpPr txBox="1"/>
          <p:nvPr/>
        </p:nvSpPr>
        <p:spPr>
          <a:xfrm>
            <a:off x="8000730" y="4807776"/>
            <a:ext cx="54611" cy="76944"/>
          </a:xfrm>
          <a:prstGeom prst="rect">
            <a:avLst/>
          </a:prstGeom>
        </p:spPr>
        <p:txBody>
          <a:bodyPr vert="horz" wrap="square" lIns="0" tIns="30480" rIns="0" bIns="0" rtlCol="0">
            <a:spAutoFit/>
          </a:bodyPr>
          <a:lstStyle/>
          <a:p>
            <a:pPr>
              <a:spcBef>
                <a:spcPts val="240"/>
              </a:spcBef>
            </a:pPr>
            <a:r>
              <a:rPr sz="300" spc="60" dirty="0"/>
              <a:t>0</a:t>
            </a:r>
            <a:endParaRPr sz="300"/>
          </a:p>
        </p:txBody>
      </p:sp>
      <p:sp>
        <p:nvSpPr>
          <p:cNvPr id="213" name="object 213"/>
          <p:cNvSpPr txBox="1"/>
          <p:nvPr/>
        </p:nvSpPr>
        <p:spPr>
          <a:xfrm>
            <a:off x="8000730" y="4422492"/>
            <a:ext cx="54611" cy="324449"/>
          </a:xfrm>
          <a:prstGeom prst="rect">
            <a:avLst/>
          </a:prstGeom>
        </p:spPr>
        <p:txBody>
          <a:bodyPr vert="horz" wrap="square" lIns="0" tIns="41911" rIns="0" bIns="0" rtlCol="0">
            <a:spAutoFit/>
          </a:bodyPr>
          <a:lstStyle/>
          <a:p>
            <a:pPr>
              <a:spcBef>
                <a:spcPts val="331"/>
              </a:spcBef>
            </a:pPr>
            <a:r>
              <a:rPr sz="300" spc="60" dirty="0"/>
              <a:t>6</a:t>
            </a:r>
            <a:endParaRPr sz="300"/>
          </a:p>
          <a:p>
            <a:pPr>
              <a:spcBef>
                <a:spcPts val="140"/>
              </a:spcBef>
            </a:pPr>
            <a:r>
              <a:rPr sz="300" spc="60" dirty="0"/>
              <a:t>5</a:t>
            </a:r>
            <a:endParaRPr sz="300"/>
          </a:p>
          <a:p>
            <a:pPr>
              <a:spcBef>
                <a:spcPts val="111"/>
              </a:spcBef>
            </a:pPr>
            <a:r>
              <a:rPr sz="300" spc="60" dirty="0"/>
              <a:t>4</a:t>
            </a:r>
            <a:endParaRPr sz="300"/>
          </a:p>
          <a:p>
            <a:pPr>
              <a:spcBef>
                <a:spcPts val="140"/>
              </a:spcBef>
            </a:pPr>
            <a:r>
              <a:rPr sz="300" spc="60" dirty="0"/>
              <a:t>3</a:t>
            </a:r>
            <a:endParaRPr sz="300"/>
          </a:p>
          <a:p>
            <a:pPr>
              <a:spcBef>
                <a:spcPts val="140"/>
              </a:spcBef>
            </a:pPr>
            <a:r>
              <a:rPr sz="300" spc="60" dirty="0"/>
              <a:t>2</a:t>
            </a:r>
            <a:endParaRPr sz="300"/>
          </a:p>
        </p:txBody>
      </p:sp>
      <p:sp>
        <p:nvSpPr>
          <p:cNvPr id="214" name="object 214"/>
          <p:cNvSpPr txBox="1"/>
          <p:nvPr/>
        </p:nvSpPr>
        <p:spPr>
          <a:xfrm>
            <a:off x="8117838" y="4861830"/>
            <a:ext cx="1224280" cy="194925"/>
          </a:xfrm>
          <a:prstGeom prst="rect">
            <a:avLst/>
          </a:prstGeom>
        </p:spPr>
        <p:txBody>
          <a:bodyPr vert="horz" wrap="square" lIns="0" tIns="0" rIns="0" bIns="0" rtlCol="0">
            <a:spAutoFit/>
          </a:bodyPr>
          <a:lstStyle/>
          <a:p>
            <a:pPr>
              <a:lnSpc>
                <a:spcPct val="100000"/>
              </a:lnSpc>
            </a:pPr>
            <a:endParaRPr sz="200">
              <a:latin typeface="Times New Roman"/>
              <a:cs typeface="Times New Roman"/>
            </a:endParaRPr>
          </a:p>
          <a:p>
            <a:pPr marR="10160" algn="r"/>
            <a:r>
              <a:rPr sz="300" spc="20" dirty="0"/>
              <a:t>A</a:t>
            </a:r>
            <a:r>
              <a:rPr sz="300" spc="11" dirty="0"/>
              <a:t>wa</a:t>
            </a:r>
            <a:r>
              <a:rPr sz="300" dirty="0"/>
              <a:t>r</a:t>
            </a:r>
            <a:r>
              <a:rPr sz="300" spc="11" dirty="0"/>
              <a:t>e</a:t>
            </a:r>
            <a:r>
              <a:rPr sz="300" dirty="0"/>
              <a:t>      </a:t>
            </a:r>
            <a:r>
              <a:rPr sz="300" spc="-31" dirty="0"/>
              <a:t> </a:t>
            </a:r>
            <a:r>
              <a:rPr sz="300" spc="11" dirty="0"/>
              <a:t>Con</a:t>
            </a:r>
            <a:r>
              <a:rPr sz="300" spc="20" dirty="0"/>
              <a:t>s</a:t>
            </a:r>
            <a:r>
              <a:rPr sz="300" dirty="0"/>
              <a:t>ide</a:t>
            </a:r>
            <a:r>
              <a:rPr sz="300" spc="11" dirty="0"/>
              <a:t>r</a:t>
            </a:r>
            <a:r>
              <a:rPr sz="300" dirty="0"/>
              <a:t>  </a:t>
            </a:r>
            <a:r>
              <a:rPr sz="300" spc="20" dirty="0"/>
              <a:t> P</a:t>
            </a:r>
            <a:r>
              <a:rPr sz="300" dirty="0"/>
              <a:t>ur</a:t>
            </a:r>
            <a:r>
              <a:rPr sz="300" spc="20" dirty="0"/>
              <a:t>c</a:t>
            </a:r>
            <a:r>
              <a:rPr sz="300" dirty="0"/>
              <a:t>ha</a:t>
            </a:r>
            <a:r>
              <a:rPr sz="300" spc="20" dirty="0"/>
              <a:t>s</a:t>
            </a:r>
            <a:r>
              <a:rPr sz="300" spc="11" dirty="0"/>
              <a:t>e</a:t>
            </a:r>
            <a:r>
              <a:rPr sz="300" dirty="0"/>
              <a:t>  </a:t>
            </a:r>
            <a:r>
              <a:rPr sz="300" spc="20" dirty="0"/>
              <a:t> </a:t>
            </a:r>
            <a:r>
              <a:rPr sz="300" spc="11" dirty="0"/>
              <a:t>De</a:t>
            </a:r>
            <a:r>
              <a:rPr sz="300" dirty="0"/>
              <a:t>li</a:t>
            </a:r>
            <a:r>
              <a:rPr sz="300" spc="-31" dirty="0"/>
              <a:t>v</a:t>
            </a:r>
            <a:r>
              <a:rPr sz="300" dirty="0"/>
              <a:t>e</a:t>
            </a:r>
            <a:r>
              <a:rPr sz="300" spc="11" dirty="0"/>
              <a:t>r</a:t>
            </a:r>
            <a:r>
              <a:rPr sz="300" dirty="0"/>
              <a:t> </a:t>
            </a:r>
            <a:r>
              <a:rPr sz="300" spc="20" dirty="0"/>
              <a:t>&amp;</a:t>
            </a:r>
            <a:r>
              <a:rPr sz="300" dirty="0"/>
              <a:t>      </a:t>
            </a:r>
            <a:r>
              <a:rPr sz="300" spc="11" dirty="0"/>
              <a:t> </a:t>
            </a:r>
            <a:r>
              <a:rPr sz="300" dirty="0"/>
              <a:t>Lear</a:t>
            </a:r>
            <a:r>
              <a:rPr sz="300" spc="11" dirty="0"/>
              <a:t>n</a:t>
            </a:r>
            <a:r>
              <a:rPr sz="300" dirty="0"/>
              <a:t>     </a:t>
            </a:r>
            <a:r>
              <a:rPr sz="300" spc="-20" dirty="0"/>
              <a:t> </a:t>
            </a:r>
            <a:r>
              <a:rPr sz="300" spc="20" dirty="0"/>
              <a:t>S</a:t>
            </a:r>
            <a:r>
              <a:rPr sz="300" dirty="0"/>
              <a:t>upport</a:t>
            </a:r>
            <a:r>
              <a:rPr sz="300" spc="20" dirty="0"/>
              <a:t> &amp;</a:t>
            </a:r>
            <a:endParaRPr sz="300"/>
          </a:p>
          <a:p>
            <a:pPr marR="39370" algn="r">
              <a:tabLst>
                <a:tab pos="411470" algn="l"/>
              </a:tabLst>
            </a:pPr>
            <a:r>
              <a:rPr sz="300" dirty="0"/>
              <a:t>Install	Repair</a:t>
            </a:r>
            <a:endParaRPr sz="300"/>
          </a:p>
          <a:p>
            <a:pPr marL="292093">
              <a:spcBef>
                <a:spcPts val="169"/>
              </a:spcBef>
            </a:pPr>
            <a:r>
              <a:rPr sz="300" spc="80" dirty="0"/>
              <a:t>C</a:t>
            </a:r>
            <a:r>
              <a:rPr sz="300" spc="31" dirty="0"/>
              <a:t>u</a:t>
            </a:r>
            <a:r>
              <a:rPr sz="300" spc="51" dirty="0"/>
              <a:t>s</a:t>
            </a:r>
            <a:r>
              <a:rPr sz="300" spc="11" dirty="0"/>
              <a:t>t</a:t>
            </a:r>
            <a:r>
              <a:rPr sz="300" spc="60" dirty="0"/>
              <a:t>o</a:t>
            </a:r>
            <a:r>
              <a:rPr sz="300" spc="80" dirty="0"/>
              <a:t>m</a:t>
            </a:r>
            <a:r>
              <a:rPr sz="300" spc="60" dirty="0"/>
              <a:t>e</a:t>
            </a:r>
            <a:r>
              <a:rPr sz="300" spc="31" dirty="0"/>
              <a:t>r</a:t>
            </a:r>
            <a:r>
              <a:rPr sz="300" spc="11" dirty="0"/>
              <a:t> </a:t>
            </a:r>
            <a:r>
              <a:rPr sz="300" spc="-11" dirty="0"/>
              <a:t>I</a:t>
            </a:r>
            <a:r>
              <a:rPr sz="300" spc="31" dirty="0"/>
              <a:t>n</a:t>
            </a:r>
            <a:r>
              <a:rPr sz="300" spc="11" dirty="0"/>
              <a:t>t</a:t>
            </a:r>
            <a:r>
              <a:rPr sz="300" spc="60" dirty="0"/>
              <a:t>e</a:t>
            </a:r>
            <a:r>
              <a:rPr sz="300" spc="20" dirty="0"/>
              <a:t>r</a:t>
            </a:r>
            <a:r>
              <a:rPr sz="300" spc="60" dirty="0"/>
              <a:t>a</a:t>
            </a:r>
            <a:r>
              <a:rPr sz="300" spc="51" dirty="0"/>
              <a:t>c</a:t>
            </a:r>
            <a:r>
              <a:rPr sz="300" spc="11" dirty="0"/>
              <a:t>t</a:t>
            </a:r>
            <a:r>
              <a:rPr sz="300" spc="31" dirty="0"/>
              <a:t>i</a:t>
            </a:r>
            <a:r>
              <a:rPr sz="300" spc="60" dirty="0"/>
              <a:t>on</a:t>
            </a:r>
            <a:endParaRPr sz="300"/>
          </a:p>
        </p:txBody>
      </p:sp>
      <p:sp>
        <p:nvSpPr>
          <p:cNvPr id="215" name="object 215"/>
          <p:cNvSpPr txBox="1"/>
          <p:nvPr/>
        </p:nvSpPr>
        <p:spPr>
          <a:xfrm>
            <a:off x="7771289" y="4500524"/>
            <a:ext cx="162352" cy="391160"/>
          </a:xfrm>
          <a:prstGeom prst="rect">
            <a:avLst/>
          </a:prstGeom>
        </p:spPr>
        <p:txBody>
          <a:bodyPr vert="vert270" wrap="square" lIns="0" tIns="15240" rIns="0" bIns="0" rtlCol="0">
            <a:spAutoFit/>
          </a:bodyPr>
          <a:lstStyle/>
          <a:p>
            <a:pPr marL="110485" marR="10160" indent="-86358">
              <a:lnSpc>
                <a:spcPct val="120900"/>
              </a:lnSpc>
              <a:spcBef>
                <a:spcPts val="120"/>
              </a:spcBef>
            </a:pPr>
            <a:r>
              <a:rPr sz="300" spc="-11" dirty="0"/>
              <a:t>Ne</a:t>
            </a:r>
            <a:r>
              <a:rPr sz="300" dirty="0"/>
              <a:t>t</a:t>
            </a:r>
            <a:r>
              <a:rPr sz="300" spc="11" dirty="0"/>
              <a:t> </a:t>
            </a:r>
            <a:r>
              <a:rPr sz="300" dirty="0"/>
              <a:t>Im</a:t>
            </a:r>
            <a:r>
              <a:rPr sz="300" spc="-11" dirty="0"/>
              <a:t>pa</a:t>
            </a:r>
            <a:r>
              <a:rPr sz="300" spc="11" dirty="0"/>
              <a:t>c</a:t>
            </a:r>
            <a:r>
              <a:rPr sz="300" dirty="0"/>
              <a:t>t</a:t>
            </a:r>
            <a:r>
              <a:rPr sz="300" spc="11" dirty="0"/>
              <a:t> </a:t>
            </a:r>
            <a:r>
              <a:rPr sz="300" dirty="0"/>
              <a:t>to</a:t>
            </a:r>
            <a:r>
              <a:rPr sz="300" spc="-11" dirty="0"/>
              <a:t> O</a:t>
            </a:r>
            <a:r>
              <a:rPr sz="300" spc="11" dirty="0"/>
              <a:t>v</a:t>
            </a:r>
            <a:r>
              <a:rPr sz="300" spc="-11" dirty="0"/>
              <a:t>era</a:t>
            </a:r>
            <a:r>
              <a:rPr sz="300" dirty="0"/>
              <a:t>ll  </a:t>
            </a:r>
            <a:r>
              <a:rPr sz="300" spc="-20" dirty="0"/>
              <a:t>Interaction</a:t>
            </a:r>
            <a:endParaRPr sz="300"/>
          </a:p>
        </p:txBody>
      </p:sp>
      <p:sp>
        <p:nvSpPr>
          <p:cNvPr id="216" name="object 216"/>
          <p:cNvSpPr txBox="1"/>
          <p:nvPr/>
        </p:nvSpPr>
        <p:spPr>
          <a:xfrm>
            <a:off x="4740893" y="4813716"/>
            <a:ext cx="788671" cy="239810"/>
          </a:xfrm>
          <a:prstGeom prst="rect">
            <a:avLst/>
          </a:prstGeom>
        </p:spPr>
        <p:txBody>
          <a:bodyPr vert="horz" wrap="square" lIns="0" tIns="24131" rIns="0" bIns="0" rtlCol="0">
            <a:spAutoFit/>
          </a:bodyPr>
          <a:lstStyle/>
          <a:p>
            <a:pPr marL="25399" marR="10160">
              <a:spcBef>
                <a:spcPts val="191"/>
              </a:spcBef>
            </a:pPr>
            <a:r>
              <a:rPr sz="700" spc="-11" dirty="0">
                <a:latin typeface="Calibri"/>
                <a:cs typeface="Calibri"/>
              </a:rPr>
              <a:t>Pla</a:t>
            </a:r>
            <a:r>
              <a:rPr sz="700" spc="-20" dirty="0">
                <a:latin typeface="Calibri"/>
                <a:cs typeface="Calibri"/>
              </a:rPr>
              <a:t>c</a:t>
            </a:r>
            <a:r>
              <a:rPr sz="700" spc="-31" dirty="0">
                <a:latin typeface="Calibri"/>
                <a:cs typeface="Calibri"/>
              </a:rPr>
              <a:t>e</a:t>
            </a:r>
            <a:r>
              <a:rPr sz="700" spc="-20" dirty="0">
                <a:latin typeface="Calibri"/>
                <a:cs typeface="Calibri"/>
              </a:rPr>
              <a:t>m</a:t>
            </a:r>
            <a:r>
              <a:rPr sz="700" spc="-31" dirty="0">
                <a:latin typeface="Calibri"/>
                <a:cs typeface="Calibri"/>
              </a:rPr>
              <a:t>e</a:t>
            </a:r>
            <a:r>
              <a:rPr sz="700" spc="-20" dirty="0">
                <a:latin typeface="Calibri"/>
                <a:cs typeface="Calibri"/>
              </a:rPr>
              <a:t>n</a:t>
            </a:r>
            <a:r>
              <a:rPr sz="700" spc="-11" dirty="0">
                <a:latin typeface="Calibri"/>
                <a:cs typeface="Calibri"/>
              </a:rPr>
              <a:t>t</a:t>
            </a:r>
            <a:r>
              <a:rPr sz="700" spc="31" dirty="0">
                <a:latin typeface="Calibri"/>
                <a:cs typeface="Calibri"/>
              </a:rPr>
              <a:t> </a:t>
            </a:r>
            <a:r>
              <a:rPr sz="700" spc="-11" dirty="0">
                <a:latin typeface="Calibri"/>
                <a:cs typeface="Calibri"/>
              </a:rPr>
              <a:t>&amp; Ba</a:t>
            </a:r>
            <a:r>
              <a:rPr sz="700" spc="-20" dirty="0">
                <a:latin typeface="Calibri"/>
                <a:cs typeface="Calibri"/>
              </a:rPr>
              <a:t>nn</a:t>
            </a:r>
            <a:r>
              <a:rPr sz="700" spc="-31" dirty="0">
                <a:latin typeface="Calibri"/>
                <a:cs typeface="Calibri"/>
              </a:rPr>
              <a:t>e</a:t>
            </a:r>
            <a:r>
              <a:rPr sz="700" spc="-11" dirty="0">
                <a:latin typeface="Calibri"/>
                <a:cs typeface="Calibri"/>
              </a:rPr>
              <a:t>r  Ads</a:t>
            </a:r>
            <a:endParaRPr sz="700">
              <a:latin typeface="Calibri"/>
              <a:cs typeface="Calibri"/>
            </a:endParaRPr>
          </a:p>
        </p:txBody>
      </p:sp>
      <p:sp>
        <p:nvSpPr>
          <p:cNvPr id="217" name="object 217"/>
          <p:cNvSpPr txBox="1"/>
          <p:nvPr/>
        </p:nvSpPr>
        <p:spPr>
          <a:xfrm>
            <a:off x="5796772" y="4091340"/>
            <a:ext cx="527051" cy="239810"/>
          </a:xfrm>
          <a:prstGeom prst="rect">
            <a:avLst/>
          </a:prstGeom>
        </p:spPr>
        <p:txBody>
          <a:bodyPr vert="horz" wrap="square" lIns="0" tIns="24131" rIns="0" bIns="0" rtlCol="0">
            <a:spAutoFit/>
          </a:bodyPr>
          <a:lstStyle/>
          <a:p>
            <a:pPr marL="25399" marR="10160">
              <a:spcBef>
                <a:spcPts val="191"/>
              </a:spcBef>
            </a:pPr>
            <a:r>
              <a:rPr sz="700" spc="-11" dirty="0">
                <a:latin typeface="Calibri"/>
                <a:cs typeface="Calibri"/>
              </a:rPr>
              <a:t>Ma</a:t>
            </a:r>
            <a:r>
              <a:rPr sz="700" spc="-20" dirty="0">
                <a:latin typeface="Calibri"/>
                <a:cs typeface="Calibri"/>
              </a:rPr>
              <a:t>cro/</a:t>
            </a:r>
            <a:r>
              <a:rPr sz="700" spc="-11" dirty="0">
                <a:latin typeface="Calibri"/>
                <a:cs typeface="Calibri"/>
              </a:rPr>
              <a:t>Mi</a:t>
            </a:r>
            <a:r>
              <a:rPr sz="700" spc="-20" dirty="0">
                <a:latin typeface="Calibri"/>
                <a:cs typeface="Calibri"/>
              </a:rPr>
              <a:t>cr</a:t>
            </a:r>
            <a:r>
              <a:rPr sz="700" spc="-11" dirty="0">
                <a:latin typeface="Calibri"/>
                <a:cs typeface="Calibri"/>
              </a:rPr>
              <a:t>o  Adjacencies</a:t>
            </a:r>
            <a:endParaRPr sz="700">
              <a:latin typeface="Calibri"/>
              <a:cs typeface="Calibri"/>
            </a:endParaRPr>
          </a:p>
        </p:txBody>
      </p:sp>
      <p:sp>
        <p:nvSpPr>
          <p:cNvPr id="218" name="object 218"/>
          <p:cNvSpPr txBox="1"/>
          <p:nvPr/>
        </p:nvSpPr>
        <p:spPr>
          <a:xfrm>
            <a:off x="6571758" y="4535806"/>
            <a:ext cx="1644651" cy="375745"/>
          </a:xfrm>
          <a:prstGeom prst="rect">
            <a:avLst/>
          </a:prstGeom>
        </p:spPr>
        <p:txBody>
          <a:bodyPr vert="horz" wrap="square" lIns="0" tIns="26671" rIns="0" bIns="0" rtlCol="0">
            <a:spAutoFit/>
          </a:bodyPr>
          <a:lstStyle/>
          <a:p>
            <a:pPr marL="25399">
              <a:spcBef>
                <a:spcPts val="211"/>
              </a:spcBef>
            </a:pPr>
            <a:r>
              <a:rPr sz="1050" b="1" spc="-11" dirty="0">
                <a:solidFill>
                  <a:srgbClr val="006699"/>
                </a:solidFill>
                <a:latin typeface="Calibri"/>
                <a:cs typeface="Calibri"/>
              </a:rPr>
              <a:t>Pri</a:t>
            </a:r>
            <a:r>
              <a:rPr sz="1050" b="1" dirty="0">
                <a:solidFill>
                  <a:srgbClr val="006699"/>
                </a:solidFill>
                <a:latin typeface="Calibri"/>
                <a:cs typeface="Calibri"/>
              </a:rPr>
              <a:t>c</a:t>
            </a:r>
            <a:r>
              <a:rPr sz="1050" b="1" spc="-11" dirty="0">
                <a:solidFill>
                  <a:srgbClr val="006699"/>
                </a:solidFill>
                <a:latin typeface="Calibri"/>
                <a:cs typeface="Calibri"/>
              </a:rPr>
              <a:t>i</a:t>
            </a:r>
            <a:r>
              <a:rPr sz="1050" b="1" spc="11" dirty="0">
                <a:solidFill>
                  <a:srgbClr val="006699"/>
                </a:solidFill>
                <a:latin typeface="Calibri"/>
                <a:cs typeface="Calibri"/>
              </a:rPr>
              <a:t>n</a:t>
            </a:r>
            <a:r>
              <a:rPr sz="1050" b="1" dirty="0">
                <a:solidFill>
                  <a:srgbClr val="006699"/>
                </a:solidFill>
                <a:latin typeface="Calibri"/>
                <a:cs typeface="Calibri"/>
              </a:rPr>
              <a:t>g</a:t>
            </a:r>
            <a:r>
              <a:rPr sz="1050" b="1" spc="-40" dirty="0">
                <a:solidFill>
                  <a:srgbClr val="006699"/>
                </a:solidFill>
                <a:latin typeface="Calibri"/>
                <a:cs typeface="Calibri"/>
              </a:rPr>
              <a:t> </a:t>
            </a:r>
            <a:r>
              <a:rPr sz="1050" b="1" spc="-20" dirty="0">
                <a:solidFill>
                  <a:srgbClr val="006699"/>
                </a:solidFill>
                <a:latin typeface="Calibri"/>
                <a:cs typeface="Calibri"/>
              </a:rPr>
              <a:t>A</a:t>
            </a:r>
            <a:r>
              <a:rPr sz="1050" b="1" spc="11" dirty="0">
                <a:solidFill>
                  <a:srgbClr val="006699"/>
                </a:solidFill>
                <a:latin typeface="Calibri"/>
                <a:cs typeface="Calibri"/>
              </a:rPr>
              <a:t>n</a:t>
            </a:r>
            <a:r>
              <a:rPr sz="1050" b="1" dirty="0">
                <a:solidFill>
                  <a:srgbClr val="006699"/>
                </a:solidFill>
                <a:latin typeface="Calibri"/>
                <a:cs typeface="Calibri"/>
              </a:rPr>
              <a:t>a</a:t>
            </a:r>
            <a:r>
              <a:rPr sz="1050" b="1" spc="-11" dirty="0">
                <a:solidFill>
                  <a:srgbClr val="006699"/>
                </a:solidFill>
                <a:latin typeface="Calibri"/>
                <a:cs typeface="Calibri"/>
              </a:rPr>
              <a:t>l</a:t>
            </a:r>
            <a:r>
              <a:rPr sz="1050" b="1" dirty="0">
                <a:solidFill>
                  <a:srgbClr val="006699"/>
                </a:solidFill>
                <a:latin typeface="Calibri"/>
                <a:cs typeface="Calibri"/>
              </a:rPr>
              <a:t>y</a:t>
            </a:r>
            <a:r>
              <a:rPr sz="1050" b="1" spc="11" dirty="0">
                <a:solidFill>
                  <a:srgbClr val="006699"/>
                </a:solidFill>
                <a:latin typeface="Calibri"/>
                <a:cs typeface="Calibri"/>
              </a:rPr>
              <a:t>t</a:t>
            </a:r>
            <a:r>
              <a:rPr sz="1050" b="1" spc="-11" dirty="0">
                <a:solidFill>
                  <a:srgbClr val="006699"/>
                </a:solidFill>
                <a:latin typeface="Calibri"/>
                <a:cs typeface="Calibri"/>
              </a:rPr>
              <a:t>i</a:t>
            </a:r>
            <a:r>
              <a:rPr sz="1050" b="1" dirty="0">
                <a:solidFill>
                  <a:srgbClr val="006699"/>
                </a:solidFill>
                <a:latin typeface="Calibri"/>
                <a:cs typeface="Calibri"/>
              </a:rPr>
              <a:t>cs </a:t>
            </a:r>
            <a:r>
              <a:rPr sz="1050" b="1" spc="-40" dirty="0">
                <a:solidFill>
                  <a:srgbClr val="006699"/>
                </a:solidFill>
                <a:latin typeface="Calibri"/>
                <a:cs typeface="Calibri"/>
              </a:rPr>
              <a:t> </a:t>
            </a:r>
            <a:r>
              <a:rPr sz="1050" b="1" dirty="0">
                <a:solidFill>
                  <a:srgbClr val="006699"/>
                </a:solidFill>
                <a:latin typeface="Calibri"/>
                <a:cs typeface="Calibri"/>
              </a:rPr>
              <a:t>&amp;</a:t>
            </a:r>
            <a:r>
              <a:rPr sz="1050" b="1" spc="-31" dirty="0">
                <a:solidFill>
                  <a:srgbClr val="006699"/>
                </a:solidFill>
                <a:latin typeface="Calibri"/>
                <a:cs typeface="Calibri"/>
              </a:rPr>
              <a:t> </a:t>
            </a:r>
            <a:endParaRPr lang="en-US" sz="1050" b="1" spc="-31" dirty="0">
              <a:solidFill>
                <a:srgbClr val="006699"/>
              </a:solidFill>
              <a:latin typeface="Calibri"/>
              <a:cs typeface="Calibri"/>
            </a:endParaRPr>
          </a:p>
          <a:p>
            <a:pPr marL="25399">
              <a:spcBef>
                <a:spcPts val="211"/>
              </a:spcBef>
            </a:pPr>
            <a:r>
              <a:rPr sz="1050" b="1" spc="-11" dirty="0">
                <a:solidFill>
                  <a:srgbClr val="006699"/>
                </a:solidFill>
                <a:latin typeface="Calibri"/>
                <a:cs typeface="Calibri"/>
              </a:rPr>
              <a:t>Optimization</a:t>
            </a:r>
            <a:endParaRPr sz="1050" dirty="0">
              <a:latin typeface="Calibri"/>
              <a:cs typeface="Calibri"/>
            </a:endParaRPr>
          </a:p>
        </p:txBody>
      </p:sp>
      <p:sp>
        <p:nvSpPr>
          <p:cNvPr id="219" name="object 219"/>
          <p:cNvSpPr txBox="1"/>
          <p:nvPr/>
        </p:nvSpPr>
        <p:spPr>
          <a:xfrm>
            <a:off x="7735626" y="4682508"/>
            <a:ext cx="537211" cy="180820"/>
          </a:xfrm>
          <a:prstGeom prst="rect">
            <a:avLst/>
          </a:prstGeom>
        </p:spPr>
        <p:txBody>
          <a:bodyPr vert="horz" wrap="square" lIns="0" tIns="26671" rIns="0" bIns="0" rtlCol="0">
            <a:spAutoFit/>
          </a:bodyPr>
          <a:lstStyle/>
          <a:p>
            <a:pPr marL="50799">
              <a:spcBef>
                <a:spcPts val="211"/>
              </a:spcBef>
            </a:pPr>
            <a:r>
              <a:rPr sz="1000" b="1" dirty="0">
                <a:solidFill>
                  <a:srgbClr val="006699"/>
                </a:solidFill>
                <a:latin typeface="Calibri"/>
                <a:cs typeface="Calibri"/>
              </a:rPr>
              <a:t>on</a:t>
            </a:r>
            <a:r>
              <a:rPr sz="1000" b="1" spc="371" dirty="0">
                <a:solidFill>
                  <a:srgbClr val="006699"/>
                </a:solidFill>
                <a:latin typeface="Calibri"/>
                <a:cs typeface="Calibri"/>
              </a:rPr>
              <a:t> </a:t>
            </a:r>
            <a:r>
              <a:rPr sz="451" spc="88" baseline="37037" dirty="0"/>
              <a:t>1      </a:t>
            </a:r>
            <a:r>
              <a:rPr sz="451" spc="195" baseline="37037" dirty="0"/>
              <a:t> </a:t>
            </a:r>
            <a:r>
              <a:rPr sz="300" spc="60" dirty="0"/>
              <a:t>0</a:t>
            </a:r>
            <a:endParaRPr sz="300"/>
          </a:p>
        </p:txBody>
      </p:sp>
      <p:sp>
        <p:nvSpPr>
          <p:cNvPr id="220" name="object 220"/>
          <p:cNvSpPr txBox="1"/>
          <p:nvPr/>
        </p:nvSpPr>
        <p:spPr>
          <a:xfrm>
            <a:off x="7202240" y="3689767"/>
            <a:ext cx="2396912" cy="241092"/>
          </a:xfrm>
          <a:prstGeom prst="rect">
            <a:avLst/>
          </a:prstGeom>
        </p:spPr>
        <p:txBody>
          <a:bodyPr vert="horz" wrap="square" lIns="0" tIns="25400" rIns="0" bIns="0" rtlCol="0">
            <a:spAutoFit/>
          </a:bodyPr>
          <a:lstStyle/>
          <a:p>
            <a:pPr marL="25399">
              <a:spcBef>
                <a:spcPts val="200"/>
              </a:spcBef>
            </a:pPr>
            <a:r>
              <a:rPr sz="1400" b="1" spc="-11" dirty="0">
                <a:solidFill>
                  <a:srgbClr val="006699"/>
                </a:solidFill>
                <a:latin typeface="Calibri"/>
                <a:cs typeface="Calibri"/>
              </a:rPr>
              <a:t>C</a:t>
            </a:r>
            <a:r>
              <a:rPr sz="1400" b="1" spc="11" dirty="0">
                <a:solidFill>
                  <a:srgbClr val="006699"/>
                </a:solidFill>
                <a:latin typeface="Calibri"/>
                <a:cs typeface="Calibri"/>
              </a:rPr>
              <a:t>u</a:t>
            </a:r>
            <a:r>
              <a:rPr sz="1400" b="1" dirty="0">
                <a:solidFill>
                  <a:srgbClr val="006699"/>
                </a:solidFill>
                <a:latin typeface="Calibri"/>
                <a:cs typeface="Calibri"/>
              </a:rPr>
              <a:t>sto</a:t>
            </a:r>
            <a:r>
              <a:rPr sz="1400" b="1" spc="-11" dirty="0">
                <a:solidFill>
                  <a:srgbClr val="006699"/>
                </a:solidFill>
                <a:latin typeface="Calibri"/>
                <a:cs typeface="Calibri"/>
              </a:rPr>
              <a:t>me</a:t>
            </a:r>
            <a:r>
              <a:rPr sz="1400" b="1" dirty="0">
                <a:solidFill>
                  <a:srgbClr val="006699"/>
                </a:solidFill>
                <a:latin typeface="Calibri"/>
                <a:cs typeface="Calibri"/>
              </a:rPr>
              <a:t>r</a:t>
            </a:r>
            <a:r>
              <a:rPr sz="1400" b="1" spc="-91" dirty="0">
                <a:solidFill>
                  <a:srgbClr val="006699"/>
                </a:solidFill>
                <a:latin typeface="Calibri"/>
                <a:cs typeface="Calibri"/>
              </a:rPr>
              <a:t> </a:t>
            </a:r>
            <a:r>
              <a:rPr sz="1400" b="1" spc="-20" dirty="0">
                <a:solidFill>
                  <a:srgbClr val="006699"/>
                </a:solidFill>
                <a:latin typeface="Calibri"/>
                <a:cs typeface="Calibri"/>
              </a:rPr>
              <a:t>E</a:t>
            </a:r>
            <a:r>
              <a:rPr sz="1400" b="1" spc="-11" dirty="0">
                <a:solidFill>
                  <a:srgbClr val="006699"/>
                </a:solidFill>
                <a:latin typeface="Calibri"/>
                <a:cs typeface="Calibri"/>
              </a:rPr>
              <a:t>x</a:t>
            </a:r>
            <a:r>
              <a:rPr sz="1400" b="1" spc="11" dirty="0">
                <a:solidFill>
                  <a:srgbClr val="006699"/>
                </a:solidFill>
                <a:latin typeface="Calibri"/>
                <a:cs typeface="Calibri"/>
              </a:rPr>
              <a:t>p</a:t>
            </a:r>
            <a:r>
              <a:rPr sz="1400" b="1" spc="-11" dirty="0">
                <a:solidFill>
                  <a:srgbClr val="006699"/>
                </a:solidFill>
                <a:latin typeface="Calibri"/>
                <a:cs typeface="Calibri"/>
              </a:rPr>
              <a:t>erie</a:t>
            </a:r>
            <a:r>
              <a:rPr sz="1400" b="1" spc="11" dirty="0">
                <a:solidFill>
                  <a:srgbClr val="006699"/>
                </a:solidFill>
                <a:latin typeface="Calibri"/>
                <a:cs typeface="Calibri"/>
              </a:rPr>
              <a:t>n</a:t>
            </a:r>
            <a:r>
              <a:rPr sz="1400" b="1" dirty="0">
                <a:solidFill>
                  <a:srgbClr val="006699"/>
                </a:solidFill>
                <a:latin typeface="Calibri"/>
                <a:cs typeface="Calibri"/>
              </a:rPr>
              <a:t>ce</a:t>
            </a:r>
            <a:r>
              <a:rPr sz="1400" b="1" spc="-71" dirty="0">
                <a:solidFill>
                  <a:srgbClr val="006699"/>
                </a:solidFill>
                <a:latin typeface="Calibri"/>
                <a:cs typeface="Calibri"/>
              </a:rPr>
              <a:t> </a:t>
            </a:r>
            <a:r>
              <a:rPr sz="1400" b="1" spc="-20" dirty="0">
                <a:solidFill>
                  <a:srgbClr val="006699"/>
                </a:solidFill>
                <a:latin typeface="Calibri"/>
                <a:cs typeface="Calibri"/>
              </a:rPr>
              <a:t>A</a:t>
            </a:r>
            <a:r>
              <a:rPr sz="1400" b="1" spc="11" dirty="0">
                <a:solidFill>
                  <a:srgbClr val="006699"/>
                </a:solidFill>
                <a:latin typeface="Calibri"/>
                <a:cs typeface="Calibri"/>
              </a:rPr>
              <a:t>n</a:t>
            </a:r>
            <a:r>
              <a:rPr sz="1400" b="1" dirty="0">
                <a:solidFill>
                  <a:srgbClr val="006699"/>
                </a:solidFill>
                <a:latin typeface="Calibri"/>
                <a:cs typeface="Calibri"/>
              </a:rPr>
              <a:t>a</a:t>
            </a:r>
            <a:r>
              <a:rPr sz="1400" b="1" spc="-11" dirty="0">
                <a:solidFill>
                  <a:srgbClr val="006699"/>
                </a:solidFill>
                <a:latin typeface="Calibri"/>
                <a:cs typeface="Calibri"/>
              </a:rPr>
              <a:t>l</a:t>
            </a:r>
            <a:r>
              <a:rPr sz="1400" b="1" dirty="0">
                <a:solidFill>
                  <a:srgbClr val="006699"/>
                </a:solidFill>
                <a:latin typeface="Calibri"/>
                <a:cs typeface="Calibri"/>
              </a:rPr>
              <a:t>y</a:t>
            </a:r>
            <a:r>
              <a:rPr sz="1400" b="1" spc="11" dirty="0">
                <a:solidFill>
                  <a:srgbClr val="006699"/>
                </a:solidFill>
                <a:latin typeface="Calibri"/>
                <a:cs typeface="Calibri"/>
              </a:rPr>
              <a:t>t</a:t>
            </a:r>
            <a:r>
              <a:rPr sz="1400" b="1" spc="-11" dirty="0">
                <a:solidFill>
                  <a:srgbClr val="006699"/>
                </a:solidFill>
                <a:latin typeface="Calibri"/>
                <a:cs typeface="Calibri"/>
              </a:rPr>
              <a:t>i</a:t>
            </a:r>
            <a:r>
              <a:rPr sz="1400" b="1" dirty="0">
                <a:solidFill>
                  <a:srgbClr val="006699"/>
                </a:solidFill>
                <a:latin typeface="Calibri"/>
                <a:cs typeface="Calibri"/>
              </a:rPr>
              <a:t>cs</a:t>
            </a:r>
            <a:endParaRPr sz="1400" dirty="0">
              <a:latin typeface="Calibri"/>
              <a:cs typeface="Calibri"/>
            </a:endParaRPr>
          </a:p>
        </p:txBody>
      </p:sp>
      <p:sp>
        <p:nvSpPr>
          <p:cNvPr id="221" name="object 221"/>
          <p:cNvSpPr/>
          <p:nvPr/>
        </p:nvSpPr>
        <p:spPr>
          <a:xfrm>
            <a:off x="7784828" y="4063198"/>
            <a:ext cx="1593851" cy="411480"/>
          </a:xfrm>
          <a:custGeom>
            <a:avLst/>
            <a:gdLst/>
            <a:ahLst/>
            <a:cxnLst/>
            <a:rect l="l" t="t" r="r" b="b"/>
            <a:pathLst>
              <a:path w="796925" h="205739">
                <a:moveTo>
                  <a:pt x="796925" y="0"/>
                </a:moveTo>
                <a:lnTo>
                  <a:pt x="0" y="0"/>
                </a:lnTo>
                <a:lnTo>
                  <a:pt x="0" y="205587"/>
                </a:lnTo>
                <a:lnTo>
                  <a:pt x="796925" y="205587"/>
                </a:lnTo>
                <a:lnTo>
                  <a:pt x="796925" y="0"/>
                </a:lnTo>
                <a:close/>
              </a:path>
            </a:pathLst>
          </a:custGeom>
          <a:solidFill>
            <a:srgbClr val="FFFFFF">
              <a:alpha val="89802"/>
            </a:srgbClr>
          </a:solidFill>
        </p:spPr>
        <p:txBody>
          <a:bodyPr wrap="square" lIns="0" tIns="0" rIns="0" bIns="0" rtlCol="0"/>
          <a:lstStyle/>
          <a:p>
            <a:endParaRPr sz="2800"/>
          </a:p>
        </p:txBody>
      </p:sp>
      <p:sp>
        <p:nvSpPr>
          <p:cNvPr id="222" name="object 222"/>
          <p:cNvSpPr txBox="1"/>
          <p:nvPr/>
        </p:nvSpPr>
        <p:spPr>
          <a:xfrm>
            <a:off x="7878300" y="4078640"/>
            <a:ext cx="1043940" cy="347532"/>
          </a:xfrm>
          <a:prstGeom prst="rect">
            <a:avLst/>
          </a:prstGeom>
        </p:spPr>
        <p:txBody>
          <a:bodyPr vert="horz" wrap="square" lIns="0" tIns="24131" rIns="0" bIns="0" rtlCol="0">
            <a:spAutoFit/>
          </a:bodyPr>
          <a:lstStyle/>
          <a:p>
            <a:pPr marR="10160">
              <a:spcBef>
                <a:spcPts val="191"/>
              </a:spcBef>
            </a:pPr>
            <a:r>
              <a:rPr sz="700" spc="-11" dirty="0">
                <a:latin typeface="Calibri"/>
                <a:cs typeface="Calibri"/>
              </a:rPr>
              <a:t>B</a:t>
            </a:r>
            <a:r>
              <a:rPr sz="700" spc="-20" dirty="0">
                <a:latin typeface="Calibri"/>
                <a:cs typeface="Calibri"/>
              </a:rPr>
              <a:t>r</a:t>
            </a:r>
            <a:r>
              <a:rPr sz="700" spc="-11" dirty="0">
                <a:latin typeface="Calibri"/>
                <a:cs typeface="Calibri"/>
              </a:rPr>
              <a:t>a</a:t>
            </a:r>
            <a:r>
              <a:rPr sz="700" spc="-20" dirty="0">
                <a:latin typeface="Calibri"/>
                <a:cs typeface="Calibri"/>
              </a:rPr>
              <a:t>n</a:t>
            </a:r>
            <a:r>
              <a:rPr sz="700" spc="-11" dirty="0">
                <a:latin typeface="Calibri"/>
                <a:cs typeface="Calibri"/>
              </a:rPr>
              <a:t>d</a:t>
            </a:r>
            <a:r>
              <a:rPr sz="700" spc="-20" dirty="0">
                <a:latin typeface="Calibri"/>
                <a:cs typeface="Calibri"/>
              </a:rPr>
              <a:t> </a:t>
            </a:r>
            <a:r>
              <a:rPr sz="700" spc="-11" dirty="0">
                <a:latin typeface="Calibri"/>
                <a:cs typeface="Calibri"/>
              </a:rPr>
              <a:t>Di</a:t>
            </a:r>
            <a:r>
              <a:rPr sz="700" spc="-20" dirty="0">
                <a:latin typeface="Calibri"/>
                <a:cs typeface="Calibri"/>
              </a:rPr>
              <a:t>ss</a:t>
            </a:r>
            <a:r>
              <a:rPr sz="700" spc="-11" dirty="0">
                <a:latin typeface="Calibri"/>
                <a:cs typeface="Calibri"/>
              </a:rPr>
              <a:t>ati</a:t>
            </a:r>
            <a:r>
              <a:rPr sz="700" spc="-20" dirty="0">
                <a:latin typeface="Calibri"/>
                <a:cs typeface="Calibri"/>
              </a:rPr>
              <a:t>s</a:t>
            </a:r>
            <a:r>
              <a:rPr sz="700" spc="-11" dirty="0">
                <a:latin typeface="Calibri"/>
                <a:cs typeface="Calibri"/>
              </a:rPr>
              <a:t>fi</a:t>
            </a:r>
            <a:r>
              <a:rPr sz="700" spc="-31" dirty="0">
                <a:latin typeface="Calibri"/>
                <a:cs typeface="Calibri"/>
              </a:rPr>
              <a:t>e</a:t>
            </a:r>
            <a:r>
              <a:rPr sz="700" spc="-20" dirty="0">
                <a:latin typeface="Calibri"/>
                <a:cs typeface="Calibri"/>
              </a:rPr>
              <a:t>r</a:t>
            </a:r>
            <a:r>
              <a:rPr sz="700" spc="-11" dirty="0">
                <a:latin typeface="Calibri"/>
                <a:cs typeface="Calibri"/>
              </a:rPr>
              <a:t>s</a:t>
            </a:r>
            <a:r>
              <a:rPr sz="700" spc="40" dirty="0">
                <a:latin typeface="Calibri"/>
                <a:cs typeface="Calibri"/>
              </a:rPr>
              <a:t> </a:t>
            </a:r>
            <a:r>
              <a:rPr sz="700" spc="-11" dirty="0">
                <a:latin typeface="Calibri"/>
                <a:cs typeface="Calibri"/>
              </a:rPr>
              <a:t>&amp; D</a:t>
            </a:r>
            <a:r>
              <a:rPr sz="700" spc="-20" dirty="0">
                <a:latin typeface="Calibri"/>
                <a:cs typeface="Calibri"/>
              </a:rPr>
              <a:t>r</a:t>
            </a:r>
            <a:r>
              <a:rPr sz="700" spc="-11" dirty="0">
                <a:latin typeface="Calibri"/>
                <a:cs typeface="Calibri"/>
              </a:rPr>
              <a:t>i</a:t>
            </a:r>
            <a:r>
              <a:rPr sz="700" spc="-20" dirty="0">
                <a:latin typeface="Calibri"/>
                <a:cs typeface="Calibri"/>
              </a:rPr>
              <a:t>v</a:t>
            </a:r>
            <a:r>
              <a:rPr sz="700" spc="-31" dirty="0">
                <a:latin typeface="Calibri"/>
                <a:cs typeface="Calibri"/>
              </a:rPr>
              <a:t>e</a:t>
            </a:r>
            <a:r>
              <a:rPr sz="700" spc="-20" dirty="0">
                <a:latin typeface="Calibri"/>
                <a:cs typeface="Calibri"/>
              </a:rPr>
              <a:t>r</a:t>
            </a:r>
            <a:r>
              <a:rPr sz="700" spc="-11" dirty="0">
                <a:latin typeface="Calibri"/>
                <a:cs typeface="Calibri"/>
              </a:rPr>
              <a:t>s  Net</a:t>
            </a:r>
            <a:r>
              <a:rPr sz="700" spc="-20" dirty="0">
                <a:latin typeface="Calibri"/>
                <a:cs typeface="Calibri"/>
              </a:rPr>
              <a:t> </a:t>
            </a:r>
            <a:r>
              <a:rPr sz="700" spc="-11" dirty="0">
                <a:latin typeface="Calibri"/>
                <a:cs typeface="Calibri"/>
              </a:rPr>
              <a:t>Satisfaction</a:t>
            </a:r>
            <a:r>
              <a:rPr sz="700" dirty="0">
                <a:latin typeface="Calibri"/>
                <a:cs typeface="Calibri"/>
              </a:rPr>
              <a:t> </a:t>
            </a:r>
            <a:r>
              <a:rPr sz="700" spc="-11" dirty="0">
                <a:latin typeface="Calibri"/>
                <a:cs typeface="Calibri"/>
              </a:rPr>
              <a:t>Impact </a:t>
            </a:r>
            <a:r>
              <a:rPr sz="700" dirty="0">
                <a:latin typeface="Calibri"/>
                <a:cs typeface="Calibri"/>
              </a:rPr>
              <a:t> </a:t>
            </a:r>
            <a:r>
              <a:rPr sz="700" spc="-20" dirty="0">
                <a:latin typeface="Calibri"/>
                <a:cs typeface="Calibri"/>
              </a:rPr>
              <a:t>Treatment</a:t>
            </a:r>
            <a:r>
              <a:rPr sz="700" spc="11" dirty="0">
                <a:latin typeface="Calibri"/>
                <a:cs typeface="Calibri"/>
              </a:rPr>
              <a:t> </a:t>
            </a:r>
            <a:r>
              <a:rPr sz="700" spc="-11" dirty="0">
                <a:latin typeface="Calibri"/>
                <a:cs typeface="Calibri"/>
              </a:rPr>
              <a:t>Contribution</a:t>
            </a:r>
            <a:endParaRPr sz="700">
              <a:latin typeface="Calibri"/>
              <a:cs typeface="Calibri"/>
            </a:endParaRPr>
          </a:p>
        </p:txBody>
      </p:sp>
      <p:grpSp>
        <p:nvGrpSpPr>
          <p:cNvPr id="223" name="object 223"/>
          <p:cNvGrpSpPr/>
          <p:nvPr/>
        </p:nvGrpSpPr>
        <p:grpSpPr>
          <a:xfrm>
            <a:off x="7776956" y="6014108"/>
            <a:ext cx="1678939" cy="749300"/>
            <a:chOff x="3728212" y="2956680"/>
            <a:chExt cx="839469" cy="374650"/>
          </a:xfrm>
        </p:grpSpPr>
        <p:sp>
          <p:nvSpPr>
            <p:cNvPr id="224" name="object 224"/>
            <p:cNvSpPr/>
            <p:nvPr/>
          </p:nvSpPr>
          <p:spPr>
            <a:xfrm>
              <a:off x="3728212" y="2956680"/>
              <a:ext cx="839469" cy="374650"/>
            </a:xfrm>
            <a:custGeom>
              <a:avLst/>
              <a:gdLst/>
              <a:ahLst/>
              <a:cxnLst/>
              <a:rect l="l" t="t" r="r" b="b"/>
              <a:pathLst>
                <a:path w="839470" h="374650">
                  <a:moveTo>
                    <a:pt x="0" y="374655"/>
                  </a:moveTo>
                  <a:lnTo>
                    <a:pt x="839392" y="374655"/>
                  </a:lnTo>
                  <a:lnTo>
                    <a:pt x="839392" y="0"/>
                  </a:lnTo>
                  <a:lnTo>
                    <a:pt x="0" y="0"/>
                  </a:lnTo>
                  <a:lnTo>
                    <a:pt x="0" y="374655"/>
                  </a:lnTo>
                  <a:close/>
                </a:path>
              </a:pathLst>
            </a:custGeom>
            <a:solidFill>
              <a:srgbClr val="FFFFFF">
                <a:alpha val="89802"/>
              </a:srgbClr>
            </a:solidFill>
          </p:spPr>
          <p:txBody>
            <a:bodyPr wrap="square" lIns="0" tIns="0" rIns="0" bIns="0" rtlCol="0"/>
            <a:lstStyle/>
            <a:p>
              <a:endParaRPr sz="2800"/>
            </a:p>
          </p:txBody>
        </p:sp>
        <p:sp>
          <p:nvSpPr>
            <p:cNvPr id="225" name="object 225"/>
            <p:cNvSpPr/>
            <p:nvPr/>
          </p:nvSpPr>
          <p:spPr>
            <a:xfrm>
              <a:off x="3875967" y="3050803"/>
              <a:ext cx="30480" cy="233679"/>
            </a:xfrm>
            <a:custGeom>
              <a:avLst/>
              <a:gdLst/>
              <a:ahLst/>
              <a:cxnLst/>
              <a:rect l="l" t="t" r="r" b="b"/>
              <a:pathLst>
                <a:path w="30479" h="233679">
                  <a:moveTo>
                    <a:pt x="29911" y="0"/>
                  </a:moveTo>
                  <a:lnTo>
                    <a:pt x="0" y="0"/>
                  </a:lnTo>
                  <a:lnTo>
                    <a:pt x="0" y="233601"/>
                  </a:lnTo>
                  <a:lnTo>
                    <a:pt x="29911" y="233601"/>
                  </a:lnTo>
                  <a:lnTo>
                    <a:pt x="29911" y="0"/>
                  </a:lnTo>
                  <a:close/>
                </a:path>
              </a:pathLst>
            </a:custGeom>
            <a:solidFill>
              <a:srgbClr val="993366">
                <a:alpha val="89802"/>
              </a:srgbClr>
            </a:solidFill>
          </p:spPr>
          <p:txBody>
            <a:bodyPr wrap="square" lIns="0" tIns="0" rIns="0" bIns="0" rtlCol="0"/>
            <a:lstStyle/>
            <a:p>
              <a:endParaRPr sz="2800"/>
            </a:p>
          </p:txBody>
        </p:sp>
        <p:sp>
          <p:nvSpPr>
            <p:cNvPr id="226" name="object 226"/>
            <p:cNvSpPr/>
            <p:nvPr/>
          </p:nvSpPr>
          <p:spPr>
            <a:xfrm>
              <a:off x="3875967" y="3050803"/>
              <a:ext cx="30480" cy="233679"/>
            </a:xfrm>
            <a:custGeom>
              <a:avLst/>
              <a:gdLst/>
              <a:ahLst/>
              <a:cxnLst/>
              <a:rect l="l" t="t" r="r" b="b"/>
              <a:pathLst>
                <a:path w="30479" h="233679">
                  <a:moveTo>
                    <a:pt x="0" y="233601"/>
                  </a:moveTo>
                  <a:lnTo>
                    <a:pt x="29911" y="233601"/>
                  </a:lnTo>
                  <a:lnTo>
                    <a:pt x="29911" y="0"/>
                  </a:lnTo>
                  <a:lnTo>
                    <a:pt x="0" y="0"/>
                  </a:lnTo>
                  <a:lnTo>
                    <a:pt x="0" y="233601"/>
                  </a:lnTo>
                  <a:close/>
                </a:path>
              </a:pathLst>
            </a:custGeom>
            <a:ln w="3175">
              <a:solidFill>
                <a:srgbClr val="000000"/>
              </a:solidFill>
            </a:ln>
          </p:spPr>
          <p:txBody>
            <a:bodyPr wrap="square" lIns="0" tIns="0" rIns="0" bIns="0" rtlCol="0"/>
            <a:lstStyle/>
            <a:p>
              <a:endParaRPr sz="2800"/>
            </a:p>
          </p:txBody>
        </p:sp>
        <p:sp>
          <p:nvSpPr>
            <p:cNvPr id="227" name="object 227"/>
            <p:cNvSpPr/>
            <p:nvPr/>
          </p:nvSpPr>
          <p:spPr>
            <a:xfrm>
              <a:off x="3945915" y="3091003"/>
              <a:ext cx="30480" cy="193675"/>
            </a:xfrm>
            <a:custGeom>
              <a:avLst/>
              <a:gdLst/>
              <a:ahLst/>
              <a:cxnLst/>
              <a:rect l="l" t="t" r="r" b="b"/>
              <a:pathLst>
                <a:path w="30479" h="193675">
                  <a:moveTo>
                    <a:pt x="29911" y="0"/>
                  </a:moveTo>
                  <a:lnTo>
                    <a:pt x="0" y="0"/>
                  </a:lnTo>
                  <a:lnTo>
                    <a:pt x="0" y="193402"/>
                  </a:lnTo>
                  <a:lnTo>
                    <a:pt x="29911" y="193402"/>
                  </a:lnTo>
                  <a:lnTo>
                    <a:pt x="29911" y="0"/>
                  </a:lnTo>
                  <a:close/>
                </a:path>
              </a:pathLst>
            </a:custGeom>
            <a:solidFill>
              <a:srgbClr val="993366">
                <a:alpha val="89802"/>
              </a:srgbClr>
            </a:solidFill>
          </p:spPr>
          <p:txBody>
            <a:bodyPr wrap="square" lIns="0" tIns="0" rIns="0" bIns="0" rtlCol="0"/>
            <a:lstStyle/>
            <a:p>
              <a:endParaRPr sz="2800"/>
            </a:p>
          </p:txBody>
        </p:sp>
        <p:sp>
          <p:nvSpPr>
            <p:cNvPr id="228" name="object 228"/>
            <p:cNvSpPr/>
            <p:nvPr/>
          </p:nvSpPr>
          <p:spPr>
            <a:xfrm>
              <a:off x="3945915" y="3091003"/>
              <a:ext cx="30480" cy="193675"/>
            </a:xfrm>
            <a:custGeom>
              <a:avLst/>
              <a:gdLst/>
              <a:ahLst/>
              <a:cxnLst/>
              <a:rect l="l" t="t" r="r" b="b"/>
              <a:pathLst>
                <a:path w="30479" h="193675">
                  <a:moveTo>
                    <a:pt x="0" y="193402"/>
                  </a:moveTo>
                  <a:lnTo>
                    <a:pt x="29911" y="193402"/>
                  </a:lnTo>
                  <a:lnTo>
                    <a:pt x="29911" y="0"/>
                  </a:lnTo>
                  <a:lnTo>
                    <a:pt x="0" y="0"/>
                  </a:lnTo>
                  <a:lnTo>
                    <a:pt x="0" y="193402"/>
                  </a:lnTo>
                  <a:close/>
                </a:path>
              </a:pathLst>
            </a:custGeom>
            <a:ln w="3175">
              <a:solidFill>
                <a:srgbClr val="000000"/>
              </a:solidFill>
            </a:ln>
          </p:spPr>
          <p:txBody>
            <a:bodyPr wrap="square" lIns="0" tIns="0" rIns="0" bIns="0" rtlCol="0"/>
            <a:lstStyle/>
            <a:p>
              <a:endParaRPr sz="2800"/>
            </a:p>
          </p:txBody>
        </p:sp>
        <p:sp>
          <p:nvSpPr>
            <p:cNvPr id="229" name="object 229"/>
            <p:cNvSpPr/>
            <p:nvPr/>
          </p:nvSpPr>
          <p:spPr>
            <a:xfrm>
              <a:off x="4015863" y="3094576"/>
              <a:ext cx="30480" cy="189865"/>
            </a:xfrm>
            <a:custGeom>
              <a:avLst/>
              <a:gdLst/>
              <a:ahLst/>
              <a:cxnLst/>
              <a:rect l="l" t="t" r="r" b="b"/>
              <a:pathLst>
                <a:path w="30479" h="189864">
                  <a:moveTo>
                    <a:pt x="29911" y="0"/>
                  </a:moveTo>
                  <a:lnTo>
                    <a:pt x="0" y="0"/>
                  </a:lnTo>
                  <a:lnTo>
                    <a:pt x="0" y="189829"/>
                  </a:lnTo>
                  <a:lnTo>
                    <a:pt x="29911" y="189829"/>
                  </a:lnTo>
                  <a:lnTo>
                    <a:pt x="29911" y="0"/>
                  </a:lnTo>
                  <a:close/>
                </a:path>
              </a:pathLst>
            </a:custGeom>
            <a:solidFill>
              <a:srgbClr val="993366">
                <a:alpha val="89802"/>
              </a:srgbClr>
            </a:solidFill>
          </p:spPr>
          <p:txBody>
            <a:bodyPr wrap="square" lIns="0" tIns="0" rIns="0" bIns="0" rtlCol="0"/>
            <a:lstStyle/>
            <a:p>
              <a:endParaRPr sz="2800"/>
            </a:p>
          </p:txBody>
        </p:sp>
        <p:sp>
          <p:nvSpPr>
            <p:cNvPr id="230" name="object 230"/>
            <p:cNvSpPr/>
            <p:nvPr/>
          </p:nvSpPr>
          <p:spPr>
            <a:xfrm>
              <a:off x="4015863" y="3094576"/>
              <a:ext cx="30480" cy="189865"/>
            </a:xfrm>
            <a:custGeom>
              <a:avLst/>
              <a:gdLst/>
              <a:ahLst/>
              <a:cxnLst/>
              <a:rect l="l" t="t" r="r" b="b"/>
              <a:pathLst>
                <a:path w="30479" h="189864">
                  <a:moveTo>
                    <a:pt x="0" y="189829"/>
                  </a:moveTo>
                  <a:lnTo>
                    <a:pt x="29911" y="189829"/>
                  </a:lnTo>
                  <a:lnTo>
                    <a:pt x="29911" y="0"/>
                  </a:lnTo>
                  <a:lnTo>
                    <a:pt x="0" y="0"/>
                  </a:lnTo>
                  <a:lnTo>
                    <a:pt x="0" y="189829"/>
                  </a:lnTo>
                  <a:close/>
                </a:path>
              </a:pathLst>
            </a:custGeom>
            <a:ln w="3175">
              <a:solidFill>
                <a:srgbClr val="000000"/>
              </a:solidFill>
            </a:ln>
          </p:spPr>
          <p:txBody>
            <a:bodyPr wrap="square" lIns="0" tIns="0" rIns="0" bIns="0" rtlCol="0"/>
            <a:lstStyle/>
            <a:p>
              <a:endParaRPr sz="2800"/>
            </a:p>
          </p:txBody>
        </p:sp>
        <p:sp>
          <p:nvSpPr>
            <p:cNvPr id="231" name="object 231"/>
            <p:cNvSpPr/>
            <p:nvPr/>
          </p:nvSpPr>
          <p:spPr>
            <a:xfrm>
              <a:off x="4085810" y="3120035"/>
              <a:ext cx="29845" cy="164465"/>
            </a:xfrm>
            <a:custGeom>
              <a:avLst/>
              <a:gdLst/>
              <a:ahLst/>
              <a:cxnLst/>
              <a:rect l="l" t="t" r="r" b="b"/>
              <a:pathLst>
                <a:path w="29845" h="164464">
                  <a:moveTo>
                    <a:pt x="29451" y="0"/>
                  </a:moveTo>
                  <a:lnTo>
                    <a:pt x="0" y="0"/>
                  </a:lnTo>
                  <a:lnTo>
                    <a:pt x="0" y="164369"/>
                  </a:lnTo>
                  <a:lnTo>
                    <a:pt x="29451" y="164369"/>
                  </a:lnTo>
                  <a:lnTo>
                    <a:pt x="29451" y="0"/>
                  </a:lnTo>
                  <a:close/>
                </a:path>
              </a:pathLst>
            </a:custGeom>
            <a:solidFill>
              <a:srgbClr val="993366">
                <a:alpha val="89802"/>
              </a:srgbClr>
            </a:solidFill>
          </p:spPr>
          <p:txBody>
            <a:bodyPr wrap="square" lIns="0" tIns="0" rIns="0" bIns="0" rtlCol="0"/>
            <a:lstStyle/>
            <a:p>
              <a:endParaRPr sz="2800"/>
            </a:p>
          </p:txBody>
        </p:sp>
        <p:sp>
          <p:nvSpPr>
            <p:cNvPr id="232" name="object 232"/>
            <p:cNvSpPr/>
            <p:nvPr/>
          </p:nvSpPr>
          <p:spPr>
            <a:xfrm>
              <a:off x="4085810" y="3120035"/>
              <a:ext cx="29845" cy="164465"/>
            </a:xfrm>
            <a:custGeom>
              <a:avLst/>
              <a:gdLst/>
              <a:ahLst/>
              <a:cxnLst/>
              <a:rect l="l" t="t" r="r" b="b"/>
              <a:pathLst>
                <a:path w="29845" h="164464">
                  <a:moveTo>
                    <a:pt x="0" y="164369"/>
                  </a:moveTo>
                  <a:lnTo>
                    <a:pt x="29451" y="164369"/>
                  </a:lnTo>
                  <a:lnTo>
                    <a:pt x="29451" y="0"/>
                  </a:lnTo>
                  <a:lnTo>
                    <a:pt x="0" y="0"/>
                  </a:lnTo>
                  <a:lnTo>
                    <a:pt x="0" y="164369"/>
                  </a:lnTo>
                  <a:close/>
                </a:path>
              </a:pathLst>
            </a:custGeom>
            <a:ln w="3175">
              <a:solidFill>
                <a:srgbClr val="000000"/>
              </a:solidFill>
            </a:ln>
          </p:spPr>
          <p:txBody>
            <a:bodyPr wrap="square" lIns="0" tIns="0" rIns="0" bIns="0" rtlCol="0"/>
            <a:lstStyle/>
            <a:p>
              <a:endParaRPr sz="2800"/>
            </a:p>
          </p:txBody>
        </p:sp>
        <p:sp>
          <p:nvSpPr>
            <p:cNvPr id="233" name="object 233"/>
            <p:cNvSpPr/>
            <p:nvPr/>
          </p:nvSpPr>
          <p:spPr>
            <a:xfrm>
              <a:off x="4155777" y="3158894"/>
              <a:ext cx="27940" cy="125730"/>
            </a:xfrm>
            <a:custGeom>
              <a:avLst/>
              <a:gdLst/>
              <a:ahLst/>
              <a:cxnLst/>
              <a:rect l="l" t="t" r="r" b="b"/>
              <a:pathLst>
                <a:path w="27939" h="125729">
                  <a:moveTo>
                    <a:pt x="27610" y="0"/>
                  </a:moveTo>
                  <a:lnTo>
                    <a:pt x="0" y="0"/>
                  </a:lnTo>
                  <a:lnTo>
                    <a:pt x="0" y="125510"/>
                  </a:lnTo>
                  <a:lnTo>
                    <a:pt x="27610" y="125510"/>
                  </a:lnTo>
                  <a:lnTo>
                    <a:pt x="27610" y="0"/>
                  </a:lnTo>
                  <a:close/>
                </a:path>
              </a:pathLst>
            </a:custGeom>
            <a:solidFill>
              <a:srgbClr val="993366">
                <a:alpha val="89802"/>
              </a:srgbClr>
            </a:solidFill>
          </p:spPr>
          <p:txBody>
            <a:bodyPr wrap="square" lIns="0" tIns="0" rIns="0" bIns="0" rtlCol="0"/>
            <a:lstStyle/>
            <a:p>
              <a:endParaRPr sz="2800"/>
            </a:p>
          </p:txBody>
        </p:sp>
        <p:sp>
          <p:nvSpPr>
            <p:cNvPr id="234" name="object 234"/>
            <p:cNvSpPr/>
            <p:nvPr/>
          </p:nvSpPr>
          <p:spPr>
            <a:xfrm>
              <a:off x="4155777" y="3158894"/>
              <a:ext cx="27940" cy="125730"/>
            </a:xfrm>
            <a:custGeom>
              <a:avLst/>
              <a:gdLst/>
              <a:ahLst/>
              <a:cxnLst/>
              <a:rect l="l" t="t" r="r" b="b"/>
              <a:pathLst>
                <a:path w="27939" h="125729">
                  <a:moveTo>
                    <a:pt x="0" y="125510"/>
                  </a:moveTo>
                  <a:lnTo>
                    <a:pt x="27610" y="125510"/>
                  </a:lnTo>
                  <a:lnTo>
                    <a:pt x="27610" y="0"/>
                  </a:lnTo>
                  <a:lnTo>
                    <a:pt x="0" y="0"/>
                  </a:lnTo>
                  <a:lnTo>
                    <a:pt x="0" y="125510"/>
                  </a:lnTo>
                  <a:close/>
                </a:path>
              </a:pathLst>
            </a:custGeom>
            <a:ln w="3175">
              <a:solidFill>
                <a:srgbClr val="000000"/>
              </a:solidFill>
            </a:ln>
          </p:spPr>
          <p:txBody>
            <a:bodyPr wrap="square" lIns="0" tIns="0" rIns="0" bIns="0" rtlCol="0"/>
            <a:lstStyle/>
            <a:p>
              <a:endParaRPr sz="2800"/>
            </a:p>
          </p:txBody>
        </p:sp>
        <p:sp>
          <p:nvSpPr>
            <p:cNvPr id="235" name="object 235"/>
            <p:cNvSpPr/>
            <p:nvPr/>
          </p:nvSpPr>
          <p:spPr>
            <a:xfrm>
              <a:off x="4223884" y="3163808"/>
              <a:ext cx="29845" cy="120650"/>
            </a:xfrm>
            <a:custGeom>
              <a:avLst/>
              <a:gdLst/>
              <a:ahLst/>
              <a:cxnLst/>
              <a:rect l="l" t="t" r="r" b="b"/>
              <a:pathLst>
                <a:path w="29845" h="120650">
                  <a:moveTo>
                    <a:pt x="29451" y="0"/>
                  </a:moveTo>
                  <a:lnTo>
                    <a:pt x="0" y="0"/>
                  </a:lnTo>
                  <a:lnTo>
                    <a:pt x="0" y="120597"/>
                  </a:lnTo>
                  <a:lnTo>
                    <a:pt x="29451" y="120597"/>
                  </a:lnTo>
                  <a:lnTo>
                    <a:pt x="29451" y="0"/>
                  </a:lnTo>
                  <a:close/>
                </a:path>
              </a:pathLst>
            </a:custGeom>
            <a:solidFill>
              <a:srgbClr val="993366">
                <a:alpha val="89802"/>
              </a:srgbClr>
            </a:solidFill>
          </p:spPr>
          <p:txBody>
            <a:bodyPr wrap="square" lIns="0" tIns="0" rIns="0" bIns="0" rtlCol="0"/>
            <a:lstStyle/>
            <a:p>
              <a:endParaRPr sz="2800"/>
            </a:p>
          </p:txBody>
        </p:sp>
        <p:sp>
          <p:nvSpPr>
            <p:cNvPr id="236" name="object 236"/>
            <p:cNvSpPr/>
            <p:nvPr/>
          </p:nvSpPr>
          <p:spPr>
            <a:xfrm>
              <a:off x="4223884" y="3163808"/>
              <a:ext cx="29845" cy="120650"/>
            </a:xfrm>
            <a:custGeom>
              <a:avLst/>
              <a:gdLst/>
              <a:ahLst/>
              <a:cxnLst/>
              <a:rect l="l" t="t" r="r" b="b"/>
              <a:pathLst>
                <a:path w="29845" h="120650">
                  <a:moveTo>
                    <a:pt x="0" y="120597"/>
                  </a:moveTo>
                  <a:lnTo>
                    <a:pt x="29451" y="120597"/>
                  </a:lnTo>
                  <a:lnTo>
                    <a:pt x="29451" y="0"/>
                  </a:lnTo>
                  <a:lnTo>
                    <a:pt x="0" y="0"/>
                  </a:lnTo>
                  <a:lnTo>
                    <a:pt x="0" y="120597"/>
                  </a:lnTo>
                  <a:close/>
                </a:path>
              </a:pathLst>
            </a:custGeom>
            <a:ln w="3175">
              <a:solidFill>
                <a:srgbClr val="000000"/>
              </a:solidFill>
            </a:ln>
          </p:spPr>
          <p:txBody>
            <a:bodyPr wrap="square" lIns="0" tIns="0" rIns="0" bIns="0" rtlCol="0"/>
            <a:lstStyle/>
            <a:p>
              <a:endParaRPr sz="2800"/>
            </a:p>
          </p:txBody>
        </p:sp>
        <p:sp>
          <p:nvSpPr>
            <p:cNvPr id="237" name="object 237"/>
            <p:cNvSpPr/>
            <p:nvPr/>
          </p:nvSpPr>
          <p:spPr>
            <a:xfrm>
              <a:off x="4293353" y="3204007"/>
              <a:ext cx="30480" cy="80645"/>
            </a:xfrm>
            <a:custGeom>
              <a:avLst/>
              <a:gdLst/>
              <a:ahLst/>
              <a:cxnLst/>
              <a:rect l="l" t="t" r="r" b="b"/>
              <a:pathLst>
                <a:path w="30479" h="80645">
                  <a:moveTo>
                    <a:pt x="29911" y="0"/>
                  </a:moveTo>
                  <a:lnTo>
                    <a:pt x="0" y="0"/>
                  </a:lnTo>
                  <a:lnTo>
                    <a:pt x="0" y="80398"/>
                  </a:lnTo>
                  <a:lnTo>
                    <a:pt x="29911" y="80398"/>
                  </a:lnTo>
                  <a:lnTo>
                    <a:pt x="29911" y="0"/>
                  </a:lnTo>
                  <a:close/>
                </a:path>
              </a:pathLst>
            </a:custGeom>
            <a:solidFill>
              <a:srgbClr val="993366">
                <a:alpha val="89802"/>
              </a:srgbClr>
            </a:solidFill>
          </p:spPr>
          <p:txBody>
            <a:bodyPr wrap="square" lIns="0" tIns="0" rIns="0" bIns="0" rtlCol="0"/>
            <a:lstStyle/>
            <a:p>
              <a:endParaRPr sz="2800"/>
            </a:p>
          </p:txBody>
        </p:sp>
        <p:sp>
          <p:nvSpPr>
            <p:cNvPr id="238" name="object 238"/>
            <p:cNvSpPr/>
            <p:nvPr/>
          </p:nvSpPr>
          <p:spPr>
            <a:xfrm>
              <a:off x="4293353" y="3204007"/>
              <a:ext cx="30480" cy="80645"/>
            </a:xfrm>
            <a:custGeom>
              <a:avLst/>
              <a:gdLst/>
              <a:ahLst/>
              <a:cxnLst/>
              <a:rect l="l" t="t" r="r" b="b"/>
              <a:pathLst>
                <a:path w="30479" h="80645">
                  <a:moveTo>
                    <a:pt x="0" y="80398"/>
                  </a:moveTo>
                  <a:lnTo>
                    <a:pt x="29911" y="80398"/>
                  </a:lnTo>
                  <a:lnTo>
                    <a:pt x="29911" y="0"/>
                  </a:lnTo>
                  <a:lnTo>
                    <a:pt x="0" y="0"/>
                  </a:lnTo>
                  <a:lnTo>
                    <a:pt x="0" y="80398"/>
                  </a:lnTo>
                  <a:close/>
                </a:path>
              </a:pathLst>
            </a:custGeom>
            <a:ln w="3175">
              <a:solidFill>
                <a:srgbClr val="000000"/>
              </a:solidFill>
            </a:ln>
          </p:spPr>
          <p:txBody>
            <a:bodyPr wrap="square" lIns="0" tIns="0" rIns="0" bIns="0" rtlCol="0"/>
            <a:lstStyle/>
            <a:p>
              <a:endParaRPr sz="2800"/>
            </a:p>
          </p:txBody>
        </p:sp>
        <p:sp>
          <p:nvSpPr>
            <p:cNvPr id="239" name="object 239"/>
            <p:cNvSpPr/>
            <p:nvPr/>
          </p:nvSpPr>
          <p:spPr>
            <a:xfrm>
              <a:off x="4363300" y="3254032"/>
              <a:ext cx="30480" cy="30480"/>
            </a:xfrm>
            <a:custGeom>
              <a:avLst/>
              <a:gdLst/>
              <a:ahLst/>
              <a:cxnLst/>
              <a:rect l="l" t="t" r="r" b="b"/>
              <a:pathLst>
                <a:path w="30479" h="30479">
                  <a:moveTo>
                    <a:pt x="29911" y="0"/>
                  </a:moveTo>
                  <a:lnTo>
                    <a:pt x="0" y="0"/>
                  </a:lnTo>
                  <a:lnTo>
                    <a:pt x="0" y="30372"/>
                  </a:lnTo>
                  <a:lnTo>
                    <a:pt x="29911" y="30372"/>
                  </a:lnTo>
                  <a:lnTo>
                    <a:pt x="29911" y="0"/>
                  </a:lnTo>
                  <a:close/>
                </a:path>
              </a:pathLst>
            </a:custGeom>
            <a:solidFill>
              <a:srgbClr val="993366">
                <a:alpha val="89802"/>
              </a:srgbClr>
            </a:solidFill>
          </p:spPr>
          <p:txBody>
            <a:bodyPr wrap="square" lIns="0" tIns="0" rIns="0" bIns="0" rtlCol="0"/>
            <a:lstStyle/>
            <a:p>
              <a:endParaRPr sz="2800"/>
            </a:p>
          </p:txBody>
        </p:sp>
        <p:sp>
          <p:nvSpPr>
            <p:cNvPr id="240" name="object 240"/>
            <p:cNvSpPr/>
            <p:nvPr/>
          </p:nvSpPr>
          <p:spPr>
            <a:xfrm>
              <a:off x="4363300" y="3254032"/>
              <a:ext cx="30480" cy="30480"/>
            </a:xfrm>
            <a:custGeom>
              <a:avLst/>
              <a:gdLst/>
              <a:ahLst/>
              <a:cxnLst/>
              <a:rect l="l" t="t" r="r" b="b"/>
              <a:pathLst>
                <a:path w="30479" h="30479">
                  <a:moveTo>
                    <a:pt x="0" y="30372"/>
                  </a:moveTo>
                  <a:lnTo>
                    <a:pt x="29911" y="30372"/>
                  </a:lnTo>
                  <a:lnTo>
                    <a:pt x="29911" y="0"/>
                  </a:lnTo>
                  <a:lnTo>
                    <a:pt x="0" y="0"/>
                  </a:lnTo>
                  <a:lnTo>
                    <a:pt x="0" y="30372"/>
                  </a:lnTo>
                  <a:close/>
                </a:path>
              </a:pathLst>
            </a:custGeom>
            <a:ln w="3175">
              <a:solidFill>
                <a:srgbClr val="000000"/>
              </a:solidFill>
            </a:ln>
          </p:spPr>
          <p:txBody>
            <a:bodyPr wrap="square" lIns="0" tIns="0" rIns="0" bIns="0" rtlCol="0"/>
            <a:lstStyle/>
            <a:p>
              <a:endParaRPr sz="2800"/>
            </a:p>
          </p:txBody>
        </p:sp>
        <p:sp>
          <p:nvSpPr>
            <p:cNvPr id="241" name="object 241"/>
            <p:cNvSpPr/>
            <p:nvPr/>
          </p:nvSpPr>
          <p:spPr>
            <a:xfrm>
              <a:off x="3851577" y="3015517"/>
              <a:ext cx="568325" cy="274320"/>
            </a:xfrm>
            <a:custGeom>
              <a:avLst/>
              <a:gdLst/>
              <a:ahLst/>
              <a:cxnLst/>
              <a:rect l="l" t="t" r="r" b="b"/>
              <a:pathLst>
                <a:path w="568325" h="274320">
                  <a:moveTo>
                    <a:pt x="5522" y="0"/>
                  </a:moveTo>
                  <a:lnTo>
                    <a:pt x="5982" y="268887"/>
                  </a:lnTo>
                </a:path>
                <a:path w="568325" h="274320">
                  <a:moveTo>
                    <a:pt x="0" y="268887"/>
                  </a:moveTo>
                  <a:lnTo>
                    <a:pt x="10584" y="269334"/>
                  </a:lnTo>
                </a:path>
                <a:path w="568325" h="274320">
                  <a:moveTo>
                    <a:pt x="0" y="238514"/>
                  </a:moveTo>
                  <a:lnTo>
                    <a:pt x="10584" y="238961"/>
                  </a:lnTo>
                </a:path>
                <a:path w="568325" h="274320">
                  <a:moveTo>
                    <a:pt x="0" y="209482"/>
                  </a:moveTo>
                  <a:lnTo>
                    <a:pt x="10584" y="209928"/>
                  </a:lnTo>
                </a:path>
                <a:path w="568325" h="274320">
                  <a:moveTo>
                    <a:pt x="0" y="178662"/>
                  </a:moveTo>
                  <a:lnTo>
                    <a:pt x="10584" y="179109"/>
                  </a:lnTo>
                </a:path>
                <a:path w="568325" h="274320">
                  <a:moveTo>
                    <a:pt x="0" y="149630"/>
                  </a:moveTo>
                  <a:lnTo>
                    <a:pt x="10584" y="150076"/>
                  </a:lnTo>
                </a:path>
                <a:path w="568325" h="274320">
                  <a:moveTo>
                    <a:pt x="0" y="119257"/>
                  </a:moveTo>
                  <a:lnTo>
                    <a:pt x="10584" y="119704"/>
                  </a:lnTo>
                </a:path>
                <a:path w="568325" h="274320">
                  <a:moveTo>
                    <a:pt x="0" y="90224"/>
                  </a:moveTo>
                  <a:lnTo>
                    <a:pt x="10584" y="90671"/>
                  </a:lnTo>
                </a:path>
                <a:path w="568325" h="274320">
                  <a:moveTo>
                    <a:pt x="0" y="59405"/>
                  </a:moveTo>
                  <a:lnTo>
                    <a:pt x="10584" y="59852"/>
                  </a:lnTo>
                </a:path>
                <a:path w="568325" h="274320">
                  <a:moveTo>
                    <a:pt x="0" y="30372"/>
                  </a:moveTo>
                  <a:lnTo>
                    <a:pt x="10584" y="30819"/>
                  </a:lnTo>
                </a:path>
                <a:path w="568325" h="274320">
                  <a:moveTo>
                    <a:pt x="5522" y="268887"/>
                  </a:moveTo>
                  <a:lnTo>
                    <a:pt x="562343" y="269334"/>
                  </a:lnTo>
                </a:path>
                <a:path w="568325" h="274320">
                  <a:moveTo>
                    <a:pt x="5522" y="273800"/>
                  </a:moveTo>
                  <a:lnTo>
                    <a:pt x="5982" y="263974"/>
                  </a:lnTo>
                </a:path>
                <a:path w="568325" h="274320">
                  <a:moveTo>
                    <a:pt x="75469" y="273800"/>
                  </a:moveTo>
                  <a:lnTo>
                    <a:pt x="75930" y="263974"/>
                  </a:lnTo>
                </a:path>
                <a:path w="568325" h="274320">
                  <a:moveTo>
                    <a:pt x="144957" y="273800"/>
                  </a:moveTo>
                  <a:lnTo>
                    <a:pt x="145417" y="263974"/>
                  </a:lnTo>
                </a:path>
                <a:path w="568325" h="274320">
                  <a:moveTo>
                    <a:pt x="214905" y="273800"/>
                  </a:moveTo>
                  <a:lnTo>
                    <a:pt x="215365" y="263974"/>
                  </a:lnTo>
                </a:path>
                <a:path w="568325" h="274320">
                  <a:moveTo>
                    <a:pt x="284871" y="273800"/>
                  </a:moveTo>
                  <a:lnTo>
                    <a:pt x="285313" y="263974"/>
                  </a:lnTo>
                </a:path>
                <a:path w="568325" h="274320">
                  <a:moveTo>
                    <a:pt x="352978" y="273800"/>
                  </a:moveTo>
                  <a:lnTo>
                    <a:pt x="353420" y="263974"/>
                  </a:lnTo>
                </a:path>
                <a:path w="568325" h="274320">
                  <a:moveTo>
                    <a:pt x="422926" y="273800"/>
                  </a:moveTo>
                  <a:lnTo>
                    <a:pt x="423367" y="263974"/>
                  </a:lnTo>
                </a:path>
                <a:path w="568325" h="274320">
                  <a:moveTo>
                    <a:pt x="492395" y="273800"/>
                  </a:moveTo>
                  <a:lnTo>
                    <a:pt x="492873" y="263974"/>
                  </a:lnTo>
                </a:path>
                <a:path w="568325" h="274320">
                  <a:moveTo>
                    <a:pt x="562343" y="273800"/>
                  </a:moveTo>
                  <a:lnTo>
                    <a:pt x="562821" y="263974"/>
                  </a:lnTo>
                </a:path>
                <a:path w="568325" h="274320">
                  <a:moveTo>
                    <a:pt x="562343" y="0"/>
                  </a:moveTo>
                  <a:lnTo>
                    <a:pt x="562821" y="268887"/>
                  </a:lnTo>
                </a:path>
                <a:path w="568325" h="274320">
                  <a:moveTo>
                    <a:pt x="557299" y="268887"/>
                  </a:moveTo>
                  <a:lnTo>
                    <a:pt x="567865" y="269334"/>
                  </a:lnTo>
                </a:path>
                <a:path w="568325" h="274320">
                  <a:moveTo>
                    <a:pt x="557299" y="215735"/>
                  </a:moveTo>
                  <a:lnTo>
                    <a:pt x="567865" y="216182"/>
                  </a:lnTo>
                </a:path>
                <a:path w="568325" h="274320">
                  <a:moveTo>
                    <a:pt x="557299" y="161243"/>
                  </a:moveTo>
                  <a:lnTo>
                    <a:pt x="567865" y="161689"/>
                  </a:lnTo>
                </a:path>
                <a:path w="568325" h="274320">
                  <a:moveTo>
                    <a:pt x="557299" y="108091"/>
                  </a:moveTo>
                  <a:lnTo>
                    <a:pt x="567865" y="108537"/>
                  </a:lnTo>
                </a:path>
                <a:path w="568325" h="274320">
                  <a:moveTo>
                    <a:pt x="557299" y="53152"/>
                  </a:moveTo>
                  <a:lnTo>
                    <a:pt x="567865" y="53598"/>
                  </a:lnTo>
                </a:path>
              </a:pathLst>
            </a:custGeom>
            <a:ln w="3175">
              <a:solidFill>
                <a:srgbClr val="000000"/>
              </a:solidFill>
            </a:ln>
          </p:spPr>
          <p:txBody>
            <a:bodyPr wrap="square" lIns="0" tIns="0" rIns="0" bIns="0" rtlCol="0"/>
            <a:lstStyle/>
            <a:p>
              <a:endParaRPr sz="2800"/>
            </a:p>
          </p:txBody>
        </p:sp>
        <p:sp>
          <p:nvSpPr>
            <p:cNvPr id="242" name="object 242"/>
            <p:cNvSpPr/>
            <p:nvPr/>
          </p:nvSpPr>
          <p:spPr>
            <a:xfrm>
              <a:off x="3892073" y="3036510"/>
              <a:ext cx="487045" cy="200025"/>
            </a:xfrm>
            <a:custGeom>
              <a:avLst/>
              <a:gdLst/>
              <a:ahLst/>
              <a:cxnLst/>
              <a:rect l="l" t="t" r="r" b="b"/>
              <a:pathLst>
                <a:path w="487045" h="200025">
                  <a:moveTo>
                    <a:pt x="0" y="82117"/>
                  </a:moveTo>
                  <a:lnTo>
                    <a:pt x="69804" y="53134"/>
                  </a:lnTo>
                  <a:lnTo>
                    <a:pt x="139608" y="188385"/>
                  </a:lnTo>
                  <a:lnTo>
                    <a:pt x="209401" y="149744"/>
                  </a:lnTo>
                  <a:lnTo>
                    <a:pt x="277471" y="0"/>
                  </a:lnTo>
                  <a:lnTo>
                    <a:pt x="347272" y="114319"/>
                  </a:lnTo>
                  <a:lnTo>
                    <a:pt x="417072" y="159402"/>
                  </a:lnTo>
                  <a:lnTo>
                    <a:pt x="486873" y="199655"/>
                  </a:lnTo>
                </a:path>
              </a:pathLst>
            </a:custGeom>
            <a:ln w="3175">
              <a:solidFill>
                <a:srgbClr val="000080"/>
              </a:solidFill>
            </a:ln>
          </p:spPr>
          <p:txBody>
            <a:bodyPr wrap="square" lIns="0" tIns="0" rIns="0" bIns="0" rtlCol="0"/>
            <a:lstStyle/>
            <a:p>
              <a:endParaRPr sz="2800"/>
            </a:p>
          </p:txBody>
        </p:sp>
        <p:sp>
          <p:nvSpPr>
            <p:cNvPr id="243" name="object 243"/>
            <p:cNvSpPr/>
            <p:nvPr/>
          </p:nvSpPr>
          <p:spPr>
            <a:xfrm>
              <a:off x="3886551" y="3113782"/>
              <a:ext cx="10795" cy="10160"/>
            </a:xfrm>
            <a:custGeom>
              <a:avLst/>
              <a:gdLst/>
              <a:ahLst/>
              <a:cxnLst/>
              <a:rect l="l" t="t" r="r" b="b"/>
              <a:pathLst>
                <a:path w="10795" h="10160">
                  <a:moveTo>
                    <a:pt x="5522" y="0"/>
                  </a:moveTo>
                  <a:lnTo>
                    <a:pt x="0" y="4913"/>
                  </a:lnTo>
                  <a:lnTo>
                    <a:pt x="5522" y="9826"/>
                  </a:lnTo>
                  <a:lnTo>
                    <a:pt x="10584" y="4913"/>
                  </a:lnTo>
                  <a:lnTo>
                    <a:pt x="5522" y="0"/>
                  </a:lnTo>
                  <a:close/>
                </a:path>
              </a:pathLst>
            </a:custGeom>
            <a:solidFill>
              <a:srgbClr val="000080">
                <a:alpha val="89802"/>
              </a:srgbClr>
            </a:solidFill>
          </p:spPr>
          <p:txBody>
            <a:bodyPr wrap="square" lIns="0" tIns="0" rIns="0" bIns="0" rtlCol="0"/>
            <a:lstStyle/>
            <a:p>
              <a:endParaRPr sz="2800"/>
            </a:p>
          </p:txBody>
        </p:sp>
        <p:sp>
          <p:nvSpPr>
            <p:cNvPr id="244" name="object 244"/>
            <p:cNvSpPr/>
            <p:nvPr/>
          </p:nvSpPr>
          <p:spPr>
            <a:xfrm>
              <a:off x="3886551" y="3113782"/>
              <a:ext cx="10795" cy="10160"/>
            </a:xfrm>
            <a:custGeom>
              <a:avLst/>
              <a:gdLst/>
              <a:ahLst/>
              <a:cxnLst/>
              <a:rect l="l" t="t" r="r" b="b"/>
              <a:pathLst>
                <a:path w="10795" h="10160">
                  <a:moveTo>
                    <a:pt x="5522" y="0"/>
                  </a:moveTo>
                  <a:lnTo>
                    <a:pt x="10584" y="4913"/>
                  </a:lnTo>
                  <a:lnTo>
                    <a:pt x="5522" y="9826"/>
                  </a:lnTo>
                  <a:lnTo>
                    <a:pt x="0" y="4913"/>
                  </a:lnTo>
                  <a:lnTo>
                    <a:pt x="5522" y="0"/>
                  </a:lnTo>
                  <a:close/>
                </a:path>
              </a:pathLst>
            </a:custGeom>
            <a:ln w="3175">
              <a:solidFill>
                <a:srgbClr val="000080"/>
              </a:solidFill>
            </a:ln>
          </p:spPr>
          <p:txBody>
            <a:bodyPr wrap="square" lIns="0" tIns="0" rIns="0" bIns="0" rtlCol="0"/>
            <a:lstStyle/>
            <a:p>
              <a:endParaRPr sz="2800"/>
            </a:p>
          </p:txBody>
        </p:sp>
        <p:sp>
          <p:nvSpPr>
            <p:cNvPr id="245" name="object 245"/>
            <p:cNvSpPr/>
            <p:nvPr/>
          </p:nvSpPr>
          <p:spPr>
            <a:xfrm>
              <a:off x="3956499" y="3084749"/>
              <a:ext cx="10795" cy="10160"/>
            </a:xfrm>
            <a:custGeom>
              <a:avLst/>
              <a:gdLst/>
              <a:ahLst/>
              <a:cxnLst/>
              <a:rect l="l" t="t" r="r" b="b"/>
              <a:pathLst>
                <a:path w="10795" h="10160">
                  <a:moveTo>
                    <a:pt x="5062" y="0"/>
                  </a:moveTo>
                  <a:lnTo>
                    <a:pt x="0" y="4913"/>
                  </a:lnTo>
                  <a:lnTo>
                    <a:pt x="5062" y="9826"/>
                  </a:lnTo>
                  <a:lnTo>
                    <a:pt x="10584" y="4913"/>
                  </a:lnTo>
                  <a:lnTo>
                    <a:pt x="5062" y="0"/>
                  </a:lnTo>
                  <a:close/>
                </a:path>
              </a:pathLst>
            </a:custGeom>
            <a:solidFill>
              <a:srgbClr val="000080">
                <a:alpha val="89802"/>
              </a:srgbClr>
            </a:solidFill>
          </p:spPr>
          <p:txBody>
            <a:bodyPr wrap="square" lIns="0" tIns="0" rIns="0" bIns="0" rtlCol="0"/>
            <a:lstStyle/>
            <a:p>
              <a:endParaRPr sz="2800"/>
            </a:p>
          </p:txBody>
        </p:sp>
        <p:sp>
          <p:nvSpPr>
            <p:cNvPr id="246" name="object 246"/>
            <p:cNvSpPr/>
            <p:nvPr/>
          </p:nvSpPr>
          <p:spPr>
            <a:xfrm>
              <a:off x="3956499" y="3084749"/>
              <a:ext cx="10795" cy="10160"/>
            </a:xfrm>
            <a:custGeom>
              <a:avLst/>
              <a:gdLst/>
              <a:ahLst/>
              <a:cxnLst/>
              <a:rect l="l" t="t" r="r" b="b"/>
              <a:pathLst>
                <a:path w="10795" h="10160">
                  <a:moveTo>
                    <a:pt x="5062" y="0"/>
                  </a:moveTo>
                  <a:lnTo>
                    <a:pt x="10584" y="4913"/>
                  </a:lnTo>
                  <a:lnTo>
                    <a:pt x="5062" y="9826"/>
                  </a:lnTo>
                  <a:lnTo>
                    <a:pt x="0" y="4913"/>
                  </a:lnTo>
                  <a:lnTo>
                    <a:pt x="5062" y="0"/>
                  </a:lnTo>
                  <a:close/>
                </a:path>
              </a:pathLst>
            </a:custGeom>
            <a:ln w="3175">
              <a:solidFill>
                <a:srgbClr val="000080"/>
              </a:solidFill>
            </a:ln>
          </p:spPr>
          <p:txBody>
            <a:bodyPr wrap="square" lIns="0" tIns="0" rIns="0" bIns="0" rtlCol="0"/>
            <a:lstStyle/>
            <a:p>
              <a:endParaRPr sz="2800"/>
            </a:p>
          </p:txBody>
        </p:sp>
        <p:sp>
          <p:nvSpPr>
            <p:cNvPr id="247" name="object 247"/>
            <p:cNvSpPr/>
            <p:nvPr/>
          </p:nvSpPr>
          <p:spPr>
            <a:xfrm>
              <a:off x="4026447" y="3220086"/>
              <a:ext cx="10795" cy="9525"/>
            </a:xfrm>
            <a:custGeom>
              <a:avLst/>
              <a:gdLst/>
              <a:ahLst/>
              <a:cxnLst/>
              <a:rect l="l" t="t" r="r" b="b"/>
              <a:pathLst>
                <a:path w="10795" h="9525">
                  <a:moveTo>
                    <a:pt x="5062" y="0"/>
                  </a:moveTo>
                  <a:lnTo>
                    <a:pt x="0" y="4913"/>
                  </a:lnTo>
                  <a:lnTo>
                    <a:pt x="5062" y="9379"/>
                  </a:lnTo>
                  <a:lnTo>
                    <a:pt x="10584" y="4913"/>
                  </a:lnTo>
                  <a:lnTo>
                    <a:pt x="5062" y="0"/>
                  </a:lnTo>
                  <a:close/>
                </a:path>
              </a:pathLst>
            </a:custGeom>
            <a:solidFill>
              <a:srgbClr val="000080">
                <a:alpha val="89802"/>
              </a:srgbClr>
            </a:solidFill>
          </p:spPr>
          <p:txBody>
            <a:bodyPr wrap="square" lIns="0" tIns="0" rIns="0" bIns="0" rtlCol="0"/>
            <a:lstStyle/>
            <a:p>
              <a:endParaRPr sz="2800"/>
            </a:p>
          </p:txBody>
        </p:sp>
        <p:sp>
          <p:nvSpPr>
            <p:cNvPr id="248" name="object 248"/>
            <p:cNvSpPr/>
            <p:nvPr/>
          </p:nvSpPr>
          <p:spPr>
            <a:xfrm>
              <a:off x="4026447" y="3220086"/>
              <a:ext cx="10795" cy="9525"/>
            </a:xfrm>
            <a:custGeom>
              <a:avLst/>
              <a:gdLst/>
              <a:ahLst/>
              <a:cxnLst/>
              <a:rect l="l" t="t" r="r" b="b"/>
              <a:pathLst>
                <a:path w="10795" h="9525">
                  <a:moveTo>
                    <a:pt x="5062" y="0"/>
                  </a:moveTo>
                  <a:lnTo>
                    <a:pt x="10584" y="4913"/>
                  </a:lnTo>
                  <a:lnTo>
                    <a:pt x="5062" y="9379"/>
                  </a:lnTo>
                  <a:lnTo>
                    <a:pt x="0" y="4913"/>
                  </a:lnTo>
                  <a:lnTo>
                    <a:pt x="5062" y="0"/>
                  </a:lnTo>
                  <a:close/>
                </a:path>
              </a:pathLst>
            </a:custGeom>
            <a:ln w="3175">
              <a:solidFill>
                <a:srgbClr val="000080"/>
              </a:solidFill>
            </a:ln>
          </p:spPr>
          <p:txBody>
            <a:bodyPr wrap="square" lIns="0" tIns="0" rIns="0" bIns="0" rtlCol="0"/>
            <a:lstStyle/>
            <a:p>
              <a:endParaRPr sz="2800"/>
            </a:p>
          </p:txBody>
        </p:sp>
        <p:sp>
          <p:nvSpPr>
            <p:cNvPr id="249" name="object 249"/>
            <p:cNvSpPr/>
            <p:nvPr/>
          </p:nvSpPr>
          <p:spPr>
            <a:xfrm>
              <a:off x="4096395" y="3181227"/>
              <a:ext cx="10160" cy="10160"/>
            </a:xfrm>
            <a:custGeom>
              <a:avLst/>
              <a:gdLst/>
              <a:ahLst/>
              <a:cxnLst/>
              <a:rect l="l" t="t" r="r" b="b"/>
              <a:pathLst>
                <a:path w="10160" h="10160">
                  <a:moveTo>
                    <a:pt x="5080" y="0"/>
                  </a:moveTo>
                  <a:lnTo>
                    <a:pt x="0" y="4913"/>
                  </a:lnTo>
                  <a:lnTo>
                    <a:pt x="5080" y="9826"/>
                  </a:lnTo>
                  <a:lnTo>
                    <a:pt x="10124" y="4913"/>
                  </a:lnTo>
                  <a:lnTo>
                    <a:pt x="5080" y="0"/>
                  </a:lnTo>
                  <a:close/>
                </a:path>
              </a:pathLst>
            </a:custGeom>
            <a:solidFill>
              <a:srgbClr val="000080">
                <a:alpha val="89802"/>
              </a:srgbClr>
            </a:solidFill>
          </p:spPr>
          <p:txBody>
            <a:bodyPr wrap="square" lIns="0" tIns="0" rIns="0" bIns="0" rtlCol="0"/>
            <a:lstStyle/>
            <a:p>
              <a:endParaRPr sz="2800"/>
            </a:p>
          </p:txBody>
        </p:sp>
        <p:sp>
          <p:nvSpPr>
            <p:cNvPr id="250" name="object 250"/>
            <p:cNvSpPr/>
            <p:nvPr/>
          </p:nvSpPr>
          <p:spPr>
            <a:xfrm>
              <a:off x="4096395" y="3181227"/>
              <a:ext cx="10160" cy="10160"/>
            </a:xfrm>
            <a:custGeom>
              <a:avLst/>
              <a:gdLst/>
              <a:ahLst/>
              <a:cxnLst/>
              <a:rect l="l" t="t" r="r" b="b"/>
              <a:pathLst>
                <a:path w="10160" h="10160">
                  <a:moveTo>
                    <a:pt x="5080" y="0"/>
                  </a:moveTo>
                  <a:lnTo>
                    <a:pt x="10124" y="4913"/>
                  </a:lnTo>
                  <a:lnTo>
                    <a:pt x="5080" y="9826"/>
                  </a:lnTo>
                  <a:lnTo>
                    <a:pt x="0" y="4913"/>
                  </a:lnTo>
                  <a:lnTo>
                    <a:pt x="5080" y="0"/>
                  </a:lnTo>
                  <a:close/>
                </a:path>
              </a:pathLst>
            </a:custGeom>
            <a:ln w="3175">
              <a:solidFill>
                <a:srgbClr val="000080"/>
              </a:solidFill>
            </a:ln>
          </p:spPr>
          <p:txBody>
            <a:bodyPr wrap="square" lIns="0" tIns="0" rIns="0" bIns="0" rtlCol="0"/>
            <a:lstStyle/>
            <a:p>
              <a:endParaRPr sz="2800"/>
            </a:p>
          </p:txBody>
        </p:sp>
        <p:sp>
          <p:nvSpPr>
            <p:cNvPr id="251" name="object 251"/>
            <p:cNvSpPr/>
            <p:nvPr/>
          </p:nvSpPr>
          <p:spPr>
            <a:xfrm>
              <a:off x="4164502" y="3031597"/>
              <a:ext cx="10160" cy="10160"/>
            </a:xfrm>
            <a:custGeom>
              <a:avLst/>
              <a:gdLst/>
              <a:ahLst/>
              <a:cxnLst/>
              <a:rect l="l" t="t" r="r" b="b"/>
              <a:pathLst>
                <a:path w="10160" h="10160">
                  <a:moveTo>
                    <a:pt x="5080" y="0"/>
                  </a:moveTo>
                  <a:lnTo>
                    <a:pt x="0" y="4913"/>
                  </a:lnTo>
                  <a:lnTo>
                    <a:pt x="5080" y="9826"/>
                  </a:lnTo>
                  <a:lnTo>
                    <a:pt x="10124" y="4913"/>
                  </a:lnTo>
                  <a:lnTo>
                    <a:pt x="5080" y="0"/>
                  </a:lnTo>
                  <a:close/>
                </a:path>
              </a:pathLst>
            </a:custGeom>
            <a:solidFill>
              <a:srgbClr val="000080">
                <a:alpha val="89802"/>
              </a:srgbClr>
            </a:solidFill>
          </p:spPr>
          <p:txBody>
            <a:bodyPr wrap="square" lIns="0" tIns="0" rIns="0" bIns="0" rtlCol="0"/>
            <a:lstStyle/>
            <a:p>
              <a:endParaRPr sz="2800"/>
            </a:p>
          </p:txBody>
        </p:sp>
        <p:sp>
          <p:nvSpPr>
            <p:cNvPr id="252" name="object 252"/>
            <p:cNvSpPr/>
            <p:nvPr/>
          </p:nvSpPr>
          <p:spPr>
            <a:xfrm>
              <a:off x="4164502" y="3031597"/>
              <a:ext cx="10160" cy="10160"/>
            </a:xfrm>
            <a:custGeom>
              <a:avLst/>
              <a:gdLst/>
              <a:ahLst/>
              <a:cxnLst/>
              <a:rect l="l" t="t" r="r" b="b"/>
              <a:pathLst>
                <a:path w="10160" h="10160">
                  <a:moveTo>
                    <a:pt x="5080" y="0"/>
                  </a:moveTo>
                  <a:lnTo>
                    <a:pt x="10124" y="4913"/>
                  </a:lnTo>
                  <a:lnTo>
                    <a:pt x="5080" y="9826"/>
                  </a:lnTo>
                  <a:lnTo>
                    <a:pt x="0" y="4913"/>
                  </a:lnTo>
                  <a:lnTo>
                    <a:pt x="5080" y="0"/>
                  </a:lnTo>
                  <a:close/>
                </a:path>
              </a:pathLst>
            </a:custGeom>
            <a:ln w="3175">
              <a:solidFill>
                <a:srgbClr val="000080"/>
              </a:solidFill>
            </a:ln>
          </p:spPr>
          <p:txBody>
            <a:bodyPr wrap="square" lIns="0" tIns="0" rIns="0" bIns="0" rtlCol="0"/>
            <a:lstStyle/>
            <a:p>
              <a:endParaRPr sz="2800"/>
            </a:p>
          </p:txBody>
        </p:sp>
        <p:sp>
          <p:nvSpPr>
            <p:cNvPr id="253" name="object 253"/>
            <p:cNvSpPr/>
            <p:nvPr/>
          </p:nvSpPr>
          <p:spPr>
            <a:xfrm>
              <a:off x="4234008" y="3145941"/>
              <a:ext cx="10795" cy="10160"/>
            </a:xfrm>
            <a:custGeom>
              <a:avLst/>
              <a:gdLst/>
              <a:ahLst/>
              <a:cxnLst/>
              <a:rect l="l" t="t" r="r" b="b"/>
              <a:pathLst>
                <a:path w="10795" h="10160">
                  <a:moveTo>
                    <a:pt x="5522" y="0"/>
                  </a:moveTo>
                  <a:lnTo>
                    <a:pt x="0" y="4913"/>
                  </a:lnTo>
                  <a:lnTo>
                    <a:pt x="5522" y="9826"/>
                  </a:lnTo>
                  <a:lnTo>
                    <a:pt x="10565" y="4913"/>
                  </a:lnTo>
                  <a:lnTo>
                    <a:pt x="5522" y="0"/>
                  </a:lnTo>
                  <a:close/>
                </a:path>
              </a:pathLst>
            </a:custGeom>
            <a:solidFill>
              <a:srgbClr val="000080">
                <a:alpha val="89802"/>
              </a:srgbClr>
            </a:solidFill>
          </p:spPr>
          <p:txBody>
            <a:bodyPr wrap="square" lIns="0" tIns="0" rIns="0" bIns="0" rtlCol="0"/>
            <a:lstStyle/>
            <a:p>
              <a:endParaRPr sz="2800"/>
            </a:p>
          </p:txBody>
        </p:sp>
        <p:sp>
          <p:nvSpPr>
            <p:cNvPr id="254" name="object 254"/>
            <p:cNvSpPr/>
            <p:nvPr/>
          </p:nvSpPr>
          <p:spPr>
            <a:xfrm>
              <a:off x="4234008" y="3145941"/>
              <a:ext cx="10795" cy="10160"/>
            </a:xfrm>
            <a:custGeom>
              <a:avLst/>
              <a:gdLst/>
              <a:ahLst/>
              <a:cxnLst/>
              <a:rect l="l" t="t" r="r" b="b"/>
              <a:pathLst>
                <a:path w="10795" h="10160">
                  <a:moveTo>
                    <a:pt x="5522" y="0"/>
                  </a:moveTo>
                  <a:lnTo>
                    <a:pt x="10565" y="4913"/>
                  </a:lnTo>
                  <a:lnTo>
                    <a:pt x="5522" y="9826"/>
                  </a:lnTo>
                  <a:lnTo>
                    <a:pt x="0" y="4913"/>
                  </a:lnTo>
                  <a:lnTo>
                    <a:pt x="5522" y="0"/>
                  </a:lnTo>
                  <a:close/>
                </a:path>
              </a:pathLst>
            </a:custGeom>
            <a:ln w="3175">
              <a:solidFill>
                <a:srgbClr val="000080"/>
              </a:solidFill>
            </a:ln>
          </p:spPr>
          <p:txBody>
            <a:bodyPr wrap="square" lIns="0" tIns="0" rIns="0" bIns="0" rtlCol="0"/>
            <a:lstStyle/>
            <a:p>
              <a:endParaRPr sz="2800"/>
            </a:p>
          </p:txBody>
        </p:sp>
        <p:sp>
          <p:nvSpPr>
            <p:cNvPr id="255" name="object 255"/>
            <p:cNvSpPr/>
            <p:nvPr/>
          </p:nvSpPr>
          <p:spPr>
            <a:xfrm>
              <a:off x="4303955" y="3191054"/>
              <a:ext cx="10795" cy="10160"/>
            </a:xfrm>
            <a:custGeom>
              <a:avLst/>
              <a:gdLst/>
              <a:ahLst/>
              <a:cxnLst/>
              <a:rect l="l" t="t" r="r" b="b"/>
              <a:pathLst>
                <a:path w="10795" h="10160">
                  <a:moveTo>
                    <a:pt x="5043" y="0"/>
                  </a:moveTo>
                  <a:lnTo>
                    <a:pt x="0" y="4913"/>
                  </a:lnTo>
                  <a:lnTo>
                    <a:pt x="5043" y="9826"/>
                  </a:lnTo>
                  <a:lnTo>
                    <a:pt x="10565" y="4913"/>
                  </a:lnTo>
                  <a:lnTo>
                    <a:pt x="5043" y="0"/>
                  </a:lnTo>
                  <a:close/>
                </a:path>
              </a:pathLst>
            </a:custGeom>
            <a:solidFill>
              <a:srgbClr val="000080">
                <a:alpha val="89802"/>
              </a:srgbClr>
            </a:solidFill>
          </p:spPr>
          <p:txBody>
            <a:bodyPr wrap="square" lIns="0" tIns="0" rIns="0" bIns="0" rtlCol="0"/>
            <a:lstStyle/>
            <a:p>
              <a:endParaRPr sz="2800"/>
            </a:p>
          </p:txBody>
        </p:sp>
        <p:sp>
          <p:nvSpPr>
            <p:cNvPr id="256" name="object 256"/>
            <p:cNvSpPr/>
            <p:nvPr/>
          </p:nvSpPr>
          <p:spPr>
            <a:xfrm>
              <a:off x="4303955" y="3191054"/>
              <a:ext cx="10795" cy="10160"/>
            </a:xfrm>
            <a:custGeom>
              <a:avLst/>
              <a:gdLst/>
              <a:ahLst/>
              <a:cxnLst/>
              <a:rect l="l" t="t" r="r" b="b"/>
              <a:pathLst>
                <a:path w="10795" h="10160">
                  <a:moveTo>
                    <a:pt x="5043" y="0"/>
                  </a:moveTo>
                  <a:lnTo>
                    <a:pt x="10565" y="4913"/>
                  </a:lnTo>
                  <a:lnTo>
                    <a:pt x="5043" y="9826"/>
                  </a:lnTo>
                  <a:lnTo>
                    <a:pt x="0" y="4913"/>
                  </a:lnTo>
                  <a:lnTo>
                    <a:pt x="5043" y="0"/>
                  </a:lnTo>
                  <a:close/>
                </a:path>
              </a:pathLst>
            </a:custGeom>
            <a:ln w="3175">
              <a:solidFill>
                <a:srgbClr val="000080"/>
              </a:solidFill>
            </a:ln>
          </p:spPr>
          <p:txBody>
            <a:bodyPr wrap="square" lIns="0" tIns="0" rIns="0" bIns="0" rtlCol="0"/>
            <a:lstStyle/>
            <a:p>
              <a:endParaRPr sz="2800"/>
            </a:p>
          </p:txBody>
        </p:sp>
        <p:sp>
          <p:nvSpPr>
            <p:cNvPr id="257" name="object 257"/>
            <p:cNvSpPr/>
            <p:nvPr/>
          </p:nvSpPr>
          <p:spPr>
            <a:xfrm>
              <a:off x="4373903" y="3231253"/>
              <a:ext cx="10795" cy="10160"/>
            </a:xfrm>
            <a:custGeom>
              <a:avLst/>
              <a:gdLst/>
              <a:ahLst/>
              <a:cxnLst/>
              <a:rect l="l" t="t" r="r" b="b"/>
              <a:pathLst>
                <a:path w="10795" h="10160">
                  <a:moveTo>
                    <a:pt x="5043" y="0"/>
                  </a:moveTo>
                  <a:lnTo>
                    <a:pt x="0" y="4913"/>
                  </a:lnTo>
                  <a:lnTo>
                    <a:pt x="5043" y="9826"/>
                  </a:lnTo>
                  <a:lnTo>
                    <a:pt x="10565" y="4913"/>
                  </a:lnTo>
                  <a:lnTo>
                    <a:pt x="5043" y="0"/>
                  </a:lnTo>
                  <a:close/>
                </a:path>
              </a:pathLst>
            </a:custGeom>
            <a:solidFill>
              <a:srgbClr val="000080">
                <a:alpha val="89802"/>
              </a:srgbClr>
            </a:solidFill>
          </p:spPr>
          <p:txBody>
            <a:bodyPr wrap="square" lIns="0" tIns="0" rIns="0" bIns="0" rtlCol="0"/>
            <a:lstStyle/>
            <a:p>
              <a:endParaRPr sz="2800"/>
            </a:p>
          </p:txBody>
        </p:sp>
        <p:sp>
          <p:nvSpPr>
            <p:cNvPr id="258" name="object 258"/>
            <p:cNvSpPr/>
            <p:nvPr/>
          </p:nvSpPr>
          <p:spPr>
            <a:xfrm>
              <a:off x="4373903" y="3231253"/>
              <a:ext cx="10795" cy="10160"/>
            </a:xfrm>
            <a:custGeom>
              <a:avLst/>
              <a:gdLst/>
              <a:ahLst/>
              <a:cxnLst/>
              <a:rect l="l" t="t" r="r" b="b"/>
              <a:pathLst>
                <a:path w="10795" h="10160">
                  <a:moveTo>
                    <a:pt x="5043" y="0"/>
                  </a:moveTo>
                  <a:lnTo>
                    <a:pt x="10565" y="4913"/>
                  </a:lnTo>
                  <a:lnTo>
                    <a:pt x="5043" y="9826"/>
                  </a:lnTo>
                  <a:lnTo>
                    <a:pt x="0" y="4913"/>
                  </a:lnTo>
                  <a:lnTo>
                    <a:pt x="5043" y="0"/>
                  </a:lnTo>
                  <a:close/>
                </a:path>
              </a:pathLst>
            </a:custGeom>
            <a:ln w="3175">
              <a:solidFill>
                <a:srgbClr val="000080"/>
              </a:solidFill>
            </a:ln>
          </p:spPr>
          <p:txBody>
            <a:bodyPr wrap="square" lIns="0" tIns="0" rIns="0" bIns="0" rtlCol="0"/>
            <a:lstStyle/>
            <a:p>
              <a:endParaRPr sz="2800"/>
            </a:p>
          </p:txBody>
        </p:sp>
      </p:grpSp>
      <p:sp>
        <p:nvSpPr>
          <p:cNvPr id="259" name="object 259"/>
          <p:cNvSpPr txBox="1"/>
          <p:nvPr/>
        </p:nvSpPr>
        <p:spPr>
          <a:xfrm>
            <a:off x="8123446" y="6199688"/>
            <a:ext cx="397511" cy="69314"/>
          </a:xfrm>
          <a:prstGeom prst="rect">
            <a:avLst/>
          </a:prstGeom>
        </p:spPr>
        <p:txBody>
          <a:bodyPr vert="horz" wrap="square" lIns="0" tIns="22860" rIns="0" bIns="0" rtlCol="0">
            <a:spAutoFit/>
          </a:bodyPr>
          <a:lstStyle/>
          <a:p>
            <a:pPr marL="76198">
              <a:spcBef>
                <a:spcPts val="180"/>
              </a:spcBef>
            </a:pPr>
            <a:r>
              <a:rPr sz="451" spc="-15" baseline="18518" dirty="0"/>
              <a:t>12</a:t>
            </a:r>
            <a:r>
              <a:rPr sz="451" spc="-44" baseline="18518" dirty="0"/>
              <a:t>.</a:t>
            </a:r>
            <a:r>
              <a:rPr sz="451" spc="-15" baseline="18518" dirty="0"/>
              <a:t>9%</a:t>
            </a:r>
            <a:r>
              <a:rPr sz="451" baseline="18518" dirty="0"/>
              <a:t>  </a:t>
            </a:r>
            <a:r>
              <a:rPr sz="451" spc="31" baseline="18518" dirty="0"/>
              <a:t> </a:t>
            </a:r>
            <a:r>
              <a:rPr sz="300" spc="-11" dirty="0"/>
              <a:t>12</a:t>
            </a:r>
            <a:r>
              <a:rPr sz="300" spc="-31" dirty="0"/>
              <a:t>.</a:t>
            </a:r>
            <a:r>
              <a:rPr sz="300" spc="-11" dirty="0"/>
              <a:t>7%</a:t>
            </a:r>
            <a:endParaRPr sz="300"/>
          </a:p>
        </p:txBody>
      </p:sp>
      <p:sp>
        <p:nvSpPr>
          <p:cNvPr id="260" name="object 260"/>
          <p:cNvSpPr txBox="1"/>
          <p:nvPr/>
        </p:nvSpPr>
        <p:spPr>
          <a:xfrm>
            <a:off x="8453802" y="6249430"/>
            <a:ext cx="156211" cy="76944"/>
          </a:xfrm>
          <a:prstGeom prst="rect">
            <a:avLst/>
          </a:prstGeom>
        </p:spPr>
        <p:txBody>
          <a:bodyPr vert="horz" wrap="square" lIns="0" tIns="0" rIns="0" bIns="0" rtlCol="0">
            <a:spAutoFit/>
          </a:bodyPr>
          <a:lstStyle/>
          <a:p>
            <a:pPr>
              <a:lnSpc>
                <a:spcPct val="100000"/>
              </a:lnSpc>
            </a:pPr>
            <a:endParaRPr sz="200">
              <a:latin typeface="Times New Roman"/>
              <a:cs typeface="Times New Roman"/>
            </a:endParaRPr>
          </a:p>
          <a:p>
            <a:pPr marL="25399"/>
            <a:r>
              <a:rPr sz="300" spc="-11" dirty="0"/>
              <a:t>11</a:t>
            </a:r>
            <a:r>
              <a:rPr sz="300" spc="-31" dirty="0"/>
              <a:t>.</a:t>
            </a:r>
            <a:r>
              <a:rPr sz="300" spc="-11" dirty="0"/>
              <a:t>0%</a:t>
            </a:r>
            <a:endParaRPr sz="300"/>
          </a:p>
        </p:txBody>
      </p:sp>
      <p:sp>
        <p:nvSpPr>
          <p:cNvPr id="261" name="object 261"/>
          <p:cNvSpPr txBox="1"/>
          <p:nvPr/>
        </p:nvSpPr>
        <p:spPr>
          <a:xfrm>
            <a:off x="8602414" y="6328498"/>
            <a:ext cx="135891" cy="76944"/>
          </a:xfrm>
          <a:prstGeom prst="rect">
            <a:avLst/>
          </a:prstGeom>
        </p:spPr>
        <p:txBody>
          <a:bodyPr vert="horz" wrap="square" lIns="0" tIns="0" rIns="0" bIns="0" rtlCol="0">
            <a:spAutoFit/>
          </a:bodyPr>
          <a:lstStyle/>
          <a:p>
            <a:pPr>
              <a:lnSpc>
                <a:spcPct val="100000"/>
              </a:lnSpc>
            </a:pPr>
            <a:endParaRPr sz="200">
              <a:latin typeface="Times New Roman"/>
              <a:cs typeface="Times New Roman"/>
            </a:endParaRPr>
          </a:p>
          <a:p>
            <a:pPr marL="25399"/>
            <a:r>
              <a:rPr sz="300" spc="-11" dirty="0"/>
              <a:t>8.</a:t>
            </a:r>
            <a:r>
              <a:rPr sz="300" spc="-20" dirty="0"/>
              <a:t>4</a:t>
            </a:r>
            <a:r>
              <a:rPr sz="300" spc="-11" dirty="0"/>
              <a:t>%</a:t>
            </a:r>
            <a:endParaRPr sz="300"/>
          </a:p>
        </p:txBody>
      </p:sp>
      <p:sp>
        <p:nvSpPr>
          <p:cNvPr id="262" name="object 262"/>
          <p:cNvSpPr txBox="1"/>
          <p:nvPr/>
        </p:nvSpPr>
        <p:spPr>
          <a:xfrm>
            <a:off x="8738628" y="6338790"/>
            <a:ext cx="135891" cy="76944"/>
          </a:xfrm>
          <a:prstGeom prst="rect">
            <a:avLst/>
          </a:prstGeom>
        </p:spPr>
        <p:txBody>
          <a:bodyPr vert="horz" wrap="square" lIns="0" tIns="0" rIns="0" bIns="0" rtlCol="0">
            <a:spAutoFit/>
          </a:bodyPr>
          <a:lstStyle/>
          <a:p>
            <a:pPr>
              <a:lnSpc>
                <a:spcPct val="100000"/>
              </a:lnSpc>
            </a:pPr>
            <a:endParaRPr sz="200">
              <a:latin typeface="Times New Roman"/>
              <a:cs typeface="Times New Roman"/>
            </a:endParaRPr>
          </a:p>
          <a:p>
            <a:pPr marL="25399"/>
            <a:r>
              <a:rPr sz="300" spc="-11" dirty="0"/>
              <a:t>8.</a:t>
            </a:r>
            <a:r>
              <a:rPr sz="300" spc="-20" dirty="0"/>
              <a:t>1</a:t>
            </a:r>
            <a:r>
              <a:rPr sz="300" spc="-11" dirty="0"/>
              <a:t>%</a:t>
            </a:r>
            <a:endParaRPr sz="300"/>
          </a:p>
        </p:txBody>
      </p:sp>
      <p:sp>
        <p:nvSpPr>
          <p:cNvPr id="263" name="object 263"/>
          <p:cNvSpPr txBox="1"/>
          <p:nvPr/>
        </p:nvSpPr>
        <p:spPr>
          <a:xfrm>
            <a:off x="8880218" y="6417859"/>
            <a:ext cx="135891" cy="76944"/>
          </a:xfrm>
          <a:prstGeom prst="rect">
            <a:avLst/>
          </a:prstGeom>
        </p:spPr>
        <p:txBody>
          <a:bodyPr vert="horz" wrap="square" lIns="0" tIns="0" rIns="0" bIns="0" rtlCol="0">
            <a:spAutoFit/>
          </a:bodyPr>
          <a:lstStyle/>
          <a:p>
            <a:pPr>
              <a:lnSpc>
                <a:spcPct val="100000"/>
              </a:lnSpc>
            </a:pPr>
            <a:endParaRPr sz="200">
              <a:latin typeface="Times New Roman"/>
              <a:cs typeface="Times New Roman"/>
            </a:endParaRPr>
          </a:p>
          <a:p>
            <a:pPr marL="25399"/>
            <a:r>
              <a:rPr sz="300" spc="-11" dirty="0"/>
              <a:t>5.</a:t>
            </a:r>
            <a:r>
              <a:rPr sz="300" spc="-20" dirty="0"/>
              <a:t>4</a:t>
            </a:r>
            <a:r>
              <a:rPr sz="300" spc="-11" dirty="0"/>
              <a:t>%</a:t>
            </a:r>
            <a:endParaRPr sz="300"/>
          </a:p>
        </p:txBody>
      </p:sp>
      <p:sp>
        <p:nvSpPr>
          <p:cNvPr id="264" name="object 264"/>
          <p:cNvSpPr txBox="1"/>
          <p:nvPr/>
        </p:nvSpPr>
        <p:spPr>
          <a:xfrm>
            <a:off x="7884264" y="6127650"/>
            <a:ext cx="156211" cy="557846"/>
          </a:xfrm>
          <a:prstGeom prst="rect">
            <a:avLst/>
          </a:prstGeom>
        </p:spPr>
        <p:txBody>
          <a:bodyPr vert="horz" wrap="square" lIns="0" tIns="8891" rIns="0" bIns="0" rtlCol="0">
            <a:spAutoFit/>
          </a:bodyPr>
          <a:lstStyle/>
          <a:p>
            <a:pPr>
              <a:spcBef>
                <a:spcPts val="71"/>
              </a:spcBef>
            </a:pPr>
            <a:endParaRPr sz="200">
              <a:latin typeface="Times New Roman"/>
              <a:cs typeface="Times New Roman"/>
            </a:endParaRPr>
          </a:p>
          <a:p>
            <a:pPr marL="25399"/>
            <a:r>
              <a:rPr sz="300" spc="-11" dirty="0"/>
              <a:t>16</a:t>
            </a:r>
            <a:r>
              <a:rPr sz="300" spc="-31" dirty="0"/>
              <a:t>.</a:t>
            </a:r>
            <a:r>
              <a:rPr sz="300" spc="-11" dirty="0"/>
              <a:t>0%</a:t>
            </a:r>
            <a:endParaRPr sz="300"/>
          </a:p>
          <a:p>
            <a:pPr marL="25399">
              <a:spcBef>
                <a:spcPts val="100"/>
              </a:spcBef>
            </a:pPr>
            <a:r>
              <a:rPr sz="300" spc="-11" dirty="0"/>
              <a:t>14</a:t>
            </a:r>
            <a:r>
              <a:rPr sz="300" spc="-31" dirty="0"/>
              <a:t>.</a:t>
            </a:r>
            <a:r>
              <a:rPr sz="300" spc="-11" dirty="0"/>
              <a:t>0%</a:t>
            </a:r>
            <a:endParaRPr sz="300"/>
          </a:p>
          <a:p>
            <a:pPr marL="25399">
              <a:spcBef>
                <a:spcPts val="131"/>
              </a:spcBef>
            </a:pPr>
            <a:r>
              <a:rPr sz="300" spc="-11" dirty="0"/>
              <a:t>12</a:t>
            </a:r>
            <a:r>
              <a:rPr sz="300" spc="-31" dirty="0"/>
              <a:t>.</a:t>
            </a:r>
            <a:r>
              <a:rPr sz="300" spc="-11" dirty="0"/>
              <a:t>0%</a:t>
            </a:r>
            <a:endParaRPr sz="300"/>
          </a:p>
          <a:p>
            <a:pPr marL="25399">
              <a:spcBef>
                <a:spcPts val="100"/>
              </a:spcBef>
            </a:pPr>
            <a:r>
              <a:rPr sz="300" spc="-11" dirty="0"/>
              <a:t>10</a:t>
            </a:r>
            <a:r>
              <a:rPr sz="300" spc="-31" dirty="0"/>
              <a:t>.</a:t>
            </a:r>
            <a:r>
              <a:rPr sz="300" spc="-11" dirty="0"/>
              <a:t>0%</a:t>
            </a:r>
            <a:endParaRPr sz="300"/>
          </a:p>
          <a:p>
            <a:pPr marL="45719">
              <a:spcBef>
                <a:spcPts val="131"/>
              </a:spcBef>
            </a:pPr>
            <a:r>
              <a:rPr sz="300" spc="-11" dirty="0"/>
              <a:t>8.</a:t>
            </a:r>
            <a:r>
              <a:rPr sz="300" spc="-20" dirty="0"/>
              <a:t>0</a:t>
            </a:r>
            <a:r>
              <a:rPr sz="300" spc="-11" dirty="0"/>
              <a:t>%</a:t>
            </a:r>
            <a:endParaRPr sz="300"/>
          </a:p>
          <a:p>
            <a:pPr marL="45719">
              <a:spcBef>
                <a:spcPts val="80"/>
              </a:spcBef>
            </a:pPr>
            <a:r>
              <a:rPr sz="300" spc="-11" dirty="0"/>
              <a:t>6.</a:t>
            </a:r>
            <a:r>
              <a:rPr sz="300" spc="-20" dirty="0"/>
              <a:t>0</a:t>
            </a:r>
            <a:r>
              <a:rPr sz="300" spc="-11" dirty="0"/>
              <a:t>%</a:t>
            </a:r>
            <a:endParaRPr sz="300"/>
          </a:p>
          <a:p>
            <a:pPr marL="45719">
              <a:spcBef>
                <a:spcPts val="131"/>
              </a:spcBef>
            </a:pPr>
            <a:r>
              <a:rPr sz="300" spc="-11" dirty="0"/>
              <a:t>4.</a:t>
            </a:r>
            <a:r>
              <a:rPr sz="300" spc="-20" dirty="0"/>
              <a:t>0</a:t>
            </a:r>
            <a:r>
              <a:rPr sz="300" spc="-11" dirty="0"/>
              <a:t>%</a:t>
            </a:r>
            <a:endParaRPr sz="300"/>
          </a:p>
          <a:p>
            <a:pPr marL="45719">
              <a:spcBef>
                <a:spcPts val="100"/>
              </a:spcBef>
            </a:pPr>
            <a:r>
              <a:rPr sz="300" spc="-11" dirty="0"/>
              <a:t>2.</a:t>
            </a:r>
            <a:r>
              <a:rPr sz="300" spc="-20" dirty="0"/>
              <a:t>0</a:t>
            </a:r>
            <a:r>
              <a:rPr sz="300" spc="-11" dirty="0"/>
              <a:t>%</a:t>
            </a:r>
            <a:endParaRPr sz="300"/>
          </a:p>
          <a:p>
            <a:pPr marL="45719">
              <a:spcBef>
                <a:spcPts val="131"/>
              </a:spcBef>
            </a:pPr>
            <a:r>
              <a:rPr sz="300" spc="-11" dirty="0"/>
              <a:t>0.</a:t>
            </a:r>
            <a:r>
              <a:rPr sz="300" spc="-20" dirty="0"/>
              <a:t>0</a:t>
            </a:r>
            <a:r>
              <a:rPr sz="300" spc="-11" dirty="0"/>
              <a:t>%</a:t>
            </a:r>
            <a:endParaRPr sz="300"/>
          </a:p>
        </p:txBody>
      </p:sp>
      <p:sp>
        <p:nvSpPr>
          <p:cNvPr id="265" name="object 265"/>
          <p:cNvSpPr txBox="1"/>
          <p:nvPr/>
        </p:nvSpPr>
        <p:spPr>
          <a:xfrm>
            <a:off x="8075288" y="6673934"/>
            <a:ext cx="1054100" cy="76944"/>
          </a:xfrm>
          <a:prstGeom prst="rect">
            <a:avLst/>
          </a:prstGeom>
        </p:spPr>
        <p:txBody>
          <a:bodyPr vert="horz" wrap="square" lIns="0" tIns="0" rIns="0" bIns="0" rtlCol="0">
            <a:spAutoFit/>
          </a:bodyPr>
          <a:lstStyle/>
          <a:p>
            <a:pPr>
              <a:lnSpc>
                <a:spcPct val="100000"/>
              </a:lnSpc>
            </a:pPr>
            <a:endParaRPr sz="200">
              <a:latin typeface="Times New Roman"/>
              <a:cs typeface="Times New Roman"/>
            </a:endParaRPr>
          </a:p>
          <a:p>
            <a:pPr marL="25399"/>
            <a:r>
              <a:rPr sz="300" spc="-11" dirty="0"/>
              <a:t>A           B          </a:t>
            </a:r>
            <a:r>
              <a:rPr sz="300" spc="-20" dirty="0"/>
              <a:t> </a:t>
            </a:r>
            <a:r>
              <a:rPr sz="300" spc="-11" dirty="0"/>
              <a:t>C</a:t>
            </a:r>
            <a:r>
              <a:rPr sz="300" dirty="0"/>
              <a:t>          </a:t>
            </a:r>
            <a:r>
              <a:rPr sz="300" spc="-31" dirty="0"/>
              <a:t> </a:t>
            </a:r>
            <a:r>
              <a:rPr sz="300" spc="-11" dirty="0"/>
              <a:t>D</a:t>
            </a:r>
            <a:r>
              <a:rPr sz="300" dirty="0"/>
              <a:t>         </a:t>
            </a:r>
            <a:r>
              <a:rPr sz="300" spc="11" dirty="0"/>
              <a:t> </a:t>
            </a:r>
            <a:r>
              <a:rPr sz="300" spc="-11" dirty="0"/>
              <a:t>E</a:t>
            </a:r>
            <a:r>
              <a:rPr sz="300" dirty="0"/>
              <a:t>           </a:t>
            </a:r>
            <a:r>
              <a:rPr sz="300" spc="-11" dirty="0"/>
              <a:t>F</a:t>
            </a:r>
            <a:r>
              <a:rPr sz="300" dirty="0"/>
              <a:t>          </a:t>
            </a:r>
            <a:r>
              <a:rPr sz="300" spc="-31" dirty="0"/>
              <a:t> </a:t>
            </a:r>
            <a:r>
              <a:rPr sz="300" spc="-11" dirty="0"/>
              <a:t>G</a:t>
            </a:r>
            <a:r>
              <a:rPr sz="300" dirty="0"/>
              <a:t>          </a:t>
            </a:r>
            <a:r>
              <a:rPr sz="300" spc="-20" dirty="0"/>
              <a:t> </a:t>
            </a:r>
            <a:r>
              <a:rPr sz="300" spc="-11" dirty="0"/>
              <a:t>H</a:t>
            </a:r>
            <a:endParaRPr sz="300"/>
          </a:p>
        </p:txBody>
      </p:sp>
      <p:sp>
        <p:nvSpPr>
          <p:cNvPr id="266" name="object 266"/>
          <p:cNvSpPr txBox="1"/>
          <p:nvPr/>
        </p:nvSpPr>
        <p:spPr>
          <a:xfrm>
            <a:off x="7784014" y="6251923"/>
            <a:ext cx="46166" cy="300991"/>
          </a:xfrm>
          <a:prstGeom prst="rect">
            <a:avLst/>
          </a:prstGeom>
        </p:spPr>
        <p:txBody>
          <a:bodyPr vert="vert270" wrap="square" lIns="0" tIns="26671" rIns="0" bIns="0" rtlCol="0">
            <a:spAutoFit/>
          </a:bodyPr>
          <a:lstStyle/>
          <a:p>
            <a:pPr marL="25399">
              <a:spcBef>
                <a:spcPts val="211"/>
              </a:spcBef>
            </a:pPr>
            <a:r>
              <a:rPr sz="300" b="1" dirty="0"/>
              <a:t>A</a:t>
            </a:r>
            <a:r>
              <a:rPr sz="300" b="1" spc="-11" dirty="0"/>
              <a:t>ff</a:t>
            </a:r>
            <a:r>
              <a:rPr sz="300" b="1" dirty="0"/>
              <a:t>i</a:t>
            </a:r>
            <a:r>
              <a:rPr sz="300" b="1" spc="-11" dirty="0"/>
              <a:t>n</a:t>
            </a:r>
            <a:r>
              <a:rPr sz="300" b="1" dirty="0"/>
              <a:t>ity</a:t>
            </a:r>
            <a:r>
              <a:rPr sz="300" b="1" spc="-11" dirty="0"/>
              <a:t> </a:t>
            </a:r>
            <a:r>
              <a:rPr sz="300" b="1" dirty="0"/>
              <a:t>Ra</a:t>
            </a:r>
            <a:r>
              <a:rPr sz="300" b="1" spc="-11" dirty="0"/>
              <a:t>t</a:t>
            </a:r>
            <a:r>
              <a:rPr sz="300" b="1" dirty="0"/>
              <a:t>e</a:t>
            </a:r>
            <a:endParaRPr sz="300"/>
          </a:p>
        </p:txBody>
      </p:sp>
      <p:sp>
        <p:nvSpPr>
          <p:cNvPr id="267" name="object 267"/>
          <p:cNvSpPr txBox="1"/>
          <p:nvPr/>
        </p:nvSpPr>
        <p:spPr>
          <a:xfrm>
            <a:off x="9177458" y="6622305"/>
            <a:ext cx="85091" cy="76944"/>
          </a:xfrm>
          <a:prstGeom prst="rect">
            <a:avLst/>
          </a:prstGeom>
        </p:spPr>
        <p:txBody>
          <a:bodyPr vert="horz" wrap="square" lIns="0" tIns="0" rIns="0" bIns="0" rtlCol="0">
            <a:spAutoFit/>
          </a:bodyPr>
          <a:lstStyle/>
          <a:p>
            <a:pPr>
              <a:lnSpc>
                <a:spcPct val="100000"/>
              </a:lnSpc>
            </a:pPr>
            <a:endParaRPr sz="200">
              <a:latin typeface="Times New Roman"/>
              <a:cs typeface="Times New Roman"/>
            </a:endParaRPr>
          </a:p>
          <a:p>
            <a:pPr marL="25399"/>
            <a:r>
              <a:rPr sz="300" spc="-11" dirty="0"/>
              <a:t>$-</a:t>
            </a:r>
            <a:endParaRPr sz="300"/>
          </a:p>
        </p:txBody>
      </p:sp>
      <p:sp>
        <p:nvSpPr>
          <p:cNvPr id="268" name="object 268"/>
          <p:cNvSpPr txBox="1"/>
          <p:nvPr/>
        </p:nvSpPr>
        <p:spPr>
          <a:xfrm>
            <a:off x="9019966" y="6517510"/>
            <a:ext cx="302260" cy="76944"/>
          </a:xfrm>
          <a:prstGeom prst="rect">
            <a:avLst/>
          </a:prstGeom>
        </p:spPr>
        <p:txBody>
          <a:bodyPr vert="horz" wrap="square" lIns="0" tIns="0" rIns="0" bIns="0" rtlCol="0">
            <a:spAutoFit/>
          </a:bodyPr>
          <a:lstStyle/>
          <a:p>
            <a:pPr>
              <a:lnSpc>
                <a:spcPct val="100000"/>
              </a:lnSpc>
            </a:pPr>
            <a:endParaRPr sz="200">
              <a:latin typeface="Times New Roman"/>
              <a:cs typeface="Times New Roman"/>
            </a:endParaRPr>
          </a:p>
          <a:p>
            <a:pPr marL="25399"/>
            <a:r>
              <a:rPr sz="300" spc="-11" dirty="0"/>
              <a:t>2.</a:t>
            </a:r>
            <a:r>
              <a:rPr sz="300" spc="-20" dirty="0"/>
              <a:t>1</a:t>
            </a:r>
            <a:r>
              <a:rPr sz="300" spc="-11" dirty="0"/>
              <a:t>%</a:t>
            </a:r>
            <a:r>
              <a:rPr sz="300" dirty="0"/>
              <a:t>      </a:t>
            </a:r>
            <a:r>
              <a:rPr sz="300" spc="-11" dirty="0"/>
              <a:t> $5</a:t>
            </a:r>
            <a:r>
              <a:rPr sz="300" spc="-31" dirty="0"/>
              <a:t>.</a:t>
            </a:r>
            <a:r>
              <a:rPr sz="300" spc="-11" dirty="0"/>
              <a:t>00</a:t>
            </a:r>
            <a:endParaRPr sz="300"/>
          </a:p>
        </p:txBody>
      </p:sp>
      <p:sp>
        <p:nvSpPr>
          <p:cNvPr id="269" name="object 269"/>
          <p:cNvSpPr txBox="1"/>
          <p:nvPr/>
        </p:nvSpPr>
        <p:spPr>
          <a:xfrm>
            <a:off x="9177458" y="6405851"/>
            <a:ext cx="163831" cy="76944"/>
          </a:xfrm>
          <a:prstGeom prst="rect">
            <a:avLst/>
          </a:prstGeom>
        </p:spPr>
        <p:txBody>
          <a:bodyPr vert="horz" wrap="square" lIns="0" tIns="0" rIns="0" bIns="0" rtlCol="0">
            <a:spAutoFit/>
          </a:bodyPr>
          <a:lstStyle/>
          <a:p>
            <a:pPr>
              <a:lnSpc>
                <a:spcPct val="100000"/>
              </a:lnSpc>
            </a:pPr>
            <a:endParaRPr sz="200">
              <a:latin typeface="Times New Roman"/>
              <a:cs typeface="Times New Roman"/>
            </a:endParaRPr>
          </a:p>
          <a:p>
            <a:pPr marL="25399"/>
            <a:r>
              <a:rPr sz="300" spc="-11" dirty="0"/>
              <a:t>$</a:t>
            </a:r>
            <a:r>
              <a:rPr sz="300" spc="-20" dirty="0"/>
              <a:t>1</a:t>
            </a:r>
            <a:r>
              <a:rPr sz="300" spc="-11" dirty="0"/>
              <a:t>0.</a:t>
            </a:r>
            <a:r>
              <a:rPr sz="300" spc="-20" dirty="0"/>
              <a:t>0</a:t>
            </a:r>
            <a:r>
              <a:rPr sz="300" spc="-11" dirty="0"/>
              <a:t>0</a:t>
            </a:r>
            <a:endParaRPr sz="300"/>
          </a:p>
        </p:txBody>
      </p:sp>
      <p:sp>
        <p:nvSpPr>
          <p:cNvPr id="270" name="object 270"/>
          <p:cNvSpPr txBox="1"/>
          <p:nvPr/>
        </p:nvSpPr>
        <p:spPr>
          <a:xfrm>
            <a:off x="9177458" y="6299339"/>
            <a:ext cx="163831" cy="76944"/>
          </a:xfrm>
          <a:prstGeom prst="rect">
            <a:avLst/>
          </a:prstGeom>
        </p:spPr>
        <p:txBody>
          <a:bodyPr vert="horz" wrap="square" lIns="0" tIns="0" rIns="0" bIns="0" rtlCol="0">
            <a:spAutoFit/>
          </a:bodyPr>
          <a:lstStyle/>
          <a:p>
            <a:pPr>
              <a:lnSpc>
                <a:spcPct val="100000"/>
              </a:lnSpc>
            </a:pPr>
            <a:endParaRPr sz="200">
              <a:latin typeface="Times New Roman"/>
              <a:cs typeface="Times New Roman"/>
            </a:endParaRPr>
          </a:p>
          <a:p>
            <a:pPr marL="25399"/>
            <a:r>
              <a:rPr sz="300" spc="-11" dirty="0"/>
              <a:t>$</a:t>
            </a:r>
            <a:r>
              <a:rPr sz="300" spc="-20" dirty="0"/>
              <a:t>1</a:t>
            </a:r>
            <a:r>
              <a:rPr sz="300" spc="-11" dirty="0"/>
              <a:t>5.</a:t>
            </a:r>
            <a:r>
              <a:rPr sz="300" spc="-20" dirty="0"/>
              <a:t>0</a:t>
            </a:r>
            <a:r>
              <a:rPr sz="300" spc="-11" dirty="0"/>
              <a:t>0</a:t>
            </a:r>
            <a:endParaRPr sz="300"/>
          </a:p>
        </p:txBody>
      </p:sp>
      <p:sp>
        <p:nvSpPr>
          <p:cNvPr id="271" name="object 271"/>
          <p:cNvSpPr txBox="1"/>
          <p:nvPr/>
        </p:nvSpPr>
        <p:spPr>
          <a:xfrm>
            <a:off x="9177458" y="6189398"/>
            <a:ext cx="163831" cy="76944"/>
          </a:xfrm>
          <a:prstGeom prst="rect">
            <a:avLst/>
          </a:prstGeom>
        </p:spPr>
        <p:txBody>
          <a:bodyPr vert="horz" wrap="square" lIns="0" tIns="0" rIns="0" bIns="0" rtlCol="0">
            <a:spAutoFit/>
          </a:bodyPr>
          <a:lstStyle/>
          <a:p>
            <a:pPr>
              <a:lnSpc>
                <a:spcPct val="100000"/>
              </a:lnSpc>
            </a:pPr>
            <a:endParaRPr sz="200">
              <a:latin typeface="Times New Roman"/>
              <a:cs typeface="Times New Roman"/>
            </a:endParaRPr>
          </a:p>
          <a:p>
            <a:pPr marL="25399"/>
            <a:r>
              <a:rPr sz="300" spc="-11" dirty="0"/>
              <a:t>$</a:t>
            </a:r>
            <a:r>
              <a:rPr sz="300" spc="-20" dirty="0"/>
              <a:t>2</a:t>
            </a:r>
            <a:r>
              <a:rPr sz="300" spc="-11" dirty="0"/>
              <a:t>0.</a:t>
            </a:r>
            <a:r>
              <a:rPr sz="300" spc="-20" dirty="0"/>
              <a:t>0</a:t>
            </a:r>
            <a:r>
              <a:rPr sz="300" spc="-11" dirty="0"/>
              <a:t>0</a:t>
            </a:r>
            <a:endParaRPr sz="300"/>
          </a:p>
        </p:txBody>
      </p:sp>
      <p:sp>
        <p:nvSpPr>
          <p:cNvPr id="272" name="object 272"/>
          <p:cNvSpPr txBox="1"/>
          <p:nvPr/>
        </p:nvSpPr>
        <p:spPr>
          <a:xfrm>
            <a:off x="9177458" y="6082887"/>
            <a:ext cx="163831" cy="76944"/>
          </a:xfrm>
          <a:prstGeom prst="rect">
            <a:avLst/>
          </a:prstGeom>
        </p:spPr>
        <p:txBody>
          <a:bodyPr vert="horz" wrap="square" lIns="0" tIns="0" rIns="0" bIns="0" rtlCol="0">
            <a:spAutoFit/>
          </a:bodyPr>
          <a:lstStyle/>
          <a:p>
            <a:pPr>
              <a:lnSpc>
                <a:spcPct val="100000"/>
              </a:lnSpc>
            </a:pPr>
            <a:endParaRPr sz="200">
              <a:latin typeface="Times New Roman"/>
              <a:cs typeface="Times New Roman"/>
            </a:endParaRPr>
          </a:p>
          <a:p>
            <a:pPr marL="25399"/>
            <a:r>
              <a:rPr sz="300" spc="-11" dirty="0"/>
              <a:t>$</a:t>
            </a:r>
            <a:r>
              <a:rPr sz="300" spc="-20" dirty="0"/>
              <a:t>2</a:t>
            </a:r>
            <a:r>
              <a:rPr sz="300" spc="-11" dirty="0"/>
              <a:t>5.</a:t>
            </a:r>
            <a:r>
              <a:rPr sz="300" spc="-20" dirty="0"/>
              <a:t>0</a:t>
            </a:r>
            <a:r>
              <a:rPr sz="300" spc="-11" dirty="0"/>
              <a:t>0</a:t>
            </a:r>
            <a:endParaRPr sz="300"/>
          </a:p>
        </p:txBody>
      </p:sp>
      <p:sp>
        <p:nvSpPr>
          <p:cNvPr id="273" name="object 273"/>
          <p:cNvSpPr txBox="1"/>
          <p:nvPr/>
        </p:nvSpPr>
        <p:spPr>
          <a:xfrm>
            <a:off x="9305487" y="6168404"/>
            <a:ext cx="111313" cy="410208"/>
          </a:xfrm>
          <a:prstGeom prst="rect">
            <a:avLst/>
          </a:prstGeom>
        </p:spPr>
        <p:txBody>
          <a:bodyPr vert="vert270" wrap="square" lIns="0" tIns="13971" rIns="0" bIns="0" rtlCol="0">
            <a:spAutoFit/>
          </a:bodyPr>
          <a:lstStyle/>
          <a:p>
            <a:pPr marL="80009" marR="10160" indent="-55879">
              <a:lnSpc>
                <a:spcPct val="127499"/>
              </a:lnSpc>
              <a:spcBef>
                <a:spcPts val="111"/>
              </a:spcBef>
            </a:pPr>
            <a:r>
              <a:rPr sz="300" b="1" spc="-20" dirty="0"/>
              <a:t>A</a:t>
            </a:r>
            <a:r>
              <a:rPr sz="300" b="1" spc="11" dirty="0"/>
              <a:t>v</a:t>
            </a:r>
            <a:r>
              <a:rPr sz="300" b="1" spc="-11" dirty="0"/>
              <a:t>g</a:t>
            </a:r>
            <a:r>
              <a:rPr sz="300" b="1" dirty="0"/>
              <a:t>.</a:t>
            </a:r>
            <a:r>
              <a:rPr sz="300" b="1" spc="11" dirty="0"/>
              <a:t> </a:t>
            </a:r>
            <a:r>
              <a:rPr sz="300" b="1" dirty="0"/>
              <a:t>Mar</a:t>
            </a:r>
            <a:r>
              <a:rPr sz="300" b="1" spc="-11" dirty="0"/>
              <a:t>g</a:t>
            </a:r>
            <a:r>
              <a:rPr sz="300" b="1" dirty="0"/>
              <a:t>in $</a:t>
            </a:r>
            <a:r>
              <a:rPr sz="300" b="1" spc="11" dirty="0"/>
              <a:t> </a:t>
            </a:r>
            <a:r>
              <a:rPr sz="300" b="1" spc="-11" dirty="0"/>
              <a:t>p</a:t>
            </a:r>
            <a:r>
              <a:rPr sz="300" b="1" dirty="0"/>
              <a:t>er  </a:t>
            </a:r>
            <a:r>
              <a:rPr sz="300" b="1" spc="11" dirty="0"/>
              <a:t>Transaction</a:t>
            </a:r>
            <a:endParaRPr sz="300"/>
          </a:p>
        </p:txBody>
      </p:sp>
      <p:sp>
        <p:nvSpPr>
          <p:cNvPr id="274" name="object 274"/>
          <p:cNvSpPr txBox="1"/>
          <p:nvPr/>
        </p:nvSpPr>
        <p:spPr>
          <a:xfrm>
            <a:off x="7958643" y="5448159"/>
            <a:ext cx="1726101" cy="211597"/>
          </a:xfrm>
          <a:prstGeom prst="rect">
            <a:avLst/>
          </a:prstGeom>
        </p:spPr>
        <p:txBody>
          <a:bodyPr vert="horz" wrap="square" lIns="0" tIns="26671" rIns="0" bIns="0" rtlCol="0">
            <a:spAutoFit/>
          </a:bodyPr>
          <a:lstStyle/>
          <a:p>
            <a:pPr>
              <a:spcBef>
                <a:spcPts val="211"/>
              </a:spcBef>
            </a:pPr>
            <a:r>
              <a:rPr sz="1200" b="1" spc="-11" dirty="0">
                <a:solidFill>
                  <a:srgbClr val="006699"/>
                </a:solidFill>
                <a:latin typeface="Calibri"/>
                <a:cs typeface="Calibri"/>
              </a:rPr>
              <a:t>C</a:t>
            </a:r>
            <a:r>
              <a:rPr sz="1200" b="1" spc="11" dirty="0">
                <a:solidFill>
                  <a:srgbClr val="006699"/>
                </a:solidFill>
                <a:latin typeface="Calibri"/>
                <a:cs typeface="Calibri"/>
              </a:rPr>
              <a:t>u</a:t>
            </a:r>
            <a:r>
              <a:rPr sz="1200" b="1" dirty="0">
                <a:solidFill>
                  <a:srgbClr val="006699"/>
                </a:solidFill>
                <a:latin typeface="Calibri"/>
                <a:cs typeface="Calibri"/>
              </a:rPr>
              <a:t>sto</a:t>
            </a:r>
            <a:r>
              <a:rPr sz="1200" b="1" spc="-11" dirty="0">
                <a:solidFill>
                  <a:srgbClr val="006699"/>
                </a:solidFill>
                <a:latin typeface="Calibri"/>
                <a:cs typeface="Calibri"/>
              </a:rPr>
              <a:t>me</a:t>
            </a:r>
            <a:r>
              <a:rPr sz="1200" b="1" dirty="0">
                <a:solidFill>
                  <a:srgbClr val="006699"/>
                </a:solidFill>
                <a:latin typeface="Calibri"/>
                <a:cs typeface="Calibri"/>
              </a:rPr>
              <a:t>r</a:t>
            </a:r>
            <a:r>
              <a:rPr sz="1200" b="1" spc="-91" dirty="0">
                <a:solidFill>
                  <a:srgbClr val="006699"/>
                </a:solidFill>
                <a:latin typeface="Calibri"/>
                <a:cs typeface="Calibri"/>
              </a:rPr>
              <a:t> </a:t>
            </a:r>
            <a:r>
              <a:rPr sz="1200" b="1" dirty="0">
                <a:solidFill>
                  <a:srgbClr val="006699"/>
                </a:solidFill>
                <a:latin typeface="Calibri"/>
                <a:cs typeface="Calibri"/>
              </a:rPr>
              <a:t>Loya</a:t>
            </a:r>
            <a:r>
              <a:rPr sz="1200" b="1" spc="-11" dirty="0">
                <a:solidFill>
                  <a:srgbClr val="006699"/>
                </a:solidFill>
                <a:latin typeface="Calibri"/>
                <a:cs typeface="Calibri"/>
              </a:rPr>
              <a:t>l</a:t>
            </a:r>
            <a:r>
              <a:rPr sz="1200" b="1" dirty="0">
                <a:solidFill>
                  <a:srgbClr val="006699"/>
                </a:solidFill>
                <a:latin typeface="Calibri"/>
                <a:cs typeface="Calibri"/>
              </a:rPr>
              <a:t>ty</a:t>
            </a:r>
            <a:r>
              <a:rPr sz="1200" b="1" spc="-60" dirty="0">
                <a:solidFill>
                  <a:srgbClr val="006699"/>
                </a:solidFill>
                <a:latin typeface="Calibri"/>
                <a:cs typeface="Calibri"/>
              </a:rPr>
              <a:t> </a:t>
            </a:r>
            <a:r>
              <a:rPr sz="1200" b="1" spc="-20" dirty="0">
                <a:solidFill>
                  <a:srgbClr val="006699"/>
                </a:solidFill>
                <a:latin typeface="Calibri"/>
                <a:cs typeface="Calibri"/>
              </a:rPr>
              <a:t>A</a:t>
            </a:r>
            <a:r>
              <a:rPr sz="1200" b="1" spc="11" dirty="0">
                <a:solidFill>
                  <a:srgbClr val="006699"/>
                </a:solidFill>
                <a:latin typeface="Calibri"/>
                <a:cs typeface="Calibri"/>
              </a:rPr>
              <a:t>n</a:t>
            </a:r>
            <a:r>
              <a:rPr sz="1200" b="1" dirty="0">
                <a:solidFill>
                  <a:srgbClr val="006699"/>
                </a:solidFill>
                <a:latin typeface="Calibri"/>
                <a:cs typeface="Calibri"/>
              </a:rPr>
              <a:t>a</a:t>
            </a:r>
            <a:r>
              <a:rPr sz="1200" b="1" spc="-11" dirty="0">
                <a:solidFill>
                  <a:srgbClr val="006699"/>
                </a:solidFill>
                <a:latin typeface="Calibri"/>
                <a:cs typeface="Calibri"/>
              </a:rPr>
              <a:t>l</a:t>
            </a:r>
            <a:r>
              <a:rPr sz="1200" b="1" dirty="0">
                <a:solidFill>
                  <a:srgbClr val="006699"/>
                </a:solidFill>
                <a:latin typeface="Calibri"/>
                <a:cs typeface="Calibri"/>
              </a:rPr>
              <a:t>y</a:t>
            </a:r>
            <a:r>
              <a:rPr sz="1200" b="1" spc="11" dirty="0">
                <a:solidFill>
                  <a:srgbClr val="006699"/>
                </a:solidFill>
                <a:latin typeface="Calibri"/>
                <a:cs typeface="Calibri"/>
              </a:rPr>
              <a:t>t</a:t>
            </a:r>
            <a:r>
              <a:rPr sz="1200" b="1" spc="-11" dirty="0">
                <a:solidFill>
                  <a:srgbClr val="006699"/>
                </a:solidFill>
                <a:latin typeface="Calibri"/>
                <a:cs typeface="Calibri"/>
              </a:rPr>
              <a:t>i</a:t>
            </a:r>
            <a:r>
              <a:rPr sz="1200" b="1" dirty="0">
                <a:solidFill>
                  <a:srgbClr val="006699"/>
                </a:solidFill>
                <a:latin typeface="Calibri"/>
                <a:cs typeface="Calibri"/>
              </a:rPr>
              <a:t>cs</a:t>
            </a:r>
            <a:endParaRPr sz="1200" dirty="0">
              <a:latin typeface="Calibri"/>
              <a:cs typeface="Calibri"/>
            </a:endParaRPr>
          </a:p>
        </p:txBody>
      </p:sp>
      <p:sp>
        <p:nvSpPr>
          <p:cNvPr id="275" name="object 275"/>
          <p:cNvSpPr/>
          <p:nvPr/>
        </p:nvSpPr>
        <p:spPr>
          <a:xfrm>
            <a:off x="7784828" y="5764998"/>
            <a:ext cx="1604011" cy="411480"/>
          </a:xfrm>
          <a:custGeom>
            <a:avLst/>
            <a:gdLst/>
            <a:ahLst/>
            <a:cxnLst/>
            <a:rect l="l" t="t" r="r" b="b"/>
            <a:pathLst>
              <a:path w="802004" h="205739">
                <a:moveTo>
                  <a:pt x="801687" y="0"/>
                </a:moveTo>
                <a:lnTo>
                  <a:pt x="0" y="0"/>
                </a:lnTo>
                <a:lnTo>
                  <a:pt x="0" y="205587"/>
                </a:lnTo>
                <a:lnTo>
                  <a:pt x="801687" y="205587"/>
                </a:lnTo>
                <a:lnTo>
                  <a:pt x="801687" y="0"/>
                </a:lnTo>
                <a:close/>
              </a:path>
            </a:pathLst>
          </a:custGeom>
          <a:solidFill>
            <a:srgbClr val="FFFFFF">
              <a:alpha val="79998"/>
            </a:srgbClr>
          </a:solidFill>
        </p:spPr>
        <p:txBody>
          <a:bodyPr wrap="square" lIns="0" tIns="0" rIns="0" bIns="0" rtlCol="0"/>
          <a:lstStyle/>
          <a:p>
            <a:endParaRPr sz="2800"/>
          </a:p>
        </p:txBody>
      </p:sp>
      <p:sp>
        <p:nvSpPr>
          <p:cNvPr id="276" name="object 276"/>
          <p:cNvSpPr txBox="1"/>
          <p:nvPr/>
        </p:nvSpPr>
        <p:spPr>
          <a:xfrm>
            <a:off x="7852900" y="5780694"/>
            <a:ext cx="1358900" cy="239810"/>
          </a:xfrm>
          <a:prstGeom prst="rect">
            <a:avLst/>
          </a:prstGeom>
        </p:spPr>
        <p:txBody>
          <a:bodyPr vert="horz" wrap="square" lIns="0" tIns="24131" rIns="0" bIns="0" rtlCol="0">
            <a:spAutoFit/>
          </a:bodyPr>
          <a:lstStyle/>
          <a:p>
            <a:pPr marL="25399" marR="10160">
              <a:spcBef>
                <a:spcPts val="191"/>
              </a:spcBef>
            </a:pPr>
            <a:r>
              <a:rPr sz="700" spc="-11" dirty="0">
                <a:latin typeface="Calibri"/>
                <a:cs typeface="Calibri"/>
              </a:rPr>
              <a:t>B</a:t>
            </a:r>
            <a:r>
              <a:rPr sz="700" spc="-20" dirty="0">
                <a:latin typeface="Calibri"/>
                <a:cs typeface="Calibri"/>
              </a:rPr>
              <a:t>r</a:t>
            </a:r>
            <a:r>
              <a:rPr sz="700" spc="-11" dirty="0">
                <a:latin typeface="Calibri"/>
                <a:cs typeface="Calibri"/>
              </a:rPr>
              <a:t>a</a:t>
            </a:r>
            <a:r>
              <a:rPr sz="700" spc="-20" dirty="0">
                <a:latin typeface="Calibri"/>
                <a:cs typeface="Calibri"/>
              </a:rPr>
              <a:t>n</a:t>
            </a:r>
            <a:r>
              <a:rPr sz="700" spc="-11" dirty="0">
                <a:latin typeface="Calibri"/>
                <a:cs typeface="Calibri"/>
              </a:rPr>
              <a:t>d</a:t>
            </a:r>
            <a:r>
              <a:rPr sz="700" spc="-20" dirty="0">
                <a:latin typeface="Calibri"/>
                <a:cs typeface="Calibri"/>
              </a:rPr>
              <a:t> </a:t>
            </a:r>
            <a:r>
              <a:rPr sz="700" spc="-11" dirty="0">
                <a:latin typeface="Calibri"/>
                <a:cs typeface="Calibri"/>
              </a:rPr>
              <a:t>A</a:t>
            </a:r>
            <a:r>
              <a:rPr sz="700" spc="-20" dirty="0">
                <a:latin typeface="Calibri"/>
                <a:cs typeface="Calibri"/>
              </a:rPr>
              <a:t>dvoc</a:t>
            </a:r>
            <a:r>
              <a:rPr sz="700" spc="-11" dirty="0">
                <a:latin typeface="Calibri"/>
                <a:cs typeface="Calibri"/>
              </a:rPr>
              <a:t>a</a:t>
            </a:r>
            <a:r>
              <a:rPr sz="700" spc="-20" dirty="0">
                <a:latin typeface="Calibri"/>
                <a:cs typeface="Calibri"/>
              </a:rPr>
              <a:t>c</a:t>
            </a:r>
            <a:r>
              <a:rPr sz="700" spc="-11" dirty="0">
                <a:latin typeface="Calibri"/>
                <a:cs typeface="Calibri"/>
              </a:rPr>
              <a:t>y</a:t>
            </a:r>
            <a:r>
              <a:rPr sz="700" spc="31" dirty="0">
                <a:latin typeface="Calibri"/>
                <a:cs typeface="Calibri"/>
              </a:rPr>
              <a:t> </a:t>
            </a:r>
            <a:r>
              <a:rPr sz="700" spc="-11" dirty="0">
                <a:latin typeface="Calibri"/>
                <a:cs typeface="Calibri"/>
              </a:rPr>
              <a:t>&amp;</a:t>
            </a:r>
            <a:r>
              <a:rPr sz="700" spc="11" dirty="0">
                <a:latin typeface="Calibri"/>
                <a:cs typeface="Calibri"/>
              </a:rPr>
              <a:t> </a:t>
            </a:r>
            <a:r>
              <a:rPr sz="700" spc="-11" dirty="0">
                <a:latin typeface="Calibri"/>
                <a:cs typeface="Calibri"/>
              </a:rPr>
              <a:t>N</a:t>
            </a:r>
            <a:r>
              <a:rPr sz="700" spc="-31" dirty="0">
                <a:latin typeface="Calibri"/>
                <a:cs typeface="Calibri"/>
              </a:rPr>
              <a:t>e</a:t>
            </a:r>
            <a:r>
              <a:rPr sz="700" spc="-11" dirty="0">
                <a:latin typeface="Calibri"/>
                <a:cs typeface="Calibri"/>
              </a:rPr>
              <a:t>t</a:t>
            </a:r>
            <a:r>
              <a:rPr sz="700" spc="11" dirty="0">
                <a:latin typeface="Calibri"/>
                <a:cs typeface="Calibri"/>
              </a:rPr>
              <a:t> </a:t>
            </a:r>
            <a:r>
              <a:rPr sz="700" spc="-11" dirty="0">
                <a:latin typeface="Calibri"/>
                <a:cs typeface="Calibri"/>
              </a:rPr>
              <a:t>P</a:t>
            </a:r>
            <a:r>
              <a:rPr sz="700" spc="-20" dirty="0">
                <a:latin typeface="Calibri"/>
                <a:cs typeface="Calibri"/>
              </a:rPr>
              <a:t>romo</a:t>
            </a:r>
            <a:r>
              <a:rPr sz="700" spc="-11" dirty="0">
                <a:latin typeface="Calibri"/>
                <a:cs typeface="Calibri"/>
              </a:rPr>
              <a:t>t</a:t>
            </a:r>
            <a:r>
              <a:rPr sz="700" spc="-31" dirty="0">
                <a:latin typeface="Calibri"/>
                <a:cs typeface="Calibri"/>
              </a:rPr>
              <a:t>e</a:t>
            </a:r>
            <a:r>
              <a:rPr sz="700" spc="-11" dirty="0">
                <a:latin typeface="Calibri"/>
                <a:cs typeface="Calibri"/>
              </a:rPr>
              <a:t>r  A</a:t>
            </a:r>
            <a:r>
              <a:rPr sz="700" spc="-20" dirty="0">
                <a:latin typeface="Calibri"/>
                <a:cs typeface="Calibri"/>
              </a:rPr>
              <a:t>ccumu</a:t>
            </a:r>
            <a:r>
              <a:rPr sz="700" spc="-11" dirty="0">
                <a:latin typeface="Calibri"/>
                <a:cs typeface="Calibri"/>
              </a:rPr>
              <a:t>lati</a:t>
            </a:r>
            <a:r>
              <a:rPr sz="700" spc="-20" dirty="0">
                <a:latin typeface="Calibri"/>
                <a:cs typeface="Calibri"/>
              </a:rPr>
              <a:t>on/</a:t>
            </a:r>
            <a:r>
              <a:rPr sz="700" spc="-11" dirty="0">
                <a:latin typeface="Calibri"/>
                <a:cs typeface="Calibri"/>
              </a:rPr>
              <a:t>R</a:t>
            </a:r>
            <a:r>
              <a:rPr sz="700" spc="-31" dirty="0">
                <a:latin typeface="Calibri"/>
                <a:cs typeface="Calibri"/>
              </a:rPr>
              <a:t>e</a:t>
            </a:r>
            <a:r>
              <a:rPr sz="700" spc="-20" dirty="0">
                <a:latin typeface="Calibri"/>
                <a:cs typeface="Calibri"/>
              </a:rPr>
              <a:t>d</a:t>
            </a:r>
            <a:r>
              <a:rPr sz="700" spc="-31" dirty="0">
                <a:latin typeface="Calibri"/>
                <a:cs typeface="Calibri"/>
              </a:rPr>
              <a:t>e</a:t>
            </a:r>
            <a:r>
              <a:rPr sz="700" spc="-20" dirty="0">
                <a:latin typeface="Calibri"/>
                <a:cs typeface="Calibri"/>
              </a:rPr>
              <a:t>mp</a:t>
            </a:r>
            <a:r>
              <a:rPr sz="700" spc="-11" dirty="0">
                <a:latin typeface="Calibri"/>
                <a:cs typeface="Calibri"/>
              </a:rPr>
              <a:t>ti</a:t>
            </a:r>
            <a:r>
              <a:rPr sz="700" spc="-20" dirty="0">
                <a:latin typeface="Calibri"/>
                <a:cs typeface="Calibri"/>
              </a:rPr>
              <a:t>o</a:t>
            </a:r>
            <a:r>
              <a:rPr sz="700" spc="-11" dirty="0">
                <a:latin typeface="Calibri"/>
                <a:cs typeface="Calibri"/>
              </a:rPr>
              <a:t>n</a:t>
            </a:r>
            <a:r>
              <a:rPr sz="700" spc="71" dirty="0">
                <a:latin typeface="Calibri"/>
                <a:cs typeface="Calibri"/>
              </a:rPr>
              <a:t> </a:t>
            </a:r>
            <a:r>
              <a:rPr sz="700" spc="-11" dirty="0">
                <a:latin typeface="Calibri"/>
                <a:cs typeface="Calibri"/>
              </a:rPr>
              <a:t>A</a:t>
            </a:r>
            <a:r>
              <a:rPr sz="700" spc="-20" dirty="0">
                <a:latin typeface="Calibri"/>
                <a:cs typeface="Calibri"/>
              </a:rPr>
              <a:t>n</a:t>
            </a:r>
            <a:r>
              <a:rPr sz="700" spc="-11" dirty="0">
                <a:latin typeface="Calibri"/>
                <a:cs typeface="Calibri"/>
              </a:rPr>
              <a:t>al</a:t>
            </a:r>
            <a:r>
              <a:rPr sz="700" spc="-20" dirty="0">
                <a:latin typeface="Calibri"/>
                <a:cs typeface="Calibri"/>
              </a:rPr>
              <a:t>ys</a:t>
            </a:r>
            <a:r>
              <a:rPr sz="700" spc="-31" dirty="0">
                <a:latin typeface="Calibri"/>
                <a:cs typeface="Calibri"/>
              </a:rPr>
              <a:t>e</a:t>
            </a:r>
            <a:r>
              <a:rPr sz="700" spc="-11" dirty="0">
                <a:latin typeface="Calibri"/>
                <a:cs typeface="Calibri"/>
              </a:rPr>
              <a:t>s</a:t>
            </a:r>
            <a:endParaRPr sz="700">
              <a:latin typeface="Calibri"/>
              <a:cs typeface="Calibri"/>
            </a:endParaRPr>
          </a:p>
        </p:txBody>
      </p:sp>
      <p:sp>
        <p:nvSpPr>
          <p:cNvPr id="277" name="object 277"/>
          <p:cNvSpPr txBox="1"/>
          <p:nvPr/>
        </p:nvSpPr>
        <p:spPr>
          <a:xfrm>
            <a:off x="7852900" y="5994055"/>
            <a:ext cx="1187451" cy="191079"/>
          </a:xfrm>
          <a:prstGeom prst="rect">
            <a:avLst/>
          </a:prstGeom>
        </p:spPr>
        <p:txBody>
          <a:bodyPr vert="horz" wrap="square" lIns="0" tIns="24131" rIns="0" bIns="0" rtlCol="0">
            <a:spAutoFit/>
          </a:bodyPr>
          <a:lstStyle/>
          <a:p>
            <a:pPr marL="25399">
              <a:lnSpc>
                <a:spcPts val="760"/>
              </a:lnSpc>
              <a:spcBef>
                <a:spcPts val="191"/>
              </a:spcBef>
            </a:pPr>
            <a:r>
              <a:rPr sz="700" spc="-11" dirty="0">
                <a:latin typeface="Calibri"/>
                <a:cs typeface="Calibri"/>
              </a:rPr>
              <a:t>Loyalty</a:t>
            </a:r>
            <a:r>
              <a:rPr sz="700" spc="-31" dirty="0">
                <a:latin typeface="Calibri"/>
                <a:cs typeface="Calibri"/>
              </a:rPr>
              <a:t> </a:t>
            </a:r>
            <a:r>
              <a:rPr sz="700" spc="-11" dirty="0">
                <a:latin typeface="Calibri"/>
                <a:cs typeface="Calibri"/>
              </a:rPr>
              <a:t>Driver</a:t>
            </a:r>
            <a:r>
              <a:rPr sz="700" spc="-20" dirty="0">
                <a:latin typeface="Calibri"/>
                <a:cs typeface="Calibri"/>
              </a:rPr>
              <a:t> </a:t>
            </a:r>
            <a:r>
              <a:rPr sz="700" spc="-11" dirty="0">
                <a:latin typeface="Calibri"/>
                <a:cs typeface="Calibri"/>
              </a:rPr>
              <a:t>&amp; Value Analyses</a:t>
            </a:r>
            <a:endParaRPr sz="700">
              <a:latin typeface="Calibri"/>
              <a:cs typeface="Calibri"/>
            </a:endParaRPr>
          </a:p>
          <a:p>
            <a:pPr marL="55879">
              <a:lnSpc>
                <a:spcPts val="220"/>
              </a:lnSpc>
            </a:pPr>
            <a:r>
              <a:rPr sz="300" spc="-11" dirty="0"/>
              <a:t>18.0%</a:t>
            </a:r>
            <a:endParaRPr sz="300"/>
          </a:p>
          <a:p>
            <a:pPr marL="207005">
              <a:lnSpc>
                <a:spcPts val="289"/>
              </a:lnSpc>
            </a:pPr>
            <a:r>
              <a:rPr sz="300" spc="-11" dirty="0"/>
              <a:t>15.6%</a:t>
            </a:r>
            <a:endParaRPr sz="300"/>
          </a:p>
        </p:txBody>
      </p:sp>
      <p:sp>
        <p:nvSpPr>
          <p:cNvPr id="278" name="object 278"/>
          <p:cNvSpPr txBox="1"/>
          <p:nvPr/>
        </p:nvSpPr>
        <p:spPr>
          <a:xfrm>
            <a:off x="2059414" y="6379118"/>
            <a:ext cx="717551" cy="132088"/>
          </a:xfrm>
          <a:prstGeom prst="rect">
            <a:avLst/>
          </a:prstGeom>
        </p:spPr>
        <p:txBody>
          <a:bodyPr vert="horz" wrap="square" lIns="0" tIns="24131" rIns="0" bIns="0" rtlCol="0">
            <a:spAutoFit/>
          </a:bodyPr>
          <a:lstStyle/>
          <a:p>
            <a:pPr marL="25399">
              <a:spcBef>
                <a:spcPts val="191"/>
              </a:spcBef>
            </a:pPr>
            <a:r>
              <a:rPr sz="700" spc="-31" dirty="0">
                <a:latin typeface="Calibri"/>
                <a:cs typeface="Calibri"/>
              </a:rPr>
              <a:t>C</a:t>
            </a:r>
            <a:r>
              <a:rPr sz="700" spc="-20" dirty="0">
                <a:latin typeface="Calibri"/>
                <a:cs typeface="Calibri"/>
              </a:rPr>
              <a:t>on</a:t>
            </a:r>
            <a:r>
              <a:rPr sz="700" spc="-11" dirty="0">
                <a:latin typeface="Calibri"/>
                <a:cs typeface="Calibri"/>
              </a:rPr>
              <a:t>ta</a:t>
            </a:r>
            <a:r>
              <a:rPr sz="700" spc="-20" dirty="0">
                <a:latin typeface="Calibri"/>
                <a:cs typeface="Calibri"/>
              </a:rPr>
              <a:t>c</a:t>
            </a:r>
            <a:r>
              <a:rPr sz="700" spc="-11" dirty="0">
                <a:latin typeface="Calibri"/>
                <a:cs typeface="Calibri"/>
              </a:rPr>
              <a:t>t</a:t>
            </a:r>
            <a:r>
              <a:rPr sz="700" spc="11" dirty="0">
                <a:latin typeface="Calibri"/>
                <a:cs typeface="Calibri"/>
              </a:rPr>
              <a:t> </a:t>
            </a:r>
            <a:r>
              <a:rPr sz="700" spc="-31" dirty="0">
                <a:latin typeface="Calibri"/>
                <a:cs typeface="Calibri"/>
              </a:rPr>
              <a:t>C</a:t>
            </a:r>
            <a:r>
              <a:rPr sz="700" spc="-11" dirty="0">
                <a:latin typeface="Calibri"/>
                <a:cs typeface="Calibri"/>
              </a:rPr>
              <a:t>tr</a:t>
            </a:r>
            <a:r>
              <a:rPr sz="700" spc="31" dirty="0">
                <a:latin typeface="Calibri"/>
                <a:cs typeface="Calibri"/>
              </a:rPr>
              <a:t> </a:t>
            </a:r>
            <a:r>
              <a:rPr sz="700" spc="-11" dirty="0">
                <a:latin typeface="Calibri"/>
                <a:cs typeface="Calibri"/>
              </a:rPr>
              <a:t>Ba</a:t>
            </a:r>
            <a:r>
              <a:rPr sz="700" spc="-20" dirty="0">
                <a:latin typeface="Calibri"/>
                <a:cs typeface="Calibri"/>
              </a:rPr>
              <a:t>sk</a:t>
            </a:r>
            <a:r>
              <a:rPr sz="700" spc="-31" dirty="0">
                <a:latin typeface="Calibri"/>
                <a:cs typeface="Calibri"/>
              </a:rPr>
              <a:t>e</a:t>
            </a:r>
            <a:r>
              <a:rPr sz="700" spc="-11" dirty="0">
                <a:latin typeface="Calibri"/>
                <a:cs typeface="Calibri"/>
              </a:rPr>
              <a:t>t</a:t>
            </a:r>
            <a:endParaRPr sz="700">
              <a:latin typeface="Calibri"/>
              <a:cs typeface="Calibri"/>
            </a:endParaRPr>
          </a:p>
        </p:txBody>
      </p:sp>
      <p:sp>
        <p:nvSpPr>
          <p:cNvPr id="279" name="object 279"/>
          <p:cNvSpPr txBox="1"/>
          <p:nvPr/>
        </p:nvSpPr>
        <p:spPr>
          <a:xfrm>
            <a:off x="4662408" y="5198723"/>
            <a:ext cx="1629411" cy="546303"/>
          </a:xfrm>
          <a:prstGeom prst="rect">
            <a:avLst/>
          </a:prstGeom>
          <a:solidFill>
            <a:srgbClr val="FFFFFF"/>
          </a:solidFill>
        </p:spPr>
        <p:txBody>
          <a:bodyPr vert="horz" wrap="square" lIns="0" tIns="38100" rIns="0" bIns="0" rtlCol="0">
            <a:spAutoFit/>
          </a:bodyPr>
          <a:lstStyle/>
          <a:p>
            <a:pPr marL="92708" marR="393690">
              <a:spcBef>
                <a:spcPts val="300"/>
              </a:spcBef>
            </a:pPr>
            <a:r>
              <a:rPr sz="1100" b="1" spc="-20" dirty="0">
                <a:solidFill>
                  <a:srgbClr val="006699"/>
                </a:solidFill>
                <a:latin typeface="Calibri"/>
                <a:cs typeface="Calibri"/>
              </a:rPr>
              <a:t>A</a:t>
            </a:r>
            <a:r>
              <a:rPr sz="1100" b="1" dirty="0">
                <a:solidFill>
                  <a:srgbClr val="006699"/>
                </a:solidFill>
                <a:latin typeface="Calibri"/>
                <a:cs typeface="Calibri"/>
              </a:rPr>
              <a:t>sso</a:t>
            </a:r>
            <a:r>
              <a:rPr sz="1100" b="1" spc="-11" dirty="0">
                <a:solidFill>
                  <a:srgbClr val="006699"/>
                </a:solidFill>
                <a:latin typeface="Calibri"/>
                <a:cs typeface="Calibri"/>
              </a:rPr>
              <a:t>r</a:t>
            </a:r>
            <a:r>
              <a:rPr sz="1100" b="1" spc="11" dirty="0">
                <a:solidFill>
                  <a:srgbClr val="006699"/>
                </a:solidFill>
                <a:latin typeface="Calibri"/>
                <a:cs typeface="Calibri"/>
              </a:rPr>
              <a:t>t</a:t>
            </a:r>
            <a:r>
              <a:rPr sz="1100" b="1" spc="-11" dirty="0">
                <a:solidFill>
                  <a:srgbClr val="006699"/>
                </a:solidFill>
                <a:latin typeface="Calibri"/>
                <a:cs typeface="Calibri"/>
              </a:rPr>
              <a:t>me</a:t>
            </a:r>
            <a:r>
              <a:rPr sz="1100" b="1" spc="11" dirty="0">
                <a:solidFill>
                  <a:srgbClr val="006699"/>
                </a:solidFill>
                <a:latin typeface="Calibri"/>
                <a:cs typeface="Calibri"/>
              </a:rPr>
              <a:t>n</a:t>
            </a:r>
            <a:r>
              <a:rPr sz="1100" b="1" dirty="0">
                <a:solidFill>
                  <a:srgbClr val="006699"/>
                </a:solidFill>
                <a:latin typeface="Calibri"/>
                <a:cs typeface="Calibri"/>
              </a:rPr>
              <a:t>t</a:t>
            </a:r>
            <a:r>
              <a:rPr sz="1100" b="1" spc="-80" dirty="0">
                <a:solidFill>
                  <a:srgbClr val="006699"/>
                </a:solidFill>
                <a:latin typeface="Calibri"/>
                <a:cs typeface="Calibri"/>
              </a:rPr>
              <a:t> </a:t>
            </a:r>
            <a:r>
              <a:rPr sz="1100" b="1" spc="-20" dirty="0">
                <a:solidFill>
                  <a:srgbClr val="006699"/>
                </a:solidFill>
                <a:latin typeface="Calibri"/>
                <a:cs typeface="Calibri"/>
              </a:rPr>
              <a:t>A</a:t>
            </a:r>
            <a:r>
              <a:rPr sz="1100" b="1" spc="11" dirty="0">
                <a:solidFill>
                  <a:srgbClr val="006699"/>
                </a:solidFill>
                <a:latin typeface="Calibri"/>
                <a:cs typeface="Calibri"/>
              </a:rPr>
              <a:t>n</a:t>
            </a:r>
            <a:r>
              <a:rPr sz="1100" b="1" dirty="0">
                <a:solidFill>
                  <a:srgbClr val="006699"/>
                </a:solidFill>
                <a:latin typeface="Calibri"/>
                <a:cs typeface="Calibri"/>
              </a:rPr>
              <a:t>a</a:t>
            </a:r>
            <a:r>
              <a:rPr sz="1100" b="1" spc="-11" dirty="0">
                <a:solidFill>
                  <a:srgbClr val="006699"/>
                </a:solidFill>
                <a:latin typeface="Calibri"/>
                <a:cs typeface="Calibri"/>
              </a:rPr>
              <a:t>l</a:t>
            </a:r>
            <a:r>
              <a:rPr sz="1100" b="1" dirty="0">
                <a:solidFill>
                  <a:srgbClr val="006699"/>
                </a:solidFill>
                <a:latin typeface="Calibri"/>
                <a:cs typeface="Calibri"/>
              </a:rPr>
              <a:t>y</a:t>
            </a:r>
            <a:r>
              <a:rPr sz="1100" b="1" spc="11" dirty="0">
                <a:solidFill>
                  <a:srgbClr val="006699"/>
                </a:solidFill>
                <a:latin typeface="Calibri"/>
                <a:cs typeface="Calibri"/>
              </a:rPr>
              <a:t>t</a:t>
            </a:r>
            <a:r>
              <a:rPr sz="1100" b="1" spc="-11" dirty="0">
                <a:solidFill>
                  <a:srgbClr val="006699"/>
                </a:solidFill>
                <a:latin typeface="Calibri"/>
                <a:cs typeface="Calibri"/>
              </a:rPr>
              <a:t>i</a:t>
            </a:r>
            <a:r>
              <a:rPr sz="1100" b="1" dirty="0">
                <a:solidFill>
                  <a:srgbClr val="006699"/>
                </a:solidFill>
                <a:latin typeface="Calibri"/>
                <a:cs typeface="Calibri"/>
              </a:rPr>
              <a:t>cs  &amp;</a:t>
            </a:r>
            <a:r>
              <a:rPr sz="1100" b="1" spc="-51" dirty="0">
                <a:solidFill>
                  <a:srgbClr val="006699"/>
                </a:solidFill>
                <a:latin typeface="Calibri"/>
                <a:cs typeface="Calibri"/>
              </a:rPr>
              <a:t> </a:t>
            </a:r>
            <a:r>
              <a:rPr sz="1100" b="1" dirty="0">
                <a:solidFill>
                  <a:srgbClr val="006699"/>
                </a:solidFill>
                <a:latin typeface="Calibri"/>
                <a:cs typeface="Calibri"/>
              </a:rPr>
              <a:t>Optimization</a:t>
            </a:r>
            <a:endParaRPr sz="1100" dirty="0">
              <a:latin typeface="Calibri"/>
              <a:cs typeface="Calibri"/>
            </a:endParaRPr>
          </a:p>
        </p:txBody>
      </p:sp>
      <p:pic>
        <p:nvPicPr>
          <p:cNvPr id="2052" name="Picture 4" descr="Business Model Canvas for User Experience">
            <a:extLst>
              <a:ext uri="{FF2B5EF4-FFF2-40B4-BE49-F238E27FC236}">
                <a16:creationId xmlns:a16="http://schemas.microsoft.com/office/drawing/2014/main" id="{B35EF7E2-31FE-4E20-BA4D-A651153B4C80}"/>
              </a:ext>
            </a:extLst>
          </p:cNvPr>
          <p:cNvPicPr>
            <a:picLocks noChangeAspect="1" noChangeArrowheads="1"/>
          </p:cNvPicPr>
          <p:nvPr/>
        </p:nvPicPr>
        <p:blipFill>
          <a:blip r:embed="rId31" cstate="print">
            <a:extLst>
              <a:ext uri="{28A0092B-C50C-407E-A947-70E740481C1C}">
                <a14:useLocalDpi xmlns:a14="http://schemas.microsoft.com/office/drawing/2010/main" val="0"/>
              </a:ext>
            </a:extLst>
          </a:blip>
          <a:srcRect/>
          <a:stretch>
            <a:fillRect/>
          </a:stretch>
        </p:blipFill>
        <p:spPr bwMode="auto">
          <a:xfrm>
            <a:off x="9177458" y="2179615"/>
            <a:ext cx="3014542" cy="14067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E64D12-C929-4D8B-B2B5-6B84C10A154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C0DF8A7-E949-46D0-BC5A-8FD7CFE98E88}"/>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E833649A-1EB4-4975-B4F1-134AA796B932}"/>
              </a:ext>
            </a:extLst>
          </p:cNvPr>
          <p:cNvPicPr>
            <a:picLocks noChangeAspect="1"/>
          </p:cNvPicPr>
          <p:nvPr/>
        </p:nvPicPr>
        <p:blipFill>
          <a:blip r:embed="rId2"/>
          <a:stretch>
            <a:fillRect/>
          </a:stretch>
        </p:blipFill>
        <p:spPr>
          <a:xfrm>
            <a:off x="0" y="187773"/>
            <a:ext cx="10661593" cy="5668741"/>
          </a:xfrm>
          <a:prstGeom prst="rect">
            <a:avLst/>
          </a:prstGeom>
        </p:spPr>
      </p:pic>
      <p:sp>
        <p:nvSpPr>
          <p:cNvPr id="4" name="TextBox 3">
            <a:extLst>
              <a:ext uri="{FF2B5EF4-FFF2-40B4-BE49-F238E27FC236}">
                <a16:creationId xmlns:a16="http://schemas.microsoft.com/office/drawing/2014/main" id="{6284AD2E-8388-4B4B-89ED-0EF14A1B3C48}"/>
              </a:ext>
            </a:extLst>
          </p:cNvPr>
          <p:cNvSpPr txBox="1"/>
          <p:nvPr/>
        </p:nvSpPr>
        <p:spPr>
          <a:xfrm>
            <a:off x="219961" y="1437886"/>
            <a:ext cx="6434582" cy="584775"/>
          </a:xfrm>
          <a:prstGeom prst="rect">
            <a:avLst/>
          </a:prstGeom>
          <a:solidFill>
            <a:schemeClr val="accent4">
              <a:lumMod val="20000"/>
              <a:lumOff val="80000"/>
            </a:schemeClr>
          </a:solidFill>
        </p:spPr>
        <p:txBody>
          <a:bodyPr wrap="none" rtlCol="0">
            <a:spAutoFit/>
          </a:bodyPr>
          <a:lstStyle/>
          <a:p>
            <a:r>
              <a:rPr lang="en-US" sz="3200" b="1" dirty="0">
                <a:solidFill>
                  <a:srgbClr val="C00000"/>
                </a:solidFill>
                <a:hlinkClick r:id="rId3"/>
              </a:rPr>
              <a:t>Exploratory Data Analysis </a:t>
            </a:r>
            <a:r>
              <a:rPr lang="en-US" sz="2000" b="1" dirty="0">
                <a:solidFill>
                  <a:srgbClr val="C00000"/>
                </a:solidFill>
                <a:hlinkClick r:id="rId3"/>
              </a:rPr>
              <a:t>(link) </a:t>
            </a:r>
            <a:endParaRPr lang="en-US" sz="3200" b="1" dirty="0">
              <a:solidFill>
                <a:srgbClr val="C00000"/>
              </a:solidFill>
            </a:endParaRPr>
          </a:p>
        </p:txBody>
      </p:sp>
      <p:sp>
        <p:nvSpPr>
          <p:cNvPr id="6" name="TextBox 5">
            <a:extLst>
              <a:ext uri="{FF2B5EF4-FFF2-40B4-BE49-F238E27FC236}">
                <a16:creationId xmlns:a16="http://schemas.microsoft.com/office/drawing/2014/main" id="{42B28460-17D4-4DDF-822D-69F66D8137AB}"/>
              </a:ext>
            </a:extLst>
          </p:cNvPr>
          <p:cNvSpPr txBox="1"/>
          <p:nvPr/>
        </p:nvSpPr>
        <p:spPr>
          <a:xfrm>
            <a:off x="1962150" y="6426467"/>
            <a:ext cx="4230582" cy="369332"/>
          </a:xfrm>
          <a:prstGeom prst="rect">
            <a:avLst/>
          </a:prstGeom>
          <a:noFill/>
        </p:spPr>
        <p:txBody>
          <a:bodyPr wrap="none" rtlCol="0">
            <a:spAutoFit/>
          </a:bodyPr>
          <a:lstStyle/>
          <a:p>
            <a:r>
              <a:rPr lang="en-US" dirty="0">
                <a:hlinkClick r:id="rId4"/>
              </a:rPr>
              <a:t>** Exploratory Data Analysis | US EPA</a:t>
            </a:r>
            <a:endParaRPr lang="en-US" dirty="0"/>
          </a:p>
        </p:txBody>
      </p:sp>
    </p:spTree>
    <p:extLst>
      <p:ext uri="{BB962C8B-B14F-4D97-AF65-F5344CB8AC3E}">
        <p14:creationId xmlns:p14="http://schemas.microsoft.com/office/powerpoint/2010/main" val="1832200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C8AA0-AFD1-46F3-AC14-ECF925CDBBC8}"/>
              </a:ext>
            </a:extLst>
          </p:cNvPr>
          <p:cNvSpPr>
            <a:spLocks noGrp="1"/>
          </p:cNvSpPr>
          <p:nvPr>
            <p:ph type="title"/>
          </p:nvPr>
        </p:nvSpPr>
        <p:spPr/>
        <p:txBody>
          <a:bodyPr/>
          <a:lstStyle/>
          <a:p>
            <a:r>
              <a:rPr lang="en-US" sz="2800" dirty="0"/>
              <a:t>The Role of Exploratory Data Analysis in Data Science Process</a:t>
            </a:r>
            <a:endParaRPr lang="en-US" sz="2800" dirty="0">
              <a:solidFill>
                <a:srgbClr val="FF0000"/>
              </a:solidFill>
            </a:endParaRPr>
          </a:p>
        </p:txBody>
      </p:sp>
      <p:sp>
        <p:nvSpPr>
          <p:cNvPr id="3" name="Content Placeholder 2">
            <a:extLst>
              <a:ext uri="{FF2B5EF4-FFF2-40B4-BE49-F238E27FC236}">
                <a16:creationId xmlns:a16="http://schemas.microsoft.com/office/drawing/2014/main" id="{2FE46E60-718C-4B41-9697-3BA6C7449376}"/>
              </a:ext>
            </a:extLst>
          </p:cNvPr>
          <p:cNvSpPr>
            <a:spLocks noGrp="1"/>
          </p:cNvSpPr>
          <p:nvPr>
            <p:ph idx="1"/>
          </p:nvPr>
        </p:nvSpPr>
        <p:spPr/>
        <p:txBody>
          <a:bodyPr/>
          <a:lstStyle/>
          <a:p>
            <a:pPr marL="0" indent="0">
              <a:buNone/>
            </a:pPr>
            <a:r>
              <a:rPr lang="en-US" dirty="0">
                <a:hlinkClick r:id="rId2"/>
              </a:rPr>
              <a:t>Use the Analysis </a:t>
            </a:r>
            <a:r>
              <a:rPr lang="en-US" dirty="0" err="1">
                <a:hlinkClick r:id="rId2"/>
              </a:rPr>
              <a:t>ToolPak</a:t>
            </a:r>
            <a:r>
              <a:rPr lang="en-US" dirty="0">
                <a:hlinkClick r:id="rId2"/>
              </a:rPr>
              <a:t> to perform complex data analysis (microsoft.com)</a:t>
            </a:r>
            <a:r>
              <a:rPr lang="en-US" dirty="0"/>
              <a:t>, but it is a basic tool for simple tasks. </a:t>
            </a:r>
          </a:p>
        </p:txBody>
      </p:sp>
      <p:pic>
        <p:nvPicPr>
          <p:cNvPr id="5" name="Picture 4">
            <a:extLst>
              <a:ext uri="{FF2B5EF4-FFF2-40B4-BE49-F238E27FC236}">
                <a16:creationId xmlns:a16="http://schemas.microsoft.com/office/drawing/2014/main" id="{912E9F58-BE3F-4DF3-B514-06034E4A74DD}"/>
              </a:ext>
            </a:extLst>
          </p:cNvPr>
          <p:cNvPicPr>
            <a:picLocks noChangeAspect="1"/>
          </p:cNvPicPr>
          <p:nvPr/>
        </p:nvPicPr>
        <p:blipFill>
          <a:blip r:embed="rId3"/>
          <a:stretch>
            <a:fillRect/>
          </a:stretch>
        </p:blipFill>
        <p:spPr>
          <a:xfrm>
            <a:off x="99535" y="2281475"/>
            <a:ext cx="5335497" cy="3607696"/>
          </a:xfrm>
          <a:prstGeom prst="rect">
            <a:avLst/>
          </a:prstGeom>
        </p:spPr>
      </p:pic>
      <p:sp>
        <p:nvSpPr>
          <p:cNvPr id="7" name="TextBox 6">
            <a:extLst>
              <a:ext uri="{FF2B5EF4-FFF2-40B4-BE49-F238E27FC236}">
                <a16:creationId xmlns:a16="http://schemas.microsoft.com/office/drawing/2014/main" id="{779D1B27-F5AA-4D3A-B9A2-C30C3AE6A11C}"/>
              </a:ext>
            </a:extLst>
          </p:cNvPr>
          <p:cNvSpPr txBox="1"/>
          <p:nvPr/>
        </p:nvSpPr>
        <p:spPr>
          <a:xfrm>
            <a:off x="3766457" y="6324600"/>
            <a:ext cx="6096000" cy="369332"/>
          </a:xfrm>
          <a:prstGeom prst="rect">
            <a:avLst/>
          </a:prstGeom>
          <a:noFill/>
        </p:spPr>
        <p:txBody>
          <a:bodyPr wrap="square">
            <a:spAutoFit/>
          </a:bodyPr>
          <a:lstStyle/>
          <a:p>
            <a:r>
              <a:rPr lang="en-US" sz="1800" b="1" dirty="0">
                <a:solidFill>
                  <a:srgbClr val="C00000"/>
                </a:solidFill>
                <a:hlinkClick r:id="rId4"/>
              </a:rPr>
              <a:t>Exploratory Data Analysis </a:t>
            </a:r>
            <a:endParaRPr lang="en-US" sz="1800" b="1" dirty="0">
              <a:solidFill>
                <a:srgbClr val="C00000"/>
              </a:solidFill>
            </a:endParaRPr>
          </a:p>
        </p:txBody>
      </p:sp>
      <p:pic>
        <p:nvPicPr>
          <p:cNvPr id="2052" name="Picture 4" descr="Exploratory Data Analysis: A Practical Guide and Template for Structured  Data | by Jiahao Weng | Towards Data Science">
            <a:extLst>
              <a:ext uri="{FF2B5EF4-FFF2-40B4-BE49-F238E27FC236}">
                <a16:creationId xmlns:a16="http://schemas.microsoft.com/office/drawing/2014/main" id="{7D19BB5E-7F2A-497E-942A-E26B81E5ADA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28317" y="2384362"/>
            <a:ext cx="6725871" cy="35048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51009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E08B5-A250-4618-8C4F-68D4057E3BC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26B7687-4996-4D29-9428-8F22A24BA645}"/>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07A67644-34CF-45FC-8D66-1BF76466905E}"/>
              </a:ext>
            </a:extLst>
          </p:cNvPr>
          <p:cNvPicPr>
            <a:picLocks noChangeAspect="1"/>
          </p:cNvPicPr>
          <p:nvPr/>
        </p:nvPicPr>
        <p:blipFill>
          <a:blip r:embed="rId3"/>
          <a:stretch>
            <a:fillRect/>
          </a:stretch>
        </p:blipFill>
        <p:spPr>
          <a:xfrm>
            <a:off x="0" y="177023"/>
            <a:ext cx="12192000" cy="6503954"/>
          </a:xfrm>
          <a:prstGeom prst="rect">
            <a:avLst/>
          </a:prstGeom>
        </p:spPr>
      </p:pic>
      <mc:AlternateContent xmlns:mc="http://schemas.openxmlformats.org/markup-compatibility/2006" xmlns:p14="http://schemas.microsoft.com/office/powerpoint/2010/main">
        <mc:Choice Requires="p14">
          <p:contentPart p14:bwMode="auto" r:id="rId4">
            <p14:nvContentPartPr>
              <p14:cNvPr id="6" name="Ink 5">
                <a:extLst>
                  <a:ext uri="{FF2B5EF4-FFF2-40B4-BE49-F238E27FC236}">
                    <a16:creationId xmlns:a16="http://schemas.microsoft.com/office/drawing/2014/main" id="{DEFDADD4-2EE1-469A-B5BC-9C6724431A84}"/>
                  </a:ext>
                </a:extLst>
              </p14:cNvPr>
              <p14:cNvContentPartPr/>
              <p14:nvPr/>
            </p14:nvContentPartPr>
            <p14:xfrm>
              <a:off x="761554" y="6138394"/>
              <a:ext cx="839520" cy="67680"/>
            </p14:xfrm>
          </p:contentPart>
        </mc:Choice>
        <mc:Fallback xmlns="">
          <p:pic>
            <p:nvPicPr>
              <p:cNvPr id="6" name="Ink 5">
                <a:extLst>
                  <a:ext uri="{FF2B5EF4-FFF2-40B4-BE49-F238E27FC236}">
                    <a16:creationId xmlns:a16="http://schemas.microsoft.com/office/drawing/2014/main" id="{DEFDADD4-2EE1-469A-B5BC-9C6724431A84}"/>
                  </a:ext>
                </a:extLst>
              </p:cNvPr>
              <p:cNvPicPr/>
              <p:nvPr/>
            </p:nvPicPr>
            <p:blipFill>
              <a:blip r:embed="rId5"/>
              <a:stretch>
                <a:fillRect/>
              </a:stretch>
            </p:blipFill>
            <p:spPr>
              <a:xfrm>
                <a:off x="671554" y="5958394"/>
                <a:ext cx="1019160" cy="42732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7" name="Ink 6">
                <a:extLst>
                  <a:ext uri="{FF2B5EF4-FFF2-40B4-BE49-F238E27FC236}">
                    <a16:creationId xmlns:a16="http://schemas.microsoft.com/office/drawing/2014/main" id="{08AC2D0A-12B7-43DB-BFA8-00EE5966AB69}"/>
                  </a:ext>
                </a:extLst>
              </p14:cNvPr>
              <p14:cNvContentPartPr/>
              <p14:nvPr/>
            </p14:nvContentPartPr>
            <p14:xfrm>
              <a:off x="696034" y="6106354"/>
              <a:ext cx="1262160" cy="75600"/>
            </p14:xfrm>
          </p:contentPart>
        </mc:Choice>
        <mc:Fallback xmlns="">
          <p:pic>
            <p:nvPicPr>
              <p:cNvPr id="7" name="Ink 6">
                <a:extLst>
                  <a:ext uri="{FF2B5EF4-FFF2-40B4-BE49-F238E27FC236}">
                    <a16:creationId xmlns:a16="http://schemas.microsoft.com/office/drawing/2014/main" id="{08AC2D0A-12B7-43DB-BFA8-00EE5966AB69}"/>
                  </a:ext>
                </a:extLst>
              </p:cNvPr>
              <p:cNvPicPr/>
              <p:nvPr/>
            </p:nvPicPr>
            <p:blipFill>
              <a:blip r:embed="rId7"/>
              <a:stretch>
                <a:fillRect/>
              </a:stretch>
            </p:blipFill>
            <p:spPr>
              <a:xfrm>
                <a:off x="606394" y="5926714"/>
                <a:ext cx="1441800" cy="4352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8" name="Ink 7">
                <a:extLst>
                  <a:ext uri="{FF2B5EF4-FFF2-40B4-BE49-F238E27FC236}">
                    <a16:creationId xmlns:a16="http://schemas.microsoft.com/office/drawing/2014/main" id="{40785444-E2F7-402F-8444-C7C8F80636F1}"/>
                  </a:ext>
                </a:extLst>
              </p14:cNvPr>
              <p14:cNvContentPartPr/>
              <p14:nvPr/>
            </p14:nvContentPartPr>
            <p14:xfrm>
              <a:off x="6792274" y="4691194"/>
              <a:ext cx="360" cy="360"/>
            </p14:xfrm>
          </p:contentPart>
        </mc:Choice>
        <mc:Fallback xmlns="">
          <p:pic>
            <p:nvPicPr>
              <p:cNvPr id="8" name="Ink 7">
                <a:extLst>
                  <a:ext uri="{FF2B5EF4-FFF2-40B4-BE49-F238E27FC236}">
                    <a16:creationId xmlns:a16="http://schemas.microsoft.com/office/drawing/2014/main" id="{40785444-E2F7-402F-8444-C7C8F80636F1}"/>
                  </a:ext>
                </a:extLst>
              </p:cNvPr>
              <p:cNvPicPr/>
              <p:nvPr/>
            </p:nvPicPr>
            <p:blipFill>
              <a:blip r:embed="rId9"/>
              <a:stretch>
                <a:fillRect/>
              </a:stretch>
            </p:blipFill>
            <p:spPr>
              <a:xfrm>
                <a:off x="6702274" y="4511554"/>
                <a:ext cx="180000" cy="360000"/>
              </a:xfrm>
              <a:prstGeom prst="rect">
                <a:avLst/>
              </a:prstGeom>
            </p:spPr>
          </p:pic>
        </mc:Fallback>
      </mc:AlternateContent>
      <p:sp>
        <p:nvSpPr>
          <p:cNvPr id="4" name="TextBox 3">
            <a:extLst>
              <a:ext uri="{FF2B5EF4-FFF2-40B4-BE49-F238E27FC236}">
                <a16:creationId xmlns:a16="http://schemas.microsoft.com/office/drawing/2014/main" id="{8E13D0B6-2559-4289-9BCB-95ECF42DDCB8}"/>
              </a:ext>
            </a:extLst>
          </p:cNvPr>
          <p:cNvSpPr txBox="1"/>
          <p:nvPr/>
        </p:nvSpPr>
        <p:spPr>
          <a:xfrm>
            <a:off x="4086225" y="4359962"/>
            <a:ext cx="3248025" cy="1077218"/>
          </a:xfrm>
          <a:prstGeom prst="rect">
            <a:avLst/>
          </a:prstGeom>
          <a:solidFill>
            <a:schemeClr val="accent6">
              <a:lumMod val="20000"/>
              <a:lumOff val="80000"/>
            </a:schemeClr>
          </a:solidFill>
        </p:spPr>
        <p:txBody>
          <a:bodyPr wrap="square" rtlCol="0">
            <a:spAutoFit/>
          </a:bodyPr>
          <a:lstStyle/>
          <a:p>
            <a:pPr algn="ctr"/>
            <a:r>
              <a:rPr lang="en-US" sz="3200" b="1" dirty="0"/>
              <a:t>Modeling to obtain insights </a:t>
            </a:r>
          </a:p>
        </p:txBody>
      </p:sp>
      <p:sp>
        <p:nvSpPr>
          <p:cNvPr id="10" name="TextBox 9">
            <a:extLst>
              <a:ext uri="{FF2B5EF4-FFF2-40B4-BE49-F238E27FC236}">
                <a16:creationId xmlns:a16="http://schemas.microsoft.com/office/drawing/2014/main" id="{41AC0A07-EFD8-484F-A0CB-69904E234930}"/>
              </a:ext>
            </a:extLst>
          </p:cNvPr>
          <p:cNvSpPr txBox="1"/>
          <p:nvPr/>
        </p:nvSpPr>
        <p:spPr>
          <a:xfrm>
            <a:off x="8801546" y="3660844"/>
            <a:ext cx="1132114" cy="523220"/>
          </a:xfrm>
          <a:prstGeom prst="rect">
            <a:avLst/>
          </a:prstGeom>
          <a:noFill/>
        </p:spPr>
        <p:txBody>
          <a:bodyPr wrap="square">
            <a:spAutoFit/>
          </a:bodyPr>
          <a:lstStyle/>
          <a:p>
            <a:r>
              <a:rPr lang="zh-CN" sz="2800" b="1" dirty="0">
                <a:effectLst/>
                <a:latin typeface="DengXian" panose="02010600030101010101" pitchFamily="2" charset="-122"/>
                <a:ea typeface="DengXian" panose="02010600030101010101" pitchFamily="2" charset="-122"/>
                <a:cs typeface="PMingLiU" panose="02020500000000000000" pitchFamily="18" charset="-120"/>
              </a:rPr>
              <a:t>效度</a:t>
            </a:r>
            <a:endParaRPr lang="en-US" sz="2800" b="1" dirty="0">
              <a:latin typeface="DengXian" panose="02010600030101010101" pitchFamily="2" charset="-122"/>
              <a:ea typeface="DengXian" panose="02010600030101010101" pitchFamily="2" charset="-122"/>
            </a:endParaRPr>
          </a:p>
        </p:txBody>
      </p:sp>
      <p:sp>
        <p:nvSpPr>
          <p:cNvPr id="12" name="TextBox 11">
            <a:extLst>
              <a:ext uri="{FF2B5EF4-FFF2-40B4-BE49-F238E27FC236}">
                <a16:creationId xmlns:a16="http://schemas.microsoft.com/office/drawing/2014/main" id="{D0FC09EA-798D-49B4-BAF2-8EFE9DD0E9DF}"/>
              </a:ext>
            </a:extLst>
          </p:cNvPr>
          <p:cNvSpPr txBox="1"/>
          <p:nvPr/>
        </p:nvSpPr>
        <p:spPr>
          <a:xfrm>
            <a:off x="1502229" y="1632858"/>
            <a:ext cx="1132114" cy="523220"/>
          </a:xfrm>
          <a:prstGeom prst="rect">
            <a:avLst/>
          </a:prstGeom>
          <a:noFill/>
        </p:spPr>
        <p:txBody>
          <a:bodyPr wrap="square">
            <a:spAutoFit/>
          </a:bodyPr>
          <a:lstStyle/>
          <a:p>
            <a:r>
              <a:rPr lang="zh-CN" altLang="en-US" sz="2800" b="1" dirty="0">
                <a:effectLst/>
                <a:latin typeface="DengXian" panose="02010600030101010101" pitchFamily="2" charset="-122"/>
                <a:ea typeface="DengXian" panose="02010600030101010101" pitchFamily="2" charset="-122"/>
                <a:cs typeface="PMingLiU" panose="02020500000000000000" pitchFamily="18" charset="-120"/>
              </a:rPr>
              <a:t>优化</a:t>
            </a:r>
            <a:endParaRPr lang="en-US" sz="2800" b="1" dirty="0">
              <a:latin typeface="DengXian" panose="02010600030101010101" pitchFamily="2" charset="-122"/>
              <a:ea typeface="DengXian" panose="02010600030101010101" pitchFamily="2" charset="-122"/>
            </a:endParaRPr>
          </a:p>
        </p:txBody>
      </p:sp>
      <p:sp>
        <p:nvSpPr>
          <p:cNvPr id="15" name="TextBox 14">
            <a:extLst>
              <a:ext uri="{FF2B5EF4-FFF2-40B4-BE49-F238E27FC236}">
                <a16:creationId xmlns:a16="http://schemas.microsoft.com/office/drawing/2014/main" id="{C376DE75-9175-4798-A9ED-2AAABA740F33}"/>
              </a:ext>
            </a:extLst>
          </p:cNvPr>
          <p:cNvSpPr txBox="1"/>
          <p:nvPr/>
        </p:nvSpPr>
        <p:spPr>
          <a:xfrm>
            <a:off x="2628900" y="4093884"/>
            <a:ext cx="6096000" cy="461665"/>
          </a:xfrm>
          <a:prstGeom prst="rect">
            <a:avLst/>
          </a:prstGeom>
          <a:noFill/>
        </p:spPr>
        <p:txBody>
          <a:bodyPr wrap="square">
            <a:spAutoFit/>
          </a:bodyPr>
          <a:lstStyle/>
          <a:p>
            <a:pPr algn="l"/>
            <a:r>
              <a:rPr lang="zh-CN" altLang="en-US" sz="2400" b="1" i="0" dirty="0">
                <a:solidFill>
                  <a:srgbClr val="121212"/>
                </a:solidFill>
                <a:effectLst/>
                <a:latin typeface="-apple-system"/>
              </a:rPr>
              <a:t>数据降维</a:t>
            </a:r>
          </a:p>
        </p:txBody>
      </p:sp>
      <p:sp>
        <p:nvSpPr>
          <p:cNvPr id="17" name="TextBox 16">
            <a:extLst>
              <a:ext uri="{FF2B5EF4-FFF2-40B4-BE49-F238E27FC236}">
                <a16:creationId xmlns:a16="http://schemas.microsoft.com/office/drawing/2014/main" id="{6B5537B5-C9EF-42D3-A3FB-E86F4E0B27BC}"/>
              </a:ext>
            </a:extLst>
          </p:cNvPr>
          <p:cNvSpPr txBox="1"/>
          <p:nvPr/>
        </p:nvSpPr>
        <p:spPr>
          <a:xfrm>
            <a:off x="66675" y="5173717"/>
            <a:ext cx="6096000" cy="400110"/>
          </a:xfrm>
          <a:prstGeom prst="rect">
            <a:avLst/>
          </a:prstGeom>
          <a:noFill/>
        </p:spPr>
        <p:txBody>
          <a:bodyPr wrap="square">
            <a:spAutoFit/>
          </a:bodyPr>
          <a:lstStyle/>
          <a:p>
            <a:r>
              <a:rPr lang="zh-TW" altLang="en-US" sz="2000" b="1" i="0" dirty="0">
                <a:solidFill>
                  <a:srgbClr val="202122"/>
                </a:solidFill>
                <a:effectLst/>
                <a:latin typeface="Arial" panose="020B0604020202020204" pitchFamily="34" charset="0"/>
              </a:rPr>
              <a:t>聚类分析</a:t>
            </a:r>
            <a:r>
              <a:rPr lang="en-US" altLang="zh-TW" sz="2000" b="0" i="0" dirty="0">
                <a:solidFill>
                  <a:srgbClr val="202122"/>
                </a:solidFill>
                <a:effectLst/>
                <a:latin typeface="Arial" panose="020B0604020202020204" pitchFamily="34" charset="0"/>
              </a:rPr>
              <a:t> </a:t>
            </a:r>
            <a:endParaRPr lang="en-US" sz="2000" dirty="0"/>
          </a:p>
        </p:txBody>
      </p:sp>
      <p:sp>
        <p:nvSpPr>
          <p:cNvPr id="19" name="TextBox 18">
            <a:extLst>
              <a:ext uri="{FF2B5EF4-FFF2-40B4-BE49-F238E27FC236}">
                <a16:creationId xmlns:a16="http://schemas.microsoft.com/office/drawing/2014/main" id="{DBAA2112-9B7D-49EE-ADC1-408DF4076D80}"/>
              </a:ext>
            </a:extLst>
          </p:cNvPr>
          <p:cNvSpPr txBox="1"/>
          <p:nvPr/>
        </p:nvSpPr>
        <p:spPr>
          <a:xfrm>
            <a:off x="8839200" y="1632858"/>
            <a:ext cx="6096000" cy="523220"/>
          </a:xfrm>
          <a:prstGeom prst="rect">
            <a:avLst/>
          </a:prstGeom>
          <a:noFill/>
        </p:spPr>
        <p:txBody>
          <a:bodyPr wrap="square">
            <a:spAutoFit/>
          </a:bodyPr>
          <a:lstStyle/>
          <a:p>
            <a:r>
              <a:rPr lang="zh-TW" altLang="en-US" sz="2800" b="1" i="0" dirty="0">
                <a:solidFill>
                  <a:srgbClr val="202122"/>
                </a:solidFill>
                <a:effectLst/>
                <a:latin typeface="Arial" panose="020B0604020202020204" pitchFamily="34" charset="0"/>
              </a:rPr>
              <a:t>异常检测</a:t>
            </a:r>
            <a:endParaRPr lang="en-US" sz="2800" dirty="0"/>
          </a:p>
        </p:txBody>
      </p:sp>
      <p:sp>
        <p:nvSpPr>
          <p:cNvPr id="16" name="TextBox 15">
            <a:extLst>
              <a:ext uri="{FF2B5EF4-FFF2-40B4-BE49-F238E27FC236}">
                <a16:creationId xmlns:a16="http://schemas.microsoft.com/office/drawing/2014/main" id="{3DC1BD12-DE0B-4862-8C37-D12640AC6EEA}"/>
              </a:ext>
            </a:extLst>
          </p:cNvPr>
          <p:cNvSpPr txBox="1"/>
          <p:nvPr/>
        </p:nvSpPr>
        <p:spPr>
          <a:xfrm>
            <a:off x="3766458" y="5540936"/>
            <a:ext cx="4071256" cy="1077218"/>
          </a:xfrm>
          <a:prstGeom prst="rect">
            <a:avLst/>
          </a:prstGeom>
          <a:noFill/>
        </p:spPr>
        <p:txBody>
          <a:bodyPr wrap="square">
            <a:spAutoFit/>
          </a:bodyPr>
          <a:lstStyle/>
          <a:p>
            <a:r>
              <a:rPr lang="en-US" sz="1600" b="1" i="1" dirty="0">
                <a:solidFill>
                  <a:srgbClr val="333333"/>
                </a:solidFill>
                <a:effectLst/>
                <a:latin typeface="Arial" panose="020B0604020202020204" pitchFamily="34" charset="0"/>
              </a:rPr>
              <a:t>Triangulation</a:t>
            </a:r>
            <a:r>
              <a:rPr lang="en-US" sz="1600" b="1" i="0" dirty="0">
                <a:solidFill>
                  <a:srgbClr val="333333"/>
                </a:solidFill>
                <a:effectLst/>
                <a:latin typeface="Arial" panose="020B0604020202020204" pitchFamily="34" charset="0"/>
              </a:rPr>
              <a:t> r</a:t>
            </a:r>
            <a:r>
              <a:rPr lang="en-US" sz="1600" b="0" i="0" dirty="0">
                <a:solidFill>
                  <a:srgbClr val="333333"/>
                </a:solidFill>
                <a:effectLst/>
                <a:latin typeface="Arial" panose="020B0604020202020204" pitchFamily="34" charset="0"/>
              </a:rPr>
              <a:t>efers to the use of multiple sources of data or multiple approaches to analyzing data to enhance the credibility of a research study. </a:t>
            </a:r>
            <a:endParaRPr lang="en-US" sz="1600" dirty="0"/>
          </a:p>
        </p:txBody>
      </p:sp>
      <mc:AlternateContent xmlns:mc="http://schemas.openxmlformats.org/markup-compatibility/2006" xmlns:p14="http://schemas.microsoft.com/office/powerpoint/2010/main">
        <mc:Choice Requires="p14">
          <p:contentPart p14:bwMode="auto" r:id="rId10">
            <p14:nvContentPartPr>
              <p14:cNvPr id="11" name="Ink 10">
                <a:extLst>
                  <a:ext uri="{FF2B5EF4-FFF2-40B4-BE49-F238E27FC236}">
                    <a16:creationId xmlns:a16="http://schemas.microsoft.com/office/drawing/2014/main" id="{1973C54B-A79B-4FE3-8BF6-1F9D969ABC83}"/>
                  </a:ext>
                </a:extLst>
              </p14:cNvPr>
              <p14:cNvContentPartPr/>
              <p14:nvPr/>
            </p14:nvContentPartPr>
            <p14:xfrm>
              <a:off x="8065440" y="3308794"/>
              <a:ext cx="1164240" cy="22680"/>
            </p14:xfrm>
          </p:contentPart>
        </mc:Choice>
        <mc:Fallback xmlns="">
          <p:pic>
            <p:nvPicPr>
              <p:cNvPr id="11" name="Ink 10">
                <a:extLst>
                  <a:ext uri="{FF2B5EF4-FFF2-40B4-BE49-F238E27FC236}">
                    <a16:creationId xmlns:a16="http://schemas.microsoft.com/office/drawing/2014/main" id="{1973C54B-A79B-4FE3-8BF6-1F9D969ABC83}"/>
                  </a:ext>
                </a:extLst>
              </p:cNvPr>
              <p:cNvPicPr/>
              <p:nvPr/>
            </p:nvPicPr>
            <p:blipFill>
              <a:blip r:embed="rId11"/>
              <a:stretch>
                <a:fillRect/>
              </a:stretch>
            </p:blipFill>
            <p:spPr>
              <a:xfrm>
                <a:off x="8029800" y="3237154"/>
                <a:ext cx="1235880" cy="1663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3" name="Ink 12">
                <a:extLst>
                  <a:ext uri="{FF2B5EF4-FFF2-40B4-BE49-F238E27FC236}">
                    <a16:creationId xmlns:a16="http://schemas.microsoft.com/office/drawing/2014/main" id="{568B2373-8ACE-4C51-87F3-88B63B9B6865}"/>
                  </a:ext>
                </a:extLst>
              </p14:cNvPr>
              <p14:cNvContentPartPr/>
              <p14:nvPr/>
            </p14:nvContentPartPr>
            <p14:xfrm>
              <a:off x="9066960" y="3581314"/>
              <a:ext cx="707040" cy="360"/>
            </p14:xfrm>
          </p:contentPart>
        </mc:Choice>
        <mc:Fallback xmlns="">
          <p:pic>
            <p:nvPicPr>
              <p:cNvPr id="13" name="Ink 12">
                <a:extLst>
                  <a:ext uri="{FF2B5EF4-FFF2-40B4-BE49-F238E27FC236}">
                    <a16:creationId xmlns:a16="http://schemas.microsoft.com/office/drawing/2014/main" id="{568B2373-8ACE-4C51-87F3-88B63B9B6865}"/>
                  </a:ext>
                </a:extLst>
              </p:cNvPr>
              <p:cNvPicPr/>
              <p:nvPr/>
            </p:nvPicPr>
            <p:blipFill>
              <a:blip r:embed="rId13"/>
              <a:stretch>
                <a:fillRect/>
              </a:stretch>
            </p:blipFill>
            <p:spPr>
              <a:xfrm>
                <a:off x="9030960" y="3509674"/>
                <a:ext cx="778680" cy="144000"/>
              </a:xfrm>
              <a:prstGeom prst="rect">
                <a:avLst/>
              </a:prstGeom>
            </p:spPr>
          </p:pic>
        </mc:Fallback>
      </mc:AlternateContent>
    </p:spTree>
    <p:extLst>
      <p:ext uri="{BB962C8B-B14F-4D97-AF65-F5344CB8AC3E}">
        <p14:creationId xmlns:p14="http://schemas.microsoft.com/office/powerpoint/2010/main" val="15135504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CC2C3-F09F-4818-AE17-1F25558D0661}"/>
              </a:ext>
            </a:extLst>
          </p:cNvPr>
          <p:cNvSpPr>
            <a:spLocks noGrp="1"/>
          </p:cNvSpPr>
          <p:nvPr>
            <p:ph type="title"/>
          </p:nvPr>
        </p:nvSpPr>
        <p:spPr/>
        <p:txBody>
          <a:bodyPr/>
          <a:lstStyle/>
          <a:p>
            <a:r>
              <a:rPr lang="en-US" dirty="0"/>
              <a:t>Optimization Problems and Solver (Excel Add-in)</a:t>
            </a:r>
          </a:p>
        </p:txBody>
      </p:sp>
      <p:sp>
        <p:nvSpPr>
          <p:cNvPr id="4" name="Content Placeholder 3">
            <a:extLst>
              <a:ext uri="{FF2B5EF4-FFF2-40B4-BE49-F238E27FC236}">
                <a16:creationId xmlns:a16="http://schemas.microsoft.com/office/drawing/2014/main" id="{B4967337-159A-41C1-B534-E49E9BEFBE65}"/>
              </a:ext>
            </a:extLst>
          </p:cNvPr>
          <p:cNvSpPr>
            <a:spLocks noGrp="1"/>
          </p:cNvSpPr>
          <p:nvPr>
            <p:ph idx="1"/>
          </p:nvPr>
        </p:nvSpPr>
        <p:spPr/>
        <p:txBody>
          <a:bodyPr/>
          <a:lstStyle/>
          <a:p>
            <a:r>
              <a:rPr lang="en-US" sz="3200" i="0" u="none" strike="noStrike" baseline="0" dirty="0">
                <a:latin typeface="DengXian" panose="02010600030101010101" pitchFamily="2" charset="-122"/>
                <a:ea typeface="DengXian" panose="02010600030101010101" pitchFamily="2" charset="-122"/>
              </a:rPr>
              <a:t>Solver is a program that solves </a:t>
            </a:r>
            <a:r>
              <a:rPr lang="en-US" sz="3200" i="1" u="none" strike="noStrike" baseline="0" dirty="0">
                <a:solidFill>
                  <a:srgbClr val="FF0000"/>
                </a:solidFill>
                <a:latin typeface="DengXian" panose="02010600030101010101" pitchFamily="2" charset="-122"/>
                <a:ea typeface="DengXian" panose="02010600030101010101" pitchFamily="2" charset="-122"/>
              </a:rPr>
              <a:t>linear and nonlinear </a:t>
            </a:r>
            <a:r>
              <a:rPr lang="en-US" sz="3200" dirty="0">
                <a:solidFill>
                  <a:schemeClr val="accent5">
                    <a:lumMod val="50000"/>
                  </a:schemeClr>
                </a:solidFill>
                <a:latin typeface="DengXian" panose="02010600030101010101" pitchFamily="2" charset="-122"/>
                <a:ea typeface="DengXian" panose="02010600030101010101" pitchFamily="2" charset="-122"/>
              </a:rPr>
              <a:t>optimization problems </a:t>
            </a:r>
            <a:r>
              <a:rPr lang="en-US" sz="3200" dirty="0">
                <a:latin typeface="DengXian" panose="02010600030101010101" pitchFamily="2" charset="-122"/>
                <a:ea typeface="DengXian" panose="02010600030101010101" pitchFamily="2" charset="-122"/>
              </a:rPr>
              <a:t>with or without constraints.</a:t>
            </a:r>
          </a:p>
          <a:p>
            <a:pPr algn="l"/>
            <a:r>
              <a:rPr lang="en-US" sz="3200" dirty="0">
                <a:latin typeface="DengXian" panose="02010600030101010101" pitchFamily="2" charset="-122"/>
                <a:ea typeface="DengXian" panose="02010600030101010101" pitchFamily="2" charset="-122"/>
              </a:rPr>
              <a:t>3 basic components of a decision model: </a:t>
            </a:r>
            <a:r>
              <a:rPr lang="en-US" sz="3200" i="1" dirty="0">
                <a:solidFill>
                  <a:srgbClr val="FF0000"/>
                </a:solidFill>
                <a:latin typeface="DengXian" panose="02010600030101010101" pitchFamily="2" charset="-122"/>
                <a:ea typeface="DengXian" panose="02010600030101010101" pitchFamily="2" charset="-122"/>
              </a:rPr>
              <a:t>decision variables, constraints, and an objective function</a:t>
            </a:r>
            <a:r>
              <a:rPr lang="en-US" sz="3200" dirty="0">
                <a:latin typeface="DengXian" panose="02010600030101010101" pitchFamily="2" charset="-122"/>
                <a:ea typeface="DengXian" panose="02010600030101010101" pitchFamily="2" charset="-122"/>
              </a:rPr>
              <a:t>. </a:t>
            </a:r>
          </a:p>
          <a:p>
            <a:pPr algn="l"/>
            <a:r>
              <a:rPr lang="en-US" sz="3200" i="1" dirty="0">
                <a:solidFill>
                  <a:srgbClr val="FF0000"/>
                </a:solidFill>
                <a:latin typeface="DengXian" panose="02010600030101010101" pitchFamily="2" charset="-122"/>
                <a:ea typeface="DengXian" panose="02010600030101010101" pitchFamily="2" charset="-122"/>
              </a:rPr>
              <a:t>Optimization</a:t>
            </a:r>
            <a:r>
              <a:rPr lang="en-US" sz="3200" dirty="0">
                <a:latin typeface="DengXian" panose="02010600030101010101" pitchFamily="2" charset="-122"/>
                <a:ea typeface="DengXian" panose="02010600030101010101" pitchFamily="2" charset="-122"/>
              </a:rPr>
              <a:t> problem. </a:t>
            </a:r>
          </a:p>
          <a:p>
            <a:pPr algn="l"/>
            <a:endParaRPr lang="en-US" sz="3200" dirty="0">
              <a:latin typeface="DengXian" panose="02010600030101010101" pitchFamily="2" charset="-122"/>
              <a:ea typeface="DengXian" panose="02010600030101010101" pitchFamily="2" charset="-122"/>
            </a:endParaRPr>
          </a:p>
        </p:txBody>
      </p:sp>
      <p:pic>
        <p:nvPicPr>
          <p:cNvPr id="6" name="Picture 5">
            <a:extLst>
              <a:ext uri="{FF2B5EF4-FFF2-40B4-BE49-F238E27FC236}">
                <a16:creationId xmlns:a16="http://schemas.microsoft.com/office/drawing/2014/main" id="{D6B423C8-F474-4C98-A16E-89DA9C738249}"/>
              </a:ext>
            </a:extLst>
          </p:cNvPr>
          <p:cNvPicPr>
            <a:picLocks noChangeAspect="1"/>
          </p:cNvPicPr>
          <p:nvPr/>
        </p:nvPicPr>
        <p:blipFill>
          <a:blip r:embed="rId2"/>
          <a:stretch>
            <a:fillRect/>
          </a:stretch>
        </p:blipFill>
        <p:spPr>
          <a:xfrm>
            <a:off x="5474445" y="2679685"/>
            <a:ext cx="6073846" cy="3949177"/>
          </a:xfrm>
          <a:prstGeom prst="rect">
            <a:avLst/>
          </a:prstGeom>
        </p:spPr>
      </p:pic>
      <p:sp>
        <p:nvSpPr>
          <p:cNvPr id="8" name="TextBox 7">
            <a:extLst>
              <a:ext uri="{FF2B5EF4-FFF2-40B4-BE49-F238E27FC236}">
                <a16:creationId xmlns:a16="http://schemas.microsoft.com/office/drawing/2014/main" id="{3358EACE-46D3-4AFF-BB8B-19897A276771}"/>
              </a:ext>
            </a:extLst>
          </p:cNvPr>
          <p:cNvSpPr txBox="1"/>
          <p:nvPr/>
        </p:nvSpPr>
        <p:spPr>
          <a:xfrm flipH="1">
            <a:off x="5474445" y="5879812"/>
            <a:ext cx="1284001" cy="584775"/>
          </a:xfrm>
          <a:prstGeom prst="rect">
            <a:avLst/>
          </a:prstGeom>
          <a:noFill/>
        </p:spPr>
        <p:txBody>
          <a:bodyPr wrap="square" rtlCol="0">
            <a:spAutoFit/>
          </a:bodyPr>
          <a:lstStyle/>
          <a:p>
            <a:r>
              <a:rPr lang="en-US" sz="3200" dirty="0"/>
              <a:t>Find </a:t>
            </a:r>
          </a:p>
        </p:txBody>
      </p:sp>
      <p:sp>
        <p:nvSpPr>
          <p:cNvPr id="3" name="TextBox 2">
            <a:extLst>
              <a:ext uri="{FF2B5EF4-FFF2-40B4-BE49-F238E27FC236}">
                <a16:creationId xmlns:a16="http://schemas.microsoft.com/office/drawing/2014/main" id="{BDDF69A1-10F2-4E40-AB57-3B1EEF77211B}"/>
              </a:ext>
            </a:extLst>
          </p:cNvPr>
          <p:cNvSpPr txBox="1"/>
          <p:nvPr/>
        </p:nvSpPr>
        <p:spPr>
          <a:xfrm>
            <a:off x="8702532" y="6400740"/>
            <a:ext cx="2925062" cy="400110"/>
          </a:xfrm>
          <a:prstGeom prst="rect">
            <a:avLst/>
          </a:prstGeom>
          <a:solidFill>
            <a:schemeClr val="accent4">
              <a:lumMod val="20000"/>
              <a:lumOff val="80000"/>
            </a:schemeClr>
          </a:solidFill>
        </p:spPr>
        <p:txBody>
          <a:bodyPr wrap="square" rtlCol="0">
            <a:spAutoFit/>
          </a:bodyPr>
          <a:lstStyle/>
          <a:p>
            <a:r>
              <a:rPr lang="en-US" sz="2000" b="1" i="1" dirty="0"/>
              <a:t>(Decision Variables)</a:t>
            </a:r>
          </a:p>
        </p:txBody>
      </p:sp>
      <p:sp>
        <p:nvSpPr>
          <p:cNvPr id="5" name="TextBox 4">
            <a:extLst>
              <a:ext uri="{FF2B5EF4-FFF2-40B4-BE49-F238E27FC236}">
                <a16:creationId xmlns:a16="http://schemas.microsoft.com/office/drawing/2014/main" id="{2650CA16-7A9A-4963-B25B-9C54840FF01F}"/>
              </a:ext>
            </a:extLst>
          </p:cNvPr>
          <p:cNvSpPr txBox="1"/>
          <p:nvPr/>
        </p:nvSpPr>
        <p:spPr>
          <a:xfrm>
            <a:off x="8702532" y="4873199"/>
            <a:ext cx="3489467" cy="1107996"/>
          </a:xfrm>
          <a:prstGeom prst="rect">
            <a:avLst/>
          </a:prstGeom>
          <a:noFill/>
        </p:spPr>
        <p:txBody>
          <a:bodyPr wrap="square" rtlCol="0">
            <a:spAutoFit/>
          </a:bodyPr>
          <a:lstStyle/>
          <a:p>
            <a:r>
              <a:rPr lang="en-US" sz="2400" dirty="0"/>
              <a:t>x1 and x2 are subjected to conditions F1 and F2</a:t>
            </a:r>
          </a:p>
          <a:p>
            <a:endParaRPr lang="en-US" dirty="0"/>
          </a:p>
        </p:txBody>
      </p:sp>
      <p:sp>
        <p:nvSpPr>
          <p:cNvPr id="9" name="TextBox 8">
            <a:extLst>
              <a:ext uri="{FF2B5EF4-FFF2-40B4-BE49-F238E27FC236}">
                <a16:creationId xmlns:a16="http://schemas.microsoft.com/office/drawing/2014/main" id="{643A232B-B035-4EFB-84C3-A664A97CF5B8}"/>
              </a:ext>
            </a:extLst>
          </p:cNvPr>
          <p:cNvSpPr txBox="1"/>
          <p:nvPr/>
        </p:nvSpPr>
        <p:spPr>
          <a:xfrm>
            <a:off x="6758446" y="3111526"/>
            <a:ext cx="6155870" cy="461665"/>
          </a:xfrm>
          <a:prstGeom prst="rect">
            <a:avLst/>
          </a:prstGeom>
          <a:noFill/>
        </p:spPr>
        <p:txBody>
          <a:bodyPr wrap="square">
            <a:spAutoFit/>
          </a:bodyPr>
          <a:lstStyle/>
          <a:p>
            <a:r>
              <a:rPr lang="en-US" sz="2400" b="1" i="0" dirty="0">
                <a:solidFill>
                  <a:srgbClr val="414042"/>
                </a:solidFill>
                <a:effectLst/>
                <a:latin typeface="Lora" panose="020B0604020202020204" pitchFamily="2" charset="0"/>
              </a:rPr>
              <a:t>Find Maxum or Minimum value of Y</a:t>
            </a:r>
            <a:endParaRPr lang="en-US" sz="2400" dirty="0"/>
          </a:p>
        </p:txBody>
      </p:sp>
      <p:sp>
        <p:nvSpPr>
          <p:cNvPr id="10" name="TextBox 9">
            <a:extLst>
              <a:ext uri="{FF2B5EF4-FFF2-40B4-BE49-F238E27FC236}">
                <a16:creationId xmlns:a16="http://schemas.microsoft.com/office/drawing/2014/main" id="{253EBAE8-494B-46FE-AFD0-580F4B000A51}"/>
              </a:ext>
            </a:extLst>
          </p:cNvPr>
          <p:cNvSpPr txBox="1"/>
          <p:nvPr/>
        </p:nvSpPr>
        <p:spPr>
          <a:xfrm>
            <a:off x="199947" y="3940820"/>
            <a:ext cx="4785521" cy="1569660"/>
          </a:xfrm>
          <a:prstGeom prst="rect">
            <a:avLst/>
          </a:prstGeom>
          <a:noFill/>
        </p:spPr>
        <p:txBody>
          <a:bodyPr wrap="square">
            <a:spAutoFit/>
          </a:bodyPr>
          <a:lstStyle/>
          <a:p>
            <a:r>
              <a:rPr lang="en-US" sz="2400" b="1" i="0" dirty="0">
                <a:solidFill>
                  <a:srgbClr val="414042"/>
                </a:solidFill>
                <a:effectLst/>
                <a:latin typeface="Lora" panose="020B0604020202020204" pitchFamily="2" charset="0"/>
              </a:rPr>
              <a:t>Find values of Design Variables X</a:t>
            </a:r>
            <a:r>
              <a:rPr lang="en-US" sz="2400" b="1" baseline="-25000" dirty="0">
                <a:solidFill>
                  <a:srgbClr val="414042"/>
                </a:solidFill>
                <a:latin typeface="Lora" panose="020B0604020202020204" pitchFamily="2" charset="0"/>
              </a:rPr>
              <a:t>1 </a:t>
            </a:r>
            <a:r>
              <a:rPr lang="en-US" sz="2400" b="1" i="0" dirty="0">
                <a:solidFill>
                  <a:srgbClr val="414042"/>
                </a:solidFill>
                <a:effectLst/>
                <a:latin typeface="Lora" panose="020B0604020202020204" pitchFamily="2" charset="0"/>
              </a:rPr>
              <a:t>and X</a:t>
            </a:r>
            <a:r>
              <a:rPr lang="en-US" sz="2400" b="1" baseline="-25000" dirty="0">
                <a:solidFill>
                  <a:srgbClr val="414042"/>
                </a:solidFill>
                <a:latin typeface="Lora" panose="020B0604020202020204" pitchFamily="2" charset="0"/>
              </a:rPr>
              <a:t>2</a:t>
            </a:r>
            <a:r>
              <a:rPr lang="en-US" sz="2400" b="1" i="0" dirty="0">
                <a:solidFill>
                  <a:srgbClr val="414042"/>
                </a:solidFill>
                <a:effectLst/>
                <a:latin typeface="Lora" panose="020B0604020202020204" pitchFamily="2" charset="0"/>
              </a:rPr>
              <a:t> that </a:t>
            </a:r>
            <a:r>
              <a:rPr lang="en-US" sz="2400" b="1" i="1" dirty="0">
                <a:solidFill>
                  <a:srgbClr val="C00000"/>
                </a:solidFill>
                <a:effectLst/>
                <a:latin typeface="Lora" panose="020B0604020202020204" pitchFamily="2" charset="0"/>
              </a:rPr>
              <a:t>maximize or minimize</a:t>
            </a:r>
            <a:r>
              <a:rPr lang="en-US" sz="2400" b="1" i="0" dirty="0">
                <a:solidFill>
                  <a:srgbClr val="414042"/>
                </a:solidFill>
                <a:effectLst/>
                <a:latin typeface="Lora" panose="020B0604020202020204" pitchFamily="2" charset="0"/>
              </a:rPr>
              <a:t> Y u</a:t>
            </a:r>
            <a:r>
              <a:rPr lang="en-US" sz="2400" b="1" dirty="0">
                <a:solidFill>
                  <a:srgbClr val="414042"/>
                </a:solidFill>
                <a:latin typeface="Lora" panose="020B0604020202020204" pitchFamily="2" charset="0"/>
              </a:rPr>
              <a:t>nder the constraints F</a:t>
            </a:r>
            <a:r>
              <a:rPr lang="en-US" sz="2400" b="1" baseline="-25000" dirty="0">
                <a:solidFill>
                  <a:srgbClr val="414042"/>
                </a:solidFill>
                <a:latin typeface="Lora" panose="020B0604020202020204" pitchFamily="2" charset="0"/>
              </a:rPr>
              <a:t>1</a:t>
            </a:r>
            <a:r>
              <a:rPr lang="en-US" sz="2400" b="1" dirty="0">
                <a:solidFill>
                  <a:srgbClr val="414042"/>
                </a:solidFill>
                <a:latin typeface="Lora" panose="020B0604020202020204" pitchFamily="2" charset="0"/>
              </a:rPr>
              <a:t> and F</a:t>
            </a:r>
            <a:r>
              <a:rPr lang="en-US" sz="2400" b="1" baseline="-25000" dirty="0">
                <a:solidFill>
                  <a:srgbClr val="414042"/>
                </a:solidFill>
                <a:latin typeface="Lora" panose="020B0604020202020204" pitchFamily="2" charset="0"/>
              </a:rPr>
              <a:t>2</a:t>
            </a:r>
          </a:p>
        </p:txBody>
      </p:sp>
    </p:spTree>
    <p:extLst>
      <p:ext uri="{BB962C8B-B14F-4D97-AF65-F5344CB8AC3E}">
        <p14:creationId xmlns:p14="http://schemas.microsoft.com/office/powerpoint/2010/main" val="41284086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89C53-7D62-4AB6-9230-B39DEE559E8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8C63A04-6C12-416B-A357-61E02C8CE9E1}"/>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2E3AA1EF-F779-44C2-B99A-A01C60600E57}"/>
              </a:ext>
            </a:extLst>
          </p:cNvPr>
          <p:cNvPicPr>
            <a:picLocks noChangeAspect="1"/>
          </p:cNvPicPr>
          <p:nvPr/>
        </p:nvPicPr>
        <p:blipFill>
          <a:blip r:embed="rId2"/>
          <a:stretch>
            <a:fillRect/>
          </a:stretch>
        </p:blipFill>
        <p:spPr>
          <a:xfrm>
            <a:off x="134978" y="0"/>
            <a:ext cx="11922043" cy="6858000"/>
          </a:xfrm>
          <a:prstGeom prst="rect">
            <a:avLst/>
          </a:prstGeom>
        </p:spPr>
      </p:pic>
      <p:sp>
        <p:nvSpPr>
          <p:cNvPr id="7" name="TextBox 6">
            <a:extLst>
              <a:ext uri="{FF2B5EF4-FFF2-40B4-BE49-F238E27FC236}">
                <a16:creationId xmlns:a16="http://schemas.microsoft.com/office/drawing/2014/main" id="{B472921E-20D0-4C16-987F-76DAB4B74375}"/>
              </a:ext>
            </a:extLst>
          </p:cNvPr>
          <p:cNvSpPr txBox="1"/>
          <p:nvPr/>
        </p:nvSpPr>
        <p:spPr>
          <a:xfrm>
            <a:off x="203200" y="86380"/>
            <a:ext cx="8788400" cy="523220"/>
          </a:xfrm>
          <a:prstGeom prst="rect">
            <a:avLst/>
          </a:prstGeom>
          <a:solidFill>
            <a:schemeClr val="bg1"/>
          </a:solidFill>
        </p:spPr>
        <p:txBody>
          <a:bodyPr wrap="square">
            <a:spAutoFit/>
          </a:bodyPr>
          <a:lstStyle/>
          <a:p>
            <a:r>
              <a:rPr lang="en-US" sz="2800" dirty="0"/>
              <a:t>allegro_smart_sheet_v3.xlsx </a:t>
            </a:r>
            <a:r>
              <a:rPr lang="en-US" altLang="zh-TW" sz="2800" dirty="0">
                <a:sym typeface="Wingdings" panose="05000000000000000000" pitchFamily="2" charset="2"/>
              </a:rPr>
              <a:t></a:t>
            </a:r>
            <a:r>
              <a:rPr lang="zh-TW" altLang="en-US" sz="2800" dirty="0">
                <a:sym typeface="Wingdings" panose="05000000000000000000" pitchFamily="2" charset="2"/>
              </a:rPr>
              <a:t> </a:t>
            </a:r>
            <a:r>
              <a:rPr lang="en-US" altLang="zh-TW" sz="2800" dirty="0">
                <a:sym typeface="Wingdings" panose="05000000000000000000" pitchFamily="2" charset="2"/>
              </a:rPr>
              <a:t>Smart Worksheet</a:t>
            </a:r>
            <a:endParaRPr lang="en-US" sz="2800" dirty="0"/>
          </a:p>
        </p:txBody>
      </p:sp>
      <p:sp>
        <p:nvSpPr>
          <p:cNvPr id="8" name="Rectangle: Rounded Corners 7">
            <a:extLst>
              <a:ext uri="{FF2B5EF4-FFF2-40B4-BE49-F238E27FC236}">
                <a16:creationId xmlns:a16="http://schemas.microsoft.com/office/drawing/2014/main" id="{F5AE043A-154E-4221-9FCD-3354F5D7D6F8}"/>
              </a:ext>
            </a:extLst>
          </p:cNvPr>
          <p:cNvSpPr/>
          <p:nvPr/>
        </p:nvSpPr>
        <p:spPr bwMode="auto">
          <a:xfrm>
            <a:off x="10951028" y="293914"/>
            <a:ext cx="969549" cy="239486"/>
          </a:xfrm>
          <a:prstGeom prst="roundRect">
            <a:avLst/>
          </a:prstGeom>
          <a:noFill/>
          <a:ln w="38100" cap="flat" cmpd="sng" algn="ctr">
            <a:solidFill>
              <a:schemeClr val="tx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p:sp>
        <p:nvSpPr>
          <p:cNvPr id="9" name="Rectangle: Rounded Corners 8">
            <a:extLst>
              <a:ext uri="{FF2B5EF4-FFF2-40B4-BE49-F238E27FC236}">
                <a16:creationId xmlns:a16="http://schemas.microsoft.com/office/drawing/2014/main" id="{D3C13ED1-3782-46B4-B1F0-00CBF4413CD3}"/>
              </a:ext>
            </a:extLst>
          </p:cNvPr>
          <p:cNvSpPr/>
          <p:nvPr/>
        </p:nvSpPr>
        <p:spPr bwMode="auto">
          <a:xfrm>
            <a:off x="3875313" y="2111829"/>
            <a:ext cx="3581401" cy="1611085"/>
          </a:xfrm>
          <a:prstGeom prst="roundRect">
            <a:avLst/>
          </a:prstGeom>
          <a:noFill/>
          <a:ln w="57150" cap="flat" cmpd="sng" algn="ctr">
            <a:solidFill>
              <a:srgbClr val="0153A5"/>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p:sp>
        <p:nvSpPr>
          <p:cNvPr id="10" name="Rectangle: Rounded Corners 9">
            <a:extLst>
              <a:ext uri="{FF2B5EF4-FFF2-40B4-BE49-F238E27FC236}">
                <a16:creationId xmlns:a16="http://schemas.microsoft.com/office/drawing/2014/main" id="{1A31CE91-A08F-4D33-869C-5B04C3F57A6A}"/>
              </a:ext>
            </a:extLst>
          </p:cNvPr>
          <p:cNvSpPr/>
          <p:nvPr/>
        </p:nvSpPr>
        <p:spPr bwMode="auto">
          <a:xfrm>
            <a:off x="4045135" y="1317171"/>
            <a:ext cx="4609008" cy="642258"/>
          </a:xfrm>
          <a:prstGeom prst="roundRect">
            <a:avLst/>
          </a:prstGeom>
          <a:noFill/>
          <a:ln w="57150" cap="flat" cmpd="sng" algn="ctr">
            <a:solidFill>
              <a:srgbClr val="C00000"/>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endParaRPr>
          </a:p>
        </p:txBody>
      </p:sp>
      <p:pic>
        <p:nvPicPr>
          <p:cNvPr id="11" name="Picture 10">
            <a:extLst>
              <a:ext uri="{FF2B5EF4-FFF2-40B4-BE49-F238E27FC236}">
                <a16:creationId xmlns:a16="http://schemas.microsoft.com/office/drawing/2014/main" id="{2B6A42BE-E87B-4B63-984D-BA182492F4E8}"/>
              </a:ext>
            </a:extLst>
          </p:cNvPr>
          <p:cNvPicPr>
            <a:picLocks noChangeAspect="1"/>
          </p:cNvPicPr>
          <p:nvPr/>
        </p:nvPicPr>
        <p:blipFill>
          <a:blip r:embed="rId3"/>
          <a:stretch>
            <a:fillRect/>
          </a:stretch>
        </p:blipFill>
        <p:spPr>
          <a:xfrm>
            <a:off x="7651588" y="2290721"/>
            <a:ext cx="4405433" cy="2864385"/>
          </a:xfrm>
          <a:prstGeom prst="rect">
            <a:avLst/>
          </a:prstGeom>
          <a:solidFill>
            <a:srgbClr val="FFFF00"/>
          </a:solidFill>
          <a:ln w="57150">
            <a:solidFill>
              <a:schemeClr val="tx1"/>
            </a:solidFill>
            <a:prstDash val="sysDot"/>
          </a:ln>
        </p:spPr>
      </p:pic>
    </p:spTree>
    <p:extLst>
      <p:ext uri="{BB962C8B-B14F-4D97-AF65-F5344CB8AC3E}">
        <p14:creationId xmlns:p14="http://schemas.microsoft.com/office/powerpoint/2010/main" val="2557036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3C661-FF32-4A4C-A432-B0960825A6DC}"/>
              </a:ext>
            </a:extLst>
          </p:cNvPr>
          <p:cNvSpPr>
            <a:spLocks noGrp="1"/>
          </p:cNvSpPr>
          <p:nvPr>
            <p:ph type="title"/>
          </p:nvPr>
        </p:nvSpPr>
        <p:spPr/>
        <p:txBody>
          <a:bodyPr/>
          <a:lstStyle/>
          <a:p>
            <a:r>
              <a:rPr lang="en-US" spc="-5" dirty="0">
                <a:solidFill>
                  <a:srgbClr val="102195"/>
                </a:solidFill>
                <a:cs typeface="Arial"/>
              </a:rPr>
              <a:t>Introduction</a:t>
            </a:r>
            <a:r>
              <a:rPr lang="en-US" spc="-15" dirty="0">
                <a:solidFill>
                  <a:srgbClr val="102195"/>
                </a:solidFill>
                <a:cs typeface="Arial"/>
              </a:rPr>
              <a:t> </a:t>
            </a:r>
            <a:r>
              <a:rPr lang="en-US" dirty="0">
                <a:solidFill>
                  <a:srgbClr val="102195"/>
                </a:solidFill>
                <a:cs typeface="Arial"/>
              </a:rPr>
              <a:t>to</a:t>
            </a:r>
            <a:r>
              <a:rPr lang="en-US" spc="-10" dirty="0">
                <a:solidFill>
                  <a:srgbClr val="102195"/>
                </a:solidFill>
                <a:cs typeface="Arial"/>
              </a:rPr>
              <a:t> </a:t>
            </a:r>
            <a:r>
              <a:rPr lang="en-US" dirty="0">
                <a:solidFill>
                  <a:srgbClr val="102195"/>
                </a:solidFill>
                <a:cs typeface="Arial"/>
              </a:rPr>
              <a:t>Excel</a:t>
            </a:r>
            <a:r>
              <a:rPr lang="en-US" spc="-10" dirty="0">
                <a:solidFill>
                  <a:srgbClr val="102195"/>
                </a:solidFill>
                <a:cs typeface="Arial"/>
              </a:rPr>
              <a:t> </a:t>
            </a:r>
            <a:r>
              <a:rPr lang="en-US" spc="-5" dirty="0">
                <a:solidFill>
                  <a:srgbClr val="102195"/>
                </a:solidFill>
                <a:cs typeface="Arial"/>
              </a:rPr>
              <a:t>Solver</a:t>
            </a:r>
            <a:r>
              <a:rPr lang="en-US" spc="-10" dirty="0">
                <a:solidFill>
                  <a:srgbClr val="102195"/>
                </a:solidFill>
                <a:cs typeface="Arial"/>
              </a:rPr>
              <a:t> </a:t>
            </a:r>
            <a:endParaRPr lang="en-US" dirty="0"/>
          </a:p>
        </p:txBody>
      </p:sp>
      <p:sp>
        <p:nvSpPr>
          <p:cNvPr id="3" name="Content Placeholder 2">
            <a:extLst>
              <a:ext uri="{FF2B5EF4-FFF2-40B4-BE49-F238E27FC236}">
                <a16:creationId xmlns:a16="http://schemas.microsoft.com/office/drawing/2014/main" id="{BC18B39D-88CB-4DB9-8308-E97B3E5118A2}"/>
              </a:ext>
            </a:extLst>
          </p:cNvPr>
          <p:cNvSpPr>
            <a:spLocks noGrp="1"/>
          </p:cNvSpPr>
          <p:nvPr>
            <p:ph idx="1"/>
          </p:nvPr>
        </p:nvSpPr>
        <p:spPr>
          <a:xfrm>
            <a:off x="0" y="533400"/>
            <a:ext cx="12192000" cy="5486400"/>
          </a:xfrm>
        </p:spPr>
        <p:txBody>
          <a:bodyPr/>
          <a:lstStyle/>
          <a:p>
            <a:pPr marL="290195" indent="0">
              <a:lnSpc>
                <a:spcPct val="100000"/>
              </a:lnSpc>
              <a:spcBef>
                <a:spcPts val="1080"/>
              </a:spcBef>
              <a:buNone/>
              <a:tabLst>
                <a:tab pos="462280" algn="l"/>
                <a:tab pos="462915" algn="l"/>
              </a:tabLst>
            </a:pPr>
            <a:r>
              <a:rPr lang="en-US" sz="2400" dirty="0">
                <a:cs typeface="Arial"/>
              </a:rPr>
              <a:t>There</a:t>
            </a:r>
            <a:r>
              <a:rPr lang="en-US" sz="2400" spc="-5" dirty="0">
                <a:cs typeface="Arial"/>
              </a:rPr>
              <a:t> </a:t>
            </a:r>
            <a:r>
              <a:rPr lang="en-US" sz="2400" dirty="0">
                <a:cs typeface="Arial"/>
              </a:rPr>
              <a:t>are</a:t>
            </a:r>
            <a:r>
              <a:rPr lang="en-US" sz="2400" spc="-5" dirty="0">
                <a:cs typeface="Arial"/>
              </a:rPr>
              <a:t> </a:t>
            </a:r>
            <a:r>
              <a:rPr lang="en-US" sz="2400" dirty="0">
                <a:cs typeface="Arial"/>
              </a:rPr>
              <a:t>4</a:t>
            </a:r>
            <a:r>
              <a:rPr lang="en-US" sz="2400" spc="-5" dirty="0">
                <a:cs typeface="Arial"/>
              </a:rPr>
              <a:t> steps </a:t>
            </a:r>
            <a:r>
              <a:rPr lang="en-US" sz="2400" dirty="0">
                <a:cs typeface="Arial"/>
              </a:rPr>
              <a:t>on</a:t>
            </a:r>
            <a:r>
              <a:rPr lang="en-US" sz="2400" spc="-5" dirty="0">
                <a:cs typeface="Arial"/>
              </a:rPr>
              <a:t> </a:t>
            </a:r>
            <a:r>
              <a:rPr lang="en-US" sz="2400" dirty="0">
                <a:cs typeface="Arial"/>
              </a:rPr>
              <a:t>how</a:t>
            </a:r>
            <a:r>
              <a:rPr lang="en-US" sz="2400" spc="-5" dirty="0">
                <a:cs typeface="Arial"/>
              </a:rPr>
              <a:t> </a:t>
            </a:r>
            <a:r>
              <a:rPr lang="en-US" sz="2400" dirty="0">
                <a:cs typeface="Arial"/>
              </a:rPr>
              <a:t>to</a:t>
            </a:r>
            <a:r>
              <a:rPr lang="en-US" sz="2400" spc="-5" dirty="0">
                <a:cs typeface="Arial"/>
              </a:rPr>
              <a:t> </a:t>
            </a:r>
            <a:r>
              <a:rPr lang="en-US" sz="2400" dirty="0">
                <a:cs typeface="Arial"/>
              </a:rPr>
              <a:t>use</a:t>
            </a:r>
            <a:r>
              <a:rPr lang="en-US" sz="2400" spc="-5" dirty="0">
                <a:cs typeface="Arial"/>
              </a:rPr>
              <a:t> SOLVER </a:t>
            </a:r>
            <a:r>
              <a:rPr lang="en-US" sz="2400" dirty="0">
                <a:cs typeface="Arial"/>
              </a:rPr>
              <a:t>to</a:t>
            </a:r>
            <a:r>
              <a:rPr lang="en-US" sz="2400" spc="-5" dirty="0">
                <a:cs typeface="Arial"/>
              </a:rPr>
              <a:t> </a:t>
            </a:r>
            <a:r>
              <a:rPr lang="en-US" sz="2400" dirty="0">
                <a:cs typeface="Arial"/>
              </a:rPr>
              <a:t>solve</a:t>
            </a:r>
            <a:r>
              <a:rPr lang="en-US" sz="2400" spc="-5" dirty="0">
                <a:cs typeface="Arial"/>
              </a:rPr>
              <a:t> </a:t>
            </a:r>
            <a:r>
              <a:rPr lang="en-US" sz="2400" dirty="0">
                <a:cs typeface="Arial"/>
              </a:rPr>
              <a:t>a </a:t>
            </a:r>
            <a:r>
              <a:rPr lang="en-US" sz="2400" dirty="0">
                <a:solidFill>
                  <a:srgbClr val="FF0000"/>
                </a:solidFill>
                <a:cs typeface="Arial"/>
              </a:rPr>
              <a:t>Linear Programming (LP)</a:t>
            </a:r>
            <a:endParaRPr lang="en-US" sz="2000" dirty="0">
              <a:solidFill>
                <a:srgbClr val="FF0000"/>
              </a:solidFill>
              <a:cs typeface="Arial"/>
            </a:endParaRPr>
          </a:p>
          <a:p>
            <a:pPr marL="662305" lvl="1" indent="-143510">
              <a:lnSpc>
                <a:spcPct val="100000"/>
              </a:lnSpc>
              <a:spcBef>
                <a:spcPts val="160"/>
              </a:spcBef>
              <a:tabLst>
                <a:tab pos="662940" algn="l"/>
              </a:tabLst>
            </a:pPr>
            <a:r>
              <a:rPr lang="en-US" dirty="0">
                <a:cs typeface="Arial"/>
              </a:rPr>
              <a:t>The</a:t>
            </a:r>
            <a:r>
              <a:rPr lang="en-US" spc="-10" dirty="0">
                <a:cs typeface="Arial"/>
              </a:rPr>
              <a:t> </a:t>
            </a:r>
            <a:r>
              <a:rPr lang="en-US" dirty="0">
                <a:cs typeface="Arial"/>
              </a:rPr>
              <a:t>key</a:t>
            </a:r>
            <a:r>
              <a:rPr lang="en-US" spc="-10" dirty="0">
                <a:cs typeface="Arial"/>
              </a:rPr>
              <a:t> </a:t>
            </a:r>
            <a:r>
              <a:rPr lang="en-US" dirty="0">
                <a:cs typeface="Arial"/>
              </a:rPr>
              <a:t>to</a:t>
            </a:r>
            <a:r>
              <a:rPr lang="en-US" spc="-10" dirty="0">
                <a:cs typeface="Arial"/>
              </a:rPr>
              <a:t> </a:t>
            </a:r>
            <a:r>
              <a:rPr lang="en-US" dirty="0">
                <a:cs typeface="Arial"/>
              </a:rPr>
              <a:t>solving</a:t>
            </a:r>
            <a:r>
              <a:rPr lang="en-US" spc="-10" dirty="0">
                <a:cs typeface="Arial"/>
              </a:rPr>
              <a:t> </a:t>
            </a:r>
            <a:r>
              <a:rPr lang="en-US" dirty="0">
                <a:cs typeface="Arial"/>
              </a:rPr>
              <a:t>an</a:t>
            </a:r>
            <a:r>
              <a:rPr lang="en-US" spc="-10" dirty="0">
                <a:cs typeface="Arial"/>
              </a:rPr>
              <a:t> </a:t>
            </a:r>
            <a:r>
              <a:rPr lang="en-US" dirty="0">
                <a:cs typeface="Arial"/>
              </a:rPr>
              <a:t>LP</a:t>
            </a:r>
            <a:r>
              <a:rPr lang="en-US" spc="-10" dirty="0">
                <a:cs typeface="Arial"/>
              </a:rPr>
              <a:t> </a:t>
            </a:r>
            <a:r>
              <a:rPr lang="en-US" dirty="0">
                <a:cs typeface="Arial"/>
              </a:rPr>
              <a:t>on</a:t>
            </a:r>
            <a:r>
              <a:rPr lang="en-US" spc="-10" dirty="0">
                <a:cs typeface="Arial"/>
              </a:rPr>
              <a:t> </a:t>
            </a:r>
            <a:r>
              <a:rPr lang="en-US" dirty="0">
                <a:cs typeface="Arial"/>
              </a:rPr>
              <a:t>a</a:t>
            </a:r>
            <a:r>
              <a:rPr lang="en-US" spc="-15" dirty="0">
                <a:cs typeface="Arial"/>
              </a:rPr>
              <a:t> </a:t>
            </a:r>
            <a:r>
              <a:rPr lang="en-US" dirty="0">
                <a:cs typeface="Arial"/>
              </a:rPr>
              <a:t>spreadsheet</a:t>
            </a:r>
            <a:r>
              <a:rPr lang="en-US" spc="-15" dirty="0">
                <a:cs typeface="Arial"/>
              </a:rPr>
              <a:t> </a:t>
            </a:r>
            <a:r>
              <a:rPr lang="en-US" dirty="0">
                <a:cs typeface="Arial"/>
              </a:rPr>
              <a:t>is:</a:t>
            </a:r>
          </a:p>
          <a:p>
            <a:pPr marL="862330" marR="451484" lvl="2" indent="-114300">
              <a:lnSpc>
                <a:spcPct val="100000"/>
              </a:lnSpc>
              <a:spcBef>
                <a:spcPts val="190"/>
              </a:spcBef>
              <a:buChar char="•"/>
              <a:tabLst>
                <a:tab pos="862965" algn="l"/>
              </a:tabLst>
            </a:pPr>
            <a:r>
              <a:rPr lang="en-US" dirty="0">
                <a:cs typeface="Arial"/>
              </a:rPr>
              <a:t>Set</a:t>
            </a:r>
            <a:r>
              <a:rPr lang="en-US" spc="-10" dirty="0">
                <a:cs typeface="Arial"/>
              </a:rPr>
              <a:t> </a:t>
            </a:r>
            <a:r>
              <a:rPr lang="en-US" dirty="0">
                <a:cs typeface="Arial"/>
              </a:rPr>
              <a:t>up</a:t>
            </a:r>
            <a:r>
              <a:rPr lang="en-US" spc="-5" dirty="0">
                <a:cs typeface="Arial"/>
              </a:rPr>
              <a:t> </a:t>
            </a:r>
            <a:r>
              <a:rPr lang="en-US" dirty="0">
                <a:cs typeface="Arial"/>
              </a:rPr>
              <a:t>a</a:t>
            </a:r>
            <a:r>
              <a:rPr lang="en-US" spc="-5" dirty="0">
                <a:cs typeface="Arial"/>
              </a:rPr>
              <a:t> </a:t>
            </a:r>
            <a:r>
              <a:rPr lang="en-US" dirty="0">
                <a:cs typeface="Arial"/>
              </a:rPr>
              <a:t>spreadsheet</a:t>
            </a:r>
            <a:r>
              <a:rPr lang="en-US" spc="-10" dirty="0">
                <a:cs typeface="Arial"/>
              </a:rPr>
              <a:t> </a:t>
            </a:r>
            <a:r>
              <a:rPr lang="en-US" dirty="0">
                <a:cs typeface="Arial"/>
              </a:rPr>
              <a:t>that</a:t>
            </a:r>
            <a:r>
              <a:rPr lang="en-US" spc="-5" dirty="0">
                <a:cs typeface="Arial"/>
              </a:rPr>
              <a:t> </a:t>
            </a:r>
            <a:r>
              <a:rPr lang="en-US" dirty="0">
                <a:cs typeface="Arial"/>
              </a:rPr>
              <a:t>tracks</a:t>
            </a:r>
            <a:r>
              <a:rPr lang="en-US" spc="-5" dirty="0">
                <a:cs typeface="Arial"/>
              </a:rPr>
              <a:t> everything</a:t>
            </a:r>
            <a:r>
              <a:rPr lang="en-US" dirty="0">
                <a:cs typeface="Arial"/>
              </a:rPr>
              <a:t> of</a:t>
            </a:r>
            <a:r>
              <a:rPr lang="en-US" spc="-10" dirty="0">
                <a:cs typeface="Arial"/>
              </a:rPr>
              <a:t> </a:t>
            </a:r>
            <a:r>
              <a:rPr lang="en-US" dirty="0">
                <a:cs typeface="Arial"/>
              </a:rPr>
              <a:t>interest</a:t>
            </a:r>
            <a:r>
              <a:rPr lang="en-US" spc="-5" dirty="0">
                <a:cs typeface="Arial"/>
              </a:rPr>
              <a:t> </a:t>
            </a:r>
            <a:r>
              <a:rPr lang="en-US" dirty="0">
                <a:cs typeface="Arial"/>
              </a:rPr>
              <a:t>(e.g.</a:t>
            </a:r>
            <a:r>
              <a:rPr lang="en-US" spc="-10" dirty="0">
                <a:cs typeface="Arial"/>
              </a:rPr>
              <a:t> </a:t>
            </a:r>
            <a:r>
              <a:rPr lang="en-US" spc="-5" dirty="0">
                <a:cs typeface="Arial"/>
              </a:rPr>
              <a:t>costs, </a:t>
            </a:r>
            <a:r>
              <a:rPr lang="en-US" dirty="0">
                <a:cs typeface="Arial"/>
              </a:rPr>
              <a:t>profits, </a:t>
            </a:r>
            <a:r>
              <a:rPr lang="en-US" spc="-210" dirty="0">
                <a:cs typeface="Arial"/>
              </a:rPr>
              <a:t> </a:t>
            </a:r>
            <a:r>
              <a:rPr lang="en-US" dirty="0">
                <a:cs typeface="Arial"/>
              </a:rPr>
              <a:t>resource</a:t>
            </a:r>
            <a:r>
              <a:rPr lang="en-US" spc="-5" dirty="0">
                <a:cs typeface="Arial"/>
              </a:rPr>
              <a:t> </a:t>
            </a:r>
            <a:r>
              <a:rPr lang="en-US" dirty="0">
                <a:cs typeface="Arial"/>
              </a:rPr>
              <a:t>usage)</a:t>
            </a:r>
            <a:endParaRPr lang="en-US" sz="3200" dirty="0">
              <a:cs typeface="Arial"/>
            </a:endParaRPr>
          </a:p>
          <a:p>
            <a:pPr marL="746760">
              <a:lnSpc>
                <a:spcPct val="100000"/>
              </a:lnSpc>
            </a:pPr>
            <a:r>
              <a:rPr lang="en-US" dirty="0">
                <a:cs typeface="Arial"/>
              </a:rPr>
              <a:t>Identify</a:t>
            </a:r>
            <a:r>
              <a:rPr lang="en-US" spc="-5" dirty="0">
                <a:cs typeface="Arial"/>
              </a:rPr>
              <a:t> </a:t>
            </a:r>
            <a:r>
              <a:rPr lang="en-US" dirty="0">
                <a:cs typeface="Arial"/>
              </a:rPr>
              <a:t>the cell that</a:t>
            </a:r>
            <a:r>
              <a:rPr lang="en-US" spc="-10" dirty="0">
                <a:cs typeface="Arial"/>
              </a:rPr>
              <a:t> </a:t>
            </a:r>
            <a:r>
              <a:rPr lang="en-US" dirty="0">
                <a:cs typeface="Arial"/>
              </a:rPr>
              <a:t>contains the value</a:t>
            </a:r>
            <a:r>
              <a:rPr lang="en-US" spc="-5" dirty="0">
                <a:cs typeface="Arial"/>
              </a:rPr>
              <a:t> </a:t>
            </a:r>
            <a:r>
              <a:rPr lang="en-US" dirty="0">
                <a:cs typeface="Arial"/>
              </a:rPr>
              <a:t>of</a:t>
            </a:r>
            <a:r>
              <a:rPr lang="en-US" spc="-5" dirty="0">
                <a:cs typeface="Arial"/>
              </a:rPr>
              <a:t> </a:t>
            </a:r>
            <a:r>
              <a:rPr lang="en-US" dirty="0">
                <a:cs typeface="Arial"/>
              </a:rPr>
              <a:t>your </a:t>
            </a:r>
            <a:r>
              <a:rPr lang="en-US" i="1" spc="-5" dirty="0">
                <a:solidFill>
                  <a:srgbClr val="C00000"/>
                </a:solidFill>
                <a:cs typeface="Arial"/>
              </a:rPr>
              <a:t>objective function</a:t>
            </a:r>
            <a:r>
              <a:rPr lang="en-US" i="1" dirty="0">
                <a:solidFill>
                  <a:srgbClr val="C00000"/>
                </a:solidFill>
                <a:cs typeface="Arial"/>
              </a:rPr>
              <a:t> </a:t>
            </a:r>
            <a:r>
              <a:rPr lang="en-US" dirty="0">
                <a:cs typeface="Arial"/>
              </a:rPr>
              <a:t>as the </a:t>
            </a:r>
            <a:r>
              <a:rPr lang="en-US" dirty="0">
                <a:cs typeface="Arial"/>
                <a:sym typeface="Wingdings" panose="05000000000000000000" pitchFamily="2" charset="2"/>
              </a:rPr>
              <a:t> </a:t>
            </a:r>
            <a:r>
              <a:rPr lang="en-US" i="1" dirty="0">
                <a:solidFill>
                  <a:srgbClr val="102195"/>
                </a:solidFill>
                <a:cs typeface="Arial"/>
              </a:rPr>
              <a:t>Target</a:t>
            </a:r>
            <a:r>
              <a:rPr lang="en-US" i="1" spc="-50" dirty="0">
                <a:solidFill>
                  <a:srgbClr val="102195"/>
                </a:solidFill>
                <a:cs typeface="Arial"/>
              </a:rPr>
              <a:t> </a:t>
            </a:r>
            <a:r>
              <a:rPr lang="en-US" i="1" dirty="0">
                <a:solidFill>
                  <a:srgbClr val="102195"/>
                </a:solidFill>
                <a:cs typeface="Arial"/>
              </a:rPr>
              <a:t>Cell</a:t>
            </a:r>
          </a:p>
          <a:p>
            <a:pPr marL="746760">
              <a:lnSpc>
                <a:spcPct val="100000"/>
              </a:lnSpc>
            </a:pPr>
            <a:r>
              <a:rPr lang="en-US" dirty="0">
                <a:cs typeface="Arial"/>
              </a:rPr>
              <a:t>Identify</a:t>
            </a:r>
            <a:r>
              <a:rPr lang="en-US" spc="-10" dirty="0">
                <a:cs typeface="Arial"/>
              </a:rPr>
              <a:t> </a:t>
            </a:r>
            <a:r>
              <a:rPr lang="en-US" dirty="0">
                <a:cs typeface="Arial"/>
              </a:rPr>
              <a:t>the</a:t>
            </a:r>
            <a:r>
              <a:rPr lang="en-US" spc="-10" dirty="0">
                <a:cs typeface="Arial"/>
              </a:rPr>
              <a:t> </a:t>
            </a:r>
            <a:r>
              <a:rPr lang="en-US" i="1" spc="-5" dirty="0">
                <a:solidFill>
                  <a:srgbClr val="C00000"/>
                </a:solidFill>
                <a:cs typeface="Arial"/>
              </a:rPr>
              <a:t>decision variables</a:t>
            </a:r>
            <a:r>
              <a:rPr lang="en-US" spc="-10" dirty="0">
                <a:cs typeface="Arial"/>
              </a:rPr>
              <a:t> </a:t>
            </a:r>
            <a:r>
              <a:rPr lang="en-US" dirty="0">
                <a:cs typeface="Arial"/>
              </a:rPr>
              <a:t>that</a:t>
            </a:r>
            <a:r>
              <a:rPr lang="en-US" spc="-15" dirty="0">
                <a:cs typeface="Arial"/>
              </a:rPr>
              <a:t> </a:t>
            </a:r>
            <a:r>
              <a:rPr lang="en-US" dirty="0">
                <a:cs typeface="Arial"/>
              </a:rPr>
              <a:t>can</a:t>
            </a:r>
            <a:r>
              <a:rPr lang="en-US" spc="-5" dirty="0">
                <a:cs typeface="Arial"/>
              </a:rPr>
              <a:t> </a:t>
            </a:r>
            <a:r>
              <a:rPr lang="en-US" dirty="0">
                <a:cs typeface="Arial"/>
              </a:rPr>
              <a:t>be</a:t>
            </a:r>
            <a:r>
              <a:rPr lang="en-US" spc="-10" dirty="0">
                <a:cs typeface="Arial"/>
              </a:rPr>
              <a:t> </a:t>
            </a:r>
            <a:r>
              <a:rPr lang="en-US" dirty="0">
                <a:cs typeface="Arial"/>
              </a:rPr>
              <a:t>varied,</a:t>
            </a:r>
            <a:r>
              <a:rPr lang="en-US" spc="-15" dirty="0">
                <a:cs typeface="Arial"/>
              </a:rPr>
              <a:t> </a:t>
            </a:r>
            <a:r>
              <a:rPr lang="en-US" dirty="0">
                <a:cs typeface="Arial"/>
              </a:rPr>
              <a:t>called</a:t>
            </a:r>
            <a:r>
              <a:rPr lang="en-US" spc="-10" dirty="0">
                <a:cs typeface="Arial"/>
              </a:rPr>
              <a:t> </a:t>
            </a:r>
            <a:r>
              <a:rPr lang="en-US" spc="-10" dirty="0">
                <a:cs typeface="Arial"/>
                <a:sym typeface="Wingdings" panose="05000000000000000000" pitchFamily="2" charset="2"/>
              </a:rPr>
              <a:t> </a:t>
            </a:r>
            <a:r>
              <a:rPr lang="en-US" i="1" spc="-5" dirty="0">
                <a:solidFill>
                  <a:srgbClr val="102195"/>
                </a:solidFill>
                <a:cs typeface="Arial"/>
              </a:rPr>
              <a:t>Changing </a:t>
            </a:r>
            <a:r>
              <a:rPr lang="en-US" i="1" spc="-210" dirty="0">
                <a:solidFill>
                  <a:srgbClr val="102195"/>
                </a:solidFill>
                <a:cs typeface="Arial"/>
              </a:rPr>
              <a:t> </a:t>
            </a:r>
            <a:r>
              <a:rPr lang="en-US" i="1" dirty="0">
                <a:solidFill>
                  <a:srgbClr val="102195"/>
                </a:solidFill>
                <a:cs typeface="Arial"/>
              </a:rPr>
              <a:t>(Variable)</a:t>
            </a:r>
            <a:r>
              <a:rPr lang="en-US" i="1" spc="-5" dirty="0">
                <a:solidFill>
                  <a:srgbClr val="102195"/>
                </a:solidFill>
                <a:cs typeface="Arial"/>
              </a:rPr>
              <a:t> </a:t>
            </a:r>
            <a:r>
              <a:rPr lang="en-US" i="1" dirty="0">
                <a:solidFill>
                  <a:srgbClr val="102195"/>
                </a:solidFill>
                <a:cs typeface="Arial"/>
              </a:rPr>
              <a:t>Cells</a:t>
            </a:r>
            <a:endParaRPr lang="en-US" sz="3200" i="1" dirty="0">
              <a:solidFill>
                <a:srgbClr val="102195"/>
              </a:solidFill>
              <a:cs typeface="Arial"/>
            </a:endParaRPr>
          </a:p>
          <a:p>
            <a:pPr marL="746760">
              <a:lnSpc>
                <a:spcPct val="100000"/>
              </a:lnSpc>
            </a:pPr>
            <a:r>
              <a:rPr lang="en-US" dirty="0">
                <a:cs typeface="Arial"/>
              </a:rPr>
              <a:t>Identify the </a:t>
            </a:r>
            <a:r>
              <a:rPr lang="en-US" i="1" spc="-5" dirty="0">
                <a:solidFill>
                  <a:srgbClr val="C00000"/>
                </a:solidFill>
                <a:cs typeface="Arial"/>
              </a:rPr>
              <a:t>constraints </a:t>
            </a:r>
            <a:r>
              <a:rPr lang="en-US" dirty="0">
                <a:cs typeface="Arial"/>
              </a:rPr>
              <a:t>and enter them into the program to tell </a:t>
            </a:r>
            <a:r>
              <a:rPr lang="en-US" spc="-5" dirty="0">
                <a:cs typeface="Arial"/>
              </a:rPr>
              <a:t>SOLVER </a:t>
            </a:r>
            <a:r>
              <a:rPr lang="en-US" dirty="0">
                <a:cs typeface="Arial"/>
              </a:rPr>
              <a:t>to</a:t>
            </a:r>
            <a:r>
              <a:rPr lang="en-US" spc="-5" dirty="0">
                <a:cs typeface="Arial"/>
              </a:rPr>
              <a:t> </a:t>
            </a:r>
            <a:r>
              <a:rPr lang="en-US" dirty="0">
                <a:cs typeface="Arial"/>
              </a:rPr>
              <a:t>solve the problem under these constraints</a:t>
            </a:r>
            <a:endParaRPr lang="en-US" sz="2000" dirty="0">
              <a:cs typeface="Arial"/>
            </a:endParaRPr>
          </a:p>
          <a:p>
            <a:pPr marL="659130" marR="848360" lvl="1" indent="-139700">
              <a:lnSpc>
                <a:spcPct val="100000"/>
              </a:lnSpc>
              <a:tabLst>
                <a:tab pos="662940" algn="l"/>
              </a:tabLst>
            </a:pPr>
            <a:r>
              <a:rPr lang="en-US" dirty="0">
                <a:cs typeface="Arial"/>
              </a:rPr>
              <a:t>At</a:t>
            </a:r>
            <a:r>
              <a:rPr lang="en-US" spc="-15" dirty="0">
                <a:cs typeface="Arial"/>
              </a:rPr>
              <a:t> </a:t>
            </a:r>
            <a:r>
              <a:rPr lang="en-US" dirty="0">
                <a:cs typeface="Arial"/>
              </a:rPr>
              <a:t>this</a:t>
            </a:r>
            <a:r>
              <a:rPr lang="en-US" spc="-10" dirty="0">
                <a:cs typeface="Arial"/>
              </a:rPr>
              <a:t> </a:t>
            </a:r>
            <a:r>
              <a:rPr lang="en-US" dirty="0">
                <a:cs typeface="Arial"/>
              </a:rPr>
              <a:t>point,</a:t>
            </a:r>
            <a:r>
              <a:rPr lang="en-US" spc="-10" dirty="0">
                <a:cs typeface="Arial"/>
              </a:rPr>
              <a:t> </a:t>
            </a:r>
            <a:r>
              <a:rPr lang="en-US" dirty="0">
                <a:cs typeface="Arial"/>
              </a:rPr>
              <a:t>the</a:t>
            </a:r>
            <a:r>
              <a:rPr lang="en-US" spc="-10" dirty="0">
                <a:cs typeface="Arial"/>
              </a:rPr>
              <a:t> </a:t>
            </a:r>
            <a:r>
              <a:rPr lang="en-US" dirty="0">
                <a:cs typeface="Arial"/>
              </a:rPr>
              <a:t>optimal</a:t>
            </a:r>
            <a:r>
              <a:rPr lang="en-US" spc="-5" dirty="0">
                <a:cs typeface="Arial"/>
              </a:rPr>
              <a:t> </a:t>
            </a:r>
            <a:r>
              <a:rPr lang="en-US" dirty="0">
                <a:cs typeface="Arial"/>
              </a:rPr>
              <a:t>solution</a:t>
            </a:r>
            <a:r>
              <a:rPr lang="en-US" spc="-10" dirty="0">
                <a:cs typeface="Arial"/>
              </a:rPr>
              <a:t> </a:t>
            </a:r>
            <a:r>
              <a:rPr lang="en-US" dirty="0">
                <a:cs typeface="Arial"/>
              </a:rPr>
              <a:t>to</a:t>
            </a:r>
            <a:r>
              <a:rPr lang="en-US" spc="-5" dirty="0">
                <a:cs typeface="Arial"/>
              </a:rPr>
              <a:t> </a:t>
            </a:r>
            <a:r>
              <a:rPr lang="en-US" dirty="0">
                <a:cs typeface="Arial"/>
              </a:rPr>
              <a:t>our</a:t>
            </a:r>
            <a:r>
              <a:rPr lang="en-US" spc="-10" dirty="0">
                <a:cs typeface="Arial"/>
              </a:rPr>
              <a:t> </a:t>
            </a:r>
            <a:r>
              <a:rPr lang="en-US" dirty="0">
                <a:cs typeface="Arial"/>
              </a:rPr>
              <a:t>problem</a:t>
            </a:r>
            <a:r>
              <a:rPr lang="en-US" spc="-5" dirty="0">
                <a:cs typeface="Arial"/>
              </a:rPr>
              <a:t> </a:t>
            </a:r>
            <a:r>
              <a:rPr lang="en-US" dirty="0">
                <a:cs typeface="Arial"/>
              </a:rPr>
              <a:t>will</a:t>
            </a:r>
            <a:r>
              <a:rPr lang="en-US" spc="-10" dirty="0">
                <a:cs typeface="Arial"/>
              </a:rPr>
              <a:t> </a:t>
            </a:r>
            <a:r>
              <a:rPr lang="en-US" dirty="0">
                <a:cs typeface="Arial"/>
              </a:rPr>
              <a:t>be</a:t>
            </a:r>
            <a:r>
              <a:rPr lang="en-US" spc="-5" dirty="0">
                <a:cs typeface="Arial"/>
              </a:rPr>
              <a:t> </a:t>
            </a:r>
            <a:r>
              <a:rPr lang="en-US" dirty="0">
                <a:cs typeface="Arial"/>
              </a:rPr>
              <a:t>placed</a:t>
            </a:r>
            <a:r>
              <a:rPr lang="en-US" spc="-10" dirty="0">
                <a:cs typeface="Arial"/>
              </a:rPr>
              <a:t> </a:t>
            </a:r>
            <a:r>
              <a:rPr lang="en-US" dirty="0">
                <a:cs typeface="Arial"/>
              </a:rPr>
              <a:t>on</a:t>
            </a:r>
            <a:r>
              <a:rPr lang="en-US" spc="-5" dirty="0">
                <a:cs typeface="Arial"/>
              </a:rPr>
              <a:t> </a:t>
            </a:r>
            <a:r>
              <a:rPr lang="en-US" dirty="0">
                <a:cs typeface="Arial"/>
              </a:rPr>
              <a:t>the </a:t>
            </a:r>
            <a:r>
              <a:rPr lang="en-US" spc="-210" dirty="0">
                <a:cs typeface="Arial"/>
              </a:rPr>
              <a:t> </a:t>
            </a:r>
            <a:r>
              <a:rPr lang="en-US" spc="-5" dirty="0">
                <a:cs typeface="Arial"/>
              </a:rPr>
              <a:t>spreadsheet,</a:t>
            </a:r>
            <a:r>
              <a:rPr lang="en-US" spc="-10" dirty="0">
                <a:cs typeface="Arial"/>
              </a:rPr>
              <a:t> </a:t>
            </a:r>
            <a:r>
              <a:rPr lang="en-US" sz="2800" dirty="0">
                <a:cs typeface="Arial"/>
              </a:rPr>
              <a:t>with its value in the</a:t>
            </a:r>
            <a:r>
              <a:rPr lang="en-US" sz="2800" spc="-5" dirty="0">
                <a:cs typeface="Arial"/>
              </a:rPr>
              <a:t> </a:t>
            </a:r>
            <a:r>
              <a:rPr lang="en-US" sz="2800" dirty="0">
                <a:cs typeface="Arial"/>
              </a:rPr>
              <a:t>target</a:t>
            </a:r>
            <a:r>
              <a:rPr lang="en-US" sz="2800" spc="-5" dirty="0">
                <a:cs typeface="Arial"/>
              </a:rPr>
              <a:t> </a:t>
            </a:r>
            <a:r>
              <a:rPr lang="en-US" sz="2800" dirty="0">
                <a:cs typeface="Arial"/>
              </a:rPr>
              <a:t>cell</a:t>
            </a:r>
            <a:endParaRPr lang="en-US" dirty="0">
              <a:cs typeface="Arial"/>
            </a:endParaRPr>
          </a:p>
          <a:p>
            <a:pPr>
              <a:lnSpc>
                <a:spcPct val="100000"/>
              </a:lnSpc>
            </a:pPr>
            <a:endParaRPr lang="en-US" sz="2000" dirty="0">
              <a:cs typeface="Arial"/>
            </a:endParaRPr>
          </a:p>
          <a:p>
            <a:pPr>
              <a:lnSpc>
                <a:spcPct val="100000"/>
              </a:lnSpc>
            </a:pPr>
            <a:endParaRPr lang="en-US" sz="2000" dirty="0">
              <a:cs typeface="Arial"/>
            </a:endParaRPr>
          </a:p>
          <a:p>
            <a:pPr>
              <a:lnSpc>
                <a:spcPct val="100000"/>
              </a:lnSpc>
            </a:pPr>
            <a:endParaRPr lang="en-US" sz="2000" dirty="0">
              <a:cs typeface="Arial"/>
            </a:endParaRPr>
          </a:p>
          <a:p>
            <a:pPr>
              <a:lnSpc>
                <a:spcPct val="100000"/>
              </a:lnSpc>
            </a:pPr>
            <a:endParaRPr lang="en-US" dirty="0"/>
          </a:p>
        </p:txBody>
      </p:sp>
      <p:sp>
        <p:nvSpPr>
          <p:cNvPr id="5" name="TextBox 4">
            <a:extLst>
              <a:ext uri="{FF2B5EF4-FFF2-40B4-BE49-F238E27FC236}">
                <a16:creationId xmlns:a16="http://schemas.microsoft.com/office/drawing/2014/main" id="{C724746F-67B2-44CF-A001-B0DDED3972B8}"/>
              </a:ext>
            </a:extLst>
          </p:cNvPr>
          <p:cNvSpPr txBox="1"/>
          <p:nvPr/>
        </p:nvSpPr>
        <p:spPr>
          <a:xfrm>
            <a:off x="161925" y="6488668"/>
            <a:ext cx="7410450" cy="369332"/>
          </a:xfrm>
          <a:prstGeom prst="rect">
            <a:avLst/>
          </a:prstGeom>
          <a:solidFill>
            <a:srgbClr val="FFFF00"/>
          </a:solidFill>
        </p:spPr>
        <p:txBody>
          <a:bodyPr wrap="square">
            <a:spAutoFit/>
          </a:bodyPr>
          <a:lstStyle/>
          <a:p>
            <a:r>
              <a:rPr lang="fr-FR" dirty="0">
                <a:hlinkClick r:id="rId2"/>
              </a:rPr>
              <a:t>Excel_Techniques.pptx (mit.edu)</a:t>
            </a:r>
            <a:r>
              <a:rPr lang="fr-FR" dirty="0"/>
              <a:t>  + </a:t>
            </a:r>
            <a:r>
              <a:rPr lang="pt-BR" dirty="0">
                <a:hlinkClick r:id="rId3"/>
              </a:rPr>
              <a:t>Excel_Solver.xlsx (live.com)</a:t>
            </a:r>
            <a:endParaRPr lang="en-US" dirty="0"/>
          </a:p>
        </p:txBody>
      </p:sp>
      <p:sp>
        <p:nvSpPr>
          <p:cNvPr id="7" name="TextBox 6">
            <a:extLst>
              <a:ext uri="{FF2B5EF4-FFF2-40B4-BE49-F238E27FC236}">
                <a16:creationId xmlns:a16="http://schemas.microsoft.com/office/drawing/2014/main" id="{B74A89D1-13FE-42BE-AF07-82A03EF0FE9E}"/>
              </a:ext>
            </a:extLst>
          </p:cNvPr>
          <p:cNvSpPr txBox="1"/>
          <p:nvPr/>
        </p:nvSpPr>
        <p:spPr>
          <a:xfrm>
            <a:off x="7648576" y="5746402"/>
            <a:ext cx="4543424" cy="923330"/>
          </a:xfrm>
          <a:prstGeom prst="rect">
            <a:avLst/>
          </a:prstGeom>
          <a:solidFill>
            <a:srgbClr val="FFFF00"/>
          </a:solidFill>
        </p:spPr>
        <p:txBody>
          <a:bodyPr wrap="square">
            <a:spAutoFit/>
          </a:bodyPr>
          <a:lstStyle/>
          <a:p>
            <a:pPr algn="l"/>
            <a:r>
              <a:rPr lang="en-US" b="1" i="0" u="none" strike="noStrike" dirty="0">
                <a:solidFill>
                  <a:srgbClr val="000000"/>
                </a:solidFill>
                <a:effectLst/>
                <a:latin typeface="TitilliumWeb700Bold"/>
              </a:rPr>
              <a:t>MIT Open Course </a:t>
            </a:r>
            <a:r>
              <a:rPr lang="en-US" b="1" dirty="0">
                <a:hlinkClick r:id="rId4"/>
              </a:rPr>
              <a:t>Optimization Methods in Management Science | Sloan School of Management | MIT </a:t>
            </a:r>
            <a:r>
              <a:rPr lang="en-US" b="1" dirty="0" err="1">
                <a:hlinkClick r:id="rId4"/>
              </a:rPr>
              <a:t>OpenCourseWare</a:t>
            </a:r>
            <a:endParaRPr lang="en-US" b="1" i="0" u="none" strike="noStrike" dirty="0">
              <a:solidFill>
                <a:srgbClr val="000000"/>
              </a:solidFill>
              <a:effectLst/>
              <a:latin typeface="TitilliumWeb700Bold"/>
            </a:endParaRPr>
          </a:p>
        </p:txBody>
      </p:sp>
    </p:spTree>
    <p:extLst>
      <p:ext uri="{BB962C8B-B14F-4D97-AF65-F5344CB8AC3E}">
        <p14:creationId xmlns:p14="http://schemas.microsoft.com/office/powerpoint/2010/main" val="22113391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D9A57-5675-4919-B093-2A4273A45BB8}"/>
              </a:ext>
            </a:extLst>
          </p:cNvPr>
          <p:cNvSpPr>
            <a:spLocks noGrp="1"/>
          </p:cNvSpPr>
          <p:nvPr>
            <p:ph type="title"/>
          </p:nvPr>
        </p:nvSpPr>
        <p:spPr/>
        <p:txBody>
          <a:bodyPr/>
          <a:lstStyle/>
          <a:p>
            <a:r>
              <a:rPr lang="en-US" sz="3600" b="1" i="0" dirty="0">
                <a:effectLst/>
                <a:latin typeface="var( --e-global-typography-primary-font-family )"/>
              </a:rPr>
              <a:t>2. Two types of analytics</a:t>
            </a:r>
            <a:endParaRPr lang="en-US" dirty="0"/>
          </a:p>
        </p:txBody>
      </p:sp>
      <p:sp>
        <p:nvSpPr>
          <p:cNvPr id="3" name="Content Placeholder 2">
            <a:extLst>
              <a:ext uri="{FF2B5EF4-FFF2-40B4-BE49-F238E27FC236}">
                <a16:creationId xmlns:a16="http://schemas.microsoft.com/office/drawing/2014/main" id="{52C33EC7-C8A5-47C3-939C-F35A37F3AEF9}"/>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536DD5FE-3CC1-461D-B307-0A6683CB4DA7}"/>
              </a:ext>
            </a:extLst>
          </p:cNvPr>
          <p:cNvPicPr>
            <a:picLocks noChangeAspect="1"/>
          </p:cNvPicPr>
          <p:nvPr/>
        </p:nvPicPr>
        <p:blipFill>
          <a:blip r:embed="rId2"/>
          <a:stretch>
            <a:fillRect/>
          </a:stretch>
        </p:blipFill>
        <p:spPr>
          <a:xfrm>
            <a:off x="0" y="995266"/>
            <a:ext cx="11580223" cy="4860342"/>
          </a:xfrm>
          <a:prstGeom prst="rect">
            <a:avLst/>
          </a:prstGeom>
        </p:spPr>
      </p:pic>
      <p:sp>
        <p:nvSpPr>
          <p:cNvPr id="4" name="TextBox 3">
            <a:extLst>
              <a:ext uri="{FF2B5EF4-FFF2-40B4-BE49-F238E27FC236}">
                <a16:creationId xmlns:a16="http://schemas.microsoft.com/office/drawing/2014/main" id="{A7A77D35-64D6-41CD-BA83-07D133976B74}"/>
              </a:ext>
            </a:extLst>
          </p:cNvPr>
          <p:cNvSpPr txBox="1"/>
          <p:nvPr/>
        </p:nvSpPr>
        <p:spPr>
          <a:xfrm>
            <a:off x="9388446" y="2527390"/>
            <a:ext cx="2521844" cy="1015663"/>
          </a:xfrm>
          <a:prstGeom prst="rect">
            <a:avLst/>
          </a:prstGeom>
          <a:noFill/>
        </p:spPr>
        <p:txBody>
          <a:bodyPr wrap="none" rtlCol="0">
            <a:spAutoFit/>
          </a:bodyPr>
          <a:lstStyle/>
          <a:p>
            <a:r>
              <a:rPr lang="en-US" sz="2000" b="1" dirty="0"/>
              <a:t>Similar to </a:t>
            </a:r>
            <a:br>
              <a:rPr lang="en-US" sz="2000" b="1" dirty="0"/>
            </a:br>
            <a:r>
              <a:rPr lang="en-US" sz="2000" b="1" dirty="0"/>
              <a:t>Recommendation </a:t>
            </a:r>
          </a:p>
          <a:p>
            <a:r>
              <a:rPr lang="en-US" sz="2000" b="1" dirty="0"/>
              <a:t>Systems </a:t>
            </a:r>
          </a:p>
        </p:txBody>
      </p:sp>
      <p:sp>
        <p:nvSpPr>
          <p:cNvPr id="7" name="TextBox 6">
            <a:extLst>
              <a:ext uri="{FF2B5EF4-FFF2-40B4-BE49-F238E27FC236}">
                <a16:creationId xmlns:a16="http://schemas.microsoft.com/office/drawing/2014/main" id="{678769F0-63E3-4762-8FE9-092C198493EA}"/>
              </a:ext>
            </a:extLst>
          </p:cNvPr>
          <p:cNvSpPr txBox="1"/>
          <p:nvPr/>
        </p:nvSpPr>
        <p:spPr>
          <a:xfrm>
            <a:off x="281710" y="5779703"/>
            <a:ext cx="11514908" cy="1015663"/>
          </a:xfrm>
          <a:prstGeom prst="rect">
            <a:avLst/>
          </a:prstGeom>
          <a:noFill/>
        </p:spPr>
        <p:txBody>
          <a:bodyPr wrap="square">
            <a:spAutoFit/>
          </a:bodyPr>
          <a:lstStyle/>
          <a:p>
            <a:r>
              <a:rPr lang="en-US" sz="2000" b="0" i="0" dirty="0">
                <a:solidFill>
                  <a:srgbClr val="111111"/>
                </a:solidFill>
                <a:effectLst/>
                <a:latin typeface="Roboto" panose="02000000000000000000" pitchFamily="2" charset="0"/>
              </a:rPr>
              <a:t>*Product curation is the process of</a:t>
            </a:r>
            <a:r>
              <a:rPr lang="en-US" sz="2000" b="1" i="0" dirty="0">
                <a:solidFill>
                  <a:srgbClr val="111111"/>
                </a:solidFill>
                <a:effectLst/>
                <a:latin typeface="Roboto" panose="02000000000000000000" pitchFamily="2" charset="0"/>
              </a:rPr>
              <a:t> creating unique product collections that appeal to specific demographics or niche customer bases</a:t>
            </a:r>
            <a:r>
              <a:rPr lang="en-US" sz="2000" b="0" i="0" dirty="0">
                <a:solidFill>
                  <a:srgbClr val="111111"/>
                </a:solidFill>
                <a:effectLst/>
                <a:latin typeface="Roboto" panose="02000000000000000000" pitchFamily="2" charset="0"/>
              </a:rPr>
              <a:t>. Product curation leverages customer segmentation data and other personalization techniques to drive engagement and increase sales.</a:t>
            </a:r>
            <a:endParaRPr lang="en-US" sz="2000" dirty="0"/>
          </a:p>
        </p:txBody>
      </p:sp>
      <p:sp>
        <p:nvSpPr>
          <p:cNvPr id="8" name="Rectangle: Rounded Corners 7">
            <a:extLst>
              <a:ext uri="{FF2B5EF4-FFF2-40B4-BE49-F238E27FC236}">
                <a16:creationId xmlns:a16="http://schemas.microsoft.com/office/drawing/2014/main" id="{CDC745AB-2743-4352-B425-3F06F9A1FA0D}"/>
              </a:ext>
            </a:extLst>
          </p:cNvPr>
          <p:cNvSpPr/>
          <p:nvPr/>
        </p:nvSpPr>
        <p:spPr>
          <a:xfrm>
            <a:off x="3246120" y="2245379"/>
            <a:ext cx="2849880" cy="439038"/>
          </a:xfrm>
          <a:prstGeom prst="round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98E68484-1532-405B-A799-9083038DD17F}"/>
              </a:ext>
            </a:extLst>
          </p:cNvPr>
          <p:cNvSpPr txBox="1"/>
          <p:nvPr/>
        </p:nvSpPr>
        <p:spPr>
          <a:xfrm>
            <a:off x="6182570" y="3653624"/>
            <a:ext cx="6147837" cy="369332"/>
          </a:xfrm>
          <a:prstGeom prst="rect">
            <a:avLst/>
          </a:prstGeom>
          <a:noFill/>
        </p:spPr>
        <p:txBody>
          <a:bodyPr wrap="none" rtlCol="0">
            <a:spAutoFit/>
          </a:bodyPr>
          <a:lstStyle/>
          <a:p>
            <a:r>
              <a:rPr lang="en-US" b="1" dirty="0">
                <a:solidFill>
                  <a:srgbClr val="FF0000"/>
                </a:solidFill>
                <a:sym typeface="Wingdings" panose="05000000000000000000" pitchFamily="2" charset="2"/>
              </a:rPr>
              <a:t></a:t>
            </a:r>
            <a:r>
              <a:rPr lang="en-US" b="1" dirty="0">
                <a:solidFill>
                  <a:srgbClr val="FF0000"/>
                </a:solidFill>
              </a:rPr>
              <a:t>Involved human decision making and judgements</a:t>
            </a:r>
          </a:p>
        </p:txBody>
      </p:sp>
      <p:cxnSp>
        <p:nvCxnSpPr>
          <p:cNvPr id="10" name="Connector: Elbow 9">
            <a:extLst>
              <a:ext uri="{FF2B5EF4-FFF2-40B4-BE49-F238E27FC236}">
                <a16:creationId xmlns:a16="http://schemas.microsoft.com/office/drawing/2014/main" id="{6FC5A913-FF7D-4B6D-8270-0783458E6506}"/>
              </a:ext>
            </a:extLst>
          </p:cNvPr>
          <p:cNvCxnSpPr/>
          <p:nvPr/>
        </p:nvCxnSpPr>
        <p:spPr>
          <a:xfrm>
            <a:off x="4671060" y="2713866"/>
            <a:ext cx="4585428" cy="321356"/>
          </a:xfrm>
          <a:prstGeom prst="bentConnector3">
            <a:avLst>
              <a:gd name="adj1" fmla="val -328"/>
            </a:avLst>
          </a:prstGeom>
          <a:ln w="41275">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59699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F1699-06B8-4C28-ADD7-BFF2C2A7125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C798C31-E1D4-4A69-816A-3D2D753E588A}"/>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1267D617-62A6-4034-BF9A-6623BFA36B43}"/>
              </a:ext>
            </a:extLst>
          </p:cNvPr>
          <p:cNvPicPr>
            <a:picLocks noChangeAspect="1"/>
          </p:cNvPicPr>
          <p:nvPr/>
        </p:nvPicPr>
        <p:blipFill>
          <a:blip r:embed="rId2"/>
          <a:stretch>
            <a:fillRect/>
          </a:stretch>
        </p:blipFill>
        <p:spPr>
          <a:xfrm>
            <a:off x="59961" y="1361"/>
            <a:ext cx="12192000" cy="5366111"/>
          </a:xfrm>
          <a:prstGeom prst="rect">
            <a:avLst/>
          </a:prstGeom>
        </p:spPr>
      </p:pic>
      <p:sp>
        <p:nvSpPr>
          <p:cNvPr id="6" name="TextBox 5">
            <a:extLst>
              <a:ext uri="{FF2B5EF4-FFF2-40B4-BE49-F238E27FC236}">
                <a16:creationId xmlns:a16="http://schemas.microsoft.com/office/drawing/2014/main" id="{98F77A59-962F-461E-A16F-AC8C247D64B8}"/>
              </a:ext>
            </a:extLst>
          </p:cNvPr>
          <p:cNvSpPr txBox="1"/>
          <p:nvPr/>
        </p:nvSpPr>
        <p:spPr>
          <a:xfrm>
            <a:off x="1082893" y="5366112"/>
            <a:ext cx="9732536" cy="646331"/>
          </a:xfrm>
          <a:prstGeom prst="rect">
            <a:avLst/>
          </a:prstGeom>
          <a:noFill/>
        </p:spPr>
        <p:txBody>
          <a:bodyPr wrap="none" rtlCol="0">
            <a:spAutoFit/>
          </a:bodyPr>
          <a:lstStyle/>
          <a:p>
            <a:pPr marL="571500" indent="-571500">
              <a:buFont typeface="Arial" panose="020B0604020202020204" pitchFamily="34" charset="0"/>
              <a:buChar char="•"/>
            </a:pPr>
            <a:r>
              <a:rPr lang="en-US" sz="3600" dirty="0"/>
              <a:t>Descriptive analytics</a:t>
            </a:r>
            <a:r>
              <a:rPr lang="en-US" sz="3600" dirty="0">
                <a:sym typeface="Wingdings" panose="05000000000000000000" pitchFamily="2" charset="2"/>
              </a:rPr>
              <a:t> Digital Dashboard</a:t>
            </a:r>
            <a:r>
              <a:rPr lang="en-US" sz="3600" dirty="0"/>
              <a:t> </a:t>
            </a:r>
          </a:p>
        </p:txBody>
      </p:sp>
      <p:sp>
        <p:nvSpPr>
          <p:cNvPr id="8" name="Rectangle: Rounded Corners 7">
            <a:extLst>
              <a:ext uri="{FF2B5EF4-FFF2-40B4-BE49-F238E27FC236}">
                <a16:creationId xmlns:a16="http://schemas.microsoft.com/office/drawing/2014/main" id="{7B61BC64-D193-4FDC-8BAD-DF5FA19FD796}"/>
              </a:ext>
            </a:extLst>
          </p:cNvPr>
          <p:cNvSpPr/>
          <p:nvPr/>
        </p:nvSpPr>
        <p:spPr>
          <a:xfrm>
            <a:off x="4392866" y="4051694"/>
            <a:ext cx="5230819" cy="439038"/>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661718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6722AE26-C1AB-4DEE-8097-BA5D65B58CD4}"/>
              </a:ext>
            </a:extLst>
          </p:cNvPr>
          <p:cNvSpPr txBox="1">
            <a:spLocks/>
          </p:cNvSpPr>
          <p:nvPr/>
        </p:nvSpPr>
        <p:spPr>
          <a:xfrm>
            <a:off x="0" y="5914662"/>
            <a:ext cx="12087828" cy="943335"/>
          </a:xfrm>
          <a:prstGeom prst="rect">
            <a:avLst/>
          </a:prstGeom>
        </p:spPr>
        <p:txBody>
          <a:bodyPr vert="horz" lIns="0" tIns="45720" rIns="0" bIns="45720" rtlCol="0" anchor="t"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600"/>
              </a:spcBef>
            </a:pPr>
            <a:r>
              <a:rPr lang="en-US" b="1" dirty="0">
                <a:latin typeface="Arial" panose="020B0604020202020204" pitchFamily="34" charset="0"/>
              </a:rPr>
              <a:t>Traditional 4P Marketing Mix uses the Business perspective, while the 4Cs are more focused on the Customer Experience</a:t>
            </a:r>
            <a:r>
              <a:rPr lang="en-US" dirty="0">
                <a:latin typeface="Arial" panose="020B0604020202020204" pitchFamily="34" charset="0"/>
              </a:rPr>
              <a:t>.</a:t>
            </a:r>
          </a:p>
          <a:p>
            <a:pPr marL="0" indent="0">
              <a:lnSpc>
                <a:spcPct val="110000"/>
              </a:lnSpc>
              <a:spcBef>
                <a:spcPts val="600"/>
              </a:spcBef>
              <a:buNone/>
            </a:pPr>
            <a:endParaRPr lang="en-US" dirty="0"/>
          </a:p>
        </p:txBody>
      </p:sp>
      <p:sp>
        <p:nvSpPr>
          <p:cNvPr id="2" name="Title 1">
            <a:extLst>
              <a:ext uri="{FF2B5EF4-FFF2-40B4-BE49-F238E27FC236}">
                <a16:creationId xmlns:a16="http://schemas.microsoft.com/office/drawing/2014/main" id="{01A30AA9-B797-46BC-8606-89F832467877}"/>
              </a:ext>
            </a:extLst>
          </p:cNvPr>
          <p:cNvSpPr>
            <a:spLocks noGrp="1"/>
          </p:cNvSpPr>
          <p:nvPr>
            <p:ph type="title"/>
          </p:nvPr>
        </p:nvSpPr>
        <p:spPr>
          <a:xfrm>
            <a:off x="1524000" y="2"/>
            <a:ext cx="9144000" cy="593122"/>
          </a:xfrm>
        </p:spPr>
        <p:txBody>
          <a:bodyPr>
            <a:normAutofit/>
          </a:bodyPr>
          <a:lstStyle/>
          <a:p>
            <a:r>
              <a:rPr lang="en-US" b="1" i="0" dirty="0">
                <a:solidFill>
                  <a:srgbClr val="000000"/>
                </a:solidFill>
                <a:effectLst/>
                <a:latin typeface="Arial" panose="020B0604020202020204" pitchFamily="34" charset="0"/>
              </a:rPr>
              <a:t>The 4C Method vs the 4P Marketing Mix</a:t>
            </a:r>
            <a:endParaRPr lang="en-US" dirty="0"/>
          </a:p>
        </p:txBody>
      </p:sp>
      <p:pic>
        <p:nvPicPr>
          <p:cNvPr id="5122" name="Picture 2">
            <a:extLst>
              <a:ext uri="{FF2B5EF4-FFF2-40B4-BE49-F238E27FC236}">
                <a16:creationId xmlns:a16="http://schemas.microsoft.com/office/drawing/2014/main" id="{4B2EA414-4CE6-4231-B670-86A267B6DE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54368"/>
            <a:ext cx="8773610" cy="554821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ED2A7381-D513-4D3F-AD48-BE29DD18116A}"/>
              </a:ext>
            </a:extLst>
          </p:cNvPr>
          <p:cNvSpPr txBox="1"/>
          <p:nvPr/>
        </p:nvSpPr>
        <p:spPr>
          <a:xfrm>
            <a:off x="6562185" y="6386329"/>
            <a:ext cx="7608626" cy="369332"/>
          </a:xfrm>
          <a:prstGeom prst="rect">
            <a:avLst/>
          </a:prstGeom>
          <a:noFill/>
        </p:spPr>
        <p:txBody>
          <a:bodyPr wrap="square">
            <a:spAutoFit/>
          </a:bodyPr>
          <a:lstStyle/>
          <a:p>
            <a:r>
              <a:rPr lang="en-US" dirty="0">
                <a:hlinkClick r:id="rId3"/>
              </a:rPr>
              <a:t>https://www.consuunt.com/4c-marketing-model/</a:t>
            </a:r>
            <a:r>
              <a:rPr lang="en-US" dirty="0"/>
              <a:t> </a:t>
            </a:r>
          </a:p>
        </p:txBody>
      </p:sp>
      <p:sp>
        <p:nvSpPr>
          <p:cNvPr id="3" name="Content Placeholder 2">
            <a:extLst>
              <a:ext uri="{FF2B5EF4-FFF2-40B4-BE49-F238E27FC236}">
                <a16:creationId xmlns:a16="http://schemas.microsoft.com/office/drawing/2014/main" id="{5A758623-A21F-489A-8B3B-1D2CC032E5A3}"/>
              </a:ext>
            </a:extLst>
          </p:cNvPr>
          <p:cNvSpPr>
            <a:spLocks noGrp="1"/>
          </p:cNvSpPr>
          <p:nvPr>
            <p:ph idx="1"/>
          </p:nvPr>
        </p:nvSpPr>
        <p:spPr>
          <a:xfrm>
            <a:off x="5522411" y="3459847"/>
            <a:ext cx="2892539" cy="2174833"/>
          </a:xfrm>
          <a:solidFill>
            <a:schemeClr val="accent6">
              <a:lumMod val="60000"/>
              <a:lumOff val="40000"/>
            </a:schemeClr>
          </a:solidFill>
        </p:spPr>
        <p:txBody>
          <a:bodyPr>
            <a:normAutofit lnSpcReduction="10000"/>
          </a:bodyPr>
          <a:lstStyle/>
          <a:p>
            <a:r>
              <a:rPr lang="en-US" dirty="0">
                <a:solidFill>
                  <a:srgbClr val="002060"/>
                </a:solidFill>
                <a:latin typeface="Arial" panose="020B0604020202020204" pitchFamily="34" charset="0"/>
              </a:rPr>
              <a:t>Their</a:t>
            </a:r>
            <a:r>
              <a:rPr lang="en-US" b="1" dirty="0">
                <a:solidFill>
                  <a:srgbClr val="002060"/>
                </a:solidFill>
                <a:latin typeface="Arial" panose="020B0604020202020204" pitchFamily="34" charset="0"/>
              </a:rPr>
              <a:t> Needs</a:t>
            </a:r>
          </a:p>
          <a:p>
            <a:r>
              <a:rPr lang="en-US" dirty="0">
                <a:solidFill>
                  <a:srgbClr val="002060"/>
                </a:solidFill>
                <a:latin typeface="Arial" panose="020B0604020202020204" pitchFamily="34" charset="0"/>
              </a:rPr>
              <a:t>Their </a:t>
            </a:r>
            <a:r>
              <a:rPr lang="en-US" b="1" dirty="0">
                <a:solidFill>
                  <a:srgbClr val="002060"/>
                </a:solidFill>
                <a:latin typeface="Arial" panose="020B0604020202020204" pitchFamily="34" charset="0"/>
              </a:rPr>
              <a:t>Situation </a:t>
            </a:r>
          </a:p>
          <a:p>
            <a:r>
              <a:rPr lang="en-US" dirty="0">
                <a:solidFill>
                  <a:srgbClr val="002060"/>
                </a:solidFill>
                <a:latin typeface="Arial" panose="020B0604020202020204" pitchFamily="34" charset="0"/>
              </a:rPr>
              <a:t>Their</a:t>
            </a:r>
            <a:r>
              <a:rPr lang="en-US" b="1" dirty="0">
                <a:solidFill>
                  <a:srgbClr val="002060"/>
                </a:solidFill>
                <a:latin typeface="Arial" panose="020B0604020202020204" pitchFamily="34" charset="0"/>
              </a:rPr>
              <a:t> Perceptions  </a:t>
            </a:r>
          </a:p>
          <a:p>
            <a:r>
              <a:rPr lang="en-US" dirty="0">
                <a:solidFill>
                  <a:srgbClr val="002060"/>
                </a:solidFill>
                <a:latin typeface="Arial" panose="020B0604020202020204" pitchFamily="34" charset="0"/>
              </a:rPr>
              <a:t>Their </a:t>
            </a:r>
            <a:r>
              <a:rPr lang="en-US" b="1" dirty="0">
                <a:solidFill>
                  <a:srgbClr val="002060"/>
                </a:solidFill>
                <a:latin typeface="Arial" panose="020B0604020202020204" pitchFamily="34" charset="0"/>
              </a:rPr>
              <a:t>Experience </a:t>
            </a:r>
          </a:p>
          <a:p>
            <a:r>
              <a:rPr lang="en-US" dirty="0">
                <a:solidFill>
                  <a:srgbClr val="002060"/>
                </a:solidFill>
                <a:latin typeface="Arial" panose="020B0604020202020204" pitchFamily="34" charset="0"/>
              </a:rPr>
              <a:t>Their </a:t>
            </a:r>
            <a:r>
              <a:rPr lang="en-US" b="1" dirty="0">
                <a:solidFill>
                  <a:srgbClr val="002060"/>
                </a:solidFill>
                <a:latin typeface="Arial" panose="020B0604020202020204" pitchFamily="34" charset="0"/>
              </a:rPr>
              <a:t>Satisfaction</a:t>
            </a:r>
            <a:endParaRPr lang="en-US" dirty="0">
              <a:solidFill>
                <a:srgbClr val="002060"/>
              </a:solidFill>
              <a:latin typeface="Arial" panose="020B0604020202020204" pitchFamily="34" charset="0"/>
            </a:endParaRPr>
          </a:p>
        </p:txBody>
      </p:sp>
    </p:spTree>
    <p:extLst>
      <p:ext uri="{BB962C8B-B14F-4D97-AF65-F5344CB8AC3E}">
        <p14:creationId xmlns:p14="http://schemas.microsoft.com/office/powerpoint/2010/main" val="8632685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B7857-37BB-445B-BC0A-44461E16C9C5}"/>
              </a:ext>
            </a:extLst>
          </p:cNvPr>
          <p:cNvSpPr>
            <a:spLocks noGrp="1"/>
          </p:cNvSpPr>
          <p:nvPr>
            <p:ph type="title"/>
          </p:nvPr>
        </p:nvSpPr>
        <p:spPr/>
        <p:txBody>
          <a:bodyPr>
            <a:normAutofit/>
          </a:bodyPr>
          <a:lstStyle/>
          <a:p>
            <a:r>
              <a:rPr lang="en-US" sz="2800" dirty="0">
                <a:latin typeface="HelveticaNeueLTW1G-Bd"/>
              </a:rPr>
              <a:t>Using the Internet to vary the marketing mix: </a:t>
            </a:r>
            <a:r>
              <a:rPr lang="en-US" sz="2800" dirty="0"/>
              <a:t>7 Ps </a:t>
            </a:r>
          </a:p>
        </p:txBody>
      </p:sp>
      <p:sp>
        <p:nvSpPr>
          <p:cNvPr id="3" name="Content Placeholder 2">
            <a:extLst>
              <a:ext uri="{FF2B5EF4-FFF2-40B4-BE49-F238E27FC236}">
                <a16:creationId xmlns:a16="http://schemas.microsoft.com/office/drawing/2014/main" id="{4B2541FA-2105-4064-A837-DE6D0B666B45}"/>
              </a:ext>
            </a:extLst>
          </p:cNvPr>
          <p:cNvSpPr>
            <a:spLocks noGrp="1"/>
          </p:cNvSpPr>
          <p:nvPr>
            <p:ph idx="1"/>
          </p:nvPr>
        </p:nvSpPr>
        <p:spPr/>
        <p:txBody>
          <a:bodyPr/>
          <a:lstStyle/>
          <a:p>
            <a:endParaRPr lang="en-US" dirty="0"/>
          </a:p>
        </p:txBody>
      </p:sp>
      <p:sp>
        <p:nvSpPr>
          <p:cNvPr id="7" name="TextBox 6">
            <a:extLst>
              <a:ext uri="{FF2B5EF4-FFF2-40B4-BE49-F238E27FC236}">
                <a16:creationId xmlns:a16="http://schemas.microsoft.com/office/drawing/2014/main" id="{A560F644-14F0-442E-A8E5-DC58E7FA4A90}"/>
              </a:ext>
            </a:extLst>
          </p:cNvPr>
          <p:cNvSpPr txBox="1"/>
          <p:nvPr/>
        </p:nvSpPr>
        <p:spPr>
          <a:xfrm>
            <a:off x="1328057" y="6550223"/>
            <a:ext cx="10123714" cy="307777"/>
          </a:xfrm>
          <a:prstGeom prst="rect">
            <a:avLst/>
          </a:prstGeom>
          <a:noFill/>
        </p:spPr>
        <p:txBody>
          <a:bodyPr wrap="square">
            <a:spAutoFit/>
          </a:bodyPr>
          <a:lstStyle/>
          <a:p>
            <a:r>
              <a:rPr lang="en-US" sz="1400" dirty="0">
                <a:hlinkClick r:id="rId3"/>
              </a:rPr>
              <a:t>https://www.smartinsights.com/wp-content/uploads/2013/12/7psmarketing-mix-model-600x288.png</a:t>
            </a:r>
            <a:endParaRPr lang="en-US" sz="1400" dirty="0"/>
          </a:p>
        </p:txBody>
      </p:sp>
      <p:pic>
        <p:nvPicPr>
          <p:cNvPr id="11" name="Picture 10">
            <a:extLst>
              <a:ext uri="{FF2B5EF4-FFF2-40B4-BE49-F238E27FC236}">
                <a16:creationId xmlns:a16="http://schemas.microsoft.com/office/drawing/2014/main" id="{A1DABBC9-7FB4-4D79-9E29-A22666FD5AC8}"/>
              </a:ext>
            </a:extLst>
          </p:cNvPr>
          <p:cNvPicPr>
            <a:picLocks noChangeAspect="1"/>
          </p:cNvPicPr>
          <p:nvPr/>
        </p:nvPicPr>
        <p:blipFill>
          <a:blip r:embed="rId4"/>
          <a:stretch>
            <a:fillRect/>
          </a:stretch>
        </p:blipFill>
        <p:spPr>
          <a:xfrm>
            <a:off x="0" y="1002071"/>
            <a:ext cx="12192000" cy="3908396"/>
          </a:xfrm>
          <a:prstGeom prst="rect">
            <a:avLst/>
          </a:prstGeom>
        </p:spPr>
      </p:pic>
      <p:sp>
        <p:nvSpPr>
          <p:cNvPr id="16" name="TextBox 15">
            <a:extLst>
              <a:ext uri="{FF2B5EF4-FFF2-40B4-BE49-F238E27FC236}">
                <a16:creationId xmlns:a16="http://schemas.microsoft.com/office/drawing/2014/main" id="{7687CACA-DAE6-4804-BD71-CBC1C483C403}"/>
              </a:ext>
            </a:extLst>
          </p:cNvPr>
          <p:cNvSpPr txBox="1"/>
          <p:nvPr/>
        </p:nvSpPr>
        <p:spPr>
          <a:xfrm>
            <a:off x="1023258" y="5226138"/>
            <a:ext cx="10123714" cy="923330"/>
          </a:xfrm>
          <a:prstGeom prst="rect">
            <a:avLst/>
          </a:prstGeom>
          <a:noFill/>
        </p:spPr>
        <p:txBody>
          <a:bodyPr wrap="square">
            <a:spAutoFit/>
          </a:bodyPr>
          <a:lstStyle/>
          <a:p>
            <a:r>
              <a:rPr lang="en-US" i="1" dirty="0">
                <a:solidFill>
                  <a:srgbClr val="5E5E5E"/>
                </a:solidFill>
                <a:latin typeface="Cabin"/>
              </a:rPr>
              <a:t>Digital Marketing: Strategy, Implementation and Practice, p. 250</a:t>
            </a:r>
          </a:p>
          <a:p>
            <a:r>
              <a:rPr lang="en-US" dirty="0">
                <a:hlinkClick r:id="rId5"/>
              </a:rPr>
              <a:t>https://www.davechaffey.com/digital-marketing-glossary/e-marketing-mix/</a:t>
            </a:r>
            <a:endParaRPr lang="en-US" dirty="0"/>
          </a:p>
          <a:p>
            <a:r>
              <a:rPr lang="en-US" i="1" dirty="0">
                <a:solidFill>
                  <a:srgbClr val="5E5E5E"/>
                </a:solidFill>
                <a:latin typeface="Cabin"/>
                <a:hlinkClick r:id="rId6"/>
              </a:rPr>
              <a:t>https://garshadma.com/wp-content/uploads/2020/07/dave-cheffy-digital-marketing-strategy.pdf</a:t>
            </a:r>
            <a:r>
              <a:rPr lang="en-US" i="1" dirty="0">
                <a:solidFill>
                  <a:srgbClr val="5E5E5E"/>
                </a:solidFill>
                <a:latin typeface="Cabin"/>
              </a:rPr>
              <a:t>  </a:t>
            </a:r>
            <a:endParaRPr lang="en-US" dirty="0"/>
          </a:p>
        </p:txBody>
      </p:sp>
    </p:spTree>
    <p:extLst>
      <p:ext uri="{BB962C8B-B14F-4D97-AF65-F5344CB8AC3E}">
        <p14:creationId xmlns:p14="http://schemas.microsoft.com/office/powerpoint/2010/main" val="9732484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E1AA5B59-BAA1-4592-9305-1B95E23107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8759942">
            <a:off x="6696378" y="2974655"/>
            <a:ext cx="5804848" cy="187173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56261B9-5FDF-4BED-B73F-0AA467CF404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C3203F9-F0A9-4909-95AA-C112023CA98B}"/>
              </a:ext>
            </a:extLst>
          </p:cNvPr>
          <p:cNvSpPr>
            <a:spLocks noGrp="1"/>
          </p:cNvSpPr>
          <p:nvPr>
            <p:ph idx="1"/>
          </p:nvPr>
        </p:nvSpPr>
        <p:spPr/>
        <p:txBody>
          <a:bodyPr anchor="t"/>
          <a:lstStyle/>
          <a:p>
            <a:endParaRPr lang="en-US" dirty="0"/>
          </a:p>
        </p:txBody>
      </p:sp>
      <p:pic>
        <p:nvPicPr>
          <p:cNvPr id="1026" name="Picture 2">
            <a:extLst>
              <a:ext uri="{FF2B5EF4-FFF2-40B4-BE49-F238E27FC236}">
                <a16:creationId xmlns:a16="http://schemas.microsoft.com/office/drawing/2014/main" id="{2FC45992-29FC-45B6-A834-8B863A9BA507}"/>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l="7604" t="4787" r="7797" b="9024"/>
          <a:stretch/>
        </p:blipFill>
        <p:spPr bwMode="auto">
          <a:xfrm>
            <a:off x="0" y="-68239"/>
            <a:ext cx="7676866" cy="691235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E30C76E-F59C-421F-9D6A-2CF6BE310673}"/>
              </a:ext>
            </a:extLst>
          </p:cNvPr>
          <p:cNvSpPr txBox="1"/>
          <p:nvPr/>
        </p:nvSpPr>
        <p:spPr>
          <a:xfrm>
            <a:off x="7744347" y="509297"/>
            <a:ext cx="3887337" cy="646331"/>
          </a:xfrm>
          <a:prstGeom prst="rect">
            <a:avLst/>
          </a:prstGeom>
          <a:solidFill>
            <a:schemeClr val="bg1"/>
          </a:solidFill>
        </p:spPr>
        <p:txBody>
          <a:bodyPr wrap="square">
            <a:spAutoFit/>
          </a:bodyPr>
          <a:lstStyle/>
          <a:p>
            <a:r>
              <a:rPr lang="en-US" dirty="0">
                <a:hlinkClick r:id="rId5"/>
              </a:rPr>
              <a:t>https://www.ventureharbour.com/marketing-mix/</a:t>
            </a:r>
            <a:r>
              <a:rPr lang="en-US" dirty="0"/>
              <a:t> </a:t>
            </a:r>
          </a:p>
        </p:txBody>
      </p:sp>
      <p:sp>
        <p:nvSpPr>
          <p:cNvPr id="4" name="Rectangle: Rounded Corners 3">
            <a:extLst>
              <a:ext uri="{FF2B5EF4-FFF2-40B4-BE49-F238E27FC236}">
                <a16:creationId xmlns:a16="http://schemas.microsoft.com/office/drawing/2014/main" id="{E9309369-F410-472F-A640-34385889BCFA}"/>
              </a:ext>
            </a:extLst>
          </p:cNvPr>
          <p:cNvSpPr/>
          <p:nvPr/>
        </p:nvSpPr>
        <p:spPr>
          <a:xfrm>
            <a:off x="5090615" y="2470245"/>
            <a:ext cx="2586251" cy="2402006"/>
          </a:xfrm>
          <a:prstGeom prst="round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536D07B6-5E97-4CDC-99AE-00019690F89E}"/>
              </a:ext>
            </a:extLst>
          </p:cNvPr>
          <p:cNvSpPr txBox="1"/>
          <p:nvPr/>
        </p:nvSpPr>
        <p:spPr>
          <a:xfrm rot="18645040">
            <a:off x="8731821" y="4957185"/>
            <a:ext cx="3135571" cy="646331"/>
          </a:xfrm>
          <a:prstGeom prst="rect">
            <a:avLst/>
          </a:prstGeom>
          <a:noFill/>
        </p:spPr>
        <p:txBody>
          <a:bodyPr wrap="square">
            <a:spAutoFit/>
          </a:bodyPr>
          <a:lstStyle/>
          <a:p>
            <a:r>
              <a:rPr lang="en-US" dirty="0">
                <a:hlinkClick r:id="rId6"/>
              </a:rPr>
              <a:t>Prof. Mohan Sawhney on the future CMO</a:t>
            </a:r>
            <a:endParaRPr lang="en-US" dirty="0"/>
          </a:p>
        </p:txBody>
      </p:sp>
      <p:sp>
        <p:nvSpPr>
          <p:cNvPr id="10" name="Rectangle: Rounded Corners 9">
            <a:extLst>
              <a:ext uri="{FF2B5EF4-FFF2-40B4-BE49-F238E27FC236}">
                <a16:creationId xmlns:a16="http://schemas.microsoft.com/office/drawing/2014/main" id="{D45C78DB-0E70-4601-B2DC-77EE9F0E9903}"/>
              </a:ext>
            </a:extLst>
          </p:cNvPr>
          <p:cNvSpPr/>
          <p:nvPr/>
        </p:nvSpPr>
        <p:spPr>
          <a:xfrm rot="18766123">
            <a:off x="8558469" y="4541454"/>
            <a:ext cx="1275795" cy="1138778"/>
          </a:xfrm>
          <a:prstGeom prst="round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417783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Typical Decisions Made by</a:t>
            </a:r>
            <a:br>
              <a:rPr lang="en-US" altLang="en-US" dirty="0"/>
            </a:br>
            <a:r>
              <a:rPr lang="en-US" altLang="en-US" dirty="0"/>
              <a:t>Marketing Managers</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352439" y="2068286"/>
            <a:ext cx="3494389" cy="3815675"/>
          </a:xfrm>
        </p:spPr>
      </p:pic>
      <p:grpSp>
        <p:nvGrpSpPr>
          <p:cNvPr id="5" name="Group 4"/>
          <p:cNvGrpSpPr/>
          <p:nvPr/>
        </p:nvGrpSpPr>
        <p:grpSpPr>
          <a:xfrm>
            <a:off x="7000010" y="2199307"/>
            <a:ext cx="2109079" cy="343510"/>
            <a:chOff x="5476009" y="1960314"/>
            <a:chExt cx="2254827" cy="367248"/>
          </a:xfrm>
          <a:solidFill>
            <a:schemeClr val="bg2"/>
          </a:solidFill>
        </p:grpSpPr>
        <p:sp>
          <p:nvSpPr>
            <p:cNvPr id="6" name="Rounded Rectangle 5"/>
            <p:cNvSpPr/>
            <p:nvPr/>
          </p:nvSpPr>
          <p:spPr>
            <a:xfrm>
              <a:off x="5808518" y="1960314"/>
              <a:ext cx="1922318" cy="367248"/>
            </a:xfrm>
            <a:prstGeom prst="roundRect">
              <a:avLst>
                <a:gd name="adj" fmla="val 1129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mj-lt"/>
              </a:endParaRPr>
            </a:p>
          </p:txBody>
        </p:sp>
        <p:sp>
          <p:nvSpPr>
            <p:cNvPr id="7" name="Right Triangle 6"/>
            <p:cNvSpPr/>
            <p:nvPr/>
          </p:nvSpPr>
          <p:spPr>
            <a:xfrm rot="16200000">
              <a:off x="5574724" y="1937902"/>
              <a:ext cx="135082" cy="332512"/>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grpSp>
      <p:sp>
        <p:nvSpPr>
          <p:cNvPr id="8" name="Text Box 7"/>
          <p:cNvSpPr txBox="1">
            <a:spLocks noChangeArrowheads="1"/>
          </p:cNvSpPr>
          <p:nvPr/>
        </p:nvSpPr>
        <p:spPr bwMode="auto">
          <a:xfrm>
            <a:off x="7629712" y="2243108"/>
            <a:ext cx="1136752"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r>
              <a:rPr lang="en-US" altLang="en-US" sz="1500" dirty="0">
                <a:latin typeface="+mj-lt"/>
              </a:rPr>
              <a:t>Budgets</a:t>
            </a:r>
          </a:p>
        </p:txBody>
      </p:sp>
      <p:grpSp>
        <p:nvGrpSpPr>
          <p:cNvPr id="9" name="Group 8"/>
          <p:cNvGrpSpPr/>
          <p:nvPr/>
        </p:nvGrpSpPr>
        <p:grpSpPr>
          <a:xfrm>
            <a:off x="7374082" y="2840137"/>
            <a:ext cx="2109079" cy="343510"/>
            <a:chOff x="5850081" y="2594161"/>
            <a:chExt cx="2254827" cy="367248"/>
          </a:xfrm>
          <a:solidFill>
            <a:srgbClr val="0153A5"/>
          </a:solidFill>
        </p:grpSpPr>
        <p:sp>
          <p:nvSpPr>
            <p:cNvPr id="10" name="Rounded Rectangle 9"/>
            <p:cNvSpPr/>
            <p:nvPr/>
          </p:nvSpPr>
          <p:spPr>
            <a:xfrm>
              <a:off x="6182590" y="2594161"/>
              <a:ext cx="1922318" cy="367248"/>
            </a:xfrm>
            <a:prstGeom prst="roundRect">
              <a:avLst>
                <a:gd name="adj" fmla="val 1129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mj-lt"/>
              </a:endParaRPr>
            </a:p>
          </p:txBody>
        </p:sp>
        <p:sp>
          <p:nvSpPr>
            <p:cNvPr id="11" name="Right Triangle 10"/>
            <p:cNvSpPr/>
            <p:nvPr/>
          </p:nvSpPr>
          <p:spPr>
            <a:xfrm rot="16200000">
              <a:off x="5948796" y="2571749"/>
              <a:ext cx="135082" cy="332512"/>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grpSp>
      <p:sp>
        <p:nvSpPr>
          <p:cNvPr id="12" name="Text Box 7"/>
          <p:cNvSpPr txBox="1">
            <a:spLocks noChangeArrowheads="1"/>
          </p:cNvSpPr>
          <p:nvPr/>
        </p:nvSpPr>
        <p:spPr bwMode="auto">
          <a:xfrm>
            <a:off x="7899874" y="2883938"/>
            <a:ext cx="1521216"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r>
              <a:rPr lang="en-US" altLang="en-US" sz="1500" dirty="0">
                <a:solidFill>
                  <a:schemeClr val="bg1"/>
                </a:solidFill>
                <a:latin typeface="+mj-lt"/>
              </a:rPr>
              <a:t>Marketing Mix</a:t>
            </a:r>
          </a:p>
        </p:txBody>
      </p:sp>
      <p:grpSp>
        <p:nvGrpSpPr>
          <p:cNvPr id="13" name="Group 12"/>
          <p:cNvGrpSpPr/>
          <p:nvPr/>
        </p:nvGrpSpPr>
        <p:grpSpPr>
          <a:xfrm>
            <a:off x="7914409" y="3480967"/>
            <a:ext cx="2109079" cy="343510"/>
            <a:chOff x="6452754" y="3228006"/>
            <a:chExt cx="2254827" cy="367248"/>
          </a:xfrm>
          <a:solidFill>
            <a:schemeClr val="bg2"/>
          </a:solidFill>
        </p:grpSpPr>
        <p:sp>
          <p:nvSpPr>
            <p:cNvPr id="14" name="Rounded Rectangle 13"/>
            <p:cNvSpPr/>
            <p:nvPr/>
          </p:nvSpPr>
          <p:spPr>
            <a:xfrm>
              <a:off x="6785263" y="3228006"/>
              <a:ext cx="1922318" cy="367248"/>
            </a:xfrm>
            <a:prstGeom prst="roundRect">
              <a:avLst>
                <a:gd name="adj" fmla="val 1129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mj-lt"/>
              </a:endParaRPr>
            </a:p>
          </p:txBody>
        </p:sp>
        <p:sp>
          <p:nvSpPr>
            <p:cNvPr id="15" name="Right Triangle 14"/>
            <p:cNvSpPr/>
            <p:nvPr/>
          </p:nvSpPr>
          <p:spPr>
            <a:xfrm rot="16200000">
              <a:off x="6551469" y="3205594"/>
              <a:ext cx="135082" cy="332512"/>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grpSp>
      <p:sp>
        <p:nvSpPr>
          <p:cNvPr id="16" name="Text Box 7"/>
          <p:cNvSpPr txBox="1">
            <a:spLocks noChangeArrowheads="1"/>
          </p:cNvSpPr>
          <p:nvPr/>
        </p:nvSpPr>
        <p:spPr bwMode="auto">
          <a:xfrm>
            <a:off x="8533720" y="3524768"/>
            <a:ext cx="1271834"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r>
              <a:rPr lang="en-US" altLang="en-US" sz="1500" dirty="0">
                <a:latin typeface="+mj-lt"/>
              </a:rPr>
              <a:t>Market Size</a:t>
            </a:r>
          </a:p>
        </p:txBody>
      </p:sp>
      <p:grpSp>
        <p:nvGrpSpPr>
          <p:cNvPr id="17" name="Group 16"/>
          <p:cNvGrpSpPr/>
          <p:nvPr/>
        </p:nvGrpSpPr>
        <p:grpSpPr>
          <a:xfrm>
            <a:off x="7847921" y="4121797"/>
            <a:ext cx="2109079" cy="343510"/>
            <a:chOff x="6386266" y="4052547"/>
            <a:chExt cx="2254827" cy="367248"/>
          </a:xfrm>
          <a:solidFill>
            <a:srgbClr val="0153A5"/>
          </a:solidFill>
        </p:grpSpPr>
        <p:sp>
          <p:nvSpPr>
            <p:cNvPr id="18" name="Rounded Rectangle 17"/>
            <p:cNvSpPr/>
            <p:nvPr/>
          </p:nvSpPr>
          <p:spPr>
            <a:xfrm flipV="1">
              <a:off x="6718775" y="4052547"/>
              <a:ext cx="1922318" cy="367248"/>
            </a:xfrm>
            <a:prstGeom prst="roundRect">
              <a:avLst>
                <a:gd name="adj" fmla="val 1129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mj-lt"/>
              </a:endParaRPr>
            </a:p>
          </p:txBody>
        </p:sp>
        <p:sp>
          <p:nvSpPr>
            <p:cNvPr id="19" name="Right Triangle 18"/>
            <p:cNvSpPr/>
            <p:nvPr/>
          </p:nvSpPr>
          <p:spPr>
            <a:xfrm rot="5400000" flipV="1">
              <a:off x="6484981" y="4109695"/>
              <a:ext cx="135082" cy="332512"/>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grpSp>
      <p:sp>
        <p:nvSpPr>
          <p:cNvPr id="20" name="Text Box 7"/>
          <p:cNvSpPr txBox="1">
            <a:spLocks noChangeArrowheads="1"/>
          </p:cNvSpPr>
          <p:nvPr/>
        </p:nvSpPr>
        <p:spPr bwMode="auto">
          <a:xfrm>
            <a:off x="8352932" y="4161529"/>
            <a:ext cx="1348712"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r>
              <a:rPr lang="en-US" altLang="en-US" sz="1500" dirty="0">
                <a:solidFill>
                  <a:schemeClr val="bg1"/>
                </a:solidFill>
                <a:latin typeface="+mj-lt"/>
              </a:rPr>
              <a:t>Market Share</a:t>
            </a:r>
          </a:p>
        </p:txBody>
      </p:sp>
      <p:grpSp>
        <p:nvGrpSpPr>
          <p:cNvPr id="21" name="Group 20"/>
          <p:cNvGrpSpPr/>
          <p:nvPr/>
        </p:nvGrpSpPr>
        <p:grpSpPr>
          <a:xfrm>
            <a:off x="7419194" y="4762627"/>
            <a:ext cx="2109079" cy="343510"/>
            <a:chOff x="6019885" y="4665703"/>
            <a:chExt cx="2254827" cy="367248"/>
          </a:xfrm>
          <a:solidFill>
            <a:schemeClr val="bg2"/>
          </a:solidFill>
        </p:grpSpPr>
        <p:sp>
          <p:nvSpPr>
            <p:cNvPr id="22" name="Rounded Rectangle 21"/>
            <p:cNvSpPr/>
            <p:nvPr/>
          </p:nvSpPr>
          <p:spPr>
            <a:xfrm flipV="1">
              <a:off x="6352394" y="4665703"/>
              <a:ext cx="1922318" cy="367248"/>
            </a:xfrm>
            <a:prstGeom prst="roundRect">
              <a:avLst>
                <a:gd name="adj" fmla="val 1129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mj-lt"/>
              </a:endParaRPr>
            </a:p>
          </p:txBody>
        </p:sp>
        <p:sp>
          <p:nvSpPr>
            <p:cNvPr id="23" name="Right Triangle 22"/>
            <p:cNvSpPr/>
            <p:nvPr/>
          </p:nvSpPr>
          <p:spPr>
            <a:xfrm rot="5400000" flipV="1">
              <a:off x="6118600" y="4722851"/>
              <a:ext cx="135082" cy="332512"/>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grpSp>
      <p:sp>
        <p:nvSpPr>
          <p:cNvPr id="24" name="Text Box 7"/>
          <p:cNvSpPr txBox="1">
            <a:spLocks noChangeArrowheads="1"/>
          </p:cNvSpPr>
          <p:nvPr/>
        </p:nvSpPr>
        <p:spPr bwMode="auto">
          <a:xfrm>
            <a:off x="7913813" y="4807602"/>
            <a:ext cx="1403368"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r>
              <a:rPr lang="en-US" altLang="en-US" sz="1500" dirty="0">
                <a:latin typeface="+mj-lt"/>
              </a:rPr>
              <a:t>Pricing Policy</a:t>
            </a:r>
          </a:p>
        </p:txBody>
      </p:sp>
      <p:grpSp>
        <p:nvGrpSpPr>
          <p:cNvPr id="25" name="Group 24"/>
          <p:cNvGrpSpPr/>
          <p:nvPr/>
        </p:nvGrpSpPr>
        <p:grpSpPr>
          <a:xfrm>
            <a:off x="7197436" y="5403456"/>
            <a:ext cx="2369130" cy="343510"/>
            <a:chOff x="5808518" y="5455411"/>
            <a:chExt cx="2532848" cy="367248"/>
          </a:xfrm>
          <a:solidFill>
            <a:srgbClr val="0153A5"/>
          </a:solidFill>
        </p:grpSpPr>
        <p:sp>
          <p:nvSpPr>
            <p:cNvPr id="26" name="Rounded Rectangle 25"/>
            <p:cNvSpPr/>
            <p:nvPr/>
          </p:nvSpPr>
          <p:spPr>
            <a:xfrm flipV="1">
              <a:off x="6141026" y="5455411"/>
              <a:ext cx="2200340" cy="367248"/>
            </a:xfrm>
            <a:prstGeom prst="roundRect">
              <a:avLst>
                <a:gd name="adj" fmla="val 1129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mj-lt"/>
              </a:endParaRPr>
            </a:p>
          </p:txBody>
        </p:sp>
        <p:sp>
          <p:nvSpPr>
            <p:cNvPr id="27" name="Right Triangle 26"/>
            <p:cNvSpPr/>
            <p:nvPr/>
          </p:nvSpPr>
          <p:spPr>
            <a:xfrm rot="5400000" flipV="1">
              <a:off x="5907233" y="5512559"/>
              <a:ext cx="135082" cy="332512"/>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grpSp>
      <p:sp>
        <p:nvSpPr>
          <p:cNvPr id="28" name="Text Box 7"/>
          <p:cNvSpPr txBox="1">
            <a:spLocks noChangeArrowheads="1"/>
          </p:cNvSpPr>
          <p:nvPr/>
        </p:nvSpPr>
        <p:spPr bwMode="auto">
          <a:xfrm>
            <a:off x="7650492" y="5443188"/>
            <a:ext cx="1926463"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r>
              <a:rPr lang="en-US" altLang="en-US" sz="1500" dirty="0">
                <a:solidFill>
                  <a:schemeClr val="bg1"/>
                </a:solidFill>
                <a:latin typeface="+mj-lt"/>
              </a:rPr>
              <a:t>Advertising Design</a:t>
            </a:r>
          </a:p>
        </p:txBody>
      </p:sp>
      <p:grpSp>
        <p:nvGrpSpPr>
          <p:cNvPr id="29" name="Group 28"/>
          <p:cNvGrpSpPr/>
          <p:nvPr/>
        </p:nvGrpSpPr>
        <p:grpSpPr>
          <a:xfrm flipH="1">
            <a:off x="3033385" y="2162532"/>
            <a:ext cx="2109079" cy="343510"/>
            <a:chOff x="5476009" y="1960314"/>
            <a:chExt cx="2254827" cy="367248"/>
          </a:xfrm>
          <a:solidFill>
            <a:srgbClr val="0153A5"/>
          </a:solidFill>
        </p:grpSpPr>
        <p:sp>
          <p:nvSpPr>
            <p:cNvPr id="30" name="Rounded Rectangle 29"/>
            <p:cNvSpPr/>
            <p:nvPr/>
          </p:nvSpPr>
          <p:spPr>
            <a:xfrm>
              <a:off x="5808518" y="1960314"/>
              <a:ext cx="1922318" cy="367248"/>
            </a:xfrm>
            <a:prstGeom prst="roundRect">
              <a:avLst>
                <a:gd name="adj" fmla="val 1129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mj-lt"/>
              </a:endParaRPr>
            </a:p>
          </p:txBody>
        </p:sp>
        <p:sp>
          <p:nvSpPr>
            <p:cNvPr id="31" name="Right Triangle 30"/>
            <p:cNvSpPr/>
            <p:nvPr/>
          </p:nvSpPr>
          <p:spPr>
            <a:xfrm rot="16200000">
              <a:off x="5574724" y="1937902"/>
              <a:ext cx="135082" cy="332512"/>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grpSp>
      <p:sp>
        <p:nvSpPr>
          <p:cNvPr id="32" name="Text Box 7"/>
          <p:cNvSpPr txBox="1">
            <a:spLocks noChangeArrowheads="1"/>
          </p:cNvSpPr>
          <p:nvPr/>
        </p:nvSpPr>
        <p:spPr bwMode="auto">
          <a:xfrm flipH="1">
            <a:off x="3240925" y="2206333"/>
            <a:ext cx="1409617"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algn="r"/>
            <a:r>
              <a:rPr lang="en-US" altLang="en-US" sz="1500" dirty="0">
                <a:solidFill>
                  <a:schemeClr val="bg1"/>
                </a:solidFill>
                <a:latin typeface="+mj-lt"/>
              </a:rPr>
              <a:t>Segmentation</a:t>
            </a:r>
          </a:p>
        </p:txBody>
      </p:sp>
      <p:grpSp>
        <p:nvGrpSpPr>
          <p:cNvPr id="33" name="Group 32"/>
          <p:cNvGrpSpPr/>
          <p:nvPr/>
        </p:nvGrpSpPr>
        <p:grpSpPr>
          <a:xfrm flipH="1">
            <a:off x="2118984" y="2803362"/>
            <a:ext cx="2649407" cy="343510"/>
            <a:chOff x="5850081" y="2594161"/>
            <a:chExt cx="2832494" cy="367248"/>
          </a:xfrm>
          <a:solidFill>
            <a:schemeClr val="bg2"/>
          </a:solidFill>
        </p:grpSpPr>
        <p:sp>
          <p:nvSpPr>
            <p:cNvPr id="34" name="Rounded Rectangle 33"/>
            <p:cNvSpPr/>
            <p:nvPr/>
          </p:nvSpPr>
          <p:spPr>
            <a:xfrm>
              <a:off x="6182590" y="2594161"/>
              <a:ext cx="2499985" cy="367248"/>
            </a:xfrm>
            <a:prstGeom prst="roundRect">
              <a:avLst>
                <a:gd name="adj" fmla="val 1129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mj-lt"/>
              </a:endParaRPr>
            </a:p>
          </p:txBody>
        </p:sp>
        <p:sp>
          <p:nvSpPr>
            <p:cNvPr id="35" name="Right Triangle 34"/>
            <p:cNvSpPr/>
            <p:nvPr/>
          </p:nvSpPr>
          <p:spPr>
            <a:xfrm rot="16200000">
              <a:off x="5948796" y="2571749"/>
              <a:ext cx="135082" cy="332512"/>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grpSp>
      <p:sp>
        <p:nvSpPr>
          <p:cNvPr id="36" name="Text Box 7"/>
          <p:cNvSpPr txBox="1">
            <a:spLocks noChangeArrowheads="1"/>
          </p:cNvSpPr>
          <p:nvPr/>
        </p:nvSpPr>
        <p:spPr bwMode="auto">
          <a:xfrm flipH="1">
            <a:off x="2114841" y="2847162"/>
            <a:ext cx="2227514" cy="233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algn="r"/>
            <a:r>
              <a:rPr lang="en-US" altLang="en-US" sz="1500" dirty="0">
                <a:latin typeface="+mj-lt"/>
              </a:rPr>
              <a:t>Campaign Effectiveness</a:t>
            </a:r>
          </a:p>
        </p:txBody>
      </p:sp>
      <p:grpSp>
        <p:nvGrpSpPr>
          <p:cNvPr id="37" name="Group 36"/>
          <p:cNvGrpSpPr/>
          <p:nvPr/>
        </p:nvGrpSpPr>
        <p:grpSpPr>
          <a:xfrm flipH="1">
            <a:off x="2118986" y="3444192"/>
            <a:ext cx="2109079" cy="343510"/>
            <a:chOff x="6452754" y="3228006"/>
            <a:chExt cx="2254827" cy="367248"/>
          </a:xfrm>
          <a:solidFill>
            <a:srgbClr val="0153A5"/>
          </a:solidFill>
        </p:grpSpPr>
        <p:sp>
          <p:nvSpPr>
            <p:cNvPr id="38" name="Rounded Rectangle 37"/>
            <p:cNvSpPr/>
            <p:nvPr/>
          </p:nvSpPr>
          <p:spPr>
            <a:xfrm>
              <a:off x="6785263" y="3228006"/>
              <a:ext cx="1922318" cy="367248"/>
            </a:xfrm>
            <a:prstGeom prst="roundRect">
              <a:avLst>
                <a:gd name="adj" fmla="val 1129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mj-lt"/>
              </a:endParaRPr>
            </a:p>
          </p:txBody>
        </p:sp>
        <p:sp>
          <p:nvSpPr>
            <p:cNvPr id="39" name="Right Triangle 38"/>
            <p:cNvSpPr/>
            <p:nvPr/>
          </p:nvSpPr>
          <p:spPr>
            <a:xfrm rot="16200000">
              <a:off x="6551469" y="3205594"/>
              <a:ext cx="135082" cy="332512"/>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grpSp>
      <p:sp>
        <p:nvSpPr>
          <p:cNvPr id="40" name="Text Box 7"/>
          <p:cNvSpPr txBox="1">
            <a:spLocks noChangeArrowheads="1"/>
          </p:cNvSpPr>
          <p:nvPr/>
        </p:nvSpPr>
        <p:spPr bwMode="auto">
          <a:xfrm flipH="1">
            <a:off x="2129098" y="3487993"/>
            <a:ext cx="1577124"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algn="r"/>
            <a:r>
              <a:rPr lang="en-US" altLang="en-US" sz="1500" dirty="0">
                <a:solidFill>
                  <a:schemeClr val="bg1"/>
                </a:solidFill>
                <a:latin typeface="+mj-lt"/>
              </a:rPr>
              <a:t>Targeting</a:t>
            </a:r>
          </a:p>
        </p:txBody>
      </p:sp>
      <p:grpSp>
        <p:nvGrpSpPr>
          <p:cNvPr id="41" name="Group 40"/>
          <p:cNvGrpSpPr/>
          <p:nvPr/>
        </p:nvGrpSpPr>
        <p:grpSpPr>
          <a:xfrm flipH="1">
            <a:off x="2185474" y="4085022"/>
            <a:ext cx="2109079" cy="343510"/>
            <a:chOff x="6386266" y="4052547"/>
            <a:chExt cx="2254827" cy="367248"/>
          </a:xfrm>
          <a:solidFill>
            <a:schemeClr val="bg2"/>
          </a:solidFill>
        </p:grpSpPr>
        <p:sp>
          <p:nvSpPr>
            <p:cNvPr id="42" name="Rounded Rectangle 41"/>
            <p:cNvSpPr/>
            <p:nvPr/>
          </p:nvSpPr>
          <p:spPr>
            <a:xfrm flipV="1">
              <a:off x="6718775" y="4052547"/>
              <a:ext cx="1922318" cy="367248"/>
            </a:xfrm>
            <a:prstGeom prst="roundRect">
              <a:avLst>
                <a:gd name="adj" fmla="val 1129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mj-lt"/>
              </a:endParaRPr>
            </a:p>
          </p:txBody>
        </p:sp>
        <p:sp>
          <p:nvSpPr>
            <p:cNvPr id="43" name="Right Triangle 42"/>
            <p:cNvSpPr/>
            <p:nvPr/>
          </p:nvSpPr>
          <p:spPr>
            <a:xfrm rot="5400000" flipV="1">
              <a:off x="6484981" y="4109695"/>
              <a:ext cx="135082" cy="332512"/>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grpSp>
      <p:sp>
        <p:nvSpPr>
          <p:cNvPr id="44" name="Text Box 7"/>
          <p:cNvSpPr txBox="1">
            <a:spLocks noChangeArrowheads="1"/>
          </p:cNvSpPr>
          <p:nvPr/>
        </p:nvSpPr>
        <p:spPr bwMode="auto">
          <a:xfrm flipH="1">
            <a:off x="2233008" y="4124754"/>
            <a:ext cx="1672456"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algn="r"/>
            <a:r>
              <a:rPr lang="en-US" altLang="en-US" sz="1500" dirty="0">
                <a:latin typeface="+mj-lt"/>
              </a:rPr>
              <a:t>Sales channels</a:t>
            </a:r>
          </a:p>
        </p:txBody>
      </p:sp>
      <p:grpSp>
        <p:nvGrpSpPr>
          <p:cNvPr id="45" name="Group 44"/>
          <p:cNvGrpSpPr/>
          <p:nvPr/>
        </p:nvGrpSpPr>
        <p:grpSpPr>
          <a:xfrm flipH="1">
            <a:off x="2614201" y="4725852"/>
            <a:ext cx="2109079" cy="343510"/>
            <a:chOff x="6019885" y="4665703"/>
            <a:chExt cx="2254827" cy="367248"/>
          </a:xfrm>
          <a:solidFill>
            <a:srgbClr val="0153A5"/>
          </a:solidFill>
        </p:grpSpPr>
        <p:sp>
          <p:nvSpPr>
            <p:cNvPr id="46" name="Rounded Rectangle 45"/>
            <p:cNvSpPr/>
            <p:nvPr/>
          </p:nvSpPr>
          <p:spPr>
            <a:xfrm flipV="1">
              <a:off x="6352394" y="4665703"/>
              <a:ext cx="1922318" cy="367248"/>
            </a:xfrm>
            <a:prstGeom prst="roundRect">
              <a:avLst>
                <a:gd name="adj" fmla="val 1129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mj-lt"/>
              </a:endParaRPr>
            </a:p>
          </p:txBody>
        </p:sp>
        <p:sp>
          <p:nvSpPr>
            <p:cNvPr id="47" name="Right Triangle 46"/>
            <p:cNvSpPr/>
            <p:nvPr/>
          </p:nvSpPr>
          <p:spPr>
            <a:xfrm rot="5400000" flipV="1">
              <a:off x="6118600" y="4722851"/>
              <a:ext cx="135082" cy="332512"/>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grpSp>
      <p:sp>
        <p:nvSpPr>
          <p:cNvPr id="48" name="Text Box 7"/>
          <p:cNvSpPr txBox="1">
            <a:spLocks noChangeArrowheads="1"/>
          </p:cNvSpPr>
          <p:nvPr/>
        </p:nvSpPr>
        <p:spPr bwMode="auto">
          <a:xfrm flipH="1">
            <a:off x="2625433" y="4759587"/>
            <a:ext cx="1559334" cy="2384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algn="r"/>
            <a:r>
              <a:rPr lang="en-US" altLang="en-US" sz="1500" dirty="0">
                <a:solidFill>
                  <a:schemeClr val="bg1"/>
                </a:solidFill>
                <a:latin typeface="+mj-lt"/>
              </a:rPr>
              <a:t>Positioning</a:t>
            </a:r>
          </a:p>
        </p:txBody>
      </p:sp>
      <p:grpSp>
        <p:nvGrpSpPr>
          <p:cNvPr id="49" name="Group 48"/>
          <p:cNvGrpSpPr/>
          <p:nvPr/>
        </p:nvGrpSpPr>
        <p:grpSpPr>
          <a:xfrm flipH="1">
            <a:off x="2381615" y="5366681"/>
            <a:ext cx="2563420" cy="343510"/>
            <a:chOff x="5808518" y="5455411"/>
            <a:chExt cx="2740564" cy="367248"/>
          </a:xfrm>
          <a:solidFill>
            <a:schemeClr val="bg2"/>
          </a:solidFill>
        </p:grpSpPr>
        <p:sp>
          <p:nvSpPr>
            <p:cNvPr id="50" name="Rounded Rectangle 49"/>
            <p:cNvSpPr/>
            <p:nvPr/>
          </p:nvSpPr>
          <p:spPr>
            <a:xfrm flipV="1">
              <a:off x="6141026" y="5455411"/>
              <a:ext cx="2408056" cy="367248"/>
            </a:xfrm>
            <a:prstGeom prst="roundRect">
              <a:avLst>
                <a:gd name="adj" fmla="val 1129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mj-lt"/>
              </a:endParaRPr>
            </a:p>
          </p:txBody>
        </p:sp>
        <p:sp>
          <p:nvSpPr>
            <p:cNvPr id="51" name="Right Triangle 50"/>
            <p:cNvSpPr/>
            <p:nvPr/>
          </p:nvSpPr>
          <p:spPr>
            <a:xfrm rot="5400000" flipV="1">
              <a:off x="5907233" y="5512559"/>
              <a:ext cx="135082" cy="332512"/>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grpSp>
      <p:sp>
        <p:nvSpPr>
          <p:cNvPr id="52" name="Text Box 7"/>
          <p:cNvSpPr txBox="1">
            <a:spLocks noChangeArrowheads="1"/>
          </p:cNvSpPr>
          <p:nvPr/>
        </p:nvSpPr>
        <p:spPr bwMode="auto">
          <a:xfrm flipH="1">
            <a:off x="2371227" y="5406412"/>
            <a:ext cx="2108931"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algn="r"/>
            <a:r>
              <a:rPr lang="en-US" altLang="en-US" sz="1500" dirty="0">
                <a:latin typeface="+mj-lt"/>
              </a:rPr>
              <a:t>Portfolio Management</a:t>
            </a:r>
          </a:p>
        </p:txBody>
      </p:sp>
    </p:spTree>
    <p:extLst>
      <p:ext uri="{BB962C8B-B14F-4D97-AF65-F5344CB8AC3E}">
        <p14:creationId xmlns:p14="http://schemas.microsoft.com/office/powerpoint/2010/main" val="32147041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
            <a:ext cx="10515600" cy="670154"/>
          </a:xfrm>
        </p:spPr>
        <p:txBody>
          <a:bodyPr/>
          <a:lstStyle/>
          <a:p>
            <a:r>
              <a:rPr lang="en-US" altLang="en-US" b="1" dirty="0"/>
              <a:t>Typical Consequences of Marketing Decisions</a:t>
            </a:r>
            <a:endParaRPr lang="en-US" b="1" dirty="0"/>
          </a:p>
        </p:txBody>
      </p:sp>
      <p:sp>
        <p:nvSpPr>
          <p:cNvPr id="4" name="Rounded Rectangle 3"/>
          <p:cNvSpPr/>
          <p:nvPr/>
        </p:nvSpPr>
        <p:spPr>
          <a:xfrm>
            <a:off x="322400" y="4390055"/>
            <a:ext cx="1707508" cy="750975"/>
          </a:xfrm>
          <a:prstGeom prst="roundRect">
            <a:avLst>
              <a:gd name="adj" fmla="val 50000"/>
            </a:avLst>
          </a:prstGeom>
          <a:solidFill>
            <a:schemeClr val="bg2"/>
          </a:solidFill>
          <a:ln w="19050">
            <a:solidFill>
              <a:srgbClr val="0153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solidFill>
              </a:rPr>
              <a:t>ROI?</a:t>
            </a:r>
          </a:p>
        </p:txBody>
      </p:sp>
      <p:cxnSp>
        <p:nvCxnSpPr>
          <p:cNvPr id="5" name="AutoShape 5"/>
          <p:cNvCxnSpPr>
            <a:cxnSpLocks noChangeShapeType="1"/>
          </p:cNvCxnSpPr>
          <p:nvPr/>
        </p:nvCxnSpPr>
        <p:spPr bwMode="auto">
          <a:xfrm>
            <a:off x="1267908" y="2755835"/>
            <a:ext cx="762000" cy="0"/>
          </a:xfrm>
          <a:prstGeom prst="straightConnector1">
            <a:avLst/>
          </a:prstGeom>
          <a:noFill/>
          <a:ln w="57150">
            <a:solidFill>
              <a:srgbClr val="0070C0"/>
            </a:solidFill>
            <a:prstDash val="solid"/>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8" name="Picture 13" descr="NATSN00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1390" y="2153719"/>
            <a:ext cx="2651535" cy="1710709"/>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AutoShape 15"/>
          <p:cNvCxnSpPr>
            <a:cxnSpLocks noChangeShapeType="1"/>
          </p:cNvCxnSpPr>
          <p:nvPr/>
        </p:nvCxnSpPr>
        <p:spPr bwMode="auto">
          <a:xfrm>
            <a:off x="4474029" y="2743200"/>
            <a:ext cx="540600" cy="0"/>
          </a:xfrm>
          <a:prstGeom prst="straightConnector1">
            <a:avLst/>
          </a:prstGeom>
          <a:noFill/>
          <a:ln w="57150">
            <a:solidFill>
              <a:srgbClr val="0070C0"/>
            </a:solidFill>
            <a:prstDash val="solid"/>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 name="AutoShape 16"/>
          <p:cNvCxnSpPr>
            <a:cxnSpLocks noChangeShapeType="1"/>
          </p:cNvCxnSpPr>
          <p:nvPr/>
        </p:nvCxnSpPr>
        <p:spPr bwMode="auto">
          <a:xfrm>
            <a:off x="6604950" y="2541842"/>
            <a:ext cx="2060086" cy="30226"/>
          </a:xfrm>
          <a:prstGeom prst="straightConnector1">
            <a:avLst/>
          </a:prstGeom>
          <a:noFill/>
          <a:ln w="57150">
            <a:solidFill>
              <a:srgbClr val="0070C0"/>
            </a:solidFill>
            <a:prstDash val="solid"/>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3" name="Picture 18" descr="NATSN00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21002" y="2039946"/>
            <a:ext cx="1102077" cy="963746"/>
          </a:xfrm>
          <a:prstGeom prst="rect">
            <a:avLst/>
          </a:prstGeom>
          <a:noFill/>
          <a:extLst>
            <a:ext uri="{909E8E84-426E-40DD-AFC4-6F175D3DCCD1}">
              <a14:hiddenFill xmlns:a14="http://schemas.microsoft.com/office/drawing/2010/main">
                <a:solidFill>
                  <a:srgbClr val="FFFFFF"/>
                </a:solidFill>
              </a14:hiddenFill>
            </a:ext>
          </a:extLst>
        </p:spPr>
      </p:pic>
      <p:sp>
        <p:nvSpPr>
          <p:cNvPr id="14" name="Text Box 19"/>
          <p:cNvSpPr txBox="1">
            <a:spLocks noChangeArrowheads="1"/>
          </p:cNvSpPr>
          <p:nvPr/>
        </p:nvSpPr>
        <p:spPr bwMode="auto">
          <a:xfrm>
            <a:off x="7456556" y="2149576"/>
            <a:ext cx="335929" cy="769251"/>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a:spcBef>
                <a:spcPct val="50000"/>
              </a:spcBef>
            </a:pPr>
            <a:r>
              <a:rPr lang="en-US" altLang="en-US" sz="4400" b="1" dirty="0">
                <a:latin typeface="Arial" charset="0"/>
              </a:rPr>
              <a:t>?</a:t>
            </a:r>
          </a:p>
        </p:txBody>
      </p:sp>
      <p:grpSp>
        <p:nvGrpSpPr>
          <p:cNvPr id="16" name="Group 15"/>
          <p:cNvGrpSpPr/>
          <p:nvPr/>
        </p:nvGrpSpPr>
        <p:grpSpPr>
          <a:xfrm>
            <a:off x="617321" y="2426167"/>
            <a:ext cx="663575" cy="830263"/>
            <a:chOff x="228600" y="2286000"/>
            <a:chExt cx="663575" cy="830263"/>
          </a:xfrm>
        </p:grpSpPr>
        <p:sp>
          <p:nvSpPr>
            <p:cNvPr id="17" name="Freeform 21"/>
            <p:cNvSpPr>
              <a:spLocks/>
            </p:cNvSpPr>
            <p:nvPr/>
          </p:nvSpPr>
          <p:spPr bwMode="auto">
            <a:xfrm>
              <a:off x="228600" y="2286000"/>
              <a:ext cx="608013" cy="795338"/>
            </a:xfrm>
            <a:custGeom>
              <a:avLst/>
              <a:gdLst>
                <a:gd name="T0" fmla="*/ 576 w 1913"/>
                <a:gd name="T1" fmla="*/ 176 h 2504"/>
                <a:gd name="T2" fmla="*/ 727 w 1913"/>
                <a:gd name="T3" fmla="*/ 0 h 2504"/>
                <a:gd name="T4" fmla="*/ 1293 w 1913"/>
                <a:gd name="T5" fmla="*/ 70 h 2504"/>
                <a:gd name="T6" fmla="*/ 1097 w 1913"/>
                <a:gd name="T7" fmla="*/ 398 h 2504"/>
                <a:gd name="T8" fmla="*/ 1231 w 1913"/>
                <a:gd name="T9" fmla="*/ 726 h 2504"/>
                <a:gd name="T10" fmla="*/ 1708 w 1913"/>
                <a:gd name="T11" fmla="*/ 1265 h 2504"/>
                <a:gd name="T12" fmla="*/ 1913 w 1913"/>
                <a:gd name="T13" fmla="*/ 1911 h 2504"/>
                <a:gd name="T14" fmla="*/ 1691 w 1913"/>
                <a:gd name="T15" fmla="*/ 2248 h 2504"/>
                <a:gd name="T16" fmla="*/ 1355 w 1913"/>
                <a:gd name="T17" fmla="*/ 2504 h 2504"/>
                <a:gd name="T18" fmla="*/ 850 w 1913"/>
                <a:gd name="T19" fmla="*/ 2504 h 2504"/>
                <a:gd name="T20" fmla="*/ 328 w 1913"/>
                <a:gd name="T21" fmla="*/ 2406 h 2504"/>
                <a:gd name="T22" fmla="*/ 89 w 1913"/>
                <a:gd name="T23" fmla="*/ 2301 h 2504"/>
                <a:gd name="T24" fmla="*/ 0 w 1913"/>
                <a:gd name="T25" fmla="*/ 1947 h 2504"/>
                <a:gd name="T26" fmla="*/ 71 w 1913"/>
                <a:gd name="T27" fmla="*/ 1610 h 2504"/>
                <a:gd name="T28" fmla="*/ 628 w 1913"/>
                <a:gd name="T29" fmla="*/ 796 h 2504"/>
                <a:gd name="T30" fmla="*/ 753 w 1913"/>
                <a:gd name="T31" fmla="*/ 514 h 2504"/>
                <a:gd name="T32" fmla="*/ 576 w 1913"/>
                <a:gd name="T33" fmla="*/ 176 h 2504"/>
                <a:gd name="T34" fmla="*/ 576 w 1913"/>
                <a:gd name="T35" fmla="*/ 176 h 2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13" h="2504">
                  <a:moveTo>
                    <a:pt x="576" y="176"/>
                  </a:moveTo>
                  <a:lnTo>
                    <a:pt x="727" y="0"/>
                  </a:lnTo>
                  <a:lnTo>
                    <a:pt x="1293" y="70"/>
                  </a:lnTo>
                  <a:lnTo>
                    <a:pt x="1097" y="398"/>
                  </a:lnTo>
                  <a:lnTo>
                    <a:pt x="1231" y="726"/>
                  </a:lnTo>
                  <a:lnTo>
                    <a:pt x="1708" y="1265"/>
                  </a:lnTo>
                  <a:lnTo>
                    <a:pt x="1913" y="1911"/>
                  </a:lnTo>
                  <a:lnTo>
                    <a:pt x="1691" y="2248"/>
                  </a:lnTo>
                  <a:lnTo>
                    <a:pt x="1355" y="2504"/>
                  </a:lnTo>
                  <a:lnTo>
                    <a:pt x="850" y="2504"/>
                  </a:lnTo>
                  <a:lnTo>
                    <a:pt x="328" y="2406"/>
                  </a:lnTo>
                  <a:lnTo>
                    <a:pt x="89" y="2301"/>
                  </a:lnTo>
                  <a:lnTo>
                    <a:pt x="0" y="1947"/>
                  </a:lnTo>
                  <a:lnTo>
                    <a:pt x="71" y="1610"/>
                  </a:lnTo>
                  <a:lnTo>
                    <a:pt x="628" y="796"/>
                  </a:lnTo>
                  <a:lnTo>
                    <a:pt x="753" y="514"/>
                  </a:lnTo>
                  <a:lnTo>
                    <a:pt x="576" y="176"/>
                  </a:lnTo>
                  <a:lnTo>
                    <a:pt x="576" y="176"/>
                  </a:lnTo>
                  <a:close/>
                </a:path>
              </a:pathLst>
            </a:custGeom>
            <a:solidFill>
              <a:srgbClr val="B8CCB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8" name="Freeform 22"/>
            <p:cNvSpPr>
              <a:spLocks/>
            </p:cNvSpPr>
            <p:nvPr/>
          </p:nvSpPr>
          <p:spPr bwMode="auto">
            <a:xfrm>
              <a:off x="228600" y="2286000"/>
              <a:ext cx="663575" cy="830263"/>
            </a:xfrm>
            <a:custGeom>
              <a:avLst/>
              <a:gdLst>
                <a:gd name="T0" fmla="*/ 473 w 2092"/>
                <a:gd name="T1" fmla="*/ 245 h 2615"/>
                <a:gd name="T2" fmla="*/ 656 w 2092"/>
                <a:gd name="T3" fmla="*/ 136 h 2615"/>
                <a:gd name="T4" fmla="*/ 554 w 2092"/>
                <a:gd name="T5" fmla="*/ 0 h 2615"/>
                <a:gd name="T6" fmla="*/ 906 w 2092"/>
                <a:gd name="T7" fmla="*/ 0 h 2615"/>
                <a:gd name="T8" fmla="*/ 1239 w 2092"/>
                <a:gd name="T9" fmla="*/ 55 h 2615"/>
                <a:gd name="T10" fmla="*/ 1502 w 2092"/>
                <a:gd name="T11" fmla="*/ 123 h 2615"/>
                <a:gd name="T12" fmla="*/ 1110 w 2092"/>
                <a:gd name="T13" fmla="*/ 143 h 2615"/>
                <a:gd name="T14" fmla="*/ 913 w 2092"/>
                <a:gd name="T15" fmla="*/ 177 h 2615"/>
                <a:gd name="T16" fmla="*/ 934 w 2092"/>
                <a:gd name="T17" fmla="*/ 685 h 2615"/>
                <a:gd name="T18" fmla="*/ 833 w 2092"/>
                <a:gd name="T19" fmla="*/ 759 h 2615"/>
                <a:gd name="T20" fmla="*/ 840 w 2092"/>
                <a:gd name="T21" fmla="*/ 916 h 2615"/>
                <a:gd name="T22" fmla="*/ 371 w 2092"/>
                <a:gd name="T23" fmla="*/ 1510 h 2615"/>
                <a:gd name="T24" fmla="*/ 256 w 2092"/>
                <a:gd name="T25" fmla="*/ 1708 h 2615"/>
                <a:gd name="T26" fmla="*/ 196 w 2092"/>
                <a:gd name="T27" fmla="*/ 1904 h 2615"/>
                <a:gd name="T28" fmla="*/ 162 w 2092"/>
                <a:gd name="T29" fmla="*/ 2087 h 2615"/>
                <a:gd name="T30" fmla="*/ 236 w 2092"/>
                <a:gd name="T31" fmla="*/ 2249 h 2615"/>
                <a:gd name="T32" fmla="*/ 365 w 2092"/>
                <a:gd name="T33" fmla="*/ 2405 h 2615"/>
                <a:gd name="T34" fmla="*/ 493 w 2092"/>
                <a:gd name="T35" fmla="*/ 2466 h 2615"/>
                <a:gd name="T36" fmla="*/ 723 w 2092"/>
                <a:gd name="T37" fmla="*/ 2480 h 2615"/>
                <a:gd name="T38" fmla="*/ 1117 w 2092"/>
                <a:gd name="T39" fmla="*/ 2480 h 2615"/>
                <a:gd name="T40" fmla="*/ 1408 w 2092"/>
                <a:gd name="T41" fmla="*/ 2452 h 2615"/>
                <a:gd name="T42" fmla="*/ 1618 w 2092"/>
                <a:gd name="T43" fmla="*/ 2365 h 2615"/>
                <a:gd name="T44" fmla="*/ 1787 w 2092"/>
                <a:gd name="T45" fmla="*/ 2243 h 2615"/>
                <a:gd name="T46" fmla="*/ 1862 w 2092"/>
                <a:gd name="T47" fmla="*/ 2073 h 2615"/>
                <a:gd name="T48" fmla="*/ 1895 w 2092"/>
                <a:gd name="T49" fmla="*/ 1890 h 2615"/>
                <a:gd name="T50" fmla="*/ 1888 w 2092"/>
                <a:gd name="T51" fmla="*/ 1646 h 2615"/>
                <a:gd name="T52" fmla="*/ 1794 w 2092"/>
                <a:gd name="T53" fmla="*/ 1437 h 2615"/>
                <a:gd name="T54" fmla="*/ 1585 w 2092"/>
                <a:gd name="T55" fmla="*/ 1098 h 2615"/>
                <a:gd name="T56" fmla="*/ 1313 w 2092"/>
                <a:gd name="T57" fmla="*/ 794 h 2615"/>
                <a:gd name="T58" fmla="*/ 1293 w 2092"/>
                <a:gd name="T59" fmla="*/ 658 h 2615"/>
                <a:gd name="T60" fmla="*/ 1821 w 2092"/>
                <a:gd name="T61" fmla="*/ 1261 h 2615"/>
                <a:gd name="T62" fmla="*/ 1984 w 2092"/>
                <a:gd name="T63" fmla="*/ 1505 h 2615"/>
                <a:gd name="T64" fmla="*/ 2078 w 2092"/>
                <a:gd name="T65" fmla="*/ 1762 h 2615"/>
                <a:gd name="T66" fmla="*/ 2092 w 2092"/>
                <a:gd name="T67" fmla="*/ 2052 h 2615"/>
                <a:gd name="T68" fmla="*/ 1984 w 2092"/>
                <a:gd name="T69" fmla="*/ 2269 h 2615"/>
                <a:gd name="T70" fmla="*/ 1808 w 2092"/>
                <a:gd name="T71" fmla="*/ 2452 h 2615"/>
                <a:gd name="T72" fmla="*/ 1611 w 2092"/>
                <a:gd name="T73" fmla="*/ 2547 h 2615"/>
                <a:gd name="T74" fmla="*/ 1401 w 2092"/>
                <a:gd name="T75" fmla="*/ 2601 h 2615"/>
                <a:gd name="T76" fmla="*/ 1036 w 2092"/>
                <a:gd name="T77" fmla="*/ 2615 h 2615"/>
                <a:gd name="T78" fmla="*/ 601 w 2092"/>
                <a:gd name="T79" fmla="*/ 2575 h 2615"/>
                <a:gd name="T80" fmla="*/ 324 w 2092"/>
                <a:gd name="T81" fmla="*/ 2500 h 2615"/>
                <a:gd name="T82" fmla="*/ 141 w 2092"/>
                <a:gd name="T83" fmla="*/ 2365 h 2615"/>
                <a:gd name="T84" fmla="*/ 33 w 2092"/>
                <a:gd name="T85" fmla="*/ 2181 h 2615"/>
                <a:gd name="T86" fmla="*/ 0 w 2092"/>
                <a:gd name="T87" fmla="*/ 1931 h 2615"/>
                <a:gd name="T88" fmla="*/ 53 w 2092"/>
                <a:gd name="T89" fmla="*/ 1680 h 2615"/>
                <a:gd name="T90" fmla="*/ 114 w 2092"/>
                <a:gd name="T91" fmla="*/ 1510 h 2615"/>
                <a:gd name="T92" fmla="*/ 250 w 2092"/>
                <a:gd name="T93" fmla="*/ 1329 h 2615"/>
                <a:gd name="T94" fmla="*/ 765 w 2092"/>
                <a:gd name="T95" fmla="*/ 766 h 2615"/>
                <a:gd name="T96" fmla="*/ 805 w 2092"/>
                <a:gd name="T97" fmla="*/ 603 h 2615"/>
                <a:gd name="T98" fmla="*/ 636 w 2092"/>
                <a:gd name="T99" fmla="*/ 299 h 2615"/>
                <a:gd name="T100" fmla="*/ 473 w 2092"/>
                <a:gd name="T101" fmla="*/ 245 h 2615"/>
                <a:gd name="T102" fmla="*/ 473 w 2092"/>
                <a:gd name="T103" fmla="*/ 245 h 2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092" h="2615">
                  <a:moveTo>
                    <a:pt x="473" y="245"/>
                  </a:moveTo>
                  <a:lnTo>
                    <a:pt x="656" y="136"/>
                  </a:lnTo>
                  <a:lnTo>
                    <a:pt x="554" y="0"/>
                  </a:lnTo>
                  <a:lnTo>
                    <a:pt x="906" y="0"/>
                  </a:lnTo>
                  <a:lnTo>
                    <a:pt x="1239" y="55"/>
                  </a:lnTo>
                  <a:lnTo>
                    <a:pt x="1502" y="123"/>
                  </a:lnTo>
                  <a:lnTo>
                    <a:pt x="1110" y="143"/>
                  </a:lnTo>
                  <a:lnTo>
                    <a:pt x="913" y="177"/>
                  </a:lnTo>
                  <a:lnTo>
                    <a:pt x="934" y="685"/>
                  </a:lnTo>
                  <a:lnTo>
                    <a:pt x="833" y="759"/>
                  </a:lnTo>
                  <a:lnTo>
                    <a:pt x="840" y="916"/>
                  </a:lnTo>
                  <a:lnTo>
                    <a:pt x="371" y="1510"/>
                  </a:lnTo>
                  <a:lnTo>
                    <a:pt x="256" y="1708"/>
                  </a:lnTo>
                  <a:lnTo>
                    <a:pt x="196" y="1904"/>
                  </a:lnTo>
                  <a:lnTo>
                    <a:pt x="162" y="2087"/>
                  </a:lnTo>
                  <a:lnTo>
                    <a:pt x="236" y="2249"/>
                  </a:lnTo>
                  <a:lnTo>
                    <a:pt x="365" y="2405"/>
                  </a:lnTo>
                  <a:lnTo>
                    <a:pt x="493" y="2466"/>
                  </a:lnTo>
                  <a:lnTo>
                    <a:pt x="723" y="2480"/>
                  </a:lnTo>
                  <a:lnTo>
                    <a:pt x="1117" y="2480"/>
                  </a:lnTo>
                  <a:lnTo>
                    <a:pt x="1408" y="2452"/>
                  </a:lnTo>
                  <a:lnTo>
                    <a:pt x="1618" y="2365"/>
                  </a:lnTo>
                  <a:lnTo>
                    <a:pt x="1787" y="2243"/>
                  </a:lnTo>
                  <a:lnTo>
                    <a:pt x="1862" y="2073"/>
                  </a:lnTo>
                  <a:lnTo>
                    <a:pt x="1895" y="1890"/>
                  </a:lnTo>
                  <a:lnTo>
                    <a:pt x="1888" y="1646"/>
                  </a:lnTo>
                  <a:lnTo>
                    <a:pt x="1794" y="1437"/>
                  </a:lnTo>
                  <a:lnTo>
                    <a:pt x="1585" y="1098"/>
                  </a:lnTo>
                  <a:lnTo>
                    <a:pt x="1313" y="794"/>
                  </a:lnTo>
                  <a:lnTo>
                    <a:pt x="1293" y="658"/>
                  </a:lnTo>
                  <a:lnTo>
                    <a:pt x="1821" y="1261"/>
                  </a:lnTo>
                  <a:lnTo>
                    <a:pt x="1984" y="1505"/>
                  </a:lnTo>
                  <a:lnTo>
                    <a:pt x="2078" y="1762"/>
                  </a:lnTo>
                  <a:lnTo>
                    <a:pt x="2092" y="2052"/>
                  </a:lnTo>
                  <a:lnTo>
                    <a:pt x="1984" y="2269"/>
                  </a:lnTo>
                  <a:lnTo>
                    <a:pt x="1808" y="2452"/>
                  </a:lnTo>
                  <a:lnTo>
                    <a:pt x="1611" y="2547"/>
                  </a:lnTo>
                  <a:lnTo>
                    <a:pt x="1401" y="2601"/>
                  </a:lnTo>
                  <a:lnTo>
                    <a:pt x="1036" y="2615"/>
                  </a:lnTo>
                  <a:lnTo>
                    <a:pt x="601" y="2575"/>
                  </a:lnTo>
                  <a:lnTo>
                    <a:pt x="324" y="2500"/>
                  </a:lnTo>
                  <a:lnTo>
                    <a:pt x="141" y="2365"/>
                  </a:lnTo>
                  <a:lnTo>
                    <a:pt x="33" y="2181"/>
                  </a:lnTo>
                  <a:lnTo>
                    <a:pt x="0" y="1931"/>
                  </a:lnTo>
                  <a:lnTo>
                    <a:pt x="53" y="1680"/>
                  </a:lnTo>
                  <a:lnTo>
                    <a:pt x="114" y="1510"/>
                  </a:lnTo>
                  <a:lnTo>
                    <a:pt x="250" y="1329"/>
                  </a:lnTo>
                  <a:lnTo>
                    <a:pt x="765" y="766"/>
                  </a:lnTo>
                  <a:lnTo>
                    <a:pt x="805" y="603"/>
                  </a:lnTo>
                  <a:lnTo>
                    <a:pt x="636" y="299"/>
                  </a:lnTo>
                  <a:lnTo>
                    <a:pt x="473" y="245"/>
                  </a:lnTo>
                  <a:lnTo>
                    <a:pt x="473" y="24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9" name="Freeform 23"/>
            <p:cNvSpPr>
              <a:spLocks/>
            </p:cNvSpPr>
            <p:nvPr/>
          </p:nvSpPr>
          <p:spPr bwMode="auto">
            <a:xfrm>
              <a:off x="498475" y="2325688"/>
              <a:ext cx="204788" cy="200025"/>
            </a:xfrm>
            <a:custGeom>
              <a:avLst/>
              <a:gdLst>
                <a:gd name="T0" fmla="*/ 643 w 643"/>
                <a:gd name="T1" fmla="*/ 13 h 629"/>
                <a:gd name="T2" fmla="*/ 502 w 643"/>
                <a:gd name="T3" fmla="*/ 170 h 629"/>
                <a:gd name="T4" fmla="*/ 414 w 643"/>
                <a:gd name="T5" fmla="*/ 562 h 629"/>
                <a:gd name="T6" fmla="*/ 359 w 643"/>
                <a:gd name="T7" fmla="*/ 629 h 629"/>
                <a:gd name="T8" fmla="*/ 0 w 643"/>
                <a:gd name="T9" fmla="*/ 589 h 629"/>
                <a:gd name="T10" fmla="*/ 34 w 643"/>
                <a:gd name="T11" fmla="*/ 528 h 629"/>
                <a:gd name="T12" fmla="*/ 279 w 643"/>
                <a:gd name="T13" fmla="*/ 542 h 629"/>
                <a:gd name="T14" fmla="*/ 150 w 643"/>
                <a:gd name="T15" fmla="*/ 447 h 629"/>
                <a:gd name="T16" fmla="*/ 319 w 643"/>
                <a:gd name="T17" fmla="*/ 454 h 629"/>
                <a:gd name="T18" fmla="*/ 305 w 643"/>
                <a:gd name="T19" fmla="*/ 223 h 629"/>
                <a:gd name="T20" fmla="*/ 400 w 643"/>
                <a:gd name="T21" fmla="*/ 87 h 629"/>
                <a:gd name="T22" fmla="*/ 542 w 643"/>
                <a:gd name="T23" fmla="*/ 0 h 629"/>
                <a:gd name="T24" fmla="*/ 643 w 643"/>
                <a:gd name="T25" fmla="*/ 13 h 629"/>
                <a:gd name="T26" fmla="*/ 643 w 643"/>
                <a:gd name="T27" fmla="*/ 13 h 6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3" h="629">
                  <a:moveTo>
                    <a:pt x="643" y="13"/>
                  </a:moveTo>
                  <a:lnTo>
                    <a:pt x="502" y="170"/>
                  </a:lnTo>
                  <a:lnTo>
                    <a:pt x="414" y="562"/>
                  </a:lnTo>
                  <a:lnTo>
                    <a:pt x="359" y="629"/>
                  </a:lnTo>
                  <a:lnTo>
                    <a:pt x="0" y="589"/>
                  </a:lnTo>
                  <a:lnTo>
                    <a:pt x="34" y="528"/>
                  </a:lnTo>
                  <a:lnTo>
                    <a:pt x="279" y="542"/>
                  </a:lnTo>
                  <a:lnTo>
                    <a:pt x="150" y="447"/>
                  </a:lnTo>
                  <a:lnTo>
                    <a:pt x="319" y="454"/>
                  </a:lnTo>
                  <a:lnTo>
                    <a:pt x="305" y="223"/>
                  </a:lnTo>
                  <a:lnTo>
                    <a:pt x="400" y="87"/>
                  </a:lnTo>
                  <a:lnTo>
                    <a:pt x="542" y="0"/>
                  </a:lnTo>
                  <a:lnTo>
                    <a:pt x="643" y="13"/>
                  </a:lnTo>
                  <a:lnTo>
                    <a:pt x="643" y="1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0" name="Freeform 24"/>
            <p:cNvSpPr>
              <a:spLocks/>
            </p:cNvSpPr>
            <p:nvPr/>
          </p:nvSpPr>
          <p:spPr bwMode="auto">
            <a:xfrm>
              <a:off x="538163" y="2624138"/>
              <a:ext cx="31750" cy="385763"/>
            </a:xfrm>
            <a:custGeom>
              <a:avLst/>
              <a:gdLst>
                <a:gd name="T0" fmla="*/ 0 w 101"/>
                <a:gd name="T1" fmla="*/ 12 h 1211"/>
                <a:gd name="T2" fmla="*/ 7 w 101"/>
                <a:gd name="T3" fmla="*/ 1197 h 1211"/>
                <a:gd name="T4" fmla="*/ 101 w 101"/>
                <a:gd name="T5" fmla="*/ 1211 h 1211"/>
                <a:gd name="T6" fmla="*/ 101 w 101"/>
                <a:gd name="T7" fmla="*/ 0 h 1211"/>
                <a:gd name="T8" fmla="*/ 0 w 101"/>
                <a:gd name="T9" fmla="*/ 12 h 1211"/>
                <a:gd name="T10" fmla="*/ 0 w 101"/>
                <a:gd name="T11" fmla="*/ 12 h 1211"/>
              </a:gdLst>
              <a:ahLst/>
              <a:cxnLst>
                <a:cxn ang="0">
                  <a:pos x="T0" y="T1"/>
                </a:cxn>
                <a:cxn ang="0">
                  <a:pos x="T2" y="T3"/>
                </a:cxn>
                <a:cxn ang="0">
                  <a:pos x="T4" y="T5"/>
                </a:cxn>
                <a:cxn ang="0">
                  <a:pos x="T6" y="T7"/>
                </a:cxn>
                <a:cxn ang="0">
                  <a:pos x="T8" y="T9"/>
                </a:cxn>
                <a:cxn ang="0">
                  <a:pos x="T10" y="T11"/>
                </a:cxn>
              </a:cxnLst>
              <a:rect l="0" t="0" r="r" b="b"/>
              <a:pathLst>
                <a:path w="101" h="1211">
                  <a:moveTo>
                    <a:pt x="0" y="12"/>
                  </a:moveTo>
                  <a:lnTo>
                    <a:pt x="7" y="1197"/>
                  </a:lnTo>
                  <a:lnTo>
                    <a:pt x="101" y="1211"/>
                  </a:lnTo>
                  <a:lnTo>
                    <a:pt x="101" y="0"/>
                  </a:lnTo>
                  <a:lnTo>
                    <a:pt x="0" y="12"/>
                  </a:lnTo>
                  <a:lnTo>
                    <a:pt x="0" y="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1" name="Freeform 25"/>
            <p:cNvSpPr>
              <a:spLocks/>
            </p:cNvSpPr>
            <p:nvPr/>
          </p:nvSpPr>
          <p:spPr bwMode="auto">
            <a:xfrm>
              <a:off x="465138" y="2708275"/>
              <a:ext cx="201613" cy="250825"/>
            </a:xfrm>
            <a:custGeom>
              <a:avLst/>
              <a:gdLst>
                <a:gd name="T0" fmla="*/ 596 w 637"/>
                <a:gd name="T1" fmla="*/ 0 h 791"/>
                <a:gd name="T2" fmla="*/ 312 w 637"/>
                <a:gd name="T3" fmla="*/ 0 h 791"/>
                <a:gd name="T4" fmla="*/ 135 w 637"/>
                <a:gd name="T5" fmla="*/ 61 h 791"/>
                <a:gd name="T6" fmla="*/ 54 w 637"/>
                <a:gd name="T7" fmla="*/ 148 h 791"/>
                <a:gd name="T8" fmla="*/ 61 w 637"/>
                <a:gd name="T9" fmla="*/ 264 h 791"/>
                <a:gd name="T10" fmla="*/ 122 w 637"/>
                <a:gd name="T11" fmla="*/ 332 h 791"/>
                <a:gd name="T12" fmla="*/ 270 w 637"/>
                <a:gd name="T13" fmla="*/ 400 h 791"/>
                <a:gd name="T14" fmla="*/ 488 w 637"/>
                <a:gd name="T15" fmla="*/ 467 h 791"/>
                <a:gd name="T16" fmla="*/ 515 w 637"/>
                <a:gd name="T17" fmla="*/ 561 h 791"/>
                <a:gd name="T18" fmla="*/ 481 w 637"/>
                <a:gd name="T19" fmla="*/ 610 h 791"/>
                <a:gd name="T20" fmla="*/ 373 w 637"/>
                <a:gd name="T21" fmla="*/ 615 h 791"/>
                <a:gd name="T22" fmla="*/ 33 w 637"/>
                <a:gd name="T23" fmla="*/ 561 h 791"/>
                <a:gd name="T24" fmla="*/ 0 w 637"/>
                <a:gd name="T25" fmla="*/ 730 h 791"/>
                <a:gd name="T26" fmla="*/ 122 w 637"/>
                <a:gd name="T27" fmla="*/ 758 h 791"/>
                <a:gd name="T28" fmla="*/ 292 w 637"/>
                <a:gd name="T29" fmla="*/ 791 h 791"/>
                <a:gd name="T30" fmla="*/ 441 w 637"/>
                <a:gd name="T31" fmla="*/ 778 h 791"/>
                <a:gd name="T32" fmla="*/ 562 w 637"/>
                <a:gd name="T33" fmla="*/ 737 h 791"/>
                <a:gd name="T34" fmla="*/ 610 w 637"/>
                <a:gd name="T35" fmla="*/ 643 h 791"/>
                <a:gd name="T36" fmla="*/ 637 w 637"/>
                <a:gd name="T37" fmla="*/ 520 h 791"/>
                <a:gd name="T38" fmla="*/ 603 w 637"/>
                <a:gd name="T39" fmla="*/ 433 h 791"/>
                <a:gd name="T40" fmla="*/ 460 w 637"/>
                <a:gd name="T41" fmla="*/ 339 h 791"/>
                <a:gd name="T42" fmla="*/ 270 w 637"/>
                <a:gd name="T43" fmla="*/ 230 h 791"/>
                <a:gd name="T44" fmla="*/ 270 w 637"/>
                <a:gd name="T45" fmla="*/ 129 h 791"/>
                <a:gd name="T46" fmla="*/ 441 w 637"/>
                <a:gd name="T47" fmla="*/ 129 h 791"/>
                <a:gd name="T48" fmla="*/ 596 w 637"/>
                <a:gd name="T49" fmla="*/ 162 h 791"/>
                <a:gd name="T50" fmla="*/ 596 w 637"/>
                <a:gd name="T51" fmla="*/ 0 h 791"/>
                <a:gd name="T52" fmla="*/ 596 w 637"/>
                <a:gd name="T53" fmla="*/ 0 h 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37" h="791">
                  <a:moveTo>
                    <a:pt x="596" y="0"/>
                  </a:moveTo>
                  <a:lnTo>
                    <a:pt x="312" y="0"/>
                  </a:lnTo>
                  <a:lnTo>
                    <a:pt x="135" y="61"/>
                  </a:lnTo>
                  <a:lnTo>
                    <a:pt x="54" y="148"/>
                  </a:lnTo>
                  <a:lnTo>
                    <a:pt x="61" y="264"/>
                  </a:lnTo>
                  <a:lnTo>
                    <a:pt x="122" y="332"/>
                  </a:lnTo>
                  <a:lnTo>
                    <a:pt x="270" y="400"/>
                  </a:lnTo>
                  <a:lnTo>
                    <a:pt x="488" y="467"/>
                  </a:lnTo>
                  <a:lnTo>
                    <a:pt x="515" y="561"/>
                  </a:lnTo>
                  <a:lnTo>
                    <a:pt x="481" y="610"/>
                  </a:lnTo>
                  <a:lnTo>
                    <a:pt x="373" y="615"/>
                  </a:lnTo>
                  <a:lnTo>
                    <a:pt x="33" y="561"/>
                  </a:lnTo>
                  <a:lnTo>
                    <a:pt x="0" y="730"/>
                  </a:lnTo>
                  <a:lnTo>
                    <a:pt x="122" y="758"/>
                  </a:lnTo>
                  <a:lnTo>
                    <a:pt x="292" y="791"/>
                  </a:lnTo>
                  <a:lnTo>
                    <a:pt x="441" y="778"/>
                  </a:lnTo>
                  <a:lnTo>
                    <a:pt x="562" y="737"/>
                  </a:lnTo>
                  <a:lnTo>
                    <a:pt x="610" y="643"/>
                  </a:lnTo>
                  <a:lnTo>
                    <a:pt x="637" y="520"/>
                  </a:lnTo>
                  <a:lnTo>
                    <a:pt x="603" y="433"/>
                  </a:lnTo>
                  <a:lnTo>
                    <a:pt x="460" y="339"/>
                  </a:lnTo>
                  <a:lnTo>
                    <a:pt x="270" y="230"/>
                  </a:lnTo>
                  <a:lnTo>
                    <a:pt x="270" y="129"/>
                  </a:lnTo>
                  <a:lnTo>
                    <a:pt x="441" y="129"/>
                  </a:lnTo>
                  <a:lnTo>
                    <a:pt x="596" y="162"/>
                  </a:lnTo>
                  <a:lnTo>
                    <a:pt x="596" y="0"/>
                  </a:lnTo>
                  <a:lnTo>
                    <a:pt x="59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sp>
        <p:nvSpPr>
          <p:cNvPr id="23" name="TextBox 22"/>
          <p:cNvSpPr txBox="1"/>
          <p:nvPr/>
        </p:nvSpPr>
        <p:spPr>
          <a:xfrm>
            <a:off x="5040010" y="2300982"/>
            <a:ext cx="3138227" cy="1841786"/>
          </a:xfrm>
          <a:prstGeom prst="rect">
            <a:avLst/>
          </a:prstGeom>
          <a:noFill/>
        </p:spPr>
        <p:txBody>
          <a:bodyPr wrap="square" lIns="0" tIns="0" rIns="0" bIns="0" rtlCol="0">
            <a:spAutoFit/>
          </a:bodyPr>
          <a:lstStyle/>
          <a:p>
            <a:pPr marL="285750" indent="-285750">
              <a:lnSpc>
                <a:spcPct val="110000"/>
              </a:lnSpc>
              <a:buClr>
                <a:srgbClr val="0153A5"/>
              </a:buClr>
              <a:buSzPct val="150000"/>
              <a:buFont typeface="Arial" panose="020B0604020202020204" pitchFamily="34" charset="0"/>
              <a:buChar char="•"/>
            </a:pPr>
            <a:r>
              <a:rPr lang="en-US" sz="2200" b="1" dirty="0">
                <a:latin typeface="+mj-lt"/>
              </a:rPr>
              <a:t>Website</a:t>
            </a:r>
          </a:p>
          <a:p>
            <a:pPr marL="285750" indent="-285750">
              <a:lnSpc>
                <a:spcPct val="110000"/>
              </a:lnSpc>
              <a:buClr>
                <a:srgbClr val="0153A5"/>
              </a:buClr>
              <a:buSzPct val="150000"/>
              <a:buFont typeface="Arial" panose="020B0604020202020204" pitchFamily="34" charset="0"/>
              <a:buChar char="•"/>
            </a:pPr>
            <a:r>
              <a:rPr lang="en-US" sz="2200" b="1" dirty="0">
                <a:latin typeface="+mj-lt"/>
              </a:rPr>
              <a:t>CRM</a:t>
            </a:r>
          </a:p>
          <a:p>
            <a:pPr marL="285750" indent="-285750">
              <a:lnSpc>
                <a:spcPct val="110000"/>
              </a:lnSpc>
              <a:buClr>
                <a:srgbClr val="0153A5"/>
              </a:buClr>
              <a:buSzPct val="150000"/>
              <a:buFont typeface="Arial" panose="020B0604020202020204" pitchFamily="34" charset="0"/>
              <a:buChar char="•"/>
            </a:pPr>
            <a:r>
              <a:rPr lang="en-US" sz="2200" b="1" dirty="0">
                <a:latin typeface="+mj-lt"/>
              </a:rPr>
              <a:t>New Alliances</a:t>
            </a:r>
          </a:p>
          <a:p>
            <a:pPr marL="285750" indent="-285750">
              <a:lnSpc>
                <a:spcPct val="110000"/>
              </a:lnSpc>
              <a:buClr>
                <a:srgbClr val="0153A5"/>
              </a:buClr>
              <a:buSzPct val="150000"/>
              <a:buFont typeface="Arial" panose="020B0604020202020204" pitchFamily="34" charset="0"/>
              <a:buChar char="•"/>
            </a:pPr>
            <a:r>
              <a:rPr lang="en-US" sz="2200" b="1" dirty="0">
                <a:latin typeface="+mj-lt"/>
              </a:rPr>
              <a:t>Brand Advertising</a:t>
            </a:r>
          </a:p>
          <a:p>
            <a:pPr marL="285750" indent="-285750">
              <a:lnSpc>
                <a:spcPct val="110000"/>
              </a:lnSpc>
              <a:buClr>
                <a:srgbClr val="0153A5"/>
              </a:buClr>
              <a:buSzPct val="150000"/>
              <a:buFont typeface="Arial" panose="020B0604020202020204" pitchFamily="34" charset="0"/>
              <a:buChar char="•"/>
            </a:pPr>
            <a:r>
              <a:rPr lang="en-US" sz="2200" b="1" dirty="0">
                <a:latin typeface="+mj-lt"/>
              </a:rPr>
              <a:t>Sales Promotions</a:t>
            </a:r>
          </a:p>
        </p:txBody>
      </p:sp>
      <p:sp>
        <p:nvSpPr>
          <p:cNvPr id="29" name="Text Box 4"/>
          <p:cNvSpPr txBox="1">
            <a:spLocks noChangeArrowheads="1"/>
          </p:cNvSpPr>
          <p:nvPr/>
        </p:nvSpPr>
        <p:spPr bwMode="auto">
          <a:xfrm>
            <a:off x="8901574" y="2321873"/>
            <a:ext cx="3030084" cy="1862048"/>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marL="285750" indent="-285750">
              <a:lnSpc>
                <a:spcPct val="90000"/>
              </a:lnSpc>
              <a:spcBef>
                <a:spcPct val="25000"/>
              </a:spcBef>
              <a:buClr>
                <a:srgbClr val="0153A5"/>
              </a:buClr>
              <a:buSzPct val="150000"/>
              <a:buFont typeface="Arial" panose="020B0604020202020204" pitchFamily="34" charset="0"/>
              <a:buChar char="•"/>
            </a:pPr>
            <a:r>
              <a:rPr lang="en-US" altLang="en-US" sz="2200" b="1" dirty="0">
                <a:latin typeface="+mj-lt"/>
              </a:rPr>
              <a:t>Click-throughs?</a:t>
            </a:r>
          </a:p>
          <a:p>
            <a:pPr marL="285750" indent="-285750">
              <a:lnSpc>
                <a:spcPct val="90000"/>
              </a:lnSpc>
              <a:spcBef>
                <a:spcPct val="25000"/>
              </a:spcBef>
              <a:buClr>
                <a:srgbClr val="0153A5"/>
              </a:buClr>
              <a:buSzPct val="150000"/>
              <a:buFont typeface="Arial" panose="020B0604020202020204" pitchFamily="34" charset="0"/>
              <a:buChar char="•"/>
            </a:pPr>
            <a:r>
              <a:rPr lang="en-US" altLang="en-US" sz="2200" b="1" dirty="0">
                <a:latin typeface="+mj-lt"/>
              </a:rPr>
              <a:t>Satisfaction?</a:t>
            </a:r>
          </a:p>
          <a:p>
            <a:pPr marL="285750" indent="-285750">
              <a:lnSpc>
                <a:spcPct val="90000"/>
              </a:lnSpc>
              <a:spcBef>
                <a:spcPct val="25000"/>
              </a:spcBef>
              <a:buClr>
                <a:srgbClr val="0153A5"/>
              </a:buClr>
              <a:buSzPct val="150000"/>
              <a:buFont typeface="Arial" panose="020B0604020202020204" pitchFamily="34" charset="0"/>
              <a:buChar char="•"/>
            </a:pPr>
            <a:r>
              <a:rPr lang="en-US" altLang="en-US" sz="2200" b="1" dirty="0">
                <a:latin typeface="+mj-lt"/>
              </a:rPr>
              <a:t>Sales?  </a:t>
            </a:r>
          </a:p>
          <a:p>
            <a:pPr marL="285750" indent="-285750">
              <a:lnSpc>
                <a:spcPct val="90000"/>
              </a:lnSpc>
              <a:spcBef>
                <a:spcPct val="25000"/>
              </a:spcBef>
              <a:buClr>
                <a:srgbClr val="0153A5"/>
              </a:buClr>
              <a:buSzPct val="150000"/>
              <a:buFont typeface="Arial" panose="020B0604020202020204" pitchFamily="34" charset="0"/>
              <a:buChar char="•"/>
            </a:pPr>
            <a:r>
              <a:rPr lang="en-US" altLang="en-US" sz="2200" b="1" dirty="0">
                <a:latin typeface="+mj-lt"/>
              </a:rPr>
              <a:t>Loyalty?</a:t>
            </a:r>
          </a:p>
          <a:p>
            <a:pPr marL="285750" indent="-285750">
              <a:lnSpc>
                <a:spcPct val="90000"/>
              </a:lnSpc>
              <a:spcBef>
                <a:spcPct val="25000"/>
              </a:spcBef>
              <a:buClr>
                <a:srgbClr val="0153A5"/>
              </a:buClr>
              <a:buSzPct val="150000"/>
              <a:buFont typeface="Arial" panose="020B0604020202020204" pitchFamily="34" charset="0"/>
              <a:buChar char="•"/>
            </a:pPr>
            <a:r>
              <a:rPr lang="en-US" altLang="en-US" sz="2200" b="1" dirty="0">
                <a:latin typeface="+mj-lt"/>
              </a:rPr>
              <a:t>Inventory turns?</a:t>
            </a:r>
          </a:p>
        </p:txBody>
      </p:sp>
      <p:sp>
        <p:nvSpPr>
          <p:cNvPr id="35" name="Text Box 7"/>
          <p:cNvSpPr txBox="1">
            <a:spLocks noChangeArrowheads="1"/>
          </p:cNvSpPr>
          <p:nvPr/>
        </p:nvSpPr>
        <p:spPr bwMode="auto">
          <a:xfrm>
            <a:off x="3584556" y="4896280"/>
            <a:ext cx="1605660" cy="11274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marL="285750" indent="-285750">
              <a:lnSpc>
                <a:spcPct val="85000"/>
              </a:lnSpc>
              <a:spcBef>
                <a:spcPct val="25000"/>
              </a:spcBef>
              <a:buClr>
                <a:srgbClr val="0153A5"/>
              </a:buClr>
              <a:buSzPct val="150000"/>
              <a:buFont typeface="Arial" panose="020B0604020202020204" pitchFamily="34" charset="0"/>
              <a:buChar char="•"/>
            </a:pPr>
            <a:r>
              <a:rPr lang="en-US" altLang="en-US" sz="2400" b="1" dirty="0">
                <a:latin typeface="+mj-lt"/>
              </a:rPr>
              <a:t>Sales?</a:t>
            </a:r>
          </a:p>
          <a:p>
            <a:pPr marL="285750" indent="-285750">
              <a:lnSpc>
                <a:spcPct val="85000"/>
              </a:lnSpc>
              <a:spcBef>
                <a:spcPct val="25000"/>
              </a:spcBef>
              <a:buClr>
                <a:srgbClr val="0153A5"/>
              </a:buClr>
              <a:buSzPct val="150000"/>
              <a:buFont typeface="Arial" panose="020B0604020202020204" pitchFamily="34" charset="0"/>
              <a:buChar char="•"/>
            </a:pPr>
            <a:r>
              <a:rPr lang="en-US" altLang="en-US" sz="2400" b="1" dirty="0">
                <a:latin typeface="+mj-lt"/>
              </a:rPr>
              <a:t>Profits?</a:t>
            </a:r>
          </a:p>
          <a:p>
            <a:pPr marL="285750" indent="-285750">
              <a:lnSpc>
                <a:spcPct val="85000"/>
              </a:lnSpc>
              <a:spcBef>
                <a:spcPct val="25000"/>
              </a:spcBef>
              <a:buClr>
                <a:srgbClr val="0153A5"/>
              </a:buClr>
              <a:buSzPct val="150000"/>
              <a:buFont typeface="Arial" panose="020B0604020202020204" pitchFamily="34" charset="0"/>
              <a:buChar char="•"/>
            </a:pPr>
            <a:r>
              <a:rPr lang="en-US" altLang="en-US" sz="2400" b="1" dirty="0">
                <a:latin typeface="+mj-lt"/>
              </a:rPr>
              <a:t>Share?</a:t>
            </a:r>
            <a:endParaRPr lang="en-US" altLang="en-US" sz="2000" b="1" dirty="0">
              <a:latin typeface="+mj-lt"/>
            </a:endParaRPr>
          </a:p>
        </p:txBody>
      </p:sp>
      <p:cxnSp>
        <p:nvCxnSpPr>
          <p:cNvPr id="39" name="AutoShape 16"/>
          <p:cNvCxnSpPr>
            <a:cxnSpLocks noChangeShapeType="1"/>
          </p:cNvCxnSpPr>
          <p:nvPr/>
        </p:nvCxnSpPr>
        <p:spPr bwMode="auto">
          <a:xfrm flipH="1">
            <a:off x="5174002" y="5388813"/>
            <a:ext cx="2762826" cy="0"/>
          </a:xfrm>
          <a:prstGeom prst="straightConnector1">
            <a:avLst/>
          </a:prstGeom>
          <a:noFill/>
          <a:ln w="57150">
            <a:solidFill>
              <a:srgbClr val="0070C0"/>
            </a:solidFill>
            <a:prstDash val="solid"/>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 name="AutoShape 16"/>
          <p:cNvCxnSpPr>
            <a:cxnSpLocks noChangeShapeType="1"/>
          </p:cNvCxnSpPr>
          <p:nvPr/>
        </p:nvCxnSpPr>
        <p:spPr bwMode="auto">
          <a:xfrm rot="5400000">
            <a:off x="9261205" y="4567948"/>
            <a:ext cx="656666" cy="0"/>
          </a:xfrm>
          <a:prstGeom prst="straightConnector1">
            <a:avLst/>
          </a:prstGeom>
          <a:noFill/>
          <a:ln w="57150">
            <a:solidFill>
              <a:srgbClr val="0070C0"/>
            </a:solidFill>
            <a:prstDash val="solid"/>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TextBox 27">
            <a:extLst>
              <a:ext uri="{FF2B5EF4-FFF2-40B4-BE49-F238E27FC236}">
                <a16:creationId xmlns:a16="http://schemas.microsoft.com/office/drawing/2014/main" id="{010C8ABA-DB85-4FCA-B1FA-8DEAB68CE334}"/>
              </a:ext>
            </a:extLst>
          </p:cNvPr>
          <p:cNvSpPr txBox="1"/>
          <p:nvPr/>
        </p:nvSpPr>
        <p:spPr>
          <a:xfrm>
            <a:off x="-283029" y="763953"/>
            <a:ext cx="2828965" cy="1446550"/>
          </a:xfrm>
          <a:prstGeom prst="rect">
            <a:avLst/>
          </a:prstGeom>
          <a:solidFill>
            <a:schemeClr val="bg1"/>
          </a:solidFill>
        </p:spPr>
        <p:txBody>
          <a:bodyPr wrap="square" rtlCol="0">
            <a:spAutoFit/>
          </a:bodyPr>
          <a:lstStyle/>
          <a:p>
            <a:pPr algn="ctr"/>
            <a:r>
              <a:rPr lang="en-US" sz="2200" b="1" dirty="0"/>
              <a:t>Resource Allocation </a:t>
            </a:r>
            <a:br>
              <a:rPr lang="en-US" sz="2200" b="1" dirty="0"/>
            </a:br>
            <a:r>
              <a:rPr lang="en-US" sz="2200" b="1" dirty="0"/>
              <a:t>for marketing actions</a:t>
            </a:r>
          </a:p>
        </p:txBody>
      </p:sp>
      <p:sp>
        <p:nvSpPr>
          <p:cNvPr id="31" name="TextBox 30">
            <a:extLst>
              <a:ext uri="{FF2B5EF4-FFF2-40B4-BE49-F238E27FC236}">
                <a16:creationId xmlns:a16="http://schemas.microsoft.com/office/drawing/2014/main" id="{62E0E663-9120-4F46-8748-85D687AFD51D}"/>
              </a:ext>
            </a:extLst>
          </p:cNvPr>
          <p:cNvSpPr txBox="1"/>
          <p:nvPr/>
        </p:nvSpPr>
        <p:spPr>
          <a:xfrm>
            <a:off x="2182347" y="4235406"/>
            <a:ext cx="5664564" cy="584775"/>
          </a:xfrm>
          <a:prstGeom prst="rect">
            <a:avLst/>
          </a:prstGeom>
          <a:noFill/>
        </p:spPr>
        <p:txBody>
          <a:bodyPr wrap="none" rtlCol="0">
            <a:spAutoFit/>
          </a:bodyPr>
          <a:lstStyle/>
          <a:p>
            <a:pPr algn="ctr"/>
            <a:r>
              <a:rPr lang="en-US" sz="3200" b="1" dirty="0">
                <a:solidFill>
                  <a:srgbClr val="002060"/>
                </a:solidFill>
              </a:rPr>
              <a:t>Objectives</a:t>
            </a:r>
            <a:r>
              <a:rPr lang="en-US" sz="2800" b="1" dirty="0">
                <a:solidFill>
                  <a:srgbClr val="002060"/>
                </a:solidFill>
              </a:rPr>
              <a:t> under </a:t>
            </a:r>
            <a:r>
              <a:rPr lang="en-US" sz="2800" b="1" dirty="0">
                <a:solidFill>
                  <a:srgbClr val="C00000"/>
                </a:solidFill>
              </a:rPr>
              <a:t>Constraints</a:t>
            </a:r>
          </a:p>
        </p:txBody>
      </p:sp>
      <p:cxnSp>
        <p:nvCxnSpPr>
          <p:cNvPr id="32" name="AutoShape 5">
            <a:extLst>
              <a:ext uri="{FF2B5EF4-FFF2-40B4-BE49-F238E27FC236}">
                <a16:creationId xmlns:a16="http://schemas.microsoft.com/office/drawing/2014/main" id="{5653113F-4B68-414F-A527-88131267617A}"/>
              </a:ext>
            </a:extLst>
          </p:cNvPr>
          <p:cNvCxnSpPr>
            <a:cxnSpLocks noChangeShapeType="1"/>
          </p:cNvCxnSpPr>
          <p:nvPr/>
        </p:nvCxnSpPr>
        <p:spPr bwMode="auto">
          <a:xfrm>
            <a:off x="1228820" y="3347933"/>
            <a:ext cx="953527" cy="944665"/>
          </a:xfrm>
          <a:prstGeom prst="straightConnector1">
            <a:avLst/>
          </a:prstGeom>
          <a:noFill/>
          <a:ln w="41275">
            <a:solidFill>
              <a:srgbClr val="002060"/>
            </a:solidFill>
            <a:prstDash val="sysDot"/>
            <a:round/>
            <a:headEnd type="triangle" w="lg" len="lg"/>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6" name="AutoShape 5">
            <a:extLst>
              <a:ext uri="{FF2B5EF4-FFF2-40B4-BE49-F238E27FC236}">
                <a16:creationId xmlns:a16="http://schemas.microsoft.com/office/drawing/2014/main" id="{458B7563-1D11-406B-8E50-28B556B9EA9B}"/>
              </a:ext>
            </a:extLst>
          </p:cNvPr>
          <p:cNvCxnSpPr>
            <a:cxnSpLocks noChangeShapeType="1"/>
          </p:cNvCxnSpPr>
          <p:nvPr/>
        </p:nvCxnSpPr>
        <p:spPr bwMode="auto">
          <a:xfrm flipH="1">
            <a:off x="2131888" y="5066448"/>
            <a:ext cx="1390507" cy="0"/>
          </a:xfrm>
          <a:prstGeom prst="straightConnector1">
            <a:avLst/>
          </a:prstGeom>
          <a:noFill/>
          <a:ln w="41275">
            <a:solidFill>
              <a:srgbClr val="002060"/>
            </a:solidFill>
            <a:prstDash val="sysDot"/>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1" name="Rounded Rectangle 3">
            <a:extLst>
              <a:ext uri="{FF2B5EF4-FFF2-40B4-BE49-F238E27FC236}">
                <a16:creationId xmlns:a16="http://schemas.microsoft.com/office/drawing/2014/main" id="{43CC1A7A-92C5-4236-8FF7-ACA5EAC61A41}"/>
              </a:ext>
            </a:extLst>
          </p:cNvPr>
          <p:cNvSpPr/>
          <p:nvPr/>
        </p:nvSpPr>
        <p:spPr>
          <a:xfrm>
            <a:off x="49963" y="5249455"/>
            <a:ext cx="3337196" cy="750975"/>
          </a:xfrm>
          <a:prstGeom prst="roundRect">
            <a:avLst>
              <a:gd name="adj" fmla="val 50000"/>
            </a:avLst>
          </a:prstGeom>
          <a:solidFill>
            <a:schemeClr val="bg2"/>
          </a:solidFill>
          <a:ln w="19050">
            <a:solidFill>
              <a:srgbClr val="0153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Breakeven point</a:t>
            </a:r>
          </a:p>
        </p:txBody>
      </p:sp>
      <p:sp>
        <p:nvSpPr>
          <p:cNvPr id="38" name="TextBox 37">
            <a:extLst>
              <a:ext uri="{FF2B5EF4-FFF2-40B4-BE49-F238E27FC236}">
                <a16:creationId xmlns:a16="http://schemas.microsoft.com/office/drawing/2014/main" id="{119043A9-F189-4348-BD76-EA14BD35A718}"/>
              </a:ext>
            </a:extLst>
          </p:cNvPr>
          <p:cNvSpPr txBox="1"/>
          <p:nvPr/>
        </p:nvSpPr>
        <p:spPr>
          <a:xfrm>
            <a:off x="2266446" y="2673409"/>
            <a:ext cx="2103134" cy="523220"/>
          </a:xfrm>
          <a:prstGeom prst="rect">
            <a:avLst/>
          </a:prstGeom>
          <a:noFill/>
        </p:spPr>
        <p:txBody>
          <a:bodyPr wrap="square" rtlCol="0">
            <a:spAutoFit/>
          </a:bodyPr>
          <a:lstStyle/>
          <a:p>
            <a:pPr algn="ctr"/>
            <a:r>
              <a:rPr lang="en-US" sz="2800" b="1" dirty="0"/>
              <a:t>Decisions</a:t>
            </a:r>
          </a:p>
        </p:txBody>
      </p:sp>
      <p:sp>
        <p:nvSpPr>
          <p:cNvPr id="44" name="Callout: Left Arrow 43">
            <a:extLst>
              <a:ext uri="{FF2B5EF4-FFF2-40B4-BE49-F238E27FC236}">
                <a16:creationId xmlns:a16="http://schemas.microsoft.com/office/drawing/2014/main" id="{5375AFC6-78CC-4C83-A60D-FB20007DCD51}"/>
              </a:ext>
            </a:extLst>
          </p:cNvPr>
          <p:cNvSpPr/>
          <p:nvPr/>
        </p:nvSpPr>
        <p:spPr>
          <a:xfrm>
            <a:off x="8066999" y="4896280"/>
            <a:ext cx="3558943" cy="1104145"/>
          </a:xfrm>
          <a:prstGeom prst="leftArrowCallout">
            <a:avLst>
              <a:gd name="adj1" fmla="val 25000"/>
              <a:gd name="adj2" fmla="val 25000"/>
              <a:gd name="adj3" fmla="val 25000"/>
              <a:gd name="adj4" fmla="val 7801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FFFF00"/>
                </a:solidFill>
              </a:rPr>
              <a:t>Translate into</a:t>
            </a:r>
            <a:r>
              <a:rPr lang="zh-TW" altLang="en-US" sz="3200" b="1" dirty="0">
                <a:solidFill>
                  <a:srgbClr val="FFFF00"/>
                </a:solidFill>
              </a:rPr>
              <a:t> </a:t>
            </a:r>
            <a:r>
              <a:rPr lang="en-US" sz="3200" b="1" dirty="0">
                <a:solidFill>
                  <a:srgbClr val="FFFF00"/>
                </a:solidFill>
              </a:rPr>
              <a:t> </a:t>
            </a:r>
          </a:p>
        </p:txBody>
      </p:sp>
      <p:sp>
        <p:nvSpPr>
          <p:cNvPr id="6" name="TextBox 5">
            <a:extLst>
              <a:ext uri="{FF2B5EF4-FFF2-40B4-BE49-F238E27FC236}">
                <a16:creationId xmlns:a16="http://schemas.microsoft.com/office/drawing/2014/main" id="{888A5D74-D84F-445A-BD58-97F240FACC27}"/>
              </a:ext>
            </a:extLst>
          </p:cNvPr>
          <p:cNvSpPr txBox="1"/>
          <p:nvPr/>
        </p:nvSpPr>
        <p:spPr>
          <a:xfrm>
            <a:off x="4866389" y="6057986"/>
            <a:ext cx="1840568" cy="400110"/>
          </a:xfrm>
          <a:prstGeom prst="rect">
            <a:avLst/>
          </a:prstGeom>
          <a:noFill/>
        </p:spPr>
        <p:txBody>
          <a:bodyPr wrap="none" rtlCol="0">
            <a:spAutoFit/>
          </a:bodyPr>
          <a:lstStyle/>
          <a:p>
            <a:r>
              <a:rPr lang="en-US" sz="2000" b="1" dirty="0">
                <a:solidFill>
                  <a:srgbClr val="FF0000"/>
                </a:solidFill>
              </a:rPr>
              <a:t>[Costco case]</a:t>
            </a:r>
          </a:p>
        </p:txBody>
      </p:sp>
      <p:sp>
        <p:nvSpPr>
          <p:cNvPr id="37" name="TextBox 36">
            <a:extLst>
              <a:ext uri="{FF2B5EF4-FFF2-40B4-BE49-F238E27FC236}">
                <a16:creationId xmlns:a16="http://schemas.microsoft.com/office/drawing/2014/main" id="{E3328742-4C59-4028-86AE-C349457FD800}"/>
              </a:ext>
            </a:extLst>
          </p:cNvPr>
          <p:cNvSpPr txBox="1"/>
          <p:nvPr/>
        </p:nvSpPr>
        <p:spPr>
          <a:xfrm>
            <a:off x="2426500" y="750317"/>
            <a:ext cx="9739709" cy="954107"/>
          </a:xfrm>
          <a:prstGeom prst="rect">
            <a:avLst/>
          </a:prstGeom>
          <a:solidFill>
            <a:schemeClr val="bg1"/>
          </a:solidFill>
        </p:spPr>
        <p:txBody>
          <a:bodyPr wrap="square">
            <a:spAutoFit/>
          </a:bodyPr>
          <a:lstStyle/>
          <a:p>
            <a:r>
              <a:rPr lang="en-US" sz="2800" b="1" dirty="0">
                <a:solidFill>
                  <a:srgbClr val="FF0000"/>
                </a:solidFill>
              </a:rPr>
              <a:t>Marketing </a:t>
            </a:r>
          </a:p>
          <a:p>
            <a:r>
              <a:rPr lang="en-US" sz="2800" b="1" dirty="0">
                <a:solidFill>
                  <a:srgbClr val="FF0000"/>
                </a:solidFill>
              </a:rPr>
              <a:t>Strategies</a:t>
            </a:r>
            <a:endParaRPr lang="en-US" sz="2800" dirty="0">
              <a:solidFill>
                <a:srgbClr val="FF0000"/>
              </a:solidFill>
            </a:endParaRPr>
          </a:p>
        </p:txBody>
      </p:sp>
      <p:sp>
        <p:nvSpPr>
          <p:cNvPr id="22" name="Arrow: Down 21">
            <a:extLst>
              <a:ext uri="{FF2B5EF4-FFF2-40B4-BE49-F238E27FC236}">
                <a16:creationId xmlns:a16="http://schemas.microsoft.com/office/drawing/2014/main" id="{49AABB6A-5EC6-41D1-8C28-D8DDB82084A0}"/>
              </a:ext>
            </a:extLst>
          </p:cNvPr>
          <p:cNvSpPr/>
          <p:nvPr/>
        </p:nvSpPr>
        <p:spPr>
          <a:xfrm>
            <a:off x="3036778" y="1627013"/>
            <a:ext cx="331271" cy="67015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a:extLst>
              <a:ext uri="{FF2B5EF4-FFF2-40B4-BE49-F238E27FC236}">
                <a16:creationId xmlns:a16="http://schemas.microsoft.com/office/drawing/2014/main" id="{D0055330-4AB9-4D8A-B7DB-7CC3C94DBE29}"/>
              </a:ext>
            </a:extLst>
          </p:cNvPr>
          <p:cNvSpPr txBox="1"/>
          <p:nvPr/>
        </p:nvSpPr>
        <p:spPr>
          <a:xfrm>
            <a:off x="5103767" y="1238788"/>
            <a:ext cx="2126736" cy="954107"/>
          </a:xfrm>
          <a:prstGeom prst="rect">
            <a:avLst/>
          </a:prstGeom>
          <a:noFill/>
        </p:spPr>
        <p:txBody>
          <a:bodyPr wrap="none" rtlCol="0">
            <a:spAutoFit/>
          </a:bodyPr>
          <a:lstStyle/>
          <a:p>
            <a:pPr algn="ctr"/>
            <a:r>
              <a:rPr lang="en-US" sz="2800" b="1" dirty="0"/>
              <a:t>Marketing </a:t>
            </a:r>
          </a:p>
          <a:p>
            <a:pPr algn="ctr"/>
            <a:r>
              <a:rPr lang="en-US" sz="2800" b="1" dirty="0"/>
              <a:t>Mix</a:t>
            </a:r>
          </a:p>
        </p:txBody>
      </p:sp>
      <p:sp>
        <p:nvSpPr>
          <p:cNvPr id="43" name="TextBox 42">
            <a:extLst>
              <a:ext uri="{FF2B5EF4-FFF2-40B4-BE49-F238E27FC236}">
                <a16:creationId xmlns:a16="http://schemas.microsoft.com/office/drawing/2014/main" id="{2BFDA844-1566-40B4-AADE-0A9A017E9964}"/>
              </a:ext>
            </a:extLst>
          </p:cNvPr>
          <p:cNvSpPr txBox="1"/>
          <p:nvPr/>
        </p:nvSpPr>
        <p:spPr>
          <a:xfrm>
            <a:off x="8575186" y="1322178"/>
            <a:ext cx="3380284" cy="954107"/>
          </a:xfrm>
          <a:prstGeom prst="rect">
            <a:avLst/>
          </a:prstGeom>
          <a:noFill/>
        </p:spPr>
        <p:txBody>
          <a:bodyPr wrap="none" rtlCol="0">
            <a:spAutoFit/>
          </a:bodyPr>
          <a:lstStyle/>
          <a:p>
            <a:pPr algn="ctr"/>
            <a:r>
              <a:rPr lang="en-US" sz="2800" b="1" dirty="0"/>
              <a:t>Observed Market </a:t>
            </a:r>
          </a:p>
          <a:p>
            <a:pPr algn="ctr"/>
            <a:r>
              <a:rPr lang="en-US" sz="2800" b="1" dirty="0"/>
              <a:t>Outputs</a:t>
            </a:r>
          </a:p>
        </p:txBody>
      </p:sp>
    </p:spTree>
    <p:extLst>
      <p:ext uri="{BB962C8B-B14F-4D97-AF65-F5344CB8AC3E}">
        <p14:creationId xmlns:p14="http://schemas.microsoft.com/office/powerpoint/2010/main" val="6509774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Usual Approach</a:t>
            </a:r>
            <a:r>
              <a:rPr lang="en-US" altLang="en-US" dirty="0">
                <a:sym typeface="Wingdings" panose="05000000000000000000" pitchFamily="2" charset="2"/>
              </a:rPr>
              <a:t> </a:t>
            </a:r>
            <a:endParaRPr lang="en-US" dirty="0"/>
          </a:p>
        </p:txBody>
      </p:sp>
      <p:sp>
        <p:nvSpPr>
          <p:cNvPr id="4" name="Rounded Rectangular Callout 3"/>
          <p:cNvSpPr/>
          <p:nvPr/>
        </p:nvSpPr>
        <p:spPr>
          <a:xfrm>
            <a:off x="3025561" y="2805549"/>
            <a:ext cx="2566555" cy="1797627"/>
          </a:xfrm>
          <a:prstGeom prst="wedgeRoundRectCallout">
            <a:avLst>
              <a:gd name="adj1" fmla="val -33789"/>
              <a:gd name="adj2" fmla="val 70589"/>
              <a:gd name="adj3" fmla="val 16667"/>
            </a:avLst>
          </a:prstGeom>
          <a:solidFill>
            <a:schemeClr val="bg1">
              <a:lumMod val="95000"/>
            </a:schemeClr>
          </a:solidFill>
          <a:ln w="19050">
            <a:solidFill>
              <a:srgbClr val="0153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le 4"/>
          <p:cNvSpPr/>
          <p:nvPr/>
        </p:nvSpPr>
        <p:spPr>
          <a:xfrm rot="20566820">
            <a:off x="2999509" y="4515274"/>
            <a:ext cx="6192982" cy="134238"/>
          </a:xfrm>
          <a:prstGeom prst="roundRect">
            <a:avLst>
              <a:gd name="adj" fmla="val 50000"/>
            </a:avLst>
          </a:prstGeom>
          <a:solidFill>
            <a:srgbClr val="F2B6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Placeholder 21"/>
          <p:cNvPicPr>
            <a:picLocks noChangeAspect="1"/>
          </p:cNvPicPr>
          <p:nvPr/>
        </p:nvPicPr>
        <p:blipFill rotWithShape="1">
          <a:blip r:embed="rId3" cstate="print">
            <a:extLst>
              <a:ext uri="{28A0092B-C50C-407E-A947-70E740481C1C}">
                <a14:useLocalDpi xmlns:a14="http://schemas.microsoft.com/office/drawing/2010/main" val="0"/>
              </a:ext>
            </a:extLst>
          </a:blip>
          <a:srcRect l="-31638" t="-4384" r="-33474" b="-30133"/>
          <a:stretch/>
        </p:blipFill>
        <p:spPr>
          <a:xfrm>
            <a:off x="3101082" y="2875535"/>
            <a:ext cx="2440114" cy="1988514"/>
          </a:xfrm>
          <a:prstGeom prst="rect">
            <a:avLst/>
          </a:prstGeom>
        </p:spPr>
      </p:pic>
      <p:sp>
        <p:nvSpPr>
          <p:cNvPr id="7" name="Freeform 5"/>
          <p:cNvSpPr>
            <a:spLocks/>
          </p:cNvSpPr>
          <p:nvPr/>
        </p:nvSpPr>
        <p:spPr bwMode="auto">
          <a:xfrm>
            <a:off x="5592115" y="4364182"/>
            <a:ext cx="1007770" cy="1197840"/>
          </a:xfrm>
          <a:custGeom>
            <a:avLst/>
            <a:gdLst>
              <a:gd name="T0" fmla="*/ 428 w 428"/>
              <a:gd name="T1" fmla="*/ 509 h 509"/>
              <a:gd name="T2" fmla="*/ 0 w 428"/>
              <a:gd name="T3" fmla="*/ 509 h 509"/>
              <a:gd name="T4" fmla="*/ 214 w 428"/>
              <a:gd name="T5" fmla="*/ 0 h 509"/>
              <a:gd name="T6" fmla="*/ 428 w 428"/>
              <a:gd name="T7" fmla="*/ 509 h 509"/>
            </a:gdLst>
            <a:ahLst/>
            <a:cxnLst>
              <a:cxn ang="0">
                <a:pos x="T0" y="T1"/>
              </a:cxn>
              <a:cxn ang="0">
                <a:pos x="T2" y="T3"/>
              </a:cxn>
              <a:cxn ang="0">
                <a:pos x="T4" y="T5"/>
              </a:cxn>
              <a:cxn ang="0">
                <a:pos x="T6" y="T7"/>
              </a:cxn>
            </a:cxnLst>
            <a:rect l="0" t="0" r="r" b="b"/>
            <a:pathLst>
              <a:path w="428" h="509">
                <a:moveTo>
                  <a:pt x="428" y="509"/>
                </a:moveTo>
                <a:cubicBezTo>
                  <a:pt x="0" y="509"/>
                  <a:pt x="0" y="509"/>
                  <a:pt x="0" y="509"/>
                </a:cubicBezTo>
                <a:cubicBezTo>
                  <a:pt x="0" y="509"/>
                  <a:pt x="81" y="0"/>
                  <a:pt x="214" y="0"/>
                </a:cubicBezTo>
                <a:cubicBezTo>
                  <a:pt x="344" y="0"/>
                  <a:pt x="428" y="509"/>
                  <a:pt x="428" y="509"/>
                </a:cubicBezTo>
                <a:close/>
              </a:path>
            </a:pathLst>
          </a:custGeom>
          <a:solidFill>
            <a:srgbClr val="F2B6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Oval 7"/>
          <p:cNvSpPr/>
          <p:nvPr/>
        </p:nvSpPr>
        <p:spPr>
          <a:xfrm>
            <a:off x="6018069" y="4509656"/>
            <a:ext cx="155862" cy="1558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Box 6"/>
          <p:cNvSpPr txBox="1">
            <a:spLocks noChangeArrowheads="1"/>
          </p:cNvSpPr>
          <p:nvPr/>
        </p:nvSpPr>
        <p:spPr bwMode="auto">
          <a:xfrm>
            <a:off x="266218" y="1644756"/>
            <a:ext cx="9340769"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algn="ctr" eaLnBrk="1" hangingPunct="1">
              <a:spcBef>
                <a:spcPct val="50000"/>
              </a:spcBef>
            </a:pPr>
            <a:r>
              <a:rPr lang="en-US" altLang="en-US" sz="2800" b="1" dirty="0">
                <a:solidFill>
                  <a:schemeClr val="tx1">
                    <a:lumMod val="75000"/>
                    <a:lumOff val="25000"/>
                  </a:schemeClr>
                </a:solidFill>
                <a:latin typeface="+mj-lt"/>
              </a:rPr>
              <a:t>Seat-of-the-Pants (</a:t>
            </a:r>
            <a:r>
              <a:rPr lang="zh-CN" altLang="en-US" sz="2800" b="1" dirty="0">
                <a:solidFill>
                  <a:schemeClr val="tx1">
                    <a:lumMod val="75000"/>
                    <a:lumOff val="25000"/>
                  </a:schemeClr>
                </a:solidFill>
                <a:latin typeface="+mj-lt"/>
              </a:rPr>
              <a:t>凭经验的</a:t>
            </a:r>
            <a:r>
              <a:rPr lang="en-US" altLang="zh-CN" sz="2800" b="1" dirty="0">
                <a:solidFill>
                  <a:schemeClr val="tx1">
                    <a:lumMod val="75000"/>
                    <a:lumOff val="25000"/>
                  </a:schemeClr>
                </a:solidFill>
                <a:latin typeface="+mj-lt"/>
              </a:rPr>
              <a:t>; </a:t>
            </a:r>
            <a:r>
              <a:rPr lang="zh-CN" altLang="en-US" sz="2800" b="1" dirty="0">
                <a:solidFill>
                  <a:schemeClr val="tx1">
                    <a:lumMod val="75000"/>
                    <a:lumOff val="25000"/>
                  </a:schemeClr>
                </a:solidFill>
                <a:latin typeface="+mj-lt"/>
              </a:rPr>
              <a:t>凭感觉的，凭本能的</a:t>
            </a:r>
            <a:r>
              <a:rPr lang="en-US" altLang="en-US" sz="2800" b="1" dirty="0">
                <a:solidFill>
                  <a:schemeClr val="tx1">
                    <a:lumMod val="75000"/>
                    <a:lumOff val="25000"/>
                  </a:schemeClr>
                </a:solidFill>
                <a:latin typeface="+mj-lt"/>
              </a:rPr>
              <a:t>)</a:t>
            </a:r>
          </a:p>
          <a:p>
            <a:pPr algn="ctr" eaLnBrk="1" hangingPunct="1">
              <a:spcBef>
                <a:spcPct val="50000"/>
              </a:spcBef>
            </a:pPr>
            <a:r>
              <a:rPr lang="en-US" altLang="en-US" sz="2800" b="1" dirty="0">
                <a:solidFill>
                  <a:schemeClr val="tx1">
                    <a:lumMod val="75000"/>
                    <a:lumOff val="25000"/>
                  </a:schemeClr>
                </a:solidFill>
                <a:latin typeface="+mj-lt"/>
              </a:rPr>
              <a:t>Marketing Decisions</a:t>
            </a:r>
          </a:p>
        </p:txBody>
      </p:sp>
    </p:spTree>
    <p:extLst>
      <p:ext uri="{BB962C8B-B14F-4D97-AF65-F5344CB8AC3E}">
        <p14:creationId xmlns:p14="http://schemas.microsoft.com/office/powerpoint/2010/main" val="16626377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Data Mining Approach???</a:t>
            </a:r>
            <a:endParaRPr lang="en-US" dirty="0"/>
          </a:p>
        </p:txBody>
      </p:sp>
      <p:sp>
        <p:nvSpPr>
          <p:cNvPr id="4" name="Rounded Rectangular Callout 3"/>
          <p:cNvSpPr/>
          <p:nvPr/>
        </p:nvSpPr>
        <p:spPr>
          <a:xfrm>
            <a:off x="6689167" y="2763749"/>
            <a:ext cx="2612370" cy="1849349"/>
          </a:xfrm>
          <a:prstGeom prst="wedgeRoundRectCallout">
            <a:avLst>
              <a:gd name="adj1" fmla="val 33013"/>
              <a:gd name="adj2" fmla="val 66543"/>
              <a:gd name="adj3" fmla="val 16667"/>
            </a:avLst>
          </a:prstGeom>
          <a:solidFill>
            <a:schemeClr val="bg1">
              <a:lumMod val="95000"/>
            </a:schemeClr>
          </a:solidFill>
          <a:ln w="19050">
            <a:solidFill>
              <a:srgbClr val="0153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Placeholder 7"/>
          <p:cNvPicPr>
            <a:picLocks noChangeAspect="1"/>
          </p:cNvPicPr>
          <p:nvPr/>
        </p:nvPicPr>
        <p:blipFill>
          <a:blip r:embed="rId3">
            <a:extLst>
              <a:ext uri="{28A0092B-C50C-407E-A947-70E740481C1C}">
                <a14:useLocalDpi xmlns:a14="http://schemas.microsoft.com/office/drawing/2010/main" val="0"/>
              </a:ext>
            </a:extLst>
          </a:blip>
          <a:srcRect l="4303" r="4303"/>
          <a:stretch>
            <a:fillRect/>
          </a:stretch>
        </p:blipFill>
        <p:spPr>
          <a:xfrm>
            <a:off x="6730264" y="2805315"/>
            <a:ext cx="2519903" cy="2048541"/>
          </a:xfrm>
          <a:custGeom>
            <a:avLst/>
            <a:gdLst>
              <a:gd name="connsiteX0" fmla="*/ 299610 w 2566555"/>
              <a:gd name="connsiteY0" fmla="*/ 0 h 2095008"/>
              <a:gd name="connsiteX1" fmla="*/ 1497157 w 2566555"/>
              <a:gd name="connsiteY1" fmla="*/ 0 h 2095008"/>
              <a:gd name="connsiteX2" fmla="*/ 2138796 w 2566555"/>
              <a:gd name="connsiteY2" fmla="*/ 0 h 2095008"/>
              <a:gd name="connsiteX3" fmla="*/ 2266945 w 2566555"/>
              <a:gd name="connsiteY3" fmla="*/ 0 h 2095008"/>
              <a:gd name="connsiteX4" fmla="*/ 2566555 w 2566555"/>
              <a:gd name="connsiteY4" fmla="*/ 299610 h 2095008"/>
              <a:gd name="connsiteX5" fmla="*/ 2566555 w 2566555"/>
              <a:gd name="connsiteY5" fmla="*/ 1048616 h 2095008"/>
              <a:gd name="connsiteX6" fmla="*/ 2566555 w 2566555"/>
              <a:gd name="connsiteY6" fmla="*/ 1498017 h 2095008"/>
              <a:gd name="connsiteX7" fmla="*/ 2266945 w 2566555"/>
              <a:gd name="connsiteY7" fmla="*/ 1797627 h 2095008"/>
              <a:gd name="connsiteX8" fmla="*/ 2138796 w 2566555"/>
              <a:gd name="connsiteY8" fmla="*/ 1797627 h 2095008"/>
              <a:gd name="connsiteX9" fmla="*/ 2130574 w 2566555"/>
              <a:gd name="connsiteY9" fmla="*/ 2095008 h 2095008"/>
              <a:gd name="connsiteX10" fmla="*/ 1497157 w 2566555"/>
              <a:gd name="connsiteY10" fmla="*/ 1797627 h 2095008"/>
              <a:gd name="connsiteX11" fmla="*/ 299610 w 2566555"/>
              <a:gd name="connsiteY11" fmla="*/ 1797627 h 2095008"/>
              <a:gd name="connsiteX12" fmla="*/ 0 w 2566555"/>
              <a:gd name="connsiteY12" fmla="*/ 1498017 h 2095008"/>
              <a:gd name="connsiteX13" fmla="*/ 0 w 2566555"/>
              <a:gd name="connsiteY13" fmla="*/ 1048616 h 2095008"/>
              <a:gd name="connsiteX14" fmla="*/ 0 w 2566555"/>
              <a:gd name="connsiteY14" fmla="*/ 299610 h 2095008"/>
              <a:gd name="connsiteX15" fmla="*/ 299610 w 2566555"/>
              <a:gd name="connsiteY15" fmla="*/ 0 h 209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66555" h="2095008">
                <a:moveTo>
                  <a:pt x="299610" y="0"/>
                </a:moveTo>
                <a:lnTo>
                  <a:pt x="1497157" y="0"/>
                </a:lnTo>
                <a:lnTo>
                  <a:pt x="2138796" y="0"/>
                </a:lnTo>
                <a:lnTo>
                  <a:pt x="2266945" y="0"/>
                </a:lnTo>
                <a:cubicBezTo>
                  <a:pt x="2432415" y="0"/>
                  <a:pt x="2566555" y="134140"/>
                  <a:pt x="2566555" y="299610"/>
                </a:cubicBezTo>
                <a:lnTo>
                  <a:pt x="2566555" y="1048616"/>
                </a:lnTo>
                <a:lnTo>
                  <a:pt x="2566555" y="1498017"/>
                </a:lnTo>
                <a:cubicBezTo>
                  <a:pt x="2566555" y="1663487"/>
                  <a:pt x="2432415" y="1797627"/>
                  <a:pt x="2266945" y="1797627"/>
                </a:cubicBezTo>
                <a:lnTo>
                  <a:pt x="2138796" y="1797627"/>
                </a:lnTo>
                <a:lnTo>
                  <a:pt x="2130574" y="2095008"/>
                </a:lnTo>
                <a:lnTo>
                  <a:pt x="1497157" y="1797627"/>
                </a:lnTo>
                <a:lnTo>
                  <a:pt x="299610" y="1797627"/>
                </a:lnTo>
                <a:cubicBezTo>
                  <a:pt x="134140" y="1797627"/>
                  <a:pt x="0" y="1663487"/>
                  <a:pt x="0" y="1498017"/>
                </a:cubicBezTo>
                <a:lnTo>
                  <a:pt x="0" y="1048616"/>
                </a:lnTo>
                <a:lnTo>
                  <a:pt x="0" y="299610"/>
                </a:lnTo>
                <a:cubicBezTo>
                  <a:pt x="0" y="134140"/>
                  <a:pt x="134140" y="0"/>
                  <a:pt x="299610" y="0"/>
                </a:cubicBezTo>
                <a:close/>
              </a:path>
            </a:pathLst>
          </a:custGeom>
        </p:spPr>
      </p:pic>
      <p:sp>
        <p:nvSpPr>
          <p:cNvPr id="6" name="Rounded Rectangle 5"/>
          <p:cNvSpPr/>
          <p:nvPr/>
        </p:nvSpPr>
        <p:spPr>
          <a:xfrm rot="1033180" flipH="1">
            <a:off x="2999509" y="4515274"/>
            <a:ext cx="6192982" cy="134238"/>
          </a:xfrm>
          <a:prstGeom prst="roundRect">
            <a:avLst>
              <a:gd name="adj" fmla="val 50000"/>
            </a:avLst>
          </a:prstGeom>
          <a:solidFill>
            <a:srgbClr val="F2B6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5"/>
          <p:cNvSpPr>
            <a:spLocks/>
          </p:cNvSpPr>
          <p:nvPr/>
        </p:nvSpPr>
        <p:spPr bwMode="auto">
          <a:xfrm>
            <a:off x="5592115" y="4364182"/>
            <a:ext cx="1007770" cy="1197840"/>
          </a:xfrm>
          <a:custGeom>
            <a:avLst/>
            <a:gdLst>
              <a:gd name="T0" fmla="*/ 428 w 428"/>
              <a:gd name="T1" fmla="*/ 509 h 509"/>
              <a:gd name="T2" fmla="*/ 0 w 428"/>
              <a:gd name="T3" fmla="*/ 509 h 509"/>
              <a:gd name="T4" fmla="*/ 214 w 428"/>
              <a:gd name="T5" fmla="*/ 0 h 509"/>
              <a:gd name="T6" fmla="*/ 428 w 428"/>
              <a:gd name="T7" fmla="*/ 509 h 509"/>
            </a:gdLst>
            <a:ahLst/>
            <a:cxnLst>
              <a:cxn ang="0">
                <a:pos x="T0" y="T1"/>
              </a:cxn>
              <a:cxn ang="0">
                <a:pos x="T2" y="T3"/>
              </a:cxn>
              <a:cxn ang="0">
                <a:pos x="T4" y="T5"/>
              </a:cxn>
              <a:cxn ang="0">
                <a:pos x="T6" y="T7"/>
              </a:cxn>
            </a:cxnLst>
            <a:rect l="0" t="0" r="r" b="b"/>
            <a:pathLst>
              <a:path w="428" h="509">
                <a:moveTo>
                  <a:pt x="428" y="509"/>
                </a:moveTo>
                <a:cubicBezTo>
                  <a:pt x="0" y="509"/>
                  <a:pt x="0" y="509"/>
                  <a:pt x="0" y="509"/>
                </a:cubicBezTo>
                <a:cubicBezTo>
                  <a:pt x="0" y="509"/>
                  <a:pt x="81" y="0"/>
                  <a:pt x="214" y="0"/>
                </a:cubicBezTo>
                <a:cubicBezTo>
                  <a:pt x="344" y="0"/>
                  <a:pt x="428" y="509"/>
                  <a:pt x="428" y="509"/>
                </a:cubicBezTo>
                <a:close/>
              </a:path>
            </a:pathLst>
          </a:custGeom>
          <a:solidFill>
            <a:srgbClr val="F2B6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Oval 7"/>
          <p:cNvSpPr/>
          <p:nvPr/>
        </p:nvSpPr>
        <p:spPr>
          <a:xfrm>
            <a:off x="6018069" y="4509656"/>
            <a:ext cx="155862" cy="1558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Box 6"/>
          <p:cNvSpPr txBox="1">
            <a:spLocks noChangeArrowheads="1"/>
          </p:cNvSpPr>
          <p:nvPr/>
        </p:nvSpPr>
        <p:spPr bwMode="auto">
          <a:xfrm>
            <a:off x="6018069" y="1813670"/>
            <a:ext cx="3994032" cy="861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algn="ctr">
              <a:spcBef>
                <a:spcPct val="50000"/>
              </a:spcBef>
            </a:pPr>
            <a:r>
              <a:rPr lang="en-US" altLang="en-US" sz="2800" b="1" dirty="0">
                <a:solidFill>
                  <a:schemeClr val="tx1">
                    <a:lumMod val="75000"/>
                    <a:lumOff val="25000"/>
                  </a:schemeClr>
                </a:solidFill>
                <a:latin typeface="+mj-lt"/>
              </a:rPr>
              <a:t>Marketing Data Overload (</a:t>
            </a:r>
            <a:r>
              <a:rPr lang="zh-TW" altLang="en-US" sz="2800" b="1" dirty="0">
                <a:solidFill>
                  <a:schemeClr val="tx1">
                    <a:lumMod val="75000"/>
                    <a:lumOff val="25000"/>
                  </a:schemeClr>
                </a:solidFill>
                <a:latin typeface="+mj-lt"/>
              </a:rPr>
              <a:t>超载</a:t>
            </a:r>
            <a:r>
              <a:rPr lang="en-US" altLang="zh-TW" sz="2800" b="1" dirty="0">
                <a:solidFill>
                  <a:schemeClr val="tx1">
                    <a:lumMod val="75000"/>
                    <a:lumOff val="25000"/>
                  </a:schemeClr>
                </a:solidFill>
                <a:latin typeface="+mj-lt"/>
              </a:rPr>
              <a:t>)</a:t>
            </a:r>
            <a:endParaRPr lang="en-US" altLang="en-US" sz="2800" b="1" dirty="0">
              <a:solidFill>
                <a:schemeClr val="tx1">
                  <a:lumMod val="75000"/>
                  <a:lumOff val="25000"/>
                </a:schemeClr>
              </a:solidFill>
              <a:latin typeface="+mj-lt"/>
            </a:endParaRPr>
          </a:p>
        </p:txBody>
      </p:sp>
    </p:spTree>
    <p:extLst>
      <p:ext uri="{BB962C8B-B14F-4D97-AF65-F5344CB8AC3E}">
        <p14:creationId xmlns:p14="http://schemas.microsoft.com/office/powerpoint/2010/main" val="23634012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Data </a:t>
            </a:r>
            <a:r>
              <a:rPr lang="en-US" altLang="en-US" dirty="0">
                <a:sym typeface="Symbol" pitchFamily="18" charset="2"/>
              </a:rPr>
              <a:t></a:t>
            </a:r>
            <a:r>
              <a:rPr lang="en-US" altLang="en-US" dirty="0"/>
              <a:t> Insights for Action</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152650" y="1615134"/>
            <a:ext cx="7886700" cy="4446885"/>
          </a:xfrm>
        </p:spPr>
      </p:pic>
    </p:spTree>
    <p:extLst>
      <p:ext uri="{BB962C8B-B14F-4D97-AF65-F5344CB8AC3E}">
        <p14:creationId xmlns:p14="http://schemas.microsoft.com/office/powerpoint/2010/main" val="14043832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Develop the Right Balance Through Marketing Engineering</a:t>
            </a:r>
            <a:endParaRPr lang="en-US" dirty="0"/>
          </a:p>
        </p:txBody>
      </p:sp>
      <p:sp>
        <p:nvSpPr>
          <p:cNvPr id="4" name="Rounded Rectangular Callout 3"/>
          <p:cNvSpPr/>
          <p:nvPr/>
        </p:nvSpPr>
        <p:spPr>
          <a:xfrm>
            <a:off x="2895601" y="2063406"/>
            <a:ext cx="2566555" cy="1797627"/>
          </a:xfrm>
          <a:prstGeom prst="wedgeRoundRectCallout">
            <a:avLst>
              <a:gd name="adj1" fmla="val -33789"/>
              <a:gd name="adj2" fmla="val 70589"/>
              <a:gd name="adj3" fmla="val 16667"/>
            </a:avLst>
          </a:prstGeom>
          <a:solidFill>
            <a:schemeClr val="bg1">
              <a:lumMod val="95000"/>
            </a:schemeClr>
          </a:solidFill>
          <a:ln w="19050">
            <a:solidFill>
              <a:srgbClr val="0153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ounded Rectangular Callout 4"/>
          <p:cNvSpPr/>
          <p:nvPr/>
        </p:nvSpPr>
        <p:spPr>
          <a:xfrm>
            <a:off x="6876204" y="2063406"/>
            <a:ext cx="2612370" cy="1849349"/>
          </a:xfrm>
          <a:prstGeom prst="wedgeRoundRectCallout">
            <a:avLst>
              <a:gd name="adj1" fmla="val 33013"/>
              <a:gd name="adj2" fmla="val 66543"/>
              <a:gd name="adj3" fmla="val 16667"/>
            </a:avLst>
          </a:prstGeom>
          <a:solidFill>
            <a:schemeClr val="bg1">
              <a:lumMod val="95000"/>
            </a:schemeClr>
          </a:solidFill>
          <a:ln w="19050">
            <a:solidFill>
              <a:srgbClr val="0153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Placeholder 15"/>
          <p:cNvPicPr>
            <a:picLocks noChangeAspect="1"/>
          </p:cNvPicPr>
          <p:nvPr/>
        </p:nvPicPr>
        <p:blipFill rotWithShape="1">
          <a:blip r:embed="rId3">
            <a:extLst>
              <a:ext uri="{28A0092B-C50C-407E-A947-70E740481C1C}">
                <a14:useLocalDpi xmlns:a14="http://schemas.microsoft.com/office/drawing/2010/main" val="0"/>
              </a:ext>
            </a:extLst>
          </a:blip>
          <a:srcRect l="-143474" t="-8872" r="-137943" b="-31947"/>
          <a:stretch/>
        </p:blipFill>
        <p:spPr>
          <a:xfrm>
            <a:off x="2895601" y="2104972"/>
            <a:ext cx="2513773" cy="2048541"/>
          </a:xfrm>
          <a:prstGeom prst="rect">
            <a:avLst/>
          </a:prstGeom>
        </p:spPr>
      </p:pic>
      <p:pic>
        <p:nvPicPr>
          <p:cNvPr id="7" name="Picture Placeholder 13"/>
          <p:cNvPicPr>
            <a:picLocks noChangeAspect="1"/>
          </p:cNvPicPr>
          <p:nvPr/>
        </p:nvPicPr>
        <p:blipFill>
          <a:blip r:embed="rId4">
            <a:extLst>
              <a:ext uri="{28A0092B-C50C-407E-A947-70E740481C1C}">
                <a14:useLocalDpi xmlns:a14="http://schemas.microsoft.com/office/drawing/2010/main" val="0"/>
              </a:ext>
            </a:extLst>
          </a:blip>
          <a:srcRect l="4239" r="4239"/>
          <a:stretch>
            <a:fillRect/>
          </a:stretch>
        </p:blipFill>
        <p:spPr>
          <a:xfrm>
            <a:off x="6917184" y="2104972"/>
            <a:ext cx="2519903" cy="2048541"/>
          </a:xfrm>
          <a:custGeom>
            <a:avLst/>
            <a:gdLst>
              <a:gd name="connsiteX0" fmla="*/ 299610 w 2566555"/>
              <a:gd name="connsiteY0" fmla="*/ 0 h 2095008"/>
              <a:gd name="connsiteX1" fmla="*/ 1497157 w 2566555"/>
              <a:gd name="connsiteY1" fmla="*/ 0 h 2095008"/>
              <a:gd name="connsiteX2" fmla="*/ 2138796 w 2566555"/>
              <a:gd name="connsiteY2" fmla="*/ 0 h 2095008"/>
              <a:gd name="connsiteX3" fmla="*/ 2266945 w 2566555"/>
              <a:gd name="connsiteY3" fmla="*/ 0 h 2095008"/>
              <a:gd name="connsiteX4" fmla="*/ 2566555 w 2566555"/>
              <a:gd name="connsiteY4" fmla="*/ 299610 h 2095008"/>
              <a:gd name="connsiteX5" fmla="*/ 2566555 w 2566555"/>
              <a:gd name="connsiteY5" fmla="*/ 1048616 h 2095008"/>
              <a:gd name="connsiteX6" fmla="*/ 2566555 w 2566555"/>
              <a:gd name="connsiteY6" fmla="*/ 1498017 h 2095008"/>
              <a:gd name="connsiteX7" fmla="*/ 2266945 w 2566555"/>
              <a:gd name="connsiteY7" fmla="*/ 1797627 h 2095008"/>
              <a:gd name="connsiteX8" fmla="*/ 2138796 w 2566555"/>
              <a:gd name="connsiteY8" fmla="*/ 1797627 h 2095008"/>
              <a:gd name="connsiteX9" fmla="*/ 2130574 w 2566555"/>
              <a:gd name="connsiteY9" fmla="*/ 2095008 h 2095008"/>
              <a:gd name="connsiteX10" fmla="*/ 1497157 w 2566555"/>
              <a:gd name="connsiteY10" fmla="*/ 1797627 h 2095008"/>
              <a:gd name="connsiteX11" fmla="*/ 299610 w 2566555"/>
              <a:gd name="connsiteY11" fmla="*/ 1797627 h 2095008"/>
              <a:gd name="connsiteX12" fmla="*/ 0 w 2566555"/>
              <a:gd name="connsiteY12" fmla="*/ 1498017 h 2095008"/>
              <a:gd name="connsiteX13" fmla="*/ 0 w 2566555"/>
              <a:gd name="connsiteY13" fmla="*/ 1048616 h 2095008"/>
              <a:gd name="connsiteX14" fmla="*/ 0 w 2566555"/>
              <a:gd name="connsiteY14" fmla="*/ 299610 h 2095008"/>
              <a:gd name="connsiteX15" fmla="*/ 299610 w 2566555"/>
              <a:gd name="connsiteY15" fmla="*/ 0 h 2095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66555" h="2095008">
                <a:moveTo>
                  <a:pt x="299610" y="0"/>
                </a:moveTo>
                <a:lnTo>
                  <a:pt x="1497157" y="0"/>
                </a:lnTo>
                <a:lnTo>
                  <a:pt x="2138796" y="0"/>
                </a:lnTo>
                <a:lnTo>
                  <a:pt x="2266945" y="0"/>
                </a:lnTo>
                <a:cubicBezTo>
                  <a:pt x="2432415" y="0"/>
                  <a:pt x="2566555" y="134140"/>
                  <a:pt x="2566555" y="299610"/>
                </a:cubicBezTo>
                <a:lnTo>
                  <a:pt x="2566555" y="1048616"/>
                </a:lnTo>
                <a:lnTo>
                  <a:pt x="2566555" y="1498017"/>
                </a:lnTo>
                <a:cubicBezTo>
                  <a:pt x="2566555" y="1663487"/>
                  <a:pt x="2432415" y="1797627"/>
                  <a:pt x="2266945" y="1797627"/>
                </a:cubicBezTo>
                <a:lnTo>
                  <a:pt x="2138796" y="1797627"/>
                </a:lnTo>
                <a:lnTo>
                  <a:pt x="2130574" y="2095008"/>
                </a:lnTo>
                <a:lnTo>
                  <a:pt x="1497157" y="1797627"/>
                </a:lnTo>
                <a:lnTo>
                  <a:pt x="299610" y="1797627"/>
                </a:lnTo>
                <a:cubicBezTo>
                  <a:pt x="134140" y="1797627"/>
                  <a:pt x="0" y="1663487"/>
                  <a:pt x="0" y="1498017"/>
                </a:cubicBezTo>
                <a:lnTo>
                  <a:pt x="0" y="1048616"/>
                </a:lnTo>
                <a:lnTo>
                  <a:pt x="0" y="299610"/>
                </a:lnTo>
                <a:cubicBezTo>
                  <a:pt x="0" y="134140"/>
                  <a:pt x="134140" y="0"/>
                  <a:pt x="299610" y="0"/>
                </a:cubicBezTo>
                <a:close/>
              </a:path>
            </a:pathLst>
          </a:custGeom>
        </p:spPr>
      </p:pic>
      <p:sp>
        <p:nvSpPr>
          <p:cNvPr id="8" name="Rounded Rectangle 7"/>
          <p:cNvSpPr/>
          <p:nvPr/>
        </p:nvSpPr>
        <p:spPr>
          <a:xfrm>
            <a:off x="2895600" y="4509660"/>
            <a:ext cx="6400800" cy="134238"/>
          </a:xfrm>
          <a:prstGeom prst="roundRect">
            <a:avLst>
              <a:gd name="adj" fmla="val 50000"/>
            </a:avLst>
          </a:prstGeom>
          <a:solidFill>
            <a:srgbClr val="F2B6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5"/>
          <p:cNvSpPr>
            <a:spLocks/>
          </p:cNvSpPr>
          <p:nvPr/>
        </p:nvSpPr>
        <p:spPr bwMode="auto">
          <a:xfrm>
            <a:off x="5592115" y="4364186"/>
            <a:ext cx="1007770" cy="1197840"/>
          </a:xfrm>
          <a:custGeom>
            <a:avLst/>
            <a:gdLst>
              <a:gd name="T0" fmla="*/ 428 w 428"/>
              <a:gd name="T1" fmla="*/ 509 h 509"/>
              <a:gd name="T2" fmla="*/ 0 w 428"/>
              <a:gd name="T3" fmla="*/ 509 h 509"/>
              <a:gd name="T4" fmla="*/ 214 w 428"/>
              <a:gd name="T5" fmla="*/ 0 h 509"/>
              <a:gd name="T6" fmla="*/ 428 w 428"/>
              <a:gd name="T7" fmla="*/ 509 h 509"/>
            </a:gdLst>
            <a:ahLst/>
            <a:cxnLst>
              <a:cxn ang="0">
                <a:pos x="T0" y="T1"/>
              </a:cxn>
              <a:cxn ang="0">
                <a:pos x="T2" y="T3"/>
              </a:cxn>
              <a:cxn ang="0">
                <a:pos x="T4" y="T5"/>
              </a:cxn>
              <a:cxn ang="0">
                <a:pos x="T6" y="T7"/>
              </a:cxn>
            </a:cxnLst>
            <a:rect l="0" t="0" r="r" b="b"/>
            <a:pathLst>
              <a:path w="428" h="509">
                <a:moveTo>
                  <a:pt x="428" y="509"/>
                </a:moveTo>
                <a:cubicBezTo>
                  <a:pt x="0" y="509"/>
                  <a:pt x="0" y="509"/>
                  <a:pt x="0" y="509"/>
                </a:cubicBezTo>
                <a:cubicBezTo>
                  <a:pt x="0" y="509"/>
                  <a:pt x="81" y="0"/>
                  <a:pt x="214" y="0"/>
                </a:cubicBezTo>
                <a:cubicBezTo>
                  <a:pt x="344" y="0"/>
                  <a:pt x="428" y="509"/>
                  <a:pt x="428" y="509"/>
                </a:cubicBezTo>
                <a:close/>
              </a:path>
            </a:pathLst>
          </a:custGeom>
          <a:solidFill>
            <a:srgbClr val="F2B60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 name="Oval 9"/>
          <p:cNvSpPr/>
          <p:nvPr/>
        </p:nvSpPr>
        <p:spPr>
          <a:xfrm>
            <a:off x="6018069" y="4509660"/>
            <a:ext cx="155862" cy="1558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Box 6"/>
          <p:cNvSpPr txBox="1">
            <a:spLocks noChangeArrowheads="1"/>
          </p:cNvSpPr>
          <p:nvPr/>
        </p:nvSpPr>
        <p:spPr bwMode="auto">
          <a:xfrm>
            <a:off x="4548498" y="5693386"/>
            <a:ext cx="3095007"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algn="ctr">
              <a:spcBef>
                <a:spcPct val="50000"/>
              </a:spcBef>
            </a:pPr>
            <a:r>
              <a:rPr lang="en-US" altLang="en-US" sz="2000" b="1" dirty="0">
                <a:latin typeface="+mj-lt"/>
              </a:rPr>
              <a:t>Marketing Engineering</a:t>
            </a:r>
          </a:p>
        </p:txBody>
      </p:sp>
    </p:spTree>
    <p:extLst>
      <p:ext uri="{BB962C8B-B14F-4D97-AF65-F5344CB8AC3E}">
        <p14:creationId xmlns:p14="http://schemas.microsoft.com/office/powerpoint/2010/main" val="19411492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4F57C-16AA-485C-976A-C6B20BEF25B7}"/>
              </a:ext>
            </a:extLst>
          </p:cNvPr>
          <p:cNvSpPr>
            <a:spLocks noGrp="1"/>
          </p:cNvSpPr>
          <p:nvPr>
            <p:ph type="title"/>
          </p:nvPr>
        </p:nvSpPr>
        <p:spPr/>
        <p:txBody>
          <a:bodyPr>
            <a:normAutofit fontScale="90000"/>
          </a:bodyPr>
          <a:lstStyle/>
          <a:p>
            <a:r>
              <a:rPr lang="en-US" sz="4400" dirty="0"/>
              <a:t>Money Ball </a:t>
            </a:r>
            <a:r>
              <a:rPr lang="zh-TW" altLang="en-US" sz="4400" b="1" i="0" dirty="0">
                <a:solidFill>
                  <a:srgbClr val="494949"/>
                </a:solidFill>
                <a:effectLst/>
                <a:latin typeface="Helvetica" panose="020B0604020202020204" pitchFamily="34" charset="0"/>
              </a:rPr>
              <a:t>点球成金 </a:t>
            </a:r>
            <a:endParaRPr lang="en-US" sz="4400" dirty="0"/>
          </a:p>
        </p:txBody>
      </p:sp>
      <p:sp>
        <p:nvSpPr>
          <p:cNvPr id="3" name="Content Placeholder 2">
            <a:extLst>
              <a:ext uri="{FF2B5EF4-FFF2-40B4-BE49-F238E27FC236}">
                <a16:creationId xmlns:a16="http://schemas.microsoft.com/office/drawing/2014/main" id="{99ACFD31-3CB7-4B88-8F38-3575322305D6}"/>
              </a:ext>
            </a:extLst>
          </p:cNvPr>
          <p:cNvSpPr>
            <a:spLocks noGrp="1"/>
          </p:cNvSpPr>
          <p:nvPr>
            <p:ph idx="1"/>
          </p:nvPr>
        </p:nvSpPr>
        <p:spPr>
          <a:xfrm>
            <a:off x="0" y="685800"/>
            <a:ext cx="12192000" cy="6381750"/>
          </a:xfrm>
          <a:solidFill>
            <a:schemeClr val="bg1"/>
          </a:solidFill>
        </p:spPr>
        <p:txBody>
          <a:bodyPr anchor="t">
            <a:normAutofit fontScale="85000" lnSpcReduction="10000"/>
          </a:bodyPr>
          <a:lstStyle/>
          <a:p>
            <a:pPr marL="0" indent="0" algn="l">
              <a:lnSpc>
                <a:spcPct val="120000"/>
              </a:lnSpc>
              <a:spcBef>
                <a:spcPts val="600"/>
              </a:spcBef>
              <a:spcAft>
                <a:spcPts val="600"/>
              </a:spcAft>
              <a:buNone/>
            </a:pPr>
            <a:r>
              <a:rPr lang="en-US" sz="4000" dirty="0">
                <a:latin typeface="Arial" panose="020B0604020202020204" pitchFamily="34" charset="0"/>
                <a:cs typeface="Arial" panose="020B0604020202020204" pitchFamily="34" charset="0"/>
              </a:rPr>
              <a:t>Peter:</a:t>
            </a:r>
            <a:r>
              <a:rPr lang="zh-TW" altLang="en-US" sz="4000" dirty="0">
                <a:latin typeface="Arial" panose="020B0604020202020204" pitchFamily="34" charset="0"/>
                <a:cs typeface="Arial" panose="020B0604020202020204" pitchFamily="34" charset="0"/>
              </a:rPr>
              <a:t>　</a:t>
            </a:r>
            <a:r>
              <a:rPr lang="en-US" altLang="zh-TW" sz="4000" dirty="0">
                <a:latin typeface="Arial" panose="020B0604020202020204" pitchFamily="34" charset="0"/>
                <a:cs typeface="Arial" panose="020B0604020202020204" pitchFamily="34" charset="0"/>
              </a:rPr>
              <a:t>You’ve spent your life in baseball and I don’t have a very traditional view of the game….</a:t>
            </a:r>
            <a:r>
              <a:rPr lang="en-US" sz="4000" b="0" i="0" u="none" strike="noStrike" baseline="0" dirty="0">
                <a:latin typeface="Arial" panose="020B0604020202020204" pitchFamily="34" charset="0"/>
                <a:cs typeface="Arial" panose="020B0604020202020204" pitchFamily="34" charset="0"/>
              </a:rPr>
              <a:t>They’re still asking the wrong questions. People who run baseball teams still think</a:t>
            </a:r>
            <a:r>
              <a:rPr lang="zh-TW" altLang="en-US" sz="4000" dirty="0">
                <a:latin typeface="Arial" panose="020B0604020202020204" pitchFamily="34" charset="0"/>
                <a:cs typeface="Arial" panose="020B0604020202020204" pitchFamily="34" charset="0"/>
              </a:rPr>
              <a:t> </a:t>
            </a:r>
            <a:r>
              <a:rPr lang="en-US" sz="4000" b="0" i="0" u="none" strike="noStrike" baseline="0" dirty="0">
                <a:latin typeface="Arial" panose="020B0604020202020204" pitchFamily="34" charset="0"/>
                <a:cs typeface="Arial" panose="020B0604020202020204" pitchFamily="34" charset="0"/>
              </a:rPr>
              <a:t>in terms of buying players.</a:t>
            </a:r>
            <a:r>
              <a:rPr lang="zh-TW" altLang="en-US" sz="4000" b="0" i="0" u="none" strike="noStrike" baseline="0" dirty="0">
                <a:latin typeface="Arial" panose="020B0604020202020204" pitchFamily="34" charset="0"/>
                <a:cs typeface="Arial" panose="020B0604020202020204" pitchFamily="34" charset="0"/>
              </a:rPr>
              <a:t>．．．</a:t>
            </a:r>
            <a:r>
              <a:rPr lang="en-US" sz="4000" b="0" i="0" u="none" strike="noStrike" baseline="0" dirty="0">
                <a:latin typeface="Arial" panose="020B0604020202020204" pitchFamily="34" charset="0"/>
                <a:cs typeface="Arial" panose="020B0604020202020204" pitchFamily="34" charset="0"/>
              </a:rPr>
              <a:t>The goal shouldn’t be to buy players, what you want to buy is wins. To buy</a:t>
            </a:r>
            <a:r>
              <a:rPr lang="zh-TW" altLang="en-US" sz="4000" b="0" i="0" u="none" strike="noStrike" baseline="0" dirty="0">
                <a:latin typeface="Arial" panose="020B0604020202020204" pitchFamily="34" charset="0"/>
                <a:cs typeface="Arial" panose="020B0604020202020204" pitchFamily="34" charset="0"/>
              </a:rPr>
              <a:t>　</a:t>
            </a:r>
            <a:r>
              <a:rPr lang="en-US" sz="4000" b="0" i="0" u="none" strike="noStrike" baseline="0" dirty="0">
                <a:latin typeface="Arial" panose="020B0604020202020204" pitchFamily="34" charset="0"/>
                <a:cs typeface="Arial" panose="020B0604020202020204" pitchFamily="34" charset="0"/>
              </a:rPr>
              <a:t>wins, you buy runs. …Once you begin to pull at that string, your understanding of the world might begin to unravel. </a:t>
            </a:r>
          </a:p>
          <a:p>
            <a:pPr marL="0" indent="0">
              <a:lnSpc>
                <a:spcPct val="120000"/>
              </a:lnSpc>
              <a:spcBef>
                <a:spcPts val="600"/>
              </a:spcBef>
              <a:spcAft>
                <a:spcPts val="600"/>
              </a:spcAft>
              <a:buNone/>
            </a:pPr>
            <a:r>
              <a:rPr lang="en-US" dirty="0">
                <a:hlinkClick r:id="rId3"/>
              </a:rPr>
              <a:t>* </a:t>
            </a:r>
            <a:r>
              <a:rPr lang="en-US" dirty="0">
                <a:hlinkClick r:id="rId4"/>
              </a:rPr>
              <a:t>https://www.youtube.com/watch?v=rMObWsKaIls</a:t>
            </a:r>
            <a:r>
              <a:rPr lang="en-US" dirty="0"/>
              <a:t> </a:t>
            </a:r>
            <a:r>
              <a:rPr lang="en-US" b="0" i="0" dirty="0">
                <a:effectLst/>
                <a:latin typeface="Roboto" panose="02000000000000000000" pitchFamily="2" charset="0"/>
              </a:rPr>
              <a:t>Moneyball (Breaking Biases)</a:t>
            </a:r>
            <a:endParaRPr lang="en-US" dirty="0"/>
          </a:p>
          <a:p>
            <a:pPr marL="0" indent="0" algn="l">
              <a:lnSpc>
                <a:spcPct val="120000"/>
              </a:lnSpc>
              <a:spcBef>
                <a:spcPts val="600"/>
              </a:spcBef>
              <a:spcAft>
                <a:spcPts val="600"/>
              </a:spcAft>
              <a:buNone/>
            </a:pPr>
            <a:r>
              <a:rPr lang="zh-TW" altLang="en-US" sz="3200" b="0" i="0" dirty="0">
                <a:solidFill>
                  <a:srgbClr val="202124"/>
                </a:solidFill>
                <a:effectLst/>
                <a:latin typeface="Google Sans"/>
              </a:rPr>
              <a:t>彼得利用大数据分析</a:t>
            </a:r>
            <a:r>
              <a:rPr lang="en-US" altLang="zh-TW" sz="3200" b="0" i="0" dirty="0">
                <a:solidFill>
                  <a:srgbClr val="202124"/>
                </a:solidFill>
                <a:effectLst/>
                <a:latin typeface="Google Sans"/>
              </a:rPr>
              <a:t>,</a:t>
            </a:r>
            <a:r>
              <a:rPr lang="zh-CN" altLang="en-US" sz="3200" b="0" i="0" dirty="0">
                <a:solidFill>
                  <a:srgbClr val="202124"/>
                </a:solidFill>
                <a:effectLst/>
                <a:latin typeface="Google Sans"/>
              </a:rPr>
              <a:t> 用自己创造的公式，挖掘出一些被严重低估价值的球员</a:t>
            </a:r>
            <a:r>
              <a:rPr lang="en-US" sz="3200" dirty="0">
                <a:hlinkClick r:id="rId5"/>
              </a:rPr>
              <a:t>https://www.youtube.com/watch?v=Nq1oyuvNBpQ</a:t>
            </a:r>
            <a:r>
              <a:rPr lang="en-US" sz="3200" dirty="0"/>
              <a:t> </a:t>
            </a:r>
          </a:p>
          <a:p>
            <a:pPr>
              <a:lnSpc>
                <a:spcPct val="120000"/>
              </a:lnSpc>
              <a:spcBef>
                <a:spcPts val="600"/>
              </a:spcBef>
              <a:spcAft>
                <a:spcPts val="600"/>
              </a:spcAft>
            </a:pPr>
            <a:r>
              <a:rPr lang="en-US" sz="3200" dirty="0">
                <a:hlinkClick r:id="rId6"/>
              </a:rPr>
              <a:t>https://movie.douban.com/subject/3023164/</a:t>
            </a:r>
            <a:r>
              <a:rPr lang="en-US" sz="3200" dirty="0"/>
              <a:t> </a:t>
            </a:r>
          </a:p>
          <a:p>
            <a:pPr>
              <a:lnSpc>
                <a:spcPct val="120000"/>
              </a:lnSpc>
              <a:spcBef>
                <a:spcPts val="600"/>
              </a:spcBef>
              <a:spcAft>
                <a:spcPts val="600"/>
              </a:spcAft>
            </a:pPr>
            <a:endParaRPr lang="en-US" sz="3200" dirty="0"/>
          </a:p>
        </p:txBody>
      </p:sp>
    </p:spTree>
    <p:extLst>
      <p:ext uri="{BB962C8B-B14F-4D97-AF65-F5344CB8AC3E}">
        <p14:creationId xmlns:p14="http://schemas.microsoft.com/office/powerpoint/2010/main" val="18291715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Trends in Software Supported</a:t>
            </a:r>
            <a:br>
              <a:rPr lang="en-US" altLang="en-US" dirty="0"/>
            </a:br>
            <a:r>
              <a:rPr lang="en-US" altLang="en-US" dirty="0"/>
              <a:t>Decision Making</a:t>
            </a:r>
            <a:endParaRPr lang="en-US" dirty="0"/>
          </a:p>
        </p:txBody>
      </p:sp>
      <p:sp>
        <p:nvSpPr>
          <p:cNvPr id="3" name="Content Placeholder 2"/>
          <p:cNvSpPr>
            <a:spLocks noGrp="1"/>
          </p:cNvSpPr>
          <p:nvPr>
            <p:ph idx="1"/>
          </p:nvPr>
        </p:nvSpPr>
        <p:spPr>
          <a:xfrm>
            <a:off x="416689" y="1499617"/>
            <a:ext cx="11586258" cy="4677347"/>
          </a:xfrm>
        </p:spPr>
        <p:txBody>
          <a:bodyPr anchor="t">
            <a:normAutofit/>
          </a:bodyPr>
          <a:lstStyle/>
          <a:p>
            <a:pPr>
              <a:lnSpc>
                <a:spcPct val="100000"/>
              </a:lnSpc>
              <a:spcBef>
                <a:spcPts val="600"/>
              </a:spcBef>
              <a:spcAft>
                <a:spcPts val="600"/>
              </a:spcAft>
              <a:buSzPct val="90000"/>
            </a:pPr>
            <a:r>
              <a:rPr lang="en-US" altLang="en-US" sz="2800" dirty="0"/>
              <a:t>Marketing managers have high-powered personal computers connected to networks, 7/24, everywhere.</a:t>
            </a:r>
          </a:p>
          <a:p>
            <a:pPr>
              <a:lnSpc>
                <a:spcPct val="100000"/>
              </a:lnSpc>
              <a:spcBef>
                <a:spcPts val="600"/>
              </a:spcBef>
              <a:spcAft>
                <a:spcPts val="600"/>
              </a:spcAft>
              <a:buSzPct val="90000"/>
            </a:pPr>
            <a:r>
              <a:rPr lang="en-US" altLang="en-US" sz="2800" dirty="0"/>
              <a:t>There are over 400 million installed copies of Microsoft Excel (Business Week, July 13, 2006).</a:t>
            </a:r>
          </a:p>
          <a:p>
            <a:pPr>
              <a:lnSpc>
                <a:spcPct val="100000"/>
              </a:lnSpc>
              <a:spcBef>
                <a:spcPts val="600"/>
              </a:spcBef>
              <a:spcAft>
                <a:spcPts val="600"/>
              </a:spcAft>
              <a:buSzPct val="90000"/>
            </a:pPr>
            <a:r>
              <a:rPr lang="en-US" altLang="en-US" sz="2800" dirty="0"/>
              <a:t>Volume of marketing data is exploding (e.g., 500 Terabytes of transaction data at Wal-Mart).</a:t>
            </a:r>
          </a:p>
          <a:p>
            <a:pPr>
              <a:lnSpc>
                <a:spcPct val="100000"/>
              </a:lnSpc>
              <a:spcBef>
                <a:spcPts val="600"/>
              </a:spcBef>
              <a:spcAft>
                <a:spcPts val="600"/>
              </a:spcAft>
              <a:buSzPct val="90000"/>
            </a:pPr>
            <a:r>
              <a:rPr lang="en-US" altLang="en-US" sz="2800" dirty="0"/>
              <a:t>Firms are reengineering marketing for the information age , e.g., Using </a:t>
            </a:r>
            <a:r>
              <a:rPr lang="en-US" altLang="en-US" sz="2800" b="1" dirty="0"/>
              <a:t>Customer Relationship Management (CRM) </a:t>
            </a:r>
            <a:r>
              <a:rPr lang="en-US" altLang="en-US" sz="2800" dirty="0"/>
              <a:t>systems.</a:t>
            </a:r>
          </a:p>
          <a:p>
            <a:pPr>
              <a:lnSpc>
                <a:spcPct val="100000"/>
              </a:lnSpc>
              <a:spcBef>
                <a:spcPts val="600"/>
              </a:spcBef>
              <a:spcAft>
                <a:spcPts val="600"/>
              </a:spcAft>
              <a:buSzPct val="90000"/>
            </a:pPr>
            <a:r>
              <a:rPr lang="en-US" altLang="en-US" sz="2800" dirty="0"/>
              <a:t>Faster </a:t>
            </a:r>
            <a:r>
              <a:rPr lang="en-US" altLang="en-US" sz="2800" dirty="0" err="1">
                <a:solidFill>
                  <a:srgbClr val="B93E1D"/>
                </a:solidFill>
              </a:rPr>
              <a:t>Faster</a:t>
            </a:r>
            <a:r>
              <a:rPr lang="en-US" altLang="en-US" sz="2800" dirty="0"/>
              <a:t> </a:t>
            </a:r>
            <a:r>
              <a:rPr lang="en-US" altLang="en-US" sz="2800" dirty="0" err="1">
                <a:solidFill>
                  <a:srgbClr val="851B7D"/>
                </a:solidFill>
              </a:rPr>
              <a:t>Faster</a:t>
            </a:r>
            <a:r>
              <a:rPr lang="en-US" altLang="en-US" sz="2800" dirty="0">
                <a:solidFill>
                  <a:srgbClr val="851B7D"/>
                </a:solidFill>
              </a:rPr>
              <a:t> !!!!</a:t>
            </a:r>
            <a:endParaRPr lang="en-US" sz="2800" dirty="0"/>
          </a:p>
        </p:txBody>
      </p:sp>
    </p:spTree>
    <p:extLst>
      <p:ext uri="{BB962C8B-B14F-4D97-AF65-F5344CB8AC3E}">
        <p14:creationId xmlns:p14="http://schemas.microsoft.com/office/powerpoint/2010/main" val="42635060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Different Types of Data Analytics and</a:t>
            </a:r>
            <a:br>
              <a:rPr lang="en-US" altLang="en-US" dirty="0"/>
            </a:br>
            <a:r>
              <a:rPr lang="en-US" altLang="en-US" dirty="0"/>
              <a:t>Their Competitive Implications</a:t>
            </a:r>
            <a:endParaRPr lang="en-US" dirty="0"/>
          </a:p>
        </p:txBody>
      </p:sp>
      <p:sp>
        <p:nvSpPr>
          <p:cNvPr id="4" name="Freeform 3"/>
          <p:cNvSpPr/>
          <p:nvPr/>
        </p:nvSpPr>
        <p:spPr>
          <a:xfrm>
            <a:off x="7787964" y="5947156"/>
            <a:ext cx="3420145" cy="336806"/>
          </a:xfrm>
          <a:custGeom>
            <a:avLst/>
            <a:gdLst>
              <a:gd name="connsiteX0" fmla="*/ 168403 w 3420145"/>
              <a:gd name="connsiteY0" fmla="*/ 0 h 336806"/>
              <a:gd name="connsiteX1" fmla="*/ 3420145 w 3420145"/>
              <a:gd name="connsiteY1" fmla="*/ 0 h 336806"/>
              <a:gd name="connsiteX2" fmla="*/ 3420145 w 3420145"/>
              <a:gd name="connsiteY2" fmla="*/ 336806 h 336806"/>
              <a:gd name="connsiteX3" fmla="*/ 168403 w 3420145"/>
              <a:gd name="connsiteY3" fmla="*/ 336806 h 336806"/>
              <a:gd name="connsiteX4" fmla="*/ 0 w 3420145"/>
              <a:gd name="connsiteY4" fmla="*/ 168403 h 336806"/>
              <a:gd name="connsiteX5" fmla="*/ 168403 w 3420145"/>
              <a:gd name="connsiteY5" fmla="*/ 0 h 336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20145" h="336806">
                <a:moveTo>
                  <a:pt x="168403" y="0"/>
                </a:moveTo>
                <a:lnTo>
                  <a:pt x="3420145" y="0"/>
                </a:lnTo>
                <a:lnTo>
                  <a:pt x="3420145" y="336806"/>
                </a:lnTo>
                <a:lnTo>
                  <a:pt x="168403" y="336806"/>
                </a:lnTo>
                <a:cubicBezTo>
                  <a:pt x="75397" y="336806"/>
                  <a:pt x="0" y="261409"/>
                  <a:pt x="0" y="168403"/>
                </a:cubicBezTo>
                <a:cubicBezTo>
                  <a:pt x="0" y="75397"/>
                  <a:pt x="75397" y="0"/>
                  <a:pt x="168403"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600">
              <a:latin typeface="+mj-lt"/>
            </a:endParaRPr>
          </a:p>
        </p:txBody>
      </p:sp>
      <p:cxnSp>
        <p:nvCxnSpPr>
          <p:cNvPr id="5" name="Straight Arrow Connector 4"/>
          <p:cNvCxnSpPr>
            <a:endCxn id="28" idx="1"/>
          </p:cNvCxnSpPr>
          <p:nvPr/>
        </p:nvCxnSpPr>
        <p:spPr bwMode="auto">
          <a:xfrm flipV="1">
            <a:off x="1649402" y="1624221"/>
            <a:ext cx="3833134" cy="3878555"/>
          </a:xfrm>
          <a:prstGeom prst="straightConnector1">
            <a:avLst/>
          </a:prstGeom>
          <a:solidFill>
            <a:schemeClr val="bg1"/>
          </a:solidFill>
          <a:ln w="57150" cap="flat" cmpd="sng" algn="ctr">
            <a:solidFill>
              <a:schemeClr val="accent2">
                <a:lumMod val="40000"/>
                <a:lumOff val="60000"/>
              </a:schemeClr>
            </a:solidFill>
            <a:prstDash val="solid"/>
            <a:round/>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 name="Line 3"/>
          <p:cNvSpPr>
            <a:spLocks noChangeShapeType="1"/>
          </p:cNvSpPr>
          <p:nvPr/>
        </p:nvSpPr>
        <p:spPr bwMode="auto">
          <a:xfrm flipV="1">
            <a:off x="1453678" y="1773784"/>
            <a:ext cx="0" cy="3910013"/>
          </a:xfrm>
          <a:prstGeom prst="line">
            <a:avLst/>
          </a:prstGeom>
          <a:noFill/>
          <a:ln w="38100">
            <a:solidFill>
              <a:srgbClr val="0153A5"/>
            </a:solidFill>
            <a:prstDash val="solid"/>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000">
              <a:latin typeface="+mj-lt"/>
            </a:endParaRPr>
          </a:p>
        </p:txBody>
      </p:sp>
      <p:sp>
        <p:nvSpPr>
          <p:cNvPr id="7" name="Line 4"/>
          <p:cNvSpPr>
            <a:spLocks noChangeShapeType="1"/>
          </p:cNvSpPr>
          <p:nvPr/>
        </p:nvSpPr>
        <p:spPr bwMode="auto">
          <a:xfrm flipV="1">
            <a:off x="1432414" y="5666127"/>
            <a:ext cx="6802292" cy="17671"/>
          </a:xfrm>
          <a:prstGeom prst="line">
            <a:avLst/>
          </a:prstGeom>
          <a:noFill/>
          <a:ln w="38100">
            <a:solidFill>
              <a:srgbClr val="0153A5"/>
            </a:solidFill>
            <a:prstDash val="solid"/>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000">
              <a:latin typeface="+mj-lt"/>
            </a:endParaRPr>
          </a:p>
        </p:txBody>
      </p:sp>
      <p:sp>
        <p:nvSpPr>
          <p:cNvPr id="8" name="Text Box 5"/>
          <p:cNvSpPr txBox="1">
            <a:spLocks noChangeArrowheads="1"/>
          </p:cNvSpPr>
          <p:nvPr/>
        </p:nvSpPr>
        <p:spPr bwMode="auto">
          <a:xfrm>
            <a:off x="3409477" y="5688561"/>
            <a:ext cx="3667397"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spcBef>
                <a:spcPct val="50000"/>
              </a:spcBef>
            </a:pPr>
            <a:r>
              <a:rPr lang="en-US" altLang="en-US" sz="2400" b="1" dirty="0">
                <a:latin typeface="+mj-lt"/>
              </a:rPr>
              <a:t>Insights/Intelligence</a:t>
            </a:r>
          </a:p>
        </p:txBody>
      </p:sp>
      <p:sp>
        <p:nvSpPr>
          <p:cNvPr id="9" name="Text Box 6"/>
          <p:cNvSpPr txBox="1">
            <a:spLocks noChangeArrowheads="1"/>
          </p:cNvSpPr>
          <p:nvPr/>
        </p:nvSpPr>
        <p:spPr bwMode="auto">
          <a:xfrm rot="16200000">
            <a:off x="-833002" y="3464035"/>
            <a:ext cx="380406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1" hangingPunct="1">
              <a:spcBef>
                <a:spcPct val="50000"/>
              </a:spcBef>
            </a:pPr>
            <a:r>
              <a:rPr lang="en-US" altLang="en-US" sz="2400" b="1" dirty="0">
                <a:latin typeface="+mj-lt"/>
              </a:rPr>
              <a:t>Analytic Capabilities</a:t>
            </a:r>
          </a:p>
        </p:txBody>
      </p:sp>
      <p:sp>
        <p:nvSpPr>
          <p:cNvPr id="10" name="Line 9"/>
          <p:cNvSpPr>
            <a:spLocks noChangeShapeType="1"/>
          </p:cNvSpPr>
          <p:nvPr/>
        </p:nvSpPr>
        <p:spPr bwMode="auto">
          <a:xfrm>
            <a:off x="1485578" y="3891659"/>
            <a:ext cx="8675339" cy="0"/>
          </a:xfrm>
          <a:prstGeom prst="line">
            <a:avLst/>
          </a:prstGeom>
          <a:ln w="38100">
            <a:prstDash val="dashDot"/>
            <a:headEnd/>
            <a:tailEnd/>
          </a:ln>
        </p:spPr>
        <p:style>
          <a:lnRef idx="1">
            <a:schemeClr val="accent2"/>
          </a:lnRef>
          <a:fillRef idx="0">
            <a:schemeClr val="accent2"/>
          </a:fillRef>
          <a:effectRef idx="0">
            <a:schemeClr val="accent2"/>
          </a:effectRef>
          <a:fontRef idx="minor">
            <a:schemeClr val="tx1"/>
          </a:fontRef>
        </p:style>
        <p:txBody>
          <a:bodyPr/>
          <a:lstStyle/>
          <a:p>
            <a:endParaRPr lang="en-US" sz="2000">
              <a:latin typeface="+mj-lt"/>
            </a:endParaRPr>
          </a:p>
        </p:txBody>
      </p:sp>
      <p:sp>
        <p:nvSpPr>
          <p:cNvPr id="11" name="Text Box 10"/>
          <p:cNvSpPr txBox="1">
            <a:spLocks noChangeArrowheads="1"/>
          </p:cNvSpPr>
          <p:nvPr/>
        </p:nvSpPr>
        <p:spPr bwMode="auto">
          <a:xfrm>
            <a:off x="1462724" y="3502574"/>
            <a:ext cx="2931139"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spcBef>
                <a:spcPct val="50000"/>
              </a:spcBef>
            </a:pPr>
            <a:r>
              <a:rPr lang="en-US" altLang="en-US" sz="1600" b="1" i="1" dirty="0">
                <a:solidFill>
                  <a:srgbClr val="0153A5"/>
                </a:solidFill>
                <a:latin typeface="+mj-lt"/>
              </a:rPr>
              <a:t>Statistical analysis</a:t>
            </a:r>
          </a:p>
        </p:txBody>
      </p:sp>
      <p:sp>
        <p:nvSpPr>
          <p:cNvPr id="12" name="Text Box 14"/>
          <p:cNvSpPr txBox="1">
            <a:spLocks noChangeArrowheads="1"/>
          </p:cNvSpPr>
          <p:nvPr/>
        </p:nvSpPr>
        <p:spPr bwMode="auto">
          <a:xfrm>
            <a:off x="1462724" y="3942312"/>
            <a:ext cx="1875373"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spcBef>
                <a:spcPct val="50000"/>
              </a:spcBef>
            </a:pPr>
            <a:r>
              <a:rPr lang="en-US" altLang="en-US" sz="1600" b="1" i="1" dirty="0">
                <a:solidFill>
                  <a:srgbClr val="0153A5"/>
                </a:solidFill>
                <a:latin typeface="+mj-lt"/>
              </a:rPr>
              <a:t>Alerts</a:t>
            </a:r>
          </a:p>
        </p:txBody>
      </p:sp>
      <p:sp>
        <p:nvSpPr>
          <p:cNvPr id="13" name="Text Box 15"/>
          <p:cNvSpPr txBox="1">
            <a:spLocks noChangeArrowheads="1"/>
          </p:cNvSpPr>
          <p:nvPr/>
        </p:nvSpPr>
        <p:spPr bwMode="auto">
          <a:xfrm>
            <a:off x="1462724" y="4382050"/>
            <a:ext cx="3868826"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spcBef>
                <a:spcPct val="50000"/>
              </a:spcBef>
            </a:pPr>
            <a:r>
              <a:rPr lang="en-US" altLang="en-US" sz="1600" b="1" i="1" dirty="0">
                <a:solidFill>
                  <a:srgbClr val="0153A5"/>
                </a:solidFill>
                <a:latin typeface="+mj-lt"/>
              </a:rPr>
              <a:t>Query/drill down</a:t>
            </a:r>
          </a:p>
        </p:txBody>
      </p:sp>
      <p:sp>
        <p:nvSpPr>
          <p:cNvPr id="14" name="Text Box 16"/>
          <p:cNvSpPr txBox="1">
            <a:spLocks noChangeArrowheads="1"/>
          </p:cNvSpPr>
          <p:nvPr/>
        </p:nvSpPr>
        <p:spPr bwMode="auto">
          <a:xfrm>
            <a:off x="1462724" y="4821788"/>
            <a:ext cx="222729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spcBef>
                <a:spcPct val="50000"/>
              </a:spcBef>
            </a:pPr>
            <a:r>
              <a:rPr lang="en-US" altLang="en-US" sz="1600" b="1" i="1" dirty="0">
                <a:solidFill>
                  <a:srgbClr val="0153A5"/>
                </a:solidFill>
                <a:latin typeface="+mj-lt"/>
              </a:rPr>
              <a:t>Ad hoc reports</a:t>
            </a:r>
          </a:p>
        </p:txBody>
      </p:sp>
      <p:sp>
        <p:nvSpPr>
          <p:cNvPr id="15" name="Text Box 17"/>
          <p:cNvSpPr txBox="1">
            <a:spLocks noChangeArrowheads="1"/>
          </p:cNvSpPr>
          <p:nvPr/>
        </p:nvSpPr>
        <p:spPr bwMode="auto">
          <a:xfrm>
            <a:off x="1462724" y="5261524"/>
            <a:ext cx="3164983"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spcBef>
                <a:spcPct val="50000"/>
              </a:spcBef>
            </a:pPr>
            <a:r>
              <a:rPr lang="en-US" altLang="en-US" sz="1600" b="1" i="1" dirty="0">
                <a:solidFill>
                  <a:srgbClr val="0153A5"/>
                </a:solidFill>
                <a:latin typeface="+mj-lt"/>
              </a:rPr>
              <a:t>Standard reports</a:t>
            </a:r>
          </a:p>
        </p:txBody>
      </p:sp>
      <p:sp>
        <p:nvSpPr>
          <p:cNvPr id="16" name="Text Box 11"/>
          <p:cNvSpPr txBox="1">
            <a:spLocks noChangeArrowheads="1"/>
          </p:cNvSpPr>
          <p:nvPr/>
        </p:nvSpPr>
        <p:spPr bwMode="auto">
          <a:xfrm>
            <a:off x="1462722" y="2183361"/>
            <a:ext cx="1993453"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spcBef>
                <a:spcPct val="50000"/>
              </a:spcBef>
            </a:pPr>
            <a:r>
              <a:rPr lang="en-US" altLang="en-US" sz="1600" b="1" i="1" dirty="0">
                <a:solidFill>
                  <a:srgbClr val="0153A5"/>
                </a:solidFill>
                <a:latin typeface="+mj-lt"/>
              </a:rPr>
              <a:t>Optimization</a:t>
            </a:r>
          </a:p>
        </p:txBody>
      </p:sp>
      <p:sp>
        <p:nvSpPr>
          <p:cNvPr id="17" name="Text Box 18"/>
          <p:cNvSpPr txBox="1">
            <a:spLocks noChangeArrowheads="1"/>
          </p:cNvSpPr>
          <p:nvPr/>
        </p:nvSpPr>
        <p:spPr bwMode="auto">
          <a:xfrm>
            <a:off x="4552477" y="2187893"/>
            <a:ext cx="618584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spcBef>
                <a:spcPct val="50000"/>
              </a:spcBef>
            </a:pPr>
            <a:r>
              <a:rPr lang="en-US" altLang="en-US" sz="1600" b="1" dirty="0">
                <a:latin typeface="+mj-lt"/>
              </a:rPr>
              <a:t>What’s the best that can happen (to our objectives)?</a:t>
            </a:r>
          </a:p>
        </p:txBody>
      </p:sp>
      <p:sp>
        <p:nvSpPr>
          <p:cNvPr id="18" name="Text Box 12"/>
          <p:cNvSpPr txBox="1">
            <a:spLocks noChangeArrowheads="1"/>
          </p:cNvSpPr>
          <p:nvPr/>
        </p:nvSpPr>
        <p:spPr bwMode="auto">
          <a:xfrm rot="10800000" flipV="1">
            <a:off x="1462723" y="2591141"/>
            <a:ext cx="3164981"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r>
              <a:rPr lang="en-US" altLang="en-US" sz="1600" b="1" i="1" dirty="0">
                <a:solidFill>
                  <a:srgbClr val="0153A5"/>
                </a:solidFill>
                <a:latin typeface="+mj-lt"/>
              </a:rPr>
              <a:t>Predictive modeling</a:t>
            </a:r>
          </a:p>
        </p:txBody>
      </p:sp>
      <p:sp>
        <p:nvSpPr>
          <p:cNvPr id="19" name="Text Box 19"/>
          <p:cNvSpPr txBox="1">
            <a:spLocks noChangeArrowheads="1"/>
          </p:cNvSpPr>
          <p:nvPr/>
        </p:nvSpPr>
        <p:spPr bwMode="auto">
          <a:xfrm>
            <a:off x="4552479" y="2626530"/>
            <a:ext cx="440069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spcBef>
                <a:spcPct val="50000"/>
              </a:spcBef>
            </a:pPr>
            <a:r>
              <a:rPr lang="en-US" altLang="en-US" sz="1600" b="1" dirty="0">
                <a:latin typeface="+mj-lt"/>
              </a:rPr>
              <a:t>What will happen next (if we do this)?</a:t>
            </a:r>
          </a:p>
        </p:txBody>
      </p:sp>
      <p:sp>
        <p:nvSpPr>
          <p:cNvPr id="20" name="Text Box 13"/>
          <p:cNvSpPr txBox="1">
            <a:spLocks noChangeArrowheads="1"/>
          </p:cNvSpPr>
          <p:nvPr/>
        </p:nvSpPr>
        <p:spPr bwMode="auto">
          <a:xfrm>
            <a:off x="1462724" y="3062837"/>
            <a:ext cx="3634983"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spcBef>
                <a:spcPct val="50000"/>
              </a:spcBef>
            </a:pPr>
            <a:r>
              <a:rPr lang="en-US" altLang="en-US" sz="1600" b="1" i="1">
                <a:solidFill>
                  <a:srgbClr val="0153A5"/>
                </a:solidFill>
                <a:latin typeface="+mj-lt"/>
              </a:rPr>
              <a:t>Forecasting/extrapolation</a:t>
            </a:r>
          </a:p>
        </p:txBody>
      </p:sp>
      <p:sp>
        <p:nvSpPr>
          <p:cNvPr id="21" name="Text Box 20"/>
          <p:cNvSpPr txBox="1">
            <a:spLocks noChangeArrowheads="1"/>
          </p:cNvSpPr>
          <p:nvPr/>
        </p:nvSpPr>
        <p:spPr bwMode="auto">
          <a:xfrm>
            <a:off x="4552477" y="3065166"/>
            <a:ext cx="6054563"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r>
              <a:rPr lang="en-US" altLang="en-US" sz="1600" b="1" dirty="0">
                <a:latin typeface="+mj-lt"/>
              </a:rPr>
              <a:t>What if these trends continue? (time series data)</a:t>
            </a:r>
          </a:p>
        </p:txBody>
      </p:sp>
      <p:sp>
        <p:nvSpPr>
          <p:cNvPr id="22" name="Text Box 21"/>
          <p:cNvSpPr txBox="1">
            <a:spLocks noChangeArrowheads="1"/>
          </p:cNvSpPr>
          <p:nvPr/>
        </p:nvSpPr>
        <p:spPr bwMode="auto">
          <a:xfrm>
            <a:off x="4552476" y="3503802"/>
            <a:ext cx="7639523"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spcBef>
                <a:spcPct val="50000"/>
              </a:spcBef>
            </a:pPr>
            <a:r>
              <a:rPr lang="en-US" altLang="en-US" sz="1600" b="1" dirty="0">
                <a:latin typeface="+mj-lt"/>
              </a:rPr>
              <a:t>Why is this happening? (dependent variables </a:t>
            </a:r>
            <a:r>
              <a:rPr lang="en-US" altLang="en-US" sz="1600" b="1" dirty="0">
                <a:latin typeface="+mj-lt"/>
                <a:sym typeface="Wingdings" panose="05000000000000000000" pitchFamily="2" charset="2"/>
              </a:rPr>
              <a:t> independent variables)</a:t>
            </a:r>
            <a:endParaRPr lang="en-US" altLang="en-US" sz="1600" b="1" dirty="0">
              <a:latin typeface="+mj-lt"/>
            </a:endParaRPr>
          </a:p>
        </p:txBody>
      </p:sp>
      <p:sp>
        <p:nvSpPr>
          <p:cNvPr id="23" name="Text Box 22"/>
          <p:cNvSpPr txBox="1">
            <a:spLocks noChangeArrowheads="1"/>
          </p:cNvSpPr>
          <p:nvPr/>
        </p:nvSpPr>
        <p:spPr bwMode="auto">
          <a:xfrm>
            <a:off x="4552479" y="3942439"/>
            <a:ext cx="6185843"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spcBef>
                <a:spcPct val="50000"/>
              </a:spcBef>
            </a:pPr>
            <a:r>
              <a:rPr lang="en-US" altLang="en-US" sz="1600" b="1" dirty="0">
                <a:latin typeface="+mj-lt"/>
              </a:rPr>
              <a:t>What actions are needed? (Exception management)</a:t>
            </a:r>
          </a:p>
        </p:txBody>
      </p:sp>
      <p:sp>
        <p:nvSpPr>
          <p:cNvPr id="24" name="Text Box 23"/>
          <p:cNvSpPr txBox="1">
            <a:spLocks noChangeArrowheads="1"/>
          </p:cNvSpPr>
          <p:nvPr/>
        </p:nvSpPr>
        <p:spPr bwMode="auto">
          <a:xfrm>
            <a:off x="4552478" y="4381075"/>
            <a:ext cx="4635784"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spcBef>
                <a:spcPct val="50000"/>
              </a:spcBef>
            </a:pPr>
            <a:r>
              <a:rPr lang="en-US" altLang="en-US" sz="1600" b="1">
                <a:latin typeface="+mj-lt"/>
              </a:rPr>
              <a:t>Where exactly is the problem?</a:t>
            </a:r>
          </a:p>
        </p:txBody>
      </p:sp>
      <p:sp>
        <p:nvSpPr>
          <p:cNvPr id="25" name="Text Box 24"/>
          <p:cNvSpPr txBox="1">
            <a:spLocks noChangeArrowheads="1"/>
          </p:cNvSpPr>
          <p:nvPr/>
        </p:nvSpPr>
        <p:spPr bwMode="auto">
          <a:xfrm>
            <a:off x="4552477" y="4819711"/>
            <a:ext cx="4910537"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spcBef>
                <a:spcPct val="50000"/>
              </a:spcBef>
            </a:pPr>
            <a:r>
              <a:rPr lang="en-US" altLang="en-US" sz="1600" b="1">
                <a:latin typeface="+mj-lt"/>
              </a:rPr>
              <a:t>How many, how often, where?</a:t>
            </a:r>
          </a:p>
        </p:txBody>
      </p:sp>
      <p:sp>
        <p:nvSpPr>
          <p:cNvPr id="26" name="Text Box 25"/>
          <p:cNvSpPr txBox="1">
            <a:spLocks noChangeArrowheads="1"/>
          </p:cNvSpPr>
          <p:nvPr/>
        </p:nvSpPr>
        <p:spPr bwMode="auto">
          <a:xfrm>
            <a:off x="4557243" y="5258349"/>
            <a:ext cx="2591299"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spcBef>
                <a:spcPct val="50000"/>
              </a:spcBef>
            </a:pPr>
            <a:r>
              <a:rPr lang="en-US" altLang="en-US" sz="1600" b="1" dirty="0">
                <a:latin typeface="+mj-lt"/>
              </a:rPr>
              <a:t>What happened?</a:t>
            </a:r>
          </a:p>
        </p:txBody>
      </p:sp>
      <p:sp>
        <p:nvSpPr>
          <p:cNvPr id="27" name="Text Box 27"/>
          <p:cNvSpPr txBox="1">
            <a:spLocks noChangeArrowheads="1"/>
          </p:cNvSpPr>
          <p:nvPr/>
        </p:nvSpPr>
        <p:spPr bwMode="auto">
          <a:xfrm>
            <a:off x="7962649" y="5977060"/>
            <a:ext cx="3070777" cy="2769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rgbClr val="1203C2"/>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b="1" dirty="0">
                <a:solidFill>
                  <a:srgbClr val="0153A5"/>
                </a:solidFill>
                <a:latin typeface="+mj-lt"/>
              </a:rPr>
              <a:t>Source: </a:t>
            </a:r>
            <a:r>
              <a:rPr lang="en-US" altLang="en-US" sz="1200" b="1" dirty="0">
                <a:latin typeface="+mj-lt"/>
              </a:rPr>
              <a:t>Adapted from Tom Davenport</a:t>
            </a:r>
          </a:p>
        </p:txBody>
      </p:sp>
      <p:sp>
        <p:nvSpPr>
          <p:cNvPr id="28" name="Text Box 8"/>
          <p:cNvSpPr txBox="1">
            <a:spLocks noChangeArrowheads="1"/>
          </p:cNvSpPr>
          <p:nvPr/>
        </p:nvSpPr>
        <p:spPr bwMode="auto">
          <a:xfrm>
            <a:off x="5482536" y="1439555"/>
            <a:ext cx="337136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spcBef>
                <a:spcPct val="50000"/>
              </a:spcBef>
            </a:pPr>
            <a:r>
              <a:rPr lang="en-US" altLang="en-US" b="1" dirty="0">
                <a:solidFill>
                  <a:srgbClr val="C00000"/>
                </a:solidFill>
                <a:latin typeface="+mj-lt"/>
              </a:rPr>
              <a:t>Competitive Advantage</a:t>
            </a:r>
          </a:p>
        </p:txBody>
      </p:sp>
    </p:spTree>
    <p:extLst>
      <p:ext uri="{BB962C8B-B14F-4D97-AF65-F5344CB8AC3E}">
        <p14:creationId xmlns:p14="http://schemas.microsoft.com/office/powerpoint/2010/main" val="22189656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Climbing the Ladder of Marketing Analytic Capabilities</a:t>
            </a:r>
            <a:endParaRPr lang="en-US" dirty="0"/>
          </a:p>
        </p:txBody>
      </p:sp>
      <p:sp>
        <p:nvSpPr>
          <p:cNvPr id="4" name="Rectangle 3"/>
          <p:cNvSpPr/>
          <p:nvPr/>
        </p:nvSpPr>
        <p:spPr>
          <a:xfrm>
            <a:off x="5984816" y="2141589"/>
            <a:ext cx="6200182" cy="656831"/>
          </a:xfrm>
          <a:prstGeom prst="rect">
            <a:avLst/>
          </a:prstGeom>
          <a:solidFill>
            <a:schemeClr val="bg1"/>
          </a:solidFill>
          <a:ln>
            <a:noFill/>
          </a:ln>
          <a:effectLst>
            <a:outerShdw blurRad="165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a:latin typeface="+mj-lt"/>
            </a:endParaRPr>
          </a:p>
        </p:txBody>
      </p:sp>
      <p:sp>
        <p:nvSpPr>
          <p:cNvPr id="5" name="Freeform 42"/>
          <p:cNvSpPr>
            <a:spLocks/>
          </p:cNvSpPr>
          <p:nvPr/>
        </p:nvSpPr>
        <p:spPr bwMode="auto">
          <a:xfrm>
            <a:off x="3155079" y="1527858"/>
            <a:ext cx="2829738" cy="1382931"/>
          </a:xfrm>
          <a:custGeom>
            <a:avLst/>
            <a:gdLst>
              <a:gd name="T0" fmla="*/ 739 w 739"/>
              <a:gd name="T1" fmla="*/ 366 h 832"/>
              <a:gd name="T2" fmla="*/ 590 w 739"/>
              <a:gd name="T3" fmla="*/ 366 h 832"/>
              <a:gd name="T4" fmla="*/ 591 w 739"/>
              <a:gd name="T5" fmla="*/ 639 h 832"/>
              <a:gd name="T6" fmla="*/ 591 w 739"/>
              <a:gd name="T7" fmla="*/ 640 h 832"/>
              <a:gd name="T8" fmla="*/ 591 w 739"/>
              <a:gd name="T9" fmla="*/ 827 h 832"/>
              <a:gd name="T10" fmla="*/ 591 w 739"/>
              <a:gd name="T11" fmla="*/ 640 h 832"/>
              <a:gd name="T12" fmla="*/ 591 w 739"/>
              <a:gd name="T13" fmla="*/ 640 h 832"/>
              <a:gd name="T14" fmla="*/ 590 w 739"/>
              <a:gd name="T15" fmla="*/ 451 h 832"/>
              <a:gd name="T16" fmla="*/ 591 w 739"/>
              <a:gd name="T17" fmla="*/ 826 h 832"/>
              <a:gd name="T18" fmla="*/ 591 w 739"/>
              <a:gd name="T19" fmla="*/ 827 h 832"/>
              <a:gd name="T20" fmla="*/ 591 w 739"/>
              <a:gd name="T21" fmla="*/ 829 h 832"/>
              <a:gd name="T22" fmla="*/ 591 w 739"/>
              <a:gd name="T23" fmla="*/ 830 h 832"/>
              <a:gd name="T24" fmla="*/ 591 w 739"/>
              <a:gd name="T25" fmla="*/ 832 h 832"/>
              <a:gd name="T26" fmla="*/ 589 w 739"/>
              <a:gd name="T27" fmla="*/ 832 h 832"/>
              <a:gd name="T28" fmla="*/ 590 w 739"/>
              <a:gd name="T29" fmla="*/ 831 h 832"/>
              <a:gd name="T30" fmla="*/ 340 w 739"/>
              <a:gd name="T31" fmla="*/ 829 h 832"/>
              <a:gd name="T32" fmla="*/ 160 w 739"/>
              <a:gd name="T33" fmla="*/ 827 h 832"/>
              <a:gd name="T34" fmla="*/ 159 w 739"/>
              <a:gd name="T35" fmla="*/ 827 h 832"/>
              <a:gd name="T36" fmla="*/ 158 w 739"/>
              <a:gd name="T37" fmla="*/ 829 h 832"/>
              <a:gd name="T38" fmla="*/ 158 w 739"/>
              <a:gd name="T39" fmla="*/ 366 h 832"/>
              <a:gd name="T40" fmla="*/ 0 w 739"/>
              <a:gd name="T41" fmla="*/ 366 h 832"/>
              <a:gd name="T42" fmla="*/ 1 w 739"/>
              <a:gd name="T43" fmla="*/ 366 h 832"/>
              <a:gd name="T44" fmla="*/ 0 w 739"/>
              <a:gd name="T45" fmla="*/ 366 h 832"/>
              <a:gd name="T46" fmla="*/ 365 w 739"/>
              <a:gd name="T47" fmla="*/ 0 h 832"/>
              <a:gd name="T48" fmla="*/ 739 w 739"/>
              <a:gd name="T49" fmla="*/ 366 h 832"/>
              <a:gd name="T50" fmla="*/ 736 w 739"/>
              <a:gd name="T51" fmla="*/ 366 h 832"/>
              <a:gd name="T52" fmla="*/ 739 w 739"/>
              <a:gd name="T53" fmla="*/ 366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39" h="832">
                <a:moveTo>
                  <a:pt x="739" y="366"/>
                </a:moveTo>
                <a:lnTo>
                  <a:pt x="590" y="366"/>
                </a:lnTo>
                <a:lnTo>
                  <a:pt x="591" y="639"/>
                </a:lnTo>
                <a:lnTo>
                  <a:pt x="591" y="640"/>
                </a:lnTo>
                <a:lnTo>
                  <a:pt x="591" y="827"/>
                </a:lnTo>
                <a:lnTo>
                  <a:pt x="591" y="640"/>
                </a:lnTo>
                <a:lnTo>
                  <a:pt x="591" y="640"/>
                </a:lnTo>
                <a:lnTo>
                  <a:pt x="590" y="451"/>
                </a:lnTo>
                <a:lnTo>
                  <a:pt x="591" y="826"/>
                </a:lnTo>
                <a:lnTo>
                  <a:pt x="591" y="827"/>
                </a:lnTo>
                <a:lnTo>
                  <a:pt x="591" y="829"/>
                </a:lnTo>
                <a:lnTo>
                  <a:pt x="591" y="830"/>
                </a:lnTo>
                <a:lnTo>
                  <a:pt x="591" y="832"/>
                </a:lnTo>
                <a:lnTo>
                  <a:pt x="589" y="832"/>
                </a:lnTo>
                <a:lnTo>
                  <a:pt x="590" y="831"/>
                </a:lnTo>
                <a:lnTo>
                  <a:pt x="340" y="829"/>
                </a:lnTo>
                <a:lnTo>
                  <a:pt x="160" y="827"/>
                </a:lnTo>
                <a:lnTo>
                  <a:pt x="159" y="827"/>
                </a:lnTo>
                <a:lnTo>
                  <a:pt x="158" y="829"/>
                </a:lnTo>
                <a:lnTo>
                  <a:pt x="158" y="366"/>
                </a:lnTo>
                <a:lnTo>
                  <a:pt x="0" y="366"/>
                </a:lnTo>
                <a:lnTo>
                  <a:pt x="1" y="366"/>
                </a:lnTo>
                <a:lnTo>
                  <a:pt x="0" y="366"/>
                </a:lnTo>
                <a:lnTo>
                  <a:pt x="365" y="0"/>
                </a:lnTo>
                <a:lnTo>
                  <a:pt x="739" y="366"/>
                </a:lnTo>
                <a:lnTo>
                  <a:pt x="736" y="366"/>
                </a:lnTo>
                <a:lnTo>
                  <a:pt x="739" y="366"/>
                </a:lnTo>
                <a:close/>
              </a:path>
            </a:pathLst>
          </a:custGeom>
          <a:gradFill flip="none" rotWithShape="1">
            <a:gsLst>
              <a:gs pos="0">
                <a:schemeClr val="accent5">
                  <a:lumMod val="50000"/>
                </a:schemeClr>
              </a:gs>
              <a:gs pos="50000">
                <a:srgbClr val="0175E9"/>
              </a:gs>
              <a:gs pos="100000">
                <a:srgbClr val="0175E9"/>
              </a:gs>
            </a:gsLst>
            <a:lin ang="5400000" scaled="1"/>
            <a:tileRect/>
          </a:gradFill>
          <a:ln>
            <a:noFill/>
          </a:ln>
        </p:spPr>
        <p:txBody>
          <a:bodyPr vert="horz" wrap="square" lIns="91440" tIns="45720" rIns="91440" bIns="45720" numCol="1" anchor="t" anchorCtr="0" compatLnSpc="1">
            <a:prstTxWarp prst="textNoShape">
              <a:avLst/>
            </a:prstTxWarp>
          </a:bodyPr>
          <a:lstStyle/>
          <a:p>
            <a:endParaRPr lang="en-US" sz="2400" b="1">
              <a:latin typeface="+mj-lt"/>
            </a:endParaRPr>
          </a:p>
        </p:txBody>
      </p:sp>
      <p:sp>
        <p:nvSpPr>
          <p:cNvPr id="6" name="Rectangle 5"/>
          <p:cNvSpPr/>
          <p:nvPr/>
        </p:nvSpPr>
        <p:spPr>
          <a:xfrm>
            <a:off x="4609661" y="2786782"/>
            <a:ext cx="7575336" cy="656831"/>
          </a:xfrm>
          <a:prstGeom prst="rect">
            <a:avLst/>
          </a:prstGeom>
          <a:solidFill>
            <a:schemeClr val="bg1"/>
          </a:solidFill>
          <a:ln>
            <a:noFill/>
          </a:ln>
          <a:effectLst>
            <a:outerShdw blurRad="279400" dist="254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a:latin typeface="+mj-lt"/>
            </a:endParaRPr>
          </a:p>
        </p:txBody>
      </p:sp>
      <p:grpSp>
        <p:nvGrpSpPr>
          <p:cNvPr id="7" name="Group 6"/>
          <p:cNvGrpSpPr/>
          <p:nvPr/>
        </p:nvGrpSpPr>
        <p:grpSpPr>
          <a:xfrm>
            <a:off x="2949449" y="2511718"/>
            <a:ext cx="2190827" cy="924044"/>
            <a:chOff x="1406969" y="5050439"/>
            <a:chExt cx="832548" cy="882529"/>
          </a:xfrm>
        </p:grpSpPr>
        <p:sp>
          <p:nvSpPr>
            <p:cNvPr id="8" name="Freeform 152"/>
            <p:cNvSpPr>
              <a:spLocks/>
            </p:cNvSpPr>
            <p:nvPr/>
          </p:nvSpPr>
          <p:spPr bwMode="auto">
            <a:xfrm>
              <a:off x="2094356" y="5050439"/>
              <a:ext cx="145161" cy="255588"/>
            </a:xfrm>
            <a:custGeom>
              <a:avLst/>
              <a:gdLst>
                <a:gd name="T0" fmla="*/ 103 w 103"/>
                <a:gd name="T1" fmla="*/ 137 h 137"/>
                <a:gd name="T2" fmla="*/ 0 w 103"/>
                <a:gd name="T3" fmla="*/ 137 h 137"/>
                <a:gd name="T4" fmla="*/ 0 w 103"/>
                <a:gd name="T5" fmla="*/ 132 h 137"/>
                <a:gd name="T6" fmla="*/ 14 w 103"/>
                <a:gd name="T7" fmla="*/ 48 h 137"/>
                <a:gd name="T8" fmla="*/ 80 w 103"/>
                <a:gd name="T9" fmla="*/ 33 h 137"/>
                <a:gd name="T10" fmla="*/ 103 w 103"/>
                <a:gd name="T11" fmla="*/ 137 h 137"/>
              </a:gdLst>
              <a:ahLst/>
              <a:cxnLst>
                <a:cxn ang="0">
                  <a:pos x="T0" y="T1"/>
                </a:cxn>
                <a:cxn ang="0">
                  <a:pos x="T2" y="T3"/>
                </a:cxn>
                <a:cxn ang="0">
                  <a:pos x="T4" y="T5"/>
                </a:cxn>
                <a:cxn ang="0">
                  <a:pos x="T6" y="T7"/>
                </a:cxn>
                <a:cxn ang="0">
                  <a:pos x="T8" y="T9"/>
                </a:cxn>
                <a:cxn ang="0">
                  <a:pos x="T10" y="T11"/>
                </a:cxn>
              </a:cxnLst>
              <a:rect l="0" t="0" r="r" b="b"/>
              <a:pathLst>
                <a:path w="103" h="137">
                  <a:moveTo>
                    <a:pt x="103" y="137"/>
                  </a:moveTo>
                  <a:cubicBezTo>
                    <a:pt x="0" y="137"/>
                    <a:pt x="0" y="137"/>
                    <a:pt x="0" y="137"/>
                  </a:cubicBezTo>
                  <a:cubicBezTo>
                    <a:pt x="0" y="132"/>
                    <a:pt x="0" y="132"/>
                    <a:pt x="0" y="132"/>
                  </a:cubicBezTo>
                  <a:cubicBezTo>
                    <a:pt x="0" y="100"/>
                    <a:pt x="5" y="70"/>
                    <a:pt x="14" y="48"/>
                  </a:cubicBezTo>
                  <a:cubicBezTo>
                    <a:pt x="27" y="14"/>
                    <a:pt x="58" y="0"/>
                    <a:pt x="80" y="33"/>
                  </a:cubicBezTo>
                  <a:cubicBezTo>
                    <a:pt x="94" y="54"/>
                    <a:pt x="102" y="92"/>
                    <a:pt x="103" y="137"/>
                  </a:cubicBezTo>
                  <a:close/>
                </a:path>
              </a:pathLst>
            </a:custGeom>
            <a:solidFill>
              <a:srgbClr val="409FFE"/>
            </a:solidFill>
            <a:ln>
              <a:noFill/>
            </a:ln>
          </p:spPr>
          <p:txBody>
            <a:bodyPr vert="horz" wrap="square" lIns="91440" tIns="45720" rIns="91440" bIns="45720" numCol="1" anchor="t" anchorCtr="0" compatLnSpc="1">
              <a:prstTxWarp prst="textNoShape">
                <a:avLst/>
              </a:prstTxWarp>
            </a:bodyPr>
            <a:lstStyle/>
            <a:p>
              <a:endParaRPr lang="en-US" sz="2400" b="1">
                <a:latin typeface="+mj-lt"/>
              </a:endParaRPr>
            </a:p>
          </p:txBody>
        </p:sp>
        <p:sp>
          <p:nvSpPr>
            <p:cNvPr id="9" name="Freeform 8"/>
            <p:cNvSpPr/>
            <p:nvPr/>
          </p:nvSpPr>
          <p:spPr>
            <a:xfrm>
              <a:off x="1406969" y="5075838"/>
              <a:ext cx="784225" cy="857130"/>
            </a:xfrm>
            <a:custGeom>
              <a:avLst/>
              <a:gdLst>
                <a:gd name="connsiteX0" fmla="*/ 95455 w 784225"/>
                <a:gd name="connsiteY0" fmla="*/ 0 h 1003326"/>
                <a:gd name="connsiteX1" fmla="*/ 784225 w 784225"/>
                <a:gd name="connsiteY1" fmla="*/ 0 h 1003326"/>
                <a:gd name="connsiteX2" fmla="*/ 688770 w 784225"/>
                <a:gd name="connsiteY2" fmla="*/ 214850 h 1003326"/>
                <a:gd name="connsiteX3" fmla="*/ 679412 w 784225"/>
                <a:gd name="connsiteY3" fmla="*/ 855663 h 1003326"/>
                <a:gd name="connsiteX4" fmla="*/ 678999 w 784225"/>
                <a:gd name="connsiteY4" fmla="*/ 855632 h 1003326"/>
                <a:gd name="connsiteX5" fmla="*/ 678999 w 784225"/>
                <a:gd name="connsiteY5" fmla="*/ 1003326 h 1003326"/>
                <a:gd name="connsiteX6" fmla="*/ 0 w 784225"/>
                <a:gd name="connsiteY6" fmla="*/ 1003326 h 1003326"/>
                <a:gd name="connsiteX7" fmla="*/ 0 w 784225"/>
                <a:gd name="connsiteY7" fmla="*/ 846322 h 1003326"/>
                <a:gd name="connsiteX8" fmla="*/ 0 w 784225"/>
                <a:gd name="connsiteY8" fmla="*/ 845088 h 1003326"/>
                <a:gd name="connsiteX9" fmla="*/ 0 w 784225"/>
                <a:gd name="connsiteY9" fmla="*/ 836455 h 1003326"/>
                <a:gd name="connsiteX10" fmla="*/ 0 w 784225"/>
                <a:gd name="connsiteY10" fmla="*/ 813022 h 1003326"/>
                <a:gd name="connsiteX11" fmla="*/ 0 w 784225"/>
                <a:gd name="connsiteY11" fmla="*/ 767388 h 1003326"/>
                <a:gd name="connsiteX12" fmla="*/ 0 w 784225"/>
                <a:gd name="connsiteY12" fmla="*/ 708663 h 1003326"/>
                <a:gd name="connsiteX13" fmla="*/ 0 w 784225"/>
                <a:gd name="connsiteY13" fmla="*/ 692153 h 1003326"/>
                <a:gd name="connsiteX14" fmla="*/ 0 w 784225"/>
                <a:gd name="connsiteY14" fmla="*/ 214850 h 1003326"/>
                <a:gd name="connsiteX15" fmla="*/ 95455 w 784225"/>
                <a:gd name="connsiteY15" fmla="*/ 0 h 1003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84225" h="1003326">
                  <a:moveTo>
                    <a:pt x="95455" y="0"/>
                  </a:moveTo>
                  <a:cubicBezTo>
                    <a:pt x="95455" y="0"/>
                    <a:pt x="95455" y="0"/>
                    <a:pt x="784225" y="0"/>
                  </a:cubicBezTo>
                  <a:cubicBezTo>
                    <a:pt x="731819" y="0"/>
                    <a:pt x="688770" y="97149"/>
                    <a:pt x="688770" y="214850"/>
                  </a:cubicBezTo>
                  <a:lnTo>
                    <a:pt x="679412" y="855663"/>
                  </a:lnTo>
                  <a:lnTo>
                    <a:pt x="678999" y="855632"/>
                  </a:lnTo>
                  <a:lnTo>
                    <a:pt x="678999" y="1003326"/>
                  </a:lnTo>
                  <a:lnTo>
                    <a:pt x="0" y="1003326"/>
                  </a:lnTo>
                  <a:lnTo>
                    <a:pt x="0" y="846322"/>
                  </a:lnTo>
                  <a:lnTo>
                    <a:pt x="0" y="845088"/>
                  </a:lnTo>
                  <a:lnTo>
                    <a:pt x="0" y="836455"/>
                  </a:lnTo>
                  <a:lnTo>
                    <a:pt x="0" y="813022"/>
                  </a:lnTo>
                  <a:lnTo>
                    <a:pt x="0" y="767388"/>
                  </a:lnTo>
                  <a:lnTo>
                    <a:pt x="0" y="708663"/>
                  </a:lnTo>
                  <a:lnTo>
                    <a:pt x="0" y="692153"/>
                  </a:lnTo>
                  <a:cubicBezTo>
                    <a:pt x="0" y="599653"/>
                    <a:pt x="0" y="451652"/>
                    <a:pt x="0" y="214850"/>
                  </a:cubicBezTo>
                  <a:cubicBezTo>
                    <a:pt x="0" y="97149"/>
                    <a:pt x="43048" y="0"/>
                    <a:pt x="95455" y="0"/>
                  </a:cubicBezTo>
                  <a:close/>
                </a:path>
              </a:pathLst>
            </a:custGeom>
            <a:gradFill flip="none" rotWithShape="1">
              <a:gsLst>
                <a:gs pos="0">
                  <a:schemeClr val="accent5">
                    <a:lumMod val="50000"/>
                  </a:schemeClr>
                </a:gs>
                <a:gs pos="50000">
                  <a:srgbClr val="0175E9"/>
                </a:gs>
                <a:gs pos="100000">
                  <a:srgbClr val="0175E9"/>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a:latin typeface="+mj-lt"/>
              </a:endParaRPr>
            </a:p>
          </p:txBody>
        </p:sp>
      </p:grpSp>
      <p:sp>
        <p:nvSpPr>
          <p:cNvPr id="10" name="Rectangle 9"/>
          <p:cNvSpPr/>
          <p:nvPr/>
        </p:nvSpPr>
        <p:spPr>
          <a:xfrm>
            <a:off x="3954053" y="3454746"/>
            <a:ext cx="8235629" cy="656831"/>
          </a:xfrm>
          <a:prstGeom prst="rect">
            <a:avLst/>
          </a:prstGeom>
          <a:solidFill>
            <a:schemeClr val="bg1"/>
          </a:solidFill>
          <a:ln>
            <a:noFill/>
          </a:ln>
          <a:effectLst>
            <a:outerShdw blurRad="279400" dist="254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a:latin typeface="+mj-lt"/>
            </a:endParaRPr>
          </a:p>
        </p:txBody>
      </p:sp>
      <p:grpSp>
        <p:nvGrpSpPr>
          <p:cNvPr id="11" name="Group 10"/>
          <p:cNvGrpSpPr/>
          <p:nvPr/>
        </p:nvGrpSpPr>
        <p:grpSpPr>
          <a:xfrm>
            <a:off x="2289157" y="3179681"/>
            <a:ext cx="2190827" cy="924044"/>
            <a:chOff x="1406969" y="5050439"/>
            <a:chExt cx="832548" cy="882529"/>
          </a:xfrm>
        </p:grpSpPr>
        <p:sp>
          <p:nvSpPr>
            <p:cNvPr id="12" name="Freeform 152"/>
            <p:cNvSpPr>
              <a:spLocks/>
            </p:cNvSpPr>
            <p:nvPr/>
          </p:nvSpPr>
          <p:spPr bwMode="auto">
            <a:xfrm>
              <a:off x="2094356" y="5050439"/>
              <a:ext cx="145161" cy="255588"/>
            </a:xfrm>
            <a:custGeom>
              <a:avLst/>
              <a:gdLst>
                <a:gd name="T0" fmla="*/ 103 w 103"/>
                <a:gd name="T1" fmla="*/ 137 h 137"/>
                <a:gd name="T2" fmla="*/ 0 w 103"/>
                <a:gd name="T3" fmla="*/ 137 h 137"/>
                <a:gd name="T4" fmla="*/ 0 w 103"/>
                <a:gd name="T5" fmla="*/ 132 h 137"/>
                <a:gd name="T6" fmla="*/ 14 w 103"/>
                <a:gd name="T7" fmla="*/ 48 h 137"/>
                <a:gd name="T8" fmla="*/ 80 w 103"/>
                <a:gd name="T9" fmla="*/ 33 h 137"/>
                <a:gd name="T10" fmla="*/ 103 w 103"/>
                <a:gd name="T11" fmla="*/ 137 h 137"/>
              </a:gdLst>
              <a:ahLst/>
              <a:cxnLst>
                <a:cxn ang="0">
                  <a:pos x="T0" y="T1"/>
                </a:cxn>
                <a:cxn ang="0">
                  <a:pos x="T2" y="T3"/>
                </a:cxn>
                <a:cxn ang="0">
                  <a:pos x="T4" y="T5"/>
                </a:cxn>
                <a:cxn ang="0">
                  <a:pos x="T6" y="T7"/>
                </a:cxn>
                <a:cxn ang="0">
                  <a:pos x="T8" y="T9"/>
                </a:cxn>
                <a:cxn ang="0">
                  <a:pos x="T10" y="T11"/>
                </a:cxn>
              </a:cxnLst>
              <a:rect l="0" t="0" r="r" b="b"/>
              <a:pathLst>
                <a:path w="103" h="137">
                  <a:moveTo>
                    <a:pt x="103" y="137"/>
                  </a:moveTo>
                  <a:cubicBezTo>
                    <a:pt x="0" y="137"/>
                    <a:pt x="0" y="137"/>
                    <a:pt x="0" y="137"/>
                  </a:cubicBezTo>
                  <a:cubicBezTo>
                    <a:pt x="0" y="132"/>
                    <a:pt x="0" y="132"/>
                    <a:pt x="0" y="132"/>
                  </a:cubicBezTo>
                  <a:cubicBezTo>
                    <a:pt x="0" y="100"/>
                    <a:pt x="5" y="70"/>
                    <a:pt x="14" y="48"/>
                  </a:cubicBezTo>
                  <a:cubicBezTo>
                    <a:pt x="27" y="14"/>
                    <a:pt x="58" y="0"/>
                    <a:pt x="80" y="33"/>
                  </a:cubicBezTo>
                  <a:cubicBezTo>
                    <a:pt x="94" y="54"/>
                    <a:pt x="102" y="92"/>
                    <a:pt x="103" y="137"/>
                  </a:cubicBezTo>
                  <a:close/>
                </a:path>
              </a:pathLst>
            </a:custGeom>
            <a:solidFill>
              <a:srgbClr val="409FFE"/>
            </a:solidFill>
            <a:ln>
              <a:noFill/>
            </a:ln>
          </p:spPr>
          <p:txBody>
            <a:bodyPr vert="horz" wrap="square" lIns="91440" tIns="45720" rIns="91440" bIns="45720" numCol="1" anchor="t" anchorCtr="0" compatLnSpc="1">
              <a:prstTxWarp prst="textNoShape">
                <a:avLst/>
              </a:prstTxWarp>
            </a:bodyPr>
            <a:lstStyle/>
            <a:p>
              <a:endParaRPr lang="en-US" sz="2400" b="1">
                <a:latin typeface="+mj-lt"/>
              </a:endParaRPr>
            </a:p>
          </p:txBody>
        </p:sp>
        <p:sp>
          <p:nvSpPr>
            <p:cNvPr id="13" name="Freeform 12"/>
            <p:cNvSpPr/>
            <p:nvPr/>
          </p:nvSpPr>
          <p:spPr>
            <a:xfrm>
              <a:off x="1406969" y="5075838"/>
              <a:ext cx="784225" cy="857130"/>
            </a:xfrm>
            <a:custGeom>
              <a:avLst/>
              <a:gdLst>
                <a:gd name="connsiteX0" fmla="*/ 95455 w 784225"/>
                <a:gd name="connsiteY0" fmla="*/ 0 h 1003326"/>
                <a:gd name="connsiteX1" fmla="*/ 784225 w 784225"/>
                <a:gd name="connsiteY1" fmla="*/ 0 h 1003326"/>
                <a:gd name="connsiteX2" fmla="*/ 688770 w 784225"/>
                <a:gd name="connsiteY2" fmla="*/ 214850 h 1003326"/>
                <a:gd name="connsiteX3" fmla="*/ 679412 w 784225"/>
                <a:gd name="connsiteY3" fmla="*/ 855663 h 1003326"/>
                <a:gd name="connsiteX4" fmla="*/ 678999 w 784225"/>
                <a:gd name="connsiteY4" fmla="*/ 855632 h 1003326"/>
                <a:gd name="connsiteX5" fmla="*/ 678999 w 784225"/>
                <a:gd name="connsiteY5" fmla="*/ 1003326 h 1003326"/>
                <a:gd name="connsiteX6" fmla="*/ 0 w 784225"/>
                <a:gd name="connsiteY6" fmla="*/ 1003326 h 1003326"/>
                <a:gd name="connsiteX7" fmla="*/ 0 w 784225"/>
                <a:gd name="connsiteY7" fmla="*/ 846322 h 1003326"/>
                <a:gd name="connsiteX8" fmla="*/ 0 w 784225"/>
                <a:gd name="connsiteY8" fmla="*/ 845088 h 1003326"/>
                <a:gd name="connsiteX9" fmla="*/ 0 w 784225"/>
                <a:gd name="connsiteY9" fmla="*/ 836455 h 1003326"/>
                <a:gd name="connsiteX10" fmla="*/ 0 w 784225"/>
                <a:gd name="connsiteY10" fmla="*/ 813022 h 1003326"/>
                <a:gd name="connsiteX11" fmla="*/ 0 w 784225"/>
                <a:gd name="connsiteY11" fmla="*/ 767388 h 1003326"/>
                <a:gd name="connsiteX12" fmla="*/ 0 w 784225"/>
                <a:gd name="connsiteY12" fmla="*/ 708663 h 1003326"/>
                <a:gd name="connsiteX13" fmla="*/ 0 w 784225"/>
                <a:gd name="connsiteY13" fmla="*/ 692153 h 1003326"/>
                <a:gd name="connsiteX14" fmla="*/ 0 w 784225"/>
                <a:gd name="connsiteY14" fmla="*/ 214850 h 1003326"/>
                <a:gd name="connsiteX15" fmla="*/ 95455 w 784225"/>
                <a:gd name="connsiteY15" fmla="*/ 0 h 1003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84225" h="1003326">
                  <a:moveTo>
                    <a:pt x="95455" y="0"/>
                  </a:moveTo>
                  <a:cubicBezTo>
                    <a:pt x="95455" y="0"/>
                    <a:pt x="95455" y="0"/>
                    <a:pt x="784225" y="0"/>
                  </a:cubicBezTo>
                  <a:cubicBezTo>
                    <a:pt x="731819" y="0"/>
                    <a:pt x="688770" y="97149"/>
                    <a:pt x="688770" y="214850"/>
                  </a:cubicBezTo>
                  <a:lnTo>
                    <a:pt x="679412" y="855663"/>
                  </a:lnTo>
                  <a:lnTo>
                    <a:pt x="678999" y="855632"/>
                  </a:lnTo>
                  <a:lnTo>
                    <a:pt x="678999" y="1003326"/>
                  </a:lnTo>
                  <a:lnTo>
                    <a:pt x="0" y="1003326"/>
                  </a:lnTo>
                  <a:lnTo>
                    <a:pt x="0" y="846322"/>
                  </a:lnTo>
                  <a:lnTo>
                    <a:pt x="0" y="845088"/>
                  </a:lnTo>
                  <a:lnTo>
                    <a:pt x="0" y="836455"/>
                  </a:lnTo>
                  <a:lnTo>
                    <a:pt x="0" y="813022"/>
                  </a:lnTo>
                  <a:lnTo>
                    <a:pt x="0" y="767388"/>
                  </a:lnTo>
                  <a:lnTo>
                    <a:pt x="0" y="708663"/>
                  </a:lnTo>
                  <a:lnTo>
                    <a:pt x="0" y="692153"/>
                  </a:lnTo>
                  <a:cubicBezTo>
                    <a:pt x="0" y="599653"/>
                    <a:pt x="0" y="451652"/>
                    <a:pt x="0" y="214850"/>
                  </a:cubicBezTo>
                  <a:cubicBezTo>
                    <a:pt x="0" y="97149"/>
                    <a:pt x="43048" y="0"/>
                    <a:pt x="95455" y="0"/>
                  </a:cubicBezTo>
                  <a:close/>
                </a:path>
              </a:pathLst>
            </a:custGeom>
            <a:gradFill flip="none" rotWithShape="1">
              <a:gsLst>
                <a:gs pos="0">
                  <a:schemeClr val="accent5">
                    <a:lumMod val="50000"/>
                  </a:schemeClr>
                </a:gs>
                <a:gs pos="50000">
                  <a:srgbClr val="0175E9"/>
                </a:gs>
                <a:gs pos="100000">
                  <a:srgbClr val="0175E9"/>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a:latin typeface="+mj-lt"/>
              </a:endParaRPr>
            </a:p>
          </p:txBody>
        </p:sp>
      </p:grpSp>
      <p:sp>
        <p:nvSpPr>
          <p:cNvPr id="14" name="Rectangle 13"/>
          <p:cNvSpPr/>
          <p:nvPr/>
        </p:nvSpPr>
        <p:spPr>
          <a:xfrm>
            <a:off x="3268307" y="4114858"/>
            <a:ext cx="8923689" cy="656831"/>
          </a:xfrm>
          <a:prstGeom prst="rect">
            <a:avLst/>
          </a:prstGeom>
          <a:solidFill>
            <a:schemeClr val="bg1"/>
          </a:solidFill>
          <a:ln>
            <a:noFill/>
          </a:ln>
          <a:effectLst>
            <a:outerShdw blurRad="279400" dist="254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a:latin typeface="+mj-lt"/>
            </a:endParaRPr>
          </a:p>
        </p:txBody>
      </p:sp>
      <p:grpSp>
        <p:nvGrpSpPr>
          <p:cNvPr id="15" name="Group 14"/>
          <p:cNvGrpSpPr/>
          <p:nvPr/>
        </p:nvGrpSpPr>
        <p:grpSpPr>
          <a:xfrm>
            <a:off x="1598163" y="3847644"/>
            <a:ext cx="2190827" cy="924044"/>
            <a:chOff x="1406969" y="5050439"/>
            <a:chExt cx="832548" cy="882529"/>
          </a:xfrm>
        </p:grpSpPr>
        <p:sp>
          <p:nvSpPr>
            <p:cNvPr id="16" name="Freeform 152"/>
            <p:cNvSpPr>
              <a:spLocks/>
            </p:cNvSpPr>
            <p:nvPr/>
          </p:nvSpPr>
          <p:spPr bwMode="auto">
            <a:xfrm>
              <a:off x="2094356" y="5050439"/>
              <a:ext cx="145161" cy="255588"/>
            </a:xfrm>
            <a:custGeom>
              <a:avLst/>
              <a:gdLst>
                <a:gd name="T0" fmla="*/ 103 w 103"/>
                <a:gd name="T1" fmla="*/ 137 h 137"/>
                <a:gd name="T2" fmla="*/ 0 w 103"/>
                <a:gd name="T3" fmla="*/ 137 h 137"/>
                <a:gd name="T4" fmla="*/ 0 w 103"/>
                <a:gd name="T5" fmla="*/ 132 h 137"/>
                <a:gd name="T6" fmla="*/ 14 w 103"/>
                <a:gd name="T7" fmla="*/ 48 h 137"/>
                <a:gd name="T8" fmla="*/ 80 w 103"/>
                <a:gd name="T9" fmla="*/ 33 h 137"/>
                <a:gd name="T10" fmla="*/ 103 w 103"/>
                <a:gd name="T11" fmla="*/ 137 h 137"/>
              </a:gdLst>
              <a:ahLst/>
              <a:cxnLst>
                <a:cxn ang="0">
                  <a:pos x="T0" y="T1"/>
                </a:cxn>
                <a:cxn ang="0">
                  <a:pos x="T2" y="T3"/>
                </a:cxn>
                <a:cxn ang="0">
                  <a:pos x="T4" y="T5"/>
                </a:cxn>
                <a:cxn ang="0">
                  <a:pos x="T6" y="T7"/>
                </a:cxn>
                <a:cxn ang="0">
                  <a:pos x="T8" y="T9"/>
                </a:cxn>
                <a:cxn ang="0">
                  <a:pos x="T10" y="T11"/>
                </a:cxn>
              </a:cxnLst>
              <a:rect l="0" t="0" r="r" b="b"/>
              <a:pathLst>
                <a:path w="103" h="137">
                  <a:moveTo>
                    <a:pt x="103" y="137"/>
                  </a:moveTo>
                  <a:cubicBezTo>
                    <a:pt x="0" y="137"/>
                    <a:pt x="0" y="137"/>
                    <a:pt x="0" y="137"/>
                  </a:cubicBezTo>
                  <a:cubicBezTo>
                    <a:pt x="0" y="132"/>
                    <a:pt x="0" y="132"/>
                    <a:pt x="0" y="132"/>
                  </a:cubicBezTo>
                  <a:cubicBezTo>
                    <a:pt x="0" y="100"/>
                    <a:pt x="5" y="70"/>
                    <a:pt x="14" y="48"/>
                  </a:cubicBezTo>
                  <a:cubicBezTo>
                    <a:pt x="27" y="14"/>
                    <a:pt x="58" y="0"/>
                    <a:pt x="80" y="33"/>
                  </a:cubicBezTo>
                  <a:cubicBezTo>
                    <a:pt x="94" y="54"/>
                    <a:pt x="102" y="92"/>
                    <a:pt x="103" y="137"/>
                  </a:cubicBezTo>
                  <a:close/>
                </a:path>
              </a:pathLst>
            </a:custGeom>
            <a:solidFill>
              <a:srgbClr val="409FFE"/>
            </a:solidFill>
            <a:ln>
              <a:noFill/>
            </a:ln>
          </p:spPr>
          <p:txBody>
            <a:bodyPr vert="horz" wrap="square" lIns="91440" tIns="45720" rIns="91440" bIns="45720" numCol="1" anchor="t" anchorCtr="0" compatLnSpc="1">
              <a:prstTxWarp prst="textNoShape">
                <a:avLst/>
              </a:prstTxWarp>
            </a:bodyPr>
            <a:lstStyle/>
            <a:p>
              <a:endParaRPr lang="en-US" sz="2400" b="1">
                <a:latin typeface="+mj-lt"/>
              </a:endParaRPr>
            </a:p>
          </p:txBody>
        </p:sp>
        <p:sp>
          <p:nvSpPr>
            <p:cNvPr id="17" name="Freeform 16"/>
            <p:cNvSpPr/>
            <p:nvPr/>
          </p:nvSpPr>
          <p:spPr>
            <a:xfrm>
              <a:off x="1406969" y="5075838"/>
              <a:ext cx="784225" cy="857130"/>
            </a:xfrm>
            <a:custGeom>
              <a:avLst/>
              <a:gdLst>
                <a:gd name="connsiteX0" fmla="*/ 95455 w 784225"/>
                <a:gd name="connsiteY0" fmla="*/ 0 h 1003326"/>
                <a:gd name="connsiteX1" fmla="*/ 784225 w 784225"/>
                <a:gd name="connsiteY1" fmla="*/ 0 h 1003326"/>
                <a:gd name="connsiteX2" fmla="*/ 688770 w 784225"/>
                <a:gd name="connsiteY2" fmla="*/ 214850 h 1003326"/>
                <a:gd name="connsiteX3" fmla="*/ 679412 w 784225"/>
                <a:gd name="connsiteY3" fmla="*/ 855663 h 1003326"/>
                <a:gd name="connsiteX4" fmla="*/ 678999 w 784225"/>
                <a:gd name="connsiteY4" fmla="*/ 855632 h 1003326"/>
                <a:gd name="connsiteX5" fmla="*/ 678999 w 784225"/>
                <a:gd name="connsiteY5" fmla="*/ 1003326 h 1003326"/>
                <a:gd name="connsiteX6" fmla="*/ 0 w 784225"/>
                <a:gd name="connsiteY6" fmla="*/ 1003326 h 1003326"/>
                <a:gd name="connsiteX7" fmla="*/ 0 w 784225"/>
                <a:gd name="connsiteY7" fmla="*/ 846322 h 1003326"/>
                <a:gd name="connsiteX8" fmla="*/ 0 w 784225"/>
                <a:gd name="connsiteY8" fmla="*/ 845088 h 1003326"/>
                <a:gd name="connsiteX9" fmla="*/ 0 w 784225"/>
                <a:gd name="connsiteY9" fmla="*/ 836455 h 1003326"/>
                <a:gd name="connsiteX10" fmla="*/ 0 w 784225"/>
                <a:gd name="connsiteY10" fmla="*/ 813022 h 1003326"/>
                <a:gd name="connsiteX11" fmla="*/ 0 w 784225"/>
                <a:gd name="connsiteY11" fmla="*/ 767388 h 1003326"/>
                <a:gd name="connsiteX12" fmla="*/ 0 w 784225"/>
                <a:gd name="connsiteY12" fmla="*/ 708663 h 1003326"/>
                <a:gd name="connsiteX13" fmla="*/ 0 w 784225"/>
                <a:gd name="connsiteY13" fmla="*/ 692153 h 1003326"/>
                <a:gd name="connsiteX14" fmla="*/ 0 w 784225"/>
                <a:gd name="connsiteY14" fmla="*/ 214850 h 1003326"/>
                <a:gd name="connsiteX15" fmla="*/ 95455 w 784225"/>
                <a:gd name="connsiteY15" fmla="*/ 0 h 1003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84225" h="1003326">
                  <a:moveTo>
                    <a:pt x="95455" y="0"/>
                  </a:moveTo>
                  <a:cubicBezTo>
                    <a:pt x="95455" y="0"/>
                    <a:pt x="95455" y="0"/>
                    <a:pt x="784225" y="0"/>
                  </a:cubicBezTo>
                  <a:cubicBezTo>
                    <a:pt x="731819" y="0"/>
                    <a:pt x="688770" y="97149"/>
                    <a:pt x="688770" y="214850"/>
                  </a:cubicBezTo>
                  <a:lnTo>
                    <a:pt x="679412" y="855663"/>
                  </a:lnTo>
                  <a:lnTo>
                    <a:pt x="678999" y="855632"/>
                  </a:lnTo>
                  <a:lnTo>
                    <a:pt x="678999" y="1003326"/>
                  </a:lnTo>
                  <a:lnTo>
                    <a:pt x="0" y="1003326"/>
                  </a:lnTo>
                  <a:lnTo>
                    <a:pt x="0" y="846322"/>
                  </a:lnTo>
                  <a:lnTo>
                    <a:pt x="0" y="845088"/>
                  </a:lnTo>
                  <a:lnTo>
                    <a:pt x="0" y="836455"/>
                  </a:lnTo>
                  <a:lnTo>
                    <a:pt x="0" y="813022"/>
                  </a:lnTo>
                  <a:lnTo>
                    <a:pt x="0" y="767388"/>
                  </a:lnTo>
                  <a:lnTo>
                    <a:pt x="0" y="708663"/>
                  </a:lnTo>
                  <a:lnTo>
                    <a:pt x="0" y="692153"/>
                  </a:lnTo>
                  <a:cubicBezTo>
                    <a:pt x="0" y="599653"/>
                    <a:pt x="0" y="451652"/>
                    <a:pt x="0" y="214850"/>
                  </a:cubicBezTo>
                  <a:cubicBezTo>
                    <a:pt x="0" y="97149"/>
                    <a:pt x="43048" y="0"/>
                    <a:pt x="95455" y="0"/>
                  </a:cubicBezTo>
                  <a:close/>
                </a:path>
              </a:pathLst>
            </a:custGeom>
            <a:gradFill flip="none" rotWithShape="1">
              <a:gsLst>
                <a:gs pos="0">
                  <a:schemeClr val="accent5">
                    <a:lumMod val="50000"/>
                  </a:schemeClr>
                </a:gs>
                <a:gs pos="50000">
                  <a:srgbClr val="0175E9"/>
                </a:gs>
                <a:gs pos="100000">
                  <a:srgbClr val="0175E9"/>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a:latin typeface="+mj-lt"/>
              </a:endParaRPr>
            </a:p>
          </p:txBody>
        </p:sp>
      </p:grpSp>
      <p:sp>
        <p:nvSpPr>
          <p:cNvPr id="18" name="Rectangle 17"/>
          <p:cNvSpPr/>
          <p:nvPr/>
        </p:nvSpPr>
        <p:spPr>
          <a:xfrm>
            <a:off x="2563699" y="4771689"/>
            <a:ext cx="11021146" cy="656831"/>
          </a:xfrm>
          <a:prstGeom prst="rect">
            <a:avLst/>
          </a:prstGeom>
          <a:solidFill>
            <a:schemeClr val="bg1"/>
          </a:solidFill>
          <a:ln>
            <a:noFill/>
          </a:ln>
          <a:effectLst>
            <a:outerShdw blurRad="279400" dist="254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latin typeface="+mj-lt"/>
            </a:endParaRPr>
          </a:p>
        </p:txBody>
      </p:sp>
      <p:grpSp>
        <p:nvGrpSpPr>
          <p:cNvPr id="19" name="Group 18"/>
          <p:cNvGrpSpPr/>
          <p:nvPr/>
        </p:nvGrpSpPr>
        <p:grpSpPr>
          <a:xfrm>
            <a:off x="893551" y="4504476"/>
            <a:ext cx="2190827" cy="924044"/>
            <a:chOff x="1406969" y="5050439"/>
            <a:chExt cx="832548" cy="882529"/>
          </a:xfrm>
        </p:grpSpPr>
        <p:sp>
          <p:nvSpPr>
            <p:cNvPr id="20" name="Freeform 152"/>
            <p:cNvSpPr>
              <a:spLocks/>
            </p:cNvSpPr>
            <p:nvPr/>
          </p:nvSpPr>
          <p:spPr bwMode="auto">
            <a:xfrm>
              <a:off x="2094356" y="5050439"/>
              <a:ext cx="145161" cy="255588"/>
            </a:xfrm>
            <a:custGeom>
              <a:avLst/>
              <a:gdLst>
                <a:gd name="T0" fmla="*/ 103 w 103"/>
                <a:gd name="T1" fmla="*/ 137 h 137"/>
                <a:gd name="T2" fmla="*/ 0 w 103"/>
                <a:gd name="T3" fmla="*/ 137 h 137"/>
                <a:gd name="T4" fmla="*/ 0 w 103"/>
                <a:gd name="T5" fmla="*/ 132 h 137"/>
                <a:gd name="T6" fmla="*/ 14 w 103"/>
                <a:gd name="T7" fmla="*/ 48 h 137"/>
                <a:gd name="T8" fmla="*/ 80 w 103"/>
                <a:gd name="T9" fmla="*/ 33 h 137"/>
                <a:gd name="T10" fmla="*/ 103 w 103"/>
                <a:gd name="T11" fmla="*/ 137 h 137"/>
              </a:gdLst>
              <a:ahLst/>
              <a:cxnLst>
                <a:cxn ang="0">
                  <a:pos x="T0" y="T1"/>
                </a:cxn>
                <a:cxn ang="0">
                  <a:pos x="T2" y="T3"/>
                </a:cxn>
                <a:cxn ang="0">
                  <a:pos x="T4" y="T5"/>
                </a:cxn>
                <a:cxn ang="0">
                  <a:pos x="T6" y="T7"/>
                </a:cxn>
                <a:cxn ang="0">
                  <a:pos x="T8" y="T9"/>
                </a:cxn>
                <a:cxn ang="0">
                  <a:pos x="T10" y="T11"/>
                </a:cxn>
              </a:cxnLst>
              <a:rect l="0" t="0" r="r" b="b"/>
              <a:pathLst>
                <a:path w="103" h="137">
                  <a:moveTo>
                    <a:pt x="103" y="137"/>
                  </a:moveTo>
                  <a:cubicBezTo>
                    <a:pt x="0" y="137"/>
                    <a:pt x="0" y="137"/>
                    <a:pt x="0" y="137"/>
                  </a:cubicBezTo>
                  <a:cubicBezTo>
                    <a:pt x="0" y="132"/>
                    <a:pt x="0" y="132"/>
                    <a:pt x="0" y="132"/>
                  </a:cubicBezTo>
                  <a:cubicBezTo>
                    <a:pt x="0" y="100"/>
                    <a:pt x="5" y="70"/>
                    <a:pt x="14" y="48"/>
                  </a:cubicBezTo>
                  <a:cubicBezTo>
                    <a:pt x="27" y="14"/>
                    <a:pt x="58" y="0"/>
                    <a:pt x="80" y="33"/>
                  </a:cubicBezTo>
                  <a:cubicBezTo>
                    <a:pt x="94" y="54"/>
                    <a:pt x="102" y="92"/>
                    <a:pt x="103" y="137"/>
                  </a:cubicBezTo>
                  <a:close/>
                </a:path>
              </a:pathLst>
            </a:custGeom>
            <a:solidFill>
              <a:srgbClr val="409FFE"/>
            </a:solidFill>
            <a:ln>
              <a:noFill/>
            </a:ln>
          </p:spPr>
          <p:txBody>
            <a:bodyPr vert="horz" wrap="square" lIns="91440" tIns="45720" rIns="91440" bIns="45720" numCol="1" anchor="t" anchorCtr="0" compatLnSpc="1">
              <a:prstTxWarp prst="textNoShape">
                <a:avLst/>
              </a:prstTxWarp>
            </a:bodyPr>
            <a:lstStyle/>
            <a:p>
              <a:endParaRPr lang="en-US" sz="2400" b="1">
                <a:latin typeface="+mj-lt"/>
              </a:endParaRPr>
            </a:p>
          </p:txBody>
        </p:sp>
        <p:sp>
          <p:nvSpPr>
            <p:cNvPr id="21" name="Freeform 20"/>
            <p:cNvSpPr/>
            <p:nvPr/>
          </p:nvSpPr>
          <p:spPr>
            <a:xfrm>
              <a:off x="1406969" y="5075838"/>
              <a:ext cx="784225" cy="857130"/>
            </a:xfrm>
            <a:custGeom>
              <a:avLst/>
              <a:gdLst>
                <a:gd name="connsiteX0" fmla="*/ 95455 w 784225"/>
                <a:gd name="connsiteY0" fmla="*/ 0 h 1003326"/>
                <a:gd name="connsiteX1" fmla="*/ 784225 w 784225"/>
                <a:gd name="connsiteY1" fmla="*/ 0 h 1003326"/>
                <a:gd name="connsiteX2" fmla="*/ 688770 w 784225"/>
                <a:gd name="connsiteY2" fmla="*/ 214850 h 1003326"/>
                <a:gd name="connsiteX3" fmla="*/ 679412 w 784225"/>
                <a:gd name="connsiteY3" fmla="*/ 855663 h 1003326"/>
                <a:gd name="connsiteX4" fmla="*/ 678999 w 784225"/>
                <a:gd name="connsiteY4" fmla="*/ 855632 h 1003326"/>
                <a:gd name="connsiteX5" fmla="*/ 678999 w 784225"/>
                <a:gd name="connsiteY5" fmla="*/ 1003326 h 1003326"/>
                <a:gd name="connsiteX6" fmla="*/ 0 w 784225"/>
                <a:gd name="connsiteY6" fmla="*/ 1003326 h 1003326"/>
                <a:gd name="connsiteX7" fmla="*/ 0 w 784225"/>
                <a:gd name="connsiteY7" fmla="*/ 846322 h 1003326"/>
                <a:gd name="connsiteX8" fmla="*/ 0 w 784225"/>
                <a:gd name="connsiteY8" fmla="*/ 845088 h 1003326"/>
                <a:gd name="connsiteX9" fmla="*/ 0 w 784225"/>
                <a:gd name="connsiteY9" fmla="*/ 836455 h 1003326"/>
                <a:gd name="connsiteX10" fmla="*/ 0 w 784225"/>
                <a:gd name="connsiteY10" fmla="*/ 813022 h 1003326"/>
                <a:gd name="connsiteX11" fmla="*/ 0 w 784225"/>
                <a:gd name="connsiteY11" fmla="*/ 767388 h 1003326"/>
                <a:gd name="connsiteX12" fmla="*/ 0 w 784225"/>
                <a:gd name="connsiteY12" fmla="*/ 708663 h 1003326"/>
                <a:gd name="connsiteX13" fmla="*/ 0 w 784225"/>
                <a:gd name="connsiteY13" fmla="*/ 692153 h 1003326"/>
                <a:gd name="connsiteX14" fmla="*/ 0 w 784225"/>
                <a:gd name="connsiteY14" fmla="*/ 214850 h 1003326"/>
                <a:gd name="connsiteX15" fmla="*/ 95455 w 784225"/>
                <a:gd name="connsiteY15" fmla="*/ 0 h 1003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84225" h="1003326">
                  <a:moveTo>
                    <a:pt x="95455" y="0"/>
                  </a:moveTo>
                  <a:cubicBezTo>
                    <a:pt x="95455" y="0"/>
                    <a:pt x="95455" y="0"/>
                    <a:pt x="784225" y="0"/>
                  </a:cubicBezTo>
                  <a:cubicBezTo>
                    <a:pt x="731819" y="0"/>
                    <a:pt x="688770" y="97149"/>
                    <a:pt x="688770" y="214850"/>
                  </a:cubicBezTo>
                  <a:lnTo>
                    <a:pt x="679412" y="855663"/>
                  </a:lnTo>
                  <a:lnTo>
                    <a:pt x="678999" y="855632"/>
                  </a:lnTo>
                  <a:lnTo>
                    <a:pt x="678999" y="1003326"/>
                  </a:lnTo>
                  <a:lnTo>
                    <a:pt x="0" y="1003326"/>
                  </a:lnTo>
                  <a:lnTo>
                    <a:pt x="0" y="846322"/>
                  </a:lnTo>
                  <a:lnTo>
                    <a:pt x="0" y="845088"/>
                  </a:lnTo>
                  <a:lnTo>
                    <a:pt x="0" y="836455"/>
                  </a:lnTo>
                  <a:lnTo>
                    <a:pt x="0" y="813022"/>
                  </a:lnTo>
                  <a:lnTo>
                    <a:pt x="0" y="767388"/>
                  </a:lnTo>
                  <a:lnTo>
                    <a:pt x="0" y="708663"/>
                  </a:lnTo>
                  <a:lnTo>
                    <a:pt x="0" y="692153"/>
                  </a:lnTo>
                  <a:cubicBezTo>
                    <a:pt x="0" y="599653"/>
                    <a:pt x="0" y="451652"/>
                    <a:pt x="0" y="214850"/>
                  </a:cubicBezTo>
                  <a:cubicBezTo>
                    <a:pt x="0" y="97149"/>
                    <a:pt x="43048" y="0"/>
                    <a:pt x="95455" y="0"/>
                  </a:cubicBezTo>
                  <a:close/>
                </a:path>
              </a:pathLst>
            </a:custGeom>
            <a:gradFill flip="none" rotWithShape="1">
              <a:gsLst>
                <a:gs pos="0">
                  <a:schemeClr val="accent5">
                    <a:lumMod val="50000"/>
                  </a:schemeClr>
                </a:gs>
                <a:gs pos="50000">
                  <a:srgbClr val="0175E9"/>
                </a:gs>
                <a:gs pos="100000">
                  <a:srgbClr val="0175E9"/>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a:latin typeface="+mj-lt"/>
              </a:endParaRPr>
            </a:p>
          </p:txBody>
        </p:sp>
      </p:grpSp>
      <p:sp>
        <p:nvSpPr>
          <p:cNvPr id="22" name="Rectangle 21"/>
          <p:cNvSpPr/>
          <p:nvPr/>
        </p:nvSpPr>
        <p:spPr>
          <a:xfrm>
            <a:off x="1915256" y="5443030"/>
            <a:ext cx="10276744" cy="656831"/>
          </a:xfrm>
          <a:prstGeom prst="rect">
            <a:avLst/>
          </a:prstGeom>
          <a:solidFill>
            <a:schemeClr val="bg1"/>
          </a:solidFill>
          <a:ln>
            <a:noFill/>
          </a:ln>
          <a:effectLst>
            <a:outerShdw blurRad="279400" dist="254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a:latin typeface="+mj-lt"/>
            </a:endParaRPr>
          </a:p>
        </p:txBody>
      </p:sp>
      <p:grpSp>
        <p:nvGrpSpPr>
          <p:cNvPr id="23" name="Group 22"/>
          <p:cNvGrpSpPr/>
          <p:nvPr/>
        </p:nvGrpSpPr>
        <p:grpSpPr>
          <a:xfrm>
            <a:off x="231494" y="5175817"/>
            <a:ext cx="2190827" cy="924044"/>
            <a:chOff x="1406969" y="5050439"/>
            <a:chExt cx="832548" cy="882529"/>
          </a:xfrm>
        </p:grpSpPr>
        <p:sp>
          <p:nvSpPr>
            <p:cNvPr id="24" name="Freeform 152"/>
            <p:cNvSpPr>
              <a:spLocks/>
            </p:cNvSpPr>
            <p:nvPr/>
          </p:nvSpPr>
          <p:spPr bwMode="auto">
            <a:xfrm>
              <a:off x="2094356" y="5050439"/>
              <a:ext cx="145161" cy="255588"/>
            </a:xfrm>
            <a:custGeom>
              <a:avLst/>
              <a:gdLst>
                <a:gd name="T0" fmla="*/ 103 w 103"/>
                <a:gd name="T1" fmla="*/ 137 h 137"/>
                <a:gd name="T2" fmla="*/ 0 w 103"/>
                <a:gd name="T3" fmla="*/ 137 h 137"/>
                <a:gd name="T4" fmla="*/ 0 w 103"/>
                <a:gd name="T5" fmla="*/ 132 h 137"/>
                <a:gd name="T6" fmla="*/ 14 w 103"/>
                <a:gd name="T7" fmla="*/ 48 h 137"/>
                <a:gd name="T8" fmla="*/ 80 w 103"/>
                <a:gd name="T9" fmla="*/ 33 h 137"/>
                <a:gd name="T10" fmla="*/ 103 w 103"/>
                <a:gd name="T11" fmla="*/ 137 h 137"/>
              </a:gdLst>
              <a:ahLst/>
              <a:cxnLst>
                <a:cxn ang="0">
                  <a:pos x="T0" y="T1"/>
                </a:cxn>
                <a:cxn ang="0">
                  <a:pos x="T2" y="T3"/>
                </a:cxn>
                <a:cxn ang="0">
                  <a:pos x="T4" y="T5"/>
                </a:cxn>
                <a:cxn ang="0">
                  <a:pos x="T6" y="T7"/>
                </a:cxn>
                <a:cxn ang="0">
                  <a:pos x="T8" y="T9"/>
                </a:cxn>
                <a:cxn ang="0">
                  <a:pos x="T10" y="T11"/>
                </a:cxn>
              </a:cxnLst>
              <a:rect l="0" t="0" r="r" b="b"/>
              <a:pathLst>
                <a:path w="103" h="137">
                  <a:moveTo>
                    <a:pt x="103" y="137"/>
                  </a:moveTo>
                  <a:cubicBezTo>
                    <a:pt x="0" y="137"/>
                    <a:pt x="0" y="137"/>
                    <a:pt x="0" y="137"/>
                  </a:cubicBezTo>
                  <a:cubicBezTo>
                    <a:pt x="0" y="132"/>
                    <a:pt x="0" y="132"/>
                    <a:pt x="0" y="132"/>
                  </a:cubicBezTo>
                  <a:cubicBezTo>
                    <a:pt x="0" y="100"/>
                    <a:pt x="5" y="70"/>
                    <a:pt x="14" y="48"/>
                  </a:cubicBezTo>
                  <a:cubicBezTo>
                    <a:pt x="27" y="14"/>
                    <a:pt x="58" y="0"/>
                    <a:pt x="80" y="33"/>
                  </a:cubicBezTo>
                  <a:cubicBezTo>
                    <a:pt x="94" y="54"/>
                    <a:pt x="102" y="92"/>
                    <a:pt x="103" y="137"/>
                  </a:cubicBezTo>
                  <a:close/>
                </a:path>
              </a:pathLst>
            </a:custGeom>
            <a:solidFill>
              <a:srgbClr val="409FFE"/>
            </a:solidFill>
            <a:ln>
              <a:noFill/>
            </a:ln>
          </p:spPr>
          <p:txBody>
            <a:bodyPr vert="horz" wrap="square" lIns="91440" tIns="45720" rIns="91440" bIns="45720" numCol="1" anchor="t" anchorCtr="0" compatLnSpc="1">
              <a:prstTxWarp prst="textNoShape">
                <a:avLst/>
              </a:prstTxWarp>
            </a:bodyPr>
            <a:lstStyle/>
            <a:p>
              <a:endParaRPr lang="en-US" sz="2400" b="1">
                <a:latin typeface="+mj-lt"/>
              </a:endParaRPr>
            </a:p>
          </p:txBody>
        </p:sp>
        <p:sp>
          <p:nvSpPr>
            <p:cNvPr id="25" name="Freeform 24"/>
            <p:cNvSpPr/>
            <p:nvPr/>
          </p:nvSpPr>
          <p:spPr>
            <a:xfrm>
              <a:off x="1406969" y="5075838"/>
              <a:ext cx="784225" cy="857130"/>
            </a:xfrm>
            <a:custGeom>
              <a:avLst/>
              <a:gdLst>
                <a:gd name="connsiteX0" fmla="*/ 95455 w 784225"/>
                <a:gd name="connsiteY0" fmla="*/ 0 h 1003326"/>
                <a:gd name="connsiteX1" fmla="*/ 784225 w 784225"/>
                <a:gd name="connsiteY1" fmla="*/ 0 h 1003326"/>
                <a:gd name="connsiteX2" fmla="*/ 688770 w 784225"/>
                <a:gd name="connsiteY2" fmla="*/ 214850 h 1003326"/>
                <a:gd name="connsiteX3" fmla="*/ 679412 w 784225"/>
                <a:gd name="connsiteY3" fmla="*/ 855663 h 1003326"/>
                <a:gd name="connsiteX4" fmla="*/ 678999 w 784225"/>
                <a:gd name="connsiteY4" fmla="*/ 855632 h 1003326"/>
                <a:gd name="connsiteX5" fmla="*/ 678999 w 784225"/>
                <a:gd name="connsiteY5" fmla="*/ 1003326 h 1003326"/>
                <a:gd name="connsiteX6" fmla="*/ 0 w 784225"/>
                <a:gd name="connsiteY6" fmla="*/ 1003326 h 1003326"/>
                <a:gd name="connsiteX7" fmla="*/ 0 w 784225"/>
                <a:gd name="connsiteY7" fmla="*/ 846322 h 1003326"/>
                <a:gd name="connsiteX8" fmla="*/ 0 w 784225"/>
                <a:gd name="connsiteY8" fmla="*/ 845088 h 1003326"/>
                <a:gd name="connsiteX9" fmla="*/ 0 w 784225"/>
                <a:gd name="connsiteY9" fmla="*/ 836455 h 1003326"/>
                <a:gd name="connsiteX10" fmla="*/ 0 w 784225"/>
                <a:gd name="connsiteY10" fmla="*/ 813022 h 1003326"/>
                <a:gd name="connsiteX11" fmla="*/ 0 w 784225"/>
                <a:gd name="connsiteY11" fmla="*/ 767388 h 1003326"/>
                <a:gd name="connsiteX12" fmla="*/ 0 w 784225"/>
                <a:gd name="connsiteY12" fmla="*/ 708663 h 1003326"/>
                <a:gd name="connsiteX13" fmla="*/ 0 w 784225"/>
                <a:gd name="connsiteY13" fmla="*/ 692153 h 1003326"/>
                <a:gd name="connsiteX14" fmla="*/ 0 w 784225"/>
                <a:gd name="connsiteY14" fmla="*/ 214850 h 1003326"/>
                <a:gd name="connsiteX15" fmla="*/ 95455 w 784225"/>
                <a:gd name="connsiteY15" fmla="*/ 0 h 1003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84225" h="1003326">
                  <a:moveTo>
                    <a:pt x="95455" y="0"/>
                  </a:moveTo>
                  <a:cubicBezTo>
                    <a:pt x="95455" y="0"/>
                    <a:pt x="95455" y="0"/>
                    <a:pt x="784225" y="0"/>
                  </a:cubicBezTo>
                  <a:cubicBezTo>
                    <a:pt x="731819" y="0"/>
                    <a:pt x="688770" y="97149"/>
                    <a:pt x="688770" y="214850"/>
                  </a:cubicBezTo>
                  <a:lnTo>
                    <a:pt x="679412" y="855663"/>
                  </a:lnTo>
                  <a:lnTo>
                    <a:pt x="678999" y="855632"/>
                  </a:lnTo>
                  <a:lnTo>
                    <a:pt x="678999" y="1003326"/>
                  </a:lnTo>
                  <a:lnTo>
                    <a:pt x="0" y="1003326"/>
                  </a:lnTo>
                  <a:lnTo>
                    <a:pt x="0" y="846322"/>
                  </a:lnTo>
                  <a:lnTo>
                    <a:pt x="0" y="845088"/>
                  </a:lnTo>
                  <a:lnTo>
                    <a:pt x="0" y="836455"/>
                  </a:lnTo>
                  <a:lnTo>
                    <a:pt x="0" y="813022"/>
                  </a:lnTo>
                  <a:lnTo>
                    <a:pt x="0" y="767388"/>
                  </a:lnTo>
                  <a:lnTo>
                    <a:pt x="0" y="708663"/>
                  </a:lnTo>
                  <a:lnTo>
                    <a:pt x="0" y="692153"/>
                  </a:lnTo>
                  <a:cubicBezTo>
                    <a:pt x="0" y="599653"/>
                    <a:pt x="0" y="451652"/>
                    <a:pt x="0" y="214850"/>
                  </a:cubicBezTo>
                  <a:cubicBezTo>
                    <a:pt x="0" y="97149"/>
                    <a:pt x="43048" y="0"/>
                    <a:pt x="95455" y="0"/>
                  </a:cubicBezTo>
                  <a:close/>
                </a:path>
              </a:pathLst>
            </a:custGeom>
            <a:gradFill flip="none" rotWithShape="1">
              <a:gsLst>
                <a:gs pos="0">
                  <a:schemeClr val="accent5">
                    <a:lumMod val="50000"/>
                  </a:schemeClr>
                </a:gs>
                <a:gs pos="50000">
                  <a:srgbClr val="0175E9"/>
                </a:gs>
                <a:gs pos="100000">
                  <a:srgbClr val="0175E9"/>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a:latin typeface="+mj-lt"/>
              </a:endParaRPr>
            </a:p>
          </p:txBody>
        </p:sp>
      </p:grpSp>
      <p:sp>
        <p:nvSpPr>
          <p:cNvPr id="26" name="Text Box 11"/>
          <p:cNvSpPr txBox="1">
            <a:spLocks noChangeArrowheads="1"/>
          </p:cNvSpPr>
          <p:nvPr/>
        </p:nvSpPr>
        <p:spPr bwMode="auto">
          <a:xfrm>
            <a:off x="3900049" y="1857682"/>
            <a:ext cx="152284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spcBef>
                <a:spcPct val="50000"/>
              </a:spcBef>
            </a:pPr>
            <a:r>
              <a:rPr lang="en-US" altLang="en-US" b="1" dirty="0">
                <a:solidFill>
                  <a:schemeClr val="bg1"/>
                </a:solidFill>
                <a:latin typeface="+mj-lt"/>
              </a:rPr>
              <a:t>Real-time analysis </a:t>
            </a:r>
          </a:p>
        </p:txBody>
      </p:sp>
      <p:sp>
        <p:nvSpPr>
          <p:cNvPr id="27" name="Text Box 29"/>
          <p:cNvSpPr txBox="1">
            <a:spLocks noChangeArrowheads="1"/>
          </p:cNvSpPr>
          <p:nvPr/>
        </p:nvSpPr>
        <p:spPr bwMode="auto">
          <a:xfrm>
            <a:off x="5954419" y="2283388"/>
            <a:ext cx="7104992"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spcBef>
                <a:spcPct val="50000"/>
              </a:spcBef>
            </a:pPr>
            <a:r>
              <a:rPr lang="en-US" altLang="en-US" sz="2000" b="1" dirty="0">
                <a:solidFill>
                  <a:schemeClr val="tx1">
                    <a:lumMod val="65000"/>
                    <a:lumOff val="35000"/>
                  </a:schemeClr>
                </a:solidFill>
                <a:latin typeface="+mj-lt"/>
              </a:rPr>
              <a:t>Develop flexible and dynamic offers and prices</a:t>
            </a:r>
          </a:p>
        </p:txBody>
      </p:sp>
      <p:sp>
        <p:nvSpPr>
          <p:cNvPr id="28" name="Text Box 16"/>
          <p:cNvSpPr txBox="1">
            <a:spLocks noChangeArrowheads="1"/>
          </p:cNvSpPr>
          <p:nvPr/>
        </p:nvSpPr>
        <p:spPr bwMode="auto">
          <a:xfrm>
            <a:off x="383612" y="5399485"/>
            <a:ext cx="152956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spcBef>
                <a:spcPct val="50000"/>
              </a:spcBef>
            </a:pPr>
            <a:r>
              <a:rPr lang="en-US" altLang="en-US" b="1" dirty="0">
                <a:solidFill>
                  <a:schemeClr val="bg1"/>
                </a:solidFill>
                <a:latin typeface="+mj-lt"/>
              </a:rPr>
              <a:t>Customer database</a:t>
            </a:r>
          </a:p>
        </p:txBody>
      </p:sp>
      <p:sp>
        <p:nvSpPr>
          <p:cNvPr id="29" name="Text Box 34"/>
          <p:cNvSpPr txBox="1">
            <a:spLocks noChangeArrowheads="1"/>
          </p:cNvSpPr>
          <p:nvPr/>
        </p:nvSpPr>
        <p:spPr bwMode="auto">
          <a:xfrm>
            <a:off x="2851641" y="5623889"/>
            <a:ext cx="623793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spcBef>
                <a:spcPct val="50000"/>
              </a:spcBef>
            </a:pPr>
            <a:r>
              <a:rPr lang="en-US" altLang="en-US" sz="2000" b="1" dirty="0">
                <a:solidFill>
                  <a:schemeClr val="tx1">
                    <a:lumMod val="65000"/>
                    <a:lumOff val="35000"/>
                  </a:schemeClr>
                </a:solidFill>
                <a:latin typeface="+mj-lt"/>
              </a:rPr>
              <a:t>Get enterprise customer data into one place</a:t>
            </a:r>
          </a:p>
        </p:txBody>
      </p:sp>
      <p:sp>
        <p:nvSpPr>
          <p:cNvPr id="30" name="Text Box 15"/>
          <p:cNvSpPr txBox="1">
            <a:spLocks noChangeArrowheads="1"/>
          </p:cNvSpPr>
          <p:nvPr/>
        </p:nvSpPr>
        <p:spPr bwMode="auto">
          <a:xfrm>
            <a:off x="767828" y="4741966"/>
            <a:ext cx="202413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eaLnBrk="1" hangingPunct="1">
              <a:spcBef>
                <a:spcPct val="50000"/>
              </a:spcBef>
            </a:pPr>
            <a:r>
              <a:rPr lang="en-US" altLang="en-US" b="1" dirty="0">
                <a:solidFill>
                  <a:schemeClr val="bg1"/>
                </a:solidFill>
                <a:latin typeface="+mj-lt"/>
              </a:rPr>
              <a:t>Segmentation</a:t>
            </a:r>
          </a:p>
        </p:txBody>
      </p:sp>
      <p:sp>
        <p:nvSpPr>
          <p:cNvPr id="31" name="Text Box 31"/>
          <p:cNvSpPr txBox="1">
            <a:spLocks noChangeArrowheads="1"/>
          </p:cNvSpPr>
          <p:nvPr/>
        </p:nvSpPr>
        <p:spPr bwMode="auto">
          <a:xfrm>
            <a:off x="3597996" y="4951196"/>
            <a:ext cx="643850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spcBef>
                <a:spcPct val="50000"/>
              </a:spcBef>
            </a:pPr>
            <a:r>
              <a:rPr lang="en-US" altLang="en-US" sz="2000" b="1" dirty="0">
                <a:solidFill>
                  <a:schemeClr val="tx1">
                    <a:lumMod val="65000"/>
                    <a:lumOff val="35000"/>
                  </a:schemeClr>
                </a:solidFill>
                <a:latin typeface="+mj-lt"/>
              </a:rPr>
              <a:t>Treat different customers differently</a:t>
            </a:r>
          </a:p>
        </p:txBody>
      </p:sp>
      <p:sp>
        <p:nvSpPr>
          <p:cNvPr id="32" name="Text Box 14"/>
          <p:cNvSpPr txBox="1">
            <a:spLocks noChangeArrowheads="1"/>
          </p:cNvSpPr>
          <p:nvPr/>
        </p:nvSpPr>
        <p:spPr bwMode="auto">
          <a:xfrm>
            <a:off x="1926788" y="3951575"/>
            <a:ext cx="125651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spcBef>
                <a:spcPct val="50000"/>
              </a:spcBef>
            </a:pPr>
            <a:r>
              <a:rPr lang="en-US" altLang="en-US" b="1" dirty="0">
                <a:solidFill>
                  <a:schemeClr val="bg1"/>
                </a:solidFill>
                <a:latin typeface="+mj-lt"/>
              </a:rPr>
              <a:t>Event triggers</a:t>
            </a:r>
          </a:p>
        </p:txBody>
      </p:sp>
      <p:sp>
        <p:nvSpPr>
          <p:cNvPr id="33" name="Text Box 33"/>
          <p:cNvSpPr txBox="1">
            <a:spLocks noChangeArrowheads="1"/>
          </p:cNvSpPr>
          <p:nvPr/>
        </p:nvSpPr>
        <p:spPr bwMode="auto">
          <a:xfrm>
            <a:off x="4288989" y="4279563"/>
            <a:ext cx="67313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spcBef>
                <a:spcPct val="50000"/>
              </a:spcBef>
            </a:pPr>
            <a:r>
              <a:rPr lang="en-US" altLang="en-US" sz="2000" b="1" dirty="0">
                <a:solidFill>
                  <a:schemeClr val="tx1">
                    <a:lumMod val="65000"/>
                    <a:lumOff val="35000"/>
                  </a:schemeClr>
                </a:solidFill>
                <a:latin typeface="+mj-lt"/>
              </a:rPr>
              <a:t>Develop process and response capabilities</a:t>
            </a:r>
          </a:p>
        </p:txBody>
      </p:sp>
      <p:sp>
        <p:nvSpPr>
          <p:cNvPr id="34" name="Text Box 13"/>
          <p:cNvSpPr txBox="1">
            <a:spLocks noChangeArrowheads="1"/>
          </p:cNvSpPr>
          <p:nvPr/>
        </p:nvSpPr>
        <p:spPr bwMode="auto">
          <a:xfrm>
            <a:off x="2283683" y="3291964"/>
            <a:ext cx="1987678"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spcBef>
                <a:spcPct val="50000"/>
              </a:spcBef>
            </a:pPr>
            <a:r>
              <a:rPr lang="en-US" altLang="en-US" b="1" dirty="0">
                <a:solidFill>
                  <a:schemeClr val="bg1"/>
                </a:solidFill>
                <a:latin typeface="+mj-lt"/>
              </a:rPr>
              <a:t>Campaign management</a:t>
            </a:r>
          </a:p>
        </p:txBody>
      </p:sp>
      <p:sp>
        <p:nvSpPr>
          <p:cNvPr id="35" name="Text Box 30"/>
          <p:cNvSpPr txBox="1">
            <a:spLocks noChangeArrowheads="1"/>
          </p:cNvSpPr>
          <p:nvPr/>
        </p:nvSpPr>
        <p:spPr bwMode="auto">
          <a:xfrm>
            <a:off x="4933384" y="3603195"/>
            <a:ext cx="732597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spcBef>
                <a:spcPct val="50000"/>
              </a:spcBef>
            </a:pPr>
            <a:r>
              <a:rPr lang="en-US" altLang="en-US" sz="2000" b="1" dirty="0">
                <a:solidFill>
                  <a:schemeClr val="tx1">
                    <a:lumMod val="65000"/>
                    <a:lumOff val="35000"/>
                  </a:schemeClr>
                </a:solidFill>
                <a:latin typeface="+mj-lt"/>
              </a:rPr>
              <a:t>Become efficient and effective in marketing spend</a:t>
            </a:r>
          </a:p>
        </p:txBody>
      </p:sp>
      <p:sp>
        <p:nvSpPr>
          <p:cNvPr id="36" name="Text Box 12"/>
          <p:cNvSpPr txBox="1">
            <a:spLocks noChangeArrowheads="1"/>
          </p:cNvSpPr>
          <p:nvPr/>
        </p:nvSpPr>
        <p:spPr bwMode="auto">
          <a:xfrm>
            <a:off x="3165325" y="2619798"/>
            <a:ext cx="1592964"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spcBef>
                <a:spcPct val="50000"/>
              </a:spcBef>
            </a:pPr>
            <a:r>
              <a:rPr lang="en-US" altLang="en-US" b="1" dirty="0">
                <a:solidFill>
                  <a:schemeClr val="bg1"/>
                </a:solidFill>
                <a:latin typeface="+mj-lt"/>
              </a:rPr>
              <a:t>Predictive modeling</a:t>
            </a:r>
          </a:p>
        </p:txBody>
      </p:sp>
      <p:sp>
        <p:nvSpPr>
          <p:cNvPr id="37" name="Text Box 32"/>
          <p:cNvSpPr txBox="1">
            <a:spLocks noChangeArrowheads="1"/>
          </p:cNvSpPr>
          <p:nvPr/>
        </p:nvSpPr>
        <p:spPr bwMode="auto">
          <a:xfrm>
            <a:off x="5559795" y="2946365"/>
            <a:ext cx="624106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1" hangingPunct="1">
              <a:spcBef>
                <a:spcPct val="50000"/>
              </a:spcBef>
            </a:pPr>
            <a:r>
              <a:rPr lang="en-US" altLang="en-US" sz="2000" b="1" dirty="0">
                <a:solidFill>
                  <a:schemeClr val="tx1">
                    <a:lumMod val="65000"/>
                    <a:lumOff val="35000"/>
                  </a:schemeClr>
                </a:solidFill>
                <a:latin typeface="+mj-lt"/>
              </a:rPr>
              <a:t>Learn to anticipate and prepare for the future</a:t>
            </a:r>
          </a:p>
        </p:txBody>
      </p:sp>
    </p:spTree>
    <p:extLst>
      <p:ext uri="{BB962C8B-B14F-4D97-AF65-F5344CB8AC3E}">
        <p14:creationId xmlns:p14="http://schemas.microsoft.com/office/powerpoint/2010/main" val="39554780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What Wal-Mart did on 9/11</a:t>
            </a:r>
            <a:endParaRPr lang="en-US" dirty="0"/>
          </a:p>
        </p:txBody>
      </p:sp>
      <p:sp>
        <p:nvSpPr>
          <p:cNvPr id="3" name="Content Placeholder 2"/>
          <p:cNvSpPr>
            <a:spLocks noGrp="1"/>
          </p:cNvSpPr>
          <p:nvPr>
            <p:ph idx="1"/>
          </p:nvPr>
        </p:nvSpPr>
        <p:spPr>
          <a:xfrm>
            <a:off x="130629" y="1499617"/>
            <a:ext cx="9826171" cy="4677347"/>
          </a:xfrm>
        </p:spPr>
        <p:txBody>
          <a:bodyPr anchor="t">
            <a:normAutofit lnSpcReduction="10000"/>
          </a:bodyPr>
          <a:lstStyle/>
          <a:p>
            <a:pPr marL="457200" indent="-457200">
              <a:lnSpc>
                <a:spcPct val="100000"/>
              </a:lnSpc>
              <a:spcBef>
                <a:spcPts val="600"/>
              </a:spcBef>
              <a:spcAft>
                <a:spcPts val="600"/>
              </a:spcAft>
              <a:buSzPct val="90000"/>
            </a:pPr>
            <a:r>
              <a:rPr lang="en-US" altLang="en-US" sz="2800" dirty="0"/>
              <a:t>Within a few hours of the 9/11 attacks, sales of flags and other patriotic items started skyrocketing.</a:t>
            </a:r>
          </a:p>
          <a:p>
            <a:pPr marL="457200" indent="-457200">
              <a:lnSpc>
                <a:spcPct val="100000"/>
              </a:lnSpc>
              <a:spcBef>
                <a:spcPts val="600"/>
              </a:spcBef>
              <a:spcAft>
                <a:spcPts val="600"/>
              </a:spcAft>
              <a:buSzPct val="90000"/>
            </a:pPr>
            <a:r>
              <a:rPr lang="en-US" altLang="en-US" sz="2800" dirty="0"/>
              <a:t>On Sept 11, the 2,700 Wal-Mart stores sold over 100,000 flags (compared to 6,400 the previous year on that day), and over 200,000 on Sept 12</a:t>
            </a:r>
            <a:r>
              <a:rPr lang="en-US" altLang="en-US" sz="2800" baseline="30000" dirty="0"/>
              <a:t>th</a:t>
            </a:r>
            <a:r>
              <a:rPr lang="en-US" altLang="en-US" sz="2800" dirty="0"/>
              <a:t>.</a:t>
            </a:r>
          </a:p>
          <a:p>
            <a:pPr marL="457200" indent="-457200">
              <a:lnSpc>
                <a:spcPct val="100000"/>
              </a:lnSpc>
              <a:spcBef>
                <a:spcPts val="600"/>
              </a:spcBef>
              <a:spcAft>
                <a:spcPts val="600"/>
              </a:spcAft>
              <a:buSzPct val="90000"/>
            </a:pPr>
            <a:r>
              <a:rPr lang="en-US" altLang="en-US" sz="2800" b="1" dirty="0"/>
              <a:t>Detecting these increases</a:t>
            </a:r>
            <a:r>
              <a:rPr lang="en-US" altLang="en-US" sz="2800" dirty="0"/>
              <a:t>, Wal-Mart locked up all the supplies it could find before its competitors (like Kmart) could react.  </a:t>
            </a:r>
            <a:r>
              <a:rPr lang="en-US" altLang="en-US" sz="2800" dirty="0">
                <a:sym typeface="Wingdings" panose="05000000000000000000" pitchFamily="2" charset="2"/>
              </a:rPr>
              <a:t> Event Trigger (Alert)</a:t>
            </a:r>
            <a:endParaRPr lang="en-US" altLang="en-US" sz="2800" dirty="0"/>
          </a:p>
          <a:p>
            <a:pPr marL="457200" indent="-457200">
              <a:lnSpc>
                <a:spcPct val="100000"/>
              </a:lnSpc>
              <a:spcBef>
                <a:spcPts val="600"/>
              </a:spcBef>
              <a:spcAft>
                <a:spcPts val="600"/>
              </a:spcAft>
              <a:buSzPct val="90000"/>
            </a:pPr>
            <a:r>
              <a:rPr lang="en-US" altLang="en-US" sz="2800" b="1" dirty="0"/>
              <a:t>Real-time tracking and analysis </a:t>
            </a:r>
            <a:r>
              <a:rPr lang="en-US" altLang="en-US" sz="2800" dirty="0"/>
              <a:t>helped cope with a demand surge.</a:t>
            </a:r>
            <a:endParaRPr lang="en-US" sz="2800" dirty="0"/>
          </a:p>
        </p:txBody>
      </p:sp>
      <p:pic>
        <p:nvPicPr>
          <p:cNvPr id="4" name="Picture 4" descr="wal-m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56800" y="2844800"/>
            <a:ext cx="1397000" cy="116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93810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dirty="0"/>
              <a:t>Analytics Begins at the Top in Companies that Navigate via Analytics</a:t>
            </a:r>
            <a:endParaRPr lang="en-US" dirty="0"/>
          </a:p>
        </p:txBody>
      </p:sp>
      <p:sp>
        <p:nvSpPr>
          <p:cNvPr id="3" name="Content Placeholder 2"/>
          <p:cNvSpPr>
            <a:spLocks noGrp="1"/>
          </p:cNvSpPr>
          <p:nvPr>
            <p:ph idx="1"/>
          </p:nvPr>
        </p:nvSpPr>
        <p:spPr>
          <a:xfrm>
            <a:off x="174171" y="1250114"/>
            <a:ext cx="11856248" cy="5607886"/>
          </a:xfrm>
          <a:solidFill>
            <a:schemeClr val="bg1"/>
          </a:solidFill>
        </p:spPr>
        <p:txBody>
          <a:bodyPr>
            <a:normAutofit fontScale="62500" lnSpcReduction="20000"/>
          </a:bodyPr>
          <a:lstStyle/>
          <a:p>
            <a:pPr>
              <a:lnSpc>
                <a:spcPct val="120000"/>
              </a:lnSpc>
              <a:spcBef>
                <a:spcPts val="600"/>
              </a:spcBef>
              <a:spcAft>
                <a:spcPts val="600"/>
              </a:spcAft>
            </a:pPr>
            <a:r>
              <a:rPr lang="en-US" altLang="en-US" sz="4200" b="1" dirty="0">
                <a:solidFill>
                  <a:schemeClr val="hlink"/>
                </a:solidFill>
              </a:rPr>
              <a:t>Berry </a:t>
            </a:r>
            <a:r>
              <a:rPr lang="en-US" altLang="en-US" sz="4200" b="1" dirty="0" err="1">
                <a:solidFill>
                  <a:schemeClr val="hlink"/>
                </a:solidFill>
              </a:rPr>
              <a:t>Berach</a:t>
            </a:r>
            <a:r>
              <a:rPr lang="en-US" altLang="en-US" sz="4200" b="1" dirty="0">
                <a:solidFill>
                  <a:schemeClr val="hlink"/>
                </a:solidFill>
              </a:rPr>
              <a:t> at Sara Lee</a:t>
            </a:r>
          </a:p>
          <a:p>
            <a:pPr marL="457200" indent="-457200">
              <a:lnSpc>
                <a:spcPct val="120000"/>
              </a:lnSpc>
              <a:spcBef>
                <a:spcPts val="600"/>
              </a:spcBef>
              <a:spcAft>
                <a:spcPts val="600"/>
              </a:spcAft>
              <a:buNone/>
            </a:pPr>
            <a:r>
              <a:rPr lang="en-US" altLang="en-US" sz="3400" dirty="0"/>
              <a:t>	</a:t>
            </a:r>
            <a:r>
              <a:rPr lang="en-US" altLang="en-US" sz="4200" dirty="0"/>
              <a:t>“</a:t>
            </a:r>
            <a:r>
              <a:rPr lang="en-US" altLang="en-US" sz="4200" b="1" dirty="0"/>
              <a:t>In God we trust; all others bring data</a:t>
            </a:r>
            <a:r>
              <a:rPr lang="en-US" altLang="en-US" sz="4200" dirty="0"/>
              <a:t>” (quoting </a:t>
            </a:r>
            <a:r>
              <a:rPr lang="en-US" altLang="en-US" sz="4200" b="1" dirty="0"/>
              <a:t>W. Edwards Deming</a:t>
            </a:r>
            <a:r>
              <a:rPr lang="en-US" altLang="en-US" sz="4200" dirty="0"/>
              <a:t>).</a:t>
            </a:r>
          </a:p>
          <a:p>
            <a:pPr>
              <a:lnSpc>
                <a:spcPct val="120000"/>
              </a:lnSpc>
              <a:spcBef>
                <a:spcPts val="600"/>
              </a:spcBef>
              <a:spcAft>
                <a:spcPts val="600"/>
              </a:spcAft>
            </a:pPr>
            <a:r>
              <a:rPr lang="en-US" altLang="en-US" sz="4200" b="1" dirty="0">
                <a:solidFill>
                  <a:schemeClr val="hlink"/>
                </a:solidFill>
              </a:rPr>
              <a:t>Gary </a:t>
            </a:r>
            <a:r>
              <a:rPr lang="en-US" altLang="en-US" sz="4200" b="1" dirty="0" err="1">
                <a:solidFill>
                  <a:schemeClr val="hlink"/>
                </a:solidFill>
              </a:rPr>
              <a:t>Loveman</a:t>
            </a:r>
            <a:r>
              <a:rPr lang="en-US" altLang="en-US" sz="4200" b="1" dirty="0">
                <a:solidFill>
                  <a:schemeClr val="hlink"/>
                </a:solidFill>
              </a:rPr>
              <a:t> at Harrah’s</a:t>
            </a:r>
          </a:p>
          <a:p>
            <a:pPr marL="457200" indent="-457200">
              <a:lnSpc>
                <a:spcPct val="120000"/>
              </a:lnSpc>
              <a:spcBef>
                <a:spcPts val="600"/>
              </a:spcBef>
              <a:spcAft>
                <a:spcPts val="600"/>
              </a:spcAft>
              <a:buNone/>
            </a:pPr>
            <a:r>
              <a:rPr lang="en-US" altLang="en-US" sz="4200" b="1" dirty="0">
                <a:solidFill>
                  <a:srgbClr val="000099"/>
                </a:solidFill>
                <a:effectLst>
                  <a:outerShdw blurRad="38100" dist="38100" dir="2700000" algn="tl">
                    <a:srgbClr val="C0C0C0"/>
                  </a:outerShdw>
                </a:effectLst>
              </a:rPr>
              <a:t>	</a:t>
            </a:r>
            <a:r>
              <a:rPr lang="en-US" altLang="en-US" sz="3400" dirty="0"/>
              <a:t>“Do we think, or do we know?” </a:t>
            </a:r>
          </a:p>
          <a:p>
            <a:pPr marL="457200" indent="-457200">
              <a:lnSpc>
                <a:spcPct val="120000"/>
              </a:lnSpc>
              <a:spcBef>
                <a:spcPts val="600"/>
              </a:spcBef>
              <a:spcAft>
                <a:spcPts val="600"/>
              </a:spcAft>
              <a:buNone/>
            </a:pPr>
            <a:r>
              <a:rPr lang="en-US" altLang="en-US" sz="3400" dirty="0"/>
              <a:t>	“There are three ways to get fired at Harrah’s – for stealing, sexual harassment, or </a:t>
            </a:r>
            <a:r>
              <a:rPr lang="en-US" altLang="en-US" sz="3400" b="1" dirty="0"/>
              <a:t>instituting a program without first running an experiment</a:t>
            </a:r>
            <a:r>
              <a:rPr lang="en-US" altLang="en-US" sz="3400" dirty="0"/>
              <a:t>.”</a:t>
            </a:r>
            <a:endParaRPr lang="en-US" altLang="en-US" sz="4200" dirty="0"/>
          </a:p>
          <a:p>
            <a:pPr>
              <a:lnSpc>
                <a:spcPct val="120000"/>
              </a:lnSpc>
              <a:spcBef>
                <a:spcPts val="600"/>
              </a:spcBef>
              <a:spcAft>
                <a:spcPts val="600"/>
              </a:spcAft>
            </a:pPr>
            <a:r>
              <a:rPr lang="en-US" altLang="en-US" sz="4200" b="1" dirty="0">
                <a:solidFill>
                  <a:schemeClr val="hlink"/>
                </a:solidFill>
              </a:rPr>
              <a:t>Jeff Bezos at Amazon</a:t>
            </a:r>
          </a:p>
          <a:p>
            <a:pPr marL="457200" indent="-457200">
              <a:lnSpc>
                <a:spcPct val="120000"/>
              </a:lnSpc>
              <a:spcBef>
                <a:spcPts val="600"/>
              </a:spcBef>
              <a:spcAft>
                <a:spcPts val="600"/>
              </a:spcAft>
              <a:buNone/>
            </a:pPr>
            <a:r>
              <a:rPr lang="en-US" altLang="en-US" sz="3400" b="1" dirty="0">
                <a:solidFill>
                  <a:srgbClr val="000099"/>
                </a:solidFill>
                <a:effectLst>
                  <a:outerShdw blurRad="38100" dist="38100" dir="2700000" algn="tl">
                    <a:srgbClr val="C0C0C0"/>
                  </a:outerShdw>
                </a:effectLst>
              </a:rPr>
              <a:t>	</a:t>
            </a:r>
            <a:r>
              <a:rPr lang="en-US" altLang="en-US" sz="3400" dirty="0"/>
              <a:t>“We never throw away data”</a:t>
            </a:r>
          </a:p>
          <a:p>
            <a:pPr>
              <a:lnSpc>
                <a:spcPct val="120000"/>
              </a:lnSpc>
              <a:spcBef>
                <a:spcPts val="600"/>
              </a:spcBef>
              <a:spcAft>
                <a:spcPts val="600"/>
              </a:spcAft>
            </a:pPr>
            <a:r>
              <a:rPr lang="en-US" altLang="en-US" sz="4200" b="1" dirty="0">
                <a:solidFill>
                  <a:schemeClr val="hlink"/>
                </a:solidFill>
              </a:rPr>
              <a:t>David Kearns at Xerox</a:t>
            </a:r>
          </a:p>
          <a:p>
            <a:pPr marL="457200" indent="-457200">
              <a:lnSpc>
                <a:spcPct val="120000"/>
              </a:lnSpc>
              <a:spcBef>
                <a:spcPts val="600"/>
              </a:spcBef>
              <a:spcAft>
                <a:spcPts val="600"/>
              </a:spcAft>
              <a:buNone/>
            </a:pPr>
            <a:r>
              <a:rPr lang="en-US" altLang="en-US" sz="4200" dirty="0">
                <a:solidFill>
                  <a:srgbClr val="000099"/>
                </a:solidFill>
              </a:rPr>
              <a:t>	</a:t>
            </a:r>
            <a:r>
              <a:rPr lang="en-US" altLang="en-US" sz="3400" dirty="0"/>
              <a:t>“Do you have evidence to support that hypothesis?”</a:t>
            </a:r>
            <a:endParaRPr lang="en-US" dirty="0"/>
          </a:p>
        </p:txBody>
      </p:sp>
    </p:spTree>
    <p:extLst>
      <p:ext uri="{BB962C8B-B14F-4D97-AF65-F5344CB8AC3E}">
        <p14:creationId xmlns:p14="http://schemas.microsoft.com/office/powerpoint/2010/main" val="16816902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33677-4BDF-4886-800C-78B529989C73}"/>
              </a:ext>
            </a:extLst>
          </p:cNvPr>
          <p:cNvSpPr>
            <a:spLocks noGrp="1"/>
          </p:cNvSpPr>
          <p:nvPr>
            <p:ph type="title"/>
          </p:nvPr>
        </p:nvSpPr>
        <p:spPr>
          <a:xfrm>
            <a:off x="838200" y="2"/>
            <a:ext cx="10025418" cy="1105468"/>
          </a:xfrm>
        </p:spPr>
        <p:txBody>
          <a:bodyPr/>
          <a:lstStyle/>
          <a:p>
            <a:r>
              <a:rPr lang="en-US" b="1" i="0" dirty="0">
                <a:solidFill>
                  <a:srgbClr val="292929"/>
                </a:solidFill>
                <a:effectLst/>
                <a:latin typeface="sohne"/>
              </a:rPr>
              <a:t>Data Analyst, Data Engineer, Data Scientist</a:t>
            </a:r>
            <a:br>
              <a:rPr lang="en-US" b="1" i="0" dirty="0">
                <a:solidFill>
                  <a:srgbClr val="292929"/>
                </a:solidFill>
                <a:effectLst/>
                <a:latin typeface="sohne"/>
              </a:rPr>
            </a:br>
            <a:endParaRPr lang="en-US" dirty="0"/>
          </a:p>
        </p:txBody>
      </p:sp>
      <p:sp>
        <p:nvSpPr>
          <p:cNvPr id="10" name="TextBox 9">
            <a:extLst>
              <a:ext uri="{FF2B5EF4-FFF2-40B4-BE49-F238E27FC236}">
                <a16:creationId xmlns:a16="http://schemas.microsoft.com/office/drawing/2014/main" id="{7963A7AA-842D-43A8-9D60-13B51E1052F8}"/>
              </a:ext>
            </a:extLst>
          </p:cNvPr>
          <p:cNvSpPr txBox="1"/>
          <p:nvPr/>
        </p:nvSpPr>
        <p:spPr>
          <a:xfrm>
            <a:off x="0" y="5369426"/>
            <a:ext cx="4749421" cy="1200329"/>
          </a:xfrm>
          <a:prstGeom prst="rect">
            <a:avLst/>
          </a:prstGeom>
          <a:noFill/>
        </p:spPr>
        <p:txBody>
          <a:bodyPr wrap="square">
            <a:spAutoFit/>
          </a:bodyPr>
          <a:lstStyle/>
          <a:p>
            <a:r>
              <a:rPr lang="en-US" dirty="0">
                <a:hlinkClick r:id="rId2"/>
              </a:rPr>
              <a:t>https://medium.com/@anjaliksahar/data-based-job-roles-data-analyst-data-engineer-data-scientist-and-machine-learning-engineer-bac3e44ae539</a:t>
            </a:r>
            <a:r>
              <a:rPr lang="en-US" dirty="0"/>
              <a:t> </a:t>
            </a:r>
          </a:p>
        </p:txBody>
      </p:sp>
      <p:pic>
        <p:nvPicPr>
          <p:cNvPr id="13" name="Picture 6">
            <a:extLst>
              <a:ext uri="{FF2B5EF4-FFF2-40B4-BE49-F238E27FC236}">
                <a16:creationId xmlns:a16="http://schemas.microsoft.com/office/drawing/2014/main" id="{0AB6BE6A-81DA-4009-824F-F1EA7CBF4D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65361"/>
            <a:ext cx="7330440" cy="2576153"/>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a:extLst>
              <a:ext uri="{FF2B5EF4-FFF2-40B4-BE49-F238E27FC236}">
                <a16:creationId xmlns:a16="http://schemas.microsoft.com/office/drawing/2014/main" id="{15608654-546C-4B28-98FC-A0A750731D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0" y="187487"/>
            <a:ext cx="6858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57045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9ACC2-7887-4528-8980-816BFA348057}"/>
              </a:ext>
            </a:extLst>
          </p:cNvPr>
          <p:cNvSpPr>
            <a:spLocks noGrp="1"/>
          </p:cNvSpPr>
          <p:nvPr>
            <p:ph type="title"/>
          </p:nvPr>
        </p:nvSpPr>
        <p:spPr>
          <a:xfrm>
            <a:off x="838200" y="2"/>
            <a:ext cx="10515600" cy="672028"/>
          </a:xfrm>
        </p:spPr>
        <p:txBody>
          <a:bodyPr/>
          <a:lstStyle/>
          <a:p>
            <a:r>
              <a:rPr lang="en-US" b="1" dirty="0">
                <a:latin typeface="AvenirLTStd-Book"/>
              </a:rPr>
              <a:t>Characteristics of an Analytic Leader</a:t>
            </a:r>
            <a:endParaRPr lang="en-US" dirty="0"/>
          </a:p>
        </p:txBody>
      </p:sp>
      <p:sp>
        <p:nvSpPr>
          <p:cNvPr id="3" name="Content Placeholder 2">
            <a:extLst>
              <a:ext uri="{FF2B5EF4-FFF2-40B4-BE49-F238E27FC236}">
                <a16:creationId xmlns:a16="http://schemas.microsoft.com/office/drawing/2014/main" id="{8D9B7EC6-58A5-4E43-9727-F71D32158F9D}"/>
              </a:ext>
            </a:extLst>
          </p:cNvPr>
          <p:cNvSpPr>
            <a:spLocks noGrp="1"/>
          </p:cNvSpPr>
          <p:nvPr>
            <p:ph idx="1"/>
          </p:nvPr>
        </p:nvSpPr>
        <p:spPr>
          <a:xfrm>
            <a:off x="448020" y="672030"/>
            <a:ext cx="11743980" cy="7017744"/>
          </a:xfrm>
        </p:spPr>
        <p:txBody>
          <a:bodyPr anchor="t">
            <a:normAutofit/>
          </a:bodyPr>
          <a:lstStyle/>
          <a:p>
            <a:pPr marL="457200" indent="-457200" algn="l">
              <a:buFont typeface="+mj-lt"/>
              <a:buAutoNum type="arabicPeriod"/>
            </a:pPr>
            <a:r>
              <a:rPr lang="en-US" sz="2800" b="1" i="0" u="none" strike="noStrike" baseline="0" dirty="0">
                <a:latin typeface="AvenirLTStd-Book"/>
              </a:rPr>
              <a:t>Communicates well with others.</a:t>
            </a:r>
          </a:p>
          <a:p>
            <a:pPr marL="457200" indent="-457200" algn="l">
              <a:buFont typeface="+mj-lt"/>
              <a:buAutoNum type="arabicPeriod"/>
            </a:pPr>
            <a:r>
              <a:rPr lang="en-US" sz="2800" b="1" i="0" u="none" strike="noStrike" baseline="0" dirty="0">
                <a:latin typeface="AvenirLTStd-Book"/>
              </a:rPr>
              <a:t>Sets the expectation that decisions will be based on data and analysis.</a:t>
            </a:r>
          </a:p>
          <a:p>
            <a:pPr marL="457200" indent="-457200" algn="l">
              <a:buFont typeface="+mj-lt"/>
              <a:buAutoNum type="arabicPeriod"/>
            </a:pPr>
            <a:r>
              <a:rPr lang="en-US" sz="2800" b="0" i="0" u="none" strike="noStrike" baseline="0" dirty="0">
                <a:latin typeface="AvenirLTStd-Book"/>
              </a:rPr>
              <a:t>Hires smart people, and gives them credit for being smart.</a:t>
            </a:r>
          </a:p>
          <a:p>
            <a:pPr marL="457200" indent="-457200" algn="l">
              <a:buFont typeface="+mj-lt"/>
              <a:buAutoNum type="arabicPeriod"/>
            </a:pPr>
            <a:r>
              <a:rPr lang="en-US" sz="2800" b="0" i="0" u="none" strike="noStrike" baseline="0" dirty="0">
                <a:latin typeface="AvenirLTStd-Book"/>
              </a:rPr>
              <a:t>Leads by example, using data and analysis in decision making.</a:t>
            </a:r>
          </a:p>
          <a:p>
            <a:pPr marL="457200" indent="-457200" algn="l">
              <a:buFont typeface="+mj-lt"/>
              <a:buAutoNum type="arabicPeriod"/>
            </a:pPr>
            <a:r>
              <a:rPr lang="en-US" sz="2800" b="1" i="0" u="none" strike="noStrike" baseline="0" dirty="0">
                <a:latin typeface="AvenirLTStd-Book"/>
              </a:rPr>
              <a:t>Sets strategy and performance expectations.</a:t>
            </a:r>
          </a:p>
          <a:p>
            <a:pPr marL="457200" indent="-457200" algn="l">
              <a:buFont typeface="+mj-lt"/>
              <a:buAutoNum type="arabicPeriod"/>
            </a:pPr>
            <a:r>
              <a:rPr lang="en-US" sz="2800" b="1" i="0" u="none" strike="noStrike" baseline="0" dirty="0">
                <a:latin typeface="AvenirLTStd-Book"/>
              </a:rPr>
              <a:t>Looks for incremental achievements.</a:t>
            </a:r>
          </a:p>
          <a:p>
            <a:pPr marL="457200" indent="-457200" algn="l">
              <a:buFont typeface="+mj-lt"/>
              <a:buAutoNum type="arabicPeriod"/>
            </a:pPr>
            <a:r>
              <a:rPr lang="en-US" sz="2800" b="0" i="0" u="none" strike="noStrike" baseline="0" dirty="0">
                <a:latin typeface="AvenirLTStd-Book"/>
              </a:rPr>
              <a:t>Demonstrates persistence over time.</a:t>
            </a:r>
          </a:p>
          <a:p>
            <a:pPr marL="457200" indent="-457200" algn="l">
              <a:buFont typeface="+mj-lt"/>
              <a:buAutoNum type="arabicPeriod"/>
            </a:pPr>
            <a:r>
              <a:rPr lang="en-US" sz="2800" b="0" i="0" u="none" strike="noStrike" baseline="0" dirty="0">
                <a:latin typeface="AvenirLTStd-Book"/>
              </a:rPr>
              <a:t>Builds an analytical ecosystem of industry leaders, external analytical suppliers and business partners.</a:t>
            </a:r>
          </a:p>
          <a:p>
            <a:pPr marL="457200" indent="-457200" algn="l">
              <a:buFont typeface="+mj-lt"/>
              <a:buAutoNum type="arabicPeriod"/>
            </a:pPr>
            <a:r>
              <a:rPr lang="en-US" sz="2800" b="0" i="0" u="none" strike="noStrike" baseline="0" dirty="0">
                <a:latin typeface="AvenirLTStd-Book"/>
              </a:rPr>
              <a:t>Works along multiple fronts with a portfolio of projects.</a:t>
            </a:r>
          </a:p>
          <a:p>
            <a:pPr marL="457200" indent="-457200" algn="l">
              <a:buFont typeface="+mj-lt"/>
              <a:buAutoNum type="arabicPeriod"/>
            </a:pPr>
            <a:r>
              <a:rPr lang="en-US" sz="2800" b="1" i="0" u="none" strike="noStrike" baseline="0" dirty="0">
                <a:latin typeface="AvenirLTStd-Book"/>
              </a:rPr>
              <a:t>Knows the limits of analytics.</a:t>
            </a:r>
            <a:endParaRPr lang="en-US" sz="4000" b="1" dirty="0"/>
          </a:p>
        </p:txBody>
      </p:sp>
      <p:sp>
        <p:nvSpPr>
          <p:cNvPr id="5" name="TextBox 4">
            <a:extLst>
              <a:ext uri="{FF2B5EF4-FFF2-40B4-BE49-F238E27FC236}">
                <a16:creationId xmlns:a16="http://schemas.microsoft.com/office/drawing/2014/main" id="{84F49E26-9C8C-4BE3-AF8B-6C659BDE2854}"/>
              </a:ext>
            </a:extLst>
          </p:cNvPr>
          <p:cNvSpPr txBox="1"/>
          <p:nvPr/>
        </p:nvSpPr>
        <p:spPr>
          <a:xfrm>
            <a:off x="448020" y="6396335"/>
            <a:ext cx="13058660" cy="307777"/>
          </a:xfrm>
          <a:prstGeom prst="rect">
            <a:avLst/>
          </a:prstGeom>
          <a:noFill/>
        </p:spPr>
        <p:txBody>
          <a:bodyPr wrap="square">
            <a:spAutoFit/>
          </a:bodyPr>
          <a:lstStyle/>
          <a:p>
            <a:r>
              <a:rPr lang="en-US" sz="1400" dirty="0">
                <a:hlinkClick r:id="rId2"/>
              </a:rPr>
              <a:t>** https://www.sas.com/content/dam/SAS/bp_de/doc/factsheet/imm-fs-marketing-analytics-how-why-and-whats-next.pdf</a:t>
            </a:r>
            <a:r>
              <a:rPr lang="en-US" sz="1400" dirty="0"/>
              <a:t> </a:t>
            </a:r>
          </a:p>
        </p:txBody>
      </p:sp>
    </p:spTree>
    <p:extLst>
      <p:ext uri="{BB962C8B-B14F-4D97-AF65-F5344CB8AC3E}">
        <p14:creationId xmlns:p14="http://schemas.microsoft.com/office/powerpoint/2010/main" val="24700977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 managers make decisions?</a:t>
            </a:r>
          </a:p>
        </p:txBody>
      </p:sp>
      <p:sp>
        <p:nvSpPr>
          <p:cNvPr id="3" name="Content Placeholder 2"/>
          <p:cNvSpPr>
            <a:spLocks noGrp="1"/>
          </p:cNvSpPr>
          <p:nvPr>
            <p:ph idx="1"/>
          </p:nvPr>
        </p:nvSpPr>
        <p:spPr/>
        <p:txBody>
          <a:bodyPr>
            <a:normAutofit lnSpcReduction="10000"/>
          </a:bodyPr>
          <a:lstStyle/>
          <a:p>
            <a:r>
              <a:rPr lang="en-US" dirty="0"/>
              <a:t>Facts</a:t>
            </a:r>
          </a:p>
          <a:p>
            <a:pPr>
              <a:buNone/>
            </a:pPr>
            <a:r>
              <a:rPr lang="en-US" dirty="0"/>
              <a:t>	</a:t>
            </a:r>
            <a:r>
              <a:rPr lang="en-US" dirty="0">
                <a:solidFill>
                  <a:srgbClr val="5F5F5F"/>
                </a:solidFill>
              </a:rPr>
              <a:t>“</a:t>
            </a:r>
            <a:r>
              <a:rPr lang="en-US" i="1" dirty="0">
                <a:solidFill>
                  <a:srgbClr val="5F5F5F"/>
                </a:solidFill>
              </a:rPr>
              <a:t>I know for a fact it will work…”</a:t>
            </a:r>
            <a:endParaRPr lang="en-US" dirty="0">
              <a:solidFill>
                <a:srgbClr val="5F5F5F"/>
              </a:solidFill>
            </a:endParaRPr>
          </a:p>
          <a:p>
            <a:endParaRPr lang="en-US" dirty="0"/>
          </a:p>
          <a:p>
            <a:r>
              <a:rPr lang="en-US" dirty="0"/>
              <a:t>Intuition</a:t>
            </a:r>
          </a:p>
          <a:p>
            <a:pPr>
              <a:buNone/>
            </a:pPr>
            <a:r>
              <a:rPr lang="en-US" dirty="0"/>
              <a:t>	</a:t>
            </a:r>
            <a:r>
              <a:rPr lang="en-US" i="1" dirty="0">
                <a:solidFill>
                  <a:srgbClr val="5F5F5F"/>
                </a:solidFill>
              </a:rPr>
              <a:t>“I have the feeling it would work…”</a:t>
            </a:r>
          </a:p>
          <a:p>
            <a:pPr>
              <a:buNone/>
            </a:pPr>
            <a:endParaRPr lang="en-US" i="1" dirty="0"/>
          </a:p>
          <a:p>
            <a:r>
              <a:rPr lang="en-US" dirty="0"/>
              <a:t>Reasoning</a:t>
            </a:r>
          </a:p>
          <a:p>
            <a:pPr>
              <a:buNone/>
            </a:pPr>
            <a:r>
              <a:rPr lang="en-US" dirty="0"/>
              <a:t>	</a:t>
            </a:r>
            <a:r>
              <a:rPr lang="en-US" i="1" dirty="0">
                <a:solidFill>
                  <a:srgbClr val="5F5F5F"/>
                </a:solidFill>
              </a:rPr>
              <a:t>“In theory, it should work…”</a:t>
            </a:r>
          </a:p>
          <a:p>
            <a:endParaRPr lang="en-US" dirty="0"/>
          </a:p>
          <a:p>
            <a:r>
              <a:rPr lang="en-US" dirty="0"/>
              <a:t>Experience / Practice</a:t>
            </a:r>
          </a:p>
          <a:p>
            <a:pPr>
              <a:buNone/>
            </a:pPr>
            <a:r>
              <a:rPr lang="en-US" dirty="0"/>
              <a:t>	</a:t>
            </a:r>
            <a:r>
              <a:rPr lang="en-US" i="1" dirty="0">
                <a:solidFill>
                  <a:srgbClr val="5F5F5F"/>
                </a:solidFill>
              </a:rPr>
              <a:t>“It has worked before…”</a:t>
            </a:r>
            <a:endParaRPr lang="en-US" dirty="0"/>
          </a:p>
        </p:txBody>
      </p:sp>
      <p:pic>
        <p:nvPicPr>
          <p:cNvPr id="8" name="Picture Placeholder 95"/>
          <p:cNvPicPr>
            <a:picLocks noChangeAspect="1"/>
          </p:cNvPicPr>
          <p:nvPr/>
        </p:nvPicPr>
        <p:blipFill>
          <a:blip r:embed="rId3">
            <a:extLst>
              <a:ext uri="{28A0092B-C50C-407E-A947-70E740481C1C}">
                <a14:useLocalDpi xmlns:a14="http://schemas.microsoft.com/office/drawing/2010/main" val="0"/>
              </a:ext>
            </a:extLst>
          </a:blip>
          <a:srcRect l="107" r="107"/>
          <a:stretch>
            <a:fillRect/>
          </a:stretch>
        </p:blipFill>
        <p:spPr>
          <a:xfrm>
            <a:off x="7793796" y="3465651"/>
            <a:ext cx="2132326" cy="2706548"/>
          </a:xfrm>
          <a:prstGeom prst="rect">
            <a:avLst/>
          </a:prstGeom>
        </p:spPr>
      </p:pic>
      <p:sp>
        <p:nvSpPr>
          <p:cNvPr id="9" name="Rectangle 8"/>
          <p:cNvSpPr/>
          <p:nvPr/>
        </p:nvSpPr>
        <p:spPr>
          <a:xfrm>
            <a:off x="7741841" y="1600979"/>
            <a:ext cx="2237522" cy="1691640"/>
          </a:xfrm>
          <a:prstGeom prst="rect">
            <a:avLst/>
          </a:prstGeom>
          <a:noFill/>
          <a:ln w="28575">
            <a:solidFill>
              <a:srgbClr val="0153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7741841" y="3403226"/>
            <a:ext cx="2237522" cy="2816352"/>
          </a:xfrm>
          <a:prstGeom prst="rect">
            <a:avLst/>
          </a:prstGeom>
          <a:noFill/>
          <a:ln w="28575">
            <a:solidFill>
              <a:srgbClr val="0153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Placeholder 94"/>
          <p:cNvPicPr>
            <a:picLocks noChangeAspect="1"/>
          </p:cNvPicPr>
          <p:nvPr/>
        </p:nvPicPr>
        <p:blipFill>
          <a:blip r:embed="rId4">
            <a:extLst>
              <a:ext uri="{28A0092B-C50C-407E-A947-70E740481C1C}">
                <a14:useLocalDpi xmlns:a14="http://schemas.microsoft.com/office/drawing/2010/main" val="0"/>
              </a:ext>
            </a:extLst>
          </a:blip>
          <a:srcRect t="245" b="245"/>
          <a:stretch>
            <a:fillRect/>
          </a:stretch>
        </p:blipFill>
        <p:spPr>
          <a:xfrm>
            <a:off x="7793796" y="1662962"/>
            <a:ext cx="2132326" cy="1585495"/>
          </a:xfrm>
          <a:prstGeom prst="rect">
            <a:avLst/>
          </a:prstGeom>
        </p:spPr>
      </p:pic>
    </p:spTree>
    <p:extLst>
      <p:ext uri="{BB962C8B-B14F-4D97-AF65-F5344CB8AC3E}">
        <p14:creationId xmlns:p14="http://schemas.microsoft.com/office/powerpoint/2010/main" val="15282960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Decision-making process</a:t>
            </a:r>
          </a:p>
        </p:txBody>
      </p:sp>
      <p:sp>
        <p:nvSpPr>
          <p:cNvPr id="4" name="Rounded Rectangle 3"/>
          <p:cNvSpPr/>
          <p:nvPr/>
        </p:nvSpPr>
        <p:spPr>
          <a:xfrm>
            <a:off x="2362201" y="5205979"/>
            <a:ext cx="7463911" cy="737621"/>
          </a:xfrm>
          <a:prstGeom prst="roundRect">
            <a:avLst/>
          </a:prstGeom>
          <a:noFill/>
          <a:ln w="19050">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mj-lt"/>
            </a:endParaRPr>
          </a:p>
        </p:txBody>
      </p:sp>
      <p:sp>
        <p:nvSpPr>
          <p:cNvPr id="5" name="Rectangle 4"/>
          <p:cNvSpPr/>
          <p:nvPr/>
        </p:nvSpPr>
        <p:spPr bwMode="auto">
          <a:xfrm flipH="1" flipV="1">
            <a:off x="2362200" y="1908983"/>
            <a:ext cx="3139966" cy="2171179"/>
          </a:xfrm>
          <a:prstGeom prst="rect">
            <a:avLst/>
          </a:prstGeom>
          <a:solidFill>
            <a:schemeClr val="bg2"/>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000">
              <a:solidFill>
                <a:schemeClr val="accent1"/>
              </a:solidFill>
              <a:latin typeface="+mj-lt"/>
            </a:endParaRPr>
          </a:p>
        </p:txBody>
      </p:sp>
      <p:sp>
        <p:nvSpPr>
          <p:cNvPr id="6" name="Rectangle 5"/>
          <p:cNvSpPr/>
          <p:nvPr/>
        </p:nvSpPr>
        <p:spPr bwMode="auto">
          <a:xfrm flipH="1" flipV="1">
            <a:off x="6686145" y="1908982"/>
            <a:ext cx="3139966" cy="2171178"/>
          </a:xfrm>
          <a:prstGeom prst="rect">
            <a:avLst/>
          </a:prstGeom>
          <a:solidFill>
            <a:schemeClr val="bg2"/>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000">
              <a:solidFill>
                <a:schemeClr val="accent1"/>
              </a:solidFill>
              <a:latin typeface="+mj-lt"/>
            </a:endParaRPr>
          </a:p>
        </p:txBody>
      </p:sp>
      <p:sp>
        <p:nvSpPr>
          <p:cNvPr id="7" name="Rectangle 6"/>
          <p:cNvSpPr/>
          <p:nvPr/>
        </p:nvSpPr>
        <p:spPr>
          <a:xfrm>
            <a:off x="2535006" y="2642542"/>
            <a:ext cx="2794355" cy="1077218"/>
          </a:xfrm>
          <a:prstGeom prst="rect">
            <a:avLst/>
          </a:prstGeom>
        </p:spPr>
        <p:txBody>
          <a:bodyPr wrap="none">
            <a:spAutoFit/>
          </a:bodyPr>
          <a:lstStyle/>
          <a:p>
            <a:pPr algn="ctr">
              <a:spcAft>
                <a:spcPts val="600"/>
              </a:spcAft>
              <a:defRPr/>
            </a:pPr>
            <a:r>
              <a:rPr lang="en-US" sz="2400" b="1" dirty="0">
                <a:solidFill>
                  <a:prstClr val="black"/>
                </a:solidFill>
                <a:latin typeface="+mj-lt"/>
              </a:rPr>
              <a:t>Experience</a:t>
            </a:r>
          </a:p>
          <a:p>
            <a:pPr algn="ctr">
              <a:spcAft>
                <a:spcPts val="600"/>
              </a:spcAft>
              <a:defRPr/>
            </a:pPr>
            <a:r>
              <a:rPr lang="en-US" sz="1600" b="1" dirty="0">
                <a:solidFill>
                  <a:srgbClr val="0153A5"/>
                </a:solidFill>
                <a:latin typeface="+mj-lt"/>
              </a:rPr>
              <a:t>Individual mental models</a:t>
            </a:r>
          </a:p>
          <a:p>
            <a:pPr algn="ctr">
              <a:spcAft>
                <a:spcPts val="600"/>
              </a:spcAft>
              <a:defRPr/>
            </a:pPr>
            <a:r>
              <a:rPr lang="en-US" sz="1400" dirty="0">
                <a:solidFill>
                  <a:prstClr val="black"/>
                </a:solidFill>
                <a:latin typeface="+mj-lt"/>
              </a:rPr>
              <a:t>(self, colleagues, others)</a:t>
            </a:r>
          </a:p>
        </p:txBody>
      </p:sp>
      <p:sp>
        <p:nvSpPr>
          <p:cNvPr id="10" name="Rectangle 9"/>
          <p:cNvSpPr/>
          <p:nvPr/>
        </p:nvSpPr>
        <p:spPr>
          <a:xfrm>
            <a:off x="6870173" y="2642542"/>
            <a:ext cx="2771913" cy="1077218"/>
          </a:xfrm>
          <a:prstGeom prst="rect">
            <a:avLst/>
          </a:prstGeom>
        </p:spPr>
        <p:txBody>
          <a:bodyPr wrap="none">
            <a:spAutoFit/>
          </a:bodyPr>
          <a:lstStyle/>
          <a:p>
            <a:pPr algn="ctr">
              <a:spcAft>
                <a:spcPts val="600"/>
              </a:spcAft>
              <a:defRPr/>
            </a:pPr>
            <a:r>
              <a:rPr lang="en-US" sz="2400" b="1" dirty="0">
                <a:solidFill>
                  <a:prstClr val="black"/>
                </a:solidFill>
                <a:latin typeface="+mj-lt"/>
              </a:rPr>
              <a:t>Practices</a:t>
            </a:r>
          </a:p>
          <a:p>
            <a:pPr algn="ctr">
              <a:spcAft>
                <a:spcPts val="600"/>
              </a:spcAft>
              <a:defRPr/>
            </a:pPr>
            <a:r>
              <a:rPr lang="en-US" sz="1600" b="1" dirty="0">
                <a:solidFill>
                  <a:srgbClr val="0153A5"/>
                </a:solidFill>
                <a:latin typeface="+mj-lt"/>
              </a:rPr>
              <a:t>Collective mental models</a:t>
            </a:r>
          </a:p>
          <a:p>
            <a:pPr algn="ctr">
              <a:spcAft>
                <a:spcPts val="600"/>
              </a:spcAft>
              <a:defRPr/>
            </a:pPr>
            <a:r>
              <a:rPr lang="en-US" sz="1400" dirty="0">
                <a:solidFill>
                  <a:prstClr val="black"/>
                </a:solidFill>
                <a:latin typeface="+mj-lt"/>
              </a:rPr>
              <a:t>(common rules, ratios)</a:t>
            </a:r>
          </a:p>
        </p:txBody>
      </p:sp>
      <p:grpSp>
        <p:nvGrpSpPr>
          <p:cNvPr id="13" name="Group 12"/>
          <p:cNvGrpSpPr/>
          <p:nvPr/>
        </p:nvGrpSpPr>
        <p:grpSpPr>
          <a:xfrm>
            <a:off x="3665483" y="2067090"/>
            <a:ext cx="533400" cy="533400"/>
            <a:chOff x="2141483" y="2254128"/>
            <a:chExt cx="533400" cy="533400"/>
          </a:xfrm>
        </p:grpSpPr>
        <p:sp>
          <p:nvSpPr>
            <p:cNvPr id="14" name="Oval 13"/>
            <p:cNvSpPr/>
            <p:nvPr/>
          </p:nvSpPr>
          <p:spPr bwMode="auto">
            <a:xfrm>
              <a:off x="2141483" y="2254128"/>
              <a:ext cx="533400" cy="533400"/>
            </a:xfrm>
            <a:prstGeom prst="ellipse">
              <a:avLst/>
            </a:prstGeom>
            <a:solidFill>
              <a:srgbClr val="0153A5"/>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000">
                <a:solidFill>
                  <a:schemeClr val="accent1"/>
                </a:solidFill>
                <a:latin typeface="+mj-lt"/>
              </a:endParaRPr>
            </a:p>
          </p:txBody>
        </p:sp>
        <p:grpSp>
          <p:nvGrpSpPr>
            <p:cNvPr id="15" name="Group 4"/>
            <p:cNvGrpSpPr>
              <a:grpSpLocks noChangeAspect="1"/>
            </p:cNvGrpSpPr>
            <p:nvPr/>
          </p:nvGrpSpPr>
          <p:grpSpPr bwMode="auto">
            <a:xfrm>
              <a:off x="2250915" y="2310145"/>
              <a:ext cx="314537" cy="346023"/>
              <a:chOff x="863" y="2474"/>
              <a:chExt cx="989" cy="1088"/>
            </a:xfrm>
            <a:solidFill>
              <a:schemeClr val="bg1"/>
            </a:solidFill>
          </p:grpSpPr>
          <p:sp>
            <p:nvSpPr>
              <p:cNvPr id="16" name="Freeform 5"/>
              <p:cNvSpPr>
                <a:spLocks/>
              </p:cNvSpPr>
              <p:nvPr/>
            </p:nvSpPr>
            <p:spPr bwMode="auto">
              <a:xfrm>
                <a:off x="863" y="3123"/>
                <a:ext cx="989" cy="439"/>
              </a:xfrm>
              <a:custGeom>
                <a:avLst/>
                <a:gdLst>
                  <a:gd name="T0" fmla="*/ 414 w 416"/>
                  <a:gd name="T1" fmla="*/ 123 h 185"/>
                  <a:gd name="T2" fmla="*/ 411 w 416"/>
                  <a:gd name="T3" fmla="*/ 108 h 185"/>
                  <a:gd name="T4" fmla="*/ 407 w 416"/>
                  <a:gd name="T5" fmla="*/ 94 h 185"/>
                  <a:gd name="T6" fmla="*/ 401 w 416"/>
                  <a:gd name="T7" fmla="*/ 82 h 185"/>
                  <a:gd name="T8" fmla="*/ 394 w 416"/>
                  <a:gd name="T9" fmla="*/ 70 h 185"/>
                  <a:gd name="T10" fmla="*/ 388 w 416"/>
                  <a:gd name="T11" fmla="*/ 61 h 185"/>
                  <a:gd name="T12" fmla="*/ 379 w 416"/>
                  <a:gd name="T13" fmla="*/ 51 h 185"/>
                  <a:gd name="T14" fmla="*/ 369 w 416"/>
                  <a:gd name="T15" fmla="*/ 43 h 185"/>
                  <a:gd name="T16" fmla="*/ 358 w 416"/>
                  <a:gd name="T17" fmla="*/ 35 h 185"/>
                  <a:gd name="T18" fmla="*/ 346 w 416"/>
                  <a:gd name="T19" fmla="*/ 29 h 185"/>
                  <a:gd name="T20" fmla="*/ 334 w 416"/>
                  <a:gd name="T21" fmla="*/ 24 h 185"/>
                  <a:gd name="T22" fmla="*/ 320 w 416"/>
                  <a:gd name="T23" fmla="*/ 18 h 185"/>
                  <a:gd name="T24" fmla="*/ 307 w 416"/>
                  <a:gd name="T25" fmla="*/ 13 h 185"/>
                  <a:gd name="T26" fmla="*/ 295 w 416"/>
                  <a:gd name="T27" fmla="*/ 8 h 185"/>
                  <a:gd name="T28" fmla="*/ 282 w 416"/>
                  <a:gd name="T29" fmla="*/ 2 h 185"/>
                  <a:gd name="T30" fmla="*/ 277 w 416"/>
                  <a:gd name="T31" fmla="*/ 2 h 185"/>
                  <a:gd name="T32" fmla="*/ 272 w 416"/>
                  <a:gd name="T33" fmla="*/ 25 h 185"/>
                  <a:gd name="T34" fmla="*/ 266 w 416"/>
                  <a:gd name="T35" fmla="*/ 50 h 185"/>
                  <a:gd name="T36" fmla="*/ 258 w 416"/>
                  <a:gd name="T37" fmla="*/ 76 h 185"/>
                  <a:gd name="T38" fmla="*/ 243 w 416"/>
                  <a:gd name="T39" fmla="*/ 109 h 185"/>
                  <a:gd name="T40" fmla="*/ 212 w 416"/>
                  <a:gd name="T41" fmla="*/ 157 h 185"/>
                  <a:gd name="T42" fmla="*/ 199 w 416"/>
                  <a:gd name="T43" fmla="*/ 152 h 185"/>
                  <a:gd name="T44" fmla="*/ 192 w 416"/>
                  <a:gd name="T45" fmla="*/ 142 h 185"/>
                  <a:gd name="T46" fmla="*/ 185 w 416"/>
                  <a:gd name="T47" fmla="*/ 131 h 185"/>
                  <a:gd name="T48" fmla="*/ 177 w 416"/>
                  <a:gd name="T49" fmla="*/ 118 h 185"/>
                  <a:gd name="T50" fmla="*/ 170 w 416"/>
                  <a:gd name="T51" fmla="*/ 107 h 185"/>
                  <a:gd name="T52" fmla="*/ 165 w 416"/>
                  <a:gd name="T53" fmla="*/ 96 h 185"/>
                  <a:gd name="T54" fmla="*/ 160 w 416"/>
                  <a:gd name="T55" fmla="*/ 83 h 185"/>
                  <a:gd name="T56" fmla="*/ 155 w 416"/>
                  <a:gd name="T57" fmla="*/ 68 h 185"/>
                  <a:gd name="T58" fmla="*/ 150 w 416"/>
                  <a:gd name="T59" fmla="*/ 54 h 185"/>
                  <a:gd name="T60" fmla="*/ 146 w 416"/>
                  <a:gd name="T61" fmla="*/ 40 h 185"/>
                  <a:gd name="T62" fmla="*/ 143 w 416"/>
                  <a:gd name="T63" fmla="*/ 24 h 185"/>
                  <a:gd name="T64" fmla="*/ 139 w 416"/>
                  <a:gd name="T65" fmla="*/ 10 h 185"/>
                  <a:gd name="T66" fmla="*/ 130 w 416"/>
                  <a:gd name="T67" fmla="*/ 3 h 185"/>
                  <a:gd name="T68" fmla="*/ 98 w 416"/>
                  <a:gd name="T69" fmla="*/ 17 h 185"/>
                  <a:gd name="T70" fmla="*/ 66 w 416"/>
                  <a:gd name="T71" fmla="*/ 31 h 185"/>
                  <a:gd name="T72" fmla="*/ 17 w 416"/>
                  <a:gd name="T73" fmla="*/ 78 h 185"/>
                  <a:gd name="T74" fmla="*/ 10 w 416"/>
                  <a:gd name="T75" fmla="*/ 92 h 185"/>
                  <a:gd name="T76" fmla="*/ 2 w 416"/>
                  <a:gd name="T77" fmla="*/ 118 h 185"/>
                  <a:gd name="T78" fmla="*/ 0 w 416"/>
                  <a:gd name="T79" fmla="*/ 138 h 185"/>
                  <a:gd name="T80" fmla="*/ 2 w 416"/>
                  <a:gd name="T81" fmla="*/ 152 h 185"/>
                  <a:gd name="T82" fmla="*/ 11 w 416"/>
                  <a:gd name="T83" fmla="*/ 161 h 185"/>
                  <a:gd name="T84" fmla="*/ 25 w 416"/>
                  <a:gd name="T85" fmla="*/ 165 h 185"/>
                  <a:gd name="T86" fmla="*/ 41 w 416"/>
                  <a:gd name="T87" fmla="*/ 168 h 185"/>
                  <a:gd name="T88" fmla="*/ 56 w 416"/>
                  <a:gd name="T89" fmla="*/ 171 h 185"/>
                  <a:gd name="T90" fmla="*/ 72 w 416"/>
                  <a:gd name="T91" fmla="*/ 173 h 185"/>
                  <a:gd name="T92" fmla="*/ 88 w 416"/>
                  <a:gd name="T93" fmla="*/ 175 h 185"/>
                  <a:gd name="T94" fmla="*/ 104 w 416"/>
                  <a:gd name="T95" fmla="*/ 178 h 185"/>
                  <a:gd name="T96" fmla="*/ 121 w 416"/>
                  <a:gd name="T97" fmla="*/ 180 h 185"/>
                  <a:gd name="T98" fmla="*/ 190 w 416"/>
                  <a:gd name="T99" fmla="*/ 184 h 185"/>
                  <a:gd name="T100" fmla="*/ 305 w 416"/>
                  <a:gd name="T101" fmla="*/ 178 h 185"/>
                  <a:gd name="T102" fmla="*/ 325 w 416"/>
                  <a:gd name="T103" fmla="*/ 176 h 185"/>
                  <a:gd name="T104" fmla="*/ 347 w 416"/>
                  <a:gd name="T105" fmla="*/ 173 h 185"/>
                  <a:gd name="T106" fmla="*/ 368 w 416"/>
                  <a:gd name="T107" fmla="*/ 170 h 185"/>
                  <a:gd name="T108" fmla="*/ 390 w 416"/>
                  <a:gd name="T109" fmla="*/ 165 h 185"/>
                  <a:gd name="T110" fmla="*/ 415 w 416"/>
                  <a:gd name="T111" fmla="*/ 145 h 185"/>
                  <a:gd name="T112" fmla="*/ 415 w 416"/>
                  <a:gd name="T113" fmla="*/ 136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16" h="185">
                    <a:moveTo>
                      <a:pt x="415" y="136"/>
                    </a:moveTo>
                    <a:cubicBezTo>
                      <a:pt x="415" y="132"/>
                      <a:pt x="415" y="127"/>
                      <a:pt x="414" y="123"/>
                    </a:cubicBezTo>
                    <a:cubicBezTo>
                      <a:pt x="414" y="122"/>
                      <a:pt x="414" y="121"/>
                      <a:pt x="414" y="119"/>
                    </a:cubicBezTo>
                    <a:cubicBezTo>
                      <a:pt x="413" y="115"/>
                      <a:pt x="412" y="112"/>
                      <a:pt x="411" y="108"/>
                    </a:cubicBezTo>
                    <a:cubicBezTo>
                      <a:pt x="410" y="107"/>
                      <a:pt x="411" y="105"/>
                      <a:pt x="410" y="104"/>
                    </a:cubicBezTo>
                    <a:cubicBezTo>
                      <a:pt x="409" y="101"/>
                      <a:pt x="408" y="97"/>
                      <a:pt x="407" y="94"/>
                    </a:cubicBezTo>
                    <a:cubicBezTo>
                      <a:pt x="406" y="93"/>
                      <a:pt x="406" y="92"/>
                      <a:pt x="405" y="91"/>
                    </a:cubicBezTo>
                    <a:cubicBezTo>
                      <a:pt x="404" y="88"/>
                      <a:pt x="402" y="85"/>
                      <a:pt x="401" y="82"/>
                    </a:cubicBezTo>
                    <a:cubicBezTo>
                      <a:pt x="401" y="81"/>
                      <a:pt x="400" y="80"/>
                      <a:pt x="400" y="79"/>
                    </a:cubicBezTo>
                    <a:cubicBezTo>
                      <a:pt x="398" y="76"/>
                      <a:pt x="396" y="73"/>
                      <a:pt x="394" y="70"/>
                    </a:cubicBezTo>
                    <a:cubicBezTo>
                      <a:pt x="393" y="70"/>
                      <a:pt x="393" y="69"/>
                      <a:pt x="393" y="69"/>
                    </a:cubicBezTo>
                    <a:cubicBezTo>
                      <a:pt x="391" y="66"/>
                      <a:pt x="389" y="64"/>
                      <a:pt x="388" y="61"/>
                    </a:cubicBezTo>
                    <a:cubicBezTo>
                      <a:pt x="387" y="60"/>
                      <a:pt x="386" y="59"/>
                      <a:pt x="385" y="57"/>
                    </a:cubicBezTo>
                    <a:cubicBezTo>
                      <a:pt x="383" y="55"/>
                      <a:pt x="381" y="53"/>
                      <a:pt x="379" y="51"/>
                    </a:cubicBezTo>
                    <a:cubicBezTo>
                      <a:pt x="378" y="50"/>
                      <a:pt x="377" y="49"/>
                      <a:pt x="376" y="48"/>
                    </a:cubicBezTo>
                    <a:cubicBezTo>
                      <a:pt x="373" y="46"/>
                      <a:pt x="371" y="44"/>
                      <a:pt x="369" y="43"/>
                    </a:cubicBezTo>
                    <a:cubicBezTo>
                      <a:pt x="368" y="42"/>
                      <a:pt x="367" y="42"/>
                      <a:pt x="367" y="41"/>
                    </a:cubicBezTo>
                    <a:cubicBezTo>
                      <a:pt x="364" y="39"/>
                      <a:pt x="361" y="37"/>
                      <a:pt x="358" y="35"/>
                    </a:cubicBezTo>
                    <a:cubicBezTo>
                      <a:pt x="357" y="35"/>
                      <a:pt x="356" y="34"/>
                      <a:pt x="355" y="34"/>
                    </a:cubicBezTo>
                    <a:cubicBezTo>
                      <a:pt x="352" y="32"/>
                      <a:pt x="349" y="31"/>
                      <a:pt x="346" y="29"/>
                    </a:cubicBezTo>
                    <a:cubicBezTo>
                      <a:pt x="344" y="29"/>
                      <a:pt x="343" y="28"/>
                      <a:pt x="342" y="27"/>
                    </a:cubicBezTo>
                    <a:cubicBezTo>
                      <a:pt x="339" y="26"/>
                      <a:pt x="336" y="25"/>
                      <a:pt x="334" y="24"/>
                    </a:cubicBezTo>
                    <a:cubicBezTo>
                      <a:pt x="332" y="23"/>
                      <a:pt x="331" y="22"/>
                      <a:pt x="329" y="22"/>
                    </a:cubicBezTo>
                    <a:cubicBezTo>
                      <a:pt x="326" y="21"/>
                      <a:pt x="323" y="20"/>
                      <a:pt x="320" y="18"/>
                    </a:cubicBezTo>
                    <a:cubicBezTo>
                      <a:pt x="319" y="18"/>
                      <a:pt x="318" y="18"/>
                      <a:pt x="317" y="17"/>
                    </a:cubicBezTo>
                    <a:cubicBezTo>
                      <a:pt x="314" y="16"/>
                      <a:pt x="311" y="14"/>
                      <a:pt x="307" y="13"/>
                    </a:cubicBezTo>
                    <a:cubicBezTo>
                      <a:pt x="306" y="13"/>
                      <a:pt x="305" y="12"/>
                      <a:pt x="305" y="12"/>
                    </a:cubicBezTo>
                    <a:cubicBezTo>
                      <a:pt x="301" y="11"/>
                      <a:pt x="298" y="9"/>
                      <a:pt x="295" y="8"/>
                    </a:cubicBezTo>
                    <a:cubicBezTo>
                      <a:pt x="294" y="7"/>
                      <a:pt x="293" y="7"/>
                      <a:pt x="292" y="6"/>
                    </a:cubicBezTo>
                    <a:cubicBezTo>
                      <a:pt x="288" y="5"/>
                      <a:pt x="285" y="4"/>
                      <a:pt x="282" y="2"/>
                    </a:cubicBezTo>
                    <a:cubicBezTo>
                      <a:pt x="281" y="1"/>
                      <a:pt x="280" y="1"/>
                      <a:pt x="279" y="0"/>
                    </a:cubicBezTo>
                    <a:cubicBezTo>
                      <a:pt x="278" y="1"/>
                      <a:pt x="278" y="2"/>
                      <a:pt x="277" y="2"/>
                    </a:cubicBezTo>
                    <a:cubicBezTo>
                      <a:pt x="277" y="4"/>
                      <a:pt x="277" y="6"/>
                      <a:pt x="276" y="8"/>
                    </a:cubicBezTo>
                    <a:cubicBezTo>
                      <a:pt x="276" y="14"/>
                      <a:pt x="274" y="20"/>
                      <a:pt x="272" y="25"/>
                    </a:cubicBezTo>
                    <a:cubicBezTo>
                      <a:pt x="273" y="28"/>
                      <a:pt x="272" y="30"/>
                      <a:pt x="271" y="32"/>
                    </a:cubicBezTo>
                    <a:cubicBezTo>
                      <a:pt x="270" y="38"/>
                      <a:pt x="269" y="44"/>
                      <a:pt x="266" y="50"/>
                    </a:cubicBezTo>
                    <a:cubicBezTo>
                      <a:pt x="266" y="52"/>
                      <a:pt x="266" y="54"/>
                      <a:pt x="265" y="56"/>
                    </a:cubicBezTo>
                    <a:cubicBezTo>
                      <a:pt x="263" y="63"/>
                      <a:pt x="261" y="70"/>
                      <a:pt x="258" y="76"/>
                    </a:cubicBezTo>
                    <a:cubicBezTo>
                      <a:pt x="257" y="79"/>
                      <a:pt x="257" y="81"/>
                      <a:pt x="255" y="84"/>
                    </a:cubicBezTo>
                    <a:cubicBezTo>
                      <a:pt x="252" y="93"/>
                      <a:pt x="248" y="101"/>
                      <a:pt x="243" y="109"/>
                    </a:cubicBezTo>
                    <a:cubicBezTo>
                      <a:pt x="242" y="113"/>
                      <a:pt x="240" y="116"/>
                      <a:pt x="238" y="119"/>
                    </a:cubicBezTo>
                    <a:cubicBezTo>
                      <a:pt x="231" y="133"/>
                      <a:pt x="222" y="145"/>
                      <a:pt x="212" y="157"/>
                    </a:cubicBezTo>
                    <a:cubicBezTo>
                      <a:pt x="208" y="162"/>
                      <a:pt x="206" y="161"/>
                      <a:pt x="201" y="154"/>
                    </a:cubicBezTo>
                    <a:cubicBezTo>
                      <a:pt x="200" y="154"/>
                      <a:pt x="200" y="153"/>
                      <a:pt x="199" y="152"/>
                    </a:cubicBezTo>
                    <a:cubicBezTo>
                      <a:pt x="197" y="149"/>
                      <a:pt x="195" y="147"/>
                      <a:pt x="194" y="144"/>
                    </a:cubicBezTo>
                    <a:cubicBezTo>
                      <a:pt x="193" y="144"/>
                      <a:pt x="192" y="143"/>
                      <a:pt x="192" y="142"/>
                    </a:cubicBezTo>
                    <a:cubicBezTo>
                      <a:pt x="189" y="139"/>
                      <a:pt x="187" y="136"/>
                      <a:pt x="185" y="132"/>
                    </a:cubicBezTo>
                    <a:cubicBezTo>
                      <a:pt x="185" y="132"/>
                      <a:pt x="185" y="131"/>
                      <a:pt x="185" y="131"/>
                    </a:cubicBezTo>
                    <a:cubicBezTo>
                      <a:pt x="183" y="128"/>
                      <a:pt x="181" y="126"/>
                      <a:pt x="179" y="122"/>
                    </a:cubicBezTo>
                    <a:cubicBezTo>
                      <a:pt x="178" y="121"/>
                      <a:pt x="177" y="120"/>
                      <a:pt x="177" y="118"/>
                    </a:cubicBezTo>
                    <a:cubicBezTo>
                      <a:pt x="175" y="116"/>
                      <a:pt x="173" y="113"/>
                      <a:pt x="172" y="109"/>
                    </a:cubicBezTo>
                    <a:cubicBezTo>
                      <a:pt x="171" y="109"/>
                      <a:pt x="171" y="108"/>
                      <a:pt x="170" y="107"/>
                    </a:cubicBezTo>
                    <a:cubicBezTo>
                      <a:pt x="169" y="104"/>
                      <a:pt x="168" y="101"/>
                      <a:pt x="166" y="98"/>
                    </a:cubicBezTo>
                    <a:cubicBezTo>
                      <a:pt x="166" y="97"/>
                      <a:pt x="166" y="96"/>
                      <a:pt x="165" y="96"/>
                    </a:cubicBezTo>
                    <a:cubicBezTo>
                      <a:pt x="163" y="92"/>
                      <a:pt x="162" y="89"/>
                      <a:pt x="161" y="85"/>
                    </a:cubicBezTo>
                    <a:cubicBezTo>
                      <a:pt x="160" y="84"/>
                      <a:pt x="160" y="83"/>
                      <a:pt x="160" y="83"/>
                    </a:cubicBezTo>
                    <a:cubicBezTo>
                      <a:pt x="158" y="79"/>
                      <a:pt x="156" y="75"/>
                      <a:pt x="156" y="71"/>
                    </a:cubicBezTo>
                    <a:cubicBezTo>
                      <a:pt x="155" y="70"/>
                      <a:pt x="155" y="69"/>
                      <a:pt x="155" y="68"/>
                    </a:cubicBezTo>
                    <a:cubicBezTo>
                      <a:pt x="153" y="65"/>
                      <a:pt x="152" y="61"/>
                      <a:pt x="151" y="57"/>
                    </a:cubicBezTo>
                    <a:cubicBezTo>
                      <a:pt x="150" y="56"/>
                      <a:pt x="150" y="55"/>
                      <a:pt x="150" y="54"/>
                    </a:cubicBezTo>
                    <a:cubicBezTo>
                      <a:pt x="149" y="50"/>
                      <a:pt x="148" y="46"/>
                      <a:pt x="147" y="43"/>
                    </a:cubicBezTo>
                    <a:cubicBezTo>
                      <a:pt x="146" y="42"/>
                      <a:pt x="146" y="41"/>
                      <a:pt x="146" y="40"/>
                    </a:cubicBezTo>
                    <a:cubicBezTo>
                      <a:pt x="145" y="36"/>
                      <a:pt x="144" y="32"/>
                      <a:pt x="144" y="28"/>
                    </a:cubicBezTo>
                    <a:cubicBezTo>
                      <a:pt x="143" y="27"/>
                      <a:pt x="143" y="26"/>
                      <a:pt x="143" y="24"/>
                    </a:cubicBezTo>
                    <a:cubicBezTo>
                      <a:pt x="141" y="21"/>
                      <a:pt x="141" y="17"/>
                      <a:pt x="140" y="13"/>
                    </a:cubicBezTo>
                    <a:cubicBezTo>
                      <a:pt x="140" y="12"/>
                      <a:pt x="140" y="11"/>
                      <a:pt x="139" y="10"/>
                    </a:cubicBezTo>
                    <a:cubicBezTo>
                      <a:pt x="139" y="7"/>
                      <a:pt x="138" y="4"/>
                      <a:pt x="137" y="1"/>
                    </a:cubicBezTo>
                    <a:cubicBezTo>
                      <a:pt x="135" y="1"/>
                      <a:pt x="133" y="3"/>
                      <a:pt x="130" y="3"/>
                    </a:cubicBezTo>
                    <a:cubicBezTo>
                      <a:pt x="122" y="8"/>
                      <a:pt x="114" y="11"/>
                      <a:pt x="106" y="14"/>
                    </a:cubicBezTo>
                    <a:cubicBezTo>
                      <a:pt x="103" y="15"/>
                      <a:pt x="101" y="16"/>
                      <a:pt x="98" y="17"/>
                    </a:cubicBezTo>
                    <a:cubicBezTo>
                      <a:pt x="90" y="20"/>
                      <a:pt x="82" y="24"/>
                      <a:pt x="74" y="27"/>
                    </a:cubicBezTo>
                    <a:cubicBezTo>
                      <a:pt x="72" y="29"/>
                      <a:pt x="69" y="30"/>
                      <a:pt x="66" y="31"/>
                    </a:cubicBezTo>
                    <a:cubicBezTo>
                      <a:pt x="65" y="32"/>
                      <a:pt x="64" y="32"/>
                      <a:pt x="63" y="33"/>
                    </a:cubicBezTo>
                    <a:cubicBezTo>
                      <a:pt x="43" y="43"/>
                      <a:pt x="28" y="58"/>
                      <a:pt x="17" y="78"/>
                    </a:cubicBezTo>
                    <a:cubicBezTo>
                      <a:pt x="16" y="80"/>
                      <a:pt x="15" y="82"/>
                      <a:pt x="13" y="84"/>
                    </a:cubicBezTo>
                    <a:cubicBezTo>
                      <a:pt x="12" y="87"/>
                      <a:pt x="11" y="89"/>
                      <a:pt x="10" y="92"/>
                    </a:cubicBezTo>
                    <a:cubicBezTo>
                      <a:pt x="7" y="99"/>
                      <a:pt x="5" y="105"/>
                      <a:pt x="3" y="112"/>
                    </a:cubicBezTo>
                    <a:cubicBezTo>
                      <a:pt x="3" y="114"/>
                      <a:pt x="2" y="116"/>
                      <a:pt x="2" y="118"/>
                    </a:cubicBezTo>
                    <a:cubicBezTo>
                      <a:pt x="1" y="123"/>
                      <a:pt x="1" y="128"/>
                      <a:pt x="0" y="133"/>
                    </a:cubicBezTo>
                    <a:cubicBezTo>
                      <a:pt x="0" y="135"/>
                      <a:pt x="0" y="136"/>
                      <a:pt x="0" y="138"/>
                    </a:cubicBezTo>
                    <a:cubicBezTo>
                      <a:pt x="0" y="142"/>
                      <a:pt x="0" y="146"/>
                      <a:pt x="1" y="150"/>
                    </a:cubicBezTo>
                    <a:cubicBezTo>
                      <a:pt x="1" y="151"/>
                      <a:pt x="1" y="152"/>
                      <a:pt x="2" y="152"/>
                    </a:cubicBezTo>
                    <a:cubicBezTo>
                      <a:pt x="3" y="155"/>
                      <a:pt x="6" y="157"/>
                      <a:pt x="9" y="160"/>
                    </a:cubicBezTo>
                    <a:cubicBezTo>
                      <a:pt x="9" y="160"/>
                      <a:pt x="10" y="161"/>
                      <a:pt x="11" y="161"/>
                    </a:cubicBezTo>
                    <a:cubicBezTo>
                      <a:pt x="15" y="162"/>
                      <a:pt x="18" y="163"/>
                      <a:pt x="22" y="165"/>
                    </a:cubicBezTo>
                    <a:cubicBezTo>
                      <a:pt x="23" y="165"/>
                      <a:pt x="24" y="165"/>
                      <a:pt x="25" y="165"/>
                    </a:cubicBezTo>
                    <a:cubicBezTo>
                      <a:pt x="29" y="166"/>
                      <a:pt x="33" y="166"/>
                      <a:pt x="37" y="168"/>
                    </a:cubicBezTo>
                    <a:cubicBezTo>
                      <a:pt x="38" y="168"/>
                      <a:pt x="39" y="168"/>
                      <a:pt x="41" y="168"/>
                    </a:cubicBezTo>
                    <a:cubicBezTo>
                      <a:pt x="44" y="169"/>
                      <a:pt x="48" y="169"/>
                      <a:pt x="52" y="170"/>
                    </a:cubicBezTo>
                    <a:cubicBezTo>
                      <a:pt x="53" y="170"/>
                      <a:pt x="55" y="170"/>
                      <a:pt x="56" y="171"/>
                    </a:cubicBezTo>
                    <a:cubicBezTo>
                      <a:pt x="60" y="171"/>
                      <a:pt x="64" y="172"/>
                      <a:pt x="68" y="173"/>
                    </a:cubicBezTo>
                    <a:cubicBezTo>
                      <a:pt x="69" y="172"/>
                      <a:pt x="70" y="173"/>
                      <a:pt x="72" y="173"/>
                    </a:cubicBezTo>
                    <a:cubicBezTo>
                      <a:pt x="76" y="173"/>
                      <a:pt x="80" y="174"/>
                      <a:pt x="84" y="175"/>
                    </a:cubicBezTo>
                    <a:cubicBezTo>
                      <a:pt x="85" y="175"/>
                      <a:pt x="87" y="175"/>
                      <a:pt x="88" y="175"/>
                    </a:cubicBezTo>
                    <a:cubicBezTo>
                      <a:pt x="92" y="176"/>
                      <a:pt x="96" y="177"/>
                      <a:pt x="100" y="177"/>
                    </a:cubicBezTo>
                    <a:cubicBezTo>
                      <a:pt x="101" y="177"/>
                      <a:pt x="103" y="177"/>
                      <a:pt x="104" y="178"/>
                    </a:cubicBezTo>
                    <a:cubicBezTo>
                      <a:pt x="108" y="178"/>
                      <a:pt x="112" y="179"/>
                      <a:pt x="116" y="179"/>
                    </a:cubicBezTo>
                    <a:cubicBezTo>
                      <a:pt x="118" y="179"/>
                      <a:pt x="119" y="179"/>
                      <a:pt x="121" y="180"/>
                    </a:cubicBezTo>
                    <a:cubicBezTo>
                      <a:pt x="123" y="180"/>
                      <a:pt x="125" y="180"/>
                      <a:pt x="127" y="180"/>
                    </a:cubicBezTo>
                    <a:cubicBezTo>
                      <a:pt x="148" y="182"/>
                      <a:pt x="169" y="184"/>
                      <a:pt x="190" y="184"/>
                    </a:cubicBezTo>
                    <a:cubicBezTo>
                      <a:pt x="227" y="185"/>
                      <a:pt x="263" y="183"/>
                      <a:pt x="299" y="179"/>
                    </a:cubicBezTo>
                    <a:cubicBezTo>
                      <a:pt x="301" y="179"/>
                      <a:pt x="303" y="179"/>
                      <a:pt x="305" y="178"/>
                    </a:cubicBezTo>
                    <a:cubicBezTo>
                      <a:pt x="310" y="178"/>
                      <a:pt x="314" y="177"/>
                      <a:pt x="319" y="177"/>
                    </a:cubicBezTo>
                    <a:cubicBezTo>
                      <a:pt x="321" y="176"/>
                      <a:pt x="323" y="176"/>
                      <a:pt x="325" y="176"/>
                    </a:cubicBezTo>
                    <a:cubicBezTo>
                      <a:pt x="330" y="174"/>
                      <a:pt x="335" y="174"/>
                      <a:pt x="341" y="173"/>
                    </a:cubicBezTo>
                    <a:cubicBezTo>
                      <a:pt x="343" y="173"/>
                      <a:pt x="345" y="173"/>
                      <a:pt x="347" y="173"/>
                    </a:cubicBezTo>
                    <a:cubicBezTo>
                      <a:pt x="352" y="172"/>
                      <a:pt x="357" y="171"/>
                      <a:pt x="362" y="170"/>
                    </a:cubicBezTo>
                    <a:cubicBezTo>
                      <a:pt x="364" y="169"/>
                      <a:pt x="366" y="170"/>
                      <a:pt x="368" y="170"/>
                    </a:cubicBezTo>
                    <a:cubicBezTo>
                      <a:pt x="373" y="168"/>
                      <a:pt x="379" y="167"/>
                      <a:pt x="384" y="167"/>
                    </a:cubicBezTo>
                    <a:cubicBezTo>
                      <a:pt x="386" y="166"/>
                      <a:pt x="388" y="166"/>
                      <a:pt x="390" y="165"/>
                    </a:cubicBezTo>
                    <a:cubicBezTo>
                      <a:pt x="396" y="164"/>
                      <a:pt x="402" y="162"/>
                      <a:pt x="407" y="159"/>
                    </a:cubicBezTo>
                    <a:cubicBezTo>
                      <a:pt x="412" y="156"/>
                      <a:pt x="415" y="152"/>
                      <a:pt x="415" y="145"/>
                    </a:cubicBezTo>
                    <a:cubicBezTo>
                      <a:pt x="415" y="144"/>
                      <a:pt x="415" y="142"/>
                      <a:pt x="416" y="140"/>
                    </a:cubicBezTo>
                    <a:cubicBezTo>
                      <a:pt x="415" y="139"/>
                      <a:pt x="415" y="137"/>
                      <a:pt x="415" y="13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mj-lt"/>
                </a:endParaRPr>
              </a:p>
            </p:txBody>
          </p:sp>
          <p:sp>
            <p:nvSpPr>
              <p:cNvPr id="17" name="Freeform 6"/>
              <p:cNvSpPr>
                <a:spLocks/>
              </p:cNvSpPr>
              <p:nvPr/>
            </p:nvSpPr>
            <p:spPr bwMode="auto">
              <a:xfrm>
                <a:off x="1127" y="2794"/>
                <a:ext cx="461" cy="350"/>
              </a:xfrm>
              <a:custGeom>
                <a:avLst/>
                <a:gdLst>
                  <a:gd name="T0" fmla="*/ 194 w 194"/>
                  <a:gd name="T1" fmla="*/ 23 h 147"/>
                  <a:gd name="T2" fmla="*/ 194 w 194"/>
                  <a:gd name="T3" fmla="*/ 19 h 147"/>
                  <a:gd name="T4" fmla="*/ 190 w 194"/>
                  <a:gd name="T5" fmla="*/ 8 h 147"/>
                  <a:gd name="T6" fmla="*/ 190 w 194"/>
                  <a:gd name="T7" fmla="*/ 7 h 147"/>
                  <a:gd name="T8" fmla="*/ 184 w 194"/>
                  <a:gd name="T9" fmla="*/ 2 h 147"/>
                  <a:gd name="T10" fmla="*/ 182 w 194"/>
                  <a:gd name="T11" fmla="*/ 1 h 147"/>
                  <a:gd name="T12" fmla="*/ 174 w 194"/>
                  <a:gd name="T13" fmla="*/ 4 h 147"/>
                  <a:gd name="T14" fmla="*/ 155 w 194"/>
                  <a:gd name="T15" fmla="*/ 10 h 147"/>
                  <a:gd name="T16" fmla="*/ 150 w 194"/>
                  <a:gd name="T17" fmla="*/ 11 h 147"/>
                  <a:gd name="T18" fmla="*/ 134 w 194"/>
                  <a:gd name="T19" fmla="*/ 13 h 147"/>
                  <a:gd name="T20" fmla="*/ 129 w 194"/>
                  <a:gd name="T21" fmla="*/ 13 h 147"/>
                  <a:gd name="T22" fmla="*/ 115 w 194"/>
                  <a:gd name="T23" fmla="*/ 14 h 147"/>
                  <a:gd name="T24" fmla="*/ 96 w 194"/>
                  <a:gd name="T25" fmla="*/ 14 h 147"/>
                  <a:gd name="T26" fmla="*/ 91 w 194"/>
                  <a:gd name="T27" fmla="*/ 14 h 147"/>
                  <a:gd name="T28" fmla="*/ 78 w 194"/>
                  <a:gd name="T29" fmla="*/ 14 h 147"/>
                  <a:gd name="T30" fmla="*/ 73 w 194"/>
                  <a:gd name="T31" fmla="*/ 14 h 147"/>
                  <a:gd name="T32" fmla="*/ 61 w 194"/>
                  <a:gd name="T33" fmla="*/ 13 h 147"/>
                  <a:gd name="T34" fmla="*/ 57 w 194"/>
                  <a:gd name="T35" fmla="*/ 12 h 147"/>
                  <a:gd name="T36" fmla="*/ 40 w 194"/>
                  <a:gd name="T37" fmla="*/ 10 h 147"/>
                  <a:gd name="T38" fmla="*/ 29 w 194"/>
                  <a:gd name="T39" fmla="*/ 8 h 147"/>
                  <a:gd name="T40" fmla="*/ 25 w 194"/>
                  <a:gd name="T41" fmla="*/ 7 h 147"/>
                  <a:gd name="T42" fmla="*/ 15 w 194"/>
                  <a:gd name="T43" fmla="*/ 3 h 147"/>
                  <a:gd name="T44" fmla="*/ 12 w 194"/>
                  <a:gd name="T45" fmla="*/ 2 h 147"/>
                  <a:gd name="T46" fmla="*/ 9 w 194"/>
                  <a:gd name="T47" fmla="*/ 3 h 147"/>
                  <a:gd name="T48" fmla="*/ 8 w 194"/>
                  <a:gd name="T49" fmla="*/ 6 h 147"/>
                  <a:gd name="T50" fmla="*/ 1 w 194"/>
                  <a:gd name="T51" fmla="*/ 13 h 147"/>
                  <a:gd name="T52" fmla="*/ 0 w 194"/>
                  <a:gd name="T53" fmla="*/ 19 h 147"/>
                  <a:gd name="T54" fmla="*/ 0 w 194"/>
                  <a:gd name="T55" fmla="*/ 33 h 147"/>
                  <a:gd name="T56" fmla="*/ 1 w 194"/>
                  <a:gd name="T57" fmla="*/ 37 h 147"/>
                  <a:gd name="T58" fmla="*/ 3 w 194"/>
                  <a:gd name="T59" fmla="*/ 47 h 147"/>
                  <a:gd name="T60" fmla="*/ 4 w 194"/>
                  <a:gd name="T61" fmla="*/ 51 h 147"/>
                  <a:gd name="T62" fmla="*/ 8 w 194"/>
                  <a:gd name="T63" fmla="*/ 60 h 147"/>
                  <a:gd name="T64" fmla="*/ 9 w 194"/>
                  <a:gd name="T65" fmla="*/ 62 h 147"/>
                  <a:gd name="T66" fmla="*/ 15 w 194"/>
                  <a:gd name="T67" fmla="*/ 71 h 147"/>
                  <a:gd name="T68" fmla="*/ 16 w 194"/>
                  <a:gd name="T69" fmla="*/ 73 h 147"/>
                  <a:gd name="T70" fmla="*/ 23 w 194"/>
                  <a:gd name="T71" fmla="*/ 81 h 147"/>
                  <a:gd name="T72" fmla="*/ 25 w 194"/>
                  <a:gd name="T73" fmla="*/ 85 h 147"/>
                  <a:gd name="T74" fmla="*/ 28 w 194"/>
                  <a:gd name="T75" fmla="*/ 95 h 147"/>
                  <a:gd name="T76" fmla="*/ 29 w 194"/>
                  <a:gd name="T77" fmla="*/ 97 h 147"/>
                  <a:gd name="T78" fmla="*/ 35 w 194"/>
                  <a:gd name="T79" fmla="*/ 108 h 147"/>
                  <a:gd name="T80" fmla="*/ 36 w 194"/>
                  <a:gd name="T81" fmla="*/ 110 h 147"/>
                  <a:gd name="T82" fmla="*/ 42 w 194"/>
                  <a:gd name="T83" fmla="*/ 118 h 147"/>
                  <a:gd name="T84" fmla="*/ 44 w 194"/>
                  <a:gd name="T85" fmla="*/ 120 h 147"/>
                  <a:gd name="T86" fmla="*/ 50 w 194"/>
                  <a:gd name="T87" fmla="*/ 127 h 147"/>
                  <a:gd name="T88" fmla="*/ 53 w 194"/>
                  <a:gd name="T89" fmla="*/ 129 h 147"/>
                  <a:gd name="T90" fmla="*/ 61 w 194"/>
                  <a:gd name="T91" fmla="*/ 136 h 147"/>
                  <a:gd name="T92" fmla="*/ 62 w 194"/>
                  <a:gd name="T93" fmla="*/ 136 h 147"/>
                  <a:gd name="T94" fmla="*/ 73 w 194"/>
                  <a:gd name="T95" fmla="*/ 142 h 147"/>
                  <a:gd name="T96" fmla="*/ 75 w 194"/>
                  <a:gd name="T97" fmla="*/ 143 h 147"/>
                  <a:gd name="T98" fmla="*/ 85 w 194"/>
                  <a:gd name="T99" fmla="*/ 146 h 147"/>
                  <a:gd name="T100" fmla="*/ 89 w 194"/>
                  <a:gd name="T101" fmla="*/ 147 h 147"/>
                  <a:gd name="T102" fmla="*/ 102 w 194"/>
                  <a:gd name="T103" fmla="*/ 147 h 147"/>
                  <a:gd name="T104" fmla="*/ 108 w 194"/>
                  <a:gd name="T105" fmla="*/ 146 h 147"/>
                  <a:gd name="T106" fmla="*/ 130 w 194"/>
                  <a:gd name="T107" fmla="*/ 137 h 147"/>
                  <a:gd name="T108" fmla="*/ 158 w 194"/>
                  <a:gd name="T109" fmla="*/ 109 h 147"/>
                  <a:gd name="T110" fmla="*/ 168 w 194"/>
                  <a:gd name="T111" fmla="*/ 86 h 147"/>
                  <a:gd name="T112" fmla="*/ 169 w 194"/>
                  <a:gd name="T113" fmla="*/ 82 h 147"/>
                  <a:gd name="T114" fmla="*/ 180 w 194"/>
                  <a:gd name="T115" fmla="*/ 68 h 147"/>
                  <a:gd name="T116" fmla="*/ 192 w 194"/>
                  <a:gd name="T117" fmla="*/ 44 h 147"/>
                  <a:gd name="T118" fmla="*/ 193 w 194"/>
                  <a:gd name="T119" fmla="*/ 38 h 147"/>
                  <a:gd name="T120" fmla="*/ 194 w 194"/>
                  <a:gd name="T121" fmla="*/ 23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4" h="147">
                    <a:moveTo>
                      <a:pt x="194" y="23"/>
                    </a:moveTo>
                    <a:cubicBezTo>
                      <a:pt x="194" y="22"/>
                      <a:pt x="194" y="20"/>
                      <a:pt x="194" y="19"/>
                    </a:cubicBezTo>
                    <a:cubicBezTo>
                      <a:pt x="193" y="15"/>
                      <a:pt x="192" y="11"/>
                      <a:pt x="190" y="8"/>
                    </a:cubicBezTo>
                    <a:cubicBezTo>
                      <a:pt x="190" y="8"/>
                      <a:pt x="190" y="8"/>
                      <a:pt x="190" y="7"/>
                    </a:cubicBezTo>
                    <a:cubicBezTo>
                      <a:pt x="187" y="6"/>
                      <a:pt x="184" y="6"/>
                      <a:pt x="184" y="2"/>
                    </a:cubicBezTo>
                    <a:cubicBezTo>
                      <a:pt x="185" y="0"/>
                      <a:pt x="183" y="1"/>
                      <a:pt x="182" y="1"/>
                    </a:cubicBezTo>
                    <a:cubicBezTo>
                      <a:pt x="180" y="2"/>
                      <a:pt x="177" y="4"/>
                      <a:pt x="174" y="4"/>
                    </a:cubicBezTo>
                    <a:cubicBezTo>
                      <a:pt x="168" y="7"/>
                      <a:pt x="162" y="8"/>
                      <a:pt x="155" y="10"/>
                    </a:cubicBezTo>
                    <a:cubicBezTo>
                      <a:pt x="153" y="10"/>
                      <a:pt x="152" y="11"/>
                      <a:pt x="150" y="11"/>
                    </a:cubicBezTo>
                    <a:cubicBezTo>
                      <a:pt x="145" y="12"/>
                      <a:pt x="139" y="13"/>
                      <a:pt x="134" y="13"/>
                    </a:cubicBezTo>
                    <a:cubicBezTo>
                      <a:pt x="132" y="13"/>
                      <a:pt x="131" y="13"/>
                      <a:pt x="129" y="13"/>
                    </a:cubicBezTo>
                    <a:cubicBezTo>
                      <a:pt x="124" y="13"/>
                      <a:pt x="120" y="14"/>
                      <a:pt x="115" y="14"/>
                    </a:cubicBezTo>
                    <a:cubicBezTo>
                      <a:pt x="109" y="15"/>
                      <a:pt x="102" y="14"/>
                      <a:pt x="96" y="14"/>
                    </a:cubicBezTo>
                    <a:cubicBezTo>
                      <a:pt x="94" y="14"/>
                      <a:pt x="93" y="14"/>
                      <a:pt x="91" y="14"/>
                    </a:cubicBezTo>
                    <a:cubicBezTo>
                      <a:pt x="87" y="14"/>
                      <a:pt x="82" y="14"/>
                      <a:pt x="78" y="14"/>
                    </a:cubicBezTo>
                    <a:cubicBezTo>
                      <a:pt x="76" y="14"/>
                      <a:pt x="74" y="14"/>
                      <a:pt x="73" y="14"/>
                    </a:cubicBezTo>
                    <a:cubicBezTo>
                      <a:pt x="69" y="14"/>
                      <a:pt x="65" y="13"/>
                      <a:pt x="61" y="13"/>
                    </a:cubicBezTo>
                    <a:cubicBezTo>
                      <a:pt x="59" y="13"/>
                      <a:pt x="58" y="13"/>
                      <a:pt x="57" y="12"/>
                    </a:cubicBezTo>
                    <a:cubicBezTo>
                      <a:pt x="51" y="12"/>
                      <a:pt x="45" y="12"/>
                      <a:pt x="40" y="10"/>
                    </a:cubicBezTo>
                    <a:cubicBezTo>
                      <a:pt x="36" y="10"/>
                      <a:pt x="33" y="9"/>
                      <a:pt x="29" y="8"/>
                    </a:cubicBezTo>
                    <a:cubicBezTo>
                      <a:pt x="28" y="7"/>
                      <a:pt x="27" y="7"/>
                      <a:pt x="25" y="7"/>
                    </a:cubicBezTo>
                    <a:cubicBezTo>
                      <a:pt x="22" y="6"/>
                      <a:pt x="19" y="5"/>
                      <a:pt x="15" y="3"/>
                    </a:cubicBezTo>
                    <a:cubicBezTo>
                      <a:pt x="14" y="3"/>
                      <a:pt x="13" y="3"/>
                      <a:pt x="12" y="2"/>
                    </a:cubicBezTo>
                    <a:cubicBezTo>
                      <a:pt x="10" y="2"/>
                      <a:pt x="9" y="1"/>
                      <a:pt x="9" y="3"/>
                    </a:cubicBezTo>
                    <a:cubicBezTo>
                      <a:pt x="9" y="4"/>
                      <a:pt x="9" y="6"/>
                      <a:pt x="8" y="6"/>
                    </a:cubicBezTo>
                    <a:cubicBezTo>
                      <a:pt x="3" y="6"/>
                      <a:pt x="2" y="10"/>
                      <a:pt x="1" y="13"/>
                    </a:cubicBezTo>
                    <a:cubicBezTo>
                      <a:pt x="0" y="15"/>
                      <a:pt x="0" y="17"/>
                      <a:pt x="0" y="19"/>
                    </a:cubicBezTo>
                    <a:cubicBezTo>
                      <a:pt x="0" y="23"/>
                      <a:pt x="0" y="28"/>
                      <a:pt x="0" y="33"/>
                    </a:cubicBezTo>
                    <a:cubicBezTo>
                      <a:pt x="0" y="34"/>
                      <a:pt x="0" y="36"/>
                      <a:pt x="1" y="37"/>
                    </a:cubicBezTo>
                    <a:cubicBezTo>
                      <a:pt x="1" y="41"/>
                      <a:pt x="2" y="44"/>
                      <a:pt x="3" y="47"/>
                    </a:cubicBezTo>
                    <a:cubicBezTo>
                      <a:pt x="3" y="48"/>
                      <a:pt x="4" y="50"/>
                      <a:pt x="4" y="51"/>
                    </a:cubicBezTo>
                    <a:cubicBezTo>
                      <a:pt x="6" y="54"/>
                      <a:pt x="7" y="57"/>
                      <a:pt x="8" y="60"/>
                    </a:cubicBezTo>
                    <a:cubicBezTo>
                      <a:pt x="9" y="60"/>
                      <a:pt x="9" y="61"/>
                      <a:pt x="9" y="62"/>
                    </a:cubicBezTo>
                    <a:cubicBezTo>
                      <a:pt x="11" y="65"/>
                      <a:pt x="13" y="68"/>
                      <a:pt x="15" y="71"/>
                    </a:cubicBezTo>
                    <a:cubicBezTo>
                      <a:pt x="16" y="71"/>
                      <a:pt x="16" y="72"/>
                      <a:pt x="16" y="73"/>
                    </a:cubicBezTo>
                    <a:cubicBezTo>
                      <a:pt x="19" y="76"/>
                      <a:pt x="21" y="78"/>
                      <a:pt x="23" y="81"/>
                    </a:cubicBezTo>
                    <a:cubicBezTo>
                      <a:pt x="24" y="82"/>
                      <a:pt x="25" y="83"/>
                      <a:pt x="25" y="85"/>
                    </a:cubicBezTo>
                    <a:cubicBezTo>
                      <a:pt x="26" y="88"/>
                      <a:pt x="27" y="91"/>
                      <a:pt x="28" y="95"/>
                    </a:cubicBezTo>
                    <a:cubicBezTo>
                      <a:pt x="29" y="95"/>
                      <a:pt x="29" y="96"/>
                      <a:pt x="29" y="97"/>
                    </a:cubicBezTo>
                    <a:cubicBezTo>
                      <a:pt x="31" y="100"/>
                      <a:pt x="33" y="104"/>
                      <a:pt x="35" y="108"/>
                    </a:cubicBezTo>
                    <a:cubicBezTo>
                      <a:pt x="36" y="108"/>
                      <a:pt x="36" y="109"/>
                      <a:pt x="36" y="110"/>
                    </a:cubicBezTo>
                    <a:cubicBezTo>
                      <a:pt x="38" y="113"/>
                      <a:pt x="40" y="116"/>
                      <a:pt x="42" y="118"/>
                    </a:cubicBezTo>
                    <a:cubicBezTo>
                      <a:pt x="43" y="119"/>
                      <a:pt x="43" y="120"/>
                      <a:pt x="44" y="120"/>
                    </a:cubicBezTo>
                    <a:cubicBezTo>
                      <a:pt x="46" y="122"/>
                      <a:pt x="48" y="125"/>
                      <a:pt x="50" y="127"/>
                    </a:cubicBezTo>
                    <a:cubicBezTo>
                      <a:pt x="51" y="128"/>
                      <a:pt x="52" y="129"/>
                      <a:pt x="53" y="129"/>
                    </a:cubicBezTo>
                    <a:cubicBezTo>
                      <a:pt x="56" y="132"/>
                      <a:pt x="58" y="134"/>
                      <a:pt x="61" y="136"/>
                    </a:cubicBezTo>
                    <a:cubicBezTo>
                      <a:pt x="61" y="136"/>
                      <a:pt x="62" y="136"/>
                      <a:pt x="62" y="136"/>
                    </a:cubicBezTo>
                    <a:cubicBezTo>
                      <a:pt x="66" y="138"/>
                      <a:pt x="69" y="140"/>
                      <a:pt x="73" y="142"/>
                    </a:cubicBezTo>
                    <a:cubicBezTo>
                      <a:pt x="73" y="142"/>
                      <a:pt x="74" y="143"/>
                      <a:pt x="75" y="143"/>
                    </a:cubicBezTo>
                    <a:cubicBezTo>
                      <a:pt x="78" y="144"/>
                      <a:pt x="82" y="145"/>
                      <a:pt x="85" y="146"/>
                    </a:cubicBezTo>
                    <a:cubicBezTo>
                      <a:pt x="86" y="146"/>
                      <a:pt x="88" y="146"/>
                      <a:pt x="89" y="147"/>
                    </a:cubicBezTo>
                    <a:cubicBezTo>
                      <a:pt x="94" y="147"/>
                      <a:pt x="98" y="147"/>
                      <a:pt x="102" y="147"/>
                    </a:cubicBezTo>
                    <a:cubicBezTo>
                      <a:pt x="104" y="146"/>
                      <a:pt x="106" y="146"/>
                      <a:pt x="108" y="146"/>
                    </a:cubicBezTo>
                    <a:cubicBezTo>
                      <a:pt x="115" y="144"/>
                      <a:pt x="123" y="141"/>
                      <a:pt x="130" y="137"/>
                    </a:cubicBezTo>
                    <a:cubicBezTo>
                      <a:pt x="141" y="130"/>
                      <a:pt x="150" y="121"/>
                      <a:pt x="158" y="109"/>
                    </a:cubicBezTo>
                    <a:cubicBezTo>
                      <a:pt x="162" y="102"/>
                      <a:pt x="165" y="94"/>
                      <a:pt x="168" y="86"/>
                    </a:cubicBezTo>
                    <a:cubicBezTo>
                      <a:pt x="168" y="84"/>
                      <a:pt x="168" y="83"/>
                      <a:pt x="169" y="82"/>
                    </a:cubicBezTo>
                    <a:cubicBezTo>
                      <a:pt x="174" y="78"/>
                      <a:pt x="177" y="73"/>
                      <a:pt x="180" y="68"/>
                    </a:cubicBezTo>
                    <a:cubicBezTo>
                      <a:pt x="185" y="60"/>
                      <a:pt x="189" y="52"/>
                      <a:pt x="192" y="44"/>
                    </a:cubicBezTo>
                    <a:cubicBezTo>
                      <a:pt x="191" y="42"/>
                      <a:pt x="192" y="40"/>
                      <a:pt x="193" y="38"/>
                    </a:cubicBezTo>
                    <a:cubicBezTo>
                      <a:pt x="193" y="33"/>
                      <a:pt x="193" y="28"/>
                      <a:pt x="194"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mj-lt"/>
                </a:endParaRPr>
              </a:p>
            </p:txBody>
          </p:sp>
          <p:sp>
            <p:nvSpPr>
              <p:cNvPr id="18" name="Freeform 7"/>
              <p:cNvSpPr>
                <a:spLocks/>
              </p:cNvSpPr>
              <p:nvPr/>
            </p:nvSpPr>
            <p:spPr bwMode="auto">
              <a:xfrm>
                <a:off x="1115" y="2474"/>
                <a:ext cx="485" cy="330"/>
              </a:xfrm>
              <a:custGeom>
                <a:avLst/>
                <a:gdLst>
                  <a:gd name="T0" fmla="*/ 11 w 204"/>
                  <a:gd name="T1" fmla="*/ 123 h 139"/>
                  <a:gd name="T2" fmla="*/ 23 w 204"/>
                  <a:gd name="T3" fmla="*/ 129 h 139"/>
                  <a:gd name="T4" fmla="*/ 37 w 204"/>
                  <a:gd name="T5" fmla="*/ 133 h 139"/>
                  <a:gd name="T6" fmla="*/ 52 w 204"/>
                  <a:gd name="T7" fmla="*/ 136 h 139"/>
                  <a:gd name="T8" fmla="*/ 73 w 204"/>
                  <a:gd name="T9" fmla="*/ 138 h 139"/>
                  <a:gd name="T10" fmla="*/ 91 w 204"/>
                  <a:gd name="T11" fmla="*/ 139 h 139"/>
                  <a:gd name="T12" fmla="*/ 109 w 204"/>
                  <a:gd name="T13" fmla="*/ 139 h 139"/>
                  <a:gd name="T14" fmla="*/ 143 w 204"/>
                  <a:gd name="T15" fmla="*/ 137 h 139"/>
                  <a:gd name="T16" fmla="*/ 165 w 204"/>
                  <a:gd name="T17" fmla="*/ 133 h 139"/>
                  <a:gd name="T18" fmla="*/ 195 w 204"/>
                  <a:gd name="T19" fmla="*/ 121 h 139"/>
                  <a:gd name="T20" fmla="*/ 200 w 204"/>
                  <a:gd name="T21" fmla="*/ 105 h 139"/>
                  <a:gd name="T22" fmla="*/ 190 w 204"/>
                  <a:gd name="T23" fmla="*/ 95 h 139"/>
                  <a:gd name="T24" fmla="*/ 188 w 204"/>
                  <a:gd name="T25" fmla="*/ 79 h 139"/>
                  <a:gd name="T26" fmla="*/ 183 w 204"/>
                  <a:gd name="T27" fmla="*/ 65 h 139"/>
                  <a:gd name="T28" fmla="*/ 177 w 204"/>
                  <a:gd name="T29" fmla="*/ 54 h 139"/>
                  <a:gd name="T30" fmla="*/ 170 w 204"/>
                  <a:gd name="T31" fmla="*/ 43 h 139"/>
                  <a:gd name="T32" fmla="*/ 161 w 204"/>
                  <a:gd name="T33" fmla="*/ 33 h 139"/>
                  <a:gd name="T34" fmla="*/ 151 w 204"/>
                  <a:gd name="T35" fmla="*/ 25 h 139"/>
                  <a:gd name="T36" fmla="*/ 144 w 204"/>
                  <a:gd name="T37" fmla="*/ 25 h 139"/>
                  <a:gd name="T38" fmla="*/ 142 w 204"/>
                  <a:gd name="T39" fmla="*/ 35 h 139"/>
                  <a:gd name="T40" fmla="*/ 136 w 204"/>
                  <a:gd name="T41" fmla="*/ 59 h 139"/>
                  <a:gd name="T42" fmla="*/ 130 w 204"/>
                  <a:gd name="T43" fmla="*/ 75 h 139"/>
                  <a:gd name="T44" fmla="*/ 129 w 204"/>
                  <a:gd name="T45" fmla="*/ 63 h 139"/>
                  <a:gd name="T46" fmla="*/ 132 w 204"/>
                  <a:gd name="T47" fmla="*/ 43 h 139"/>
                  <a:gd name="T48" fmla="*/ 135 w 204"/>
                  <a:gd name="T49" fmla="*/ 22 h 139"/>
                  <a:gd name="T50" fmla="*/ 126 w 204"/>
                  <a:gd name="T51" fmla="*/ 13 h 139"/>
                  <a:gd name="T52" fmla="*/ 116 w 204"/>
                  <a:gd name="T53" fmla="*/ 5 h 139"/>
                  <a:gd name="T54" fmla="*/ 92 w 204"/>
                  <a:gd name="T55" fmla="*/ 0 h 139"/>
                  <a:gd name="T56" fmla="*/ 79 w 204"/>
                  <a:gd name="T57" fmla="*/ 13 h 139"/>
                  <a:gd name="T58" fmla="*/ 68 w 204"/>
                  <a:gd name="T59" fmla="*/ 17 h 139"/>
                  <a:gd name="T60" fmla="*/ 70 w 204"/>
                  <a:gd name="T61" fmla="*/ 33 h 139"/>
                  <a:gd name="T62" fmla="*/ 75 w 204"/>
                  <a:gd name="T63" fmla="*/ 71 h 139"/>
                  <a:gd name="T64" fmla="*/ 70 w 204"/>
                  <a:gd name="T65" fmla="*/ 72 h 139"/>
                  <a:gd name="T66" fmla="*/ 63 w 204"/>
                  <a:gd name="T67" fmla="*/ 39 h 139"/>
                  <a:gd name="T68" fmla="*/ 59 w 204"/>
                  <a:gd name="T69" fmla="*/ 24 h 139"/>
                  <a:gd name="T70" fmla="*/ 53 w 204"/>
                  <a:gd name="T71" fmla="*/ 25 h 139"/>
                  <a:gd name="T72" fmla="*/ 21 w 204"/>
                  <a:gd name="T73" fmla="*/ 60 h 139"/>
                  <a:gd name="T74" fmla="*/ 18 w 204"/>
                  <a:gd name="T75" fmla="*/ 68 h 139"/>
                  <a:gd name="T76" fmla="*/ 12 w 204"/>
                  <a:gd name="T77" fmla="*/ 91 h 139"/>
                  <a:gd name="T78" fmla="*/ 2 w 204"/>
                  <a:gd name="T79" fmla="*/ 11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4" h="139">
                    <a:moveTo>
                      <a:pt x="5" y="117"/>
                    </a:moveTo>
                    <a:cubicBezTo>
                      <a:pt x="7" y="119"/>
                      <a:pt x="9" y="121"/>
                      <a:pt x="11" y="123"/>
                    </a:cubicBezTo>
                    <a:cubicBezTo>
                      <a:pt x="12" y="123"/>
                      <a:pt x="13" y="124"/>
                      <a:pt x="14" y="125"/>
                    </a:cubicBezTo>
                    <a:cubicBezTo>
                      <a:pt x="17" y="126"/>
                      <a:pt x="20" y="127"/>
                      <a:pt x="23" y="129"/>
                    </a:cubicBezTo>
                    <a:cubicBezTo>
                      <a:pt x="24" y="129"/>
                      <a:pt x="26" y="130"/>
                      <a:pt x="27" y="130"/>
                    </a:cubicBezTo>
                    <a:cubicBezTo>
                      <a:pt x="30" y="131"/>
                      <a:pt x="33" y="132"/>
                      <a:pt x="37" y="133"/>
                    </a:cubicBezTo>
                    <a:cubicBezTo>
                      <a:pt x="38" y="133"/>
                      <a:pt x="39" y="134"/>
                      <a:pt x="41" y="134"/>
                    </a:cubicBezTo>
                    <a:cubicBezTo>
                      <a:pt x="45" y="135"/>
                      <a:pt x="48" y="136"/>
                      <a:pt x="52" y="136"/>
                    </a:cubicBezTo>
                    <a:cubicBezTo>
                      <a:pt x="58" y="137"/>
                      <a:pt x="63" y="138"/>
                      <a:pt x="69" y="138"/>
                    </a:cubicBezTo>
                    <a:cubicBezTo>
                      <a:pt x="70" y="138"/>
                      <a:pt x="72" y="138"/>
                      <a:pt x="73" y="138"/>
                    </a:cubicBezTo>
                    <a:cubicBezTo>
                      <a:pt x="78" y="138"/>
                      <a:pt x="82" y="138"/>
                      <a:pt x="86" y="139"/>
                    </a:cubicBezTo>
                    <a:cubicBezTo>
                      <a:pt x="88" y="139"/>
                      <a:pt x="89" y="139"/>
                      <a:pt x="91" y="139"/>
                    </a:cubicBezTo>
                    <a:cubicBezTo>
                      <a:pt x="95" y="139"/>
                      <a:pt x="100" y="139"/>
                      <a:pt x="104" y="139"/>
                    </a:cubicBezTo>
                    <a:cubicBezTo>
                      <a:pt x="106" y="139"/>
                      <a:pt x="107" y="139"/>
                      <a:pt x="109" y="139"/>
                    </a:cubicBezTo>
                    <a:cubicBezTo>
                      <a:pt x="115" y="139"/>
                      <a:pt x="122" y="138"/>
                      <a:pt x="128" y="139"/>
                    </a:cubicBezTo>
                    <a:cubicBezTo>
                      <a:pt x="133" y="138"/>
                      <a:pt x="138" y="138"/>
                      <a:pt x="143" y="137"/>
                    </a:cubicBezTo>
                    <a:cubicBezTo>
                      <a:pt x="145" y="136"/>
                      <a:pt x="146" y="137"/>
                      <a:pt x="148" y="137"/>
                    </a:cubicBezTo>
                    <a:cubicBezTo>
                      <a:pt x="154" y="135"/>
                      <a:pt x="159" y="134"/>
                      <a:pt x="165" y="133"/>
                    </a:cubicBezTo>
                    <a:cubicBezTo>
                      <a:pt x="167" y="133"/>
                      <a:pt x="169" y="132"/>
                      <a:pt x="171" y="132"/>
                    </a:cubicBezTo>
                    <a:cubicBezTo>
                      <a:pt x="179" y="129"/>
                      <a:pt x="187" y="126"/>
                      <a:pt x="195" y="121"/>
                    </a:cubicBezTo>
                    <a:cubicBezTo>
                      <a:pt x="197" y="119"/>
                      <a:pt x="199" y="117"/>
                      <a:pt x="201" y="115"/>
                    </a:cubicBezTo>
                    <a:cubicBezTo>
                      <a:pt x="204" y="111"/>
                      <a:pt x="203" y="107"/>
                      <a:pt x="200" y="105"/>
                    </a:cubicBezTo>
                    <a:cubicBezTo>
                      <a:pt x="198" y="104"/>
                      <a:pt x="197" y="103"/>
                      <a:pt x="196" y="102"/>
                    </a:cubicBezTo>
                    <a:cubicBezTo>
                      <a:pt x="194" y="100"/>
                      <a:pt x="190" y="99"/>
                      <a:pt x="190" y="95"/>
                    </a:cubicBezTo>
                    <a:cubicBezTo>
                      <a:pt x="189" y="93"/>
                      <a:pt x="189" y="92"/>
                      <a:pt x="190" y="91"/>
                    </a:cubicBezTo>
                    <a:cubicBezTo>
                      <a:pt x="189" y="87"/>
                      <a:pt x="188" y="83"/>
                      <a:pt x="188" y="79"/>
                    </a:cubicBezTo>
                    <a:cubicBezTo>
                      <a:pt x="187" y="78"/>
                      <a:pt x="187" y="77"/>
                      <a:pt x="187" y="75"/>
                    </a:cubicBezTo>
                    <a:cubicBezTo>
                      <a:pt x="186" y="72"/>
                      <a:pt x="184" y="69"/>
                      <a:pt x="183" y="65"/>
                    </a:cubicBezTo>
                    <a:cubicBezTo>
                      <a:pt x="183" y="64"/>
                      <a:pt x="182" y="63"/>
                      <a:pt x="181" y="62"/>
                    </a:cubicBezTo>
                    <a:cubicBezTo>
                      <a:pt x="180" y="59"/>
                      <a:pt x="179" y="56"/>
                      <a:pt x="177" y="54"/>
                    </a:cubicBezTo>
                    <a:cubicBezTo>
                      <a:pt x="177" y="52"/>
                      <a:pt x="176" y="51"/>
                      <a:pt x="175" y="50"/>
                    </a:cubicBezTo>
                    <a:cubicBezTo>
                      <a:pt x="173" y="48"/>
                      <a:pt x="172" y="46"/>
                      <a:pt x="170" y="43"/>
                    </a:cubicBezTo>
                    <a:cubicBezTo>
                      <a:pt x="169" y="42"/>
                      <a:pt x="168" y="41"/>
                      <a:pt x="167" y="40"/>
                    </a:cubicBezTo>
                    <a:cubicBezTo>
                      <a:pt x="165" y="38"/>
                      <a:pt x="163" y="36"/>
                      <a:pt x="161" y="33"/>
                    </a:cubicBezTo>
                    <a:cubicBezTo>
                      <a:pt x="160" y="33"/>
                      <a:pt x="160" y="32"/>
                      <a:pt x="159" y="32"/>
                    </a:cubicBezTo>
                    <a:cubicBezTo>
                      <a:pt x="156" y="30"/>
                      <a:pt x="154" y="27"/>
                      <a:pt x="151" y="25"/>
                    </a:cubicBezTo>
                    <a:cubicBezTo>
                      <a:pt x="150" y="25"/>
                      <a:pt x="149" y="24"/>
                      <a:pt x="148" y="23"/>
                    </a:cubicBezTo>
                    <a:cubicBezTo>
                      <a:pt x="146" y="22"/>
                      <a:pt x="144" y="23"/>
                      <a:pt x="144" y="25"/>
                    </a:cubicBezTo>
                    <a:cubicBezTo>
                      <a:pt x="144" y="27"/>
                      <a:pt x="143" y="28"/>
                      <a:pt x="143" y="29"/>
                    </a:cubicBezTo>
                    <a:cubicBezTo>
                      <a:pt x="143" y="31"/>
                      <a:pt x="143" y="33"/>
                      <a:pt x="142" y="35"/>
                    </a:cubicBezTo>
                    <a:cubicBezTo>
                      <a:pt x="140" y="41"/>
                      <a:pt x="140" y="47"/>
                      <a:pt x="137" y="53"/>
                    </a:cubicBezTo>
                    <a:cubicBezTo>
                      <a:pt x="138" y="55"/>
                      <a:pt x="137" y="57"/>
                      <a:pt x="136" y="59"/>
                    </a:cubicBezTo>
                    <a:cubicBezTo>
                      <a:pt x="135" y="63"/>
                      <a:pt x="134" y="67"/>
                      <a:pt x="133" y="71"/>
                    </a:cubicBezTo>
                    <a:cubicBezTo>
                      <a:pt x="133" y="73"/>
                      <a:pt x="133" y="75"/>
                      <a:pt x="130" y="75"/>
                    </a:cubicBezTo>
                    <a:cubicBezTo>
                      <a:pt x="128" y="74"/>
                      <a:pt x="128" y="72"/>
                      <a:pt x="128" y="70"/>
                    </a:cubicBezTo>
                    <a:cubicBezTo>
                      <a:pt x="129" y="68"/>
                      <a:pt x="129" y="66"/>
                      <a:pt x="129" y="63"/>
                    </a:cubicBezTo>
                    <a:cubicBezTo>
                      <a:pt x="129" y="62"/>
                      <a:pt x="130" y="60"/>
                      <a:pt x="130" y="59"/>
                    </a:cubicBezTo>
                    <a:cubicBezTo>
                      <a:pt x="130" y="54"/>
                      <a:pt x="131" y="48"/>
                      <a:pt x="132" y="43"/>
                    </a:cubicBezTo>
                    <a:cubicBezTo>
                      <a:pt x="132" y="41"/>
                      <a:pt x="132" y="40"/>
                      <a:pt x="133" y="38"/>
                    </a:cubicBezTo>
                    <a:cubicBezTo>
                      <a:pt x="133" y="33"/>
                      <a:pt x="133" y="27"/>
                      <a:pt x="135" y="22"/>
                    </a:cubicBezTo>
                    <a:cubicBezTo>
                      <a:pt x="135" y="20"/>
                      <a:pt x="135" y="19"/>
                      <a:pt x="135" y="17"/>
                    </a:cubicBezTo>
                    <a:cubicBezTo>
                      <a:pt x="132" y="16"/>
                      <a:pt x="129" y="14"/>
                      <a:pt x="126" y="13"/>
                    </a:cubicBezTo>
                    <a:cubicBezTo>
                      <a:pt x="125" y="13"/>
                      <a:pt x="124" y="12"/>
                      <a:pt x="123" y="12"/>
                    </a:cubicBezTo>
                    <a:cubicBezTo>
                      <a:pt x="118" y="12"/>
                      <a:pt x="116" y="10"/>
                      <a:pt x="116" y="5"/>
                    </a:cubicBezTo>
                    <a:cubicBezTo>
                      <a:pt x="117" y="2"/>
                      <a:pt x="115" y="1"/>
                      <a:pt x="112" y="0"/>
                    </a:cubicBezTo>
                    <a:cubicBezTo>
                      <a:pt x="105" y="0"/>
                      <a:pt x="98" y="0"/>
                      <a:pt x="92" y="0"/>
                    </a:cubicBezTo>
                    <a:cubicBezTo>
                      <a:pt x="89" y="0"/>
                      <a:pt x="87" y="2"/>
                      <a:pt x="87" y="4"/>
                    </a:cubicBezTo>
                    <a:cubicBezTo>
                      <a:pt x="88" y="11"/>
                      <a:pt x="84" y="12"/>
                      <a:pt x="79" y="13"/>
                    </a:cubicBezTo>
                    <a:cubicBezTo>
                      <a:pt x="76" y="13"/>
                      <a:pt x="73" y="14"/>
                      <a:pt x="71" y="15"/>
                    </a:cubicBezTo>
                    <a:cubicBezTo>
                      <a:pt x="70" y="16"/>
                      <a:pt x="69" y="16"/>
                      <a:pt x="68" y="17"/>
                    </a:cubicBezTo>
                    <a:cubicBezTo>
                      <a:pt x="69" y="21"/>
                      <a:pt x="69" y="25"/>
                      <a:pt x="70" y="29"/>
                    </a:cubicBezTo>
                    <a:cubicBezTo>
                      <a:pt x="70" y="30"/>
                      <a:pt x="70" y="32"/>
                      <a:pt x="70" y="33"/>
                    </a:cubicBezTo>
                    <a:cubicBezTo>
                      <a:pt x="71" y="37"/>
                      <a:pt x="72" y="41"/>
                      <a:pt x="72" y="45"/>
                    </a:cubicBezTo>
                    <a:cubicBezTo>
                      <a:pt x="74" y="54"/>
                      <a:pt x="74" y="63"/>
                      <a:pt x="75" y="71"/>
                    </a:cubicBezTo>
                    <a:cubicBezTo>
                      <a:pt x="75" y="73"/>
                      <a:pt x="75" y="75"/>
                      <a:pt x="73" y="75"/>
                    </a:cubicBezTo>
                    <a:cubicBezTo>
                      <a:pt x="71" y="75"/>
                      <a:pt x="71" y="73"/>
                      <a:pt x="70" y="72"/>
                    </a:cubicBezTo>
                    <a:cubicBezTo>
                      <a:pt x="69" y="65"/>
                      <a:pt x="67" y="58"/>
                      <a:pt x="65" y="51"/>
                    </a:cubicBezTo>
                    <a:cubicBezTo>
                      <a:pt x="65" y="47"/>
                      <a:pt x="64" y="43"/>
                      <a:pt x="63" y="39"/>
                    </a:cubicBezTo>
                    <a:cubicBezTo>
                      <a:pt x="62" y="38"/>
                      <a:pt x="62" y="36"/>
                      <a:pt x="62" y="35"/>
                    </a:cubicBezTo>
                    <a:cubicBezTo>
                      <a:pt x="61" y="31"/>
                      <a:pt x="60" y="28"/>
                      <a:pt x="59" y="24"/>
                    </a:cubicBezTo>
                    <a:cubicBezTo>
                      <a:pt x="59" y="23"/>
                      <a:pt x="59" y="22"/>
                      <a:pt x="59" y="22"/>
                    </a:cubicBezTo>
                    <a:cubicBezTo>
                      <a:pt x="57" y="23"/>
                      <a:pt x="55" y="24"/>
                      <a:pt x="53" y="25"/>
                    </a:cubicBezTo>
                    <a:cubicBezTo>
                      <a:pt x="40" y="33"/>
                      <a:pt x="30" y="45"/>
                      <a:pt x="22" y="58"/>
                    </a:cubicBezTo>
                    <a:cubicBezTo>
                      <a:pt x="22" y="59"/>
                      <a:pt x="22" y="59"/>
                      <a:pt x="21" y="60"/>
                    </a:cubicBezTo>
                    <a:cubicBezTo>
                      <a:pt x="21" y="60"/>
                      <a:pt x="21" y="60"/>
                      <a:pt x="21" y="60"/>
                    </a:cubicBezTo>
                    <a:cubicBezTo>
                      <a:pt x="20" y="63"/>
                      <a:pt x="19" y="65"/>
                      <a:pt x="18" y="68"/>
                    </a:cubicBezTo>
                    <a:cubicBezTo>
                      <a:pt x="16" y="74"/>
                      <a:pt x="15" y="80"/>
                      <a:pt x="13" y="85"/>
                    </a:cubicBezTo>
                    <a:cubicBezTo>
                      <a:pt x="13" y="87"/>
                      <a:pt x="13" y="89"/>
                      <a:pt x="12" y="91"/>
                    </a:cubicBezTo>
                    <a:cubicBezTo>
                      <a:pt x="14" y="97"/>
                      <a:pt x="9" y="100"/>
                      <a:pt x="5" y="103"/>
                    </a:cubicBezTo>
                    <a:cubicBezTo>
                      <a:pt x="0" y="108"/>
                      <a:pt x="0" y="108"/>
                      <a:pt x="2" y="115"/>
                    </a:cubicBezTo>
                    <a:cubicBezTo>
                      <a:pt x="3" y="116"/>
                      <a:pt x="4" y="116"/>
                      <a:pt x="5" y="1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mj-lt"/>
                </a:endParaRPr>
              </a:p>
            </p:txBody>
          </p:sp>
          <p:sp>
            <p:nvSpPr>
              <p:cNvPr id="19" name="Freeform 8"/>
              <p:cNvSpPr>
                <a:spLocks/>
              </p:cNvSpPr>
              <p:nvPr/>
            </p:nvSpPr>
            <p:spPr bwMode="auto">
              <a:xfrm>
                <a:off x="1305" y="3199"/>
                <a:ext cx="103" cy="83"/>
              </a:xfrm>
              <a:custGeom>
                <a:avLst/>
                <a:gdLst>
                  <a:gd name="T0" fmla="*/ 7 w 43"/>
                  <a:gd name="T1" fmla="*/ 33 h 35"/>
                  <a:gd name="T2" fmla="*/ 12 w 43"/>
                  <a:gd name="T3" fmla="*/ 34 h 35"/>
                  <a:gd name="T4" fmla="*/ 25 w 43"/>
                  <a:gd name="T5" fmla="*/ 34 h 35"/>
                  <a:gd name="T6" fmla="*/ 30 w 43"/>
                  <a:gd name="T7" fmla="*/ 34 h 35"/>
                  <a:gd name="T8" fmla="*/ 39 w 43"/>
                  <a:gd name="T9" fmla="*/ 25 h 35"/>
                  <a:gd name="T10" fmla="*/ 40 w 43"/>
                  <a:gd name="T11" fmla="*/ 20 h 35"/>
                  <a:gd name="T12" fmla="*/ 43 w 43"/>
                  <a:gd name="T13" fmla="*/ 3 h 35"/>
                  <a:gd name="T14" fmla="*/ 41 w 43"/>
                  <a:gd name="T15" fmla="*/ 0 h 35"/>
                  <a:gd name="T16" fmla="*/ 29 w 43"/>
                  <a:gd name="T17" fmla="*/ 0 h 35"/>
                  <a:gd name="T18" fmla="*/ 24 w 43"/>
                  <a:gd name="T19" fmla="*/ 0 h 35"/>
                  <a:gd name="T20" fmla="*/ 11 w 43"/>
                  <a:gd name="T21" fmla="*/ 0 h 35"/>
                  <a:gd name="T22" fmla="*/ 6 w 43"/>
                  <a:gd name="T23" fmla="*/ 0 h 35"/>
                  <a:gd name="T24" fmla="*/ 1 w 43"/>
                  <a:gd name="T25" fmla="*/ 5 h 35"/>
                  <a:gd name="T26" fmla="*/ 1 w 43"/>
                  <a:gd name="T27" fmla="*/ 9 h 35"/>
                  <a:gd name="T28" fmla="*/ 4 w 43"/>
                  <a:gd name="T29" fmla="*/ 21 h 35"/>
                  <a:gd name="T30" fmla="*/ 4 w 43"/>
                  <a:gd name="T31" fmla="*/ 24 h 35"/>
                  <a:gd name="T32" fmla="*/ 7 w 43"/>
                  <a:gd name="T33" fmla="*/ 33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 h="35">
                    <a:moveTo>
                      <a:pt x="7" y="33"/>
                    </a:moveTo>
                    <a:cubicBezTo>
                      <a:pt x="9" y="34"/>
                      <a:pt x="10" y="34"/>
                      <a:pt x="12" y="34"/>
                    </a:cubicBezTo>
                    <a:cubicBezTo>
                      <a:pt x="16" y="33"/>
                      <a:pt x="21" y="34"/>
                      <a:pt x="25" y="34"/>
                    </a:cubicBezTo>
                    <a:cubicBezTo>
                      <a:pt x="27" y="34"/>
                      <a:pt x="28" y="34"/>
                      <a:pt x="30" y="34"/>
                    </a:cubicBezTo>
                    <a:cubicBezTo>
                      <a:pt x="37" y="35"/>
                      <a:pt x="38" y="30"/>
                      <a:pt x="39" y="25"/>
                    </a:cubicBezTo>
                    <a:cubicBezTo>
                      <a:pt x="39" y="23"/>
                      <a:pt x="39" y="21"/>
                      <a:pt x="40" y="20"/>
                    </a:cubicBezTo>
                    <a:cubicBezTo>
                      <a:pt x="40" y="14"/>
                      <a:pt x="42" y="9"/>
                      <a:pt x="43" y="3"/>
                    </a:cubicBezTo>
                    <a:cubicBezTo>
                      <a:pt x="43" y="2"/>
                      <a:pt x="42" y="1"/>
                      <a:pt x="41" y="0"/>
                    </a:cubicBezTo>
                    <a:cubicBezTo>
                      <a:pt x="37" y="0"/>
                      <a:pt x="33" y="0"/>
                      <a:pt x="29" y="0"/>
                    </a:cubicBezTo>
                    <a:cubicBezTo>
                      <a:pt x="28" y="0"/>
                      <a:pt x="26" y="0"/>
                      <a:pt x="24" y="0"/>
                    </a:cubicBezTo>
                    <a:cubicBezTo>
                      <a:pt x="20" y="0"/>
                      <a:pt x="15" y="0"/>
                      <a:pt x="11" y="0"/>
                    </a:cubicBezTo>
                    <a:cubicBezTo>
                      <a:pt x="9" y="0"/>
                      <a:pt x="8" y="0"/>
                      <a:pt x="6" y="0"/>
                    </a:cubicBezTo>
                    <a:cubicBezTo>
                      <a:pt x="2" y="0"/>
                      <a:pt x="0" y="1"/>
                      <a:pt x="1" y="5"/>
                    </a:cubicBezTo>
                    <a:cubicBezTo>
                      <a:pt x="1" y="6"/>
                      <a:pt x="1" y="8"/>
                      <a:pt x="1" y="9"/>
                    </a:cubicBezTo>
                    <a:cubicBezTo>
                      <a:pt x="2" y="13"/>
                      <a:pt x="3" y="17"/>
                      <a:pt x="4" y="21"/>
                    </a:cubicBezTo>
                    <a:cubicBezTo>
                      <a:pt x="5" y="22"/>
                      <a:pt x="4" y="23"/>
                      <a:pt x="4" y="24"/>
                    </a:cubicBezTo>
                    <a:cubicBezTo>
                      <a:pt x="6" y="27"/>
                      <a:pt x="5" y="31"/>
                      <a:pt x="7"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mj-lt"/>
                </a:endParaRPr>
              </a:p>
            </p:txBody>
          </p:sp>
          <p:sp>
            <p:nvSpPr>
              <p:cNvPr id="20" name="Freeform 9"/>
              <p:cNvSpPr>
                <a:spLocks/>
              </p:cNvSpPr>
              <p:nvPr/>
            </p:nvSpPr>
            <p:spPr bwMode="auto">
              <a:xfrm>
                <a:off x="1303" y="3294"/>
                <a:ext cx="105" cy="168"/>
              </a:xfrm>
              <a:custGeom>
                <a:avLst/>
                <a:gdLst>
                  <a:gd name="T0" fmla="*/ 42 w 44"/>
                  <a:gd name="T1" fmla="*/ 20 h 71"/>
                  <a:gd name="T2" fmla="*/ 41 w 44"/>
                  <a:gd name="T3" fmla="*/ 16 h 71"/>
                  <a:gd name="T4" fmla="*/ 38 w 44"/>
                  <a:gd name="T5" fmla="*/ 5 h 71"/>
                  <a:gd name="T6" fmla="*/ 37 w 44"/>
                  <a:gd name="T7" fmla="*/ 2 h 71"/>
                  <a:gd name="T8" fmla="*/ 25 w 44"/>
                  <a:gd name="T9" fmla="*/ 1 h 71"/>
                  <a:gd name="T10" fmla="*/ 21 w 44"/>
                  <a:gd name="T11" fmla="*/ 1 h 71"/>
                  <a:gd name="T12" fmla="*/ 13 w 44"/>
                  <a:gd name="T13" fmla="*/ 1 h 71"/>
                  <a:gd name="T14" fmla="*/ 7 w 44"/>
                  <a:gd name="T15" fmla="*/ 6 h 71"/>
                  <a:gd name="T16" fmla="*/ 4 w 44"/>
                  <a:gd name="T17" fmla="*/ 18 h 71"/>
                  <a:gd name="T18" fmla="*/ 3 w 44"/>
                  <a:gd name="T19" fmla="*/ 24 h 71"/>
                  <a:gd name="T20" fmla="*/ 3 w 44"/>
                  <a:gd name="T21" fmla="*/ 36 h 71"/>
                  <a:gd name="T22" fmla="*/ 5 w 44"/>
                  <a:gd name="T23" fmla="*/ 40 h 71"/>
                  <a:gd name="T24" fmla="*/ 9 w 44"/>
                  <a:gd name="T25" fmla="*/ 49 h 71"/>
                  <a:gd name="T26" fmla="*/ 10 w 44"/>
                  <a:gd name="T27" fmla="*/ 51 h 71"/>
                  <a:gd name="T28" fmla="*/ 16 w 44"/>
                  <a:gd name="T29" fmla="*/ 61 h 71"/>
                  <a:gd name="T30" fmla="*/ 17 w 44"/>
                  <a:gd name="T31" fmla="*/ 64 h 71"/>
                  <a:gd name="T32" fmla="*/ 22 w 44"/>
                  <a:gd name="T33" fmla="*/ 71 h 71"/>
                  <a:gd name="T34" fmla="*/ 27 w 44"/>
                  <a:gd name="T35" fmla="*/ 66 h 71"/>
                  <a:gd name="T36" fmla="*/ 42 w 44"/>
                  <a:gd name="T37" fmla="*/ 38 h 71"/>
                  <a:gd name="T38" fmla="*/ 43 w 44"/>
                  <a:gd name="T39" fmla="*/ 36 h 71"/>
                  <a:gd name="T40" fmla="*/ 43 w 44"/>
                  <a:gd name="T41" fmla="*/ 36 h 71"/>
                  <a:gd name="T42" fmla="*/ 44 w 44"/>
                  <a:gd name="T43" fmla="*/ 31 h 71"/>
                  <a:gd name="T44" fmla="*/ 42 w 44"/>
                  <a:gd name="T45" fmla="*/ 2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 h="71">
                    <a:moveTo>
                      <a:pt x="42" y="20"/>
                    </a:moveTo>
                    <a:cubicBezTo>
                      <a:pt x="41" y="19"/>
                      <a:pt x="41" y="18"/>
                      <a:pt x="41" y="16"/>
                    </a:cubicBezTo>
                    <a:cubicBezTo>
                      <a:pt x="40" y="13"/>
                      <a:pt x="39" y="9"/>
                      <a:pt x="38" y="5"/>
                    </a:cubicBezTo>
                    <a:cubicBezTo>
                      <a:pt x="38" y="4"/>
                      <a:pt x="38" y="3"/>
                      <a:pt x="37" y="2"/>
                    </a:cubicBezTo>
                    <a:cubicBezTo>
                      <a:pt x="33" y="0"/>
                      <a:pt x="29" y="1"/>
                      <a:pt x="25" y="1"/>
                    </a:cubicBezTo>
                    <a:cubicBezTo>
                      <a:pt x="24" y="1"/>
                      <a:pt x="22" y="1"/>
                      <a:pt x="21" y="1"/>
                    </a:cubicBezTo>
                    <a:cubicBezTo>
                      <a:pt x="18" y="1"/>
                      <a:pt x="16" y="1"/>
                      <a:pt x="13" y="1"/>
                    </a:cubicBezTo>
                    <a:cubicBezTo>
                      <a:pt x="9" y="0"/>
                      <a:pt x="8" y="2"/>
                      <a:pt x="7" y="6"/>
                    </a:cubicBezTo>
                    <a:cubicBezTo>
                      <a:pt x="6" y="10"/>
                      <a:pt x="5" y="14"/>
                      <a:pt x="4" y="18"/>
                    </a:cubicBezTo>
                    <a:cubicBezTo>
                      <a:pt x="3" y="20"/>
                      <a:pt x="4" y="22"/>
                      <a:pt x="3" y="24"/>
                    </a:cubicBezTo>
                    <a:cubicBezTo>
                      <a:pt x="2" y="28"/>
                      <a:pt x="0" y="32"/>
                      <a:pt x="3" y="36"/>
                    </a:cubicBezTo>
                    <a:cubicBezTo>
                      <a:pt x="4" y="37"/>
                      <a:pt x="4" y="39"/>
                      <a:pt x="5" y="40"/>
                    </a:cubicBezTo>
                    <a:cubicBezTo>
                      <a:pt x="7" y="43"/>
                      <a:pt x="8" y="46"/>
                      <a:pt x="9" y="49"/>
                    </a:cubicBezTo>
                    <a:cubicBezTo>
                      <a:pt x="10" y="50"/>
                      <a:pt x="10" y="51"/>
                      <a:pt x="10" y="51"/>
                    </a:cubicBezTo>
                    <a:cubicBezTo>
                      <a:pt x="12" y="54"/>
                      <a:pt x="14" y="58"/>
                      <a:pt x="16" y="61"/>
                    </a:cubicBezTo>
                    <a:cubicBezTo>
                      <a:pt x="17" y="62"/>
                      <a:pt x="17" y="63"/>
                      <a:pt x="17" y="64"/>
                    </a:cubicBezTo>
                    <a:cubicBezTo>
                      <a:pt x="19" y="66"/>
                      <a:pt x="20" y="69"/>
                      <a:pt x="22" y="71"/>
                    </a:cubicBezTo>
                    <a:cubicBezTo>
                      <a:pt x="25" y="71"/>
                      <a:pt x="25" y="67"/>
                      <a:pt x="27" y="66"/>
                    </a:cubicBezTo>
                    <a:cubicBezTo>
                      <a:pt x="32" y="56"/>
                      <a:pt x="37" y="47"/>
                      <a:pt x="42" y="38"/>
                    </a:cubicBezTo>
                    <a:cubicBezTo>
                      <a:pt x="42" y="37"/>
                      <a:pt x="42" y="37"/>
                      <a:pt x="43" y="36"/>
                    </a:cubicBezTo>
                    <a:cubicBezTo>
                      <a:pt x="43" y="36"/>
                      <a:pt x="43" y="36"/>
                      <a:pt x="43" y="36"/>
                    </a:cubicBezTo>
                    <a:cubicBezTo>
                      <a:pt x="43" y="35"/>
                      <a:pt x="44" y="33"/>
                      <a:pt x="44" y="31"/>
                    </a:cubicBezTo>
                    <a:cubicBezTo>
                      <a:pt x="43" y="27"/>
                      <a:pt x="42" y="24"/>
                      <a:pt x="42"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mj-lt"/>
                </a:endParaRPr>
              </a:p>
            </p:txBody>
          </p:sp>
        </p:grpSp>
      </p:grpSp>
      <p:grpSp>
        <p:nvGrpSpPr>
          <p:cNvPr id="21" name="Group 20"/>
          <p:cNvGrpSpPr/>
          <p:nvPr/>
        </p:nvGrpSpPr>
        <p:grpSpPr>
          <a:xfrm>
            <a:off x="7989428" y="2067090"/>
            <a:ext cx="533400" cy="533400"/>
            <a:chOff x="6524233" y="2914497"/>
            <a:chExt cx="533400" cy="533400"/>
          </a:xfrm>
        </p:grpSpPr>
        <p:sp>
          <p:nvSpPr>
            <p:cNvPr id="22" name="Oval 21"/>
            <p:cNvSpPr/>
            <p:nvPr/>
          </p:nvSpPr>
          <p:spPr bwMode="auto">
            <a:xfrm>
              <a:off x="6524233" y="2914497"/>
              <a:ext cx="533400" cy="533400"/>
            </a:xfrm>
            <a:prstGeom prst="ellipse">
              <a:avLst/>
            </a:prstGeom>
            <a:solidFill>
              <a:srgbClr val="0153A5"/>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000">
                <a:solidFill>
                  <a:schemeClr val="accent1"/>
                </a:solidFill>
                <a:latin typeface="+mj-lt"/>
              </a:endParaRPr>
            </a:p>
          </p:txBody>
        </p:sp>
        <p:grpSp>
          <p:nvGrpSpPr>
            <p:cNvPr id="23" name="Group 12"/>
            <p:cNvGrpSpPr>
              <a:grpSpLocks noChangeAspect="1"/>
            </p:cNvGrpSpPr>
            <p:nvPr/>
          </p:nvGrpSpPr>
          <p:grpSpPr bwMode="auto">
            <a:xfrm>
              <a:off x="6647296" y="3014752"/>
              <a:ext cx="287275" cy="261848"/>
              <a:chOff x="1980" y="1329"/>
              <a:chExt cx="1819" cy="1658"/>
            </a:xfrm>
            <a:solidFill>
              <a:schemeClr val="bg1"/>
            </a:solidFill>
          </p:grpSpPr>
          <p:sp>
            <p:nvSpPr>
              <p:cNvPr id="24" name="Freeform 13"/>
              <p:cNvSpPr>
                <a:spLocks/>
              </p:cNvSpPr>
              <p:nvPr/>
            </p:nvSpPr>
            <p:spPr bwMode="auto">
              <a:xfrm>
                <a:off x="1980" y="1950"/>
                <a:ext cx="690" cy="1037"/>
              </a:xfrm>
              <a:custGeom>
                <a:avLst/>
                <a:gdLst>
                  <a:gd name="T0" fmla="*/ 290 w 291"/>
                  <a:gd name="T1" fmla="*/ 399 h 437"/>
                  <a:gd name="T2" fmla="*/ 290 w 291"/>
                  <a:gd name="T3" fmla="*/ 368 h 437"/>
                  <a:gd name="T4" fmla="*/ 290 w 291"/>
                  <a:gd name="T5" fmla="*/ 346 h 437"/>
                  <a:gd name="T6" fmla="*/ 259 w 291"/>
                  <a:gd name="T7" fmla="*/ 345 h 437"/>
                  <a:gd name="T8" fmla="*/ 231 w 291"/>
                  <a:gd name="T9" fmla="*/ 345 h 437"/>
                  <a:gd name="T10" fmla="*/ 203 w 291"/>
                  <a:gd name="T11" fmla="*/ 339 h 437"/>
                  <a:gd name="T12" fmla="*/ 186 w 291"/>
                  <a:gd name="T13" fmla="*/ 329 h 437"/>
                  <a:gd name="T14" fmla="*/ 171 w 291"/>
                  <a:gd name="T15" fmla="*/ 314 h 437"/>
                  <a:gd name="T16" fmla="*/ 157 w 291"/>
                  <a:gd name="T17" fmla="*/ 295 h 437"/>
                  <a:gd name="T18" fmla="*/ 146 w 291"/>
                  <a:gd name="T19" fmla="*/ 279 h 437"/>
                  <a:gd name="T20" fmla="*/ 134 w 291"/>
                  <a:gd name="T21" fmla="*/ 262 h 437"/>
                  <a:gd name="T22" fmla="*/ 122 w 291"/>
                  <a:gd name="T23" fmla="*/ 245 h 437"/>
                  <a:gd name="T24" fmla="*/ 108 w 291"/>
                  <a:gd name="T25" fmla="*/ 226 h 437"/>
                  <a:gd name="T26" fmla="*/ 97 w 291"/>
                  <a:gd name="T27" fmla="*/ 209 h 437"/>
                  <a:gd name="T28" fmla="*/ 83 w 291"/>
                  <a:gd name="T29" fmla="*/ 190 h 437"/>
                  <a:gd name="T30" fmla="*/ 73 w 291"/>
                  <a:gd name="T31" fmla="*/ 175 h 437"/>
                  <a:gd name="T32" fmla="*/ 61 w 291"/>
                  <a:gd name="T33" fmla="*/ 156 h 437"/>
                  <a:gd name="T34" fmla="*/ 54 w 291"/>
                  <a:gd name="T35" fmla="*/ 132 h 437"/>
                  <a:gd name="T36" fmla="*/ 54 w 291"/>
                  <a:gd name="T37" fmla="*/ 112 h 437"/>
                  <a:gd name="T38" fmla="*/ 54 w 291"/>
                  <a:gd name="T39" fmla="*/ 111 h 437"/>
                  <a:gd name="T40" fmla="*/ 62 w 291"/>
                  <a:gd name="T41" fmla="*/ 84 h 437"/>
                  <a:gd name="T42" fmla="*/ 109 w 291"/>
                  <a:gd name="T43" fmla="*/ 46 h 437"/>
                  <a:gd name="T44" fmla="*/ 141 w 291"/>
                  <a:gd name="T45" fmla="*/ 43 h 437"/>
                  <a:gd name="T46" fmla="*/ 167 w 291"/>
                  <a:gd name="T47" fmla="*/ 50 h 437"/>
                  <a:gd name="T48" fmla="*/ 185 w 291"/>
                  <a:gd name="T49" fmla="*/ 62 h 437"/>
                  <a:gd name="T50" fmla="*/ 199 w 291"/>
                  <a:gd name="T51" fmla="*/ 78 h 437"/>
                  <a:gd name="T52" fmla="*/ 211 w 291"/>
                  <a:gd name="T53" fmla="*/ 95 h 437"/>
                  <a:gd name="T54" fmla="*/ 223 w 291"/>
                  <a:gd name="T55" fmla="*/ 112 h 437"/>
                  <a:gd name="T56" fmla="*/ 236 w 291"/>
                  <a:gd name="T57" fmla="*/ 130 h 437"/>
                  <a:gd name="T58" fmla="*/ 247 w 291"/>
                  <a:gd name="T59" fmla="*/ 146 h 437"/>
                  <a:gd name="T60" fmla="*/ 260 w 291"/>
                  <a:gd name="T61" fmla="*/ 165 h 437"/>
                  <a:gd name="T62" fmla="*/ 272 w 291"/>
                  <a:gd name="T63" fmla="*/ 182 h 437"/>
                  <a:gd name="T64" fmla="*/ 290 w 291"/>
                  <a:gd name="T65" fmla="*/ 184 h 437"/>
                  <a:gd name="T66" fmla="*/ 290 w 291"/>
                  <a:gd name="T67" fmla="*/ 154 h 437"/>
                  <a:gd name="T68" fmla="*/ 290 w 291"/>
                  <a:gd name="T69" fmla="*/ 124 h 437"/>
                  <a:gd name="T70" fmla="*/ 287 w 291"/>
                  <a:gd name="T71" fmla="*/ 98 h 437"/>
                  <a:gd name="T72" fmla="*/ 280 w 291"/>
                  <a:gd name="T73" fmla="*/ 79 h 437"/>
                  <a:gd name="T74" fmla="*/ 269 w 291"/>
                  <a:gd name="T75" fmla="*/ 58 h 437"/>
                  <a:gd name="T76" fmla="*/ 256 w 291"/>
                  <a:gd name="T77" fmla="*/ 41 h 437"/>
                  <a:gd name="T78" fmla="*/ 240 w 291"/>
                  <a:gd name="T79" fmla="*/ 27 h 437"/>
                  <a:gd name="T80" fmla="*/ 222 w 291"/>
                  <a:gd name="T81" fmla="*/ 15 h 437"/>
                  <a:gd name="T82" fmla="*/ 202 w 291"/>
                  <a:gd name="T83" fmla="*/ 6 h 437"/>
                  <a:gd name="T84" fmla="*/ 180 w 291"/>
                  <a:gd name="T85" fmla="*/ 1 h 437"/>
                  <a:gd name="T86" fmla="*/ 175 w 291"/>
                  <a:gd name="T87" fmla="*/ 0 h 437"/>
                  <a:gd name="T88" fmla="*/ 159 w 291"/>
                  <a:gd name="T89" fmla="*/ 0 h 437"/>
                  <a:gd name="T90" fmla="*/ 130 w 291"/>
                  <a:gd name="T91" fmla="*/ 0 h 437"/>
                  <a:gd name="T92" fmla="*/ 95 w 291"/>
                  <a:gd name="T93" fmla="*/ 4 h 437"/>
                  <a:gd name="T94" fmla="*/ 83 w 291"/>
                  <a:gd name="T95" fmla="*/ 8 h 437"/>
                  <a:gd name="T96" fmla="*/ 0 w 291"/>
                  <a:gd name="T97" fmla="*/ 111 h 437"/>
                  <a:gd name="T98" fmla="*/ 38 w 291"/>
                  <a:gd name="T99" fmla="*/ 436 h 437"/>
                  <a:gd name="T100" fmla="*/ 67 w 291"/>
                  <a:gd name="T101" fmla="*/ 436 h 437"/>
                  <a:gd name="T102" fmla="*/ 97 w 291"/>
                  <a:gd name="T103" fmla="*/ 436 h 437"/>
                  <a:gd name="T104" fmla="*/ 127 w 291"/>
                  <a:gd name="T105" fmla="*/ 436 h 437"/>
                  <a:gd name="T106" fmla="*/ 156 w 291"/>
                  <a:gd name="T107" fmla="*/ 436 h 437"/>
                  <a:gd name="T108" fmla="*/ 186 w 291"/>
                  <a:gd name="T109" fmla="*/ 436 h 437"/>
                  <a:gd name="T110" fmla="*/ 216 w 291"/>
                  <a:gd name="T111" fmla="*/ 436 h 437"/>
                  <a:gd name="T112" fmla="*/ 245 w 291"/>
                  <a:gd name="T113" fmla="*/ 436 h 437"/>
                  <a:gd name="T114" fmla="*/ 275 w 291"/>
                  <a:gd name="T115" fmla="*/ 436 h 437"/>
                  <a:gd name="T116" fmla="*/ 290 w 291"/>
                  <a:gd name="T117" fmla="*/ 429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91" h="437">
                    <a:moveTo>
                      <a:pt x="290" y="421"/>
                    </a:moveTo>
                    <a:cubicBezTo>
                      <a:pt x="290" y="414"/>
                      <a:pt x="290" y="406"/>
                      <a:pt x="290" y="399"/>
                    </a:cubicBezTo>
                    <a:cubicBezTo>
                      <a:pt x="290" y="397"/>
                      <a:pt x="290" y="394"/>
                      <a:pt x="290" y="392"/>
                    </a:cubicBezTo>
                    <a:cubicBezTo>
                      <a:pt x="290" y="384"/>
                      <a:pt x="290" y="376"/>
                      <a:pt x="290" y="368"/>
                    </a:cubicBezTo>
                    <a:cubicBezTo>
                      <a:pt x="290" y="366"/>
                      <a:pt x="290" y="364"/>
                      <a:pt x="290" y="362"/>
                    </a:cubicBezTo>
                    <a:cubicBezTo>
                      <a:pt x="290" y="357"/>
                      <a:pt x="290" y="351"/>
                      <a:pt x="290" y="346"/>
                    </a:cubicBezTo>
                    <a:cubicBezTo>
                      <a:pt x="287" y="345"/>
                      <a:pt x="285" y="345"/>
                      <a:pt x="282" y="345"/>
                    </a:cubicBezTo>
                    <a:cubicBezTo>
                      <a:pt x="274" y="345"/>
                      <a:pt x="267" y="345"/>
                      <a:pt x="259" y="345"/>
                    </a:cubicBezTo>
                    <a:cubicBezTo>
                      <a:pt x="257" y="345"/>
                      <a:pt x="255" y="345"/>
                      <a:pt x="253" y="345"/>
                    </a:cubicBezTo>
                    <a:cubicBezTo>
                      <a:pt x="245" y="345"/>
                      <a:pt x="238" y="346"/>
                      <a:pt x="231" y="345"/>
                    </a:cubicBezTo>
                    <a:cubicBezTo>
                      <a:pt x="228" y="345"/>
                      <a:pt x="225" y="345"/>
                      <a:pt x="223" y="344"/>
                    </a:cubicBezTo>
                    <a:cubicBezTo>
                      <a:pt x="216" y="344"/>
                      <a:pt x="209" y="342"/>
                      <a:pt x="203" y="339"/>
                    </a:cubicBezTo>
                    <a:cubicBezTo>
                      <a:pt x="202" y="338"/>
                      <a:pt x="200" y="338"/>
                      <a:pt x="199" y="337"/>
                    </a:cubicBezTo>
                    <a:cubicBezTo>
                      <a:pt x="194" y="335"/>
                      <a:pt x="190" y="333"/>
                      <a:pt x="186" y="329"/>
                    </a:cubicBezTo>
                    <a:cubicBezTo>
                      <a:pt x="184" y="328"/>
                      <a:pt x="182" y="327"/>
                      <a:pt x="181" y="325"/>
                    </a:cubicBezTo>
                    <a:cubicBezTo>
                      <a:pt x="177" y="322"/>
                      <a:pt x="174" y="319"/>
                      <a:pt x="171" y="314"/>
                    </a:cubicBezTo>
                    <a:cubicBezTo>
                      <a:pt x="169" y="313"/>
                      <a:pt x="168" y="311"/>
                      <a:pt x="167" y="309"/>
                    </a:cubicBezTo>
                    <a:cubicBezTo>
                      <a:pt x="163" y="304"/>
                      <a:pt x="160" y="300"/>
                      <a:pt x="157" y="295"/>
                    </a:cubicBezTo>
                    <a:cubicBezTo>
                      <a:pt x="156" y="294"/>
                      <a:pt x="155" y="293"/>
                      <a:pt x="154" y="291"/>
                    </a:cubicBezTo>
                    <a:cubicBezTo>
                      <a:pt x="151" y="287"/>
                      <a:pt x="149" y="283"/>
                      <a:pt x="146" y="279"/>
                    </a:cubicBezTo>
                    <a:cubicBezTo>
                      <a:pt x="144" y="277"/>
                      <a:pt x="143" y="275"/>
                      <a:pt x="141" y="273"/>
                    </a:cubicBezTo>
                    <a:cubicBezTo>
                      <a:pt x="139" y="269"/>
                      <a:pt x="137" y="266"/>
                      <a:pt x="134" y="262"/>
                    </a:cubicBezTo>
                    <a:cubicBezTo>
                      <a:pt x="133" y="261"/>
                      <a:pt x="131" y="259"/>
                      <a:pt x="131" y="257"/>
                    </a:cubicBezTo>
                    <a:cubicBezTo>
                      <a:pt x="127" y="254"/>
                      <a:pt x="124" y="250"/>
                      <a:pt x="122" y="245"/>
                    </a:cubicBezTo>
                    <a:cubicBezTo>
                      <a:pt x="120" y="243"/>
                      <a:pt x="119" y="241"/>
                      <a:pt x="118" y="239"/>
                    </a:cubicBezTo>
                    <a:cubicBezTo>
                      <a:pt x="114" y="235"/>
                      <a:pt x="111" y="230"/>
                      <a:pt x="108" y="226"/>
                    </a:cubicBezTo>
                    <a:cubicBezTo>
                      <a:pt x="107" y="224"/>
                      <a:pt x="106" y="222"/>
                      <a:pt x="105" y="221"/>
                    </a:cubicBezTo>
                    <a:cubicBezTo>
                      <a:pt x="102" y="217"/>
                      <a:pt x="99" y="213"/>
                      <a:pt x="97" y="209"/>
                    </a:cubicBezTo>
                    <a:cubicBezTo>
                      <a:pt x="95" y="208"/>
                      <a:pt x="93" y="206"/>
                      <a:pt x="92" y="203"/>
                    </a:cubicBezTo>
                    <a:cubicBezTo>
                      <a:pt x="89" y="199"/>
                      <a:pt x="86" y="195"/>
                      <a:pt x="83" y="190"/>
                    </a:cubicBezTo>
                    <a:cubicBezTo>
                      <a:pt x="82" y="190"/>
                      <a:pt x="82" y="189"/>
                      <a:pt x="82" y="188"/>
                    </a:cubicBezTo>
                    <a:cubicBezTo>
                      <a:pt x="78" y="184"/>
                      <a:pt x="75" y="180"/>
                      <a:pt x="73" y="175"/>
                    </a:cubicBezTo>
                    <a:cubicBezTo>
                      <a:pt x="71" y="174"/>
                      <a:pt x="70" y="171"/>
                      <a:pt x="69" y="169"/>
                    </a:cubicBezTo>
                    <a:cubicBezTo>
                      <a:pt x="65" y="165"/>
                      <a:pt x="62" y="161"/>
                      <a:pt x="61" y="156"/>
                    </a:cubicBezTo>
                    <a:cubicBezTo>
                      <a:pt x="59" y="154"/>
                      <a:pt x="58" y="152"/>
                      <a:pt x="58" y="150"/>
                    </a:cubicBezTo>
                    <a:cubicBezTo>
                      <a:pt x="55" y="144"/>
                      <a:pt x="54" y="138"/>
                      <a:pt x="54" y="132"/>
                    </a:cubicBezTo>
                    <a:cubicBezTo>
                      <a:pt x="53" y="130"/>
                      <a:pt x="52" y="127"/>
                      <a:pt x="53" y="124"/>
                    </a:cubicBezTo>
                    <a:cubicBezTo>
                      <a:pt x="52" y="120"/>
                      <a:pt x="52" y="116"/>
                      <a:pt x="54" y="112"/>
                    </a:cubicBezTo>
                    <a:cubicBezTo>
                      <a:pt x="53" y="112"/>
                      <a:pt x="53" y="112"/>
                      <a:pt x="53" y="112"/>
                    </a:cubicBezTo>
                    <a:cubicBezTo>
                      <a:pt x="54" y="111"/>
                      <a:pt x="54" y="111"/>
                      <a:pt x="54" y="111"/>
                    </a:cubicBezTo>
                    <a:cubicBezTo>
                      <a:pt x="53" y="106"/>
                      <a:pt x="55" y="102"/>
                      <a:pt x="57" y="98"/>
                    </a:cubicBezTo>
                    <a:cubicBezTo>
                      <a:pt x="57" y="93"/>
                      <a:pt x="60" y="89"/>
                      <a:pt x="62" y="84"/>
                    </a:cubicBezTo>
                    <a:cubicBezTo>
                      <a:pt x="70" y="70"/>
                      <a:pt x="81" y="59"/>
                      <a:pt x="95" y="51"/>
                    </a:cubicBezTo>
                    <a:cubicBezTo>
                      <a:pt x="99" y="48"/>
                      <a:pt x="104" y="47"/>
                      <a:pt x="109" y="46"/>
                    </a:cubicBezTo>
                    <a:cubicBezTo>
                      <a:pt x="117" y="42"/>
                      <a:pt x="125" y="42"/>
                      <a:pt x="134" y="42"/>
                    </a:cubicBezTo>
                    <a:cubicBezTo>
                      <a:pt x="137" y="41"/>
                      <a:pt x="139" y="42"/>
                      <a:pt x="141" y="43"/>
                    </a:cubicBezTo>
                    <a:cubicBezTo>
                      <a:pt x="148" y="42"/>
                      <a:pt x="154" y="44"/>
                      <a:pt x="159" y="47"/>
                    </a:cubicBezTo>
                    <a:cubicBezTo>
                      <a:pt x="162" y="47"/>
                      <a:pt x="165" y="48"/>
                      <a:pt x="167" y="50"/>
                    </a:cubicBezTo>
                    <a:cubicBezTo>
                      <a:pt x="172" y="52"/>
                      <a:pt x="176" y="54"/>
                      <a:pt x="180" y="58"/>
                    </a:cubicBezTo>
                    <a:cubicBezTo>
                      <a:pt x="182" y="59"/>
                      <a:pt x="184" y="60"/>
                      <a:pt x="185" y="62"/>
                    </a:cubicBezTo>
                    <a:cubicBezTo>
                      <a:pt x="189" y="65"/>
                      <a:pt x="192" y="68"/>
                      <a:pt x="195" y="72"/>
                    </a:cubicBezTo>
                    <a:cubicBezTo>
                      <a:pt x="197" y="74"/>
                      <a:pt x="198" y="76"/>
                      <a:pt x="199" y="78"/>
                    </a:cubicBezTo>
                    <a:cubicBezTo>
                      <a:pt x="203" y="83"/>
                      <a:pt x="206" y="87"/>
                      <a:pt x="209" y="92"/>
                    </a:cubicBezTo>
                    <a:cubicBezTo>
                      <a:pt x="210" y="92"/>
                      <a:pt x="211" y="93"/>
                      <a:pt x="211" y="95"/>
                    </a:cubicBezTo>
                    <a:cubicBezTo>
                      <a:pt x="214" y="99"/>
                      <a:pt x="218" y="103"/>
                      <a:pt x="220" y="108"/>
                    </a:cubicBezTo>
                    <a:cubicBezTo>
                      <a:pt x="222" y="109"/>
                      <a:pt x="223" y="111"/>
                      <a:pt x="223" y="112"/>
                    </a:cubicBezTo>
                    <a:cubicBezTo>
                      <a:pt x="226" y="117"/>
                      <a:pt x="229" y="121"/>
                      <a:pt x="232" y="125"/>
                    </a:cubicBezTo>
                    <a:cubicBezTo>
                      <a:pt x="233" y="127"/>
                      <a:pt x="235" y="128"/>
                      <a:pt x="236" y="130"/>
                    </a:cubicBezTo>
                    <a:cubicBezTo>
                      <a:pt x="239" y="134"/>
                      <a:pt x="242" y="138"/>
                      <a:pt x="244" y="142"/>
                    </a:cubicBezTo>
                    <a:cubicBezTo>
                      <a:pt x="246" y="143"/>
                      <a:pt x="247" y="144"/>
                      <a:pt x="247" y="146"/>
                    </a:cubicBezTo>
                    <a:cubicBezTo>
                      <a:pt x="251" y="151"/>
                      <a:pt x="255" y="156"/>
                      <a:pt x="258" y="161"/>
                    </a:cubicBezTo>
                    <a:cubicBezTo>
                      <a:pt x="259" y="162"/>
                      <a:pt x="259" y="164"/>
                      <a:pt x="260" y="165"/>
                    </a:cubicBezTo>
                    <a:cubicBezTo>
                      <a:pt x="264" y="169"/>
                      <a:pt x="267" y="173"/>
                      <a:pt x="269" y="178"/>
                    </a:cubicBezTo>
                    <a:cubicBezTo>
                      <a:pt x="271" y="179"/>
                      <a:pt x="272" y="180"/>
                      <a:pt x="272" y="182"/>
                    </a:cubicBezTo>
                    <a:cubicBezTo>
                      <a:pt x="277" y="188"/>
                      <a:pt x="283" y="184"/>
                      <a:pt x="288" y="186"/>
                    </a:cubicBezTo>
                    <a:cubicBezTo>
                      <a:pt x="289" y="185"/>
                      <a:pt x="290" y="184"/>
                      <a:pt x="290" y="184"/>
                    </a:cubicBezTo>
                    <a:cubicBezTo>
                      <a:pt x="290" y="176"/>
                      <a:pt x="290" y="168"/>
                      <a:pt x="290" y="160"/>
                    </a:cubicBezTo>
                    <a:cubicBezTo>
                      <a:pt x="290" y="158"/>
                      <a:pt x="290" y="156"/>
                      <a:pt x="290" y="154"/>
                    </a:cubicBezTo>
                    <a:cubicBezTo>
                      <a:pt x="290" y="146"/>
                      <a:pt x="290" y="138"/>
                      <a:pt x="290" y="130"/>
                    </a:cubicBezTo>
                    <a:cubicBezTo>
                      <a:pt x="290" y="128"/>
                      <a:pt x="290" y="126"/>
                      <a:pt x="290" y="124"/>
                    </a:cubicBezTo>
                    <a:cubicBezTo>
                      <a:pt x="289" y="118"/>
                      <a:pt x="289" y="111"/>
                      <a:pt x="288" y="104"/>
                    </a:cubicBezTo>
                    <a:cubicBezTo>
                      <a:pt x="286" y="102"/>
                      <a:pt x="287" y="100"/>
                      <a:pt x="287" y="98"/>
                    </a:cubicBezTo>
                    <a:cubicBezTo>
                      <a:pt x="285" y="93"/>
                      <a:pt x="284" y="88"/>
                      <a:pt x="282" y="83"/>
                    </a:cubicBezTo>
                    <a:cubicBezTo>
                      <a:pt x="280" y="82"/>
                      <a:pt x="281" y="80"/>
                      <a:pt x="280" y="79"/>
                    </a:cubicBezTo>
                    <a:cubicBezTo>
                      <a:pt x="278" y="73"/>
                      <a:pt x="275" y="68"/>
                      <a:pt x="272" y="62"/>
                    </a:cubicBezTo>
                    <a:cubicBezTo>
                      <a:pt x="270" y="61"/>
                      <a:pt x="269" y="60"/>
                      <a:pt x="269" y="58"/>
                    </a:cubicBezTo>
                    <a:cubicBezTo>
                      <a:pt x="266" y="54"/>
                      <a:pt x="263" y="50"/>
                      <a:pt x="260" y="46"/>
                    </a:cubicBezTo>
                    <a:cubicBezTo>
                      <a:pt x="258" y="45"/>
                      <a:pt x="257" y="43"/>
                      <a:pt x="256" y="41"/>
                    </a:cubicBezTo>
                    <a:cubicBezTo>
                      <a:pt x="252" y="38"/>
                      <a:pt x="249" y="34"/>
                      <a:pt x="245" y="31"/>
                    </a:cubicBezTo>
                    <a:cubicBezTo>
                      <a:pt x="244" y="30"/>
                      <a:pt x="242" y="28"/>
                      <a:pt x="240" y="27"/>
                    </a:cubicBezTo>
                    <a:cubicBezTo>
                      <a:pt x="237" y="24"/>
                      <a:pt x="233" y="22"/>
                      <a:pt x="229" y="19"/>
                    </a:cubicBezTo>
                    <a:cubicBezTo>
                      <a:pt x="227" y="18"/>
                      <a:pt x="224" y="16"/>
                      <a:pt x="222" y="15"/>
                    </a:cubicBezTo>
                    <a:cubicBezTo>
                      <a:pt x="218" y="13"/>
                      <a:pt x="214" y="11"/>
                      <a:pt x="210" y="9"/>
                    </a:cubicBezTo>
                    <a:cubicBezTo>
                      <a:pt x="207" y="9"/>
                      <a:pt x="204" y="8"/>
                      <a:pt x="202" y="6"/>
                    </a:cubicBezTo>
                    <a:cubicBezTo>
                      <a:pt x="197" y="5"/>
                      <a:pt x="192" y="4"/>
                      <a:pt x="187" y="2"/>
                    </a:cubicBezTo>
                    <a:cubicBezTo>
                      <a:pt x="185" y="2"/>
                      <a:pt x="182" y="1"/>
                      <a:pt x="180" y="1"/>
                    </a:cubicBezTo>
                    <a:cubicBezTo>
                      <a:pt x="178" y="1"/>
                      <a:pt x="177" y="0"/>
                      <a:pt x="175" y="0"/>
                    </a:cubicBezTo>
                    <a:cubicBezTo>
                      <a:pt x="175" y="0"/>
                      <a:pt x="175" y="0"/>
                      <a:pt x="175" y="0"/>
                    </a:cubicBezTo>
                    <a:cubicBezTo>
                      <a:pt x="174" y="0"/>
                      <a:pt x="174" y="0"/>
                      <a:pt x="174" y="0"/>
                    </a:cubicBezTo>
                    <a:cubicBezTo>
                      <a:pt x="169" y="0"/>
                      <a:pt x="164" y="0"/>
                      <a:pt x="159" y="0"/>
                    </a:cubicBezTo>
                    <a:cubicBezTo>
                      <a:pt x="157" y="0"/>
                      <a:pt x="154" y="0"/>
                      <a:pt x="152" y="0"/>
                    </a:cubicBezTo>
                    <a:cubicBezTo>
                      <a:pt x="144" y="0"/>
                      <a:pt x="137" y="0"/>
                      <a:pt x="130" y="0"/>
                    </a:cubicBezTo>
                    <a:cubicBezTo>
                      <a:pt x="127" y="0"/>
                      <a:pt x="125" y="0"/>
                      <a:pt x="122" y="0"/>
                    </a:cubicBezTo>
                    <a:cubicBezTo>
                      <a:pt x="113" y="1"/>
                      <a:pt x="104" y="3"/>
                      <a:pt x="95" y="4"/>
                    </a:cubicBezTo>
                    <a:cubicBezTo>
                      <a:pt x="92" y="5"/>
                      <a:pt x="88" y="6"/>
                      <a:pt x="85" y="7"/>
                    </a:cubicBezTo>
                    <a:cubicBezTo>
                      <a:pt x="84" y="8"/>
                      <a:pt x="84" y="8"/>
                      <a:pt x="83" y="8"/>
                    </a:cubicBezTo>
                    <a:cubicBezTo>
                      <a:pt x="46" y="23"/>
                      <a:pt x="20" y="50"/>
                      <a:pt x="7" y="88"/>
                    </a:cubicBezTo>
                    <a:cubicBezTo>
                      <a:pt x="4" y="96"/>
                      <a:pt x="3" y="103"/>
                      <a:pt x="0" y="111"/>
                    </a:cubicBezTo>
                    <a:cubicBezTo>
                      <a:pt x="0" y="219"/>
                      <a:pt x="0" y="328"/>
                      <a:pt x="0" y="436"/>
                    </a:cubicBezTo>
                    <a:cubicBezTo>
                      <a:pt x="13" y="436"/>
                      <a:pt x="25" y="436"/>
                      <a:pt x="38" y="436"/>
                    </a:cubicBezTo>
                    <a:cubicBezTo>
                      <a:pt x="40" y="436"/>
                      <a:pt x="42" y="436"/>
                      <a:pt x="45" y="436"/>
                    </a:cubicBezTo>
                    <a:cubicBezTo>
                      <a:pt x="52" y="436"/>
                      <a:pt x="60" y="436"/>
                      <a:pt x="67" y="436"/>
                    </a:cubicBezTo>
                    <a:cubicBezTo>
                      <a:pt x="70" y="436"/>
                      <a:pt x="72" y="436"/>
                      <a:pt x="75" y="436"/>
                    </a:cubicBezTo>
                    <a:cubicBezTo>
                      <a:pt x="82" y="436"/>
                      <a:pt x="89" y="436"/>
                      <a:pt x="97" y="436"/>
                    </a:cubicBezTo>
                    <a:cubicBezTo>
                      <a:pt x="99" y="436"/>
                      <a:pt x="102" y="436"/>
                      <a:pt x="104" y="436"/>
                    </a:cubicBezTo>
                    <a:cubicBezTo>
                      <a:pt x="112" y="436"/>
                      <a:pt x="119" y="436"/>
                      <a:pt x="127" y="436"/>
                    </a:cubicBezTo>
                    <a:cubicBezTo>
                      <a:pt x="129" y="436"/>
                      <a:pt x="132" y="436"/>
                      <a:pt x="134" y="436"/>
                    </a:cubicBezTo>
                    <a:cubicBezTo>
                      <a:pt x="141" y="436"/>
                      <a:pt x="149" y="436"/>
                      <a:pt x="156" y="436"/>
                    </a:cubicBezTo>
                    <a:cubicBezTo>
                      <a:pt x="159" y="436"/>
                      <a:pt x="161" y="436"/>
                      <a:pt x="164" y="436"/>
                    </a:cubicBezTo>
                    <a:cubicBezTo>
                      <a:pt x="171" y="436"/>
                      <a:pt x="179" y="436"/>
                      <a:pt x="186" y="436"/>
                    </a:cubicBezTo>
                    <a:cubicBezTo>
                      <a:pt x="188" y="436"/>
                      <a:pt x="191" y="436"/>
                      <a:pt x="193" y="436"/>
                    </a:cubicBezTo>
                    <a:cubicBezTo>
                      <a:pt x="201" y="436"/>
                      <a:pt x="208" y="436"/>
                      <a:pt x="216" y="436"/>
                    </a:cubicBezTo>
                    <a:cubicBezTo>
                      <a:pt x="218" y="436"/>
                      <a:pt x="221" y="436"/>
                      <a:pt x="223" y="436"/>
                    </a:cubicBezTo>
                    <a:cubicBezTo>
                      <a:pt x="230" y="436"/>
                      <a:pt x="238" y="436"/>
                      <a:pt x="245" y="436"/>
                    </a:cubicBezTo>
                    <a:cubicBezTo>
                      <a:pt x="248" y="436"/>
                      <a:pt x="250" y="436"/>
                      <a:pt x="253" y="436"/>
                    </a:cubicBezTo>
                    <a:cubicBezTo>
                      <a:pt x="260" y="436"/>
                      <a:pt x="268" y="436"/>
                      <a:pt x="275" y="436"/>
                    </a:cubicBezTo>
                    <a:cubicBezTo>
                      <a:pt x="277" y="436"/>
                      <a:pt x="280" y="436"/>
                      <a:pt x="282" y="436"/>
                    </a:cubicBezTo>
                    <a:cubicBezTo>
                      <a:pt x="288" y="437"/>
                      <a:pt x="291" y="435"/>
                      <a:pt x="290" y="429"/>
                    </a:cubicBezTo>
                    <a:cubicBezTo>
                      <a:pt x="290" y="426"/>
                      <a:pt x="290" y="424"/>
                      <a:pt x="290" y="4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mj-lt"/>
                </a:endParaRPr>
              </a:p>
            </p:txBody>
          </p:sp>
          <p:sp>
            <p:nvSpPr>
              <p:cNvPr id="25" name="Freeform 14"/>
              <p:cNvSpPr>
                <a:spLocks/>
              </p:cNvSpPr>
              <p:nvPr/>
            </p:nvSpPr>
            <p:spPr bwMode="auto">
              <a:xfrm>
                <a:off x="2333" y="1329"/>
                <a:ext cx="641" cy="638"/>
              </a:xfrm>
              <a:custGeom>
                <a:avLst/>
                <a:gdLst>
                  <a:gd name="T0" fmla="*/ 1 w 270"/>
                  <a:gd name="T1" fmla="*/ 152 h 269"/>
                  <a:gd name="T2" fmla="*/ 4 w 270"/>
                  <a:gd name="T3" fmla="*/ 170 h 269"/>
                  <a:gd name="T4" fmla="*/ 6 w 270"/>
                  <a:gd name="T5" fmla="*/ 176 h 269"/>
                  <a:gd name="T6" fmla="*/ 12 w 270"/>
                  <a:gd name="T7" fmla="*/ 190 h 269"/>
                  <a:gd name="T8" fmla="*/ 15 w 270"/>
                  <a:gd name="T9" fmla="*/ 196 h 269"/>
                  <a:gd name="T10" fmla="*/ 22 w 270"/>
                  <a:gd name="T11" fmla="*/ 209 h 269"/>
                  <a:gd name="T12" fmla="*/ 25 w 270"/>
                  <a:gd name="T13" fmla="*/ 213 h 269"/>
                  <a:gd name="T14" fmla="*/ 36 w 270"/>
                  <a:gd name="T15" fmla="*/ 226 h 269"/>
                  <a:gd name="T16" fmla="*/ 40 w 270"/>
                  <a:gd name="T17" fmla="*/ 231 h 269"/>
                  <a:gd name="T18" fmla="*/ 50 w 270"/>
                  <a:gd name="T19" fmla="*/ 240 h 269"/>
                  <a:gd name="T20" fmla="*/ 55 w 270"/>
                  <a:gd name="T21" fmla="*/ 243 h 269"/>
                  <a:gd name="T22" fmla="*/ 68 w 270"/>
                  <a:gd name="T23" fmla="*/ 252 h 269"/>
                  <a:gd name="T24" fmla="*/ 76 w 270"/>
                  <a:gd name="T25" fmla="*/ 256 h 269"/>
                  <a:gd name="T26" fmla="*/ 89 w 270"/>
                  <a:gd name="T27" fmla="*/ 262 h 269"/>
                  <a:gd name="T28" fmla="*/ 93 w 270"/>
                  <a:gd name="T29" fmla="*/ 263 h 269"/>
                  <a:gd name="T30" fmla="*/ 111 w 270"/>
                  <a:gd name="T31" fmla="*/ 268 h 269"/>
                  <a:gd name="T32" fmla="*/ 119 w 270"/>
                  <a:gd name="T33" fmla="*/ 269 h 269"/>
                  <a:gd name="T34" fmla="*/ 139 w 270"/>
                  <a:gd name="T35" fmla="*/ 269 h 269"/>
                  <a:gd name="T36" fmla="*/ 147 w 270"/>
                  <a:gd name="T37" fmla="*/ 269 h 269"/>
                  <a:gd name="T38" fmla="*/ 172 w 270"/>
                  <a:gd name="T39" fmla="*/ 265 h 269"/>
                  <a:gd name="T40" fmla="*/ 185 w 270"/>
                  <a:gd name="T41" fmla="*/ 260 h 269"/>
                  <a:gd name="T42" fmla="*/ 261 w 270"/>
                  <a:gd name="T43" fmla="*/ 184 h 269"/>
                  <a:gd name="T44" fmla="*/ 264 w 270"/>
                  <a:gd name="T45" fmla="*/ 174 h 269"/>
                  <a:gd name="T46" fmla="*/ 270 w 270"/>
                  <a:gd name="T47" fmla="*/ 146 h 269"/>
                  <a:gd name="T48" fmla="*/ 270 w 270"/>
                  <a:gd name="T49" fmla="*/ 139 h 269"/>
                  <a:gd name="T50" fmla="*/ 269 w 270"/>
                  <a:gd name="T51" fmla="*/ 118 h 269"/>
                  <a:gd name="T52" fmla="*/ 268 w 270"/>
                  <a:gd name="T53" fmla="*/ 111 h 269"/>
                  <a:gd name="T54" fmla="*/ 263 w 270"/>
                  <a:gd name="T55" fmla="*/ 93 h 269"/>
                  <a:gd name="T56" fmla="*/ 261 w 270"/>
                  <a:gd name="T57" fmla="*/ 88 h 269"/>
                  <a:gd name="T58" fmla="*/ 255 w 270"/>
                  <a:gd name="T59" fmla="*/ 72 h 269"/>
                  <a:gd name="T60" fmla="*/ 253 w 270"/>
                  <a:gd name="T61" fmla="*/ 69 h 269"/>
                  <a:gd name="T62" fmla="*/ 245 w 270"/>
                  <a:gd name="T63" fmla="*/ 56 h 269"/>
                  <a:gd name="T64" fmla="*/ 242 w 270"/>
                  <a:gd name="T65" fmla="*/ 52 h 269"/>
                  <a:gd name="T66" fmla="*/ 231 w 270"/>
                  <a:gd name="T67" fmla="*/ 40 h 269"/>
                  <a:gd name="T68" fmla="*/ 226 w 270"/>
                  <a:gd name="T69" fmla="*/ 35 h 269"/>
                  <a:gd name="T70" fmla="*/ 215 w 270"/>
                  <a:gd name="T71" fmla="*/ 26 h 269"/>
                  <a:gd name="T72" fmla="*/ 209 w 270"/>
                  <a:gd name="T73" fmla="*/ 22 h 269"/>
                  <a:gd name="T74" fmla="*/ 197 w 270"/>
                  <a:gd name="T75" fmla="*/ 15 h 269"/>
                  <a:gd name="T76" fmla="*/ 193 w 270"/>
                  <a:gd name="T77" fmla="*/ 13 h 269"/>
                  <a:gd name="T78" fmla="*/ 176 w 270"/>
                  <a:gd name="T79" fmla="*/ 6 h 269"/>
                  <a:gd name="T80" fmla="*/ 168 w 270"/>
                  <a:gd name="T81" fmla="*/ 4 h 269"/>
                  <a:gd name="T82" fmla="*/ 153 w 270"/>
                  <a:gd name="T83" fmla="*/ 1 h 269"/>
                  <a:gd name="T84" fmla="*/ 145 w 270"/>
                  <a:gd name="T85" fmla="*/ 0 h 269"/>
                  <a:gd name="T86" fmla="*/ 123 w 270"/>
                  <a:gd name="T87" fmla="*/ 0 h 269"/>
                  <a:gd name="T88" fmla="*/ 116 w 270"/>
                  <a:gd name="T89" fmla="*/ 1 h 269"/>
                  <a:gd name="T90" fmla="*/ 84 w 270"/>
                  <a:gd name="T91" fmla="*/ 9 h 269"/>
                  <a:gd name="T92" fmla="*/ 71 w 270"/>
                  <a:gd name="T93" fmla="*/ 16 h 269"/>
                  <a:gd name="T94" fmla="*/ 16 w 270"/>
                  <a:gd name="T95" fmla="*/ 70 h 269"/>
                  <a:gd name="T96" fmla="*/ 9 w 270"/>
                  <a:gd name="T97" fmla="*/ 87 h 269"/>
                  <a:gd name="T98" fmla="*/ 1 w 270"/>
                  <a:gd name="T99" fmla="*/ 115 h 269"/>
                  <a:gd name="T100" fmla="*/ 1 w 270"/>
                  <a:gd name="T101" fmla="*/ 124 h 269"/>
                  <a:gd name="T102" fmla="*/ 0 w 270"/>
                  <a:gd name="T103" fmla="*/ 144 h 269"/>
                  <a:gd name="T104" fmla="*/ 1 w 270"/>
                  <a:gd name="T105" fmla="*/ 15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70" h="269">
                    <a:moveTo>
                      <a:pt x="1" y="152"/>
                    </a:moveTo>
                    <a:cubicBezTo>
                      <a:pt x="2" y="158"/>
                      <a:pt x="3" y="164"/>
                      <a:pt x="4" y="170"/>
                    </a:cubicBezTo>
                    <a:cubicBezTo>
                      <a:pt x="6" y="171"/>
                      <a:pt x="6" y="174"/>
                      <a:pt x="6" y="176"/>
                    </a:cubicBezTo>
                    <a:cubicBezTo>
                      <a:pt x="8" y="180"/>
                      <a:pt x="10" y="185"/>
                      <a:pt x="12" y="190"/>
                    </a:cubicBezTo>
                    <a:cubicBezTo>
                      <a:pt x="14" y="192"/>
                      <a:pt x="14" y="194"/>
                      <a:pt x="15" y="196"/>
                    </a:cubicBezTo>
                    <a:cubicBezTo>
                      <a:pt x="17" y="201"/>
                      <a:pt x="20" y="205"/>
                      <a:pt x="22" y="209"/>
                    </a:cubicBezTo>
                    <a:cubicBezTo>
                      <a:pt x="23" y="211"/>
                      <a:pt x="24" y="212"/>
                      <a:pt x="25" y="213"/>
                    </a:cubicBezTo>
                    <a:cubicBezTo>
                      <a:pt x="29" y="218"/>
                      <a:pt x="32" y="222"/>
                      <a:pt x="36" y="226"/>
                    </a:cubicBezTo>
                    <a:cubicBezTo>
                      <a:pt x="37" y="227"/>
                      <a:pt x="39" y="229"/>
                      <a:pt x="40" y="231"/>
                    </a:cubicBezTo>
                    <a:cubicBezTo>
                      <a:pt x="43" y="234"/>
                      <a:pt x="47" y="237"/>
                      <a:pt x="50" y="240"/>
                    </a:cubicBezTo>
                    <a:cubicBezTo>
                      <a:pt x="52" y="241"/>
                      <a:pt x="53" y="242"/>
                      <a:pt x="55" y="243"/>
                    </a:cubicBezTo>
                    <a:cubicBezTo>
                      <a:pt x="59" y="246"/>
                      <a:pt x="64" y="249"/>
                      <a:pt x="68" y="252"/>
                    </a:cubicBezTo>
                    <a:cubicBezTo>
                      <a:pt x="71" y="253"/>
                      <a:pt x="73" y="254"/>
                      <a:pt x="76" y="256"/>
                    </a:cubicBezTo>
                    <a:cubicBezTo>
                      <a:pt x="80" y="258"/>
                      <a:pt x="84" y="260"/>
                      <a:pt x="89" y="262"/>
                    </a:cubicBezTo>
                    <a:cubicBezTo>
                      <a:pt x="91" y="262"/>
                      <a:pt x="92" y="262"/>
                      <a:pt x="93" y="263"/>
                    </a:cubicBezTo>
                    <a:cubicBezTo>
                      <a:pt x="99" y="265"/>
                      <a:pt x="105" y="266"/>
                      <a:pt x="111" y="268"/>
                    </a:cubicBezTo>
                    <a:cubicBezTo>
                      <a:pt x="114" y="268"/>
                      <a:pt x="116" y="267"/>
                      <a:pt x="119" y="269"/>
                    </a:cubicBezTo>
                    <a:cubicBezTo>
                      <a:pt x="126" y="269"/>
                      <a:pt x="132" y="269"/>
                      <a:pt x="139" y="269"/>
                    </a:cubicBezTo>
                    <a:cubicBezTo>
                      <a:pt x="142" y="269"/>
                      <a:pt x="144" y="269"/>
                      <a:pt x="147" y="269"/>
                    </a:cubicBezTo>
                    <a:cubicBezTo>
                      <a:pt x="155" y="268"/>
                      <a:pt x="163" y="266"/>
                      <a:pt x="172" y="265"/>
                    </a:cubicBezTo>
                    <a:cubicBezTo>
                      <a:pt x="176" y="263"/>
                      <a:pt x="181" y="261"/>
                      <a:pt x="185" y="260"/>
                    </a:cubicBezTo>
                    <a:cubicBezTo>
                      <a:pt x="220" y="245"/>
                      <a:pt x="245" y="220"/>
                      <a:pt x="261" y="184"/>
                    </a:cubicBezTo>
                    <a:cubicBezTo>
                      <a:pt x="261" y="181"/>
                      <a:pt x="263" y="177"/>
                      <a:pt x="264" y="174"/>
                    </a:cubicBezTo>
                    <a:cubicBezTo>
                      <a:pt x="266" y="165"/>
                      <a:pt x="268" y="155"/>
                      <a:pt x="270" y="146"/>
                    </a:cubicBezTo>
                    <a:cubicBezTo>
                      <a:pt x="270" y="144"/>
                      <a:pt x="270" y="141"/>
                      <a:pt x="270" y="139"/>
                    </a:cubicBezTo>
                    <a:cubicBezTo>
                      <a:pt x="270" y="132"/>
                      <a:pt x="269" y="125"/>
                      <a:pt x="269" y="118"/>
                    </a:cubicBezTo>
                    <a:cubicBezTo>
                      <a:pt x="269" y="116"/>
                      <a:pt x="268" y="113"/>
                      <a:pt x="268" y="111"/>
                    </a:cubicBezTo>
                    <a:cubicBezTo>
                      <a:pt x="266" y="105"/>
                      <a:pt x="265" y="99"/>
                      <a:pt x="263" y="93"/>
                    </a:cubicBezTo>
                    <a:cubicBezTo>
                      <a:pt x="263" y="91"/>
                      <a:pt x="262" y="90"/>
                      <a:pt x="261" y="88"/>
                    </a:cubicBezTo>
                    <a:cubicBezTo>
                      <a:pt x="259" y="83"/>
                      <a:pt x="257" y="77"/>
                      <a:pt x="255" y="72"/>
                    </a:cubicBezTo>
                    <a:cubicBezTo>
                      <a:pt x="253" y="71"/>
                      <a:pt x="253" y="70"/>
                      <a:pt x="253" y="69"/>
                    </a:cubicBezTo>
                    <a:cubicBezTo>
                      <a:pt x="250" y="65"/>
                      <a:pt x="248" y="60"/>
                      <a:pt x="245" y="56"/>
                    </a:cubicBezTo>
                    <a:cubicBezTo>
                      <a:pt x="243" y="55"/>
                      <a:pt x="242" y="53"/>
                      <a:pt x="242" y="52"/>
                    </a:cubicBezTo>
                    <a:cubicBezTo>
                      <a:pt x="238" y="48"/>
                      <a:pt x="235" y="44"/>
                      <a:pt x="231" y="40"/>
                    </a:cubicBezTo>
                    <a:cubicBezTo>
                      <a:pt x="229" y="38"/>
                      <a:pt x="227" y="36"/>
                      <a:pt x="226" y="35"/>
                    </a:cubicBezTo>
                    <a:cubicBezTo>
                      <a:pt x="222" y="32"/>
                      <a:pt x="218" y="29"/>
                      <a:pt x="215" y="26"/>
                    </a:cubicBezTo>
                    <a:cubicBezTo>
                      <a:pt x="213" y="24"/>
                      <a:pt x="211" y="23"/>
                      <a:pt x="209" y="22"/>
                    </a:cubicBezTo>
                    <a:cubicBezTo>
                      <a:pt x="205" y="19"/>
                      <a:pt x="201" y="17"/>
                      <a:pt x="197" y="15"/>
                    </a:cubicBezTo>
                    <a:cubicBezTo>
                      <a:pt x="196" y="14"/>
                      <a:pt x="194" y="14"/>
                      <a:pt x="193" y="13"/>
                    </a:cubicBezTo>
                    <a:cubicBezTo>
                      <a:pt x="187" y="10"/>
                      <a:pt x="182" y="8"/>
                      <a:pt x="176" y="6"/>
                    </a:cubicBezTo>
                    <a:cubicBezTo>
                      <a:pt x="174" y="5"/>
                      <a:pt x="171" y="5"/>
                      <a:pt x="168" y="4"/>
                    </a:cubicBezTo>
                    <a:cubicBezTo>
                      <a:pt x="163" y="3"/>
                      <a:pt x="158" y="2"/>
                      <a:pt x="153" y="1"/>
                    </a:cubicBezTo>
                    <a:cubicBezTo>
                      <a:pt x="150" y="1"/>
                      <a:pt x="148" y="0"/>
                      <a:pt x="145" y="0"/>
                    </a:cubicBezTo>
                    <a:cubicBezTo>
                      <a:pt x="138" y="0"/>
                      <a:pt x="130" y="0"/>
                      <a:pt x="123" y="0"/>
                    </a:cubicBezTo>
                    <a:cubicBezTo>
                      <a:pt x="121" y="1"/>
                      <a:pt x="118" y="1"/>
                      <a:pt x="116" y="1"/>
                    </a:cubicBezTo>
                    <a:cubicBezTo>
                      <a:pt x="105" y="4"/>
                      <a:pt x="95" y="7"/>
                      <a:pt x="84" y="9"/>
                    </a:cubicBezTo>
                    <a:cubicBezTo>
                      <a:pt x="80" y="12"/>
                      <a:pt x="76" y="14"/>
                      <a:pt x="71" y="16"/>
                    </a:cubicBezTo>
                    <a:cubicBezTo>
                      <a:pt x="48" y="29"/>
                      <a:pt x="30" y="47"/>
                      <a:pt x="16" y="70"/>
                    </a:cubicBezTo>
                    <a:cubicBezTo>
                      <a:pt x="14" y="76"/>
                      <a:pt x="11" y="81"/>
                      <a:pt x="9" y="87"/>
                    </a:cubicBezTo>
                    <a:cubicBezTo>
                      <a:pt x="6" y="96"/>
                      <a:pt x="4" y="105"/>
                      <a:pt x="1" y="115"/>
                    </a:cubicBezTo>
                    <a:cubicBezTo>
                      <a:pt x="1" y="118"/>
                      <a:pt x="2" y="121"/>
                      <a:pt x="1" y="124"/>
                    </a:cubicBezTo>
                    <a:cubicBezTo>
                      <a:pt x="0" y="131"/>
                      <a:pt x="0" y="138"/>
                      <a:pt x="0" y="144"/>
                    </a:cubicBezTo>
                    <a:cubicBezTo>
                      <a:pt x="1" y="147"/>
                      <a:pt x="1" y="149"/>
                      <a:pt x="1" y="1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mj-lt"/>
                </a:endParaRPr>
              </a:p>
            </p:txBody>
          </p:sp>
          <p:sp>
            <p:nvSpPr>
              <p:cNvPr id="26" name="Freeform 15"/>
              <p:cNvSpPr>
                <a:spLocks/>
              </p:cNvSpPr>
              <p:nvPr/>
            </p:nvSpPr>
            <p:spPr bwMode="auto">
              <a:xfrm>
                <a:off x="2163" y="2109"/>
                <a:ext cx="1046" cy="603"/>
              </a:xfrm>
              <a:custGeom>
                <a:avLst/>
                <a:gdLst>
                  <a:gd name="T0" fmla="*/ 284 w 441"/>
                  <a:gd name="T1" fmla="*/ 253 h 254"/>
                  <a:gd name="T2" fmla="*/ 314 w 441"/>
                  <a:gd name="T3" fmla="*/ 253 h 254"/>
                  <a:gd name="T4" fmla="*/ 343 w 441"/>
                  <a:gd name="T5" fmla="*/ 253 h 254"/>
                  <a:gd name="T6" fmla="*/ 373 w 441"/>
                  <a:gd name="T7" fmla="*/ 253 h 254"/>
                  <a:gd name="T8" fmla="*/ 407 w 441"/>
                  <a:gd name="T9" fmla="*/ 249 h 254"/>
                  <a:gd name="T10" fmla="*/ 441 w 441"/>
                  <a:gd name="T11" fmla="*/ 194 h 254"/>
                  <a:gd name="T12" fmla="*/ 433 w 441"/>
                  <a:gd name="T13" fmla="*/ 170 h 254"/>
                  <a:gd name="T14" fmla="*/ 422 w 441"/>
                  <a:gd name="T15" fmla="*/ 157 h 254"/>
                  <a:gd name="T16" fmla="*/ 403 w 441"/>
                  <a:gd name="T17" fmla="*/ 146 h 254"/>
                  <a:gd name="T18" fmla="*/ 376 w 441"/>
                  <a:gd name="T19" fmla="*/ 143 h 254"/>
                  <a:gd name="T20" fmla="*/ 346 w 441"/>
                  <a:gd name="T21" fmla="*/ 143 h 254"/>
                  <a:gd name="T22" fmla="*/ 317 w 441"/>
                  <a:gd name="T23" fmla="*/ 143 h 254"/>
                  <a:gd name="T24" fmla="*/ 287 w 441"/>
                  <a:gd name="T25" fmla="*/ 143 h 254"/>
                  <a:gd name="T26" fmla="*/ 257 w 441"/>
                  <a:gd name="T27" fmla="*/ 143 h 254"/>
                  <a:gd name="T28" fmla="*/ 228 w 441"/>
                  <a:gd name="T29" fmla="*/ 143 h 254"/>
                  <a:gd name="T30" fmla="*/ 198 w 441"/>
                  <a:gd name="T31" fmla="*/ 143 h 254"/>
                  <a:gd name="T32" fmla="*/ 177 w 441"/>
                  <a:gd name="T33" fmla="*/ 132 h 254"/>
                  <a:gd name="T34" fmla="*/ 165 w 441"/>
                  <a:gd name="T35" fmla="*/ 115 h 254"/>
                  <a:gd name="T36" fmla="*/ 153 w 441"/>
                  <a:gd name="T37" fmla="*/ 98 h 254"/>
                  <a:gd name="T38" fmla="*/ 141 w 441"/>
                  <a:gd name="T39" fmla="*/ 81 h 254"/>
                  <a:gd name="T40" fmla="*/ 128 w 441"/>
                  <a:gd name="T41" fmla="*/ 62 h 254"/>
                  <a:gd name="T42" fmla="*/ 116 w 441"/>
                  <a:gd name="T43" fmla="*/ 46 h 254"/>
                  <a:gd name="T44" fmla="*/ 105 w 441"/>
                  <a:gd name="T45" fmla="*/ 29 h 254"/>
                  <a:gd name="T46" fmla="*/ 91 w 441"/>
                  <a:gd name="T47" fmla="*/ 13 h 254"/>
                  <a:gd name="T48" fmla="*/ 72 w 441"/>
                  <a:gd name="T49" fmla="*/ 2 h 254"/>
                  <a:gd name="T50" fmla="*/ 44 w 441"/>
                  <a:gd name="T51" fmla="*/ 1 h 254"/>
                  <a:gd name="T52" fmla="*/ 5 w 441"/>
                  <a:gd name="T53" fmla="*/ 32 h 254"/>
                  <a:gd name="T54" fmla="*/ 2 w 441"/>
                  <a:gd name="T55" fmla="*/ 65 h 254"/>
                  <a:gd name="T56" fmla="*/ 10 w 441"/>
                  <a:gd name="T57" fmla="*/ 85 h 254"/>
                  <a:gd name="T58" fmla="*/ 21 w 441"/>
                  <a:gd name="T59" fmla="*/ 102 h 254"/>
                  <a:gd name="T60" fmla="*/ 35 w 441"/>
                  <a:gd name="T61" fmla="*/ 121 h 254"/>
                  <a:gd name="T62" fmla="*/ 45 w 441"/>
                  <a:gd name="T63" fmla="*/ 136 h 254"/>
                  <a:gd name="T64" fmla="*/ 59 w 441"/>
                  <a:gd name="T65" fmla="*/ 155 h 254"/>
                  <a:gd name="T66" fmla="*/ 70 w 441"/>
                  <a:gd name="T67" fmla="*/ 172 h 254"/>
                  <a:gd name="T68" fmla="*/ 84 w 441"/>
                  <a:gd name="T69" fmla="*/ 191 h 254"/>
                  <a:gd name="T70" fmla="*/ 96 w 441"/>
                  <a:gd name="T71" fmla="*/ 207 h 254"/>
                  <a:gd name="T72" fmla="*/ 108 w 441"/>
                  <a:gd name="T73" fmla="*/ 225 h 254"/>
                  <a:gd name="T74" fmla="*/ 121 w 441"/>
                  <a:gd name="T75" fmla="*/ 240 h 254"/>
                  <a:gd name="T76" fmla="*/ 139 w 441"/>
                  <a:gd name="T77" fmla="*/ 250 h 254"/>
                  <a:gd name="T78" fmla="*/ 165 w 441"/>
                  <a:gd name="T79" fmla="*/ 253 h 254"/>
                  <a:gd name="T80" fmla="*/ 195 w 441"/>
                  <a:gd name="T81" fmla="*/ 253 h 254"/>
                  <a:gd name="T82" fmla="*/ 225 w 441"/>
                  <a:gd name="T83" fmla="*/ 253 h 254"/>
                  <a:gd name="T84" fmla="*/ 254 w 441"/>
                  <a:gd name="T85" fmla="*/ 253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41" h="254">
                    <a:moveTo>
                      <a:pt x="262" y="253"/>
                    </a:moveTo>
                    <a:cubicBezTo>
                      <a:pt x="269" y="253"/>
                      <a:pt x="277" y="253"/>
                      <a:pt x="284" y="253"/>
                    </a:cubicBezTo>
                    <a:cubicBezTo>
                      <a:pt x="287" y="253"/>
                      <a:pt x="289" y="253"/>
                      <a:pt x="291" y="253"/>
                    </a:cubicBezTo>
                    <a:cubicBezTo>
                      <a:pt x="299" y="253"/>
                      <a:pt x="306" y="253"/>
                      <a:pt x="314" y="253"/>
                    </a:cubicBezTo>
                    <a:cubicBezTo>
                      <a:pt x="316" y="253"/>
                      <a:pt x="319" y="253"/>
                      <a:pt x="321" y="253"/>
                    </a:cubicBezTo>
                    <a:cubicBezTo>
                      <a:pt x="329" y="253"/>
                      <a:pt x="336" y="253"/>
                      <a:pt x="343" y="253"/>
                    </a:cubicBezTo>
                    <a:cubicBezTo>
                      <a:pt x="346" y="253"/>
                      <a:pt x="348" y="253"/>
                      <a:pt x="351" y="253"/>
                    </a:cubicBezTo>
                    <a:cubicBezTo>
                      <a:pt x="358" y="253"/>
                      <a:pt x="366" y="253"/>
                      <a:pt x="373" y="253"/>
                    </a:cubicBezTo>
                    <a:cubicBezTo>
                      <a:pt x="376" y="253"/>
                      <a:pt x="378" y="253"/>
                      <a:pt x="381" y="253"/>
                    </a:cubicBezTo>
                    <a:cubicBezTo>
                      <a:pt x="390" y="253"/>
                      <a:pt x="399" y="252"/>
                      <a:pt x="407" y="249"/>
                    </a:cubicBezTo>
                    <a:cubicBezTo>
                      <a:pt x="421" y="242"/>
                      <a:pt x="430" y="232"/>
                      <a:pt x="437" y="219"/>
                    </a:cubicBezTo>
                    <a:cubicBezTo>
                      <a:pt x="439" y="211"/>
                      <a:pt x="441" y="203"/>
                      <a:pt x="441" y="194"/>
                    </a:cubicBezTo>
                    <a:cubicBezTo>
                      <a:pt x="440" y="192"/>
                      <a:pt x="440" y="189"/>
                      <a:pt x="440" y="187"/>
                    </a:cubicBezTo>
                    <a:cubicBezTo>
                      <a:pt x="438" y="181"/>
                      <a:pt x="435" y="176"/>
                      <a:pt x="433" y="170"/>
                    </a:cubicBezTo>
                    <a:cubicBezTo>
                      <a:pt x="433" y="170"/>
                      <a:pt x="432" y="169"/>
                      <a:pt x="432" y="168"/>
                    </a:cubicBezTo>
                    <a:cubicBezTo>
                      <a:pt x="429" y="165"/>
                      <a:pt x="425" y="161"/>
                      <a:pt x="422" y="157"/>
                    </a:cubicBezTo>
                    <a:cubicBezTo>
                      <a:pt x="420" y="155"/>
                      <a:pt x="418" y="154"/>
                      <a:pt x="416" y="152"/>
                    </a:cubicBezTo>
                    <a:cubicBezTo>
                      <a:pt x="412" y="150"/>
                      <a:pt x="407" y="148"/>
                      <a:pt x="403" y="146"/>
                    </a:cubicBezTo>
                    <a:cubicBezTo>
                      <a:pt x="401" y="146"/>
                      <a:pt x="399" y="145"/>
                      <a:pt x="397" y="145"/>
                    </a:cubicBezTo>
                    <a:cubicBezTo>
                      <a:pt x="390" y="143"/>
                      <a:pt x="383" y="144"/>
                      <a:pt x="376" y="143"/>
                    </a:cubicBezTo>
                    <a:cubicBezTo>
                      <a:pt x="374" y="143"/>
                      <a:pt x="371" y="143"/>
                      <a:pt x="369" y="143"/>
                    </a:cubicBezTo>
                    <a:cubicBezTo>
                      <a:pt x="361" y="143"/>
                      <a:pt x="354" y="143"/>
                      <a:pt x="346" y="143"/>
                    </a:cubicBezTo>
                    <a:cubicBezTo>
                      <a:pt x="344" y="143"/>
                      <a:pt x="341" y="143"/>
                      <a:pt x="339" y="143"/>
                    </a:cubicBezTo>
                    <a:cubicBezTo>
                      <a:pt x="332" y="143"/>
                      <a:pt x="324" y="143"/>
                      <a:pt x="317" y="143"/>
                    </a:cubicBezTo>
                    <a:cubicBezTo>
                      <a:pt x="314" y="143"/>
                      <a:pt x="312" y="143"/>
                      <a:pt x="309" y="143"/>
                    </a:cubicBezTo>
                    <a:cubicBezTo>
                      <a:pt x="302" y="143"/>
                      <a:pt x="294" y="143"/>
                      <a:pt x="287" y="143"/>
                    </a:cubicBezTo>
                    <a:cubicBezTo>
                      <a:pt x="285" y="143"/>
                      <a:pt x="282" y="143"/>
                      <a:pt x="280" y="143"/>
                    </a:cubicBezTo>
                    <a:cubicBezTo>
                      <a:pt x="272" y="143"/>
                      <a:pt x="265" y="143"/>
                      <a:pt x="257" y="143"/>
                    </a:cubicBezTo>
                    <a:cubicBezTo>
                      <a:pt x="255" y="143"/>
                      <a:pt x="252" y="143"/>
                      <a:pt x="250" y="143"/>
                    </a:cubicBezTo>
                    <a:cubicBezTo>
                      <a:pt x="242" y="143"/>
                      <a:pt x="235" y="143"/>
                      <a:pt x="228" y="143"/>
                    </a:cubicBezTo>
                    <a:cubicBezTo>
                      <a:pt x="225" y="143"/>
                      <a:pt x="223" y="143"/>
                      <a:pt x="220" y="143"/>
                    </a:cubicBezTo>
                    <a:cubicBezTo>
                      <a:pt x="213" y="143"/>
                      <a:pt x="205" y="143"/>
                      <a:pt x="198" y="143"/>
                    </a:cubicBezTo>
                    <a:cubicBezTo>
                      <a:pt x="196" y="143"/>
                      <a:pt x="193" y="143"/>
                      <a:pt x="191" y="143"/>
                    </a:cubicBezTo>
                    <a:cubicBezTo>
                      <a:pt x="181" y="145"/>
                      <a:pt x="181" y="136"/>
                      <a:pt x="177" y="132"/>
                    </a:cubicBezTo>
                    <a:cubicBezTo>
                      <a:pt x="175" y="131"/>
                      <a:pt x="174" y="129"/>
                      <a:pt x="174" y="127"/>
                    </a:cubicBezTo>
                    <a:cubicBezTo>
                      <a:pt x="171" y="123"/>
                      <a:pt x="168" y="119"/>
                      <a:pt x="165" y="115"/>
                    </a:cubicBezTo>
                    <a:cubicBezTo>
                      <a:pt x="164" y="113"/>
                      <a:pt x="163" y="111"/>
                      <a:pt x="161" y="109"/>
                    </a:cubicBezTo>
                    <a:cubicBezTo>
                      <a:pt x="158" y="106"/>
                      <a:pt x="156" y="102"/>
                      <a:pt x="153" y="98"/>
                    </a:cubicBezTo>
                    <a:cubicBezTo>
                      <a:pt x="152" y="97"/>
                      <a:pt x="151" y="96"/>
                      <a:pt x="150" y="94"/>
                    </a:cubicBezTo>
                    <a:cubicBezTo>
                      <a:pt x="147" y="90"/>
                      <a:pt x="144" y="86"/>
                      <a:pt x="141" y="81"/>
                    </a:cubicBezTo>
                    <a:cubicBezTo>
                      <a:pt x="140" y="79"/>
                      <a:pt x="139" y="77"/>
                      <a:pt x="137" y="75"/>
                    </a:cubicBezTo>
                    <a:cubicBezTo>
                      <a:pt x="134" y="71"/>
                      <a:pt x="130" y="67"/>
                      <a:pt x="128" y="62"/>
                    </a:cubicBezTo>
                    <a:cubicBezTo>
                      <a:pt x="126" y="61"/>
                      <a:pt x="125" y="59"/>
                      <a:pt x="125" y="58"/>
                    </a:cubicBezTo>
                    <a:cubicBezTo>
                      <a:pt x="122" y="54"/>
                      <a:pt x="119" y="50"/>
                      <a:pt x="116" y="46"/>
                    </a:cubicBezTo>
                    <a:cubicBezTo>
                      <a:pt x="115" y="44"/>
                      <a:pt x="113" y="42"/>
                      <a:pt x="112" y="40"/>
                    </a:cubicBezTo>
                    <a:cubicBezTo>
                      <a:pt x="110" y="36"/>
                      <a:pt x="107" y="33"/>
                      <a:pt x="105" y="29"/>
                    </a:cubicBezTo>
                    <a:cubicBezTo>
                      <a:pt x="103" y="28"/>
                      <a:pt x="102" y="26"/>
                      <a:pt x="101" y="24"/>
                    </a:cubicBezTo>
                    <a:cubicBezTo>
                      <a:pt x="98" y="20"/>
                      <a:pt x="94" y="17"/>
                      <a:pt x="91" y="13"/>
                    </a:cubicBezTo>
                    <a:cubicBezTo>
                      <a:pt x="89" y="11"/>
                      <a:pt x="87" y="10"/>
                      <a:pt x="85" y="9"/>
                    </a:cubicBezTo>
                    <a:cubicBezTo>
                      <a:pt x="81" y="6"/>
                      <a:pt x="76" y="4"/>
                      <a:pt x="72" y="2"/>
                    </a:cubicBezTo>
                    <a:cubicBezTo>
                      <a:pt x="70" y="2"/>
                      <a:pt x="68" y="1"/>
                      <a:pt x="66" y="1"/>
                    </a:cubicBezTo>
                    <a:cubicBezTo>
                      <a:pt x="58" y="0"/>
                      <a:pt x="51" y="0"/>
                      <a:pt x="44" y="1"/>
                    </a:cubicBezTo>
                    <a:cubicBezTo>
                      <a:pt x="40" y="2"/>
                      <a:pt x="37" y="3"/>
                      <a:pt x="33" y="4"/>
                    </a:cubicBezTo>
                    <a:cubicBezTo>
                      <a:pt x="21" y="11"/>
                      <a:pt x="12" y="20"/>
                      <a:pt x="5" y="32"/>
                    </a:cubicBezTo>
                    <a:cubicBezTo>
                      <a:pt x="4" y="36"/>
                      <a:pt x="3" y="39"/>
                      <a:pt x="2" y="43"/>
                    </a:cubicBezTo>
                    <a:cubicBezTo>
                      <a:pt x="1" y="50"/>
                      <a:pt x="0" y="57"/>
                      <a:pt x="2" y="65"/>
                    </a:cubicBezTo>
                    <a:cubicBezTo>
                      <a:pt x="2" y="67"/>
                      <a:pt x="3" y="69"/>
                      <a:pt x="3" y="71"/>
                    </a:cubicBezTo>
                    <a:cubicBezTo>
                      <a:pt x="6" y="76"/>
                      <a:pt x="8" y="81"/>
                      <a:pt x="10" y="85"/>
                    </a:cubicBezTo>
                    <a:cubicBezTo>
                      <a:pt x="11" y="87"/>
                      <a:pt x="12" y="88"/>
                      <a:pt x="13" y="90"/>
                    </a:cubicBezTo>
                    <a:cubicBezTo>
                      <a:pt x="16" y="94"/>
                      <a:pt x="19" y="98"/>
                      <a:pt x="21" y="102"/>
                    </a:cubicBezTo>
                    <a:cubicBezTo>
                      <a:pt x="23" y="104"/>
                      <a:pt x="24" y="106"/>
                      <a:pt x="26" y="108"/>
                    </a:cubicBezTo>
                    <a:cubicBezTo>
                      <a:pt x="29" y="112"/>
                      <a:pt x="33" y="116"/>
                      <a:pt x="35" y="121"/>
                    </a:cubicBezTo>
                    <a:cubicBezTo>
                      <a:pt x="36" y="121"/>
                      <a:pt x="36" y="122"/>
                      <a:pt x="37" y="123"/>
                    </a:cubicBezTo>
                    <a:cubicBezTo>
                      <a:pt x="40" y="127"/>
                      <a:pt x="43" y="131"/>
                      <a:pt x="45" y="136"/>
                    </a:cubicBezTo>
                    <a:cubicBezTo>
                      <a:pt x="47" y="137"/>
                      <a:pt x="49" y="140"/>
                      <a:pt x="50" y="142"/>
                    </a:cubicBezTo>
                    <a:cubicBezTo>
                      <a:pt x="53" y="146"/>
                      <a:pt x="56" y="150"/>
                      <a:pt x="59" y="155"/>
                    </a:cubicBezTo>
                    <a:cubicBezTo>
                      <a:pt x="60" y="157"/>
                      <a:pt x="61" y="158"/>
                      <a:pt x="63" y="160"/>
                    </a:cubicBezTo>
                    <a:cubicBezTo>
                      <a:pt x="65" y="164"/>
                      <a:pt x="68" y="168"/>
                      <a:pt x="70" y="172"/>
                    </a:cubicBezTo>
                    <a:cubicBezTo>
                      <a:pt x="73" y="173"/>
                      <a:pt x="74" y="175"/>
                      <a:pt x="75" y="178"/>
                    </a:cubicBezTo>
                    <a:cubicBezTo>
                      <a:pt x="78" y="182"/>
                      <a:pt x="82" y="186"/>
                      <a:pt x="84" y="191"/>
                    </a:cubicBezTo>
                    <a:cubicBezTo>
                      <a:pt x="85" y="191"/>
                      <a:pt x="85" y="192"/>
                      <a:pt x="86" y="193"/>
                    </a:cubicBezTo>
                    <a:cubicBezTo>
                      <a:pt x="89" y="197"/>
                      <a:pt x="93" y="202"/>
                      <a:pt x="96" y="207"/>
                    </a:cubicBezTo>
                    <a:cubicBezTo>
                      <a:pt x="97" y="208"/>
                      <a:pt x="98" y="210"/>
                      <a:pt x="99" y="212"/>
                    </a:cubicBezTo>
                    <a:cubicBezTo>
                      <a:pt x="102" y="216"/>
                      <a:pt x="105" y="221"/>
                      <a:pt x="108" y="225"/>
                    </a:cubicBezTo>
                    <a:cubicBezTo>
                      <a:pt x="109" y="227"/>
                      <a:pt x="110" y="228"/>
                      <a:pt x="112" y="230"/>
                    </a:cubicBezTo>
                    <a:cubicBezTo>
                      <a:pt x="115" y="233"/>
                      <a:pt x="118" y="237"/>
                      <a:pt x="121" y="240"/>
                    </a:cubicBezTo>
                    <a:cubicBezTo>
                      <a:pt x="122" y="241"/>
                      <a:pt x="123" y="242"/>
                      <a:pt x="124" y="242"/>
                    </a:cubicBezTo>
                    <a:cubicBezTo>
                      <a:pt x="129" y="245"/>
                      <a:pt x="134" y="248"/>
                      <a:pt x="139" y="250"/>
                    </a:cubicBezTo>
                    <a:cubicBezTo>
                      <a:pt x="141" y="250"/>
                      <a:pt x="143" y="251"/>
                      <a:pt x="145" y="252"/>
                    </a:cubicBezTo>
                    <a:cubicBezTo>
                      <a:pt x="151" y="252"/>
                      <a:pt x="158" y="253"/>
                      <a:pt x="165" y="253"/>
                    </a:cubicBezTo>
                    <a:cubicBezTo>
                      <a:pt x="168" y="253"/>
                      <a:pt x="170" y="253"/>
                      <a:pt x="173" y="253"/>
                    </a:cubicBezTo>
                    <a:cubicBezTo>
                      <a:pt x="180" y="253"/>
                      <a:pt x="188" y="253"/>
                      <a:pt x="195" y="253"/>
                    </a:cubicBezTo>
                    <a:cubicBezTo>
                      <a:pt x="197" y="253"/>
                      <a:pt x="199" y="252"/>
                      <a:pt x="200" y="254"/>
                    </a:cubicBezTo>
                    <a:cubicBezTo>
                      <a:pt x="208" y="252"/>
                      <a:pt x="216" y="253"/>
                      <a:pt x="225" y="253"/>
                    </a:cubicBezTo>
                    <a:cubicBezTo>
                      <a:pt x="226" y="253"/>
                      <a:pt x="228" y="252"/>
                      <a:pt x="229" y="254"/>
                    </a:cubicBezTo>
                    <a:cubicBezTo>
                      <a:pt x="238" y="252"/>
                      <a:pt x="246" y="253"/>
                      <a:pt x="254" y="253"/>
                    </a:cubicBezTo>
                    <a:cubicBezTo>
                      <a:pt x="257" y="253"/>
                      <a:pt x="259" y="253"/>
                      <a:pt x="262" y="2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mj-lt"/>
                </a:endParaRPr>
              </a:p>
            </p:txBody>
          </p:sp>
          <p:sp>
            <p:nvSpPr>
              <p:cNvPr id="27" name="Freeform 16"/>
              <p:cNvSpPr>
                <a:spLocks/>
              </p:cNvSpPr>
              <p:nvPr/>
            </p:nvSpPr>
            <p:spPr bwMode="auto">
              <a:xfrm>
                <a:off x="2737" y="2128"/>
                <a:ext cx="1062" cy="859"/>
              </a:xfrm>
              <a:custGeom>
                <a:avLst/>
                <a:gdLst>
                  <a:gd name="T0" fmla="*/ 415 w 448"/>
                  <a:gd name="T1" fmla="*/ 3 h 362"/>
                  <a:gd name="T2" fmla="*/ 409 w 448"/>
                  <a:gd name="T3" fmla="*/ 1 h 362"/>
                  <a:gd name="T4" fmla="*/ 388 w 448"/>
                  <a:gd name="T5" fmla="*/ 1 h 362"/>
                  <a:gd name="T6" fmla="*/ 376 w 448"/>
                  <a:gd name="T7" fmla="*/ 5 h 362"/>
                  <a:gd name="T8" fmla="*/ 360 w 448"/>
                  <a:gd name="T9" fmla="*/ 21 h 362"/>
                  <a:gd name="T10" fmla="*/ 353 w 448"/>
                  <a:gd name="T11" fmla="*/ 36 h 362"/>
                  <a:gd name="T12" fmla="*/ 332 w 448"/>
                  <a:gd name="T13" fmla="*/ 79 h 362"/>
                  <a:gd name="T14" fmla="*/ 326 w 448"/>
                  <a:gd name="T15" fmla="*/ 93 h 362"/>
                  <a:gd name="T16" fmla="*/ 305 w 448"/>
                  <a:gd name="T17" fmla="*/ 136 h 362"/>
                  <a:gd name="T18" fmla="*/ 298 w 448"/>
                  <a:gd name="T19" fmla="*/ 150 h 362"/>
                  <a:gd name="T20" fmla="*/ 277 w 448"/>
                  <a:gd name="T21" fmla="*/ 194 h 362"/>
                  <a:gd name="T22" fmla="*/ 271 w 448"/>
                  <a:gd name="T23" fmla="*/ 207 h 362"/>
                  <a:gd name="T24" fmla="*/ 239 w 448"/>
                  <a:gd name="T25" fmla="*/ 273 h 362"/>
                  <a:gd name="T26" fmla="*/ 238 w 448"/>
                  <a:gd name="T27" fmla="*/ 274 h 362"/>
                  <a:gd name="T28" fmla="*/ 204 w 448"/>
                  <a:gd name="T29" fmla="*/ 274 h 362"/>
                  <a:gd name="T30" fmla="*/ 196 w 448"/>
                  <a:gd name="T31" fmla="*/ 274 h 362"/>
                  <a:gd name="T32" fmla="*/ 174 w 448"/>
                  <a:gd name="T33" fmla="*/ 274 h 362"/>
                  <a:gd name="T34" fmla="*/ 167 w 448"/>
                  <a:gd name="T35" fmla="*/ 274 h 362"/>
                  <a:gd name="T36" fmla="*/ 145 w 448"/>
                  <a:gd name="T37" fmla="*/ 274 h 362"/>
                  <a:gd name="T38" fmla="*/ 137 w 448"/>
                  <a:gd name="T39" fmla="*/ 274 h 362"/>
                  <a:gd name="T40" fmla="*/ 115 w 448"/>
                  <a:gd name="T41" fmla="*/ 274 h 362"/>
                  <a:gd name="T42" fmla="*/ 107 w 448"/>
                  <a:gd name="T43" fmla="*/ 274 h 362"/>
                  <a:gd name="T44" fmla="*/ 85 w 448"/>
                  <a:gd name="T45" fmla="*/ 274 h 362"/>
                  <a:gd name="T46" fmla="*/ 78 w 448"/>
                  <a:gd name="T47" fmla="*/ 274 h 362"/>
                  <a:gd name="T48" fmla="*/ 55 w 448"/>
                  <a:gd name="T49" fmla="*/ 274 h 362"/>
                  <a:gd name="T50" fmla="*/ 48 w 448"/>
                  <a:gd name="T51" fmla="*/ 274 h 362"/>
                  <a:gd name="T52" fmla="*/ 29 w 448"/>
                  <a:gd name="T53" fmla="*/ 277 h 362"/>
                  <a:gd name="T54" fmla="*/ 0 w 448"/>
                  <a:gd name="T55" fmla="*/ 321 h 362"/>
                  <a:gd name="T56" fmla="*/ 2 w 448"/>
                  <a:gd name="T57" fmla="*/ 327 h 362"/>
                  <a:gd name="T58" fmla="*/ 8 w 448"/>
                  <a:gd name="T59" fmla="*/ 343 h 362"/>
                  <a:gd name="T60" fmla="*/ 11 w 448"/>
                  <a:gd name="T61" fmla="*/ 346 h 362"/>
                  <a:gd name="T62" fmla="*/ 21 w 448"/>
                  <a:gd name="T63" fmla="*/ 355 h 362"/>
                  <a:gd name="T64" fmla="*/ 26 w 448"/>
                  <a:gd name="T65" fmla="*/ 358 h 362"/>
                  <a:gd name="T66" fmla="*/ 43 w 448"/>
                  <a:gd name="T67" fmla="*/ 362 h 362"/>
                  <a:gd name="T68" fmla="*/ 53 w 448"/>
                  <a:gd name="T69" fmla="*/ 362 h 362"/>
                  <a:gd name="T70" fmla="*/ 73 w 448"/>
                  <a:gd name="T71" fmla="*/ 362 h 362"/>
                  <a:gd name="T72" fmla="*/ 81 w 448"/>
                  <a:gd name="T73" fmla="*/ 362 h 362"/>
                  <a:gd name="T74" fmla="*/ 103 w 448"/>
                  <a:gd name="T75" fmla="*/ 362 h 362"/>
                  <a:gd name="T76" fmla="*/ 110 w 448"/>
                  <a:gd name="T77" fmla="*/ 362 h 362"/>
                  <a:gd name="T78" fmla="*/ 133 w 448"/>
                  <a:gd name="T79" fmla="*/ 362 h 362"/>
                  <a:gd name="T80" fmla="*/ 140 w 448"/>
                  <a:gd name="T81" fmla="*/ 362 h 362"/>
                  <a:gd name="T82" fmla="*/ 162 w 448"/>
                  <a:gd name="T83" fmla="*/ 362 h 362"/>
                  <a:gd name="T84" fmla="*/ 170 w 448"/>
                  <a:gd name="T85" fmla="*/ 362 h 362"/>
                  <a:gd name="T86" fmla="*/ 192 w 448"/>
                  <a:gd name="T87" fmla="*/ 362 h 362"/>
                  <a:gd name="T88" fmla="*/ 199 w 448"/>
                  <a:gd name="T89" fmla="*/ 362 h 362"/>
                  <a:gd name="T90" fmla="*/ 222 w 448"/>
                  <a:gd name="T91" fmla="*/ 362 h 362"/>
                  <a:gd name="T92" fmla="*/ 229 w 448"/>
                  <a:gd name="T93" fmla="*/ 362 h 362"/>
                  <a:gd name="T94" fmla="*/ 251 w 448"/>
                  <a:gd name="T95" fmla="*/ 362 h 362"/>
                  <a:gd name="T96" fmla="*/ 259 w 448"/>
                  <a:gd name="T97" fmla="*/ 362 h 362"/>
                  <a:gd name="T98" fmla="*/ 286 w 448"/>
                  <a:gd name="T99" fmla="*/ 357 h 362"/>
                  <a:gd name="T100" fmla="*/ 305 w 448"/>
                  <a:gd name="T101" fmla="*/ 338 h 362"/>
                  <a:gd name="T102" fmla="*/ 326 w 448"/>
                  <a:gd name="T103" fmla="*/ 294 h 362"/>
                  <a:gd name="T104" fmla="*/ 333 w 448"/>
                  <a:gd name="T105" fmla="*/ 281 h 362"/>
                  <a:gd name="T106" fmla="*/ 354 w 448"/>
                  <a:gd name="T107" fmla="*/ 238 h 362"/>
                  <a:gd name="T108" fmla="*/ 360 w 448"/>
                  <a:gd name="T109" fmla="*/ 223 h 362"/>
                  <a:gd name="T110" fmla="*/ 381 w 448"/>
                  <a:gd name="T111" fmla="*/ 182 h 362"/>
                  <a:gd name="T112" fmla="*/ 388 w 448"/>
                  <a:gd name="T113" fmla="*/ 167 h 362"/>
                  <a:gd name="T114" fmla="*/ 408 w 448"/>
                  <a:gd name="T115" fmla="*/ 124 h 362"/>
                  <a:gd name="T116" fmla="*/ 415 w 448"/>
                  <a:gd name="T117" fmla="*/ 109 h 362"/>
                  <a:gd name="T118" fmla="*/ 435 w 448"/>
                  <a:gd name="T119" fmla="*/ 67 h 362"/>
                  <a:gd name="T120" fmla="*/ 415 w 448"/>
                  <a:gd name="T121" fmla="*/ 3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48" h="362">
                    <a:moveTo>
                      <a:pt x="415" y="3"/>
                    </a:moveTo>
                    <a:cubicBezTo>
                      <a:pt x="413" y="2"/>
                      <a:pt x="411" y="2"/>
                      <a:pt x="409" y="1"/>
                    </a:cubicBezTo>
                    <a:cubicBezTo>
                      <a:pt x="402" y="0"/>
                      <a:pt x="395" y="0"/>
                      <a:pt x="388" y="1"/>
                    </a:cubicBezTo>
                    <a:cubicBezTo>
                      <a:pt x="384" y="2"/>
                      <a:pt x="380" y="4"/>
                      <a:pt x="376" y="5"/>
                    </a:cubicBezTo>
                    <a:cubicBezTo>
                      <a:pt x="370" y="10"/>
                      <a:pt x="364" y="15"/>
                      <a:pt x="360" y="21"/>
                    </a:cubicBezTo>
                    <a:cubicBezTo>
                      <a:pt x="357" y="26"/>
                      <a:pt x="355" y="31"/>
                      <a:pt x="353" y="36"/>
                    </a:cubicBezTo>
                    <a:cubicBezTo>
                      <a:pt x="346" y="51"/>
                      <a:pt x="340" y="65"/>
                      <a:pt x="332" y="79"/>
                    </a:cubicBezTo>
                    <a:cubicBezTo>
                      <a:pt x="330" y="84"/>
                      <a:pt x="328" y="88"/>
                      <a:pt x="326" y="93"/>
                    </a:cubicBezTo>
                    <a:cubicBezTo>
                      <a:pt x="319" y="107"/>
                      <a:pt x="312" y="122"/>
                      <a:pt x="305" y="136"/>
                    </a:cubicBezTo>
                    <a:cubicBezTo>
                      <a:pt x="303" y="141"/>
                      <a:pt x="301" y="145"/>
                      <a:pt x="298" y="150"/>
                    </a:cubicBezTo>
                    <a:cubicBezTo>
                      <a:pt x="291" y="165"/>
                      <a:pt x="284" y="179"/>
                      <a:pt x="277" y="194"/>
                    </a:cubicBezTo>
                    <a:cubicBezTo>
                      <a:pt x="275" y="198"/>
                      <a:pt x="274" y="203"/>
                      <a:pt x="271" y="207"/>
                    </a:cubicBezTo>
                    <a:cubicBezTo>
                      <a:pt x="260" y="229"/>
                      <a:pt x="250" y="251"/>
                      <a:pt x="239" y="273"/>
                    </a:cubicBezTo>
                    <a:cubicBezTo>
                      <a:pt x="239" y="274"/>
                      <a:pt x="239" y="275"/>
                      <a:pt x="238" y="274"/>
                    </a:cubicBezTo>
                    <a:cubicBezTo>
                      <a:pt x="227" y="275"/>
                      <a:pt x="215" y="275"/>
                      <a:pt x="204" y="274"/>
                    </a:cubicBezTo>
                    <a:cubicBezTo>
                      <a:pt x="201" y="275"/>
                      <a:pt x="199" y="275"/>
                      <a:pt x="196" y="274"/>
                    </a:cubicBezTo>
                    <a:cubicBezTo>
                      <a:pt x="189" y="275"/>
                      <a:pt x="182" y="275"/>
                      <a:pt x="174" y="274"/>
                    </a:cubicBezTo>
                    <a:cubicBezTo>
                      <a:pt x="172" y="275"/>
                      <a:pt x="169" y="275"/>
                      <a:pt x="167" y="274"/>
                    </a:cubicBezTo>
                    <a:cubicBezTo>
                      <a:pt x="159" y="275"/>
                      <a:pt x="152" y="275"/>
                      <a:pt x="145" y="274"/>
                    </a:cubicBezTo>
                    <a:cubicBezTo>
                      <a:pt x="142" y="275"/>
                      <a:pt x="139" y="275"/>
                      <a:pt x="137" y="274"/>
                    </a:cubicBezTo>
                    <a:cubicBezTo>
                      <a:pt x="130" y="275"/>
                      <a:pt x="122" y="275"/>
                      <a:pt x="115" y="274"/>
                    </a:cubicBezTo>
                    <a:cubicBezTo>
                      <a:pt x="112" y="275"/>
                      <a:pt x="110" y="275"/>
                      <a:pt x="107" y="274"/>
                    </a:cubicBezTo>
                    <a:cubicBezTo>
                      <a:pt x="100" y="275"/>
                      <a:pt x="93" y="275"/>
                      <a:pt x="85" y="274"/>
                    </a:cubicBezTo>
                    <a:cubicBezTo>
                      <a:pt x="83" y="275"/>
                      <a:pt x="80" y="275"/>
                      <a:pt x="78" y="274"/>
                    </a:cubicBezTo>
                    <a:cubicBezTo>
                      <a:pt x="70" y="275"/>
                      <a:pt x="63" y="275"/>
                      <a:pt x="55" y="274"/>
                    </a:cubicBezTo>
                    <a:cubicBezTo>
                      <a:pt x="53" y="275"/>
                      <a:pt x="50" y="275"/>
                      <a:pt x="48" y="274"/>
                    </a:cubicBezTo>
                    <a:cubicBezTo>
                      <a:pt x="42" y="275"/>
                      <a:pt x="35" y="275"/>
                      <a:pt x="29" y="277"/>
                    </a:cubicBezTo>
                    <a:cubicBezTo>
                      <a:pt x="10" y="285"/>
                      <a:pt x="1" y="301"/>
                      <a:pt x="0" y="321"/>
                    </a:cubicBezTo>
                    <a:cubicBezTo>
                      <a:pt x="1" y="323"/>
                      <a:pt x="1" y="325"/>
                      <a:pt x="2" y="327"/>
                    </a:cubicBezTo>
                    <a:cubicBezTo>
                      <a:pt x="3" y="333"/>
                      <a:pt x="6" y="338"/>
                      <a:pt x="8" y="343"/>
                    </a:cubicBezTo>
                    <a:cubicBezTo>
                      <a:pt x="9" y="344"/>
                      <a:pt x="10" y="345"/>
                      <a:pt x="11" y="346"/>
                    </a:cubicBezTo>
                    <a:cubicBezTo>
                      <a:pt x="14" y="349"/>
                      <a:pt x="18" y="352"/>
                      <a:pt x="21" y="355"/>
                    </a:cubicBezTo>
                    <a:cubicBezTo>
                      <a:pt x="23" y="356"/>
                      <a:pt x="24" y="357"/>
                      <a:pt x="26" y="358"/>
                    </a:cubicBezTo>
                    <a:cubicBezTo>
                      <a:pt x="32" y="360"/>
                      <a:pt x="37" y="361"/>
                      <a:pt x="43" y="362"/>
                    </a:cubicBezTo>
                    <a:cubicBezTo>
                      <a:pt x="46" y="361"/>
                      <a:pt x="50" y="361"/>
                      <a:pt x="53" y="362"/>
                    </a:cubicBezTo>
                    <a:cubicBezTo>
                      <a:pt x="59" y="362"/>
                      <a:pt x="66" y="361"/>
                      <a:pt x="73" y="362"/>
                    </a:cubicBezTo>
                    <a:cubicBezTo>
                      <a:pt x="76" y="361"/>
                      <a:pt x="78" y="361"/>
                      <a:pt x="81" y="362"/>
                    </a:cubicBezTo>
                    <a:cubicBezTo>
                      <a:pt x="88" y="361"/>
                      <a:pt x="95" y="362"/>
                      <a:pt x="103" y="362"/>
                    </a:cubicBezTo>
                    <a:cubicBezTo>
                      <a:pt x="105" y="361"/>
                      <a:pt x="108" y="361"/>
                      <a:pt x="110" y="362"/>
                    </a:cubicBezTo>
                    <a:cubicBezTo>
                      <a:pt x="118" y="361"/>
                      <a:pt x="125" y="362"/>
                      <a:pt x="133" y="362"/>
                    </a:cubicBezTo>
                    <a:cubicBezTo>
                      <a:pt x="135" y="361"/>
                      <a:pt x="138" y="361"/>
                      <a:pt x="140" y="362"/>
                    </a:cubicBezTo>
                    <a:cubicBezTo>
                      <a:pt x="147" y="361"/>
                      <a:pt x="155" y="362"/>
                      <a:pt x="162" y="362"/>
                    </a:cubicBezTo>
                    <a:cubicBezTo>
                      <a:pt x="165" y="361"/>
                      <a:pt x="167" y="361"/>
                      <a:pt x="170" y="362"/>
                    </a:cubicBezTo>
                    <a:cubicBezTo>
                      <a:pt x="177" y="361"/>
                      <a:pt x="185" y="362"/>
                      <a:pt x="192" y="362"/>
                    </a:cubicBezTo>
                    <a:cubicBezTo>
                      <a:pt x="194" y="361"/>
                      <a:pt x="197" y="361"/>
                      <a:pt x="199" y="362"/>
                    </a:cubicBezTo>
                    <a:cubicBezTo>
                      <a:pt x="207" y="361"/>
                      <a:pt x="214" y="362"/>
                      <a:pt x="222" y="362"/>
                    </a:cubicBezTo>
                    <a:cubicBezTo>
                      <a:pt x="224" y="361"/>
                      <a:pt x="227" y="361"/>
                      <a:pt x="229" y="362"/>
                    </a:cubicBezTo>
                    <a:cubicBezTo>
                      <a:pt x="237" y="361"/>
                      <a:pt x="244" y="362"/>
                      <a:pt x="251" y="362"/>
                    </a:cubicBezTo>
                    <a:cubicBezTo>
                      <a:pt x="254" y="361"/>
                      <a:pt x="256" y="361"/>
                      <a:pt x="259" y="362"/>
                    </a:cubicBezTo>
                    <a:cubicBezTo>
                      <a:pt x="268" y="361"/>
                      <a:pt x="277" y="362"/>
                      <a:pt x="286" y="357"/>
                    </a:cubicBezTo>
                    <a:cubicBezTo>
                      <a:pt x="294" y="353"/>
                      <a:pt x="301" y="346"/>
                      <a:pt x="305" y="338"/>
                    </a:cubicBezTo>
                    <a:cubicBezTo>
                      <a:pt x="312" y="323"/>
                      <a:pt x="319" y="309"/>
                      <a:pt x="326" y="294"/>
                    </a:cubicBezTo>
                    <a:cubicBezTo>
                      <a:pt x="328" y="290"/>
                      <a:pt x="330" y="285"/>
                      <a:pt x="333" y="281"/>
                    </a:cubicBezTo>
                    <a:cubicBezTo>
                      <a:pt x="339" y="266"/>
                      <a:pt x="346" y="252"/>
                      <a:pt x="354" y="238"/>
                    </a:cubicBezTo>
                    <a:cubicBezTo>
                      <a:pt x="355" y="233"/>
                      <a:pt x="358" y="228"/>
                      <a:pt x="360" y="223"/>
                    </a:cubicBezTo>
                    <a:cubicBezTo>
                      <a:pt x="367" y="210"/>
                      <a:pt x="374" y="196"/>
                      <a:pt x="381" y="182"/>
                    </a:cubicBezTo>
                    <a:cubicBezTo>
                      <a:pt x="382" y="176"/>
                      <a:pt x="385" y="171"/>
                      <a:pt x="388" y="167"/>
                    </a:cubicBezTo>
                    <a:cubicBezTo>
                      <a:pt x="394" y="152"/>
                      <a:pt x="401" y="138"/>
                      <a:pt x="408" y="124"/>
                    </a:cubicBezTo>
                    <a:cubicBezTo>
                      <a:pt x="410" y="118"/>
                      <a:pt x="413" y="113"/>
                      <a:pt x="415" y="109"/>
                    </a:cubicBezTo>
                    <a:cubicBezTo>
                      <a:pt x="422" y="95"/>
                      <a:pt x="428" y="81"/>
                      <a:pt x="435" y="67"/>
                    </a:cubicBezTo>
                    <a:cubicBezTo>
                      <a:pt x="448" y="40"/>
                      <a:pt x="441" y="18"/>
                      <a:pt x="41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latin typeface="+mj-lt"/>
                </a:endParaRPr>
              </a:p>
            </p:txBody>
          </p:sp>
        </p:grpSp>
      </p:grpSp>
      <p:sp>
        <p:nvSpPr>
          <p:cNvPr id="28" name="Rectangle 7"/>
          <p:cNvSpPr>
            <a:spLocks noChangeArrowheads="1"/>
          </p:cNvSpPr>
          <p:nvPr/>
        </p:nvSpPr>
        <p:spPr bwMode="auto">
          <a:xfrm>
            <a:off x="2400300" y="5282403"/>
            <a:ext cx="7391400" cy="584775"/>
          </a:xfrm>
          <a:prstGeom prst="rect">
            <a:avLst/>
          </a:prstGeom>
          <a:noFill/>
          <a:ln w="9525" algn="ctr">
            <a:noFill/>
            <a:miter lim="800000"/>
            <a:headEnd/>
            <a:tailEnd/>
          </a:ln>
        </p:spPr>
        <p:txBody>
          <a:bodyPr wrap="square" anchor="ctr">
            <a:spAutoFit/>
          </a:bodyPr>
          <a:lstStyle/>
          <a:p>
            <a:pPr algn="ctr">
              <a:defRPr/>
            </a:pPr>
            <a:r>
              <a:rPr lang="en-US" sz="1600" b="1" dirty="0">
                <a:solidFill>
                  <a:srgbClr val="0153A5"/>
                </a:solidFill>
                <a:latin typeface="+mj-lt"/>
              </a:rPr>
              <a:t>Error/Biases</a:t>
            </a:r>
            <a:br>
              <a:rPr lang="en-US" sz="1600" b="1" dirty="0">
                <a:solidFill>
                  <a:srgbClr val="0153A5"/>
                </a:solidFill>
                <a:latin typeface="+mj-lt"/>
              </a:rPr>
            </a:br>
            <a:r>
              <a:rPr lang="en-US" sz="1600" b="1" dirty="0">
                <a:solidFill>
                  <a:srgbClr val="0153A5"/>
                </a:solidFill>
                <a:latin typeface="+mj-lt"/>
              </a:rPr>
              <a:t>in decision-making?</a:t>
            </a:r>
          </a:p>
        </p:txBody>
      </p:sp>
      <p:cxnSp>
        <p:nvCxnSpPr>
          <p:cNvPr id="29" name="Straight Arrow Connector 28"/>
          <p:cNvCxnSpPr/>
          <p:nvPr/>
        </p:nvCxnSpPr>
        <p:spPr bwMode="auto">
          <a:xfrm>
            <a:off x="3917104" y="4229099"/>
            <a:ext cx="0" cy="762000"/>
          </a:xfrm>
          <a:prstGeom prst="straightConnector1">
            <a:avLst/>
          </a:prstGeom>
          <a:solidFill>
            <a:schemeClr val="bg1"/>
          </a:solidFill>
          <a:ln w="12700" cap="flat" cmpd="sng" algn="ctr">
            <a:solidFill>
              <a:schemeClr val="accent5">
                <a:lumMod val="10000"/>
              </a:schemeClr>
            </a:solidFill>
            <a:prstDash val="dash"/>
            <a:round/>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0" name="Straight Arrow Connector 29"/>
          <p:cNvCxnSpPr/>
          <p:nvPr/>
        </p:nvCxnSpPr>
        <p:spPr bwMode="auto">
          <a:xfrm>
            <a:off x="8250114" y="4229099"/>
            <a:ext cx="0" cy="762000"/>
          </a:xfrm>
          <a:prstGeom prst="straightConnector1">
            <a:avLst/>
          </a:prstGeom>
          <a:solidFill>
            <a:schemeClr val="bg1"/>
          </a:solidFill>
          <a:ln w="12700" cap="flat" cmpd="sng" algn="ctr">
            <a:solidFill>
              <a:schemeClr val="accent5">
                <a:lumMod val="10000"/>
              </a:schemeClr>
            </a:solidFill>
            <a:prstDash val="dash"/>
            <a:round/>
            <a:headEnd type="none" w="sm" len="sm"/>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3461890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612571" y="1610593"/>
            <a:ext cx="9459685" cy="5247406"/>
          </a:xfrm>
          <a:prstGeom prst="rect">
            <a:avLst/>
          </a:prstGeom>
          <a:solidFill>
            <a:schemeClr val="bg1"/>
          </a:solidFill>
          <a:ln>
            <a:noFill/>
          </a:ln>
          <a:effectLst>
            <a:outerShdw blurRad="177800" dir="6000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Decision-making process</a:t>
            </a:r>
          </a:p>
        </p:txBody>
      </p:sp>
      <p:sp>
        <p:nvSpPr>
          <p:cNvPr id="3" name="Content Placeholder 2"/>
          <p:cNvSpPr>
            <a:spLocks noGrp="1"/>
          </p:cNvSpPr>
          <p:nvPr>
            <p:ph idx="1"/>
          </p:nvPr>
        </p:nvSpPr>
        <p:spPr>
          <a:xfrm>
            <a:off x="2699657" y="1600200"/>
            <a:ext cx="9157086" cy="5170713"/>
          </a:xfrm>
        </p:spPr>
        <p:txBody>
          <a:bodyPr>
            <a:normAutofit fontScale="92500" lnSpcReduction="20000"/>
          </a:bodyPr>
          <a:lstStyle/>
          <a:p>
            <a:pPr>
              <a:lnSpc>
                <a:spcPct val="110000"/>
              </a:lnSpc>
              <a:tabLst>
                <a:tab pos="914400" algn="l"/>
                <a:tab pos="3657600" algn="r"/>
                <a:tab pos="5029200" algn="r"/>
              </a:tabLst>
            </a:pPr>
            <a:r>
              <a:rPr lang="en-US" dirty="0"/>
              <a:t>Common rule, promotional spending: budget allocated in proportion of market shares</a:t>
            </a:r>
          </a:p>
          <a:p>
            <a:pPr>
              <a:lnSpc>
                <a:spcPct val="110000"/>
              </a:lnSpc>
              <a:tabLst>
                <a:tab pos="914400" algn="l"/>
                <a:tab pos="3657600" algn="r"/>
                <a:tab pos="5029200" algn="r"/>
              </a:tabLst>
            </a:pPr>
            <a:r>
              <a:rPr lang="en-US" sz="1800" dirty="0"/>
              <a:t>Example:</a:t>
            </a:r>
          </a:p>
          <a:p>
            <a:pPr>
              <a:lnSpc>
                <a:spcPct val="110000"/>
              </a:lnSpc>
              <a:buNone/>
              <a:tabLst>
                <a:tab pos="914400" algn="l"/>
                <a:tab pos="3657600" algn="r"/>
                <a:tab pos="5029200" algn="r"/>
              </a:tabLst>
            </a:pPr>
            <a:r>
              <a:rPr lang="en-US" sz="3900" dirty="0"/>
              <a:t>		</a:t>
            </a:r>
            <a:r>
              <a:rPr lang="en-US" sz="1900" b="1" dirty="0"/>
              <a:t>Market	Share	Spending</a:t>
            </a:r>
          </a:p>
          <a:p>
            <a:pPr>
              <a:lnSpc>
                <a:spcPct val="110000"/>
              </a:lnSpc>
              <a:buNone/>
              <a:tabLst>
                <a:tab pos="914400" algn="l"/>
                <a:tab pos="3657600" algn="r"/>
                <a:tab pos="5029200" algn="r"/>
              </a:tabLst>
            </a:pPr>
            <a:r>
              <a:rPr lang="en-US" sz="1900" dirty="0"/>
              <a:t>		Region A	30%	43%</a:t>
            </a:r>
          </a:p>
          <a:p>
            <a:pPr>
              <a:lnSpc>
                <a:spcPct val="110000"/>
              </a:lnSpc>
              <a:buNone/>
              <a:tabLst>
                <a:tab pos="914400" algn="l"/>
                <a:tab pos="3657600" algn="r"/>
                <a:tab pos="5029200" algn="r"/>
              </a:tabLst>
            </a:pPr>
            <a:r>
              <a:rPr lang="en-US" sz="1900" dirty="0"/>
              <a:t>		Region B	40%	</a:t>
            </a:r>
            <a:r>
              <a:rPr lang="en-US" sz="1900" u="sng" dirty="0">
                <a:solidFill>
                  <a:srgbClr val="DDDDDD"/>
                </a:solidFill>
              </a:rPr>
              <a:t>.</a:t>
            </a:r>
            <a:r>
              <a:rPr lang="en-US" sz="1900" u="sng" dirty="0"/>
              <a:t>    57%</a:t>
            </a:r>
            <a:endParaRPr lang="en-US" sz="1900" dirty="0"/>
          </a:p>
          <a:p>
            <a:pPr>
              <a:lnSpc>
                <a:spcPct val="110000"/>
              </a:lnSpc>
              <a:buNone/>
              <a:tabLst>
                <a:tab pos="914400" algn="l"/>
                <a:tab pos="3657600" algn="r"/>
                <a:tab pos="5029200" algn="r"/>
              </a:tabLst>
            </a:pPr>
            <a:r>
              <a:rPr lang="en-US" sz="1900" dirty="0"/>
              <a:t>				100%</a:t>
            </a:r>
            <a:endParaRPr lang="en-US" sz="2200" dirty="0"/>
          </a:p>
          <a:p>
            <a:pPr>
              <a:lnSpc>
                <a:spcPct val="110000"/>
              </a:lnSpc>
              <a:tabLst>
                <a:tab pos="914400" algn="l"/>
                <a:tab pos="3657600" algn="r"/>
                <a:tab pos="5029200" algn="r"/>
              </a:tabLst>
            </a:pPr>
            <a:r>
              <a:rPr lang="en-US" sz="2200" dirty="0"/>
              <a:t>But what if?</a:t>
            </a:r>
          </a:p>
          <a:p>
            <a:pPr>
              <a:lnSpc>
                <a:spcPct val="110000"/>
              </a:lnSpc>
              <a:buNone/>
              <a:tabLst>
                <a:tab pos="914400" algn="l"/>
                <a:tab pos="3657600" algn="r"/>
                <a:tab pos="5029200" algn="r"/>
              </a:tabLst>
            </a:pPr>
            <a:r>
              <a:rPr lang="en-US" sz="3900" dirty="0"/>
              <a:t>		</a:t>
            </a:r>
            <a:r>
              <a:rPr lang="en-US" sz="1900" b="1" dirty="0"/>
              <a:t>Market	Share	Spending</a:t>
            </a:r>
          </a:p>
          <a:p>
            <a:pPr>
              <a:lnSpc>
                <a:spcPct val="110000"/>
              </a:lnSpc>
              <a:buNone/>
              <a:tabLst>
                <a:tab pos="914400" algn="l"/>
                <a:tab pos="3657600" algn="r"/>
                <a:tab pos="5029200" algn="r"/>
              </a:tabLst>
            </a:pPr>
            <a:r>
              <a:rPr lang="en-US" sz="1900" dirty="0"/>
              <a:t>		Region A	0%	?</a:t>
            </a:r>
          </a:p>
          <a:p>
            <a:pPr>
              <a:lnSpc>
                <a:spcPct val="110000"/>
              </a:lnSpc>
              <a:buNone/>
              <a:tabLst>
                <a:tab pos="914400" algn="l"/>
                <a:tab pos="3657600" algn="r"/>
                <a:tab pos="5029200" algn="r"/>
              </a:tabLst>
            </a:pPr>
            <a:r>
              <a:rPr lang="en-US" sz="1900" dirty="0"/>
              <a:t>		Region B	100%	?</a:t>
            </a:r>
            <a:endParaRPr lang="en-US" sz="2200" dirty="0"/>
          </a:p>
          <a:p>
            <a:pPr>
              <a:lnSpc>
                <a:spcPct val="110000"/>
              </a:lnSpc>
              <a:tabLst>
                <a:tab pos="914400" algn="l"/>
                <a:tab pos="3657600" algn="r"/>
                <a:tab pos="5029200" algn="r"/>
              </a:tabLst>
            </a:pPr>
            <a:r>
              <a:rPr lang="en-US" dirty="0"/>
              <a:t>Is the rule good enough? If not, why not change it?</a:t>
            </a:r>
          </a:p>
        </p:txBody>
      </p:sp>
      <p:pic>
        <p:nvPicPr>
          <p:cNvPr id="4" name="Picture Placeholder 63"/>
          <p:cNvPicPr>
            <a:picLocks noChangeAspect="1"/>
          </p:cNvPicPr>
          <p:nvPr/>
        </p:nvPicPr>
        <p:blipFill>
          <a:blip r:embed="rId3">
            <a:extLst>
              <a:ext uri="{28A0092B-C50C-407E-A947-70E740481C1C}">
                <a14:useLocalDpi xmlns:a14="http://schemas.microsoft.com/office/drawing/2010/main" val="0"/>
              </a:ext>
            </a:extLst>
          </a:blip>
          <a:srcRect l="254" r="254"/>
          <a:stretch>
            <a:fillRect/>
          </a:stretch>
        </p:blipFill>
        <p:spPr>
          <a:xfrm>
            <a:off x="335257" y="1728162"/>
            <a:ext cx="1926931" cy="1646237"/>
          </a:xfrm>
          <a:prstGeom prst="rect">
            <a:avLst/>
          </a:prstGeom>
        </p:spPr>
      </p:pic>
      <p:sp>
        <p:nvSpPr>
          <p:cNvPr id="5" name="Rectangle 4"/>
          <p:cNvSpPr/>
          <p:nvPr/>
        </p:nvSpPr>
        <p:spPr>
          <a:xfrm>
            <a:off x="335257" y="1727465"/>
            <a:ext cx="1926242" cy="1647106"/>
          </a:xfrm>
          <a:prstGeom prst="rect">
            <a:avLst/>
          </a:prstGeom>
          <a:noFill/>
          <a:ln w="28575">
            <a:solidFill>
              <a:srgbClr val="0153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330150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257426" y="1610593"/>
            <a:ext cx="9958386" cy="4655127"/>
          </a:xfrm>
          <a:prstGeom prst="rect">
            <a:avLst/>
          </a:prstGeom>
          <a:solidFill>
            <a:schemeClr val="bg1"/>
          </a:solidFill>
          <a:ln>
            <a:noFill/>
          </a:ln>
          <a:effectLst>
            <a:outerShdw blurRad="177800" dir="6000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Benefits of response models</a:t>
            </a:r>
          </a:p>
        </p:txBody>
      </p:sp>
      <p:sp>
        <p:nvSpPr>
          <p:cNvPr id="3" name="Content Placeholder 2"/>
          <p:cNvSpPr>
            <a:spLocks noGrp="1"/>
          </p:cNvSpPr>
          <p:nvPr>
            <p:ph idx="1"/>
          </p:nvPr>
        </p:nvSpPr>
        <p:spPr>
          <a:xfrm>
            <a:off x="2371726" y="1700957"/>
            <a:ext cx="9820274" cy="4702628"/>
          </a:xfrm>
        </p:spPr>
        <p:txBody>
          <a:bodyPr>
            <a:normAutofit/>
          </a:bodyPr>
          <a:lstStyle/>
          <a:p>
            <a:pPr>
              <a:lnSpc>
                <a:spcPct val="110000"/>
              </a:lnSpc>
              <a:tabLst>
                <a:tab pos="914400" algn="l"/>
                <a:tab pos="3657600" algn="r"/>
                <a:tab pos="5029200" algn="r"/>
              </a:tabLst>
            </a:pPr>
            <a:r>
              <a:rPr lang="en-GB" b="1" dirty="0"/>
              <a:t>Issue</a:t>
            </a:r>
            <a:r>
              <a:rPr lang="en-GB" dirty="0"/>
              <a:t>: Is company getting the best efficiency and effectiveness on its promotional spending across US markets?</a:t>
            </a:r>
          </a:p>
          <a:p>
            <a:pPr>
              <a:lnSpc>
                <a:spcPct val="110000"/>
              </a:lnSpc>
              <a:tabLst>
                <a:tab pos="914400" algn="l"/>
                <a:tab pos="3657600" algn="r"/>
                <a:tab pos="5029200" algn="r"/>
              </a:tabLst>
            </a:pPr>
            <a:r>
              <a:rPr lang="en-GB" b="1" dirty="0"/>
              <a:t>Approach</a:t>
            </a:r>
            <a:r>
              <a:rPr lang="en-GB" dirty="0"/>
              <a:t>: Used market </a:t>
            </a:r>
            <a:r>
              <a:rPr lang="en-GB" sz="2800" b="1" dirty="0">
                <a:solidFill>
                  <a:srgbClr val="C00000"/>
                </a:solidFill>
              </a:rPr>
              <a:t>response analysis</a:t>
            </a:r>
            <a:r>
              <a:rPr lang="en-GB" dirty="0"/>
              <a:t> and </a:t>
            </a:r>
            <a:r>
              <a:rPr lang="en-GB" b="1" dirty="0">
                <a:solidFill>
                  <a:srgbClr val="0153A5"/>
                </a:solidFill>
              </a:rPr>
              <a:t>resource allocation</a:t>
            </a:r>
            <a:r>
              <a:rPr lang="en-GB" dirty="0">
                <a:solidFill>
                  <a:srgbClr val="0153A5"/>
                </a:solidFill>
              </a:rPr>
              <a:t> </a:t>
            </a:r>
            <a:r>
              <a:rPr lang="en-GB" dirty="0"/>
              <a:t>to conclude that Heinz:</a:t>
            </a:r>
          </a:p>
          <a:p>
            <a:pPr lvl="1">
              <a:lnSpc>
                <a:spcPct val="110000"/>
              </a:lnSpc>
              <a:buFont typeface="Open Sans" panose="020B0606030504020204" pitchFamily="34" charset="0"/>
              <a:buChar char="−"/>
              <a:tabLst>
                <a:tab pos="914400" algn="l"/>
                <a:tab pos="3657600" algn="r"/>
                <a:tab pos="5029200" algn="r"/>
              </a:tabLst>
            </a:pPr>
            <a:r>
              <a:rPr lang="en-GB" dirty="0"/>
              <a:t>was misallocating spending</a:t>
            </a:r>
          </a:p>
          <a:p>
            <a:pPr lvl="1">
              <a:lnSpc>
                <a:spcPct val="110000"/>
              </a:lnSpc>
              <a:buFont typeface="Open Sans" panose="020B0606030504020204" pitchFamily="34" charset="0"/>
              <a:buChar char="−"/>
              <a:tabLst>
                <a:tab pos="914400" algn="l"/>
                <a:tab pos="3657600" algn="r"/>
                <a:tab pos="5029200" algn="r"/>
              </a:tabLst>
            </a:pPr>
            <a:r>
              <a:rPr lang="en-GB" dirty="0"/>
              <a:t>could substantially reduce overall spending without sacrificing national market share.</a:t>
            </a:r>
          </a:p>
          <a:p>
            <a:pPr>
              <a:lnSpc>
                <a:spcPct val="110000"/>
              </a:lnSpc>
              <a:tabLst>
                <a:tab pos="914400" algn="l"/>
                <a:tab pos="3657600" algn="r"/>
                <a:tab pos="5029200" algn="r"/>
              </a:tabLst>
            </a:pPr>
            <a:r>
              <a:rPr lang="en-GB" b="1" dirty="0"/>
              <a:t>Results</a:t>
            </a:r>
            <a:r>
              <a:rPr lang="en-GB" dirty="0"/>
              <a:t>: Reduced promotional spending 40%  AND increased market share from 34% to 37%.</a:t>
            </a:r>
            <a:endParaRPr lang="en-US" dirty="0"/>
          </a:p>
        </p:txBody>
      </p:sp>
      <p:pic>
        <p:nvPicPr>
          <p:cNvPr id="7" name="Picture Placeholder 26"/>
          <p:cNvPicPr>
            <a:picLocks noChangeAspect="1"/>
          </p:cNvPicPr>
          <p:nvPr/>
        </p:nvPicPr>
        <p:blipFill>
          <a:blip r:embed="rId3">
            <a:extLst>
              <a:ext uri="{28A0092B-C50C-407E-A947-70E740481C1C}">
                <a14:useLocalDpi xmlns:a14="http://schemas.microsoft.com/office/drawing/2010/main" val="0"/>
              </a:ext>
            </a:extLst>
          </a:blip>
          <a:srcRect l="254" r="254"/>
          <a:stretch>
            <a:fillRect/>
          </a:stretch>
        </p:blipFill>
        <p:spPr>
          <a:xfrm>
            <a:off x="199008" y="1782763"/>
            <a:ext cx="1926931" cy="1646237"/>
          </a:xfrm>
          <a:prstGeom prst="rect">
            <a:avLst/>
          </a:prstGeom>
        </p:spPr>
      </p:pic>
      <p:sp>
        <p:nvSpPr>
          <p:cNvPr id="8" name="Rectangle 7"/>
          <p:cNvSpPr/>
          <p:nvPr/>
        </p:nvSpPr>
        <p:spPr>
          <a:xfrm>
            <a:off x="199008" y="1781894"/>
            <a:ext cx="1926242" cy="1647106"/>
          </a:xfrm>
          <a:prstGeom prst="rect">
            <a:avLst/>
          </a:prstGeom>
          <a:noFill/>
          <a:ln w="28575">
            <a:solidFill>
              <a:srgbClr val="0153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6124673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538231" y="1610593"/>
            <a:ext cx="9592492" cy="4655127"/>
          </a:xfrm>
          <a:prstGeom prst="rect">
            <a:avLst/>
          </a:prstGeom>
          <a:solidFill>
            <a:schemeClr val="bg1"/>
          </a:solidFill>
          <a:ln>
            <a:noFill/>
          </a:ln>
          <a:effectLst>
            <a:outerShdw blurRad="177800" dir="6000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Benefits of response models</a:t>
            </a:r>
          </a:p>
        </p:txBody>
      </p:sp>
      <p:sp>
        <p:nvSpPr>
          <p:cNvPr id="3" name="Content Placeholder 2"/>
          <p:cNvSpPr>
            <a:spLocks noGrp="1"/>
          </p:cNvSpPr>
          <p:nvPr>
            <p:ph idx="1"/>
          </p:nvPr>
        </p:nvSpPr>
        <p:spPr>
          <a:xfrm>
            <a:off x="2614836" y="1698172"/>
            <a:ext cx="9439281" cy="4702628"/>
          </a:xfrm>
        </p:spPr>
        <p:txBody>
          <a:bodyPr>
            <a:normAutofit lnSpcReduction="10000"/>
          </a:bodyPr>
          <a:lstStyle/>
          <a:p>
            <a:pPr>
              <a:lnSpc>
                <a:spcPct val="100000"/>
              </a:lnSpc>
              <a:tabLst>
                <a:tab pos="914400" algn="l"/>
                <a:tab pos="3657600" algn="r"/>
                <a:tab pos="5029200" algn="r"/>
              </a:tabLst>
            </a:pPr>
            <a:r>
              <a:rPr lang="en-GB" sz="2800" b="1" dirty="0"/>
              <a:t>Issue</a:t>
            </a:r>
            <a:r>
              <a:rPr lang="en-GB" sz="2800" dirty="0"/>
              <a:t>: Running out of good sites for typical full-service Marriott hotels.</a:t>
            </a:r>
          </a:p>
          <a:p>
            <a:pPr>
              <a:lnSpc>
                <a:spcPct val="100000"/>
              </a:lnSpc>
              <a:tabLst>
                <a:tab pos="914400" algn="l"/>
                <a:tab pos="3657600" algn="r"/>
                <a:tab pos="5029200" algn="r"/>
              </a:tabLst>
            </a:pPr>
            <a:r>
              <a:rPr lang="en-GB" sz="2800" b="1" dirty="0"/>
              <a:t>Approach</a:t>
            </a:r>
            <a:r>
              <a:rPr lang="en-GB" sz="2800" dirty="0"/>
              <a:t>: </a:t>
            </a:r>
            <a:r>
              <a:rPr lang="en-GB" sz="2800" b="1" dirty="0">
                <a:solidFill>
                  <a:srgbClr val="0153A5"/>
                </a:solidFill>
              </a:rPr>
              <a:t>Conjoint analysis</a:t>
            </a:r>
            <a:r>
              <a:rPr lang="en-GB" sz="2800" dirty="0">
                <a:solidFill>
                  <a:srgbClr val="0153A5"/>
                </a:solidFill>
              </a:rPr>
              <a:t> </a:t>
            </a:r>
            <a:r>
              <a:rPr lang="en-GB" sz="2800" dirty="0"/>
              <a:t>to determine customer preferences, critical information for hotel design.</a:t>
            </a:r>
          </a:p>
          <a:p>
            <a:pPr>
              <a:lnSpc>
                <a:spcPct val="100000"/>
              </a:lnSpc>
              <a:tabLst>
                <a:tab pos="914400" algn="l"/>
                <a:tab pos="3657600" algn="r"/>
                <a:tab pos="5029200" algn="r"/>
              </a:tabLst>
            </a:pPr>
            <a:r>
              <a:rPr lang="en-GB" sz="2800" b="1" dirty="0"/>
              <a:t>Results</a:t>
            </a:r>
            <a:r>
              <a:rPr lang="en-GB" sz="2800" dirty="0"/>
              <a:t> – Courtyard by Marriott:</a:t>
            </a:r>
          </a:p>
          <a:p>
            <a:pPr lvl="1">
              <a:lnSpc>
                <a:spcPct val="100000"/>
              </a:lnSpc>
              <a:buFont typeface="Open Sans" panose="020B0606030504020204" pitchFamily="34" charset="0"/>
              <a:buChar char="−"/>
              <a:tabLst>
                <a:tab pos="914400" algn="l"/>
                <a:tab pos="3657600" algn="r"/>
                <a:tab pos="5029200" algn="r"/>
              </a:tabLst>
            </a:pPr>
            <a:r>
              <a:rPr lang="en-GB" sz="2400" dirty="0"/>
              <a:t>Fastest growing moderately priced hotel chain in the United States</a:t>
            </a:r>
          </a:p>
          <a:p>
            <a:pPr lvl="1">
              <a:lnSpc>
                <a:spcPct val="100000"/>
              </a:lnSpc>
              <a:buFont typeface="Open Sans" panose="020B0606030504020204" pitchFamily="34" charset="0"/>
              <a:buChar char="−"/>
              <a:tabLst>
                <a:tab pos="914400" algn="l"/>
                <a:tab pos="3657600" algn="r"/>
                <a:tab pos="5029200" algn="r"/>
              </a:tabLst>
            </a:pPr>
            <a:r>
              <a:rPr lang="en-GB" sz="2400" dirty="0"/>
              <a:t>Sales over $1 billion with occupancy rate above industry average</a:t>
            </a:r>
          </a:p>
          <a:p>
            <a:pPr lvl="1">
              <a:lnSpc>
                <a:spcPct val="100000"/>
              </a:lnSpc>
              <a:buFont typeface="Open Sans" panose="020B0606030504020204" pitchFamily="34" charset="0"/>
              <a:buChar char="−"/>
              <a:tabLst>
                <a:tab pos="914400" algn="l"/>
                <a:tab pos="3657600" algn="r"/>
                <a:tab pos="5029200" algn="r"/>
              </a:tabLst>
            </a:pPr>
            <a:r>
              <a:rPr lang="en-GB" sz="2400" dirty="0"/>
              <a:t>Market share improved by +4%</a:t>
            </a:r>
          </a:p>
          <a:p>
            <a:pPr lvl="1">
              <a:lnSpc>
                <a:spcPct val="100000"/>
              </a:lnSpc>
              <a:buFont typeface="Open Sans" panose="020B0606030504020204" pitchFamily="34" charset="0"/>
              <a:buChar char="−"/>
              <a:tabLst>
                <a:tab pos="914400" algn="l"/>
                <a:tab pos="3657600" algn="r"/>
                <a:tab pos="5029200" algn="r"/>
              </a:tabLst>
            </a:pPr>
            <a:r>
              <a:rPr lang="en-GB" sz="2400" dirty="0"/>
              <a:t>Created new segment with 5 clone chains</a:t>
            </a:r>
            <a:endParaRPr lang="en-US" sz="2400" dirty="0"/>
          </a:p>
        </p:txBody>
      </p:sp>
      <p:pic>
        <p:nvPicPr>
          <p:cNvPr id="9" name="Picture Placeholder 21"/>
          <p:cNvPicPr>
            <a:picLocks noChangeAspect="1"/>
          </p:cNvPicPr>
          <p:nvPr/>
        </p:nvPicPr>
        <p:blipFill rotWithShape="1">
          <a:blip r:embed="rId3">
            <a:extLst>
              <a:ext uri="{28A0092B-C50C-407E-A947-70E740481C1C}">
                <a14:useLocalDpi xmlns:a14="http://schemas.microsoft.com/office/drawing/2010/main" val="0"/>
              </a:ext>
            </a:extLst>
          </a:blip>
          <a:srcRect l="-776" t="-16126" r="-1856" b="-17206"/>
          <a:stretch/>
        </p:blipFill>
        <p:spPr>
          <a:xfrm>
            <a:off x="456026" y="1778278"/>
            <a:ext cx="1926931" cy="1646237"/>
          </a:xfrm>
          <a:prstGeom prst="rect">
            <a:avLst/>
          </a:prstGeom>
        </p:spPr>
      </p:pic>
      <p:sp>
        <p:nvSpPr>
          <p:cNvPr id="10" name="Rectangle 9"/>
          <p:cNvSpPr/>
          <p:nvPr/>
        </p:nvSpPr>
        <p:spPr>
          <a:xfrm>
            <a:off x="456026" y="1777581"/>
            <a:ext cx="1926242" cy="1647106"/>
          </a:xfrm>
          <a:prstGeom prst="rect">
            <a:avLst/>
          </a:prstGeom>
          <a:noFill/>
          <a:ln w="28575">
            <a:solidFill>
              <a:srgbClr val="0153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82403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4329548" y="1610593"/>
            <a:ext cx="6065075" cy="4655127"/>
          </a:xfrm>
          <a:prstGeom prst="rect">
            <a:avLst/>
          </a:prstGeom>
          <a:solidFill>
            <a:schemeClr val="bg1"/>
          </a:solidFill>
          <a:ln>
            <a:noFill/>
          </a:ln>
          <a:effectLst>
            <a:outerShdw blurRad="177800" dir="6000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Benefits of response models</a:t>
            </a:r>
          </a:p>
        </p:txBody>
      </p:sp>
      <p:sp>
        <p:nvSpPr>
          <p:cNvPr id="3" name="Content Placeholder 2"/>
          <p:cNvSpPr>
            <a:spLocks noGrp="1"/>
          </p:cNvSpPr>
          <p:nvPr>
            <p:ph idx="1"/>
          </p:nvPr>
        </p:nvSpPr>
        <p:spPr>
          <a:xfrm>
            <a:off x="4419601" y="1600201"/>
            <a:ext cx="5863509" cy="4702628"/>
          </a:xfrm>
        </p:spPr>
        <p:txBody>
          <a:bodyPr>
            <a:normAutofit lnSpcReduction="10000"/>
          </a:bodyPr>
          <a:lstStyle/>
          <a:p>
            <a:pPr>
              <a:lnSpc>
                <a:spcPct val="100000"/>
              </a:lnSpc>
              <a:tabLst>
                <a:tab pos="914400" algn="l"/>
                <a:tab pos="3657600" algn="r"/>
                <a:tab pos="5029200" algn="r"/>
              </a:tabLst>
            </a:pPr>
            <a:r>
              <a:rPr lang="en-GB" b="1" dirty="0"/>
              <a:t>Issue</a:t>
            </a:r>
            <a:r>
              <a:rPr lang="en-GB" dirty="0"/>
              <a:t>: Sales force size expanding approximately 10% per year: was size and allocation the best?</a:t>
            </a:r>
          </a:p>
          <a:p>
            <a:pPr>
              <a:lnSpc>
                <a:spcPct val="100000"/>
              </a:lnSpc>
              <a:tabLst>
                <a:tab pos="914400" algn="l"/>
                <a:tab pos="3657600" algn="r"/>
                <a:tab pos="5029200" algn="r"/>
              </a:tabLst>
            </a:pPr>
            <a:endParaRPr lang="en-GB" dirty="0"/>
          </a:p>
          <a:p>
            <a:pPr>
              <a:lnSpc>
                <a:spcPct val="100000"/>
              </a:lnSpc>
              <a:tabLst>
                <a:tab pos="914400" algn="l"/>
                <a:tab pos="3657600" algn="r"/>
                <a:tab pos="5029200" algn="r"/>
              </a:tabLst>
            </a:pPr>
            <a:r>
              <a:rPr lang="en-GB" b="1" dirty="0"/>
              <a:t>Approach</a:t>
            </a:r>
            <a:r>
              <a:rPr lang="en-GB" dirty="0"/>
              <a:t>: Used </a:t>
            </a:r>
            <a:r>
              <a:rPr lang="en-GB" b="1" dirty="0">
                <a:solidFill>
                  <a:srgbClr val="CC0000"/>
                </a:solidFill>
              </a:rPr>
              <a:t>resource allocation</a:t>
            </a:r>
            <a:r>
              <a:rPr lang="en-GB" dirty="0"/>
              <a:t> to determine the optimum sales force size and </a:t>
            </a:r>
            <a:r>
              <a:rPr lang="en-GB" b="1" dirty="0"/>
              <a:t>allocation across products and markets</a:t>
            </a:r>
            <a:r>
              <a:rPr lang="en-GB" dirty="0"/>
              <a:t>.</a:t>
            </a:r>
          </a:p>
          <a:p>
            <a:pPr>
              <a:lnSpc>
                <a:spcPct val="100000"/>
              </a:lnSpc>
              <a:tabLst>
                <a:tab pos="914400" algn="l"/>
                <a:tab pos="3657600" algn="r"/>
                <a:tab pos="5029200" algn="r"/>
              </a:tabLst>
            </a:pPr>
            <a:endParaRPr lang="en-GB" dirty="0"/>
          </a:p>
          <a:p>
            <a:pPr>
              <a:lnSpc>
                <a:spcPct val="100000"/>
              </a:lnSpc>
              <a:tabLst>
                <a:tab pos="914400" algn="l"/>
                <a:tab pos="3657600" algn="r"/>
                <a:tab pos="5029200" algn="r"/>
              </a:tabLst>
            </a:pPr>
            <a:r>
              <a:rPr lang="en-GB" b="1" dirty="0"/>
              <a:t>Results</a:t>
            </a:r>
            <a:r>
              <a:rPr lang="en-GB" dirty="0"/>
              <a:t>: Implementation increased profits $24M/year: more than 12% over plan.</a:t>
            </a:r>
            <a:endParaRPr lang="en-US" dirty="0"/>
          </a:p>
        </p:txBody>
      </p:sp>
      <p:pic>
        <p:nvPicPr>
          <p:cNvPr id="7" name="Picture Placeholder 27"/>
          <p:cNvPicPr>
            <a:picLocks noChangeAspect="1"/>
          </p:cNvPicPr>
          <p:nvPr/>
        </p:nvPicPr>
        <p:blipFill rotWithShape="1">
          <a:blip r:embed="rId3">
            <a:extLst>
              <a:ext uri="{28A0092B-C50C-407E-A947-70E740481C1C}">
                <a14:useLocalDpi xmlns:a14="http://schemas.microsoft.com/office/drawing/2010/main" val="0"/>
              </a:ext>
            </a:extLst>
          </a:blip>
          <a:srcRect l="-2462" t="-33402" r="-1251" b="-34429"/>
          <a:stretch/>
        </p:blipFill>
        <p:spPr>
          <a:xfrm>
            <a:off x="2163368" y="1807467"/>
            <a:ext cx="1926931" cy="1646237"/>
          </a:xfrm>
          <a:prstGeom prst="rect">
            <a:avLst/>
          </a:prstGeom>
        </p:spPr>
      </p:pic>
      <p:sp>
        <p:nvSpPr>
          <p:cNvPr id="8" name="Rectangle 7"/>
          <p:cNvSpPr/>
          <p:nvPr/>
        </p:nvSpPr>
        <p:spPr>
          <a:xfrm>
            <a:off x="2164057" y="1807467"/>
            <a:ext cx="1926242" cy="1647106"/>
          </a:xfrm>
          <a:prstGeom prst="rect">
            <a:avLst/>
          </a:prstGeom>
          <a:noFill/>
          <a:ln w="28575">
            <a:solidFill>
              <a:srgbClr val="0153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A505B4A6-3EC3-49EC-910F-B5B6E1804589}"/>
              </a:ext>
            </a:extLst>
          </p:cNvPr>
          <p:cNvSpPr txBox="1"/>
          <p:nvPr/>
        </p:nvSpPr>
        <p:spPr>
          <a:xfrm>
            <a:off x="0" y="3453704"/>
            <a:ext cx="4218035" cy="2862322"/>
          </a:xfrm>
          <a:prstGeom prst="rect">
            <a:avLst/>
          </a:prstGeom>
          <a:noFill/>
        </p:spPr>
        <p:txBody>
          <a:bodyPr wrap="square">
            <a:spAutoFit/>
          </a:bodyPr>
          <a:lstStyle/>
          <a:p>
            <a:pPr algn="l"/>
            <a:r>
              <a:rPr lang="en-US" sz="2000" b="1" i="1" dirty="0">
                <a:effectLst/>
                <a:latin typeface="fontSecondary"/>
              </a:rPr>
              <a:t>A pioneer in healthcare</a:t>
            </a:r>
          </a:p>
          <a:p>
            <a:r>
              <a:rPr lang="en-US" sz="2000" b="1" i="1" dirty="0">
                <a:solidFill>
                  <a:srgbClr val="333333"/>
                </a:solidFill>
                <a:effectLst/>
                <a:latin typeface="fontSecondary"/>
              </a:rPr>
              <a:t>The world's largest biotech company</a:t>
            </a:r>
            <a:endParaRPr lang="en-US" sz="2000" b="1" i="1" dirty="0">
              <a:effectLst/>
              <a:latin typeface="fontSecondary"/>
            </a:endParaRPr>
          </a:p>
          <a:p>
            <a:pPr algn="l"/>
            <a:r>
              <a:rPr lang="en-US" sz="2000" b="0" i="1" dirty="0">
                <a:effectLst/>
                <a:latin typeface="fontSecondary"/>
              </a:rPr>
              <a:t>We have been committed to improving lives since the company was founded in 1896 in Basel, Switzerland. Today, Roche creates innovative medicines and diagnostic tests that help millions of patients globally.</a:t>
            </a:r>
          </a:p>
          <a:p>
            <a:pPr algn="l"/>
            <a:r>
              <a:rPr lang="en-US" sz="2000" b="0" i="1" dirty="0">
                <a:effectLst/>
                <a:latin typeface="fontSecondary"/>
                <a:hlinkClick r:id="rId4"/>
              </a:rPr>
              <a:t>https://www.roche.com/about.htm</a:t>
            </a:r>
            <a:r>
              <a:rPr lang="en-US" sz="2000" i="1" dirty="0">
                <a:latin typeface="fontSecondary"/>
              </a:rPr>
              <a:t> </a:t>
            </a:r>
            <a:endParaRPr lang="en-US" sz="2000" b="0" i="1" dirty="0">
              <a:effectLst/>
              <a:latin typeface="fontSecondary"/>
            </a:endParaRPr>
          </a:p>
        </p:txBody>
      </p:sp>
    </p:spTree>
    <p:extLst>
      <p:ext uri="{BB962C8B-B14F-4D97-AF65-F5344CB8AC3E}">
        <p14:creationId xmlns:p14="http://schemas.microsoft.com/office/powerpoint/2010/main" val="11233876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799114" y="1250114"/>
            <a:ext cx="8392886" cy="5271070"/>
          </a:xfrm>
          <a:prstGeom prst="rect">
            <a:avLst/>
          </a:prstGeom>
          <a:solidFill>
            <a:schemeClr val="bg1"/>
          </a:solidFill>
          <a:ln>
            <a:noFill/>
          </a:ln>
          <a:effectLst>
            <a:outerShdw blurRad="177800" dir="6000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spcAft>
                <a:spcPts val="600"/>
              </a:spcAft>
            </a:pPr>
            <a:endParaRPr lang="en-US" sz="2800"/>
          </a:p>
        </p:txBody>
      </p:sp>
      <p:sp>
        <p:nvSpPr>
          <p:cNvPr id="2" name="Title 1"/>
          <p:cNvSpPr>
            <a:spLocks noGrp="1"/>
          </p:cNvSpPr>
          <p:nvPr>
            <p:ph type="title"/>
          </p:nvPr>
        </p:nvSpPr>
        <p:spPr/>
        <p:txBody>
          <a:bodyPr/>
          <a:lstStyle/>
          <a:p>
            <a:r>
              <a:rPr lang="en-US" dirty="0"/>
              <a:t>Benefits of response models</a:t>
            </a:r>
          </a:p>
        </p:txBody>
      </p:sp>
      <p:sp>
        <p:nvSpPr>
          <p:cNvPr id="3" name="Content Placeholder 2"/>
          <p:cNvSpPr>
            <a:spLocks noGrp="1"/>
          </p:cNvSpPr>
          <p:nvPr>
            <p:ph idx="1"/>
          </p:nvPr>
        </p:nvSpPr>
        <p:spPr>
          <a:xfrm>
            <a:off x="4049485" y="1250115"/>
            <a:ext cx="7923874" cy="5324856"/>
          </a:xfrm>
        </p:spPr>
        <p:txBody>
          <a:bodyPr>
            <a:normAutofit/>
          </a:bodyPr>
          <a:lstStyle/>
          <a:p>
            <a:pPr>
              <a:lnSpc>
                <a:spcPct val="110000"/>
              </a:lnSpc>
              <a:spcBef>
                <a:spcPts val="600"/>
              </a:spcBef>
              <a:spcAft>
                <a:spcPts val="600"/>
              </a:spcAft>
              <a:tabLst>
                <a:tab pos="914400" algn="l"/>
                <a:tab pos="3657600" algn="r"/>
                <a:tab pos="5029200" algn="r"/>
              </a:tabLst>
            </a:pPr>
            <a:r>
              <a:rPr lang="en-GB" b="1" dirty="0"/>
              <a:t>Issue</a:t>
            </a:r>
            <a:r>
              <a:rPr lang="en-GB" dirty="0"/>
              <a:t>: Forecasting the </a:t>
            </a:r>
            <a:r>
              <a:rPr lang="en-GB" b="1" dirty="0"/>
              <a:t>time path of sales </a:t>
            </a:r>
            <a:r>
              <a:rPr lang="en-GB" dirty="0"/>
              <a:t>of DirecTV, before introduction.  </a:t>
            </a:r>
          </a:p>
          <a:p>
            <a:pPr>
              <a:lnSpc>
                <a:spcPct val="110000"/>
              </a:lnSpc>
              <a:spcBef>
                <a:spcPts val="600"/>
              </a:spcBef>
              <a:spcAft>
                <a:spcPts val="600"/>
              </a:spcAft>
              <a:tabLst>
                <a:tab pos="914400" algn="l"/>
                <a:tab pos="3657600" algn="r"/>
                <a:tab pos="5029200" algn="r"/>
              </a:tabLst>
            </a:pPr>
            <a:r>
              <a:rPr lang="en-GB" b="1" dirty="0"/>
              <a:t>Approach</a:t>
            </a:r>
            <a:r>
              <a:rPr lang="en-GB" dirty="0"/>
              <a:t>: Used </a:t>
            </a:r>
            <a:r>
              <a:rPr lang="en-GB" b="1" dirty="0">
                <a:solidFill>
                  <a:srgbClr val="CC0000"/>
                </a:solidFill>
              </a:rPr>
              <a:t>Bass diffusion model</a:t>
            </a:r>
            <a:r>
              <a:rPr lang="en-GB" dirty="0"/>
              <a:t>.</a:t>
            </a:r>
          </a:p>
          <a:p>
            <a:pPr lvl="1">
              <a:lnSpc>
                <a:spcPct val="110000"/>
              </a:lnSpc>
              <a:spcBef>
                <a:spcPts val="600"/>
              </a:spcBef>
              <a:spcAft>
                <a:spcPts val="600"/>
              </a:spcAft>
              <a:buFont typeface="Open Sans" panose="020B0606030504020204" pitchFamily="34" charset="0"/>
              <a:buChar char="−"/>
              <a:tabLst>
                <a:tab pos="914400" algn="l"/>
                <a:tab pos="3657600" algn="r"/>
                <a:tab pos="5029200" algn="r"/>
              </a:tabLst>
            </a:pPr>
            <a:r>
              <a:rPr lang="en-GB" sz="1600" dirty="0"/>
              <a:t>Market size estimate from customer survey.</a:t>
            </a:r>
          </a:p>
          <a:p>
            <a:pPr lvl="1">
              <a:lnSpc>
                <a:spcPct val="110000"/>
              </a:lnSpc>
              <a:spcBef>
                <a:spcPts val="600"/>
              </a:spcBef>
              <a:spcAft>
                <a:spcPts val="600"/>
              </a:spcAft>
              <a:buFont typeface="Open Sans" panose="020B0606030504020204" pitchFamily="34" charset="0"/>
              <a:buChar char="−"/>
              <a:tabLst>
                <a:tab pos="914400" algn="l"/>
                <a:tab pos="3657600" algn="r"/>
                <a:tab pos="5029200" algn="r"/>
              </a:tabLst>
            </a:pPr>
            <a:r>
              <a:rPr lang="en-GB" sz="1600" dirty="0"/>
              <a:t>Diffusion parameters estimated from managerial judgments and analogous products (cable TV).</a:t>
            </a:r>
          </a:p>
          <a:p>
            <a:pPr>
              <a:lnSpc>
                <a:spcPct val="110000"/>
              </a:lnSpc>
              <a:spcBef>
                <a:spcPts val="600"/>
              </a:spcBef>
              <a:spcAft>
                <a:spcPts val="600"/>
              </a:spcAft>
              <a:tabLst>
                <a:tab pos="914400" algn="l"/>
                <a:tab pos="3657600" algn="r"/>
                <a:tab pos="5029200" algn="r"/>
              </a:tabLst>
            </a:pPr>
            <a:r>
              <a:rPr lang="en-GB" b="1" dirty="0"/>
              <a:t>Results</a:t>
            </a:r>
            <a:r>
              <a:rPr lang="en-GB" dirty="0"/>
              <a:t>:</a:t>
            </a:r>
          </a:p>
          <a:p>
            <a:pPr lvl="1">
              <a:lnSpc>
                <a:spcPct val="110000"/>
              </a:lnSpc>
              <a:spcBef>
                <a:spcPts val="600"/>
              </a:spcBef>
              <a:spcAft>
                <a:spcPts val="600"/>
              </a:spcAft>
              <a:buFont typeface="Open Sans" panose="020B0606030504020204" pitchFamily="34" charset="0"/>
              <a:buChar char="−"/>
              <a:tabLst>
                <a:tab pos="914400" algn="l"/>
                <a:tab pos="3657600" algn="r"/>
                <a:tab pos="5029200" algn="r"/>
              </a:tabLst>
            </a:pPr>
            <a:r>
              <a:rPr lang="en-GB" sz="1600" dirty="0"/>
              <a:t>Five-year forecasts made 3 years before launch were, on average, +16% above old forecasts.</a:t>
            </a:r>
            <a:br>
              <a:rPr lang="en-GB" sz="1600" dirty="0"/>
            </a:br>
            <a:r>
              <a:rPr lang="en-GB" sz="1600" dirty="0"/>
              <a:t>(growth was going to be larger than anticipated)</a:t>
            </a:r>
          </a:p>
          <a:p>
            <a:pPr lvl="1">
              <a:lnSpc>
                <a:spcPct val="110000"/>
              </a:lnSpc>
              <a:spcBef>
                <a:spcPts val="600"/>
              </a:spcBef>
              <a:spcAft>
                <a:spcPts val="600"/>
              </a:spcAft>
              <a:buFont typeface="Open Sans" panose="020B0606030504020204" pitchFamily="34" charset="0"/>
              <a:buChar char="−"/>
              <a:tabLst>
                <a:tab pos="914400" algn="l"/>
                <a:tab pos="3657600" algn="r"/>
                <a:tab pos="5029200" algn="r"/>
              </a:tabLst>
            </a:pPr>
            <a:r>
              <a:rPr lang="en-GB" sz="1600" dirty="0"/>
              <a:t>Forecast justified earlier launch of a satellite for expanded transmission capability.</a:t>
            </a:r>
            <a:endParaRPr lang="en-US" sz="1600" dirty="0"/>
          </a:p>
        </p:txBody>
      </p:sp>
      <p:pic>
        <p:nvPicPr>
          <p:cNvPr id="9" name="Picture Placeholder 29"/>
          <p:cNvPicPr>
            <a:picLocks noChangeAspect="1"/>
          </p:cNvPicPr>
          <p:nvPr/>
        </p:nvPicPr>
        <p:blipFill rotWithShape="1">
          <a:blip r:embed="rId3">
            <a:extLst>
              <a:ext uri="{28A0092B-C50C-407E-A947-70E740481C1C}">
                <a14:useLocalDpi xmlns:a14="http://schemas.microsoft.com/office/drawing/2010/main" val="0"/>
              </a:ext>
            </a:extLst>
          </a:blip>
          <a:srcRect l="-3090" t="-19898" r="-2982" b="-19789"/>
          <a:stretch/>
        </p:blipFill>
        <p:spPr>
          <a:xfrm>
            <a:off x="640057" y="1797279"/>
            <a:ext cx="1926931" cy="1646237"/>
          </a:xfrm>
          <a:prstGeom prst="rect">
            <a:avLst/>
          </a:prstGeom>
        </p:spPr>
      </p:pic>
      <p:sp>
        <p:nvSpPr>
          <p:cNvPr id="10" name="Rectangle 9"/>
          <p:cNvSpPr/>
          <p:nvPr/>
        </p:nvSpPr>
        <p:spPr>
          <a:xfrm>
            <a:off x="640057" y="1796582"/>
            <a:ext cx="1926242" cy="1647106"/>
          </a:xfrm>
          <a:prstGeom prst="rect">
            <a:avLst/>
          </a:prstGeom>
          <a:noFill/>
          <a:ln w="28575">
            <a:solidFill>
              <a:srgbClr val="0153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146" name="Picture 2">
            <a:extLst>
              <a:ext uri="{FF2B5EF4-FFF2-40B4-BE49-F238E27FC236}">
                <a16:creationId xmlns:a16="http://schemas.microsoft.com/office/drawing/2014/main" id="{863E9430-8F75-4DDE-826C-94457BBC422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3455" y="3540901"/>
            <a:ext cx="3580473" cy="25574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31952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468090" y="1654136"/>
            <a:ext cx="9421309" cy="4655127"/>
          </a:xfrm>
          <a:prstGeom prst="rect">
            <a:avLst/>
          </a:prstGeom>
          <a:solidFill>
            <a:schemeClr val="bg1"/>
          </a:solidFill>
          <a:ln>
            <a:noFill/>
          </a:ln>
          <a:effectLst>
            <a:outerShdw blurRad="177800" dir="6000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Benefits of response models</a:t>
            </a:r>
          </a:p>
        </p:txBody>
      </p:sp>
      <p:sp>
        <p:nvSpPr>
          <p:cNvPr id="3" name="Content Placeholder 2"/>
          <p:cNvSpPr>
            <a:spLocks noGrp="1"/>
          </p:cNvSpPr>
          <p:nvPr>
            <p:ph idx="1"/>
          </p:nvPr>
        </p:nvSpPr>
        <p:spPr>
          <a:xfrm>
            <a:off x="2558143" y="1643744"/>
            <a:ext cx="9250557" cy="4702628"/>
          </a:xfrm>
        </p:spPr>
        <p:txBody>
          <a:bodyPr>
            <a:normAutofit/>
          </a:bodyPr>
          <a:lstStyle/>
          <a:p>
            <a:pPr>
              <a:lnSpc>
                <a:spcPct val="110000"/>
              </a:lnSpc>
              <a:tabLst>
                <a:tab pos="914400" algn="l"/>
                <a:tab pos="3657600" algn="r"/>
                <a:tab pos="5029200" algn="r"/>
              </a:tabLst>
            </a:pPr>
            <a:r>
              <a:rPr lang="en-GB" b="1" dirty="0"/>
              <a:t>Issue</a:t>
            </a:r>
            <a:r>
              <a:rPr lang="en-GB" dirty="0"/>
              <a:t>: Exelon wanted to </a:t>
            </a:r>
            <a:r>
              <a:rPr lang="en-GB" sz="2800" b="1" dirty="0">
                <a:solidFill>
                  <a:srgbClr val="FF0000"/>
                </a:solidFill>
              </a:rPr>
              <a:t>differentiate</a:t>
            </a:r>
            <a:r>
              <a:rPr lang="en-GB" dirty="0"/>
              <a:t> itself from other second-tier companies.  </a:t>
            </a:r>
          </a:p>
          <a:p>
            <a:pPr>
              <a:lnSpc>
                <a:spcPct val="110000"/>
              </a:lnSpc>
              <a:tabLst>
                <a:tab pos="914400" algn="l"/>
                <a:tab pos="3657600" algn="r"/>
                <a:tab pos="5029200" algn="r"/>
              </a:tabLst>
            </a:pPr>
            <a:r>
              <a:rPr lang="en-GB" b="1" dirty="0"/>
              <a:t>Approach</a:t>
            </a:r>
            <a:r>
              <a:rPr lang="en-GB" dirty="0"/>
              <a:t>: Used </a:t>
            </a:r>
            <a:r>
              <a:rPr lang="en-GB" b="1" dirty="0">
                <a:solidFill>
                  <a:srgbClr val="0153A5"/>
                </a:solidFill>
              </a:rPr>
              <a:t>positioning analysis</a:t>
            </a:r>
            <a:r>
              <a:rPr lang="en-GB" dirty="0"/>
              <a:t> to determine that: </a:t>
            </a:r>
          </a:p>
          <a:p>
            <a:pPr lvl="1">
              <a:lnSpc>
                <a:spcPct val="110000"/>
              </a:lnSpc>
              <a:buFont typeface="Open Sans" panose="020B0606030504020204" pitchFamily="34" charset="0"/>
              <a:buChar char="−"/>
              <a:tabLst>
                <a:tab pos="914400" algn="l"/>
                <a:tab pos="3657600" algn="r"/>
                <a:tab pos="5029200" algn="r"/>
              </a:tabLst>
            </a:pPr>
            <a:r>
              <a:rPr lang="en-GB" dirty="0"/>
              <a:t>Customer preferences were more associated with the characteristics and offerings of second tier companies, especially price. </a:t>
            </a:r>
          </a:p>
          <a:p>
            <a:pPr lvl="1">
              <a:lnSpc>
                <a:spcPct val="110000"/>
              </a:lnSpc>
              <a:buFont typeface="Open Sans" panose="020B0606030504020204" pitchFamily="34" charset="0"/>
              <a:buChar char="−"/>
              <a:tabLst>
                <a:tab pos="914400" algn="l"/>
                <a:tab pos="3657600" algn="r"/>
                <a:tab pos="5029200" algn="r"/>
              </a:tabLst>
            </a:pPr>
            <a:r>
              <a:rPr lang="en-GB" dirty="0"/>
              <a:t>Analysis identified opportunity for </a:t>
            </a:r>
            <a:r>
              <a:rPr lang="en-GB" b="1" dirty="0">
                <a:solidFill>
                  <a:srgbClr val="C00000"/>
                </a:solidFill>
              </a:rPr>
              <a:t>re-position towards more customer focus, reliability, and value</a:t>
            </a:r>
            <a:r>
              <a:rPr lang="en-GB" dirty="0"/>
              <a:t>.</a:t>
            </a:r>
          </a:p>
          <a:p>
            <a:pPr>
              <a:lnSpc>
                <a:spcPct val="110000"/>
              </a:lnSpc>
              <a:tabLst>
                <a:tab pos="914400" algn="l"/>
                <a:tab pos="3657600" algn="r"/>
                <a:tab pos="5029200" algn="r"/>
              </a:tabLst>
            </a:pPr>
            <a:r>
              <a:rPr lang="en-GB" b="1" dirty="0"/>
              <a:t>Results</a:t>
            </a:r>
            <a:r>
              <a:rPr lang="en-GB" dirty="0"/>
              <a:t>: New advertising campaign with the revised theme increased customer awareness by 45% in 3 months.</a:t>
            </a:r>
            <a:endParaRPr lang="en-US" dirty="0"/>
          </a:p>
        </p:txBody>
      </p:sp>
      <p:sp>
        <p:nvSpPr>
          <p:cNvPr id="7" name="Rectangle 6"/>
          <p:cNvSpPr/>
          <p:nvPr/>
        </p:nvSpPr>
        <p:spPr>
          <a:xfrm>
            <a:off x="302600" y="1851010"/>
            <a:ext cx="1926242" cy="1647106"/>
          </a:xfrm>
          <a:prstGeom prst="rect">
            <a:avLst/>
          </a:prstGeom>
          <a:noFill/>
          <a:ln w="28575">
            <a:solidFill>
              <a:srgbClr val="0153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Placeholder 21"/>
          <p:cNvPicPr>
            <a:picLocks noChangeAspect="1"/>
          </p:cNvPicPr>
          <p:nvPr/>
        </p:nvPicPr>
        <p:blipFill rotWithShape="1">
          <a:blip r:embed="rId3">
            <a:extLst>
              <a:ext uri="{28A0092B-C50C-407E-A947-70E740481C1C}">
                <a14:useLocalDpi xmlns:a14="http://schemas.microsoft.com/office/drawing/2010/main" val="0"/>
              </a:ext>
            </a:extLst>
          </a:blip>
          <a:srcRect l="-1929" t="-34769" r="-3225" b="-36063"/>
          <a:stretch/>
        </p:blipFill>
        <p:spPr>
          <a:xfrm>
            <a:off x="383299" y="1851707"/>
            <a:ext cx="1846232" cy="1577293"/>
          </a:xfrm>
          <a:prstGeom prst="rect">
            <a:avLst/>
          </a:prstGeom>
        </p:spPr>
      </p:pic>
      <p:sp>
        <p:nvSpPr>
          <p:cNvPr id="9" name="TextBox 8">
            <a:extLst>
              <a:ext uri="{FF2B5EF4-FFF2-40B4-BE49-F238E27FC236}">
                <a16:creationId xmlns:a16="http://schemas.microsoft.com/office/drawing/2014/main" id="{77CA0C0E-F572-44D6-9CAE-0234CAD43D5F}"/>
              </a:ext>
            </a:extLst>
          </p:cNvPr>
          <p:cNvSpPr txBox="1"/>
          <p:nvPr/>
        </p:nvSpPr>
        <p:spPr>
          <a:xfrm>
            <a:off x="75431" y="3676650"/>
            <a:ext cx="2392659" cy="1384995"/>
          </a:xfrm>
          <a:prstGeom prst="rect">
            <a:avLst/>
          </a:prstGeom>
          <a:noFill/>
        </p:spPr>
        <p:txBody>
          <a:bodyPr wrap="square">
            <a:spAutoFit/>
          </a:bodyPr>
          <a:lstStyle/>
          <a:p>
            <a:pPr algn="l"/>
            <a:r>
              <a:rPr lang="en-US" sz="2000" b="1" i="0" cap="all" dirty="0">
                <a:effectLst/>
                <a:latin typeface="benton-sans-light"/>
              </a:rPr>
              <a:t>AMERICA'S LEADING ENERGY PROVIDER</a:t>
            </a:r>
          </a:p>
          <a:p>
            <a:pPr algn="l"/>
            <a:endParaRPr lang="en-US" sz="2000" b="1" cap="all" dirty="0">
              <a:latin typeface="benton-sans-light"/>
            </a:endParaRPr>
          </a:p>
          <a:p>
            <a:pPr algn="l"/>
            <a:r>
              <a:rPr lang="en-US" sz="1200" b="1" i="0" cap="all" dirty="0">
                <a:effectLst/>
                <a:latin typeface="benton-sans-light"/>
                <a:hlinkClick r:id="rId4"/>
              </a:rPr>
              <a:t>https://www.exeloncorp.com/company/about-exelon</a:t>
            </a:r>
            <a:r>
              <a:rPr lang="en-US" sz="1200" b="1" i="0" cap="all" dirty="0">
                <a:effectLst/>
                <a:latin typeface="benton-sans-light"/>
              </a:rPr>
              <a:t> </a:t>
            </a:r>
          </a:p>
        </p:txBody>
      </p:sp>
    </p:spTree>
    <p:extLst>
      <p:ext uri="{BB962C8B-B14F-4D97-AF65-F5344CB8AC3E}">
        <p14:creationId xmlns:p14="http://schemas.microsoft.com/office/powerpoint/2010/main" val="416778656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673179" y="1610593"/>
            <a:ext cx="9344650" cy="4655127"/>
          </a:xfrm>
          <a:prstGeom prst="rect">
            <a:avLst/>
          </a:prstGeom>
          <a:solidFill>
            <a:schemeClr val="bg1"/>
          </a:solidFill>
          <a:ln>
            <a:noFill/>
          </a:ln>
          <a:effectLst>
            <a:outerShdw blurRad="177800" dir="6000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dirty="0"/>
              <a:t>Benefits of response models</a:t>
            </a:r>
          </a:p>
        </p:txBody>
      </p:sp>
      <p:sp>
        <p:nvSpPr>
          <p:cNvPr id="3" name="Content Placeholder 2"/>
          <p:cNvSpPr>
            <a:spLocks noGrp="1"/>
          </p:cNvSpPr>
          <p:nvPr>
            <p:ph idx="1"/>
          </p:nvPr>
        </p:nvSpPr>
        <p:spPr>
          <a:xfrm>
            <a:off x="2835797" y="1600201"/>
            <a:ext cx="8975364" cy="4702628"/>
          </a:xfrm>
        </p:spPr>
        <p:txBody>
          <a:bodyPr>
            <a:normAutofit/>
          </a:bodyPr>
          <a:lstStyle/>
          <a:p>
            <a:pPr>
              <a:lnSpc>
                <a:spcPct val="100000"/>
              </a:lnSpc>
              <a:tabLst>
                <a:tab pos="914400" algn="l"/>
                <a:tab pos="3657600" algn="r"/>
                <a:tab pos="5029200" algn="r"/>
              </a:tabLst>
            </a:pPr>
            <a:r>
              <a:rPr lang="en-GB" sz="2800" b="1" dirty="0"/>
              <a:t>Issue</a:t>
            </a:r>
            <a:r>
              <a:rPr lang="en-GB" sz="2800" dirty="0"/>
              <a:t>: Soliciting donors is expensive, and donors are more and more sensitive to wise spending of donation money.  </a:t>
            </a:r>
          </a:p>
          <a:p>
            <a:pPr>
              <a:lnSpc>
                <a:spcPct val="100000"/>
              </a:lnSpc>
              <a:tabLst>
                <a:tab pos="914400" algn="l"/>
                <a:tab pos="3657600" algn="r"/>
                <a:tab pos="5029200" algn="r"/>
              </a:tabLst>
            </a:pPr>
            <a:r>
              <a:rPr lang="en-GB" sz="2800" b="1" dirty="0"/>
              <a:t>Approach</a:t>
            </a:r>
            <a:r>
              <a:rPr lang="en-GB" sz="2800" dirty="0"/>
              <a:t>: Used </a:t>
            </a:r>
            <a:r>
              <a:rPr lang="en-GB" sz="2800" b="1" dirty="0">
                <a:solidFill>
                  <a:srgbClr val="0153A5"/>
                </a:solidFill>
              </a:rPr>
              <a:t>customer choice model</a:t>
            </a:r>
            <a:r>
              <a:rPr lang="en-GB" sz="2800" dirty="0">
                <a:solidFill>
                  <a:srgbClr val="0153A5"/>
                </a:solidFill>
              </a:rPr>
              <a:t> </a:t>
            </a:r>
            <a:r>
              <a:rPr lang="en-GB" sz="2800" dirty="0"/>
              <a:t>to </a:t>
            </a:r>
            <a:r>
              <a:rPr lang="en-GB" sz="2800" b="1" dirty="0">
                <a:solidFill>
                  <a:srgbClr val="C00000"/>
                </a:solidFill>
              </a:rPr>
              <a:t>identify best potential donors</a:t>
            </a:r>
            <a:r>
              <a:rPr lang="en-GB" sz="2800" dirty="0"/>
              <a:t>, based on past data, and solicit only those donors who are likely to be profitable.</a:t>
            </a:r>
          </a:p>
          <a:p>
            <a:pPr>
              <a:lnSpc>
                <a:spcPct val="100000"/>
              </a:lnSpc>
              <a:tabLst>
                <a:tab pos="914400" algn="l"/>
                <a:tab pos="3657600" algn="r"/>
                <a:tab pos="5029200" algn="r"/>
              </a:tabLst>
            </a:pPr>
            <a:r>
              <a:rPr lang="en-GB" sz="2800" b="1" dirty="0"/>
              <a:t>Results</a:t>
            </a:r>
            <a:r>
              <a:rPr lang="en-GB" sz="2800" dirty="0"/>
              <a:t>: In the first year of implementation, number of solicitations decreased by -40%, while donation amounts increased overall by +9%.</a:t>
            </a:r>
            <a:endParaRPr lang="en-US" sz="2800" dirty="0"/>
          </a:p>
        </p:txBody>
      </p:sp>
      <p:sp>
        <p:nvSpPr>
          <p:cNvPr id="9" name="Rectangle 8"/>
          <p:cNvSpPr/>
          <p:nvPr/>
        </p:nvSpPr>
        <p:spPr>
          <a:xfrm>
            <a:off x="380839" y="1782066"/>
            <a:ext cx="1926242" cy="1647106"/>
          </a:xfrm>
          <a:prstGeom prst="rect">
            <a:avLst/>
          </a:prstGeom>
          <a:noFill/>
          <a:ln w="28575">
            <a:solidFill>
              <a:srgbClr val="0153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Placeholder 6"/>
          <p:cNvPicPr>
            <a:picLocks noChangeAspect="1"/>
          </p:cNvPicPr>
          <p:nvPr/>
        </p:nvPicPr>
        <p:blipFill rotWithShape="1">
          <a:blip r:embed="rId3">
            <a:extLst>
              <a:ext uri="{28A0092B-C50C-407E-A947-70E740481C1C}">
                <a14:useLocalDpi xmlns:a14="http://schemas.microsoft.com/office/drawing/2010/main" val="0"/>
              </a:ext>
            </a:extLst>
          </a:blip>
          <a:srcRect l="-16396" t="-4046" r="-15799" b="-3003"/>
          <a:stretch/>
        </p:blipFill>
        <p:spPr>
          <a:xfrm>
            <a:off x="380839" y="1782763"/>
            <a:ext cx="1926931" cy="1646237"/>
          </a:xfrm>
          <a:prstGeom prst="rect">
            <a:avLst/>
          </a:prstGeom>
        </p:spPr>
      </p:pic>
    </p:spTree>
    <p:extLst>
      <p:ext uri="{BB962C8B-B14F-4D97-AF65-F5344CB8AC3E}">
        <p14:creationId xmlns:p14="http://schemas.microsoft.com/office/powerpoint/2010/main" val="97291317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dirty="0"/>
              <a:t>Marketing Analytics Increased Marketing Campaign Effectiveness at Grainger</a:t>
            </a:r>
            <a:endParaRPr lang="en-US" dirty="0"/>
          </a:p>
        </p:txBody>
      </p:sp>
      <p:sp>
        <p:nvSpPr>
          <p:cNvPr id="3" name="Content Placeholder 2"/>
          <p:cNvSpPr>
            <a:spLocks noGrp="1"/>
          </p:cNvSpPr>
          <p:nvPr>
            <p:ph idx="1"/>
          </p:nvPr>
        </p:nvSpPr>
        <p:spPr>
          <a:xfrm>
            <a:off x="195943" y="1499617"/>
            <a:ext cx="11723914" cy="4677347"/>
          </a:xfrm>
        </p:spPr>
        <p:txBody>
          <a:bodyPr anchor="t">
            <a:normAutofit/>
          </a:bodyPr>
          <a:lstStyle/>
          <a:p>
            <a:pPr marL="457200" indent="-457200">
              <a:lnSpc>
                <a:spcPct val="100000"/>
              </a:lnSpc>
              <a:buSzPct val="90000"/>
            </a:pPr>
            <a:r>
              <a:rPr lang="en-US" altLang="en-US" sz="2800" b="1" dirty="0">
                <a:solidFill>
                  <a:srgbClr val="0153A5"/>
                </a:solidFill>
              </a:rPr>
              <a:t>Issue: </a:t>
            </a:r>
            <a:r>
              <a:rPr lang="en-US" altLang="en-US" sz="2800" dirty="0"/>
              <a:t>Small business customer revenue growth flat after several years of double-digit growth.</a:t>
            </a:r>
          </a:p>
          <a:p>
            <a:pPr marL="457200" indent="-457200">
              <a:lnSpc>
                <a:spcPct val="100000"/>
              </a:lnSpc>
              <a:buSzPct val="90000"/>
            </a:pPr>
            <a:r>
              <a:rPr lang="en-US" altLang="en-US" sz="2800" b="1" dirty="0">
                <a:solidFill>
                  <a:srgbClr val="0153A5"/>
                </a:solidFill>
              </a:rPr>
              <a:t>Approach: </a:t>
            </a:r>
            <a:r>
              <a:rPr lang="en-US" altLang="en-US" sz="2800" dirty="0"/>
              <a:t>New </a:t>
            </a:r>
            <a:r>
              <a:rPr lang="en-US" altLang="en-US" sz="2800" b="1" dirty="0"/>
              <a:t>segmentation and targeting models </a:t>
            </a:r>
            <a:r>
              <a:rPr lang="en-US" altLang="en-US" sz="2800" dirty="0"/>
              <a:t>with “link” to full universe of </a:t>
            </a:r>
            <a:r>
              <a:rPr lang="en-US" altLang="en-US" sz="2800" b="1" dirty="0">
                <a:solidFill>
                  <a:srgbClr val="C00000"/>
                </a:solidFill>
              </a:rPr>
              <a:t>customers.</a:t>
            </a:r>
          </a:p>
          <a:p>
            <a:pPr marL="457200" indent="-457200">
              <a:lnSpc>
                <a:spcPct val="100000"/>
              </a:lnSpc>
              <a:buSzPct val="90000"/>
            </a:pPr>
            <a:r>
              <a:rPr lang="en-US" altLang="en-US" sz="2800" b="1" dirty="0">
                <a:solidFill>
                  <a:srgbClr val="0153A5"/>
                </a:solidFill>
              </a:rPr>
              <a:t>Results:</a:t>
            </a:r>
          </a:p>
          <a:p>
            <a:pPr marL="971550" lvl="1" indent="-342900">
              <a:lnSpc>
                <a:spcPct val="100000"/>
              </a:lnSpc>
              <a:buFont typeface="Open Sans" panose="020B0606030504020204" pitchFamily="34" charset="0"/>
              <a:buChar char="−"/>
            </a:pPr>
            <a:r>
              <a:rPr lang="en-US" altLang="en-US" sz="2800" b="1" dirty="0"/>
              <a:t>Integrated data base </a:t>
            </a:r>
            <a:r>
              <a:rPr lang="en-US" altLang="en-US" sz="2800" b="1" i="1" dirty="0"/>
              <a:t>marketing</a:t>
            </a:r>
            <a:r>
              <a:rPr lang="en-US" altLang="en-US" sz="2800" b="1" dirty="0"/>
              <a:t> program </a:t>
            </a:r>
            <a:r>
              <a:rPr lang="en-US" altLang="en-US" sz="2800" dirty="0"/>
              <a:t>added over $100 million to sales, reduced costs by well over $100 million.</a:t>
            </a:r>
          </a:p>
          <a:p>
            <a:pPr marL="971550" lvl="1" indent="-342900">
              <a:lnSpc>
                <a:spcPct val="100000"/>
              </a:lnSpc>
              <a:buFont typeface="Open Sans" panose="020B0606030504020204" pitchFamily="34" charset="0"/>
              <a:buChar char="−"/>
            </a:pPr>
            <a:r>
              <a:rPr lang="en-US" altLang="en-US" sz="2800" dirty="0"/>
              <a:t>Net profit increase: over $200 million.</a:t>
            </a:r>
            <a:endParaRPr lang="en-US" sz="2800" dirty="0"/>
          </a:p>
        </p:txBody>
      </p:sp>
      <p:pic>
        <p:nvPicPr>
          <p:cNvPr id="4" name="Picture 4" descr="logo_graing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8963025" y="5268147"/>
            <a:ext cx="2390775" cy="78898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 name="TextBox 5">
            <a:extLst>
              <a:ext uri="{FF2B5EF4-FFF2-40B4-BE49-F238E27FC236}">
                <a16:creationId xmlns:a16="http://schemas.microsoft.com/office/drawing/2014/main" id="{FFD8034C-72D6-4B00-8587-16E833E0305D}"/>
              </a:ext>
            </a:extLst>
          </p:cNvPr>
          <p:cNvSpPr txBox="1"/>
          <p:nvPr/>
        </p:nvSpPr>
        <p:spPr>
          <a:xfrm>
            <a:off x="7576457" y="6057135"/>
            <a:ext cx="6096000" cy="369332"/>
          </a:xfrm>
          <a:prstGeom prst="rect">
            <a:avLst/>
          </a:prstGeom>
          <a:noFill/>
        </p:spPr>
        <p:txBody>
          <a:bodyPr wrap="square">
            <a:spAutoFit/>
          </a:bodyPr>
          <a:lstStyle/>
          <a:p>
            <a:r>
              <a:rPr lang="en-US" dirty="0">
                <a:hlinkClick r:id="rId4"/>
              </a:rPr>
              <a:t>https://www.grainger.com/</a:t>
            </a:r>
            <a:r>
              <a:rPr lang="en-US" dirty="0"/>
              <a:t> </a:t>
            </a:r>
          </a:p>
        </p:txBody>
      </p:sp>
    </p:spTree>
    <p:extLst>
      <p:ext uri="{BB962C8B-B14F-4D97-AF65-F5344CB8AC3E}">
        <p14:creationId xmlns:p14="http://schemas.microsoft.com/office/powerpoint/2010/main" val="54053347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Use of Marketing Analytics Improved Marketing Productivity at Pfizer</a:t>
            </a:r>
            <a:endParaRPr lang="en-US" dirty="0"/>
          </a:p>
        </p:txBody>
      </p:sp>
      <p:sp>
        <p:nvSpPr>
          <p:cNvPr id="3" name="Content Placeholder 2"/>
          <p:cNvSpPr>
            <a:spLocks noGrp="1"/>
          </p:cNvSpPr>
          <p:nvPr>
            <p:ph idx="1"/>
          </p:nvPr>
        </p:nvSpPr>
        <p:spPr>
          <a:xfrm>
            <a:off x="129251" y="1250114"/>
            <a:ext cx="11933498" cy="4677347"/>
          </a:xfrm>
        </p:spPr>
        <p:txBody>
          <a:bodyPr>
            <a:normAutofit/>
          </a:bodyPr>
          <a:lstStyle/>
          <a:p>
            <a:pPr marL="457200" indent="-457200">
              <a:lnSpc>
                <a:spcPct val="100000"/>
              </a:lnSpc>
              <a:spcAft>
                <a:spcPct val="70000"/>
              </a:spcAft>
              <a:buSzPct val="90000"/>
            </a:pPr>
            <a:r>
              <a:rPr lang="en-US" altLang="en-US" sz="2800" b="1" dirty="0">
                <a:solidFill>
                  <a:srgbClr val="0153A5"/>
                </a:solidFill>
              </a:rPr>
              <a:t>Issue: </a:t>
            </a:r>
            <a:r>
              <a:rPr lang="en-US" altLang="en-US" sz="2800" dirty="0"/>
              <a:t>Pfizer was considering splitting its </a:t>
            </a:r>
            <a:r>
              <a:rPr lang="en-US" altLang="en-US" sz="2800" b="1" dirty="0"/>
              <a:t>sales force </a:t>
            </a:r>
            <a:r>
              <a:rPr lang="en-US" altLang="en-US" sz="2800" dirty="0"/>
              <a:t>into two product-specialized sales forces to target effort  on 15 products in 80 target segments.  </a:t>
            </a:r>
          </a:p>
          <a:p>
            <a:pPr marL="457200" indent="-457200">
              <a:lnSpc>
                <a:spcPct val="100000"/>
              </a:lnSpc>
              <a:spcAft>
                <a:spcPct val="70000"/>
              </a:spcAft>
              <a:buSzPct val="90000"/>
            </a:pPr>
            <a:r>
              <a:rPr lang="en-US" altLang="en-US" sz="2800" b="1" dirty="0">
                <a:solidFill>
                  <a:srgbClr val="0153A5"/>
                </a:solidFill>
              </a:rPr>
              <a:t>Approach: </a:t>
            </a:r>
            <a:r>
              <a:rPr lang="en-US" altLang="en-US" sz="2800" dirty="0"/>
              <a:t>Used </a:t>
            </a:r>
            <a:r>
              <a:rPr lang="en-US" altLang="en-US" sz="2800" b="1" dirty="0" err="1"/>
              <a:t>ReAllocator</a:t>
            </a:r>
            <a:r>
              <a:rPr lang="en-US" altLang="en-US" sz="2800" b="1" dirty="0"/>
              <a:t> </a:t>
            </a:r>
            <a:r>
              <a:rPr lang="en-US" altLang="en-US" sz="2800" dirty="0"/>
              <a:t>to determine optimal size of sales force and optimal deployment.</a:t>
            </a:r>
          </a:p>
          <a:p>
            <a:pPr marL="457200" indent="-457200">
              <a:lnSpc>
                <a:spcPct val="100000"/>
              </a:lnSpc>
              <a:spcAft>
                <a:spcPct val="70000"/>
              </a:spcAft>
              <a:buSzPct val="90000"/>
            </a:pPr>
            <a:r>
              <a:rPr lang="en-US" altLang="en-US" sz="2800" b="1" dirty="0">
                <a:solidFill>
                  <a:srgbClr val="0153A5"/>
                </a:solidFill>
              </a:rPr>
              <a:t>Results: </a:t>
            </a:r>
            <a:r>
              <a:rPr lang="en-US" altLang="en-US" sz="2800" dirty="0"/>
              <a:t>6% profit gain by maintaining current sales force size / structure and re-deployed effort to products and markets based on model recommendations.</a:t>
            </a:r>
            <a:endParaRPr lang="en-US" sz="2800" dirty="0"/>
          </a:p>
        </p:txBody>
      </p:sp>
      <p:pic>
        <p:nvPicPr>
          <p:cNvPr id="4" name="Picture 4" descr="lg_pfiz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9172936" y="5728606"/>
            <a:ext cx="1556657" cy="112939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FE0751DE-7191-4007-9664-0C33FB345D90}"/>
              </a:ext>
            </a:extLst>
          </p:cNvPr>
          <p:cNvSpPr txBox="1"/>
          <p:nvPr/>
        </p:nvSpPr>
        <p:spPr>
          <a:xfrm>
            <a:off x="321127" y="5807954"/>
            <a:ext cx="9443357" cy="646331"/>
          </a:xfrm>
          <a:prstGeom prst="rect">
            <a:avLst/>
          </a:prstGeom>
          <a:noFill/>
        </p:spPr>
        <p:txBody>
          <a:bodyPr wrap="square">
            <a:spAutoFit/>
          </a:bodyPr>
          <a:lstStyle/>
          <a:p>
            <a:r>
              <a:rPr lang="en-US" dirty="0">
                <a:hlinkClick r:id="rId4"/>
              </a:rPr>
              <a:t>See page 8 for </a:t>
            </a:r>
            <a:r>
              <a:rPr lang="en-US" dirty="0" err="1">
                <a:hlinkClick r:id="rId4"/>
              </a:rPr>
              <a:t>REAllocator</a:t>
            </a:r>
            <a:r>
              <a:rPr lang="en-US" dirty="0">
                <a:hlinkClick r:id="rId4"/>
              </a:rPr>
              <a:t> at https://www.enginius.biz/resources/technical_notes/technical_note_allocation.pdf</a:t>
            </a:r>
            <a:r>
              <a:rPr lang="en-US" dirty="0"/>
              <a:t> </a:t>
            </a:r>
          </a:p>
        </p:txBody>
      </p:sp>
    </p:spTree>
    <p:extLst>
      <p:ext uri="{BB962C8B-B14F-4D97-AF65-F5344CB8AC3E}">
        <p14:creationId xmlns:p14="http://schemas.microsoft.com/office/powerpoint/2010/main" val="103100412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Small Models Example:</a:t>
            </a:r>
            <a:br>
              <a:rPr lang="en-US" altLang="en-US" dirty="0"/>
            </a:br>
            <a:r>
              <a:rPr lang="en-US" altLang="en-US" dirty="0"/>
              <a:t>Trial/Repeat Model</a:t>
            </a:r>
            <a:endParaRPr lang="en-US" dirty="0"/>
          </a:p>
        </p:txBody>
      </p:sp>
      <p:sp>
        <p:nvSpPr>
          <p:cNvPr id="3" name="Content Placeholder 2"/>
          <p:cNvSpPr>
            <a:spLocks noGrp="1"/>
          </p:cNvSpPr>
          <p:nvPr>
            <p:ph idx="1"/>
          </p:nvPr>
        </p:nvSpPr>
        <p:spPr>
          <a:xfrm>
            <a:off x="0" y="1499617"/>
            <a:ext cx="12083970" cy="4677347"/>
          </a:xfrm>
        </p:spPr>
        <p:txBody>
          <a:bodyPr>
            <a:normAutofit/>
          </a:bodyPr>
          <a:lstStyle/>
          <a:p>
            <a:pPr marL="1238250" indent="-1238250">
              <a:spcAft>
                <a:spcPct val="80000"/>
              </a:spcAft>
              <a:buNone/>
              <a:tabLst>
                <a:tab pos="1052513" algn="r"/>
              </a:tabLst>
            </a:pPr>
            <a:r>
              <a:rPr lang="en-US" altLang="en-US" sz="3200" b="1" dirty="0"/>
              <a:t>Share	=	% Aware </a:t>
            </a:r>
            <a:r>
              <a:rPr lang="en-US" altLang="en-US" sz="3200" b="1" dirty="0">
                <a:latin typeface="+mn-lt"/>
              </a:rPr>
              <a:t>x</a:t>
            </a:r>
          </a:p>
          <a:p>
            <a:pPr marL="1238250" indent="-1238250">
              <a:spcAft>
                <a:spcPct val="80000"/>
              </a:spcAft>
              <a:buNone/>
              <a:tabLst>
                <a:tab pos="1052513" algn="r"/>
              </a:tabLst>
            </a:pPr>
            <a:r>
              <a:rPr lang="en-US" altLang="en-US" sz="3200" b="1" dirty="0"/>
              <a:t>			% Available  x</a:t>
            </a:r>
          </a:p>
          <a:p>
            <a:pPr marL="1238250" indent="-1238250">
              <a:spcAft>
                <a:spcPct val="80000"/>
              </a:spcAft>
              <a:buNone/>
              <a:tabLst>
                <a:tab pos="1052513" algn="r"/>
              </a:tabLst>
            </a:pPr>
            <a:r>
              <a:rPr lang="en-US" altLang="en-US" sz="3200" b="1" dirty="0"/>
              <a:t>			% Try  x</a:t>
            </a:r>
          </a:p>
          <a:p>
            <a:pPr marL="1238250" indent="-1238250">
              <a:buNone/>
              <a:tabLst>
                <a:tab pos="1052513" algn="r"/>
              </a:tabLst>
            </a:pPr>
            <a:r>
              <a:rPr lang="en-US" altLang="en-US" sz="3200" b="1" dirty="0"/>
              <a:t>			% Repeat (Usage Rate) </a:t>
            </a:r>
          </a:p>
          <a:p>
            <a:pPr marL="1238250" indent="-1238250">
              <a:buNone/>
              <a:tabLst>
                <a:tab pos="1052513" algn="r"/>
              </a:tabLst>
            </a:pPr>
            <a:endParaRPr lang="en-US" sz="3200" b="1" dirty="0"/>
          </a:p>
        </p:txBody>
      </p:sp>
      <p:sp>
        <p:nvSpPr>
          <p:cNvPr id="5" name="TextBox 4">
            <a:extLst>
              <a:ext uri="{FF2B5EF4-FFF2-40B4-BE49-F238E27FC236}">
                <a16:creationId xmlns:a16="http://schemas.microsoft.com/office/drawing/2014/main" id="{2CA0BD24-74E4-416D-B0BE-9B052AB0A554}"/>
              </a:ext>
            </a:extLst>
          </p:cNvPr>
          <p:cNvSpPr txBox="1"/>
          <p:nvPr/>
        </p:nvSpPr>
        <p:spPr>
          <a:xfrm>
            <a:off x="4876800" y="1819394"/>
            <a:ext cx="6918960" cy="461665"/>
          </a:xfrm>
          <a:prstGeom prst="rect">
            <a:avLst/>
          </a:prstGeom>
          <a:noFill/>
        </p:spPr>
        <p:txBody>
          <a:bodyPr wrap="square">
            <a:spAutoFit/>
          </a:bodyPr>
          <a:lstStyle/>
          <a:p>
            <a:r>
              <a:rPr lang="en-US" sz="2400" b="1" dirty="0">
                <a:hlinkClick r:id="rId3"/>
              </a:rPr>
              <a:t>** https://marketing-dictionary.org/a/atr/</a:t>
            </a:r>
            <a:r>
              <a:rPr lang="en-US" sz="2400" b="1" dirty="0"/>
              <a:t> </a:t>
            </a:r>
          </a:p>
        </p:txBody>
      </p:sp>
    </p:spTree>
    <p:extLst>
      <p:ext uri="{BB962C8B-B14F-4D97-AF65-F5344CB8AC3E}">
        <p14:creationId xmlns:p14="http://schemas.microsoft.com/office/powerpoint/2010/main" val="284497003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Trial/Repeat Model</a:t>
            </a:r>
            <a:endParaRPr lang="en-US" dirty="0"/>
          </a:p>
        </p:txBody>
      </p:sp>
      <p:sp>
        <p:nvSpPr>
          <p:cNvPr id="4" name="Rounded Rectangle 3"/>
          <p:cNvSpPr/>
          <p:nvPr/>
        </p:nvSpPr>
        <p:spPr>
          <a:xfrm>
            <a:off x="294713" y="1702460"/>
            <a:ext cx="2286000" cy="384048"/>
          </a:xfrm>
          <a:prstGeom prst="roundRect">
            <a:avLst>
              <a:gd name="adj" fmla="val 50000"/>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en-US" sz="1600">
                <a:solidFill>
                  <a:schemeClr val="bg1"/>
                </a:solidFill>
                <a:latin typeface="+mj-lt"/>
              </a:rPr>
              <a:t>Target Population</a:t>
            </a:r>
            <a:endParaRPr lang="en-US" altLang="en-US" sz="1600" dirty="0">
              <a:solidFill>
                <a:schemeClr val="bg1"/>
              </a:solidFill>
              <a:latin typeface="+mj-lt"/>
            </a:endParaRPr>
          </a:p>
        </p:txBody>
      </p:sp>
      <p:sp>
        <p:nvSpPr>
          <p:cNvPr id="5" name="Rounded Rectangle 4"/>
          <p:cNvSpPr/>
          <p:nvPr/>
        </p:nvSpPr>
        <p:spPr>
          <a:xfrm>
            <a:off x="294713" y="2546285"/>
            <a:ext cx="2286000" cy="365760"/>
          </a:xfrm>
          <a:prstGeom prst="roundRect">
            <a:avLst>
              <a:gd name="adj" fmla="val 50000"/>
            </a:avLst>
          </a:prstGeom>
          <a:noFill/>
          <a:ln w="19050">
            <a:solidFill>
              <a:srgbClr val="0153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en-US" sz="1600" dirty="0">
                <a:solidFill>
                  <a:schemeClr val="tx1"/>
                </a:solidFill>
                <a:latin typeface="+mj-lt"/>
              </a:rPr>
              <a:t>Aware?</a:t>
            </a:r>
          </a:p>
        </p:txBody>
      </p:sp>
      <p:sp>
        <p:nvSpPr>
          <p:cNvPr id="6" name="Rounded Rectangle 5"/>
          <p:cNvSpPr/>
          <p:nvPr/>
        </p:nvSpPr>
        <p:spPr>
          <a:xfrm>
            <a:off x="294713" y="3371822"/>
            <a:ext cx="2286000" cy="365760"/>
          </a:xfrm>
          <a:prstGeom prst="roundRect">
            <a:avLst>
              <a:gd name="adj" fmla="val 50000"/>
            </a:avLst>
          </a:prstGeom>
          <a:noFill/>
          <a:ln w="19050">
            <a:solidFill>
              <a:srgbClr val="0153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en-US" sz="1600">
                <a:solidFill>
                  <a:schemeClr val="tx1"/>
                </a:solidFill>
                <a:latin typeface="+mj-lt"/>
              </a:rPr>
              <a:t>Available?</a:t>
            </a:r>
            <a:endParaRPr lang="en-US" altLang="en-US" sz="1600" dirty="0">
              <a:solidFill>
                <a:schemeClr val="tx1"/>
              </a:solidFill>
              <a:latin typeface="+mj-lt"/>
            </a:endParaRPr>
          </a:p>
        </p:txBody>
      </p:sp>
      <p:sp>
        <p:nvSpPr>
          <p:cNvPr id="7" name="Rounded Rectangle 6"/>
          <p:cNvSpPr/>
          <p:nvPr/>
        </p:nvSpPr>
        <p:spPr>
          <a:xfrm>
            <a:off x="294713" y="4197359"/>
            <a:ext cx="2286000" cy="365760"/>
          </a:xfrm>
          <a:prstGeom prst="roundRect">
            <a:avLst>
              <a:gd name="adj" fmla="val 50000"/>
            </a:avLst>
          </a:prstGeom>
          <a:noFill/>
          <a:ln w="19050">
            <a:solidFill>
              <a:srgbClr val="0153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en-US" sz="1600" dirty="0">
                <a:solidFill>
                  <a:schemeClr val="tx1"/>
                </a:solidFill>
                <a:latin typeface="+mj-lt"/>
              </a:rPr>
              <a:t>Try?</a:t>
            </a:r>
          </a:p>
        </p:txBody>
      </p:sp>
      <p:sp>
        <p:nvSpPr>
          <p:cNvPr id="8" name="Rounded Rectangle 7"/>
          <p:cNvSpPr/>
          <p:nvPr/>
        </p:nvSpPr>
        <p:spPr>
          <a:xfrm>
            <a:off x="294713" y="5022896"/>
            <a:ext cx="2286000" cy="365760"/>
          </a:xfrm>
          <a:prstGeom prst="roundRect">
            <a:avLst>
              <a:gd name="adj" fmla="val 50000"/>
            </a:avLst>
          </a:prstGeom>
          <a:noFill/>
          <a:ln w="19050">
            <a:solidFill>
              <a:srgbClr val="0153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en-US" sz="1600" dirty="0">
                <a:solidFill>
                  <a:schemeClr val="tx1"/>
                </a:solidFill>
                <a:latin typeface="+mj-lt"/>
              </a:rPr>
              <a:t>Purchase/Repeat?</a:t>
            </a:r>
          </a:p>
        </p:txBody>
      </p:sp>
      <p:sp>
        <p:nvSpPr>
          <p:cNvPr id="9" name="Rounded Rectangle 8"/>
          <p:cNvSpPr/>
          <p:nvPr/>
        </p:nvSpPr>
        <p:spPr>
          <a:xfrm>
            <a:off x="294713" y="5848433"/>
            <a:ext cx="2286000" cy="365760"/>
          </a:xfrm>
          <a:prstGeom prst="roundRect">
            <a:avLst>
              <a:gd name="adj" fmla="val 50000"/>
            </a:avLst>
          </a:prstGeom>
          <a:noFill/>
          <a:ln w="19050">
            <a:solidFill>
              <a:srgbClr val="0153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en-US" sz="1600">
                <a:solidFill>
                  <a:schemeClr val="tx1"/>
                </a:solidFill>
                <a:latin typeface="+mj-lt"/>
              </a:rPr>
              <a:t>Market Share</a:t>
            </a:r>
            <a:endParaRPr lang="en-US" altLang="en-US" sz="1600" dirty="0">
              <a:solidFill>
                <a:schemeClr val="tx1"/>
              </a:solidFill>
              <a:latin typeface="+mj-lt"/>
            </a:endParaRPr>
          </a:p>
        </p:txBody>
      </p:sp>
      <p:sp>
        <p:nvSpPr>
          <p:cNvPr id="14" name="Rectangle 14"/>
          <p:cNvSpPr>
            <a:spLocks noChangeArrowheads="1"/>
          </p:cNvSpPr>
          <p:nvPr/>
        </p:nvSpPr>
        <p:spPr bwMode="auto">
          <a:xfrm>
            <a:off x="389676" y="5833647"/>
            <a:ext cx="2096077" cy="339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p>
            <a:pPr algn="ctr"/>
            <a:endParaRPr lang="en-US" altLang="en-US" sz="1600" dirty="0">
              <a:latin typeface="+mj-lt"/>
            </a:endParaRPr>
          </a:p>
        </p:txBody>
      </p:sp>
      <p:cxnSp>
        <p:nvCxnSpPr>
          <p:cNvPr id="16" name="Straight Arrow Connector 15"/>
          <p:cNvCxnSpPr/>
          <p:nvPr/>
        </p:nvCxnSpPr>
        <p:spPr>
          <a:xfrm>
            <a:off x="1437713" y="2151943"/>
            <a:ext cx="0" cy="292608"/>
          </a:xfrm>
          <a:prstGeom prst="straightConnector1">
            <a:avLst/>
          </a:prstGeom>
          <a:ln>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1437713" y="2972825"/>
            <a:ext cx="0" cy="292608"/>
          </a:xfrm>
          <a:prstGeom prst="straightConnector1">
            <a:avLst/>
          </a:prstGeom>
          <a:ln>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1437713" y="3814489"/>
            <a:ext cx="0" cy="292608"/>
          </a:xfrm>
          <a:prstGeom prst="straightConnector1">
            <a:avLst/>
          </a:prstGeom>
          <a:ln>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1437713" y="4645761"/>
            <a:ext cx="0" cy="292608"/>
          </a:xfrm>
          <a:prstGeom prst="straightConnector1">
            <a:avLst/>
          </a:prstGeom>
          <a:ln>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1437713" y="5466643"/>
            <a:ext cx="0" cy="292608"/>
          </a:xfrm>
          <a:prstGeom prst="straightConnector1">
            <a:avLst/>
          </a:prstGeom>
          <a:ln>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1" name="Rectangle 25"/>
          <p:cNvSpPr>
            <a:spLocks noChangeArrowheads="1"/>
          </p:cNvSpPr>
          <p:nvPr/>
        </p:nvSpPr>
        <p:spPr bwMode="auto">
          <a:xfrm>
            <a:off x="3311252" y="2818027"/>
            <a:ext cx="73660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gn="r"/>
            <a:r>
              <a:rPr lang="en-US" altLang="en-US" dirty="0">
                <a:solidFill>
                  <a:srgbClr val="0153A5"/>
                </a:solidFill>
                <a:latin typeface="+mj-lt"/>
              </a:rPr>
              <a:t>50%</a:t>
            </a:r>
          </a:p>
        </p:txBody>
      </p:sp>
      <p:sp>
        <p:nvSpPr>
          <p:cNvPr id="22" name="Rectangle 26"/>
          <p:cNvSpPr>
            <a:spLocks noChangeArrowheads="1"/>
          </p:cNvSpPr>
          <p:nvPr/>
        </p:nvSpPr>
        <p:spPr bwMode="auto">
          <a:xfrm>
            <a:off x="3313122" y="3659398"/>
            <a:ext cx="73660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gn="r"/>
            <a:r>
              <a:rPr lang="en-US" altLang="en-US" dirty="0">
                <a:solidFill>
                  <a:srgbClr val="0153A5"/>
                </a:solidFill>
                <a:latin typeface="+mj-lt"/>
              </a:rPr>
              <a:t>80%</a:t>
            </a:r>
          </a:p>
        </p:txBody>
      </p:sp>
      <p:sp>
        <p:nvSpPr>
          <p:cNvPr id="23" name="Rectangle 27"/>
          <p:cNvSpPr>
            <a:spLocks noChangeArrowheads="1"/>
          </p:cNvSpPr>
          <p:nvPr/>
        </p:nvSpPr>
        <p:spPr bwMode="auto">
          <a:xfrm>
            <a:off x="3313122" y="4459789"/>
            <a:ext cx="73660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gn="r"/>
            <a:r>
              <a:rPr lang="en-US" altLang="en-US" dirty="0">
                <a:solidFill>
                  <a:srgbClr val="0153A5"/>
                </a:solidFill>
                <a:latin typeface="+mj-lt"/>
              </a:rPr>
              <a:t>40%</a:t>
            </a:r>
          </a:p>
        </p:txBody>
      </p:sp>
      <p:sp>
        <p:nvSpPr>
          <p:cNvPr id="24" name="Rectangle 28"/>
          <p:cNvSpPr>
            <a:spLocks noChangeArrowheads="1"/>
          </p:cNvSpPr>
          <p:nvPr/>
        </p:nvSpPr>
        <p:spPr bwMode="auto">
          <a:xfrm>
            <a:off x="3317455" y="5301489"/>
            <a:ext cx="73660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gn="r"/>
            <a:r>
              <a:rPr lang="en-US" altLang="en-US" dirty="0">
                <a:solidFill>
                  <a:srgbClr val="0153A5"/>
                </a:solidFill>
                <a:latin typeface="+mj-lt"/>
              </a:rPr>
              <a:t>50%</a:t>
            </a:r>
          </a:p>
        </p:txBody>
      </p:sp>
      <p:sp>
        <p:nvSpPr>
          <p:cNvPr id="25" name="Rectangle 15"/>
          <p:cNvSpPr>
            <a:spLocks noChangeArrowheads="1"/>
          </p:cNvSpPr>
          <p:nvPr/>
        </p:nvSpPr>
        <p:spPr bwMode="auto">
          <a:xfrm>
            <a:off x="2949444" y="5885645"/>
            <a:ext cx="36195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gn="ctr"/>
            <a:r>
              <a:rPr lang="en-US" altLang="en-US" dirty="0">
                <a:solidFill>
                  <a:srgbClr val="0153A5"/>
                </a:solidFill>
                <a:latin typeface="+mj-lt"/>
              </a:rPr>
              <a:t>=</a:t>
            </a:r>
          </a:p>
        </p:txBody>
      </p:sp>
      <p:grpSp>
        <p:nvGrpSpPr>
          <p:cNvPr id="26" name="Group 25"/>
          <p:cNvGrpSpPr/>
          <p:nvPr/>
        </p:nvGrpSpPr>
        <p:grpSpPr>
          <a:xfrm>
            <a:off x="3477068" y="5763617"/>
            <a:ext cx="685365" cy="656534"/>
            <a:chOff x="5494767" y="5898809"/>
            <a:chExt cx="361950" cy="320040"/>
          </a:xfrm>
        </p:grpSpPr>
        <p:sp>
          <p:nvSpPr>
            <p:cNvPr id="27" name="Oval 26"/>
            <p:cNvSpPr/>
            <p:nvPr/>
          </p:nvSpPr>
          <p:spPr>
            <a:xfrm>
              <a:off x="5515722" y="5898809"/>
              <a:ext cx="320040" cy="320040"/>
            </a:xfrm>
            <a:prstGeom prst="ellipse">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a:latin typeface="+mj-lt"/>
              </a:endParaRPr>
            </a:p>
          </p:txBody>
        </p:sp>
        <p:sp>
          <p:nvSpPr>
            <p:cNvPr id="28" name="Rectangle 16"/>
            <p:cNvSpPr>
              <a:spLocks noChangeArrowheads="1"/>
            </p:cNvSpPr>
            <p:nvPr/>
          </p:nvSpPr>
          <p:spPr bwMode="auto">
            <a:xfrm>
              <a:off x="5494767" y="5908411"/>
              <a:ext cx="361950" cy="270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p>
              <a:pPr algn="ctr"/>
              <a:r>
                <a:rPr lang="en-US" altLang="en-US" sz="3600" b="1" dirty="0">
                  <a:solidFill>
                    <a:schemeClr val="bg1"/>
                  </a:solidFill>
                  <a:latin typeface="+mj-lt"/>
                </a:rPr>
                <a:t>?</a:t>
              </a:r>
            </a:p>
          </p:txBody>
        </p:sp>
      </p:grpSp>
      <p:cxnSp>
        <p:nvCxnSpPr>
          <p:cNvPr id="29" name="Straight Arrow Connector 28"/>
          <p:cNvCxnSpPr/>
          <p:nvPr/>
        </p:nvCxnSpPr>
        <p:spPr>
          <a:xfrm flipH="1">
            <a:off x="2178642" y="3129520"/>
            <a:ext cx="1863434" cy="0"/>
          </a:xfrm>
          <a:prstGeom prst="straightConnector1">
            <a:avLst/>
          </a:prstGeom>
          <a:ln w="12700">
            <a:solidFill>
              <a:srgbClr val="0153A5"/>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H="1">
            <a:off x="2178642" y="3971183"/>
            <a:ext cx="1863434" cy="0"/>
          </a:xfrm>
          <a:prstGeom prst="straightConnector1">
            <a:avLst/>
          </a:prstGeom>
          <a:ln w="12700">
            <a:solidFill>
              <a:srgbClr val="0153A5"/>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H="1">
            <a:off x="2178642" y="4771283"/>
            <a:ext cx="1863434" cy="0"/>
          </a:xfrm>
          <a:prstGeom prst="straightConnector1">
            <a:avLst/>
          </a:prstGeom>
          <a:ln w="12700">
            <a:solidFill>
              <a:srgbClr val="0153A5"/>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H="1">
            <a:off x="2178642" y="5612947"/>
            <a:ext cx="1863434" cy="0"/>
          </a:xfrm>
          <a:prstGeom prst="straightConnector1">
            <a:avLst/>
          </a:prstGeom>
          <a:ln w="12700">
            <a:solidFill>
              <a:srgbClr val="0153A5"/>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A382CA08-B84A-4B06-99DD-8D19646DB1B5}"/>
              </a:ext>
            </a:extLst>
          </p:cNvPr>
          <p:cNvPicPr>
            <a:picLocks noChangeAspect="1"/>
          </p:cNvPicPr>
          <p:nvPr/>
        </p:nvPicPr>
        <p:blipFill>
          <a:blip r:embed="rId4"/>
          <a:stretch>
            <a:fillRect/>
          </a:stretch>
        </p:blipFill>
        <p:spPr>
          <a:xfrm>
            <a:off x="4435331" y="1320087"/>
            <a:ext cx="7704000" cy="3563349"/>
          </a:xfrm>
          <a:prstGeom prst="rect">
            <a:avLst/>
          </a:prstGeom>
        </p:spPr>
      </p:pic>
      <p:sp>
        <p:nvSpPr>
          <p:cNvPr id="33" name="TextBox 32">
            <a:extLst>
              <a:ext uri="{FF2B5EF4-FFF2-40B4-BE49-F238E27FC236}">
                <a16:creationId xmlns:a16="http://schemas.microsoft.com/office/drawing/2014/main" id="{548109C0-2A2A-4730-9C17-53950A459FD3}"/>
              </a:ext>
            </a:extLst>
          </p:cNvPr>
          <p:cNvSpPr txBox="1"/>
          <p:nvPr/>
        </p:nvSpPr>
        <p:spPr>
          <a:xfrm>
            <a:off x="4964806" y="5116823"/>
            <a:ext cx="7109137" cy="369332"/>
          </a:xfrm>
          <a:prstGeom prst="rect">
            <a:avLst/>
          </a:prstGeom>
          <a:noFill/>
        </p:spPr>
        <p:txBody>
          <a:bodyPr wrap="square">
            <a:spAutoFit/>
          </a:bodyPr>
          <a:lstStyle/>
          <a:p>
            <a:r>
              <a:rPr lang="en-US" dirty="0">
                <a:hlinkClick r:id="rId5"/>
              </a:rPr>
              <a:t>2012 - Google Play: Marketing 101 for Developers - YouTube</a:t>
            </a:r>
            <a:endParaRPr lang="en-US" dirty="0"/>
          </a:p>
        </p:txBody>
      </p:sp>
      <p:graphicFrame>
        <p:nvGraphicFramePr>
          <p:cNvPr id="12" name="Object 11">
            <a:extLst>
              <a:ext uri="{FF2B5EF4-FFF2-40B4-BE49-F238E27FC236}">
                <a16:creationId xmlns:a16="http://schemas.microsoft.com/office/drawing/2014/main" id="{C379EC30-FA0D-4323-B19A-97E062839833}"/>
              </a:ext>
            </a:extLst>
          </p:cNvPr>
          <p:cNvGraphicFramePr>
            <a:graphicFrameLocks noChangeAspect="1"/>
          </p:cNvGraphicFramePr>
          <p:nvPr>
            <p:extLst>
              <p:ext uri="{D42A27DB-BD31-4B8C-83A1-F6EECF244321}">
                <p14:modId xmlns:p14="http://schemas.microsoft.com/office/powerpoint/2010/main" val="3852367201"/>
              </p:ext>
            </p:extLst>
          </p:nvPr>
        </p:nvGraphicFramePr>
        <p:xfrm>
          <a:off x="4791075" y="5486400"/>
          <a:ext cx="6862763" cy="2755900"/>
        </p:xfrm>
        <a:graphic>
          <a:graphicData uri="http://schemas.openxmlformats.org/presentationml/2006/ole">
            <mc:AlternateContent xmlns:mc="http://schemas.openxmlformats.org/markup-compatibility/2006">
              <mc:Choice xmlns:v="urn:schemas-microsoft-com:vml" Requires="v">
                <p:oleObj spid="_x0000_s5135" name="Worksheet" r:id="rId6" imgW="10166252" imgH="6680165" progId="Excel.Sheet.12">
                  <p:embed/>
                </p:oleObj>
              </mc:Choice>
              <mc:Fallback>
                <p:oleObj name="Worksheet" r:id="rId6" imgW="10166252" imgH="6680165" progId="Excel.Sheet.12">
                  <p:embed/>
                  <p:pic>
                    <p:nvPicPr>
                      <p:cNvPr id="0" name=""/>
                      <p:cNvPicPr/>
                      <p:nvPr/>
                    </p:nvPicPr>
                    <p:blipFill>
                      <a:blip r:embed="rId7"/>
                      <a:stretch>
                        <a:fillRect/>
                      </a:stretch>
                    </p:blipFill>
                    <p:spPr>
                      <a:xfrm>
                        <a:off x="4791075" y="5486400"/>
                        <a:ext cx="6862763" cy="2755900"/>
                      </a:xfrm>
                      <a:prstGeom prst="rect">
                        <a:avLst/>
                      </a:prstGeom>
                    </p:spPr>
                  </p:pic>
                </p:oleObj>
              </mc:Fallback>
            </mc:AlternateContent>
          </a:graphicData>
        </a:graphic>
      </p:graphicFrame>
    </p:spTree>
    <p:extLst>
      <p:ext uri="{BB962C8B-B14F-4D97-AF65-F5344CB8AC3E}">
        <p14:creationId xmlns:p14="http://schemas.microsoft.com/office/powerpoint/2010/main" val="402278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Model Diagnostics</a:t>
            </a:r>
            <a:endParaRPr lang="en-US" dirty="0"/>
          </a:p>
        </p:txBody>
      </p:sp>
      <p:sp>
        <p:nvSpPr>
          <p:cNvPr id="4" name="Rectangle 3"/>
          <p:cNvSpPr/>
          <p:nvPr/>
        </p:nvSpPr>
        <p:spPr>
          <a:xfrm>
            <a:off x="2692979" y="2789605"/>
            <a:ext cx="1527463" cy="1527463"/>
          </a:xfrm>
          <a:prstGeom prst="rect">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mj-lt"/>
            </a:endParaRPr>
          </a:p>
        </p:txBody>
      </p:sp>
      <p:sp>
        <p:nvSpPr>
          <p:cNvPr id="5" name="Rectangle 4"/>
          <p:cNvSpPr/>
          <p:nvPr/>
        </p:nvSpPr>
        <p:spPr>
          <a:xfrm>
            <a:off x="4313960" y="2789605"/>
            <a:ext cx="1527463" cy="1527463"/>
          </a:xfrm>
          <a:prstGeom prst="rect">
            <a:avLst/>
          </a:prstGeom>
          <a:noFill/>
          <a:ln w="19050">
            <a:solidFill>
              <a:srgbClr val="0153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mj-lt"/>
            </a:endParaRPr>
          </a:p>
        </p:txBody>
      </p:sp>
      <p:sp>
        <p:nvSpPr>
          <p:cNvPr id="6" name="Rectangle 5"/>
          <p:cNvSpPr/>
          <p:nvPr/>
        </p:nvSpPr>
        <p:spPr>
          <a:xfrm>
            <a:off x="2692979" y="4414050"/>
            <a:ext cx="1527463" cy="1527463"/>
          </a:xfrm>
          <a:prstGeom prst="rect">
            <a:avLst/>
          </a:prstGeom>
          <a:noFill/>
          <a:ln w="19050">
            <a:solidFill>
              <a:srgbClr val="0153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mj-lt"/>
            </a:endParaRPr>
          </a:p>
        </p:txBody>
      </p:sp>
      <p:sp>
        <p:nvSpPr>
          <p:cNvPr id="7" name="Rectangle 6"/>
          <p:cNvSpPr/>
          <p:nvPr/>
        </p:nvSpPr>
        <p:spPr>
          <a:xfrm>
            <a:off x="4313960" y="4414050"/>
            <a:ext cx="1527463" cy="1527463"/>
          </a:xfrm>
          <a:prstGeom prst="rect">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mj-lt"/>
            </a:endParaRPr>
          </a:p>
        </p:txBody>
      </p:sp>
      <p:sp>
        <p:nvSpPr>
          <p:cNvPr id="8" name="Freeform 7"/>
          <p:cNvSpPr>
            <a:spLocks noChangeArrowheads="1"/>
          </p:cNvSpPr>
          <p:nvPr/>
        </p:nvSpPr>
        <p:spPr bwMode="auto">
          <a:xfrm>
            <a:off x="4455728" y="4556218"/>
            <a:ext cx="1243924" cy="1243124"/>
          </a:xfrm>
          <a:custGeom>
            <a:avLst/>
            <a:gdLst>
              <a:gd name="connsiteX0" fmla="*/ 621962 w 1243924"/>
              <a:gd name="connsiteY0" fmla="*/ 587164 h 1243124"/>
              <a:gd name="connsiteX1" fmla="*/ 872216 w 1243924"/>
              <a:gd name="connsiteY1" fmla="*/ 681559 h 1243124"/>
              <a:gd name="connsiteX2" fmla="*/ 987940 w 1243924"/>
              <a:gd name="connsiteY2" fmla="*/ 942343 h 1243124"/>
              <a:gd name="connsiteX3" fmla="*/ 938343 w 1243924"/>
              <a:gd name="connsiteY3" fmla="*/ 942343 h 1243124"/>
              <a:gd name="connsiteX4" fmla="*/ 621962 w 1243924"/>
              <a:gd name="connsiteY4" fmla="*/ 685558 h 1243124"/>
              <a:gd name="connsiteX5" fmla="*/ 305581 w 1243924"/>
              <a:gd name="connsiteY5" fmla="*/ 942343 h 1243124"/>
              <a:gd name="connsiteX6" fmla="*/ 256784 w 1243924"/>
              <a:gd name="connsiteY6" fmla="*/ 942343 h 1243124"/>
              <a:gd name="connsiteX7" fmla="*/ 371709 w 1243924"/>
              <a:gd name="connsiteY7" fmla="*/ 681559 h 1243124"/>
              <a:gd name="connsiteX8" fmla="*/ 621962 w 1243924"/>
              <a:gd name="connsiteY8" fmla="*/ 587164 h 1243124"/>
              <a:gd name="connsiteX9" fmla="*/ 819950 w 1243924"/>
              <a:gd name="connsiteY9" fmla="*/ 325580 h 1243124"/>
              <a:gd name="connsiteX10" fmla="*/ 889546 w 1243924"/>
              <a:gd name="connsiteY10" fmla="*/ 354379 h 1243124"/>
              <a:gd name="connsiteX11" fmla="*/ 918344 w 1243924"/>
              <a:gd name="connsiteY11" fmla="*/ 423974 h 1243124"/>
              <a:gd name="connsiteX12" fmla="*/ 889546 w 1243924"/>
              <a:gd name="connsiteY12" fmla="*/ 493570 h 1243124"/>
              <a:gd name="connsiteX13" fmla="*/ 819950 w 1243924"/>
              <a:gd name="connsiteY13" fmla="*/ 522368 h 1243124"/>
              <a:gd name="connsiteX14" fmla="*/ 749954 w 1243924"/>
              <a:gd name="connsiteY14" fmla="*/ 493570 h 1243124"/>
              <a:gd name="connsiteX15" fmla="*/ 720756 w 1243924"/>
              <a:gd name="connsiteY15" fmla="*/ 423974 h 1243124"/>
              <a:gd name="connsiteX16" fmla="*/ 749954 w 1243924"/>
              <a:gd name="connsiteY16" fmla="*/ 354379 h 1243124"/>
              <a:gd name="connsiteX17" fmla="*/ 819950 w 1243924"/>
              <a:gd name="connsiteY17" fmla="*/ 325580 h 1243124"/>
              <a:gd name="connsiteX18" fmla="*/ 423974 w 1243924"/>
              <a:gd name="connsiteY18" fmla="*/ 325580 h 1243124"/>
              <a:gd name="connsiteX19" fmla="*/ 494370 w 1243924"/>
              <a:gd name="connsiteY19" fmla="*/ 354379 h 1243124"/>
              <a:gd name="connsiteX20" fmla="*/ 523168 w 1243924"/>
              <a:gd name="connsiteY20" fmla="*/ 423974 h 1243124"/>
              <a:gd name="connsiteX21" fmla="*/ 493970 w 1243924"/>
              <a:gd name="connsiteY21" fmla="*/ 493570 h 1243124"/>
              <a:gd name="connsiteX22" fmla="*/ 423974 w 1243924"/>
              <a:gd name="connsiteY22" fmla="*/ 522368 h 1243124"/>
              <a:gd name="connsiteX23" fmla="*/ 354378 w 1243924"/>
              <a:gd name="connsiteY23" fmla="*/ 493570 h 1243124"/>
              <a:gd name="connsiteX24" fmla="*/ 325580 w 1243924"/>
              <a:gd name="connsiteY24" fmla="*/ 423974 h 1243124"/>
              <a:gd name="connsiteX25" fmla="*/ 354378 w 1243924"/>
              <a:gd name="connsiteY25" fmla="*/ 354379 h 1243124"/>
              <a:gd name="connsiteX26" fmla="*/ 423974 w 1243924"/>
              <a:gd name="connsiteY26" fmla="*/ 325580 h 1243124"/>
              <a:gd name="connsiteX27" fmla="*/ 621962 w 1243924"/>
              <a:gd name="connsiteY27" fmla="*/ 79195 h 1243124"/>
              <a:gd name="connsiteX28" fmla="*/ 238104 w 1243924"/>
              <a:gd name="connsiteY28" fmla="*/ 238267 h 1243124"/>
              <a:gd name="connsiteX29" fmla="*/ 79195 w 1243924"/>
              <a:gd name="connsiteY29" fmla="*/ 621962 h 1243124"/>
              <a:gd name="connsiteX30" fmla="*/ 238104 w 1243924"/>
              <a:gd name="connsiteY30" fmla="*/ 1005258 h 1243124"/>
              <a:gd name="connsiteX31" fmla="*/ 621962 w 1243924"/>
              <a:gd name="connsiteY31" fmla="*/ 1163929 h 1243124"/>
              <a:gd name="connsiteX32" fmla="*/ 1005820 w 1243924"/>
              <a:gd name="connsiteY32" fmla="*/ 1005258 h 1243124"/>
              <a:gd name="connsiteX33" fmla="*/ 1164729 w 1243924"/>
              <a:gd name="connsiteY33" fmla="*/ 621962 h 1243124"/>
              <a:gd name="connsiteX34" fmla="*/ 1005820 w 1243924"/>
              <a:gd name="connsiteY34" fmla="*/ 238267 h 1243124"/>
              <a:gd name="connsiteX35" fmla="*/ 621962 w 1243924"/>
              <a:gd name="connsiteY35" fmla="*/ 79195 h 1243124"/>
              <a:gd name="connsiteX36" fmla="*/ 621962 w 1243924"/>
              <a:gd name="connsiteY36" fmla="*/ 0 h 1243124"/>
              <a:gd name="connsiteX37" fmla="*/ 1061816 w 1243924"/>
              <a:gd name="connsiteY37" fmla="*/ 181989 h 1243124"/>
              <a:gd name="connsiteX38" fmla="*/ 1243924 w 1243924"/>
              <a:gd name="connsiteY38" fmla="*/ 621562 h 1243124"/>
              <a:gd name="connsiteX39" fmla="*/ 1061816 w 1243924"/>
              <a:gd name="connsiteY39" fmla="*/ 1061135 h 1243124"/>
              <a:gd name="connsiteX40" fmla="*/ 621962 w 1243924"/>
              <a:gd name="connsiteY40" fmla="*/ 1243124 h 1243124"/>
              <a:gd name="connsiteX41" fmla="*/ 182108 w 1243924"/>
              <a:gd name="connsiteY41" fmla="*/ 1061135 h 1243124"/>
              <a:gd name="connsiteX42" fmla="*/ 0 w 1243924"/>
              <a:gd name="connsiteY42" fmla="*/ 621562 h 1243124"/>
              <a:gd name="connsiteX43" fmla="*/ 182108 w 1243924"/>
              <a:gd name="connsiteY43" fmla="*/ 181989 h 1243124"/>
              <a:gd name="connsiteX44" fmla="*/ 621962 w 1243924"/>
              <a:gd name="connsiteY44" fmla="*/ 0 h 1243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243924" h="1243124">
                <a:moveTo>
                  <a:pt x="621962" y="587164"/>
                </a:moveTo>
                <a:cubicBezTo>
                  <a:pt x="723931" y="587164"/>
                  <a:pt x="807349" y="618629"/>
                  <a:pt x="872216" y="681559"/>
                </a:cubicBezTo>
                <a:cubicBezTo>
                  <a:pt x="937082" y="744488"/>
                  <a:pt x="975657" y="831416"/>
                  <a:pt x="987940" y="942343"/>
                </a:cubicBezTo>
                <a:lnTo>
                  <a:pt x="938343" y="942343"/>
                </a:lnTo>
                <a:cubicBezTo>
                  <a:pt x="899895" y="771153"/>
                  <a:pt x="794435" y="685558"/>
                  <a:pt x="621962" y="685558"/>
                </a:cubicBezTo>
                <a:cubicBezTo>
                  <a:pt x="450023" y="685558"/>
                  <a:pt x="344562" y="771153"/>
                  <a:pt x="305581" y="942343"/>
                </a:cubicBezTo>
                <a:lnTo>
                  <a:pt x="256784" y="942343"/>
                </a:lnTo>
                <a:cubicBezTo>
                  <a:pt x="268534" y="831416"/>
                  <a:pt x="306842" y="744488"/>
                  <a:pt x="371709" y="681559"/>
                </a:cubicBezTo>
                <a:cubicBezTo>
                  <a:pt x="436576" y="618629"/>
                  <a:pt x="519993" y="587164"/>
                  <a:pt x="621962" y="587164"/>
                </a:cubicBezTo>
                <a:close/>
                <a:moveTo>
                  <a:pt x="819950" y="325580"/>
                </a:moveTo>
                <a:cubicBezTo>
                  <a:pt x="847148" y="325580"/>
                  <a:pt x="870347" y="335180"/>
                  <a:pt x="889546" y="354379"/>
                </a:cubicBezTo>
                <a:cubicBezTo>
                  <a:pt x="908745" y="373577"/>
                  <a:pt x="918344" y="396776"/>
                  <a:pt x="918344" y="423974"/>
                </a:cubicBezTo>
                <a:cubicBezTo>
                  <a:pt x="918344" y="451173"/>
                  <a:pt x="908745" y="474371"/>
                  <a:pt x="889546" y="493570"/>
                </a:cubicBezTo>
                <a:cubicBezTo>
                  <a:pt x="870347" y="512769"/>
                  <a:pt x="847148" y="522368"/>
                  <a:pt x="819950" y="522368"/>
                </a:cubicBezTo>
                <a:cubicBezTo>
                  <a:pt x="792752" y="522368"/>
                  <a:pt x="769420" y="512769"/>
                  <a:pt x="749954" y="493570"/>
                </a:cubicBezTo>
                <a:cubicBezTo>
                  <a:pt x="730489" y="474371"/>
                  <a:pt x="720756" y="451173"/>
                  <a:pt x="720756" y="423974"/>
                </a:cubicBezTo>
                <a:cubicBezTo>
                  <a:pt x="720756" y="396776"/>
                  <a:pt x="730489" y="373577"/>
                  <a:pt x="749954" y="354379"/>
                </a:cubicBezTo>
                <a:cubicBezTo>
                  <a:pt x="769420" y="335180"/>
                  <a:pt x="792752" y="325580"/>
                  <a:pt x="819950" y="325580"/>
                </a:cubicBezTo>
                <a:close/>
                <a:moveTo>
                  <a:pt x="423974" y="325580"/>
                </a:moveTo>
                <a:cubicBezTo>
                  <a:pt x="451706" y="325580"/>
                  <a:pt x="475171" y="335180"/>
                  <a:pt x="494370" y="354379"/>
                </a:cubicBezTo>
                <a:cubicBezTo>
                  <a:pt x="513569" y="373577"/>
                  <a:pt x="523168" y="396776"/>
                  <a:pt x="523168" y="423974"/>
                </a:cubicBezTo>
                <a:cubicBezTo>
                  <a:pt x="523168" y="451173"/>
                  <a:pt x="513435" y="474371"/>
                  <a:pt x="493970" y="493570"/>
                </a:cubicBezTo>
                <a:cubicBezTo>
                  <a:pt x="474504" y="512769"/>
                  <a:pt x="451173" y="522368"/>
                  <a:pt x="423974" y="522368"/>
                </a:cubicBezTo>
                <a:cubicBezTo>
                  <a:pt x="396776" y="522368"/>
                  <a:pt x="373577" y="512769"/>
                  <a:pt x="354378" y="493570"/>
                </a:cubicBezTo>
                <a:cubicBezTo>
                  <a:pt x="335180" y="474371"/>
                  <a:pt x="325580" y="451173"/>
                  <a:pt x="325580" y="423974"/>
                </a:cubicBezTo>
                <a:cubicBezTo>
                  <a:pt x="325580" y="396776"/>
                  <a:pt x="335180" y="373577"/>
                  <a:pt x="354378" y="354379"/>
                </a:cubicBezTo>
                <a:cubicBezTo>
                  <a:pt x="373577" y="335180"/>
                  <a:pt x="396776" y="325580"/>
                  <a:pt x="423974" y="325580"/>
                </a:cubicBezTo>
                <a:close/>
                <a:moveTo>
                  <a:pt x="621962" y="79195"/>
                </a:moveTo>
                <a:cubicBezTo>
                  <a:pt x="471996" y="79195"/>
                  <a:pt x="344044" y="132219"/>
                  <a:pt x="238104" y="238267"/>
                </a:cubicBezTo>
                <a:cubicBezTo>
                  <a:pt x="132165" y="344315"/>
                  <a:pt x="79195" y="472213"/>
                  <a:pt x="79195" y="621962"/>
                </a:cubicBezTo>
                <a:cubicBezTo>
                  <a:pt x="79195" y="771712"/>
                  <a:pt x="132165" y="899477"/>
                  <a:pt x="238104" y="1005258"/>
                </a:cubicBezTo>
                <a:cubicBezTo>
                  <a:pt x="344044" y="1111039"/>
                  <a:pt x="471996" y="1163929"/>
                  <a:pt x="621962" y="1163929"/>
                </a:cubicBezTo>
                <a:cubicBezTo>
                  <a:pt x="771928" y="1163929"/>
                  <a:pt x="899881" y="1111039"/>
                  <a:pt x="1005820" y="1005258"/>
                </a:cubicBezTo>
                <a:cubicBezTo>
                  <a:pt x="1111759" y="899477"/>
                  <a:pt x="1164729" y="771712"/>
                  <a:pt x="1164729" y="621962"/>
                </a:cubicBezTo>
                <a:cubicBezTo>
                  <a:pt x="1164729" y="472213"/>
                  <a:pt x="1111759" y="344315"/>
                  <a:pt x="1005820" y="238267"/>
                </a:cubicBezTo>
                <a:cubicBezTo>
                  <a:pt x="899881" y="132219"/>
                  <a:pt x="771928" y="79195"/>
                  <a:pt x="621962" y="79195"/>
                </a:cubicBezTo>
                <a:close/>
                <a:moveTo>
                  <a:pt x="621962" y="0"/>
                </a:moveTo>
                <a:cubicBezTo>
                  <a:pt x="793793" y="0"/>
                  <a:pt x="940411" y="60663"/>
                  <a:pt x="1061816" y="181989"/>
                </a:cubicBezTo>
                <a:cubicBezTo>
                  <a:pt x="1183222" y="303315"/>
                  <a:pt x="1243924" y="449839"/>
                  <a:pt x="1243924" y="621562"/>
                </a:cubicBezTo>
                <a:cubicBezTo>
                  <a:pt x="1243924" y="793285"/>
                  <a:pt x="1183222" y="939810"/>
                  <a:pt x="1061816" y="1061135"/>
                </a:cubicBezTo>
                <a:cubicBezTo>
                  <a:pt x="940411" y="1182461"/>
                  <a:pt x="793793" y="1243124"/>
                  <a:pt x="621962" y="1243124"/>
                </a:cubicBezTo>
                <a:cubicBezTo>
                  <a:pt x="450131" y="1243124"/>
                  <a:pt x="303513" y="1182461"/>
                  <a:pt x="182108" y="1061135"/>
                </a:cubicBezTo>
                <a:cubicBezTo>
                  <a:pt x="60703" y="939810"/>
                  <a:pt x="0" y="793285"/>
                  <a:pt x="0" y="621562"/>
                </a:cubicBezTo>
                <a:cubicBezTo>
                  <a:pt x="0" y="449839"/>
                  <a:pt x="60703" y="303315"/>
                  <a:pt x="182108" y="181989"/>
                </a:cubicBezTo>
                <a:cubicBezTo>
                  <a:pt x="303513" y="60663"/>
                  <a:pt x="450131" y="0"/>
                  <a:pt x="621962"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altLang="en-US" sz="10800" dirty="0">
              <a:solidFill>
                <a:schemeClr val="bg2"/>
              </a:solidFill>
              <a:latin typeface="+mj-lt"/>
            </a:endParaRPr>
          </a:p>
        </p:txBody>
      </p:sp>
      <p:sp>
        <p:nvSpPr>
          <p:cNvPr id="9" name="Freeform 8"/>
          <p:cNvSpPr/>
          <p:nvPr/>
        </p:nvSpPr>
        <p:spPr>
          <a:xfrm>
            <a:off x="2834747" y="2931773"/>
            <a:ext cx="1243924" cy="1243124"/>
          </a:xfrm>
          <a:custGeom>
            <a:avLst/>
            <a:gdLst>
              <a:gd name="connsiteX0" fmla="*/ 256784 w 1243924"/>
              <a:gd name="connsiteY0" fmla="*/ 655960 h 1243124"/>
              <a:gd name="connsiteX1" fmla="*/ 305581 w 1243924"/>
              <a:gd name="connsiteY1" fmla="*/ 655960 h 1243124"/>
              <a:gd name="connsiteX2" fmla="*/ 621962 w 1243924"/>
              <a:gd name="connsiteY2" fmla="*/ 912745 h 1243124"/>
              <a:gd name="connsiteX3" fmla="*/ 938343 w 1243924"/>
              <a:gd name="connsiteY3" fmla="*/ 655960 h 1243124"/>
              <a:gd name="connsiteX4" fmla="*/ 987940 w 1243924"/>
              <a:gd name="connsiteY4" fmla="*/ 655960 h 1243124"/>
              <a:gd name="connsiteX5" fmla="*/ 872216 w 1243924"/>
              <a:gd name="connsiteY5" fmla="*/ 916744 h 1243124"/>
              <a:gd name="connsiteX6" fmla="*/ 621962 w 1243924"/>
              <a:gd name="connsiteY6" fmla="*/ 1011139 h 1243124"/>
              <a:gd name="connsiteX7" fmla="*/ 372109 w 1243924"/>
              <a:gd name="connsiteY7" fmla="*/ 916744 h 1243124"/>
              <a:gd name="connsiteX8" fmla="*/ 256784 w 1243924"/>
              <a:gd name="connsiteY8" fmla="*/ 655960 h 1243124"/>
              <a:gd name="connsiteX9" fmla="*/ 819950 w 1243924"/>
              <a:gd name="connsiteY9" fmla="*/ 325580 h 1243124"/>
              <a:gd name="connsiteX10" fmla="*/ 889546 w 1243924"/>
              <a:gd name="connsiteY10" fmla="*/ 354379 h 1243124"/>
              <a:gd name="connsiteX11" fmla="*/ 918344 w 1243924"/>
              <a:gd name="connsiteY11" fmla="*/ 423974 h 1243124"/>
              <a:gd name="connsiteX12" fmla="*/ 889546 w 1243924"/>
              <a:gd name="connsiteY12" fmla="*/ 493570 h 1243124"/>
              <a:gd name="connsiteX13" fmla="*/ 819950 w 1243924"/>
              <a:gd name="connsiteY13" fmla="*/ 522368 h 1243124"/>
              <a:gd name="connsiteX14" fmla="*/ 749954 w 1243924"/>
              <a:gd name="connsiteY14" fmla="*/ 493570 h 1243124"/>
              <a:gd name="connsiteX15" fmla="*/ 720756 w 1243924"/>
              <a:gd name="connsiteY15" fmla="*/ 423974 h 1243124"/>
              <a:gd name="connsiteX16" fmla="*/ 749954 w 1243924"/>
              <a:gd name="connsiteY16" fmla="*/ 354379 h 1243124"/>
              <a:gd name="connsiteX17" fmla="*/ 819950 w 1243924"/>
              <a:gd name="connsiteY17" fmla="*/ 325580 h 1243124"/>
              <a:gd name="connsiteX18" fmla="*/ 423974 w 1243924"/>
              <a:gd name="connsiteY18" fmla="*/ 325580 h 1243124"/>
              <a:gd name="connsiteX19" fmla="*/ 494370 w 1243924"/>
              <a:gd name="connsiteY19" fmla="*/ 354379 h 1243124"/>
              <a:gd name="connsiteX20" fmla="*/ 523168 w 1243924"/>
              <a:gd name="connsiteY20" fmla="*/ 423974 h 1243124"/>
              <a:gd name="connsiteX21" fmla="*/ 493970 w 1243924"/>
              <a:gd name="connsiteY21" fmla="*/ 493570 h 1243124"/>
              <a:gd name="connsiteX22" fmla="*/ 423974 w 1243924"/>
              <a:gd name="connsiteY22" fmla="*/ 522368 h 1243124"/>
              <a:gd name="connsiteX23" fmla="*/ 354378 w 1243924"/>
              <a:gd name="connsiteY23" fmla="*/ 493570 h 1243124"/>
              <a:gd name="connsiteX24" fmla="*/ 325580 w 1243924"/>
              <a:gd name="connsiteY24" fmla="*/ 423974 h 1243124"/>
              <a:gd name="connsiteX25" fmla="*/ 354378 w 1243924"/>
              <a:gd name="connsiteY25" fmla="*/ 354379 h 1243124"/>
              <a:gd name="connsiteX26" fmla="*/ 423974 w 1243924"/>
              <a:gd name="connsiteY26" fmla="*/ 325580 h 1243124"/>
              <a:gd name="connsiteX27" fmla="*/ 621962 w 1243924"/>
              <a:gd name="connsiteY27" fmla="*/ 79195 h 1243124"/>
              <a:gd name="connsiteX28" fmla="*/ 238104 w 1243924"/>
              <a:gd name="connsiteY28" fmla="*/ 238267 h 1243124"/>
              <a:gd name="connsiteX29" fmla="*/ 79195 w 1243924"/>
              <a:gd name="connsiteY29" fmla="*/ 621962 h 1243124"/>
              <a:gd name="connsiteX30" fmla="*/ 238104 w 1243924"/>
              <a:gd name="connsiteY30" fmla="*/ 1005258 h 1243124"/>
              <a:gd name="connsiteX31" fmla="*/ 621962 w 1243924"/>
              <a:gd name="connsiteY31" fmla="*/ 1163929 h 1243124"/>
              <a:gd name="connsiteX32" fmla="*/ 1005820 w 1243924"/>
              <a:gd name="connsiteY32" fmla="*/ 1005258 h 1243124"/>
              <a:gd name="connsiteX33" fmla="*/ 1164729 w 1243924"/>
              <a:gd name="connsiteY33" fmla="*/ 621962 h 1243124"/>
              <a:gd name="connsiteX34" fmla="*/ 1005820 w 1243924"/>
              <a:gd name="connsiteY34" fmla="*/ 238267 h 1243124"/>
              <a:gd name="connsiteX35" fmla="*/ 621962 w 1243924"/>
              <a:gd name="connsiteY35" fmla="*/ 79195 h 1243124"/>
              <a:gd name="connsiteX36" fmla="*/ 621962 w 1243924"/>
              <a:gd name="connsiteY36" fmla="*/ 0 h 1243124"/>
              <a:gd name="connsiteX37" fmla="*/ 1061816 w 1243924"/>
              <a:gd name="connsiteY37" fmla="*/ 181989 h 1243124"/>
              <a:gd name="connsiteX38" fmla="*/ 1243924 w 1243924"/>
              <a:gd name="connsiteY38" fmla="*/ 621562 h 1243124"/>
              <a:gd name="connsiteX39" fmla="*/ 1061816 w 1243924"/>
              <a:gd name="connsiteY39" fmla="*/ 1061135 h 1243124"/>
              <a:gd name="connsiteX40" fmla="*/ 621962 w 1243924"/>
              <a:gd name="connsiteY40" fmla="*/ 1243124 h 1243124"/>
              <a:gd name="connsiteX41" fmla="*/ 182108 w 1243924"/>
              <a:gd name="connsiteY41" fmla="*/ 1061135 h 1243124"/>
              <a:gd name="connsiteX42" fmla="*/ 0 w 1243924"/>
              <a:gd name="connsiteY42" fmla="*/ 621562 h 1243124"/>
              <a:gd name="connsiteX43" fmla="*/ 182108 w 1243924"/>
              <a:gd name="connsiteY43" fmla="*/ 181989 h 1243124"/>
              <a:gd name="connsiteX44" fmla="*/ 621962 w 1243924"/>
              <a:gd name="connsiteY44" fmla="*/ 0 h 1243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243924" h="1243124">
                <a:moveTo>
                  <a:pt x="256784" y="655960"/>
                </a:moveTo>
                <a:lnTo>
                  <a:pt x="305581" y="655960"/>
                </a:lnTo>
                <a:cubicBezTo>
                  <a:pt x="344562" y="827150"/>
                  <a:pt x="450023" y="912745"/>
                  <a:pt x="621962" y="912745"/>
                </a:cubicBezTo>
                <a:cubicBezTo>
                  <a:pt x="793902" y="912745"/>
                  <a:pt x="899362" y="827150"/>
                  <a:pt x="938343" y="655960"/>
                </a:cubicBezTo>
                <a:lnTo>
                  <a:pt x="987940" y="655960"/>
                </a:lnTo>
                <a:cubicBezTo>
                  <a:pt x="975657" y="766887"/>
                  <a:pt x="937082" y="853815"/>
                  <a:pt x="872216" y="916744"/>
                </a:cubicBezTo>
                <a:cubicBezTo>
                  <a:pt x="807349" y="979674"/>
                  <a:pt x="723931" y="1011139"/>
                  <a:pt x="621962" y="1011139"/>
                </a:cubicBezTo>
                <a:cubicBezTo>
                  <a:pt x="519993" y="1011139"/>
                  <a:pt x="436709" y="979674"/>
                  <a:pt x="372109" y="916744"/>
                </a:cubicBezTo>
                <a:cubicBezTo>
                  <a:pt x="307508" y="853815"/>
                  <a:pt x="269067" y="766887"/>
                  <a:pt x="256784" y="655960"/>
                </a:cubicBezTo>
                <a:close/>
                <a:moveTo>
                  <a:pt x="819950" y="325580"/>
                </a:moveTo>
                <a:cubicBezTo>
                  <a:pt x="847148" y="325580"/>
                  <a:pt x="870347" y="335180"/>
                  <a:pt x="889546" y="354379"/>
                </a:cubicBezTo>
                <a:cubicBezTo>
                  <a:pt x="908745" y="373577"/>
                  <a:pt x="918344" y="396776"/>
                  <a:pt x="918344" y="423974"/>
                </a:cubicBezTo>
                <a:cubicBezTo>
                  <a:pt x="918344" y="451173"/>
                  <a:pt x="908745" y="474371"/>
                  <a:pt x="889546" y="493570"/>
                </a:cubicBezTo>
                <a:cubicBezTo>
                  <a:pt x="870347" y="512769"/>
                  <a:pt x="847148" y="522368"/>
                  <a:pt x="819950" y="522368"/>
                </a:cubicBezTo>
                <a:cubicBezTo>
                  <a:pt x="792752" y="522368"/>
                  <a:pt x="769420" y="512769"/>
                  <a:pt x="749954" y="493570"/>
                </a:cubicBezTo>
                <a:cubicBezTo>
                  <a:pt x="730489" y="474371"/>
                  <a:pt x="720756" y="451173"/>
                  <a:pt x="720756" y="423974"/>
                </a:cubicBezTo>
                <a:cubicBezTo>
                  <a:pt x="720756" y="396776"/>
                  <a:pt x="730489" y="373577"/>
                  <a:pt x="749954" y="354379"/>
                </a:cubicBezTo>
                <a:cubicBezTo>
                  <a:pt x="769420" y="335180"/>
                  <a:pt x="792752" y="325580"/>
                  <a:pt x="819950" y="325580"/>
                </a:cubicBezTo>
                <a:close/>
                <a:moveTo>
                  <a:pt x="423974" y="325580"/>
                </a:moveTo>
                <a:cubicBezTo>
                  <a:pt x="451706" y="325580"/>
                  <a:pt x="475171" y="335180"/>
                  <a:pt x="494370" y="354379"/>
                </a:cubicBezTo>
                <a:cubicBezTo>
                  <a:pt x="513569" y="373577"/>
                  <a:pt x="523168" y="396776"/>
                  <a:pt x="523168" y="423974"/>
                </a:cubicBezTo>
                <a:cubicBezTo>
                  <a:pt x="523168" y="451173"/>
                  <a:pt x="513435" y="474371"/>
                  <a:pt x="493970" y="493570"/>
                </a:cubicBezTo>
                <a:cubicBezTo>
                  <a:pt x="474504" y="512769"/>
                  <a:pt x="451173" y="522368"/>
                  <a:pt x="423974" y="522368"/>
                </a:cubicBezTo>
                <a:cubicBezTo>
                  <a:pt x="396776" y="522368"/>
                  <a:pt x="373577" y="512769"/>
                  <a:pt x="354378" y="493570"/>
                </a:cubicBezTo>
                <a:cubicBezTo>
                  <a:pt x="335180" y="474371"/>
                  <a:pt x="325580" y="451173"/>
                  <a:pt x="325580" y="423974"/>
                </a:cubicBezTo>
                <a:cubicBezTo>
                  <a:pt x="325580" y="396776"/>
                  <a:pt x="335180" y="373577"/>
                  <a:pt x="354378" y="354379"/>
                </a:cubicBezTo>
                <a:cubicBezTo>
                  <a:pt x="373577" y="335180"/>
                  <a:pt x="396776" y="325580"/>
                  <a:pt x="423974" y="325580"/>
                </a:cubicBezTo>
                <a:close/>
                <a:moveTo>
                  <a:pt x="621962" y="79195"/>
                </a:moveTo>
                <a:cubicBezTo>
                  <a:pt x="471996" y="79195"/>
                  <a:pt x="344044" y="132219"/>
                  <a:pt x="238104" y="238267"/>
                </a:cubicBezTo>
                <a:cubicBezTo>
                  <a:pt x="132165" y="344315"/>
                  <a:pt x="79195" y="472213"/>
                  <a:pt x="79195" y="621962"/>
                </a:cubicBezTo>
                <a:cubicBezTo>
                  <a:pt x="79195" y="771712"/>
                  <a:pt x="132165" y="899477"/>
                  <a:pt x="238104" y="1005258"/>
                </a:cubicBezTo>
                <a:cubicBezTo>
                  <a:pt x="344044" y="1111039"/>
                  <a:pt x="471996" y="1163929"/>
                  <a:pt x="621962" y="1163929"/>
                </a:cubicBezTo>
                <a:cubicBezTo>
                  <a:pt x="771928" y="1163929"/>
                  <a:pt x="899881" y="1111039"/>
                  <a:pt x="1005820" y="1005258"/>
                </a:cubicBezTo>
                <a:cubicBezTo>
                  <a:pt x="1111759" y="899477"/>
                  <a:pt x="1164729" y="771712"/>
                  <a:pt x="1164729" y="621962"/>
                </a:cubicBezTo>
                <a:cubicBezTo>
                  <a:pt x="1164729" y="472213"/>
                  <a:pt x="1111759" y="344315"/>
                  <a:pt x="1005820" y="238267"/>
                </a:cubicBezTo>
                <a:cubicBezTo>
                  <a:pt x="899881" y="132219"/>
                  <a:pt x="771928" y="79195"/>
                  <a:pt x="621962" y="79195"/>
                </a:cubicBezTo>
                <a:close/>
                <a:moveTo>
                  <a:pt x="621962" y="0"/>
                </a:moveTo>
                <a:cubicBezTo>
                  <a:pt x="793793" y="0"/>
                  <a:pt x="940411" y="60663"/>
                  <a:pt x="1061816" y="181989"/>
                </a:cubicBezTo>
                <a:cubicBezTo>
                  <a:pt x="1183221" y="303315"/>
                  <a:pt x="1243924" y="449839"/>
                  <a:pt x="1243924" y="621562"/>
                </a:cubicBezTo>
                <a:cubicBezTo>
                  <a:pt x="1243924" y="793285"/>
                  <a:pt x="1183221" y="939810"/>
                  <a:pt x="1061816" y="1061135"/>
                </a:cubicBezTo>
                <a:cubicBezTo>
                  <a:pt x="940411" y="1182461"/>
                  <a:pt x="793793" y="1243124"/>
                  <a:pt x="621962" y="1243124"/>
                </a:cubicBezTo>
                <a:cubicBezTo>
                  <a:pt x="450131" y="1243124"/>
                  <a:pt x="303513" y="1182461"/>
                  <a:pt x="182108" y="1061135"/>
                </a:cubicBezTo>
                <a:cubicBezTo>
                  <a:pt x="60703" y="939810"/>
                  <a:pt x="0" y="793285"/>
                  <a:pt x="0" y="621562"/>
                </a:cubicBezTo>
                <a:cubicBezTo>
                  <a:pt x="0" y="449839"/>
                  <a:pt x="60703" y="303315"/>
                  <a:pt x="182108" y="181989"/>
                </a:cubicBezTo>
                <a:cubicBezTo>
                  <a:pt x="303513" y="60663"/>
                  <a:pt x="450131" y="0"/>
                  <a:pt x="62196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mj-lt"/>
            </a:endParaRPr>
          </a:p>
        </p:txBody>
      </p:sp>
      <p:sp>
        <p:nvSpPr>
          <p:cNvPr id="12" name="Rectangle 9"/>
          <p:cNvSpPr>
            <a:spLocks noChangeArrowheads="1"/>
          </p:cNvSpPr>
          <p:nvPr/>
        </p:nvSpPr>
        <p:spPr bwMode="auto">
          <a:xfrm>
            <a:off x="3967296" y="1712229"/>
            <a:ext cx="50629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lgn="ctr"/>
            <a:r>
              <a:rPr lang="en-US" altLang="en-US" b="1" dirty="0">
                <a:latin typeface="+mj-lt"/>
              </a:rPr>
              <a:t>Trial</a:t>
            </a:r>
          </a:p>
        </p:txBody>
      </p:sp>
      <p:sp>
        <p:nvSpPr>
          <p:cNvPr id="15" name="Rectangle 9"/>
          <p:cNvSpPr>
            <a:spLocks noChangeArrowheads="1"/>
          </p:cNvSpPr>
          <p:nvPr/>
        </p:nvSpPr>
        <p:spPr bwMode="auto">
          <a:xfrm>
            <a:off x="4891646" y="2454947"/>
            <a:ext cx="37208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lgn="ctr"/>
            <a:r>
              <a:rPr lang="en-US" altLang="en-US" dirty="0">
                <a:latin typeface="+mj-lt"/>
              </a:rPr>
              <a:t>low</a:t>
            </a:r>
          </a:p>
        </p:txBody>
      </p:sp>
      <p:sp>
        <p:nvSpPr>
          <p:cNvPr id="18" name="Rectangle 9"/>
          <p:cNvSpPr>
            <a:spLocks noChangeArrowheads="1"/>
          </p:cNvSpPr>
          <p:nvPr/>
        </p:nvSpPr>
        <p:spPr bwMode="auto">
          <a:xfrm>
            <a:off x="3257937" y="2454946"/>
            <a:ext cx="19877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lgn="ctr"/>
            <a:r>
              <a:rPr lang="en-US" altLang="en-US" dirty="0">
                <a:latin typeface="+mj-lt"/>
              </a:rPr>
              <a:t>hi</a:t>
            </a:r>
          </a:p>
        </p:txBody>
      </p:sp>
      <p:sp>
        <p:nvSpPr>
          <p:cNvPr id="21" name="Rectangle 9"/>
          <p:cNvSpPr>
            <a:spLocks noChangeArrowheads="1"/>
          </p:cNvSpPr>
          <p:nvPr/>
        </p:nvSpPr>
        <p:spPr bwMode="auto">
          <a:xfrm>
            <a:off x="2312964" y="3489648"/>
            <a:ext cx="19877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lgn="ctr"/>
            <a:r>
              <a:rPr lang="en-US" altLang="en-US" dirty="0">
                <a:latin typeface="+mj-lt"/>
              </a:rPr>
              <a:t>hi</a:t>
            </a:r>
          </a:p>
        </p:txBody>
      </p:sp>
      <p:sp>
        <p:nvSpPr>
          <p:cNvPr id="24" name="Rectangle 9"/>
          <p:cNvSpPr>
            <a:spLocks noChangeArrowheads="1"/>
          </p:cNvSpPr>
          <p:nvPr/>
        </p:nvSpPr>
        <p:spPr bwMode="auto">
          <a:xfrm>
            <a:off x="673413" y="4195393"/>
            <a:ext cx="81111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lgn="ctr"/>
            <a:r>
              <a:rPr lang="en-US" altLang="en-US" b="1" dirty="0">
                <a:latin typeface="+mj-lt"/>
              </a:rPr>
              <a:t>Repeat</a:t>
            </a:r>
          </a:p>
        </p:txBody>
      </p:sp>
      <p:sp>
        <p:nvSpPr>
          <p:cNvPr id="26" name="Rectangle 9"/>
          <p:cNvSpPr>
            <a:spLocks noChangeArrowheads="1"/>
          </p:cNvSpPr>
          <p:nvPr/>
        </p:nvSpPr>
        <p:spPr bwMode="auto">
          <a:xfrm>
            <a:off x="2213465" y="5039281"/>
            <a:ext cx="37208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lgn="ctr"/>
            <a:r>
              <a:rPr lang="en-US" altLang="en-US" dirty="0">
                <a:latin typeface="+mj-lt"/>
              </a:rPr>
              <a:t>low</a:t>
            </a:r>
          </a:p>
        </p:txBody>
      </p:sp>
      <p:sp>
        <p:nvSpPr>
          <p:cNvPr id="16" name="TextBox 15">
            <a:extLst>
              <a:ext uri="{FF2B5EF4-FFF2-40B4-BE49-F238E27FC236}">
                <a16:creationId xmlns:a16="http://schemas.microsoft.com/office/drawing/2014/main" id="{926992BC-728D-484C-812F-737F4D81D51E}"/>
              </a:ext>
            </a:extLst>
          </p:cNvPr>
          <p:cNvSpPr txBox="1"/>
          <p:nvPr/>
        </p:nvSpPr>
        <p:spPr>
          <a:xfrm>
            <a:off x="6350579" y="2573248"/>
            <a:ext cx="5548276" cy="3108543"/>
          </a:xfrm>
          <a:prstGeom prst="rect">
            <a:avLst/>
          </a:prstGeom>
          <a:noFill/>
        </p:spPr>
        <p:txBody>
          <a:bodyPr wrap="square">
            <a:spAutoFit/>
          </a:bodyPr>
          <a:lstStyle/>
          <a:p>
            <a:r>
              <a:rPr lang="en-US" altLang="en-US" sz="2800" dirty="0"/>
              <a:t>The model shows that the same share result can be caused by </a:t>
            </a:r>
            <a:r>
              <a:rPr lang="en-US" altLang="en-US" sz="2800" b="1" dirty="0"/>
              <a:t>low trial/ high </a:t>
            </a:r>
            <a:r>
              <a:rPr lang="en-US" altLang="en-US" sz="2800" dirty="0"/>
              <a:t>repeat or by </a:t>
            </a:r>
            <a:r>
              <a:rPr lang="en-US" altLang="en-US" sz="2800" b="1" dirty="0"/>
              <a:t>high trial/low repeat </a:t>
            </a:r>
            <a:r>
              <a:rPr lang="en-US" altLang="en-US" sz="2800" dirty="0"/>
              <a:t>. . . and these two causes have different cures. </a:t>
            </a:r>
          </a:p>
          <a:p>
            <a:r>
              <a:rPr lang="en-US" altLang="en-US" sz="2800" dirty="0"/>
              <a:t>   </a:t>
            </a:r>
            <a:endParaRPr lang="en-US" sz="2800" dirty="0"/>
          </a:p>
        </p:txBody>
      </p:sp>
    </p:spTree>
    <p:extLst>
      <p:ext uri="{BB962C8B-B14F-4D97-AF65-F5344CB8AC3E}">
        <p14:creationId xmlns:p14="http://schemas.microsoft.com/office/powerpoint/2010/main" val="84499029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Trial Dynamics</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040944860"/>
              </p:ext>
            </p:extLst>
          </p:nvPr>
        </p:nvGraphicFramePr>
        <p:xfrm>
          <a:off x="2152650" y="1883229"/>
          <a:ext cx="7886700" cy="429373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7522039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latin typeface="Symbol" pitchFamily="18" charset="2"/>
                <a:cs typeface="Times New Roman" panose="02020603050405020304" pitchFamily="18" charset="0"/>
              </a:rPr>
              <a:t>×</a:t>
            </a:r>
            <a:r>
              <a:rPr lang="en-US" altLang="en-US" dirty="0"/>
              <a:t> Repeat Dynamics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516401890"/>
              </p:ext>
            </p:extLst>
          </p:nvPr>
        </p:nvGraphicFramePr>
        <p:xfrm>
          <a:off x="2152650" y="1500189"/>
          <a:ext cx="7886700" cy="46767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6970630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 Share Dynamics!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349569511"/>
              </p:ext>
            </p:extLst>
          </p:nvPr>
        </p:nvGraphicFramePr>
        <p:xfrm>
          <a:off x="2152650" y="1500189"/>
          <a:ext cx="7886700" cy="46767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2746957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Model Benefits</a:t>
            </a:r>
            <a:endParaRPr lang="en-US" dirty="0"/>
          </a:p>
        </p:txBody>
      </p:sp>
      <p:sp>
        <p:nvSpPr>
          <p:cNvPr id="3" name="Content Placeholder 2"/>
          <p:cNvSpPr>
            <a:spLocks noGrp="1"/>
          </p:cNvSpPr>
          <p:nvPr>
            <p:ph idx="1"/>
          </p:nvPr>
        </p:nvSpPr>
        <p:spPr>
          <a:xfrm>
            <a:off x="762000" y="1499617"/>
            <a:ext cx="10287000" cy="4677347"/>
          </a:xfrm>
        </p:spPr>
        <p:txBody>
          <a:bodyPr>
            <a:normAutofit/>
          </a:bodyPr>
          <a:lstStyle/>
          <a:p>
            <a:pPr>
              <a:spcBef>
                <a:spcPts val="1200"/>
              </a:spcBef>
              <a:spcAft>
                <a:spcPct val="0"/>
              </a:spcAft>
              <a:buSzPct val="90000"/>
            </a:pPr>
            <a:r>
              <a:rPr lang="en-US" altLang="en-US" sz="3200" dirty="0"/>
              <a:t>Small models can offer insight – they can change your goals and priorities, even if they don’t influence your decisions.</a:t>
            </a:r>
          </a:p>
          <a:p>
            <a:pPr>
              <a:spcBef>
                <a:spcPts val="1200"/>
              </a:spcBef>
              <a:spcAft>
                <a:spcPct val="0"/>
              </a:spcAft>
              <a:buSzPct val="90000"/>
            </a:pPr>
            <a:r>
              <a:rPr lang="en-US" altLang="en-US" sz="3200" dirty="0"/>
              <a:t>Even simple models can align management beliefs with marketing policy.</a:t>
            </a:r>
          </a:p>
          <a:p>
            <a:pPr>
              <a:spcBef>
                <a:spcPts val="1200"/>
              </a:spcBef>
              <a:buSzPct val="90000"/>
            </a:pPr>
            <a:r>
              <a:rPr lang="en-US" altLang="en-US" sz="3200" dirty="0"/>
              <a:t>You don’t need hard data to get value from models--judgments and intuition is often enough.</a:t>
            </a:r>
          </a:p>
          <a:p>
            <a:pPr>
              <a:spcBef>
                <a:spcPts val="1200"/>
              </a:spcBef>
              <a:buSzPct val="90000"/>
            </a:pPr>
            <a:r>
              <a:rPr lang="en-US" altLang="en-US" sz="3200" dirty="0"/>
              <a:t>Digital data capture enables large model ROI.</a:t>
            </a:r>
            <a:endParaRPr lang="en-US" sz="3200" dirty="0"/>
          </a:p>
        </p:txBody>
      </p:sp>
    </p:spTree>
    <p:extLst>
      <p:ext uri="{BB962C8B-B14F-4D97-AF65-F5344CB8AC3E}">
        <p14:creationId xmlns:p14="http://schemas.microsoft.com/office/powerpoint/2010/main" val="288910808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The Connected Marketing Analytics Process</a:t>
            </a:r>
            <a:endParaRPr lang="en-US" dirty="0"/>
          </a:p>
        </p:txBody>
      </p:sp>
      <p:sp>
        <p:nvSpPr>
          <p:cNvPr id="4" name="Oval 3"/>
          <p:cNvSpPr/>
          <p:nvPr/>
        </p:nvSpPr>
        <p:spPr bwMode="auto">
          <a:xfrm>
            <a:off x="5124450" y="3188277"/>
            <a:ext cx="1943100" cy="1943100"/>
          </a:xfrm>
          <a:prstGeom prst="ellipse">
            <a:avLst/>
          </a:prstGeom>
          <a:solidFill>
            <a:schemeClr val="bg1"/>
          </a:solidFill>
          <a:ln w="19050" cap="flat" cmpd="sng" algn="ctr">
            <a:solidFill>
              <a:srgbClr val="0153A5"/>
            </a:solidFill>
            <a:prstDash val="solid"/>
            <a:round/>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000">
              <a:solidFill>
                <a:schemeClr val="accent1"/>
              </a:solidFill>
              <a:latin typeface="+mj-lt"/>
            </a:endParaRPr>
          </a:p>
        </p:txBody>
      </p:sp>
      <p:sp>
        <p:nvSpPr>
          <p:cNvPr id="5" name="Rectangle 4"/>
          <p:cNvSpPr/>
          <p:nvPr/>
        </p:nvSpPr>
        <p:spPr>
          <a:xfrm>
            <a:off x="5160818" y="3766434"/>
            <a:ext cx="1870364" cy="784830"/>
          </a:xfrm>
          <a:prstGeom prst="rect">
            <a:avLst/>
          </a:prstGeom>
        </p:spPr>
        <p:txBody>
          <a:bodyPr wrap="square">
            <a:spAutoFit/>
          </a:bodyPr>
          <a:lstStyle/>
          <a:p>
            <a:pPr algn="ctr">
              <a:lnSpc>
                <a:spcPct val="90000"/>
              </a:lnSpc>
            </a:pPr>
            <a:r>
              <a:rPr lang="en-US" altLang="en-US" sz="1600" b="1" dirty="0">
                <a:latin typeface="+mj-lt"/>
              </a:rPr>
              <a:t>Opportunities </a:t>
            </a:r>
          </a:p>
          <a:p>
            <a:pPr algn="ctr">
              <a:lnSpc>
                <a:spcPct val="90000"/>
              </a:lnSpc>
            </a:pPr>
            <a:r>
              <a:rPr lang="en-US" altLang="en-US" sz="1600" b="1" dirty="0">
                <a:latin typeface="+mj-lt"/>
              </a:rPr>
              <a:t>for Marketing</a:t>
            </a:r>
          </a:p>
          <a:p>
            <a:pPr algn="ctr">
              <a:lnSpc>
                <a:spcPct val="90000"/>
              </a:lnSpc>
            </a:pPr>
            <a:r>
              <a:rPr lang="en-US" altLang="en-US" sz="1600" b="1" dirty="0">
                <a:latin typeface="+mj-lt"/>
              </a:rPr>
              <a:t> Analytics</a:t>
            </a:r>
          </a:p>
        </p:txBody>
      </p:sp>
      <p:sp>
        <p:nvSpPr>
          <p:cNvPr id="6" name="Block Arc 5"/>
          <p:cNvSpPr/>
          <p:nvPr/>
        </p:nvSpPr>
        <p:spPr bwMode="auto">
          <a:xfrm flipH="1">
            <a:off x="4038600" y="2102427"/>
            <a:ext cx="4114800" cy="4114800"/>
          </a:xfrm>
          <a:prstGeom prst="blockArc">
            <a:avLst>
              <a:gd name="adj1" fmla="val 5660387"/>
              <a:gd name="adj2" fmla="val 5258872"/>
              <a:gd name="adj3" fmla="val 2030"/>
            </a:avLst>
          </a:prstGeom>
          <a:solidFill>
            <a:srgbClr val="0153A5"/>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000">
              <a:solidFill>
                <a:schemeClr val="accent1"/>
              </a:solidFill>
              <a:latin typeface="+mj-lt"/>
            </a:endParaRPr>
          </a:p>
        </p:txBody>
      </p:sp>
      <p:sp>
        <p:nvSpPr>
          <p:cNvPr id="7" name="Isosceles Triangle 6"/>
          <p:cNvSpPr/>
          <p:nvPr/>
        </p:nvSpPr>
        <p:spPr bwMode="auto">
          <a:xfrm rot="16200000">
            <a:off x="6156375" y="6062857"/>
            <a:ext cx="247650" cy="213491"/>
          </a:xfrm>
          <a:prstGeom prst="triangle">
            <a:avLst/>
          </a:prstGeom>
          <a:solidFill>
            <a:srgbClr val="0153A5"/>
          </a:solidFill>
          <a:ln w="12700" cap="flat" cmpd="sng" algn="ctr">
            <a:no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000">
              <a:solidFill>
                <a:schemeClr val="accent1"/>
              </a:solidFill>
              <a:latin typeface="+mj-lt"/>
            </a:endParaRPr>
          </a:p>
        </p:txBody>
      </p:sp>
      <p:cxnSp>
        <p:nvCxnSpPr>
          <p:cNvPr id="8" name="Straight Arrow Connector 7"/>
          <p:cNvCxnSpPr/>
          <p:nvPr/>
        </p:nvCxnSpPr>
        <p:spPr>
          <a:xfrm flipV="1">
            <a:off x="6095999" y="2864428"/>
            <a:ext cx="0" cy="24178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7095944" y="3771900"/>
            <a:ext cx="265176" cy="7078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6794607" y="4902552"/>
            <a:ext cx="166346" cy="18872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flipV="1">
            <a:off x="4822069" y="3763180"/>
            <a:ext cx="265176" cy="7078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a:off x="5186679" y="4902552"/>
            <a:ext cx="166346" cy="18872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Oval 12"/>
          <p:cNvSpPr/>
          <p:nvPr/>
        </p:nvSpPr>
        <p:spPr bwMode="auto">
          <a:xfrm>
            <a:off x="5433060" y="1499753"/>
            <a:ext cx="1325880" cy="1325880"/>
          </a:xfrm>
          <a:prstGeom prst="ellipse">
            <a:avLst/>
          </a:prstGeom>
          <a:solidFill>
            <a:srgbClr val="0153A5"/>
          </a:solidFill>
          <a:ln w="28575" cap="flat" cmpd="sng" algn="ctr">
            <a:solidFill>
              <a:schemeClr val="bg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3200">
              <a:solidFill>
                <a:schemeClr val="accent1"/>
              </a:solidFill>
              <a:latin typeface="+mj-lt"/>
            </a:endParaRPr>
          </a:p>
        </p:txBody>
      </p:sp>
      <p:sp>
        <p:nvSpPr>
          <p:cNvPr id="14" name="Rectangle 13"/>
          <p:cNvSpPr/>
          <p:nvPr/>
        </p:nvSpPr>
        <p:spPr>
          <a:xfrm>
            <a:off x="5368637" y="1793935"/>
            <a:ext cx="1454727" cy="674031"/>
          </a:xfrm>
          <a:prstGeom prst="rect">
            <a:avLst/>
          </a:prstGeom>
        </p:spPr>
        <p:txBody>
          <a:bodyPr wrap="square">
            <a:spAutoFit/>
          </a:bodyPr>
          <a:lstStyle/>
          <a:p>
            <a:pPr algn="ctr">
              <a:lnSpc>
                <a:spcPct val="90000"/>
              </a:lnSpc>
            </a:pPr>
            <a:r>
              <a:rPr lang="en-US" altLang="en-US" sz="1400" b="1" dirty="0">
                <a:solidFill>
                  <a:schemeClr val="bg1"/>
                </a:solidFill>
                <a:latin typeface="+mj-lt"/>
                <a:cs typeface="Calibri" panose="020F0502020204030204" pitchFamily="34" charset="0"/>
              </a:rPr>
              <a:t>Improve</a:t>
            </a:r>
          </a:p>
          <a:p>
            <a:pPr algn="ctr">
              <a:lnSpc>
                <a:spcPct val="90000"/>
              </a:lnSpc>
            </a:pPr>
            <a:r>
              <a:rPr lang="en-US" altLang="en-US" sz="1400" b="1" dirty="0">
                <a:solidFill>
                  <a:schemeClr val="bg1"/>
                </a:solidFill>
                <a:latin typeface="+mj-lt"/>
                <a:cs typeface="Calibri" panose="020F0502020204030204" pitchFamily="34" charset="0"/>
              </a:rPr>
              <a:t>Company</a:t>
            </a:r>
          </a:p>
          <a:p>
            <a:pPr algn="ctr">
              <a:lnSpc>
                <a:spcPct val="90000"/>
              </a:lnSpc>
            </a:pPr>
            <a:r>
              <a:rPr lang="en-US" altLang="en-US" sz="1400" b="1" dirty="0">
                <a:solidFill>
                  <a:schemeClr val="bg1"/>
                </a:solidFill>
                <a:latin typeface="+mj-lt"/>
                <a:cs typeface="Calibri" panose="020F0502020204030204" pitchFamily="34" charset="0"/>
              </a:rPr>
              <a:t> Performance</a:t>
            </a:r>
          </a:p>
        </p:txBody>
      </p:sp>
      <p:sp>
        <p:nvSpPr>
          <p:cNvPr id="15" name="Oval 14"/>
          <p:cNvSpPr/>
          <p:nvPr/>
        </p:nvSpPr>
        <p:spPr bwMode="auto">
          <a:xfrm>
            <a:off x="7384474" y="2864427"/>
            <a:ext cx="1325880" cy="1325880"/>
          </a:xfrm>
          <a:prstGeom prst="ellipse">
            <a:avLst/>
          </a:prstGeom>
          <a:solidFill>
            <a:srgbClr val="0153A5"/>
          </a:solidFill>
          <a:ln w="28575" cap="flat" cmpd="sng" algn="ctr">
            <a:solidFill>
              <a:schemeClr val="bg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000">
              <a:solidFill>
                <a:schemeClr val="accent1"/>
              </a:solidFill>
              <a:latin typeface="+mj-lt"/>
            </a:endParaRPr>
          </a:p>
        </p:txBody>
      </p:sp>
      <p:sp>
        <p:nvSpPr>
          <p:cNvPr id="16" name="Rectangle 15"/>
          <p:cNvSpPr/>
          <p:nvPr/>
        </p:nvSpPr>
        <p:spPr>
          <a:xfrm>
            <a:off x="7320051" y="3106217"/>
            <a:ext cx="1454727" cy="738664"/>
          </a:xfrm>
          <a:prstGeom prst="rect">
            <a:avLst/>
          </a:prstGeom>
        </p:spPr>
        <p:txBody>
          <a:bodyPr wrap="square">
            <a:spAutoFit/>
          </a:bodyPr>
          <a:lstStyle/>
          <a:p>
            <a:pPr algn="ctr"/>
            <a:r>
              <a:rPr lang="en-US" altLang="en-US" sz="1400" b="1" dirty="0">
                <a:solidFill>
                  <a:schemeClr val="bg1"/>
                </a:solidFill>
                <a:latin typeface="+mj-lt"/>
                <a:cs typeface="Calibri" panose="020F0502020204030204" pitchFamily="34" charset="0"/>
              </a:rPr>
              <a:t>Support</a:t>
            </a:r>
          </a:p>
          <a:p>
            <a:pPr algn="ctr"/>
            <a:r>
              <a:rPr lang="en-US" altLang="en-US" sz="1400" b="1" dirty="0">
                <a:solidFill>
                  <a:schemeClr val="bg1"/>
                </a:solidFill>
                <a:latin typeface="+mj-lt"/>
                <a:cs typeface="Calibri" panose="020F0502020204030204" pitchFamily="34" charset="0"/>
              </a:rPr>
              <a:t>Opportunity</a:t>
            </a:r>
          </a:p>
          <a:p>
            <a:pPr algn="ctr"/>
            <a:r>
              <a:rPr lang="en-US" altLang="en-US" sz="1400" b="1" dirty="0">
                <a:solidFill>
                  <a:schemeClr val="bg1"/>
                </a:solidFill>
                <a:latin typeface="+mj-lt"/>
                <a:cs typeface="Calibri" panose="020F0502020204030204" pitchFamily="34" charset="0"/>
              </a:rPr>
              <a:t> Identification</a:t>
            </a:r>
          </a:p>
        </p:txBody>
      </p:sp>
      <p:sp>
        <p:nvSpPr>
          <p:cNvPr id="17" name="Oval 16"/>
          <p:cNvSpPr/>
          <p:nvPr/>
        </p:nvSpPr>
        <p:spPr bwMode="auto">
          <a:xfrm>
            <a:off x="6774009" y="4959927"/>
            <a:ext cx="1325880" cy="1325880"/>
          </a:xfrm>
          <a:prstGeom prst="ellipse">
            <a:avLst/>
          </a:prstGeom>
          <a:solidFill>
            <a:srgbClr val="0153A5"/>
          </a:solidFill>
          <a:ln w="28575" cap="flat" cmpd="sng" algn="ctr">
            <a:solidFill>
              <a:schemeClr val="bg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000">
              <a:solidFill>
                <a:schemeClr val="accent1"/>
              </a:solidFill>
              <a:latin typeface="+mj-lt"/>
            </a:endParaRPr>
          </a:p>
        </p:txBody>
      </p:sp>
      <p:sp>
        <p:nvSpPr>
          <p:cNvPr id="18" name="Rectangle 17"/>
          <p:cNvSpPr/>
          <p:nvPr/>
        </p:nvSpPr>
        <p:spPr>
          <a:xfrm>
            <a:off x="6709586" y="5201717"/>
            <a:ext cx="1454727" cy="830997"/>
          </a:xfrm>
          <a:prstGeom prst="rect">
            <a:avLst/>
          </a:prstGeom>
        </p:spPr>
        <p:txBody>
          <a:bodyPr wrap="square">
            <a:spAutoFit/>
          </a:bodyPr>
          <a:lstStyle/>
          <a:p>
            <a:pPr algn="ctr"/>
            <a:r>
              <a:rPr lang="en-US" altLang="en-US" sz="1600" b="1" dirty="0">
                <a:solidFill>
                  <a:schemeClr val="bg1"/>
                </a:solidFill>
                <a:latin typeface="+mj-lt"/>
                <a:cs typeface="Calibri" panose="020F0502020204030204" pitchFamily="34" charset="0"/>
              </a:rPr>
              <a:t>Build an</a:t>
            </a:r>
          </a:p>
          <a:p>
            <a:pPr algn="ctr"/>
            <a:r>
              <a:rPr lang="en-US" altLang="en-US" sz="1600" b="1" dirty="0">
                <a:solidFill>
                  <a:schemeClr val="bg1"/>
                </a:solidFill>
                <a:latin typeface="+mj-lt"/>
                <a:cs typeface="Calibri" panose="020F0502020204030204" pitchFamily="34" charset="0"/>
              </a:rPr>
              <a:t>Analytic</a:t>
            </a:r>
          </a:p>
          <a:p>
            <a:pPr algn="ctr"/>
            <a:r>
              <a:rPr lang="en-US" altLang="en-US" sz="1600" b="1" dirty="0">
                <a:solidFill>
                  <a:schemeClr val="bg1"/>
                </a:solidFill>
                <a:latin typeface="+mj-lt"/>
                <a:cs typeface="Calibri" panose="020F0502020204030204" pitchFamily="34" charset="0"/>
              </a:rPr>
              <a:t>Foundation</a:t>
            </a:r>
          </a:p>
        </p:txBody>
      </p:sp>
      <p:sp>
        <p:nvSpPr>
          <p:cNvPr id="19" name="Oval 18"/>
          <p:cNvSpPr/>
          <p:nvPr/>
        </p:nvSpPr>
        <p:spPr bwMode="auto">
          <a:xfrm>
            <a:off x="4054187" y="4959927"/>
            <a:ext cx="1325880" cy="1325880"/>
          </a:xfrm>
          <a:prstGeom prst="ellipse">
            <a:avLst/>
          </a:prstGeom>
          <a:solidFill>
            <a:srgbClr val="0153A5"/>
          </a:solidFill>
          <a:ln w="28575" cap="flat" cmpd="sng" algn="ctr">
            <a:solidFill>
              <a:schemeClr val="bg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000">
              <a:solidFill>
                <a:schemeClr val="accent1"/>
              </a:solidFill>
              <a:latin typeface="+mj-lt"/>
            </a:endParaRPr>
          </a:p>
        </p:txBody>
      </p:sp>
      <p:sp>
        <p:nvSpPr>
          <p:cNvPr id="20" name="Rectangle 19"/>
          <p:cNvSpPr/>
          <p:nvPr/>
        </p:nvSpPr>
        <p:spPr>
          <a:xfrm>
            <a:off x="3989764" y="5212102"/>
            <a:ext cx="1454727" cy="830997"/>
          </a:xfrm>
          <a:prstGeom prst="rect">
            <a:avLst/>
          </a:prstGeom>
        </p:spPr>
        <p:txBody>
          <a:bodyPr wrap="square">
            <a:spAutoFit/>
          </a:bodyPr>
          <a:lstStyle/>
          <a:p>
            <a:pPr algn="ctr"/>
            <a:r>
              <a:rPr lang="en-US" altLang="en-US" sz="1600" b="1" dirty="0">
                <a:solidFill>
                  <a:schemeClr val="bg1"/>
                </a:solidFill>
                <a:latin typeface="+mj-lt"/>
                <a:cs typeface="Calibri" panose="020F0502020204030204" pitchFamily="34" charset="0"/>
              </a:rPr>
              <a:t>Promote</a:t>
            </a:r>
          </a:p>
          <a:p>
            <a:pPr algn="ctr"/>
            <a:r>
              <a:rPr lang="en-US" altLang="en-US" sz="1600" b="1" dirty="0">
                <a:solidFill>
                  <a:schemeClr val="bg1"/>
                </a:solidFill>
                <a:latin typeface="+mj-lt"/>
                <a:cs typeface="Calibri" panose="020F0502020204030204" pitchFamily="34" charset="0"/>
              </a:rPr>
              <a:t>Reasoned</a:t>
            </a:r>
          </a:p>
          <a:p>
            <a:pPr algn="ctr"/>
            <a:r>
              <a:rPr lang="en-US" altLang="en-US" sz="1600" b="1" dirty="0">
                <a:solidFill>
                  <a:schemeClr val="bg1"/>
                </a:solidFill>
                <a:latin typeface="+mj-lt"/>
                <a:cs typeface="Calibri" panose="020F0502020204030204" pitchFamily="34" charset="0"/>
              </a:rPr>
              <a:t>Decisions</a:t>
            </a:r>
          </a:p>
        </p:txBody>
      </p:sp>
      <p:sp>
        <p:nvSpPr>
          <p:cNvPr id="21" name="Oval 20"/>
          <p:cNvSpPr/>
          <p:nvPr/>
        </p:nvSpPr>
        <p:spPr bwMode="auto">
          <a:xfrm>
            <a:off x="3474027" y="2864427"/>
            <a:ext cx="1325880" cy="1325880"/>
          </a:xfrm>
          <a:prstGeom prst="ellipse">
            <a:avLst/>
          </a:prstGeom>
          <a:solidFill>
            <a:srgbClr val="0153A5"/>
          </a:solidFill>
          <a:ln w="28575" cap="flat" cmpd="sng" algn="ctr">
            <a:solidFill>
              <a:schemeClr val="bg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2400">
              <a:solidFill>
                <a:schemeClr val="accent1"/>
              </a:solidFill>
              <a:latin typeface="+mj-lt"/>
            </a:endParaRPr>
          </a:p>
        </p:txBody>
      </p:sp>
      <p:sp>
        <p:nvSpPr>
          <p:cNvPr id="22" name="Rectangle 21"/>
          <p:cNvSpPr/>
          <p:nvPr/>
        </p:nvSpPr>
        <p:spPr>
          <a:xfrm>
            <a:off x="3416878" y="3145643"/>
            <a:ext cx="1454727" cy="492443"/>
          </a:xfrm>
          <a:prstGeom prst="rect">
            <a:avLst/>
          </a:prstGeom>
        </p:spPr>
        <p:txBody>
          <a:bodyPr wrap="square">
            <a:spAutoFit/>
          </a:bodyPr>
          <a:lstStyle/>
          <a:p>
            <a:pPr algn="ctr"/>
            <a:r>
              <a:rPr lang="en-US" altLang="en-US" sz="1400" b="1" dirty="0">
                <a:solidFill>
                  <a:schemeClr val="bg1"/>
                </a:solidFill>
                <a:latin typeface="+mj-lt"/>
                <a:cs typeface="Calibri" panose="020F0502020204030204" pitchFamily="34" charset="0"/>
              </a:rPr>
              <a:t>Guide</a:t>
            </a:r>
            <a:endParaRPr lang="en-US" altLang="en-US" sz="1200" b="1" dirty="0">
              <a:solidFill>
                <a:schemeClr val="bg1"/>
              </a:solidFill>
              <a:latin typeface="+mj-lt"/>
              <a:cs typeface="Calibri" panose="020F0502020204030204" pitchFamily="34" charset="0"/>
            </a:endParaRPr>
          </a:p>
          <a:p>
            <a:pPr algn="ctr"/>
            <a:r>
              <a:rPr lang="en-US" altLang="en-US" sz="1200" b="1" dirty="0">
                <a:solidFill>
                  <a:schemeClr val="bg1"/>
                </a:solidFill>
                <a:latin typeface="+mj-lt"/>
                <a:cs typeface="Calibri" panose="020F0502020204030204" pitchFamily="34" charset="0"/>
              </a:rPr>
              <a:t>Implementation</a:t>
            </a:r>
          </a:p>
        </p:txBody>
      </p:sp>
      <p:sp>
        <p:nvSpPr>
          <p:cNvPr id="23" name="Rectangle 22"/>
          <p:cNvSpPr/>
          <p:nvPr/>
        </p:nvSpPr>
        <p:spPr>
          <a:xfrm>
            <a:off x="1203974" y="4856549"/>
            <a:ext cx="2645792" cy="1384995"/>
          </a:xfrm>
          <a:prstGeom prst="rect">
            <a:avLst/>
          </a:prstGeom>
        </p:spPr>
        <p:txBody>
          <a:bodyPr wrap="square" lIns="0" tIns="0" rIns="0" bIns="0">
            <a:spAutoFit/>
          </a:bodyPr>
          <a:lstStyle/>
          <a:p>
            <a:pPr marL="285750" indent="-285750">
              <a:buFont typeface="Arial" panose="020B0604020202020204" pitchFamily="34" charset="0"/>
              <a:buChar char="•"/>
            </a:pPr>
            <a:r>
              <a:rPr lang="en-US" altLang="en-US" b="1" dirty="0">
                <a:latin typeface="+mj-lt"/>
              </a:rPr>
              <a:t>Structured process</a:t>
            </a:r>
          </a:p>
          <a:p>
            <a:pPr marL="285750" indent="-285750">
              <a:buFont typeface="Arial" panose="020B0604020202020204" pitchFamily="34" charset="0"/>
              <a:buChar char="•"/>
            </a:pPr>
            <a:r>
              <a:rPr lang="en-US" altLang="en-US" b="1" dirty="0">
                <a:latin typeface="+mj-lt"/>
              </a:rPr>
              <a:t>Real-time</a:t>
            </a:r>
          </a:p>
          <a:p>
            <a:pPr marL="285750" indent="-285750">
              <a:buFont typeface="Arial" panose="020B0604020202020204" pitchFamily="34" charset="0"/>
              <a:buChar char="•"/>
            </a:pPr>
            <a:r>
              <a:rPr lang="en-US" altLang="en-US" b="1" dirty="0">
                <a:latin typeface="+mj-lt"/>
              </a:rPr>
              <a:t>Interactive</a:t>
            </a:r>
          </a:p>
          <a:p>
            <a:pPr marL="285750" indent="-285750">
              <a:buFont typeface="Arial" panose="020B0604020202020204" pitchFamily="34" charset="0"/>
              <a:buChar char="•"/>
            </a:pPr>
            <a:r>
              <a:rPr lang="en-US" altLang="en-US" b="1" dirty="0">
                <a:latin typeface="+mj-lt"/>
              </a:rPr>
              <a:t>Distributed across the organization</a:t>
            </a:r>
            <a:endParaRPr lang="en-US" b="1" dirty="0">
              <a:latin typeface="+mj-lt"/>
            </a:endParaRPr>
          </a:p>
        </p:txBody>
      </p:sp>
      <p:sp>
        <p:nvSpPr>
          <p:cNvPr id="24" name="Rectangle 23"/>
          <p:cNvSpPr/>
          <p:nvPr/>
        </p:nvSpPr>
        <p:spPr>
          <a:xfrm>
            <a:off x="824689" y="2012827"/>
            <a:ext cx="3699859" cy="1107996"/>
          </a:xfrm>
          <a:prstGeom prst="rect">
            <a:avLst/>
          </a:prstGeom>
        </p:spPr>
        <p:txBody>
          <a:bodyPr wrap="square" lIns="0" tIns="0" rIns="0" bIns="0">
            <a:spAutoFit/>
          </a:bodyPr>
          <a:lstStyle/>
          <a:p>
            <a:pPr marL="285750" indent="-285750">
              <a:buFont typeface="Arial" panose="020B0604020202020204" pitchFamily="34" charset="0"/>
              <a:buChar char="•"/>
            </a:pPr>
            <a:r>
              <a:rPr lang="en-US" altLang="en-US" b="1" dirty="0">
                <a:latin typeface="+mj-lt"/>
              </a:rPr>
              <a:t>Action guidelines/Reports</a:t>
            </a:r>
          </a:p>
          <a:p>
            <a:pPr marL="285750" indent="-285750">
              <a:buFont typeface="Arial" panose="020B0604020202020204" pitchFamily="34" charset="0"/>
              <a:buChar char="•"/>
            </a:pPr>
            <a:r>
              <a:rPr lang="en-US" altLang="en-US" b="1" dirty="0">
                <a:latin typeface="+mj-lt"/>
              </a:rPr>
              <a:t>What if capabilities</a:t>
            </a:r>
          </a:p>
          <a:p>
            <a:pPr marL="285750" indent="-285750">
              <a:buFont typeface="Arial" panose="020B0604020202020204" pitchFamily="34" charset="0"/>
              <a:buChar char="•"/>
            </a:pPr>
            <a:r>
              <a:rPr lang="en-US" altLang="en-US" b="1" dirty="0">
                <a:latin typeface="+mj-lt"/>
              </a:rPr>
              <a:t>Integration with company processes</a:t>
            </a:r>
            <a:endParaRPr lang="en-US" b="1" dirty="0">
              <a:latin typeface="+mj-lt"/>
            </a:endParaRPr>
          </a:p>
        </p:txBody>
      </p:sp>
      <p:sp>
        <p:nvSpPr>
          <p:cNvPr id="25" name="Rectangle 24"/>
          <p:cNvSpPr/>
          <p:nvPr/>
        </p:nvSpPr>
        <p:spPr>
          <a:xfrm>
            <a:off x="7105264" y="1518804"/>
            <a:ext cx="3151752" cy="830997"/>
          </a:xfrm>
          <a:prstGeom prst="rect">
            <a:avLst/>
          </a:prstGeom>
        </p:spPr>
        <p:txBody>
          <a:bodyPr wrap="square" lIns="0" tIns="0" rIns="0" bIns="0">
            <a:spAutoFit/>
          </a:bodyPr>
          <a:lstStyle/>
          <a:p>
            <a:pPr marL="285750" indent="-285750">
              <a:buFont typeface="Arial" panose="020B0604020202020204" pitchFamily="34" charset="0"/>
              <a:buChar char="•"/>
            </a:pPr>
            <a:r>
              <a:rPr lang="en-US" altLang="en-US" b="1" dirty="0">
                <a:latin typeface="+mj-lt"/>
              </a:rPr>
              <a:t>Profit</a:t>
            </a:r>
          </a:p>
          <a:p>
            <a:pPr marL="285750" indent="-285750">
              <a:buFont typeface="Arial" panose="020B0604020202020204" pitchFamily="34" charset="0"/>
              <a:buChar char="•"/>
            </a:pPr>
            <a:r>
              <a:rPr lang="en-US" altLang="en-US" b="1" dirty="0">
                <a:latin typeface="+mj-lt"/>
              </a:rPr>
              <a:t>Effectiveness</a:t>
            </a:r>
          </a:p>
          <a:p>
            <a:pPr marL="285750" indent="-285750">
              <a:buFont typeface="Arial" panose="020B0604020202020204" pitchFamily="34" charset="0"/>
              <a:buChar char="•"/>
            </a:pPr>
            <a:r>
              <a:rPr lang="en-US" altLang="en-US" b="1" dirty="0">
                <a:latin typeface="+mj-lt"/>
              </a:rPr>
              <a:t>Competitive advantage</a:t>
            </a:r>
            <a:endParaRPr lang="en-US" b="1" dirty="0">
              <a:latin typeface="+mj-lt"/>
            </a:endParaRPr>
          </a:p>
        </p:txBody>
      </p:sp>
      <p:sp>
        <p:nvSpPr>
          <p:cNvPr id="26" name="Rectangle 25"/>
          <p:cNvSpPr/>
          <p:nvPr/>
        </p:nvSpPr>
        <p:spPr>
          <a:xfrm>
            <a:off x="8731838" y="3346726"/>
            <a:ext cx="2500525" cy="830997"/>
          </a:xfrm>
          <a:prstGeom prst="rect">
            <a:avLst/>
          </a:prstGeom>
        </p:spPr>
        <p:txBody>
          <a:bodyPr wrap="square" lIns="0" tIns="0" rIns="0" bIns="0">
            <a:spAutoFit/>
          </a:bodyPr>
          <a:lstStyle/>
          <a:p>
            <a:pPr marL="285750" indent="-285750">
              <a:buFont typeface="Arial" panose="020B0604020202020204" pitchFamily="34" charset="0"/>
              <a:buChar char="•"/>
            </a:pPr>
            <a:r>
              <a:rPr lang="en-US" altLang="en-US" b="1" dirty="0">
                <a:latin typeface="+mj-lt"/>
              </a:rPr>
              <a:t>New revenue </a:t>
            </a:r>
          </a:p>
          <a:p>
            <a:pPr marL="285750" indent="-285750">
              <a:buFont typeface="Arial" panose="020B0604020202020204" pitchFamily="34" charset="0"/>
              <a:buChar char="•"/>
            </a:pPr>
            <a:r>
              <a:rPr lang="en-US" altLang="en-US" b="1" dirty="0">
                <a:latin typeface="+mj-lt"/>
              </a:rPr>
              <a:t>Cost reduction</a:t>
            </a:r>
          </a:p>
          <a:p>
            <a:pPr marL="285750" indent="-285750">
              <a:buFont typeface="Arial" panose="020B0604020202020204" pitchFamily="34" charset="0"/>
              <a:buChar char="•"/>
            </a:pPr>
            <a:r>
              <a:rPr lang="en-US" altLang="en-US" b="1" dirty="0">
                <a:latin typeface="+mj-lt"/>
              </a:rPr>
              <a:t>Productivity gains</a:t>
            </a:r>
          </a:p>
        </p:txBody>
      </p:sp>
      <p:sp>
        <p:nvSpPr>
          <p:cNvPr id="27" name="Rectangle 26"/>
          <p:cNvSpPr/>
          <p:nvPr/>
        </p:nvSpPr>
        <p:spPr>
          <a:xfrm>
            <a:off x="8217823" y="5226734"/>
            <a:ext cx="2819424" cy="830997"/>
          </a:xfrm>
          <a:prstGeom prst="rect">
            <a:avLst/>
          </a:prstGeom>
        </p:spPr>
        <p:txBody>
          <a:bodyPr wrap="square" lIns="0" tIns="0" rIns="0" bIns="0">
            <a:spAutoFit/>
          </a:bodyPr>
          <a:lstStyle/>
          <a:p>
            <a:pPr marL="285750" indent="-285750">
              <a:buFont typeface="Arial" panose="020B0604020202020204" pitchFamily="34" charset="0"/>
              <a:buChar char="•"/>
            </a:pPr>
            <a:r>
              <a:rPr lang="en-US" altLang="en-US" b="1" dirty="0">
                <a:latin typeface="+mj-lt"/>
              </a:rPr>
              <a:t>Models</a:t>
            </a:r>
          </a:p>
          <a:p>
            <a:pPr marL="285750" indent="-285750">
              <a:buFont typeface="Arial" panose="020B0604020202020204" pitchFamily="34" charset="0"/>
              <a:buChar char="•"/>
            </a:pPr>
            <a:r>
              <a:rPr lang="en-US" altLang="en-US" b="1" dirty="0">
                <a:latin typeface="+mj-lt"/>
              </a:rPr>
              <a:t>Data</a:t>
            </a:r>
          </a:p>
          <a:p>
            <a:pPr marL="285750" indent="-285750">
              <a:buFont typeface="Arial" panose="020B0604020202020204" pitchFamily="34" charset="0"/>
              <a:buChar char="•"/>
            </a:pPr>
            <a:r>
              <a:rPr lang="en-US" altLang="en-US" b="1" dirty="0">
                <a:latin typeface="+mj-lt"/>
              </a:rPr>
              <a:t>Digital infrastructure</a:t>
            </a:r>
            <a:endParaRPr lang="en-US" b="1" dirty="0">
              <a:latin typeface="+mj-lt"/>
            </a:endParaRPr>
          </a:p>
        </p:txBody>
      </p:sp>
      <p:sp>
        <p:nvSpPr>
          <p:cNvPr id="28" name="Chevron 27"/>
          <p:cNvSpPr/>
          <p:nvPr/>
        </p:nvSpPr>
        <p:spPr>
          <a:xfrm rot="10800000">
            <a:off x="5817157" y="6045777"/>
            <a:ext cx="399068" cy="247651"/>
          </a:xfrm>
          <a:prstGeom prst="chevron">
            <a:avLst>
              <a:gd name="adj" fmla="val 86297"/>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1"/>
              </a:solidFill>
              <a:latin typeface="+mj-lt"/>
            </a:endParaRPr>
          </a:p>
        </p:txBody>
      </p:sp>
    </p:spTree>
    <p:extLst>
      <p:ext uri="{BB962C8B-B14F-4D97-AF65-F5344CB8AC3E}">
        <p14:creationId xmlns:p14="http://schemas.microsoft.com/office/powerpoint/2010/main" val="199117657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US" altLang="en-US" dirty="0"/>
              <a:t>Key Concepts Behind Marketing Engineering</a:t>
            </a:r>
            <a:endParaRPr lang="en-US" dirty="0"/>
          </a:p>
        </p:txBody>
      </p:sp>
      <p:pic>
        <p:nvPicPr>
          <p:cNvPr id="7" name="Picture Placeholder 6"/>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91144137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Return on Investment (ROI) </a:t>
            </a:r>
            <a:r>
              <a:rPr lang="zh-TW" altLang="en-US" b="0" i="0" dirty="0">
                <a:solidFill>
                  <a:srgbClr val="4D5156"/>
                </a:solidFill>
                <a:effectLst/>
                <a:latin typeface="Roboto" panose="02000000000000000000" pitchFamily="2" charset="0"/>
              </a:rPr>
              <a:t>投资报酬率</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93914" y="1499617"/>
                <a:ext cx="11898085" cy="4677347"/>
              </a:xfrm>
            </p:spPr>
            <p:txBody>
              <a:bodyPr>
                <a:normAutofit/>
              </a:bodyPr>
              <a:lstStyle/>
              <a:p>
                <a:r>
                  <a:rPr lang="en-US" b="1" dirty="0"/>
                  <a:t>ROI is a frequently used metric to evaluate marketing expenditures (i.e. investments)</a:t>
                </a:r>
              </a:p>
              <a:p>
                <a:pPr>
                  <a:spcAft>
                    <a:spcPts val="1800"/>
                  </a:spcAft>
                </a:pPr>
                <a:r>
                  <a:rPr lang="en-US" b="1" dirty="0"/>
                  <a:t>It is given by a simple formula:</a:t>
                </a:r>
              </a:p>
              <a:p>
                <a:pPr marL="0" indent="0">
                  <a:buNone/>
                </a:pPr>
                <a14:m>
                  <m:oMathPara xmlns:m="http://schemas.openxmlformats.org/officeDocument/2006/math">
                    <m:oMathParaPr>
                      <m:jc m:val="centerGroup"/>
                    </m:oMathParaPr>
                    <m:oMath xmlns:m="http://schemas.openxmlformats.org/officeDocument/2006/math">
                      <m:r>
                        <a:rPr lang="en-US" sz="2800" b="1" i="1">
                          <a:latin typeface="Cambria Math"/>
                        </a:rPr>
                        <m:t>𝑹𝑶𝑰</m:t>
                      </m:r>
                      <m:d>
                        <m:dPr>
                          <m:ctrlPr>
                            <a:rPr lang="en-US" sz="2800" b="1" i="1">
                              <a:latin typeface="Cambria Math" panose="02040503050406030204" pitchFamily="18" charset="0"/>
                            </a:rPr>
                          </m:ctrlPr>
                        </m:dPr>
                        <m:e>
                          <m:r>
                            <a:rPr lang="en-US" sz="2800" b="1" i="1">
                              <a:latin typeface="Cambria Math"/>
                            </a:rPr>
                            <m:t>%</m:t>
                          </m:r>
                        </m:e>
                      </m:d>
                      <m:r>
                        <a:rPr lang="en-US" sz="2800" b="1" i="1" smtClean="0">
                          <a:latin typeface="Cambria Math" panose="02040503050406030204" pitchFamily="18" charset="0"/>
                        </a:rPr>
                        <m:t>=</m:t>
                      </m:r>
                      <m:d>
                        <m:dPr>
                          <m:begChr m:val="{"/>
                          <m:endChr m:val="}"/>
                          <m:ctrlPr>
                            <a:rPr lang="en-US" sz="2800" b="1" i="1">
                              <a:latin typeface="Cambria Math" panose="02040503050406030204" pitchFamily="18" charset="0"/>
                            </a:rPr>
                          </m:ctrlPr>
                        </m:dPr>
                        <m:e>
                          <m:f>
                            <m:fPr>
                              <m:ctrlPr>
                                <a:rPr lang="en-US" sz="2800" b="1" i="1">
                                  <a:latin typeface="Cambria Math" panose="02040503050406030204" pitchFamily="18" charset="0"/>
                                </a:rPr>
                              </m:ctrlPr>
                            </m:fPr>
                            <m:num>
                              <m:r>
                                <a:rPr lang="en-US" sz="2800" b="1" i="1">
                                  <a:latin typeface="Cambria Math"/>
                                </a:rPr>
                                <m:t>($</m:t>
                              </m:r>
                              <m:r>
                                <a:rPr lang="en-US" sz="2800" b="1" i="1">
                                  <a:latin typeface="Cambria Math"/>
                                </a:rPr>
                                <m:t>𝑮𝒂𝒊𝒏𝒔</m:t>
                              </m:r>
                              <m:r>
                                <a:rPr lang="en-US" sz="2800" b="1" i="1">
                                  <a:latin typeface="Cambria Math"/>
                                </a:rPr>
                                <m:t> </m:t>
                              </m:r>
                              <m:r>
                                <a:rPr lang="en-US" sz="2800" b="1" i="1">
                                  <a:latin typeface="Cambria Math"/>
                                </a:rPr>
                                <m:t>𝒇𝒓𝒐𝒎</m:t>
                              </m:r>
                              <m:r>
                                <a:rPr lang="en-US" sz="2800" b="1" i="1">
                                  <a:latin typeface="Cambria Math"/>
                                </a:rPr>
                                <m:t> </m:t>
                              </m:r>
                              <m:r>
                                <a:rPr lang="en-US" sz="2800" b="1" i="1">
                                  <a:latin typeface="Cambria Math"/>
                                </a:rPr>
                                <m:t>𝒊𝒏𝒗𝒆𝒔𝒕𝒎𝒆𝒏𝒕</m:t>
                              </m:r>
                              <m:r>
                                <a:rPr lang="en-US" sz="2800" b="1" i="1">
                                  <a:latin typeface="Cambria Math"/>
                                </a:rPr>
                                <m:t> −$</m:t>
                              </m:r>
                              <m:r>
                                <a:rPr lang="en-US" sz="2800" b="1" i="1" smtClean="0">
                                  <a:latin typeface="Cambria Math" panose="02040503050406030204" pitchFamily="18" charset="0"/>
                                </a:rPr>
                                <m:t>𝑪</m:t>
                              </m:r>
                              <m:r>
                                <a:rPr lang="en-US" sz="2800" b="1" i="1">
                                  <a:latin typeface="Cambria Math"/>
                                </a:rPr>
                                <m:t>𝒐𝒔𝒕</m:t>
                              </m:r>
                              <m:r>
                                <a:rPr lang="en-US" sz="2800" b="1" i="1">
                                  <a:latin typeface="Cambria Math"/>
                                </a:rPr>
                                <m:t> </m:t>
                              </m:r>
                              <m:r>
                                <a:rPr lang="en-US" sz="2800" b="1" i="1">
                                  <a:latin typeface="Cambria Math"/>
                                </a:rPr>
                                <m:t>𝒐𝒇</m:t>
                              </m:r>
                              <m:r>
                                <a:rPr lang="en-US" sz="2800" b="1" i="1">
                                  <a:latin typeface="Cambria Math"/>
                                </a:rPr>
                                <m:t> </m:t>
                              </m:r>
                              <m:r>
                                <a:rPr lang="en-US" sz="2800" b="1" i="1">
                                  <a:latin typeface="Cambria Math"/>
                                </a:rPr>
                                <m:t>𝒊𝒏𝒗𝒆𝒔𝒕𝒎𝒆𝒏𝒕</m:t>
                              </m:r>
                              <m:r>
                                <a:rPr lang="en-US" sz="2800" b="1" i="1">
                                  <a:latin typeface="Cambria Math"/>
                                </a:rPr>
                                <m:t>)</m:t>
                              </m:r>
                            </m:num>
                            <m:den>
                              <m:r>
                                <a:rPr lang="en-US" sz="2800" b="1" i="1">
                                  <a:latin typeface="Cambria Math"/>
                                </a:rPr>
                                <m:t>$</m:t>
                              </m:r>
                              <m:r>
                                <a:rPr lang="en-US" sz="2800" b="1" i="1" smtClean="0">
                                  <a:latin typeface="Cambria Math" panose="02040503050406030204" pitchFamily="18" charset="0"/>
                                </a:rPr>
                                <m:t>𝑪</m:t>
                              </m:r>
                              <m:r>
                                <a:rPr lang="en-US" sz="2800" b="1" i="1">
                                  <a:latin typeface="Cambria Math"/>
                                </a:rPr>
                                <m:t>𝒐𝒔𝒕</m:t>
                              </m:r>
                              <m:r>
                                <a:rPr lang="en-US" sz="2800" b="1" i="1">
                                  <a:latin typeface="Cambria Math"/>
                                </a:rPr>
                                <m:t> </m:t>
                              </m:r>
                              <m:r>
                                <a:rPr lang="en-US" sz="2800" b="1" i="1">
                                  <a:latin typeface="Cambria Math"/>
                                </a:rPr>
                                <m:t>𝒐𝒇</m:t>
                              </m:r>
                              <m:r>
                                <a:rPr lang="en-US" sz="2800" b="1" i="1">
                                  <a:latin typeface="Cambria Math"/>
                                </a:rPr>
                                <m:t> </m:t>
                              </m:r>
                              <m:r>
                                <a:rPr lang="en-US" sz="2800" b="1" i="1">
                                  <a:latin typeface="Cambria Math"/>
                                </a:rPr>
                                <m:t>𝒊𝒏𝒗𝒆𝒔𝒕𝒎𝒆𝒏𝒕</m:t>
                              </m:r>
                            </m:den>
                          </m:f>
                        </m:e>
                      </m:d>
                      <m:r>
                        <a:rPr lang="en-US" sz="2800" b="1" i="1">
                          <a:latin typeface="Cambria Math"/>
                        </a:rPr>
                        <m:t>∗</m:t>
                      </m:r>
                      <m:r>
                        <a:rPr lang="en-US" sz="2800" b="1" i="1">
                          <a:latin typeface="Cambria Math"/>
                        </a:rPr>
                        <m:t>𝟏𝟎𝟎</m:t>
                      </m:r>
                    </m:oMath>
                  </m:oMathPara>
                </a14:m>
                <a:endParaRPr lang="en-US" sz="2000" b="1" dirty="0"/>
              </a:p>
              <a:p>
                <a:r>
                  <a:rPr lang="en-US" b="1" dirty="0"/>
                  <a:t>Example:</a:t>
                </a:r>
              </a:p>
              <a:p>
                <a:pPr marL="0" indent="0">
                  <a:buNone/>
                </a:pPr>
                <a14:m>
                  <m:oMathPara xmlns:m="http://schemas.openxmlformats.org/officeDocument/2006/math">
                    <m:oMathParaPr>
                      <m:jc m:val="centerGroup"/>
                    </m:oMathParaPr>
                    <m:oMath xmlns:m="http://schemas.openxmlformats.org/officeDocument/2006/math">
                      <m:r>
                        <a:rPr lang="en-US" b="1" i="1">
                          <a:latin typeface="Cambria Math"/>
                        </a:rPr>
                        <m:t>𝑹𝑶𝑰</m:t>
                      </m:r>
                      <m:r>
                        <a:rPr lang="en-US" b="1">
                          <a:latin typeface="Cambria Math"/>
                        </a:rPr>
                        <m:t>=</m:t>
                      </m:r>
                      <m:d>
                        <m:dPr>
                          <m:begChr m:val="{"/>
                          <m:endChr m:val="}"/>
                          <m:ctrlPr>
                            <a:rPr lang="en-US" b="1" i="1">
                              <a:latin typeface="Cambria Math" panose="02040503050406030204" pitchFamily="18" charset="0"/>
                            </a:rPr>
                          </m:ctrlPr>
                        </m:dPr>
                        <m:e>
                          <m:f>
                            <m:fPr>
                              <m:ctrlPr>
                                <a:rPr lang="en-US" b="1" i="1">
                                  <a:latin typeface="Cambria Math" panose="02040503050406030204" pitchFamily="18" charset="0"/>
                                </a:rPr>
                              </m:ctrlPr>
                            </m:fPr>
                            <m:num>
                              <m:r>
                                <a:rPr lang="en-US" b="1" i="1">
                                  <a:latin typeface="Cambria Math"/>
                                </a:rPr>
                                <m:t>(</m:t>
                              </m:r>
                              <m:r>
                                <a:rPr lang="en-US" b="1" i="1">
                                  <a:latin typeface="Cambria Math"/>
                                </a:rPr>
                                <m:t>𝟏𝟐𝟎𝟎</m:t>
                              </m:r>
                              <m:r>
                                <a:rPr lang="en-US" b="1" i="1">
                                  <a:latin typeface="Cambria Math"/>
                                </a:rPr>
                                <m:t>−</m:t>
                              </m:r>
                              <m:r>
                                <a:rPr lang="en-US" b="1" i="1">
                                  <a:latin typeface="Cambria Math"/>
                                </a:rPr>
                                <m:t>𝟏𝟎𝟎𝟎</m:t>
                              </m:r>
                              <m:r>
                                <a:rPr lang="en-US" b="1" i="1">
                                  <a:latin typeface="Cambria Math"/>
                                </a:rPr>
                                <m:t>)</m:t>
                              </m:r>
                            </m:num>
                            <m:den>
                              <m:r>
                                <a:rPr lang="en-US" b="1" i="1">
                                  <a:latin typeface="Cambria Math"/>
                                </a:rPr>
                                <m:t>𝟏𝟎𝟎𝟎</m:t>
                              </m:r>
                            </m:den>
                          </m:f>
                        </m:e>
                      </m:d>
                      <m:r>
                        <a:rPr lang="en-US" b="1" i="1">
                          <a:latin typeface="Cambria Math"/>
                        </a:rPr>
                        <m:t>∗</m:t>
                      </m:r>
                      <m:r>
                        <a:rPr lang="en-US" b="1" i="1">
                          <a:latin typeface="Cambria Math"/>
                        </a:rPr>
                        <m:t>𝟏𝟎𝟎</m:t>
                      </m:r>
                      <m:r>
                        <a:rPr lang="en-US" b="1" i="1">
                          <a:latin typeface="Cambria Math"/>
                        </a:rPr>
                        <m:t>=</m:t>
                      </m:r>
                      <m:r>
                        <a:rPr lang="en-US" b="1" i="1">
                          <a:latin typeface="Cambria Math"/>
                        </a:rPr>
                        <m:t>𝟐𝟎</m:t>
                      </m:r>
                      <m:r>
                        <a:rPr lang="en-US" b="1" i="1">
                          <a:latin typeface="Cambria Math"/>
                        </a:rPr>
                        <m:t>%</m:t>
                      </m:r>
                    </m:oMath>
                  </m:oMathPara>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93914" y="1499617"/>
                <a:ext cx="11898085" cy="4677347"/>
              </a:xfrm>
              <a:blipFill>
                <a:blip r:embed="rId3"/>
                <a:stretch>
                  <a:fillRect l="-1434"/>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BA4C8595-59D8-4C96-A221-146034142781}"/>
              </a:ext>
            </a:extLst>
          </p:cNvPr>
          <p:cNvSpPr txBox="1"/>
          <p:nvPr/>
        </p:nvSpPr>
        <p:spPr>
          <a:xfrm>
            <a:off x="544285" y="5780136"/>
            <a:ext cx="9720943" cy="646331"/>
          </a:xfrm>
          <a:prstGeom prst="rect">
            <a:avLst/>
          </a:prstGeom>
          <a:noFill/>
        </p:spPr>
        <p:txBody>
          <a:bodyPr wrap="square">
            <a:spAutoFit/>
          </a:bodyPr>
          <a:lstStyle/>
          <a:p>
            <a:r>
              <a:rPr lang="en-US" dirty="0">
                <a:hlinkClick r:id="rId4"/>
              </a:rPr>
              <a:t>https://project-management.info/return-on-investment-roi/</a:t>
            </a:r>
            <a:endParaRPr lang="en-US" dirty="0"/>
          </a:p>
          <a:p>
            <a:r>
              <a:rPr lang="en-US" sz="1800" b="0" i="0" u="sng" strike="noStrike" dirty="0">
                <a:solidFill>
                  <a:srgbClr val="0563C1"/>
                </a:solidFill>
                <a:effectLst/>
                <a:latin typeface="Calibri" panose="020F0502020204030204" pitchFamily="34" charset="0"/>
                <a:hlinkClick r:id="rId5"/>
              </a:rPr>
              <a:t>https://project-management.info/cost-benefit-analysis-business-cases/</a:t>
            </a:r>
            <a:r>
              <a:rPr lang="en-US" dirty="0"/>
              <a:t>   </a:t>
            </a:r>
          </a:p>
        </p:txBody>
      </p:sp>
    </p:spTree>
    <p:extLst>
      <p:ext uri="{BB962C8B-B14F-4D97-AF65-F5344CB8AC3E}">
        <p14:creationId xmlns:p14="http://schemas.microsoft.com/office/powerpoint/2010/main" val="91472038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Interpreting ROI numbers</a:t>
            </a:r>
          </a:p>
        </p:txBody>
      </p:sp>
      <p:sp>
        <p:nvSpPr>
          <p:cNvPr id="3" name="Content Placeholder 2"/>
          <p:cNvSpPr>
            <a:spLocks noGrp="1"/>
          </p:cNvSpPr>
          <p:nvPr>
            <p:ph idx="1"/>
          </p:nvPr>
        </p:nvSpPr>
        <p:spPr/>
        <p:txBody>
          <a:bodyPr/>
          <a:lstStyle/>
          <a:p>
            <a:r>
              <a:rPr lang="en-US" b="1" dirty="0"/>
              <a:t>ROI is a single “dimensionless” metric </a:t>
            </a:r>
            <a:r>
              <a:rPr lang="en-US" dirty="0"/>
              <a:t>that can be applied to any investment.  It is simply a metric of how much money your money earned. </a:t>
            </a:r>
            <a:br>
              <a:rPr lang="en-US" dirty="0"/>
            </a:br>
            <a:endParaRPr lang="en-US" dirty="0"/>
          </a:p>
          <a:p>
            <a:r>
              <a:rPr lang="en-US" b="1" dirty="0"/>
              <a:t>ROI does not have a time reference</a:t>
            </a:r>
            <a:r>
              <a:rPr lang="en-US" dirty="0"/>
              <a:t>. Typical time frames in marketing are “campaigns”(a few weeks) and annual. </a:t>
            </a:r>
            <a:br>
              <a:rPr lang="en-US" dirty="0"/>
            </a:br>
            <a:endParaRPr lang="en-US" dirty="0"/>
          </a:p>
          <a:p>
            <a:r>
              <a:rPr lang="en-US" dirty="0"/>
              <a:t>The long-term return in the </a:t>
            </a:r>
            <a:r>
              <a:rPr lang="en-US" b="1" dirty="0"/>
              <a:t>stock market is about 8% per year</a:t>
            </a:r>
            <a:r>
              <a:rPr lang="en-US" dirty="0"/>
              <a:t>.  If your marketing investment does better, you are using your money well! </a:t>
            </a:r>
            <a:r>
              <a:rPr lang="en-US" sz="1800" dirty="0"/>
              <a:t>(</a:t>
            </a:r>
            <a:r>
              <a:rPr lang="en-US" sz="1800" dirty="0">
                <a:solidFill>
                  <a:srgbClr val="0153A5"/>
                </a:solidFill>
                <a:hlinkClick r:id="rId3"/>
              </a:rPr>
              <a:t>http://www.stern.nyu.edu/~adamodar/pc/datasets/histretSP.xls</a:t>
            </a:r>
            <a:r>
              <a:rPr lang="en-US" sz="1800" dirty="0"/>
              <a:t>).</a:t>
            </a:r>
            <a:endParaRPr lang="en-US" dirty="0"/>
          </a:p>
        </p:txBody>
      </p:sp>
    </p:spTree>
    <p:extLst>
      <p:ext uri="{BB962C8B-B14F-4D97-AF65-F5344CB8AC3E}">
        <p14:creationId xmlns:p14="http://schemas.microsoft.com/office/powerpoint/2010/main" val="194071587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Applying ROI</a:t>
            </a:r>
          </a:p>
        </p:txBody>
      </p:sp>
      <p:sp>
        <p:nvSpPr>
          <p:cNvPr id="3" name="Content Placeholder 2"/>
          <p:cNvSpPr>
            <a:spLocks noGrp="1"/>
          </p:cNvSpPr>
          <p:nvPr>
            <p:ph idx="1"/>
          </p:nvPr>
        </p:nvSpPr>
        <p:spPr>
          <a:xfrm>
            <a:off x="261257" y="1499617"/>
            <a:ext cx="11832772" cy="5162440"/>
          </a:xfrm>
        </p:spPr>
        <p:txBody>
          <a:bodyPr>
            <a:normAutofit/>
          </a:bodyPr>
          <a:lstStyle/>
          <a:p>
            <a:r>
              <a:rPr lang="en-US" sz="2800" dirty="0"/>
              <a:t>Helps you make one-off decisions which require investments (of time, money, and equivalents): </a:t>
            </a:r>
          </a:p>
          <a:p>
            <a:pPr marL="457200" lvl="1" indent="0">
              <a:buNone/>
            </a:pPr>
            <a:r>
              <a:rPr lang="en-US" sz="2400" dirty="0"/>
              <a:t>(1) Does a display ad campaign at Yahoo! provide adequate ROI? </a:t>
            </a:r>
          </a:p>
          <a:p>
            <a:pPr marL="457200" lvl="1" indent="0">
              <a:buNone/>
            </a:pPr>
            <a:r>
              <a:rPr lang="en-US" sz="2400" dirty="0"/>
              <a:t>(2) Does getting a liberal arts degree provide a good ROI?</a:t>
            </a:r>
            <a:br>
              <a:rPr lang="en-US" sz="2400" dirty="0"/>
            </a:br>
            <a:endParaRPr lang="en-US" sz="2400" dirty="0"/>
          </a:p>
          <a:p>
            <a:r>
              <a:rPr lang="en-US" sz="2800" dirty="0"/>
              <a:t>Allows you to rank alternative decisions: Should I advertise in newspapers or Craigslist?</a:t>
            </a:r>
            <a:br>
              <a:rPr lang="en-US" sz="2800" dirty="0"/>
            </a:br>
            <a:endParaRPr lang="en-US" sz="2800" dirty="0"/>
          </a:p>
          <a:p>
            <a:r>
              <a:rPr lang="en-US" sz="2800" dirty="0"/>
              <a:t>Companies set ROI hurdles for investment (say 15 – 20%), but ROI metric has been notoriously difficult to compute for marketing spend.</a:t>
            </a:r>
          </a:p>
        </p:txBody>
      </p:sp>
    </p:spTree>
    <p:extLst>
      <p:ext uri="{BB962C8B-B14F-4D97-AF65-F5344CB8AC3E}">
        <p14:creationId xmlns:p14="http://schemas.microsoft.com/office/powerpoint/2010/main" val="52264622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Breakeven Analysis </a:t>
            </a:r>
            <a:r>
              <a:rPr lang="zh-CN" altLang="en-US" b="0" i="0" dirty="0">
                <a:solidFill>
                  <a:srgbClr val="333333"/>
                </a:solidFill>
                <a:effectLst/>
                <a:latin typeface="arial" panose="020B0604020202020204" pitchFamily="34" charset="0"/>
              </a:rPr>
              <a:t>损益平衡分析</a:t>
            </a:r>
            <a:r>
              <a:rPr lang="en-US" dirty="0"/>
              <a:t>: Definitions </a:t>
            </a:r>
          </a:p>
        </p:txBody>
      </p:sp>
      <p:sp>
        <p:nvSpPr>
          <p:cNvPr id="3" name="Content Placeholder 2"/>
          <p:cNvSpPr>
            <a:spLocks noGrp="1"/>
          </p:cNvSpPr>
          <p:nvPr>
            <p:ph idx="1"/>
          </p:nvPr>
        </p:nvSpPr>
        <p:spPr/>
        <p:txBody>
          <a:bodyPr/>
          <a:lstStyle/>
          <a:p>
            <a:pPr>
              <a:buClr>
                <a:srgbClr val="0153A5"/>
              </a:buClr>
            </a:pPr>
            <a:r>
              <a:rPr lang="en-US" b="1" dirty="0">
                <a:solidFill>
                  <a:srgbClr val="0153A5"/>
                </a:solidFill>
              </a:rPr>
              <a:t>Fixed cost (</a:t>
            </a:r>
            <a:r>
              <a:rPr lang="en-US" b="1" i="1" dirty="0">
                <a:solidFill>
                  <a:srgbClr val="0153A5"/>
                </a:solidFill>
              </a:rPr>
              <a:t>FC </a:t>
            </a:r>
            <a:r>
              <a:rPr lang="en-US" b="1" dirty="0">
                <a:solidFill>
                  <a:srgbClr val="0153A5"/>
                </a:solidFill>
              </a:rPr>
              <a:t>): </a:t>
            </a:r>
            <a:r>
              <a:rPr lang="en-US" dirty="0"/>
              <a:t>Costs that remain the same regardless of the sales level.  Often, these costs are incurred before the company makes any sale.</a:t>
            </a:r>
          </a:p>
          <a:p>
            <a:pPr>
              <a:buClr>
                <a:srgbClr val="0153A5"/>
              </a:buClr>
            </a:pPr>
            <a:r>
              <a:rPr lang="en-US" b="1" dirty="0">
                <a:solidFill>
                  <a:srgbClr val="0153A5"/>
                </a:solidFill>
              </a:rPr>
              <a:t>Unit variable cost (</a:t>
            </a:r>
            <a:r>
              <a:rPr lang="en-US" b="1" i="1" dirty="0">
                <a:solidFill>
                  <a:srgbClr val="0153A5"/>
                </a:solidFill>
              </a:rPr>
              <a:t>c </a:t>
            </a:r>
            <a:r>
              <a:rPr lang="en-US" b="1" dirty="0">
                <a:solidFill>
                  <a:srgbClr val="0153A5"/>
                </a:solidFill>
              </a:rPr>
              <a:t>): </a:t>
            </a:r>
            <a:r>
              <a:rPr lang="en-US" dirty="0"/>
              <a:t>the cost incurred to produce and sell one unit of a product/service.</a:t>
            </a:r>
          </a:p>
          <a:p>
            <a:pPr>
              <a:buClr>
                <a:srgbClr val="0153A5"/>
              </a:buClr>
            </a:pPr>
            <a:r>
              <a:rPr lang="en-US" b="1" dirty="0">
                <a:solidFill>
                  <a:srgbClr val="0153A5"/>
                </a:solidFill>
              </a:rPr>
              <a:t>Quantity sold (</a:t>
            </a:r>
            <a:r>
              <a:rPr lang="en-US" b="1" i="1" dirty="0">
                <a:solidFill>
                  <a:srgbClr val="0153A5"/>
                </a:solidFill>
              </a:rPr>
              <a:t>q </a:t>
            </a:r>
            <a:r>
              <a:rPr lang="en-US" b="1" dirty="0">
                <a:solidFill>
                  <a:srgbClr val="0153A5"/>
                </a:solidFill>
              </a:rPr>
              <a:t>): </a:t>
            </a:r>
            <a:r>
              <a:rPr lang="en-US" dirty="0"/>
              <a:t>the number or amount of the product/service sold.</a:t>
            </a:r>
          </a:p>
          <a:p>
            <a:pPr>
              <a:buClr>
                <a:srgbClr val="0153A5"/>
              </a:buClr>
            </a:pPr>
            <a:r>
              <a:rPr lang="en-US" b="1" dirty="0">
                <a:solidFill>
                  <a:srgbClr val="0153A5"/>
                </a:solidFill>
              </a:rPr>
              <a:t>Variable cost (</a:t>
            </a:r>
            <a:r>
              <a:rPr lang="en-US" b="1" i="1" dirty="0">
                <a:solidFill>
                  <a:srgbClr val="0153A5"/>
                </a:solidFill>
              </a:rPr>
              <a:t>VC(q</a:t>
            </a:r>
            <a:r>
              <a:rPr lang="en-US" b="1" dirty="0">
                <a:solidFill>
                  <a:srgbClr val="0153A5"/>
                </a:solidFill>
              </a:rPr>
              <a:t>)): </a:t>
            </a:r>
            <a:r>
              <a:rPr lang="en-US" dirty="0"/>
              <a:t>Total variable cost at a given sales level </a:t>
            </a:r>
            <a:r>
              <a:rPr lang="en-US" i="1" dirty="0"/>
              <a:t>(q</a:t>
            </a:r>
            <a:r>
              <a:rPr lang="en-US" dirty="0"/>
              <a:t>). This is equal to </a:t>
            </a:r>
            <a:r>
              <a:rPr lang="en-US" i="1" dirty="0"/>
              <a:t>qc</a:t>
            </a:r>
            <a:r>
              <a:rPr lang="en-US" dirty="0"/>
              <a:t>.</a:t>
            </a:r>
          </a:p>
          <a:p>
            <a:pPr>
              <a:buClr>
                <a:srgbClr val="0153A5"/>
              </a:buClr>
            </a:pPr>
            <a:r>
              <a:rPr lang="en-US" b="1" dirty="0">
                <a:solidFill>
                  <a:srgbClr val="0153A5"/>
                </a:solidFill>
              </a:rPr>
              <a:t>Breakeven </a:t>
            </a:r>
            <a:r>
              <a:rPr lang="en-US" sz="3200" b="1" i="1" dirty="0">
                <a:solidFill>
                  <a:srgbClr val="C00000"/>
                </a:solidFill>
              </a:rPr>
              <a:t>quantity</a:t>
            </a:r>
            <a:r>
              <a:rPr lang="en-US" b="1" dirty="0">
                <a:solidFill>
                  <a:srgbClr val="0153A5"/>
                </a:solidFill>
              </a:rPr>
              <a:t> (</a:t>
            </a:r>
            <a:r>
              <a:rPr lang="en-US" b="1" i="1" dirty="0">
                <a:solidFill>
                  <a:srgbClr val="0153A5"/>
                </a:solidFill>
              </a:rPr>
              <a:t>BE </a:t>
            </a:r>
            <a:r>
              <a:rPr lang="en-US" b="1" dirty="0">
                <a:solidFill>
                  <a:srgbClr val="0153A5"/>
                </a:solidFill>
              </a:rPr>
              <a:t>): </a:t>
            </a:r>
            <a:r>
              <a:rPr lang="en-US" dirty="0"/>
              <a:t>The sales (units) at which total revenue equals total costs, i.e. profit is zero.</a:t>
            </a:r>
          </a:p>
        </p:txBody>
      </p:sp>
    </p:spTree>
    <p:extLst>
      <p:ext uri="{BB962C8B-B14F-4D97-AF65-F5344CB8AC3E}">
        <p14:creationId xmlns:p14="http://schemas.microsoft.com/office/powerpoint/2010/main" val="372460614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Breakeven Analysis: Computation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533399" y="1499617"/>
                <a:ext cx="11353801" cy="5097126"/>
              </a:xfrm>
            </p:spPr>
            <p:txBody>
              <a:bodyPr/>
              <a:lstStyle/>
              <a:p>
                <a14:m>
                  <m:oMath xmlns:m="http://schemas.openxmlformats.org/officeDocument/2006/math">
                    <m:r>
                      <a:rPr lang="en-US" sz="2800" b="1" i="1" smtClean="0">
                        <a:latin typeface="Cambria Math"/>
                      </a:rPr>
                      <m:t>𝑻𝒐𝒕𝒂𝒍</m:t>
                    </m:r>
                    <m:r>
                      <a:rPr lang="en-US" sz="2800" b="1" i="1" smtClean="0">
                        <a:latin typeface="Cambria Math"/>
                      </a:rPr>
                      <m:t> </m:t>
                    </m:r>
                    <m:r>
                      <a:rPr lang="en-US" sz="2800" b="1" i="1" smtClean="0">
                        <a:latin typeface="Cambria Math"/>
                      </a:rPr>
                      <m:t>𝒓𝒆𝒗𝒆𝒏𝒖𝒆</m:t>
                    </m:r>
                    <m:r>
                      <a:rPr lang="en-US" sz="2800" b="1" i="1" smtClean="0">
                        <a:latin typeface="Cambria Math"/>
                      </a:rPr>
                      <m:t>=</m:t>
                    </m:r>
                    <m:r>
                      <a:rPr lang="en-US" sz="2800" b="1" i="1" smtClean="0">
                        <a:latin typeface="Cambria Math"/>
                      </a:rPr>
                      <m:t>𝒒𝒖𝒂𝒏𝒕𝒊𝒕𝒚</m:t>
                    </m:r>
                    <m:r>
                      <a:rPr lang="en-US" sz="2800" b="1" i="1" smtClean="0">
                        <a:latin typeface="Cambria Math"/>
                      </a:rPr>
                      <m:t> </m:t>
                    </m:r>
                    <m:r>
                      <a:rPr lang="en-US" sz="2800" b="1" i="1" smtClean="0">
                        <a:latin typeface="Cambria Math"/>
                      </a:rPr>
                      <m:t>𝒔𝒐𝒍𝒅</m:t>
                    </m:r>
                    <m:r>
                      <a:rPr lang="en-US" sz="2800" b="1" i="1" smtClean="0">
                        <a:latin typeface="Cambria Math"/>
                      </a:rPr>
                      <m:t>∗</m:t>
                    </m:r>
                    <m:r>
                      <a:rPr lang="en-US" sz="2800" b="1" i="1" smtClean="0">
                        <a:latin typeface="Cambria Math"/>
                      </a:rPr>
                      <m:t>𝒑𝒓𝒊𝒄𝒆</m:t>
                    </m:r>
                    <m:r>
                      <a:rPr lang="en-US" sz="2800" b="1" i="1" smtClean="0">
                        <a:latin typeface="Cambria Math"/>
                      </a:rPr>
                      <m:t>=</m:t>
                    </m:r>
                    <m:r>
                      <a:rPr lang="en-US" sz="2800" b="1" i="1" smtClean="0">
                        <a:latin typeface="Cambria Math"/>
                      </a:rPr>
                      <m:t>𝒒𝑷</m:t>
                    </m:r>
                  </m:oMath>
                </a14:m>
                <a:endParaRPr lang="en-US" sz="2800" b="1" dirty="0"/>
              </a:p>
              <a:p>
                <a14:m>
                  <m:oMath xmlns:m="http://schemas.openxmlformats.org/officeDocument/2006/math">
                    <m:r>
                      <a:rPr lang="en-US" sz="2800" b="1" i="1">
                        <a:latin typeface="Cambria Math"/>
                      </a:rPr>
                      <m:t>𝑻𝒐𝒕𝒂𝒍</m:t>
                    </m:r>
                    <m:r>
                      <a:rPr lang="en-US" sz="2800" b="1" i="1">
                        <a:latin typeface="Cambria Math"/>
                      </a:rPr>
                      <m:t> </m:t>
                    </m:r>
                    <m:r>
                      <a:rPr lang="en-US" sz="2800" b="1" i="1">
                        <a:latin typeface="Cambria Math"/>
                      </a:rPr>
                      <m:t>𝒄𝒐𝒔𝒕</m:t>
                    </m:r>
                    <m:r>
                      <a:rPr lang="en-US" sz="2800" b="1" i="1">
                        <a:latin typeface="Cambria Math"/>
                      </a:rPr>
                      <m:t>=</m:t>
                    </m:r>
                    <m:r>
                      <a:rPr lang="en-US" sz="2800" b="1" i="1">
                        <a:latin typeface="Cambria Math"/>
                      </a:rPr>
                      <m:t>𝒇𝒊𝒙𝒆𝒅</m:t>
                    </m:r>
                    <m:r>
                      <a:rPr lang="en-US" sz="2800" b="1" i="1">
                        <a:latin typeface="Cambria Math"/>
                      </a:rPr>
                      <m:t> </m:t>
                    </m:r>
                    <m:r>
                      <a:rPr lang="en-US" sz="2800" b="1" i="1">
                        <a:latin typeface="Cambria Math"/>
                      </a:rPr>
                      <m:t>𝒄𝒐𝒔𝒕</m:t>
                    </m:r>
                    <m:r>
                      <a:rPr lang="en-US" sz="2800" b="1" i="1">
                        <a:latin typeface="Cambria Math"/>
                      </a:rPr>
                      <m:t>+</m:t>
                    </m:r>
                    <m:r>
                      <a:rPr lang="en-US" sz="2800" b="1" i="1">
                        <a:latin typeface="Cambria Math"/>
                      </a:rPr>
                      <m:t>𝒗𝒂𝒓𝒊𝒂𝒃𝒍𝒆</m:t>
                    </m:r>
                    <m:r>
                      <a:rPr lang="en-US" sz="2800" b="1" i="1">
                        <a:latin typeface="Cambria Math"/>
                      </a:rPr>
                      <m:t> </m:t>
                    </m:r>
                    <m:r>
                      <a:rPr lang="en-US" sz="2800" b="1" i="1">
                        <a:latin typeface="Cambria Math"/>
                      </a:rPr>
                      <m:t>𝒄𝒐𝒔𝒕</m:t>
                    </m:r>
                    <m:r>
                      <a:rPr lang="en-US" sz="2800" b="1" i="1">
                        <a:latin typeface="Cambria Math"/>
                      </a:rPr>
                      <m:t>=</m:t>
                    </m:r>
                    <m:r>
                      <a:rPr lang="en-US" sz="2800" b="1" i="1">
                        <a:latin typeface="Cambria Math"/>
                      </a:rPr>
                      <m:t>𝑭𝑪</m:t>
                    </m:r>
                    <m:r>
                      <a:rPr lang="en-US" sz="2800" b="1" i="1">
                        <a:latin typeface="Cambria Math"/>
                      </a:rPr>
                      <m:t>+</m:t>
                    </m:r>
                    <m:r>
                      <a:rPr lang="en-US" sz="2800" b="1" i="1">
                        <a:latin typeface="Cambria Math"/>
                      </a:rPr>
                      <m:t>𝑽𝑪</m:t>
                    </m:r>
                    <m:d>
                      <m:dPr>
                        <m:ctrlPr>
                          <a:rPr lang="en-US" sz="2800" b="1" i="1">
                            <a:latin typeface="Cambria Math" panose="02040503050406030204" pitchFamily="18" charset="0"/>
                          </a:rPr>
                        </m:ctrlPr>
                      </m:dPr>
                      <m:e>
                        <m:r>
                          <a:rPr lang="en-US" sz="2800" b="1" i="1">
                            <a:latin typeface="Cambria Math"/>
                          </a:rPr>
                          <m:t>𝒒</m:t>
                        </m:r>
                      </m:e>
                    </m:d>
                    <m:r>
                      <a:rPr lang="en-US" sz="2800" b="1" i="1">
                        <a:latin typeface="Cambria Math"/>
                      </a:rPr>
                      <m:t>=</m:t>
                    </m:r>
                    <m:r>
                      <a:rPr lang="en-US" sz="2800" b="1" i="1">
                        <a:latin typeface="Cambria Math"/>
                      </a:rPr>
                      <m:t>𝑭𝑪</m:t>
                    </m:r>
                    <m:r>
                      <a:rPr lang="en-US" sz="2800" b="1" i="1">
                        <a:latin typeface="Cambria Math"/>
                      </a:rPr>
                      <m:t>+</m:t>
                    </m:r>
                    <m:r>
                      <a:rPr lang="en-US" sz="2800" b="1" i="1">
                        <a:latin typeface="Cambria Math"/>
                      </a:rPr>
                      <m:t>𝒄𝒒</m:t>
                    </m:r>
                  </m:oMath>
                </a14:m>
                <a:endParaRPr lang="en-US" sz="2800" b="1" dirty="0"/>
              </a:p>
              <a:p>
                <a14:m>
                  <m:oMath xmlns:m="http://schemas.openxmlformats.org/officeDocument/2006/math">
                    <m:r>
                      <a:rPr lang="en-US" sz="2800" b="1" i="1">
                        <a:latin typeface="Cambria Math"/>
                      </a:rPr>
                      <m:t>𝑷𝒓𝒐𝒇𝒊𝒕</m:t>
                    </m:r>
                    <m:r>
                      <a:rPr lang="en-US" sz="2800" b="1" i="1">
                        <a:latin typeface="Cambria Math"/>
                      </a:rPr>
                      <m:t>=</m:t>
                    </m:r>
                    <m:d>
                      <m:dPr>
                        <m:ctrlPr>
                          <a:rPr lang="en-US" sz="2800" b="1" i="1">
                            <a:latin typeface="Cambria Math" panose="02040503050406030204" pitchFamily="18" charset="0"/>
                          </a:rPr>
                        </m:ctrlPr>
                      </m:dPr>
                      <m:e>
                        <m:r>
                          <a:rPr lang="en-US" sz="2800" b="1" i="1">
                            <a:latin typeface="Cambria Math"/>
                          </a:rPr>
                          <m:t>𝑻𝒐𝒕𝒂𝒍</m:t>
                        </m:r>
                        <m:r>
                          <a:rPr lang="en-US" sz="2800" b="1" i="1">
                            <a:latin typeface="Cambria Math"/>
                          </a:rPr>
                          <m:t> </m:t>
                        </m:r>
                        <m:r>
                          <a:rPr lang="en-US" sz="2800" b="1" i="1">
                            <a:latin typeface="Cambria Math"/>
                          </a:rPr>
                          <m:t>𝒓𝒆𝒗𝒆𝒏𝒖𝒆</m:t>
                        </m:r>
                        <m:r>
                          <a:rPr lang="en-US" sz="2800" b="1" i="1">
                            <a:latin typeface="Cambria Math"/>
                          </a:rPr>
                          <m:t> −</m:t>
                        </m:r>
                        <m:r>
                          <a:rPr lang="en-US" sz="2800" b="1" i="1">
                            <a:latin typeface="Cambria Math"/>
                          </a:rPr>
                          <m:t>𝑻𝒐𝒕𝒂𝒍</m:t>
                        </m:r>
                        <m:r>
                          <a:rPr lang="en-US" sz="2800" b="1" i="1">
                            <a:latin typeface="Cambria Math"/>
                          </a:rPr>
                          <m:t> </m:t>
                        </m:r>
                        <m:r>
                          <a:rPr lang="en-US" sz="2800" b="1" i="1">
                            <a:latin typeface="Cambria Math"/>
                          </a:rPr>
                          <m:t>𝒄𝒐𝒔𝒕</m:t>
                        </m:r>
                      </m:e>
                    </m:d>
                    <m:r>
                      <a:rPr lang="en-US" sz="2800" b="1" i="1">
                        <a:latin typeface="Cambria Math"/>
                      </a:rPr>
                      <m:t>=</m:t>
                    </m:r>
                    <m:r>
                      <a:rPr lang="en-US" sz="2800" b="1" i="1">
                        <a:latin typeface="Cambria Math"/>
                      </a:rPr>
                      <m:t>𝒒𝒑</m:t>
                    </m:r>
                    <m:r>
                      <a:rPr lang="en-US" sz="2800" b="1" i="1">
                        <a:latin typeface="Cambria Math"/>
                      </a:rPr>
                      <m:t>−</m:t>
                    </m:r>
                    <m:r>
                      <a:rPr lang="en-US" sz="2800" b="1" i="1">
                        <a:latin typeface="Cambria Math"/>
                      </a:rPr>
                      <m:t>𝑭𝑪</m:t>
                    </m:r>
                    <m:r>
                      <a:rPr lang="en-US" sz="2800" b="1" i="1">
                        <a:latin typeface="Cambria Math"/>
                      </a:rPr>
                      <m:t> −</m:t>
                    </m:r>
                    <m:r>
                      <a:rPr lang="en-US" sz="2800" b="1" i="1">
                        <a:latin typeface="Cambria Math"/>
                      </a:rPr>
                      <m:t>𝒄𝒒</m:t>
                    </m:r>
                  </m:oMath>
                </a14:m>
                <a:endParaRPr lang="en-US" sz="2800" b="1" dirty="0"/>
              </a:p>
              <a:p>
                <a:pPr marL="0" indent="0">
                  <a:buNone/>
                </a:pPr>
                <a:r>
                  <a:rPr lang="en-US" sz="2800" b="1" dirty="0"/>
                  <a:t>At Breakeven quantity, profit = 0.  </a:t>
                </a:r>
              </a:p>
              <a:p>
                <a:pPr marL="0" indent="0">
                  <a:buNone/>
                </a:pPr>
                <a:r>
                  <a:rPr lang="en-US" sz="2800" b="1" dirty="0"/>
                  <a:t>We will solve the profit equation to get BE:</a:t>
                </a:r>
              </a:p>
              <a:p>
                <a:pPr marL="0" indent="0">
                  <a:buNone/>
                </a:pPr>
                <a:endParaRPr lang="en-US" b="1" i="1" dirty="0">
                  <a:latin typeface="Cambria Math"/>
                </a:endParaRPr>
              </a:p>
              <a:p>
                <a:pPr marL="0" indent="0">
                  <a:buNone/>
                </a:pPr>
                <a14:m>
                  <m:oMathPara xmlns:m="http://schemas.openxmlformats.org/officeDocument/2006/math">
                    <m:oMathParaPr>
                      <m:jc m:val="left"/>
                    </m:oMathParaPr>
                    <m:oMath xmlns:m="http://schemas.openxmlformats.org/officeDocument/2006/math">
                      <m:r>
                        <a:rPr lang="en-US" sz="2800" b="1" i="1">
                          <a:latin typeface="Cambria Math"/>
                        </a:rPr>
                        <m:t>𝟎</m:t>
                      </m:r>
                      <m:r>
                        <a:rPr lang="en-US" sz="2800" b="1" i="1">
                          <a:latin typeface="Cambria Math"/>
                        </a:rPr>
                        <m:t>=</m:t>
                      </m:r>
                      <m:r>
                        <a:rPr lang="en-US" sz="2800" b="1" i="1">
                          <a:latin typeface="Cambria Math"/>
                        </a:rPr>
                        <m:t>𝑩𝑬</m:t>
                      </m:r>
                      <m:r>
                        <a:rPr lang="en-US" sz="2800" b="1" i="1">
                          <a:latin typeface="Cambria Math"/>
                        </a:rPr>
                        <m:t>∗</m:t>
                      </m:r>
                      <m:r>
                        <a:rPr lang="en-US" sz="2800" b="1" i="1">
                          <a:latin typeface="Cambria Math"/>
                        </a:rPr>
                        <m:t>𝒑</m:t>
                      </m:r>
                      <m:r>
                        <a:rPr lang="en-US" sz="2800" b="1" i="1">
                          <a:latin typeface="Cambria Math"/>
                        </a:rPr>
                        <m:t>−</m:t>
                      </m:r>
                      <m:r>
                        <a:rPr lang="en-US" sz="2800" b="1" i="1">
                          <a:latin typeface="Cambria Math"/>
                        </a:rPr>
                        <m:t>𝑭𝑪</m:t>
                      </m:r>
                      <m:r>
                        <a:rPr lang="en-US" sz="2800" b="1" i="1">
                          <a:latin typeface="Cambria Math"/>
                        </a:rPr>
                        <m:t>−</m:t>
                      </m:r>
                      <m:r>
                        <a:rPr lang="en-US" sz="2800" b="1" i="1">
                          <a:latin typeface="Cambria Math"/>
                        </a:rPr>
                        <m:t>𝑩𝑬</m:t>
                      </m:r>
                      <m:r>
                        <a:rPr lang="en-US" sz="2800" b="1" i="1">
                          <a:latin typeface="Cambria Math"/>
                        </a:rPr>
                        <m:t>∗</m:t>
                      </m:r>
                      <m:r>
                        <a:rPr lang="en-US" sz="2800" b="1" i="1">
                          <a:latin typeface="Cambria Math"/>
                        </a:rPr>
                        <m:t>𝒄</m:t>
                      </m:r>
                    </m:oMath>
                  </m:oMathPara>
                </a14:m>
                <a:endParaRPr lang="en-US" sz="2800" b="1" dirty="0"/>
              </a:p>
              <a:p>
                <a:pPr marL="0" indent="0">
                  <a:buNone/>
                </a:pPr>
                <a:endParaRPr lang="en-US" b="1" dirty="0"/>
              </a:p>
              <a:p>
                <a:pPr marL="0" indent="0">
                  <a:buNone/>
                </a:pPr>
                <a:r>
                  <a:rPr lang="en-US" b="1" dirty="0">
                    <a:solidFill>
                      <a:srgbClr val="0153A5"/>
                    </a:solidFill>
                    <a:sym typeface="Wingdings" panose="05000000000000000000" pitchFamily="2" charset="2"/>
                  </a:rPr>
                  <a:t></a:t>
                </a:r>
                <a:r>
                  <a:rPr lang="en-US" b="1" dirty="0">
                    <a:sym typeface="Wingdings" panose="05000000000000000000" pitchFamily="2" charset="2"/>
                  </a:rPr>
                  <a:t> </a:t>
                </a:r>
                <a14:m>
                  <m:oMath xmlns:m="http://schemas.openxmlformats.org/officeDocument/2006/math">
                    <m:r>
                      <a:rPr lang="en-US" sz="3600" b="1" i="1">
                        <a:latin typeface="Cambria Math"/>
                        <a:sym typeface="Wingdings" panose="05000000000000000000" pitchFamily="2" charset="2"/>
                      </a:rPr>
                      <m:t>𝑩𝑬</m:t>
                    </m:r>
                    <m:r>
                      <a:rPr lang="en-US" sz="3600" b="1" i="1">
                        <a:latin typeface="Cambria Math"/>
                        <a:sym typeface="Wingdings" panose="05000000000000000000" pitchFamily="2" charset="2"/>
                      </a:rPr>
                      <m:t>=</m:t>
                    </m:r>
                    <m:f>
                      <m:fPr>
                        <m:ctrlPr>
                          <a:rPr lang="en-US" sz="3600" b="1" i="1">
                            <a:latin typeface="Cambria Math" panose="02040503050406030204" pitchFamily="18" charset="0"/>
                            <a:sym typeface="Wingdings" panose="05000000000000000000" pitchFamily="2" charset="2"/>
                          </a:rPr>
                        </m:ctrlPr>
                      </m:fPr>
                      <m:num>
                        <m:r>
                          <a:rPr lang="en-US" sz="3600" b="1" i="1">
                            <a:latin typeface="Cambria Math"/>
                            <a:sym typeface="Wingdings" panose="05000000000000000000" pitchFamily="2" charset="2"/>
                          </a:rPr>
                          <m:t>𝑭𝑪</m:t>
                        </m:r>
                      </m:num>
                      <m:den>
                        <m:d>
                          <m:dPr>
                            <m:ctrlPr>
                              <a:rPr lang="en-US" sz="3600" b="1" i="1">
                                <a:latin typeface="Cambria Math" panose="02040503050406030204" pitchFamily="18" charset="0"/>
                                <a:sym typeface="Wingdings" panose="05000000000000000000" pitchFamily="2" charset="2"/>
                              </a:rPr>
                            </m:ctrlPr>
                          </m:dPr>
                          <m:e>
                            <m:r>
                              <a:rPr lang="en-US" sz="3600" b="1" i="1">
                                <a:latin typeface="Cambria Math"/>
                                <a:sym typeface="Wingdings" panose="05000000000000000000" pitchFamily="2" charset="2"/>
                              </a:rPr>
                              <m:t>𝒑</m:t>
                            </m:r>
                            <m:r>
                              <a:rPr lang="en-US" sz="3600" b="1" i="1">
                                <a:latin typeface="Cambria Math"/>
                                <a:sym typeface="Wingdings" panose="05000000000000000000" pitchFamily="2" charset="2"/>
                              </a:rPr>
                              <m:t>−</m:t>
                            </m:r>
                            <m:r>
                              <a:rPr lang="en-US" sz="3600" b="1" i="1">
                                <a:latin typeface="Cambria Math"/>
                                <a:sym typeface="Wingdings" panose="05000000000000000000" pitchFamily="2" charset="2"/>
                              </a:rPr>
                              <m:t>𝒄</m:t>
                            </m:r>
                          </m:e>
                        </m:d>
                      </m:den>
                    </m:f>
                    <m:r>
                      <a:rPr lang="en-US" sz="3600" b="1" i="1">
                        <a:latin typeface="Cambria Math"/>
                        <a:sym typeface="Wingdings" panose="05000000000000000000" pitchFamily="2" charset="2"/>
                      </a:rPr>
                      <m:t>=</m:t>
                    </m:r>
                    <m:f>
                      <m:fPr>
                        <m:ctrlPr>
                          <a:rPr lang="en-US" sz="3600" b="1" i="1">
                            <a:latin typeface="Cambria Math" panose="02040503050406030204" pitchFamily="18" charset="0"/>
                            <a:sym typeface="Wingdings" panose="05000000000000000000" pitchFamily="2" charset="2"/>
                          </a:rPr>
                        </m:ctrlPr>
                      </m:fPr>
                      <m:num>
                        <m:r>
                          <a:rPr lang="en-US" sz="3600" b="1" i="1">
                            <a:latin typeface="Cambria Math"/>
                            <a:sym typeface="Wingdings" panose="05000000000000000000" pitchFamily="2" charset="2"/>
                          </a:rPr>
                          <m:t>𝑭𝒊𝒙𝒆𝒅</m:t>
                        </m:r>
                        <m:r>
                          <a:rPr lang="en-US" sz="3600" b="1" i="1">
                            <a:latin typeface="Cambria Math"/>
                            <a:sym typeface="Wingdings" panose="05000000000000000000" pitchFamily="2" charset="2"/>
                          </a:rPr>
                          <m:t> </m:t>
                        </m:r>
                        <m:r>
                          <a:rPr lang="en-US" sz="3600" b="1" i="1">
                            <a:latin typeface="Cambria Math"/>
                            <a:sym typeface="Wingdings" panose="05000000000000000000" pitchFamily="2" charset="2"/>
                          </a:rPr>
                          <m:t>𝒄𝒐𝒔𝒕</m:t>
                        </m:r>
                      </m:num>
                      <m:den>
                        <m:r>
                          <a:rPr lang="en-US" sz="3600" b="1" i="1">
                            <a:latin typeface="Cambria Math"/>
                            <a:sym typeface="Wingdings" panose="05000000000000000000" pitchFamily="2" charset="2"/>
                          </a:rPr>
                          <m:t>𝒖𝒏𝒊𝒕</m:t>
                        </m:r>
                        <m:r>
                          <a:rPr lang="en-US" sz="3600" b="1" i="1">
                            <a:latin typeface="Cambria Math"/>
                            <a:sym typeface="Wingdings" panose="05000000000000000000" pitchFamily="2" charset="2"/>
                          </a:rPr>
                          <m:t> </m:t>
                        </m:r>
                        <m:r>
                          <a:rPr lang="en-US" sz="3600" b="1" i="1">
                            <a:latin typeface="Cambria Math"/>
                            <a:sym typeface="Wingdings" panose="05000000000000000000" pitchFamily="2" charset="2"/>
                          </a:rPr>
                          <m:t>𝒎𝒂𝒓𝒈𝒊𝒏</m:t>
                        </m:r>
                      </m:den>
                    </m:f>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533399" y="1499617"/>
                <a:ext cx="11353801" cy="5097126"/>
              </a:xfrm>
              <a:blipFill>
                <a:blip r:embed="rId3"/>
                <a:stretch>
                  <a:fillRect l="-1879"/>
                </a:stretch>
              </a:blipFill>
            </p:spPr>
            <p:txBody>
              <a:bodyPr/>
              <a:lstStyle/>
              <a:p>
                <a:r>
                  <a:rPr lang="en-US">
                    <a:noFill/>
                  </a:rPr>
                  <a:t> </a:t>
                </a:r>
              </a:p>
            </p:txBody>
          </p:sp>
        </mc:Fallback>
      </mc:AlternateContent>
    </p:spTree>
    <p:extLst>
      <p:ext uri="{BB962C8B-B14F-4D97-AF65-F5344CB8AC3E}">
        <p14:creationId xmlns:p14="http://schemas.microsoft.com/office/powerpoint/2010/main" val="116752423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Breakeven Analysis: Example</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608152119"/>
              </p:ext>
            </p:extLst>
          </p:nvPr>
        </p:nvGraphicFramePr>
        <p:xfrm>
          <a:off x="2152650" y="1500190"/>
          <a:ext cx="7886700" cy="4830355"/>
        </p:xfrm>
        <a:graphic>
          <a:graphicData uri="http://schemas.openxmlformats.org/drawingml/2006/table">
            <a:tbl>
              <a:tblPr firstRow="1" bandRow="1">
                <a:tableStyleId>{5940675A-B579-460E-94D1-54222C63F5DA}</a:tableStyleId>
              </a:tblPr>
              <a:tblGrid>
                <a:gridCol w="1657350">
                  <a:extLst>
                    <a:ext uri="{9D8B030D-6E8A-4147-A177-3AD203B41FA5}">
                      <a16:colId xmlns:a16="http://schemas.microsoft.com/office/drawing/2014/main" val="20000"/>
                    </a:ext>
                  </a:extLst>
                </a:gridCol>
                <a:gridCol w="1545771">
                  <a:extLst>
                    <a:ext uri="{9D8B030D-6E8A-4147-A177-3AD203B41FA5}">
                      <a16:colId xmlns:a16="http://schemas.microsoft.com/office/drawing/2014/main" val="20001"/>
                    </a:ext>
                  </a:extLst>
                </a:gridCol>
                <a:gridCol w="1186543">
                  <a:extLst>
                    <a:ext uri="{9D8B030D-6E8A-4147-A177-3AD203B41FA5}">
                      <a16:colId xmlns:a16="http://schemas.microsoft.com/office/drawing/2014/main" val="20002"/>
                    </a:ext>
                  </a:extLst>
                </a:gridCol>
                <a:gridCol w="1132115">
                  <a:extLst>
                    <a:ext uri="{9D8B030D-6E8A-4147-A177-3AD203B41FA5}">
                      <a16:colId xmlns:a16="http://schemas.microsoft.com/office/drawing/2014/main" val="20003"/>
                    </a:ext>
                  </a:extLst>
                </a:gridCol>
                <a:gridCol w="1338942">
                  <a:extLst>
                    <a:ext uri="{9D8B030D-6E8A-4147-A177-3AD203B41FA5}">
                      <a16:colId xmlns:a16="http://schemas.microsoft.com/office/drawing/2014/main" val="20004"/>
                    </a:ext>
                  </a:extLst>
                </a:gridCol>
                <a:gridCol w="1025979">
                  <a:extLst>
                    <a:ext uri="{9D8B030D-6E8A-4147-A177-3AD203B41FA5}">
                      <a16:colId xmlns:a16="http://schemas.microsoft.com/office/drawing/2014/main" val="20005"/>
                    </a:ext>
                  </a:extLst>
                </a:gridCol>
              </a:tblGrid>
              <a:tr h="39317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t>Fixed Cost[FC]</a:t>
                      </a:r>
                    </a:p>
                  </a:txBody>
                  <a:tcPr>
                    <a:lnL w="12700" cap="flat" cmpd="sng" algn="ctr">
                      <a:solidFill>
                        <a:srgbClr val="0153A5"/>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rgbClr val="0153A5"/>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6000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rgbClr val="0153A5"/>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endParaRPr lang="en-US" sz="120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rgbClr val="0153A5"/>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endParaRPr lang="en-US" sz="120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rgbClr val="0153A5"/>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endParaRPr lang="en-US" sz="120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rgbClr val="0153A5"/>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endParaRPr lang="en-US" sz="1200"/>
                    </a:p>
                  </a:txBody>
                  <a:tcPr>
                    <a:lnL w="12700" cap="flat" cmpd="sng" algn="ctr">
                      <a:solidFill>
                        <a:schemeClr val="bg2">
                          <a:lumMod val="90000"/>
                        </a:schemeClr>
                      </a:solidFill>
                      <a:prstDash val="solid"/>
                      <a:round/>
                      <a:headEnd type="none" w="med" len="med"/>
                      <a:tailEnd type="none" w="med" len="med"/>
                    </a:lnL>
                    <a:lnR w="12700" cap="flat" cmpd="sng" algn="ctr">
                      <a:solidFill>
                        <a:srgbClr val="0153A5"/>
                      </a:solidFill>
                      <a:prstDash val="solid"/>
                      <a:round/>
                      <a:headEnd type="none" w="med" len="med"/>
                      <a:tailEnd type="none" w="med" len="med"/>
                    </a:lnR>
                    <a:lnT w="12700" cap="flat" cmpd="sng" algn="ctr">
                      <a:solidFill>
                        <a:srgbClr val="0153A5"/>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10000"/>
                  </a:ext>
                </a:extLst>
              </a:tr>
              <a:tr h="55507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t>Unit Variable Cost[C]</a:t>
                      </a:r>
                    </a:p>
                  </a:txBody>
                  <a:tcPr>
                    <a:lnL w="12700" cap="flat" cmpd="sng" algn="ctr">
                      <a:solidFill>
                        <a:srgbClr val="0153A5"/>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10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endParaRPr lang="en-US" sz="12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endParaRPr lang="en-US" sz="120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endParaRPr lang="en-US" sz="120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endParaRPr lang="en-US" sz="1200"/>
                    </a:p>
                  </a:txBody>
                  <a:tcPr>
                    <a:lnL w="12700" cap="flat" cmpd="sng" algn="ctr">
                      <a:solidFill>
                        <a:schemeClr val="bg2">
                          <a:lumMod val="90000"/>
                        </a:schemeClr>
                      </a:solidFill>
                      <a:prstDash val="solid"/>
                      <a:round/>
                      <a:headEnd type="none" w="med" len="med"/>
                      <a:tailEnd type="none" w="med" len="med"/>
                    </a:lnL>
                    <a:lnR w="12700" cap="flat" cmpd="sng" algn="ctr">
                      <a:solidFill>
                        <a:srgbClr val="0153A5"/>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10001"/>
                  </a:ext>
                </a:extLst>
              </a:tr>
              <a:tr h="43125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t>Price(Unit revenue) [p]</a:t>
                      </a:r>
                    </a:p>
                  </a:txBody>
                  <a:tcPr>
                    <a:lnL w="12700" cap="flat" cmpd="sng" algn="ctr">
                      <a:solidFill>
                        <a:srgbClr val="0153A5"/>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25</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endParaRPr lang="en-US" sz="120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endParaRPr lang="en-US" sz="120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endParaRPr lang="en-US" sz="120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endParaRPr lang="en-US" sz="1200"/>
                    </a:p>
                  </a:txBody>
                  <a:tcPr>
                    <a:lnL w="12700" cap="flat" cmpd="sng" algn="ctr">
                      <a:solidFill>
                        <a:schemeClr val="bg2">
                          <a:lumMod val="90000"/>
                        </a:schemeClr>
                      </a:solidFill>
                      <a:prstDash val="solid"/>
                      <a:round/>
                      <a:headEnd type="none" w="med" len="med"/>
                      <a:tailEnd type="none" w="med" len="med"/>
                    </a:lnL>
                    <a:lnR w="12700" cap="flat" cmpd="sng" algn="ctr">
                      <a:solidFill>
                        <a:srgbClr val="0153A5"/>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10002"/>
                  </a:ext>
                </a:extLst>
              </a:tr>
              <a:tr h="133061">
                <a:tc>
                  <a:txBody>
                    <a:bodyPr/>
                    <a:lstStyle/>
                    <a:p>
                      <a:endParaRPr lang="en-US" sz="100"/>
                    </a:p>
                  </a:txBody>
                  <a:tcPr>
                    <a:lnL w="12700" cap="flat" cmpd="sng" algn="ctr">
                      <a:solidFill>
                        <a:srgbClr val="0153A5"/>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endParaRPr lang="en-US" sz="1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endParaRPr lang="en-US" sz="10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endParaRPr lang="en-US" sz="10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endParaRPr lang="en-US" sz="10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tc>
                  <a:txBody>
                    <a:bodyPr/>
                    <a:lstStyle/>
                    <a:p>
                      <a:endParaRPr lang="en-US" sz="100" dirty="0"/>
                    </a:p>
                  </a:txBody>
                  <a:tcPr>
                    <a:lnL w="12700" cap="flat" cmpd="sng" algn="ctr">
                      <a:solidFill>
                        <a:schemeClr val="bg2">
                          <a:lumMod val="90000"/>
                        </a:schemeClr>
                      </a:solidFill>
                      <a:prstDash val="solid"/>
                      <a:round/>
                      <a:headEnd type="none" w="med" len="med"/>
                      <a:tailEnd type="none" w="med" len="med"/>
                    </a:lnL>
                    <a:lnR w="12700" cap="flat" cmpd="sng" algn="ctr">
                      <a:solidFill>
                        <a:srgbClr val="0153A5"/>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3"/>
                  </a:ext>
                </a:extLst>
              </a:tr>
              <a:tr h="25875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t>Sales(Unit)</a:t>
                      </a:r>
                    </a:p>
                  </a:txBody>
                  <a:tcPr>
                    <a:lnL w="12700" cap="flat" cmpd="sng" algn="ctr">
                      <a:solidFill>
                        <a:srgbClr val="0153A5"/>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t>Variable Cost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t>Fixed Cost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t>Total Cost</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t>Total Revenue</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t>Profit</a:t>
                      </a:r>
                    </a:p>
                  </a:txBody>
                  <a:tcPr>
                    <a:lnL w="12700" cap="flat" cmpd="sng" algn="ctr">
                      <a:solidFill>
                        <a:schemeClr val="bg2">
                          <a:lumMod val="90000"/>
                        </a:schemeClr>
                      </a:solidFill>
                      <a:prstDash val="solid"/>
                      <a:round/>
                      <a:headEnd type="none" w="med" len="med"/>
                      <a:tailEnd type="none" w="med" len="med"/>
                    </a:lnL>
                    <a:lnR w="12700" cap="flat" cmpd="sng" algn="ctr">
                      <a:solidFill>
                        <a:srgbClr val="0153A5"/>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10004"/>
                  </a:ext>
                </a:extLst>
              </a:tr>
              <a:tr h="258751">
                <a:tc>
                  <a:txBody>
                    <a:bodyPr/>
                    <a:lstStyle/>
                    <a:p>
                      <a:r>
                        <a:rPr lang="en-US" sz="1200" dirty="0"/>
                        <a:t>10</a:t>
                      </a:r>
                    </a:p>
                  </a:txBody>
                  <a:tcPr>
                    <a:lnL w="12700" cap="flat" cmpd="sng" algn="ctr">
                      <a:solidFill>
                        <a:srgbClr val="0153A5"/>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r>
                        <a:rPr lang="en-US" sz="1200" dirty="0"/>
                        <a:t>100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6000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r>
                        <a:rPr lang="en-US" sz="1200" dirty="0"/>
                        <a:t>6100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250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-5850</a:t>
                      </a:r>
                    </a:p>
                  </a:txBody>
                  <a:tcPr>
                    <a:lnL w="12700" cap="flat" cmpd="sng" algn="ctr">
                      <a:solidFill>
                        <a:schemeClr val="bg2">
                          <a:lumMod val="90000"/>
                        </a:schemeClr>
                      </a:solidFill>
                      <a:prstDash val="solid"/>
                      <a:round/>
                      <a:headEnd type="none" w="med" len="med"/>
                      <a:tailEnd type="none" w="med" len="med"/>
                    </a:lnL>
                    <a:lnR w="12700" cap="flat" cmpd="sng" algn="ctr">
                      <a:solidFill>
                        <a:srgbClr val="0153A5"/>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10005"/>
                  </a:ext>
                </a:extLst>
              </a:tr>
              <a:tr h="258751">
                <a:tc>
                  <a:txBody>
                    <a:bodyPr/>
                    <a:lstStyle/>
                    <a:p>
                      <a:r>
                        <a:rPr lang="en-US" sz="1200" dirty="0"/>
                        <a:t>20</a:t>
                      </a:r>
                    </a:p>
                  </a:txBody>
                  <a:tcPr>
                    <a:lnL w="12700" cap="flat" cmpd="sng" algn="ctr">
                      <a:solidFill>
                        <a:srgbClr val="0153A5"/>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r>
                        <a:rPr lang="en-US" sz="1200" dirty="0"/>
                        <a:t>200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r>
                        <a:rPr lang="en-US" sz="1200" dirty="0"/>
                        <a:t>6000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r>
                        <a:rPr lang="en-US" sz="1200" dirty="0"/>
                        <a:t>6200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500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-5700</a:t>
                      </a:r>
                    </a:p>
                  </a:txBody>
                  <a:tcPr>
                    <a:lnL w="12700" cap="flat" cmpd="sng" algn="ctr">
                      <a:solidFill>
                        <a:schemeClr val="bg2">
                          <a:lumMod val="90000"/>
                        </a:schemeClr>
                      </a:solidFill>
                      <a:prstDash val="solid"/>
                      <a:round/>
                      <a:headEnd type="none" w="med" len="med"/>
                      <a:tailEnd type="none" w="med" len="med"/>
                    </a:lnL>
                    <a:lnR w="12700" cap="flat" cmpd="sng" algn="ctr">
                      <a:solidFill>
                        <a:srgbClr val="0153A5"/>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10006"/>
                  </a:ext>
                </a:extLst>
              </a:tr>
              <a:tr h="258751">
                <a:tc>
                  <a:txBody>
                    <a:bodyPr/>
                    <a:lstStyle/>
                    <a:p>
                      <a:r>
                        <a:rPr lang="en-US" sz="1200" dirty="0"/>
                        <a:t>30</a:t>
                      </a:r>
                    </a:p>
                  </a:txBody>
                  <a:tcPr>
                    <a:lnL w="12700" cap="flat" cmpd="sng" algn="ctr">
                      <a:solidFill>
                        <a:srgbClr val="0153A5"/>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r>
                        <a:rPr lang="en-US" sz="1200" dirty="0"/>
                        <a:t>300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r>
                        <a:rPr lang="en-US" sz="1200" dirty="0"/>
                        <a:t>6000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r>
                        <a:rPr lang="en-US" sz="1200" dirty="0"/>
                        <a:t>6300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750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-5550</a:t>
                      </a:r>
                    </a:p>
                  </a:txBody>
                  <a:tcPr>
                    <a:lnL w="12700" cap="flat" cmpd="sng" algn="ctr">
                      <a:solidFill>
                        <a:schemeClr val="bg2">
                          <a:lumMod val="90000"/>
                        </a:schemeClr>
                      </a:solidFill>
                      <a:prstDash val="solid"/>
                      <a:round/>
                      <a:headEnd type="none" w="med" len="med"/>
                      <a:tailEnd type="none" w="med" len="med"/>
                    </a:lnL>
                    <a:lnR w="12700" cap="flat" cmpd="sng" algn="ctr">
                      <a:solidFill>
                        <a:srgbClr val="0153A5"/>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10007"/>
                  </a:ext>
                </a:extLst>
              </a:tr>
              <a:tr h="258751">
                <a:tc>
                  <a:txBody>
                    <a:bodyPr/>
                    <a:lstStyle/>
                    <a:p>
                      <a:r>
                        <a:rPr lang="en-US" sz="1200" dirty="0"/>
                        <a:t>40</a:t>
                      </a:r>
                    </a:p>
                  </a:txBody>
                  <a:tcPr>
                    <a:lnL w="12700" cap="flat" cmpd="sng" algn="ctr">
                      <a:solidFill>
                        <a:srgbClr val="0153A5"/>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r>
                        <a:rPr lang="en-US" sz="1200" dirty="0"/>
                        <a:t>400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r>
                        <a:rPr lang="en-US" sz="1200" dirty="0"/>
                        <a:t>6000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r>
                        <a:rPr lang="en-US" sz="1200" dirty="0"/>
                        <a:t>6400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r>
                        <a:rPr lang="en-US" sz="1200" dirty="0"/>
                        <a:t>1000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-5400</a:t>
                      </a:r>
                    </a:p>
                  </a:txBody>
                  <a:tcPr>
                    <a:lnL w="12700" cap="flat" cmpd="sng" algn="ctr">
                      <a:solidFill>
                        <a:schemeClr val="bg2">
                          <a:lumMod val="90000"/>
                        </a:schemeClr>
                      </a:solidFill>
                      <a:prstDash val="solid"/>
                      <a:round/>
                      <a:headEnd type="none" w="med" len="med"/>
                      <a:tailEnd type="none" w="med" len="med"/>
                    </a:lnL>
                    <a:lnR w="12700" cap="flat" cmpd="sng" algn="ctr">
                      <a:solidFill>
                        <a:srgbClr val="0153A5"/>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10008"/>
                  </a:ext>
                </a:extLst>
              </a:tr>
              <a:tr h="258751">
                <a:tc>
                  <a:txBody>
                    <a:bodyPr/>
                    <a:lstStyle/>
                    <a:p>
                      <a:r>
                        <a:rPr lang="en-US" sz="1200" dirty="0"/>
                        <a:t>50</a:t>
                      </a:r>
                    </a:p>
                  </a:txBody>
                  <a:tcPr>
                    <a:lnL w="12700" cap="flat" cmpd="sng" algn="ctr">
                      <a:solidFill>
                        <a:srgbClr val="0153A5"/>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r>
                        <a:rPr lang="en-US" sz="1200" dirty="0"/>
                        <a:t>500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r>
                        <a:rPr lang="en-US" sz="1200" dirty="0"/>
                        <a:t>6000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r>
                        <a:rPr lang="en-US" sz="1200" dirty="0"/>
                        <a:t>6500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1250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-5250</a:t>
                      </a:r>
                    </a:p>
                  </a:txBody>
                  <a:tcPr>
                    <a:lnL w="12700" cap="flat" cmpd="sng" algn="ctr">
                      <a:solidFill>
                        <a:schemeClr val="bg2">
                          <a:lumMod val="90000"/>
                        </a:schemeClr>
                      </a:solidFill>
                      <a:prstDash val="solid"/>
                      <a:round/>
                      <a:headEnd type="none" w="med" len="med"/>
                      <a:tailEnd type="none" w="med" len="med"/>
                    </a:lnL>
                    <a:lnR w="12700" cap="flat" cmpd="sng" algn="ctr">
                      <a:solidFill>
                        <a:srgbClr val="0153A5"/>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10009"/>
                  </a:ext>
                </a:extLst>
              </a:tr>
              <a:tr h="258751">
                <a:tc>
                  <a:txBody>
                    <a:bodyPr/>
                    <a:lstStyle/>
                    <a:p>
                      <a:r>
                        <a:rPr lang="en-US" sz="1200" dirty="0"/>
                        <a:t>60</a:t>
                      </a:r>
                    </a:p>
                  </a:txBody>
                  <a:tcPr>
                    <a:lnL w="12700" cap="flat" cmpd="sng" algn="ctr">
                      <a:solidFill>
                        <a:srgbClr val="0153A5"/>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r>
                        <a:rPr lang="en-US" sz="1200" dirty="0"/>
                        <a:t>600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r>
                        <a:rPr lang="en-US" sz="1200" dirty="0"/>
                        <a:t>6000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r>
                        <a:rPr lang="en-US" sz="1200" dirty="0"/>
                        <a:t>6600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1500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-5100</a:t>
                      </a:r>
                    </a:p>
                  </a:txBody>
                  <a:tcPr>
                    <a:lnL w="12700" cap="flat" cmpd="sng" algn="ctr">
                      <a:solidFill>
                        <a:schemeClr val="bg2">
                          <a:lumMod val="90000"/>
                        </a:schemeClr>
                      </a:solidFill>
                      <a:prstDash val="solid"/>
                      <a:round/>
                      <a:headEnd type="none" w="med" len="med"/>
                      <a:tailEnd type="none" w="med" len="med"/>
                    </a:lnL>
                    <a:lnR w="12700" cap="flat" cmpd="sng" algn="ctr">
                      <a:solidFill>
                        <a:srgbClr val="0153A5"/>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10010"/>
                  </a:ext>
                </a:extLst>
              </a:tr>
              <a:tr h="258751">
                <a:tc>
                  <a:txBody>
                    <a:bodyPr/>
                    <a:lstStyle/>
                    <a:p>
                      <a:r>
                        <a:rPr lang="en-US" sz="1200" dirty="0"/>
                        <a:t>70</a:t>
                      </a:r>
                    </a:p>
                  </a:txBody>
                  <a:tcPr>
                    <a:lnL w="12700" cap="flat" cmpd="sng" algn="ctr">
                      <a:solidFill>
                        <a:srgbClr val="0153A5"/>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r>
                        <a:rPr lang="en-US" sz="1200" dirty="0"/>
                        <a:t>700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r>
                        <a:rPr lang="en-US" sz="1200" dirty="0"/>
                        <a:t>6000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r>
                        <a:rPr lang="en-US" sz="1200" dirty="0"/>
                        <a:t>6700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1750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-4950</a:t>
                      </a:r>
                    </a:p>
                  </a:txBody>
                  <a:tcPr>
                    <a:lnL w="12700" cap="flat" cmpd="sng" algn="ctr">
                      <a:solidFill>
                        <a:schemeClr val="bg2">
                          <a:lumMod val="90000"/>
                        </a:schemeClr>
                      </a:solidFill>
                      <a:prstDash val="solid"/>
                      <a:round/>
                      <a:headEnd type="none" w="med" len="med"/>
                      <a:tailEnd type="none" w="med" len="med"/>
                    </a:lnL>
                    <a:lnR w="12700" cap="flat" cmpd="sng" algn="ctr">
                      <a:solidFill>
                        <a:srgbClr val="0153A5"/>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10011"/>
                  </a:ext>
                </a:extLst>
              </a:tr>
              <a:tr h="258751">
                <a:tc>
                  <a:txBody>
                    <a:bodyPr/>
                    <a:lstStyle/>
                    <a:p>
                      <a:r>
                        <a:rPr lang="en-US" sz="1200" dirty="0"/>
                        <a:t>80</a:t>
                      </a:r>
                    </a:p>
                  </a:txBody>
                  <a:tcPr>
                    <a:lnL w="12700" cap="flat" cmpd="sng" algn="ctr">
                      <a:solidFill>
                        <a:srgbClr val="0153A5"/>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r>
                        <a:rPr lang="en-US" sz="1200" dirty="0"/>
                        <a:t>800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r>
                        <a:rPr lang="en-US" sz="1200" dirty="0"/>
                        <a:t>6000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6800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2000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-4800</a:t>
                      </a:r>
                    </a:p>
                  </a:txBody>
                  <a:tcPr>
                    <a:lnL w="12700" cap="flat" cmpd="sng" algn="ctr">
                      <a:solidFill>
                        <a:schemeClr val="bg2">
                          <a:lumMod val="90000"/>
                        </a:schemeClr>
                      </a:solidFill>
                      <a:prstDash val="solid"/>
                      <a:round/>
                      <a:headEnd type="none" w="med" len="med"/>
                      <a:tailEnd type="none" w="med" len="med"/>
                    </a:lnL>
                    <a:lnR w="12700" cap="flat" cmpd="sng" algn="ctr">
                      <a:solidFill>
                        <a:srgbClr val="0153A5"/>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10012"/>
                  </a:ext>
                </a:extLst>
              </a:tr>
              <a:tr h="258751">
                <a:tc>
                  <a:txBody>
                    <a:bodyPr/>
                    <a:lstStyle/>
                    <a:p>
                      <a:r>
                        <a:rPr lang="en-US" sz="1200" dirty="0"/>
                        <a:t>90</a:t>
                      </a:r>
                    </a:p>
                  </a:txBody>
                  <a:tcPr>
                    <a:lnL w="12700" cap="flat" cmpd="sng" algn="ctr">
                      <a:solidFill>
                        <a:srgbClr val="0153A5"/>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r>
                        <a:rPr lang="en-US" sz="1200" dirty="0"/>
                        <a:t>900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r>
                        <a:rPr lang="en-US" sz="1200" dirty="0"/>
                        <a:t>6000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6900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2250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-4650</a:t>
                      </a:r>
                    </a:p>
                  </a:txBody>
                  <a:tcPr>
                    <a:lnL w="12700" cap="flat" cmpd="sng" algn="ctr">
                      <a:solidFill>
                        <a:schemeClr val="bg2">
                          <a:lumMod val="90000"/>
                        </a:schemeClr>
                      </a:solidFill>
                      <a:prstDash val="solid"/>
                      <a:round/>
                      <a:headEnd type="none" w="med" len="med"/>
                      <a:tailEnd type="none" w="med" len="med"/>
                    </a:lnL>
                    <a:lnR w="12700" cap="flat" cmpd="sng" algn="ctr">
                      <a:solidFill>
                        <a:srgbClr val="0153A5"/>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10013"/>
                  </a:ext>
                </a:extLst>
              </a:tr>
              <a:tr h="258751">
                <a:tc>
                  <a:txBody>
                    <a:bodyPr/>
                    <a:lstStyle/>
                    <a:p>
                      <a:r>
                        <a:rPr lang="en-US" sz="1200" dirty="0"/>
                        <a:t>100</a:t>
                      </a:r>
                    </a:p>
                  </a:txBody>
                  <a:tcPr>
                    <a:lnL w="12700" cap="flat" cmpd="sng" algn="ctr">
                      <a:solidFill>
                        <a:srgbClr val="0153A5"/>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r>
                        <a:rPr lang="en-US" sz="1200" dirty="0"/>
                        <a:t>1000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r>
                        <a:rPr lang="en-US" sz="1200" dirty="0"/>
                        <a:t>6000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7000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2500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-4500</a:t>
                      </a:r>
                    </a:p>
                  </a:txBody>
                  <a:tcPr>
                    <a:lnL w="12700" cap="flat" cmpd="sng" algn="ctr">
                      <a:solidFill>
                        <a:schemeClr val="bg2">
                          <a:lumMod val="90000"/>
                        </a:schemeClr>
                      </a:solidFill>
                      <a:prstDash val="solid"/>
                      <a:round/>
                      <a:headEnd type="none" w="med" len="med"/>
                      <a:tailEnd type="none" w="med" len="med"/>
                    </a:lnL>
                    <a:lnR w="12700" cap="flat" cmpd="sng" algn="ctr">
                      <a:solidFill>
                        <a:srgbClr val="0153A5"/>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10014"/>
                  </a:ext>
                </a:extLst>
              </a:tr>
              <a:tr h="258751">
                <a:tc>
                  <a:txBody>
                    <a:bodyPr/>
                    <a:lstStyle/>
                    <a:p>
                      <a:r>
                        <a:rPr lang="en-US" sz="1200" dirty="0"/>
                        <a:t>110</a:t>
                      </a:r>
                    </a:p>
                  </a:txBody>
                  <a:tcPr>
                    <a:lnL w="12700" cap="flat" cmpd="sng" algn="ctr">
                      <a:solidFill>
                        <a:srgbClr val="0153A5"/>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rgbClr val="0153A5"/>
                      </a:solidFill>
                      <a:prstDash val="solid"/>
                      <a:round/>
                      <a:headEnd type="none" w="med" len="med"/>
                      <a:tailEnd type="none" w="med" len="med"/>
                    </a:lnB>
                  </a:tcPr>
                </a:tc>
                <a:tc>
                  <a:txBody>
                    <a:bodyPr/>
                    <a:lstStyle/>
                    <a:p>
                      <a:r>
                        <a:rPr lang="en-US" sz="1200" dirty="0"/>
                        <a:t>1100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rgbClr val="0153A5"/>
                      </a:solidFill>
                      <a:prstDash val="solid"/>
                      <a:round/>
                      <a:headEnd type="none" w="med" len="med"/>
                      <a:tailEnd type="none" w="med" len="med"/>
                    </a:lnB>
                  </a:tcPr>
                </a:tc>
                <a:tc>
                  <a:txBody>
                    <a:bodyPr/>
                    <a:lstStyle/>
                    <a:p>
                      <a:r>
                        <a:rPr lang="en-US" sz="1200" dirty="0"/>
                        <a:t>6000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rgbClr val="0153A5"/>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7100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rgbClr val="0153A5"/>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2750</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rgbClr val="0153A5"/>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-4350</a:t>
                      </a:r>
                    </a:p>
                  </a:txBody>
                  <a:tcPr>
                    <a:lnL w="12700" cap="flat" cmpd="sng" algn="ctr">
                      <a:solidFill>
                        <a:schemeClr val="bg2">
                          <a:lumMod val="90000"/>
                        </a:schemeClr>
                      </a:solidFill>
                      <a:prstDash val="solid"/>
                      <a:round/>
                      <a:headEnd type="none" w="med" len="med"/>
                      <a:tailEnd type="none" w="med" len="med"/>
                    </a:lnL>
                    <a:lnR w="12700" cap="flat" cmpd="sng" algn="ctr">
                      <a:solidFill>
                        <a:srgbClr val="0153A5"/>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rgbClr val="0153A5"/>
                      </a:solidFill>
                      <a:prstDash val="solid"/>
                      <a:round/>
                      <a:headEnd type="none" w="med" len="med"/>
                      <a:tailEnd type="none" w="med" len="med"/>
                    </a:lnB>
                  </a:tcPr>
                </a:tc>
                <a:extLst>
                  <a:ext uri="{0D108BD9-81ED-4DB2-BD59-A6C34878D82A}">
                    <a16:rowId xmlns:a16="http://schemas.microsoft.com/office/drawing/2014/main" val="10015"/>
                  </a:ext>
                </a:extLst>
              </a:tr>
            </a:tbl>
          </a:graphicData>
        </a:graphic>
      </p:graphicFrame>
    </p:spTree>
    <p:extLst>
      <p:ext uri="{BB962C8B-B14F-4D97-AF65-F5344CB8AC3E}">
        <p14:creationId xmlns:p14="http://schemas.microsoft.com/office/powerpoint/2010/main" val="394722142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Breakeven Analysis: Example</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099187091"/>
              </p:ext>
            </p:extLst>
          </p:nvPr>
        </p:nvGraphicFramePr>
        <p:xfrm>
          <a:off x="138793" y="1521961"/>
          <a:ext cx="8885464" cy="474821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F2D52AFF-54D9-48D9-B62B-0C56C19B776E}"/>
              </a:ext>
            </a:extLst>
          </p:cNvPr>
          <p:cNvSpPr txBox="1"/>
          <p:nvPr/>
        </p:nvSpPr>
        <p:spPr>
          <a:xfrm>
            <a:off x="9198428" y="3203131"/>
            <a:ext cx="2993571" cy="1938992"/>
          </a:xfrm>
          <a:prstGeom prst="rect">
            <a:avLst/>
          </a:prstGeom>
          <a:noFill/>
        </p:spPr>
        <p:txBody>
          <a:bodyPr wrap="square">
            <a:spAutoFit/>
          </a:bodyPr>
          <a:lstStyle/>
          <a:p>
            <a:r>
              <a:rPr lang="en-US" sz="2400" dirty="0"/>
              <a:t>User </a:t>
            </a:r>
            <a:r>
              <a:rPr lang="en-US" sz="2400" b="1" dirty="0"/>
              <a:t>Goal Seeking </a:t>
            </a:r>
            <a:r>
              <a:rPr lang="en-US" sz="2400" dirty="0"/>
              <a:t>to find the Breakeven Point in term of quantity sold.</a:t>
            </a:r>
          </a:p>
        </p:txBody>
      </p:sp>
    </p:spTree>
    <p:extLst>
      <p:ext uri="{BB962C8B-B14F-4D97-AF65-F5344CB8AC3E}">
        <p14:creationId xmlns:p14="http://schemas.microsoft.com/office/powerpoint/2010/main" val="272062116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Breakeven Analysis:</a:t>
            </a:r>
            <a:br>
              <a:rPr lang="en-US" dirty="0"/>
            </a:br>
            <a:r>
              <a:rPr lang="en-US" dirty="0"/>
              <a:t>Example: Increase in Fixed Cost</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54843777"/>
              </p:ext>
            </p:extLst>
          </p:nvPr>
        </p:nvGraphicFramePr>
        <p:xfrm>
          <a:off x="-89807" y="1250115"/>
          <a:ext cx="7448550" cy="506836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Object 5">
            <a:extLst>
              <a:ext uri="{FF2B5EF4-FFF2-40B4-BE49-F238E27FC236}">
                <a16:creationId xmlns:a16="http://schemas.microsoft.com/office/drawing/2014/main" id="{241C33E2-7C62-49A0-8382-8BD7EF60764E}"/>
              </a:ext>
            </a:extLst>
          </p:cNvPr>
          <p:cNvGraphicFramePr>
            <a:graphicFrameLocks noChangeAspect="1"/>
          </p:cNvGraphicFramePr>
          <p:nvPr>
            <p:extLst>
              <p:ext uri="{D42A27DB-BD31-4B8C-83A1-F6EECF244321}">
                <p14:modId xmlns:p14="http://schemas.microsoft.com/office/powerpoint/2010/main" val="89999859"/>
              </p:ext>
            </p:extLst>
          </p:nvPr>
        </p:nvGraphicFramePr>
        <p:xfrm>
          <a:off x="7265534" y="3668715"/>
          <a:ext cx="5372100" cy="2660650"/>
        </p:xfrm>
        <a:graphic>
          <a:graphicData uri="http://schemas.openxmlformats.org/presentationml/2006/ole">
            <mc:AlternateContent xmlns:mc="http://schemas.openxmlformats.org/markup-compatibility/2006">
              <mc:Choice xmlns:v="urn:schemas-microsoft-com:vml" Requires="v">
                <p:oleObj spid="_x0000_s6154" name="Worksheet" r:id="rId5" imgW="6020034" imgH="2660431" progId="Excel.Sheet.12">
                  <p:embed/>
                </p:oleObj>
              </mc:Choice>
              <mc:Fallback>
                <p:oleObj name="Worksheet" r:id="rId5" imgW="6020034" imgH="2660431" progId="Excel.Sheet.12">
                  <p:embed/>
                  <p:pic>
                    <p:nvPicPr>
                      <p:cNvPr id="0" name=""/>
                      <p:cNvPicPr/>
                      <p:nvPr/>
                    </p:nvPicPr>
                    <p:blipFill>
                      <a:blip r:embed="rId6"/>
                      <a:stretch>
                        <a:fillRect/>
                      </a:stretch>
                    </p:blipFill>
                    <p:spPr>
                      <a:xfrm>
                        <a:off x="7265534" y="3668715"/>
                        <a:ext cx="5372100" cy="2660650"/>
                      </a:xfrm>
                      <a:prstGeom prst="rect">
                        <a:avLst/>
                      </a:prstGeom>
                      <a:ln w="57150">
                        <a:solidFill>
                          <a:schemeClr val="tx1"/>
                        </a:solidFill>
                      </a:ln>
                    </p:spPr>
                  </p:pic>
                </p:oleObj>
              </mc:Fallback>
            </mc:AlternateContent>
          </a:graphicData>
        </a:graphic>
      </p:graphicFrame>
    </p:spTree>
    <p:extLst>
      <p:ext uri="{BB962C8B-B14F-4D97-AF65-F5344CB8AC3E}">
        <p14:creationId xmlns:p14="http://schemas.microsoft.com/office/powerpoint/2010/main" val="215707769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Breakeven Analysis:</a:t>
            </a:r>
            <a:br>
              <a:rPr lang="en-US" dirty="0"/>
            </a:br>
            <a:r>
              <a:rPr lang="en-US" dirty="0"/>
              <a:t>Interpretation and Application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 y="1499617"/>
                <a:ext cx="11353800" cy="4677347"/>
              </a:xfrm>
            </p:spPr>
            <p:txBody>
              <a:bodyPr anchor="t" anchorCtr="0"/>
              <a:lstStyle/>
              <a:p>
                <a:r>
                  <a:rPr lang="en-US" b="1" dirty="0"/>
                  <a:t>Recall </a:t>
                </a:r>
                <a14:m>
                  <m:oMath xmlns:m="http://schemas.openxmlformats.org/officeDocument/2006/math">
                    <m:r>
                      <a:rPr lang="en-US" sz="3200" b="1" i="1" smtClean="0">
                        <a:latin typeface="Cambria Math"/>
                      </a:rPr>
                      <m:t>𝑩</m:t>
                    </m:r>
                    <m:r>
                      <a:rPr lang="en-US" sz="3200" b="1" i="1">
                        <a:latin typeface="Cambria Math"/>
                      </a:rPr>
                      <m:t>𝑬</m:t>
                    </m:r>
                    <m:r>
                      <a:rPr lang="en-US" sz="3200" b="1" i="1">
                        <a:latin typeface="Cambria Math"/>
                      </a:rPr>
                      <m:t>=</m:t>
                    </m:r>
                    <m:f>
                      <m:fPr>
                        <m:ctrlPr>
                          <a:rPr lang="en-US" sz="3200" b="1" i="1">
                            <a:latin typeface="Cambria Math" panose="02040503050406030204" pitchFamily="18" charset="0"/>
                          </a:rPr>
                        </m:ctrlPr>
                      </m:fPr>
                      <m:num>
                        <m:r>
                          <a:rPr lang="en-US" sz="3200" b="1" i="1">
                            <a:latin typeface="Cambria Math"/>
                          </a:rPr>
                          <m:t>𝑭𝑪</m:t>
                        </m:r>
                      </m:num>
                      <m:den>
                        <m:r>
                          <a:rPr lang="en-US" sz="3200" b="1" i="1">
                            <a:latin typeface="Cambria Math"/>
                          </a:rPr>
                          <m:t>𝑼𝒏𝒊𝒕</m:t>
                        </m:r>
                        <m:r>
                          <a:rPr lang="en-US" sz="3200" b="1" i="1">
                            <a:latin typeface="Cambria Math"/>
                          </a:rPr>
                          <m:t> </m:t>
                        </m:r>
                        <m:r>
                          <a:rPr lang="en-US" sz="3200" b="1" i="1">
                            <a:latin typeface="Cambria Math"/>
                          </a:rPr>
                          <m:t>𝒎𝒂𝒓𝒈𝒊𝒏</m:t>
                        </m:r>
                      </m:den>
                    </m:f>
                  </m:oMath>
                </a14:m>
                <a:endParaRPr lang="en-US" dirty="0"/>
              </a:p>
              <a:p>
                <a:endParaRPr lang="en-US" dirty="0"/>
              </a:p>
              <a:p>
                <a:r>
                  <a:rPr lang="en-US" dirty="0"/>
                  <a:t>BE= Breakeven Point in Units Sold</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 y="1499617"/>
                <a:ext cx="11353800" cy="4677347"/>
              </a:xfrm>
              <a:blipFill>
                <a:blip r:embed="rId3"/>
                <a:stretch>
                  <a:fillRect l="-1503"/>
                </a:stretch>
              </a:blipFill>
            </p:spPr>
            <p:txBody>
              <a:bodyPr/>
              <a:lstStyle/>
              <a:p>
                <a:r>
                  <a:rPr lang="en-US">
                    <a:noFill/>
                  </a:rPr>
                  <a:t> </a:t>
                </a:r>
              </a:p>
            </p:txBody>
          </p:sp>
        </mc:Fallback>
      </mc:AlternateContent>
      <p:grpSp>
        <p:nvGrpSpPr>
          <p:cNvPr id="20" name="Group 19">
            <a:extLst>
              <a:ext uri="{FF2B5EF4-FFF2-40B4-BE49-F238E27FC236}">
                <a16:creationId xmlns:a16="http://schemas.microsoft.com/office/drawing/2014/main" id="{E8EAA1AA-31EF-4E3C-BA9D-BF5D4EBEA5B2}"/>
              </a:ext>
            </a:extLst>
          </p:cNvPr>
          <p:cNvGrpSpPr/>
          <p:nvPr/>
        </p:nvGrpSpPr>
        <p:grpSpPr>
          <a:xfrm>
            <a:off x="5002455" y="1358973"/>
            <a:ext cx="6351346" cy="5247613"/>
            <a:chOff x="3571963" y="2249880"/>
            <a:chExt cx="4384010" cy="4239661"/>
          </a:xfrm>
        </p:grpSpPr>
        <p:sp>
          <p:nvSpPr>
            <p:cNvPr id="4" name="Rectangle 3"/>
            <p:cNvSpPr/>
            <p:nvPr/>
          </p:nvSpPr>
          <p:spPr>
            <a:xfrm>
              <a:off x="4350327" y="2249880"/>
              <a:ext cx="1735282" cy="1735282"/>
            </a:xfrm>
            <a:prstGeom prst="rect">
              <a:avLst/>
            </a:prstGeom>
            <a:solidFill>
              <a:srgbClr val="CE15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5" name="Rectangle 4"/>
            <p:cNvSpPr/>
            <p:nvPr/>
          </p:nvSpPr>
          <p:spPr>
            <a:xfrm>
              <a:off x="6220691" y="2249880"/>
              <a:ext cx="1735282" cy="1735282"/>
            </a:xfrm>
            <a:prstGeom prst="rect">
              <a:avLst/>
            </a:prstGeom>
            <a:solidFill>
              <a:srgbClr val="FFFF00"/>
            </a:solidFill>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6" name="Rectangle 5"/>
            <p:cNvSpPr/>
            <p:nvPr/>
          </p:nvSpPr>
          <p:spPr>
            <a:xfrm>
              <a:off x="4350327" y="4130635"/>
              <a:ext cx="1735282" cy="1735282"/>
            </a:xfrm>
            <a:prstGeom prst="rect">
              <a:avLst/>
            </a:prstGeom>
            <a:solidFill>
              <a:srgbClr val="FFFF00"/>
            </a:solidFill>
            <a:ln w="190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7" name="Rectangle 6"/>
            <p:cNvSpPr/>
            <p:nvPr/>
          </p:nvSpPr>
          <p:spPr>
            <a:xfrm>
              <a:off x="6220691" y="4130635"/>
              <a:ext cx="1735282" cy="1735282"/>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8" name="Rectangle 7"/>
            <p:cNvSpPr/>
            <p:nvPr/>
          </p:nvSpPr>
          <p:spPr>
            <a:xfrm>
              <a:off x="4311360" y="2668763"/>
              <a:ext cx="1815812" cy="1069235"/>
            </a:xfrm>
            <a:prstGeom prst="rect">
              <a:avLst/>
            </a:prstGeom>
          </p:spPr>
          <p:txBody>
            <a:bodyPr wrap="square">
              <a:spAutoFit/>
            </a:bodyPr>
            <a:lstStyle/>
            <a:p>
              <a:pPr lvl="0" algn="ctr"/>
              <a:r>
                <a:rPr lang="en-US" sz="1600" b="1" dirty="0">
                  <a:solidFill>
                    <a:schemeClr val="bg1"/>
                  </a:solidFill>
                </a:rPr>
                <a:t>Industries in which “scale of operations” determine </a:t>
              </a:r>
              <a:r>
                <a:rPr lang="en-US" sz="1600" b="1" dirty="0" err="1">
                  <a:solidFill>
                    <a:schemeClr val="bg1"/>
                  </a:solidFill>
                </a:rPr>
                <a:t>succcess</a:t>
              </a:r>
              <a:r>
                <a:rPr lang="en-US" sz="1600" b="1" dirty="0">
                  <a:solidFill>
                    <a:schemeClr val="bg1"/>
                  </a:solidFill>
                </a:rPr>
                <a:t> (e.g. Amazon, United Airlines)</a:t>
              </a:r>
              <a:endParaRPr lang="en-US" sz="1600" dirty="0">
                <a:solidFill>
                  <a:schemeClr val="bg1"/>
                </a:solidFill>
              </a:endParaRPr>
            </a:p>
          </p:txBody>
        </p:sp>
        <p:sp>
          <p:nvSpPr>
            <p:cNvPr id="9" name="Rectangle 8"/>
            <p:cNvSpPr/>
            <p:nvPr/>
          </p:nvSpPr>
          <p:spPr>
            <a:xfrm>
              <a:off x="6238009" y="2762412"/>
              <a:ext cx="1717964" cy="870308"/>
            </a:xfrm>
            <a:prstGeom prst="rect">
              <a:avLst/>
            </a:prstGeom>
          </p:spPr>
          <p:txBody>
            <a:bodyPr wrap="square">
              <a:spAutoFit/>
            </a:bodyPr>
            <a:lstStyle/>
            <a:p>
              <a:pPr lvl="0" algn="ctr"/>
              <a:r>
                <a:rPr lang="en-US" sz="1600" b="1" dirty="0"/>
                <a:t>Industries like Pharmaceuticals and</a:t>
              </a:r>
            </a:p>
            <a:p>
              <a:pPr lvl="0" algn="ctr"/>
              <a:r>
                <a:rPr lang="en-US" sz="1600" b="1" dirty="0"/>
                <a:t>Aircraft manufacturing</a:t>
              </a:r>
              <a:endParaRPr lang="en-US" sz="1600" dirty="0"/>
            </a:p>
          </p:txBody>
        </p:sp>
        <p:sp>
          <p:nvSpPr>
            <p:cNvPr id="10" name="Rectangle 9"/>
            <p:cNvSpPr/>
            <p:nvPr/>
          </p:nvSpPr>
          <p:spPr>
            <a:xfrm>
              <a:off x="4264817" y="4666354"/>
              <a:ext cx="1906303" cy="671381"/>
            </a:xfrm>
            <a:prstGeom prst="rect">
              <a:avLst/>
            </a:prstGeom>
          </p:spPr>
          <p:txBody>
            <a:bodyPr wrap="square">
              <a:spAutoFit/>
            </a:bodyPr>
            <a:lstStyle/>
            <a:p>
              <a:pPr lvl="0" algn="ctr"/>
              <a:r>
                <a:rPr lang="en-US" sz="1600" b="1" dirty="0"/>
                <a:t>Small-scale industries</a:t>
              </a:r>
            </a:p>
            <a:p>
              <a:pPr lvl="0" algn="ctr"/>
              <a:r>
                <a:rPr lang="en-US" sz="1600" b="1" dirty="0"/>
                <a:t>(e.g. local restaurant, taxi service)</a:t>
              </a:r>
              <a:endParaRPr lang="en-US" sz="1600" dirty="0"/>
            </a:p>
          </p:txBody>
        </p:sp>
        <p:sp>
          <p:nvSpPr>
            <p:cNvPr id="11" name="Rectangle 10"/>
            <p:cNvSpPr/>
            <p:nvPr/>
          </p:nvSpPr>
          <p:spPr>
            <a:xfrm>
              <a:off x="6288232" y="4666354"/>
              <a:ext cx="1600200" cy="671381"/>
            </a:xfrm>
            <a:prstGeom prst="rect">
              <a:avLst/>
            </a:prstGeom>
          </p:spPr>
          <p:txBody>
            <a:bodyPr wrap="square">
              <a:spAutoFit/>
            </a:bodyPr>
            <a:lstStyle/>
            <a:p>
              <a:pPr lvl="0" algn="ctr"/>
              <a:r>
                <a:rPr lang="en-US" sz="1600" b="1" dirty="0">
                  <a:solidFill>
                    <a:schemeClr val="bg1"/>
                  </a:solidFill>
                </a:rPr>
                <a:t>Great industry!</a:t>
              </a:r>
            </a:p>
            <a:p>
              <a:pPr lvl="0" algn="ctr"/>
              <a:r>
                <a:rPr lang="en-US" sz="1600" b="1" dirty="0">
                  <a:solidFill>
                    <a:schemeClr val="bg1"/>
                  </a:solidFill>
                </a:rPr>
                <a:t>(e.g. Management consulting)</a:t>
              </a:r>
              <a:endParaRPr lang="en-US" sz="1600" dirty="0">
                <a:solidFill>
                  <a:schemeClr val="bg1"/>
                </a:solidFill>
              </a:endParaRPr>
            </a:p>
          </p:txBody>
        </p:sp>
        <p:sp>
          <p:nvSpPr>
            <p:cNvPr id="12" name="TextBox 11"/>
            <p:cNvSpPr txBox="1"/>
            <p:nvPr/>
          </p:nvSpPr>
          <p:spPr>
            <a:xfrm>
              <a:off x="4742353" y="6116552"/>
              <a:ext cx="1386763" cy="372989"/>
            </a:xfrm>
            <a:prstGeom prst="rect">
              <a:avLst/>
            </a:prstGeom>
            <a:noFill/>
          </p:spPr>
          <p:txBody>
            <a:bodyPr wrap="none" rtlCol="0">
              <a:spAutoFit/>
            </a:bodyPr>
            <a:lstStyle/>
            <a:p>
              <a:pPr eaLnBrk="0" fontAlgn="base" hangingPunct="0">
                <a:spcBef>
                  <a:spcPct val="0"/>
                </a:spcBef>
                <a:spcAft>
                  <a:spcPct val="0"/>
                </a:spcAft>
                <a:defRPr/>
              </a:pPr>
              <a:r>
                <a:rPr lang="en-US" sz="2400" b="1" dirty="0">
                  <a:solidFill>
                    <a:srgbClr val="0153A5"/>
                  </a:solidFill>
                </a:rPr>
                <a:t>Unit Margin</a:t>
              </a:r>
            </a:p>
          </p:txBody>
        </p:sp>
        <p:sp>
          <p:nvSpPr>
            <p:cNvPr id="13" name="TextBox 12"/>
            <p:cNvSpPr txBox="1"/>
            <p:nvPr/>
          </p:nvSpPr>
          <p:spPr>
            <a:xfrm>
              <a:off x="5070490" y="5871493"/>
              <a:ext cx="251169" cy="298391"/>
            </a:xfrm>
            <a:prstGeom prst="rect">
              <a:avLst/>
            </a:prstGeom>
            <a:noFill/>
          </p:spPr>
          <p:txBody>
            <a:bodyPr wrap="none" lIns="0" tIns="0" rIns="0" bIns="0" rtlCol="0">
              <a:spAutoFit/>
            </a:bodyPr>
            <a:lstStyle/>
            <a:p>
              <a:pPr eaLnBrk="0" fontAlgn="base" hangingPunct="0">
                <a:spcBef>
                  <a:spcPct val="0"/>
                </a:spcBef>
                <a:spcAft>
                  <a:spcPct val="0"/>
                </a:spcAft>
                <a:defRPr/>
              </a:pPr>
              <a:r>
                <a:rPr lang="en-US" sz="2400" b="1" dirty="0"/>
                <a:t>Lo</a:t>
              </a:r>
            </a:p>
          </p:txBody>
        </p:sp>
        <p:sp>
          <p:nvSpPr>
            <p:cNvPr id="14" name="TextBox 13"/>
            <p:cNvSpPr txBox="1"/>
            <p:nvPr/>
          </p:nvSpPr>
          <p:spPr>
            <a:xfrm>
              <a:off x="6953680" y="5871493"/>
              <a:ext cx="227933" cy="298391"/>
            </a:xfrm>
            <a:prstGeom prst="rect">
              <a:avLst/>
            </a:prstGeom>
            <a:noFill/>
          </p:spPr>
          <p:txBody>
            <a:bodyPr wrap="none" lIns="0" tIns="0" rIns="0" bIns="0" rtlCol="0">
              <a:spAutoFit/>
            </a:bodyPr>
            <a:lstStyle/>
            <a:p>
              <a:pPr eaLnBrk="0" fontAlgn="base" hangingPunct="0">
                <a:spcBef>
                  <a:spcPct val="0"/>
                </a:spcBef>
                <a:spcAft>
                  <a:spcPct val="0"/>
                </a:spcAft>
                <a:defRPr/>
              </a:pPr>
              <a:r>
                <a:rPr lang="en-US" sz="2400" b="1" dirty="0"/>
                <a:t>Hi</a:t>
              </a:r>
            </a:p>
          </p:txBody>
        </p:sp>
        <p:sp>
          <p:nvSpPr>
            <p:cNvPr id="15" name="TextBox 14"/>
            <p:cNvSpPr txBox="1"/>
            <p:nvPr/>
          </p:nvSpPr>
          <p:spPr>
            <a:xfrm rot="16200000">
              <a:off x="3040125" y="4301431"/>
              <a:ext cx="1382339" cy="318664"/>
            </a:xfrm>
            <a:prstGeom prst="rect">
              <a:avLst/>
            </a:prstGeom>
            <a:noFill/>
          </p:spPr>
          <p:txBody>
            <a:bodyPr wrap="none" rtlCol="0">
              <a:spAutoFit/>
            </a:bodyPr>
            <a:lstStyle/>
            <a:p>
              <a:pPr eaLnBrk="0" fontAlgn="base" hangingPunct="0">
                <a:spcBef>
                  <a:spcPct val="0"/>
                </a:spcBef>
                <a:spcAft>
                  <a:spcPct val="0"/>
                </a:spcAft>
                <a:defRPr/>
              </a:pPr>
              <a:r>
                <a:rPr lang="en-US" sz="2400" b="1" dirty="0">
                  <a:solidFill>
                    <a:srgbClr val="0153A5"/>
                  </a:solidFill>
                </a:rPr>
                <a:t>Fixed cost</a:t>
              </a:r>
            </a:p>
          </p:txBody>
        </p:sp>
        <p:sp>
          <p:nvSpPr>
            <p:cNvPr id="16" name="TextBox 15"/>
            <p:cNvSpPr txBox="1"/>
            <p:nvPr/>
          </p:nvSpPr>
          <p:spPr>
            <a:xfrm rot="16200000">
              <a:off x="3929076" y="4856943"/>
              <a:ext cx="443184" cy="318664"/>
            </a:xfrm>
            <a:prstGeom prst="rect">
              <a:avLst/>
            </a:prstGeom>
            <a:noFill/>
          </p:spPr>
          <p:txBody>
            <a:bodyPr wrap="none" rtlCol="0">
              <a:spAutoFit/>
            </a:bodyPr>
            <a:lstStyle/>
            <a:p>
              <a:pPr eaLnBrk="0" fontAlgn="base" hangingPunct="0">
                <a:spcBef>
                  <a:spcPct val="0"/>
                </a:spcBef>
                <a:spcAft>
                  <a:spcPct val="0"/>
                </a:spcAft>
                <a:defRPr/>
              </a:pPr>
              <a:r>
                <a:rPr lang="en-US" sz="2400" b="1" dirty="0"/>
                <a:t>Lo</a:t>
              </a:r>
            </a:p>
          </p:txBody>
        </p:sp>
        <p:sp>
          <p:nvSpPr>
            <p:cNvPr id="17" name="TextBox 16"/>
            <p:cNvSpPr txBox="1"/>
            <p:nvPr/>
          </p:nvSpPr>
          <p:spPr>
            <a:xfrm rot="16200000">
              <a:off x="3942675" y="3149249"/>
              <a:ext cx="415987" cy="318664"/>
            </a:xfrm>
            <a:prstGeom prst="rect">
              <a:avLst/>
            </a:prstGeom>
            <a:noFill/>
          </p:spPr>
          <p:txBody>
            <a:bodyPr wrap="none" rtlCol="0">
              <a:spAutoFit/>
            </a:bodyPr>
            <a:lstStyle/>
            <a:p>
              <a:pPr eaLnBrk="0" fontAlgn="base" hangingPunct="0">
                <a:spcBef>
                  <a:spcPct val="0"/>
                </a:spcBef>
                <a:spcAft>
                  <a:spcPct val="0"/>
                </a:spcAft>
                <a:defRPr/>
              </a:pPr>
              <a:r>
                <a:rPr lang="en-US" sz="2400" b="1" dirty="0"/>
                <a:t>Hi</a:t>
              </a:r>
            </a:p>
          </p:txBody>
        </p:sp>
        <p:cxnSp>
          <p:nvCxnSpPr>
            <p:cNvPr id="18" name="Straight Arrow Connector 17"/>
            <p:cNvCxnSpPr/>
            <p:nvPr/>
          </p:nvCxnSpPr>
          <p:spPr>
            <a:xfrm flipV="1">
              <a:off x="3762468" y="2765381"/>
              <a:ext cx="0" cy="954108"/>
            </a:xfrm>
            <a:prstGeom prst="straightConnector1">
              <a:avLst/>
            </a:prstGeom>
            <a:ln w="19050">
              <a:solidFill>
                <a:srgbClr val="0153A5"/>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6286005" y="6282438"/>
              <a:ext cx="1204193" cy="0"/>
            </a:xfrm>
            <a:prstGeom prst="straightConnector1">
              <a:avLst/>
            </a:prstGeom>
            <a:ln w="19050">
              <a:solidFill>
                <a:srgbClr val="0153A5"/>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9694031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Opportunity Cost </a:t>
            </a:r>
            <a:r>
              <a:rPr lang="en-US" dirty="0"/>
              <a:t>of an Action or Decision</a:t>
            </a:r>
          </a:p>
        </p:txBody>
      </p:sp>
      <p:sp>
        <p:nvSpPr>
          <p:cNvPr id="3" name="Content Placeholder 2"/>
          <p:cNvSpPr>
            <a:spLocks noGrp="1"/>
          </p:cNvSpPr>
          <p:nvPr>
            <p:ph idx="1"/>
          </p:nvPr>
        </p:nvSpPr>
        <p:spPr>
          <a:xfrm>
            <a:off x="250371" y="1499617"/>
            <a:ext cx="11789229" cy="4677347"/>
          </a:xfrm>
        </p:spPr>
        <p:txBody>
          <a:bodyPr anchor="t">
            <a:normAutofit fontScale="92500"/>
          </a:bodyPr>
          <a:lstStyle/>
          <a:p>
            <a:pPr marL="0" indent="0">
              <a:lnSpc>
                <a:spcPct val="110000"/>
              </a:lnSpc>
              <a:spcBef>
                <a:spcPts val="600"/>
              </a:spcBef>
              <a:spcAft>
                <a:spcPts val="600"/>
              </a:spcAft>
              <a:buNone/>
            </a:pPr>
            <a:r>
              <a:rPr lang="en-US" sz="2800" b="1" dirty="0">
                <a:solidFill>
                  <a:srgbClr val="0153A5"/>
                </a:solidFill>
              </a:rPr>
              <a:t>Opportunity cost: </a:t>
            </a:r>
            <a:r>
              <a:rPr lang="en-US" sz="2800" b="1" dirty="0"/>
              <a:t>It is the cost you incur by </a:t>
            </a:r>
            <a:r>
              <a:rPr lang="en-US" sz="2800" b="1" i="1" dirty="0"/>
              <a:t>not</a:t>
            </a:r>
            <a:r>
              <a:rPr lang="en-US" sz="2800" b="1" dirty="0"/>
              <a:t> pursuing the </a:t>
            </a:r>
            <a:r>
              <a:rPr lang="en-US" sz="2800" b="1" i="1" dirty="0"/>
              <a:t>next best alternative</a:t>
            </a:r>
            <a:r>
              <a:rPr lang="en-US" sz="2800" b="1" dirty="0"/>
              <a:t> to an action or decision that you do decide to pursue. </a:t>
            </a:r>
          </a:p>
          <a:p>
            <a:pPr marL="0" indent="0">
              <a:lnSpc>
                <a:spcPct val="110000"/>
              </a:lnSpc>
              <a:spcBef>
                <a:spcPts val="600"/>
              </a:spcBef>
              <a:spcAft>
                <a:spcPts val="600"/>
              </a:spcAft>
              <a:buNone/>
            </a:pPr>
            <a:r>
              <a:rPr lang="en-US" sz="2800" dirty="0"/>
              <a:t>Example: What is the opportunity cost of our social media campaign (the action we decide to pursue)?</a:t>
            </a:r>
          </a:p>
          <a:p>
            <a:pPr>
              <a:lnSpc>
                <a:spcPct val="110000"/>
              </a:lnSpc>
              <a:spcBef>
                <a:spcPts val="600"/>
              </a:spcBef>
              <a:spcAft>
                <a:spcPts val="600"/>
              </a:spcAft>
            </a:pPr>
            <a:r>
              <a:rPr lang="en-US" sz="2800" dirty="0"/>
              <a:t>Profit from social media campaign: $10,000</a:t>
            </a:r>
          </a:p>
          <a:p>
            <a:pPr marL="0" indent="0">
              <a:lnSpc>
                <a:spcPct val="110000"/>
              </a:lnSpc>
              <a:spcBef>
                <a:spcPts val="600"/>
              </a:spcBef>
              <a:spcAft>
                <a:spcPts val="600"/>
              </a:spcAft>
              <a:buNone/>
            </a:pPr>
            <a:r>
              <a:rPr lang="en-US" sz="2800" dirty="0"/>
              <a:t>If the </a:t>
            </a:r>
            <a:r>
              <a:rPr lang="en-US" sz="2800" b="1" dirty="0"/>
              <a:t>next </a:t>
            </a:r>
            <a:r>
              <a:rPr lang="en-US" sz="2800" b="1" i="1" dirty="0"/>
              <a:t>best alternative </a:t>
            </a:r>
            <a:r>
              <a:rPr lang="en-US" sz="2800" dirty="0"/>
              <a:t>is a newspaper campaign with a profit potential of $12,000, then </a:t>
            </a:r>
            <a:r>
              <a:rPr lang="en-US" sz="2800" b="1" dirty="0"/>
              <a:t>the opportunity cost is $2,000 (the amount you forgo).  </a:t>
            </a:r>
            <a:r>
              <a:rPr lang="en-US" sz="2800" dirty="0"/>
              <a:t>If potential profit from the newspaper campaign is $8,000, then you did not forgo any gains – you have already made the best decision.</a:t>
            </a:r>
          </a:p>
        </p:txBody>
      </p:sp>
    </p:spTree>
    <p:extLst>
      <p:ext uri="{BB962C8B-B14F-4D97-AF65-F5344CB8AC3E}">
        <p14:creationId xmlns:p14="http://schemas.microsoft.com/office/powerpoint/2010/main" val="374341774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862B20E-3F05-41CE-8F63-CED0CE6D2361}"/>
              </a:ext>
            </a:extLst>
          </p:cNvPr>
          <p:cNvPicPr>
            <a:picLocks noChangeAspect="1"/>
          </p:cNvPicPr>
          <p:nvPr/>
        </p:nvPicPr>
        <p:blipFill>
          <a:blip r:embed="rId2"/>
          <a:stretch>
            <a:fillRect/>
          </a:stretch>
        </p:blipFill>
        <p:spPr>
          <a:xfrm>
            <a:off x="2419547" y="-69948"/>
            <a:ext cx="9772453" cy="6734765"/>
          </a:xfrm>
          <a:prstGeom prst="rect">
            <a:avLst/>
          </a:prstGeom>
        </p:spPr>
      </p:pic>
      <p:pic>
        <p:nvPicPr>
          <p:cNvPr id="7" name="Picture 6">
            <a:extLst>
              <a:ext uri="{FF2B5EF4-FFF2-40B4-BE49-F238E27FC236}">
                <a16:creationId xmlns:a16="http://schemas.microsoft.com/office/drawing/2014/main" id="{7016B758-DEBE-4886-ADFC-F6D7456478D6}"/>
              </a:ext>
            </a:extLst>
          </p:cNvPr>
          <p:cNvPicPr>
            <a:picLocks noChangeAspect="1"/>
          </p:cNvPicPr>
          <p:nvPr/>
        </p:nvPicPr>
        <p:blipFill>
          <a:blip r:embed="rId3"/>
          <a:stretch>
            <a:fillRect/>
          </a:stretch>
        </p:blipFill>
        <p:spPr>
          <a:xfrm>
            <a:off x="0" y="0"/>
            <a:ext cx="2550017" cy="530146"/>
          </a:xfrm>
          <a:prstGeom prst="rect">
            <a:avLst/>
          </a:prstGeom>
        </p:spPr>
      </p:pic>
      <p:pic>
        <p:nvPicPr>
          <p:cNvPr id="6" name="Picture 5">
            <a:extLst>
              <a:ext uri="{FF2B5EF4-FFF2-40B4-BE49-F238E27FC236}">
                <a16:creationId xmlns:a16="http://schemas.microsoft.com/office/drawing/2014/main" id="{40D621D1-E894-4E2A-A158-31927A8A89DF}"/>
              </a:ext>
            </a:extLst>
          </p:cNvPr>
          <p:cNvPicPr>
            <a:picLocks noChangeAspect="1"/>
          </p:cNvPicPr>
          <p:nvPr/>
        </p:nvPicPr>
        <p:blipFill>
          <a:blip r:embed="rId4"/>
          <a:stretch>
            <a:fillRect/>
          </a:stretch>
        </p:blipFill>
        <p:spPr>
          <a:xfrm>
            <a:off x="3087675" y="3297434"/>
            <a:ext cx="1457528" cy="514422"/>
          </a:xfrm>
          <a:prstGeom prst="rect">
            <a:avLst/>
          </a:prstGeom>
          <a:ln w="38100">
            <a:solidFill>
              <a:schemeClr val="tx1"/>
            </a:solidFill>
          </a:ln>
        </p:spPr>
      </p:pic>
    </p:spTree>
    <p:extLst>
      <p:ext uri="{BB962C8B-B14F-4D97-AF65-F5344CB8AC3E}">
        <p14:creationId xmlns:p14="http://schemas.microsoft.com/office/powerpoint/2010/main" val="90597591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816713"/>
          </a:xfrm>
        </p:spPr>
        <p:txBody>
          <a:bodyPr/>
          <a:lstStyle/>
          <a:p>
            <a:r>
              <a:rPr lang="en-US" altLang="en-US" dirty="0"/>
              <a:t>Marketing Engineering</a:t>
            </a:r>
            <a:endParaRPr lang="en-US" dirty="0"/>
          </a:p>
        </p:txBody>
      </p:sp>
      <p:sp>
        <p:nvSpPr>
          <p:cNvPr id="4" name="Rounded Rectangle 3"/>
          <p:cNvSpPr/>
          <p:nvPr/>
        </p:nvSpPr>
        <p:spPr>
          <a:xfrm>
            <a:off x="3986214" y="5496601"/>
            <a:ext cx="2228850" cy="310780"/>
          </a:xfrm>
          <a:prstGeom prst="roundRect">
            <a:avLst>
              <a:gd name="adj" fmla="val 50000"/>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rgbClr val="FFFF00"/>
              </a:solidFill>
            </a:endParaRPr>
          </a:p>
        </p:txBody>
      </p:sp>
      <p:sp>
        <p:nvSpPr>
          <p:cNvPr id="5" name="Rounded Rectangle 4"/>
          <p:cNvSpPr/>
          <p:nvPr/>
        </p:nvSpPr>
        <p:spPr>
          <a:xfrm>
            <a:off x="3986214" y="4771750"/>
            <a:ext cx="2228850" cy="310780"/>
          </a:xfrm>
          <a:prstGeom prst="roundRect">
            <a:avLst>
              <a:gd name="adj" fmla="val 50000"/>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rgbClr val="FFFF00"/>
              </a:solidFill>
            </a:endParaRPr>
          </a:p>
        </p:txBody>
      </p:sp>
      <p:sp>
        <p:nvSpPr>
          <p:cNvPr id="6" name="Rounded Rectangle 5"/>
          <p:cNvSpPr/>
          <p:nvPr/>
        </p:nvSpPr>
        <p:spPr>
          <a:xfrm>
            <a:off x="3986214" y="4046900"/>
            <a:ext cx="2228850" cy="310780"/>
          </a:xfrm>
          <a:prstGeom prst="roundRect">
            <a:avLst>
              <a:gd name="adj" fmla="val 50000"/>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rgbClr val="FFFF00"/>
              </a:solidFill>
            </a:endParaRPr>
          </a:p>
        </p:txBody>
      </p:sp>
      <p:sp>
        <p:nvSpPr>
          <p:cNvPr id="7" name="Rounded Rectangle 6"/>
          <p:cNvSpPr/>
          <p:nvPr/>
        </p:nvSpPr>
        <p:spPr>
          <a:xfrm>
            <a:off x="3986214" y="3322050"/>
            <a:ext cx="2228850" cy="310780"/>
          </a:xfrm>
          <a:prstGeom prst="roundRect">
            <a:avLst>
              <a:gd name="adj" fmla="val 50000"/>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rgbClr val="FFFF00"/>
              </a:solidFill>
            </a:endParaRPr>
          </a:p>
        </p:txBody>
      </p:sp>
      <p:sp>
        <p:nvSpPr>
          <p:cNvPr id="8" name="Rounded Rectangle 7"/>
          <p:cNvSpPr/>
          <p:nvPr/>
        </p:nvSpPr>
        <p:spPr>
          <a:xfrm>
            <a:off x="3986214" y="2597199"/>
            <a:ext cx="2228850" cy="310780"/>
          </a:xfrm>
          <a:prstGeom prst="roundRect">
            <a:avLst>
              <a:gd name="adj" fmla="val 50000"/>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srgbClr val="FFFF00"/>
              </a:solidFill>
            </a:endParaRPr>
          </a:p>
        </p:txBody>
      </p:sp>
      <p:sp>
        <p:nvSpPr>
          <p:cNvPr id="9" name="Rectangle 5"/>
          <p:cNvSpPr>
            <a:spLocks noChangeArrowheads="1"/>
          </p:cNvSpPr>
          <p:nvPr/>
        </p:nvSpPr>
        <p:spPr bwMode="auto">
          <a:xfrm>
            <a:off x="3567112" y="1569984"/>
            <a:ext cx="3234219" cy="400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2000" b="1" dirty="0">
                <a:solidFill>
                  <a:srgbClr val="0153A5"/>
                </a:solidFill>
              </a:rPr>
              <a:t>Marketing Environment</a:t>
            </a:r>
          </a:p>
        </p:txBody>
      </p:sp>
      <p:sp>
        <p:nvSpPr>
          <p:cNvPr id="10" name="Rectangle 6"/>
          <p:cNvSpPr>
            <a:spLocks noChangeArrowheads="1"/>
          </p:cNvSpPr>
          <p:nvPr/>
        </p:nvSpPr>
        <p:spPr bwMode="auto">
          <a:xfrm>
            <a:off x="2490063" y="2522249"/>
            <a:ext cx="1702389" cy="708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r>
              <a:rPr lang="en-US" altLang="en-US" sz="2000" b="1" dirty="0">
                <a:solidFill>
                  <a:srgbClr val="0153A5"/>
                </a:solidFill>
              </a:rPr>
              <a:t>Marketing</a:t>
            </a:r>
          </a:p>
          <a:p>
            <a:r>
              <a:rPr lang="en-US" altLang="en-US" sz="2000" b="1" dirty="0">
                <a:solidFill>
                  <a:srgbClr val="0153A5"/>
                </a:solidFill>
              </a:rPr>
              <a:t>Engineering</a:t>
            </a:r>
          </a:p>
        </p:txBody>
      </p:sp>
      <p:sp>
        <p:nvSpPr>
          <p:cNvPr id="11" name="Rectangle 7"/>
          <p:cNvSpPr>
            <a:spLocks noChangeArrowheads="1"/>
          </p:cNvSpPr>
          <p:nvPr/>
        </p:nvSpPr>
        <p:spPr bwMode="auto">
          <a:xfrm>
            <a:off x="4698700" y="2633691"/>
            <a:ext cx="73529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algn="ctr"/>
            <a:r>
              <a:rPr lang="en-US" altLang="en-US" dirty="0">
                <a:solidFill>
                  <a:srgbClr val="FFFF00"/>
                </a:solidFill>
              </a:rPr>
              <a:t>Data</a:t>
            </a:r>
          </a:p>
        </p:txBody>
      </p:sp>
      <p:sp>
        <p:nvSpPr>
          <p:cNvPr id="12" name="Rectangle 8"/>
          <p:cNvSpPr>
            <a:spLocks noChangeArrowheads="1"/>
          </p:cNvSpPr>
          <p:nvPr/>
        </p:nvSpPr>
        <p:spPr bwMode="auto">
          <a:xfrm>
            <a:off x="4153501" y="3369586"/>
            <a:ext cx="185916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algn="ctr"/>
            <a:r>
              <a:rPr lang="en-US" altLang="en-US" dirty="0">
                <a:solidFill>
                  <a:srgbClr val="FFFF00"/>
                </a:solidFill>
              </a:rPr>
              <a:t>Information</a:t>
            </a:r>
          </a:p>
        </p:txBody>
      </p:sp>
      <p:sp>
        <p:nvSpPr>
          <p:cNvPr id="13" name="Rectangle 9"/>
          <p:cNvSpPr>
            <a:spLocks noChangeArrowheads="1"/>
          </p:cNvSpPr>
          <p:nvPr/>
        </p:nvSpPr>
        <p:spPr bwMode="auto">
          <a:xfrm>
            <a:off x="4468430" y="4093882"/>
            <a:ext cx="1209969"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algn="ctr"/>
            <a:r>
              <a:rPr lang="en-US" altLang="en-US" dirty="0">
                <a:solidFill>
                  <a:srgbClr val="FFFF00"/>
                </a:solidFill>
              </a:rPr>
              <a:t>Insights</a:t>
            </a:r>
          </a:p>
        </p:txBody>
      </p:sp>
      <p:sp>
        <p:nvSpPr>
          <p:cNvPr id="14" name="Rectangle 10"/>
          <p:cNvSpPr>
            <a:spLocks noChangeArrowheads="1"/>
          </p:cNvSpPr>
          <p:nvPr/>
        </p:nvSpPr>
        <p:spPr bwMode="auto">
          <a:xfrm>
            <a:off x="4332977" y="4818178"/>
            <a:ext cx="148919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algn="ctr"/>
            <a:r>
              <a:rPr lang="en-US" altLang="en-US" dirty="0">
                <a:solidFill>
                  <a:srgbClr val="FFFF00"/>
                </a:solidFill>
              </a:rPr>
              <a:t>Decisions</a:t>
            </a:r>
          </a:p>
        </p:txBody>
      </p:sp>
      <p:sp>
        <p:nvSpPr>
          <p:cNvPr id="15" name="Rectangle 11"/>
          <p:cNvSpPr>
            <a:spLocks noChangeArrowheads="1"/>
          </p:cNvSpPr>
          <p:nvPr/>
        </p:nvSpPr>
        <p:spPr bwMode="auto">
          <a:xfrm>
            <a:off x="3841958" y="5542971"/>
            <a:ext cx="250137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algn="ctr"/>
            <a:r>
              <a:rPr lang="en-US" altLang="en-US" dirty="0">
                <a:solidFill>
                  <a:srgbClr val="FFFF00"/>
                </a:solidFill>
              </a:rPr>
              <a:t>Implementation</a:t>
            </a:r>
          </a:p>
        </p:txBody>
      </p:sp>
      <p:sp>
        <p:nvSpPr>
          <p:cNvPr id="16" name="Line 18"/>
          <p:cNvSpPr>
            <a:spLocks noChangeShapeType="1"/>
          </p:cNvSpPr>
          <p:nvPr/>
        </p:nvSpPr>
        <p:spPr bwMode="auto">
          <a:xfrm flipH="1">
            <a:off x="2187139" y="6258789"/>
            <a:ext cx="2878646" cy="0"/>
          </a:xfrm>
          <a:prstGeom prst="line">
            <a:avLst/>
          </a:prstGeom>
          <a:noFill/>
          <a:ln w="25400">
            <a:solidFill>
              <a:schemeClr val="bg1">
                <a:lumMod val="50000"/>
              </a:schemeClr>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 name="Line 20"/>
          <p:cNvSpPr>
            <a:spLocks noChangeShapeType="1"/>
          </p:cNvSpPr>
          <p:nvPr/>
        </p:nvSpPr>
        <p:spPr bwMode="auto">
          <a:xfrm flipH="1" flipV="1">
            <a:off x="2187139" y="1781751"/>
            <a:ext cx="0" cy="4477038"/>
          </a:xfrm>
          <a:prstGeom prst="line">
            <a:avLst/>
          </a:prstGeom>
          <a:noFill/>
          <a:ln w="25400">
            <a:solidFill>
              <a:schemeClr val="bg1">
                <a:lumMod val="50000"/>
              </a:schemeClr>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 name="Line 21"/>
          <p:cNvSpPr>
            <a:spLocks noChangeShapeType="1"/>
          </p:cNvSpPr>
          <p:nvPr/>
        </p:nvSpPr>
        <p:spPr bwMode="auto">
          <a:xfrm>
            <a:off x="2176749" y="1764289"/>
            <a:ext cx="1259179" cy="0"/>
          </a:xfrm>
          <a:prstGeom prst="line">
            <a:avLst/>
          </a:prstGeom>
          <a:noFill/>
          <a:ln w="25400">
            <a:solidFill>
              <a:schemeClr val="bg1">
                <a:lumMod val="50000"/>
              </a:schemeClr>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 name="Rectangle 22"/>
          <p:cNvSpPr>
            <a:spLocks noChangeArrowheads="1"/>
          </p:cNvSpPr>
          <p:nvPr/>
        </p:nvSpPr>
        <p:spPr bwMode="auto">
          <a:xfrm>
            <a:off x="7057164" y="1892877"/>
            <a:ext cx="3064172" cy="4598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nSpc>
                <a:spcPct val="85000"/>
              </a:lnSpc>
            </a:pPr>
            <a:r>
              <a:rPr lang="en-US" altLang="en-US" sz="1400" b="1" dirty="0"/>
              <a:t>Automatic scanning, data entry,</a:t>
            </a:r>
          </a:p>
          <a:p>
            <a:pPr>
              <a:lnSpc>
                <a:spcPct val="85000"/>
              </a:lnSpc>
            </a:pPr>
            <a:r>
              <a:rPr lang="en-US" altLang="en-US" sz="1400" b="1" dirty="0"/>
              <a:t>subjective interpretation</a:t>
            </a:r>
          </a:p>
        </p:txBody>
      </p:sp>
      <p:sp>
        <p:nvSpPr>
          <p:cNvPr id="20" name="Rectangle 24"/>
          <p:cNvSpPr>
            <a:spLocks noChangeArrowheads="1"/>
          </p:cNvSpPr>
          <p:nvPr/>
        </p:nvSpPr>
        <p:spPr bwMode="auto">
          <a:xfrm>
            <a:off x="7042771" y="5136349"/>
            <a:ext cx="4415799" cy="5646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p>
            <a:pPr>
              <a:lnSpc>
                <a:spcPct val="85000"/>
              </a:lnSpc>
            </a:pPr>
            <a:r>
              <a:rPr lang="en-US" altLang="en-US" b="1" dirty="0"/>
              <a:t>Financial, human, and other organizational resources</a:t>
            </a:r>
          </a:p>
        </p:txBody>
      </p:sp>
      <p:sp>
        <p:nvSpPr>
          <p:cNvPr id="21" name="Rectangle 26"/>
          <p:cNvSpPr>
            <a:spLocks noChangeArrowheads="1"/>
          </p:cNvSpPr>
          <p:nvPr/>
        </p:nvSpPr>
        <p:spPr bwMode="auto">
          <a:xfrm>
            <a:off x="7057163" y="4291208"/>
            <a:ext cx="4915757" cy="5646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p>
            <a:pPr>
              <a:lnSpc>
                <a:spcPct val="85000"/>
              </a:lnSpc>
            </a:pPr>
            <a:r>
              <a:rPr lang="en-US" altLang="en-US" b="1" dirty="0"/>
              <a:t>Judgment under uncertainty, e.g.., modeling, communication, introspection</a:t>
            </a:r>
          </a:p>
        </p:txBody>
      </p:sp>
      <p:sp>
        <p:nvSpPr>
          <p:cNvPr id="22" name="Rectangle 28"/>
          <p:cNvSpPr>
            <a:spLocks noChangeArrowheads="1"/>
          </p:cNvSpPr>
          <p:nvPr/>
        </p:nvSpPr>
        <p:spPr bwMode="auto">
          <a:xfrm>
            <a:off x="7057163" y="3749976"/>
            <a:ext cx="3677289" cy="3291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nSpc>
                <a:spcPct val="85000"/>
              </a:lnSpc>
            </a:pPr>
            <a:r>
              <a:rPr lang="en-US" altLang="en-US" b="1" dirty="0">
                <a:solidFill>
                  <a:srgbClr val="0153A5"/>
                </a:solidFill>
              </a:rPr>
              <a:t>Decision model; mental model</a:t>
            </a:r>
          </a:p>
        </p:txBody>
      </p:sp>
      <p:sp>
        <p:nvSpPr>
          <p:cNvPr id="23" name="Rectangle 30"/>
          <p:cNvSpPr>
            <a:spLocks noChangeArrowheads="1"/>
          </p:cNvSpPr>
          <p:nvPr/>
        </p:nvSpPr>
        <p:spPr bwMode="auto">
          <a:xfrm>
            <a:off x="7096194" y="2737846"/>
            <a:ext cx="4644299" cy="800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p>
            <a:pPr>
              <a:lnSpc>
                <a:spcPct val="85000"/>
              </a:lnSpc>
            </a:pPr>
            <a:r>
              <a:rPr lang="en-US" altLang="en-US" b="1" dirty="0"/>
              <a:t>Database management, e.g.., selection, sorting, summarization,</a:t>
            </a:r>
          </a:p>
          <a:p>
            <a:pPr>
              <a:lnSpc>
                <a:spcPct val="85000"/>
              </a:lnSpc>
            </a:pPr>
            <a:r>
              <a:rPr lang="en-US" altLang="en-US" b="1" dirty="0"/>
              <a:t>report generation</a:t>
            </a:r>
          </a:p>
        </p:txBody>
      </p:sp>
      <p:sp>
        <p:nvSpPr>
          <p:cNvPr id="24" name="Line 31"/>
          <p:cNvSpPr>
            <a:spLocks noChangeShapeType="1"/>
          </p:cNvSpPr>
          <p:nvPr/>
        </p:nvSpPr>
        <p:spPr bwMode="auto">
          <a:xfrm>
            <a:off x="5510476" y="3160148"/>
            <a:ext cx="1396015" cy="0"/>
          </a:xfrm>
          <a:prstGeom prst="line">
            <a:avLst/>
          </a:prstGeom>
          <a:noFill/>
          <a:ln w="12700">
            <a:solidFill>
              <a:srgbClr val="0153A5"/>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 name="Rounded Rectangle 24"/>
          <p:cNvSpPr/>
          <p:nvPr/>
        </p:nvSpPr>
        <p:spPr>
          <a:xfrm>
            <a:off x="2407224" y="2390752"/>
            <a:ext cx="9565700" cy="3677250"/>
          </a:xfrm>
          <a:prstGeom prst="roundRect">
            <a:avLst>
              <a:gd name="adj" fmla="val 6529"/>
            </a:avLst>
          </a:prstGeom>
          <a:noFill/>
          <a:ln w="28575">
            <a:solidFill>
              <a:srgbClr val="0153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 name="Straight Arrow Connector 25"/>
          <p:cNvCxnSpPr/>
          <p:nvPr/>
        </p:nvCxnSpPr>
        <p:spPr>
          <a:xfrm>
            <a:off x="5065785" y="2943981"/>
            <a:ext cx="0" cy="315602"/>
          </a:xfrm>
          <a:prstGeom prst="straightConnector1">
            <a:avLst/>
          </a:prstGeom>
          <a:ln w="127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5065785" y="3671344"/>
            <a:ext cx="0" cy="315602"/>
          </a:xfrm>
          <a:prstGeom prst="straightConnector1">
            <a:avLst/>
          </a:prstGeom>
          <a:ln w="127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5065785" y="4398708"/>
            <a:ext cx="0" cy="315602"/>
          </a:xfrm>
          <a:prstGeom prst="straightConnector1">
            <a:avLst/>
          </a:prstGeom>
          <a:ln w="127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5065785" y="5126072"/>
            <a:ext cx="0" cy="315602"/>
          </a:xfrm>
          <a:prstGeom prst="straightConnector1">
            <a:avLst/>
          </a:prstGeom>
          <a:ln w="127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5065785" y="1870925"/>
            <a:ext cx="0" cy="609191"/>
          </a:xfrm>
          <a:prstGeom prst="straightConnector1">
            <a:avLst/>
          </a:prstGeom>
          <a:ln w="127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5055394" y="5929313"/>
            <a:ext cx="35488" cy="2656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2" name="Line 31"/>
          <p:cNvSpPr>
            <a:spLocks noChangeShapeType="1"/>
          </p:cNvSpPr>
          <p:nvPr/>
        </p:nvSpPr>
        <p:spPr bwMode="auto">
          <a:xfrm>
            <a:off x="5510476" y="2152230"/>
            <a:ext cx="1396015" cy="0"/>
          </a:xfrm>
          <a:prstGeom prst="line">
            <a:avLst/>
          </a:prstGeom>
          <a:noFill/>
          <a:ln w="12700">
            <a:solidFill>
              <a:srgbClr val="0153A5"/>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 name="Line 31"/>
          <p:cNvSpPr>
            <a:spLocks noChangeShapeType="1"/>
          </p:cNvSpPr>
          <p:nvPr/>
        </p:nvSpPr>
        <p:spPr bwMode="auto">
          <a:xfrm>
            <a:off x="5510476" y="3897903"/>
            <a:ext cx="1396015" cy="0"/>
          </a:xfrm>
          <a:prstGeom prst="line">
            <a:avLst/>
          </a:prstGeom>
          <a:noFill/>
          <a:ln w="12700">
            <a:solidFill>
              <a:srgbClr val="0153A5"/>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 name="Line 31"/>
          <p:cNvSpPr>
            <a:spLocks noChangeShapeType="1"/>
          </p:cNvSpPr>
          <p:nvPr/>
        </p:nvSpPr>
        <p:spPr bwMode="auto">
          <a:xfrm>
            <a:off x="5510476" y="4625266"/>
            <a:ext cx="1396015" cy="0"/>
          </a:xfrm>
          <a:prstGeom prst="line">
            <a:avLst/>
          </a:prstGeom>
          <a:noFill/>
          <a:ln w="12700">
            <a:solidFill>
              <a:srgbClr val="0153A5"/>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5" name="Line 31"/>
          <p:cNvSpPr>
            <a:spLocks noChangeShapeType="1"/>
          </p:cNvSpPr>
          <p:nvPr/>
        </p:nvSpPr>
        <p:spPr bwMode="auto">
          <a:xfrm>
            <a:off x="5510476" y="5352630"/>
            <a:ext cx="1396015" cy="0"/>
          </a:xfrm>
          <a:prstGeom prst="line">
            <a:avLst/>
          </a:prstGeom>
          <a:noFill/>
          <a:ln w="12700">
            <a:solidFill>
              <a:srgbClr val="0153A5"/>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val="105653262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Model-Based Analytics are the core of ME: </a:t>
            </a:r>
            <a:br>
              <a:rPr lang="en-US" altLang="en-US" dirty="0"/>
            </a:br>
            <a:r>
              <a:rPr lang="en-US" altLang="en-US" b="1" dirty="0">
                <a:solidFill>
                  <a:srgbClr val="C00000"/>
                </a:solidFill>
              </a:rPr>
              <a:t>What is a Model?</a:t>
            </a:r>
            <a:endParaRPr lang="en-US" b="1" dirty="0">
              <a:solidFill>
                <a:srgbClr val="C00000"/>
              </a:solidFill>
            </a:endParaRPr>
          </a:p>
        </p:txBody>
      </p:sp>
      <p:sp>
        <p:nvSpPr>
          <p:cNvPr id="3" name="Content Placeholder 2"/>
          <p:cNvSpPr>
            <a:spLocks noGrp="1"/>
          </p:cNvSpPr>
          <p:nvPr>
            <p:ph idx="1"/>
          </p:nvPr>
        </p:nvSpPr>
        <p:spPr>
          <a:xfrm>
            <a:off x="838200" y="1669698"/>
            <a:ext cx="10515600" cy="4818188"/>
          </a:xfrm>
        </p:spPr>
        <p:txBody>
          <a:bodyPr>
            <a:normAutofit fontScale="92500"/>
          </a:bodyPr>
          <a:lstStyle/>
          <a:p>
            <a:r>
              <a:rPr lang="en-US" altLang="en-US" sz="2800" b="1" dirty="0"/>
              <a:t>A model is a stylized representation of reality that is easier to deal with and explore for a specific purpose than reality itself.</a:t>
            </a:r>
            <a:br>
              <a:rPr lang="en-US" altLang="en-US" sz="2800" b="1" dirty="0"/>
            </a:br>
            <a:endParaRPr lang="en-US" altLang="en-US" sz="2800" b="1" dirty="0"/>
          </a:p>
          <a:p>
            <a:r>
              <a:rPr lang="en-US" altLang="en-US" sz="2800" b="1" dirty="0"/>
              <a:t>There are many types of models:</a:t>
            </a:r>
          </a:p>
          <a:p>
            <a:pPr lvl="1">
              <a:buFont typeface="Open Sans" panose="020B0606030504020204" pitchFamily="34" charset="0"/>
              <a:buChar char="−"/>
            </a:pPr>
            <a:r>
              <a:rPr lang="en-US" altLang="en-US" sz="2400" b="1" dirty="0"/>
              <a:t>Verbal</a:t>
            </a:r>
            <a:br>
              <a:rPr lang="en-US" altLang="en-US" sz="2400" b="1" dirty="0"/>
            </a:br>
            <a:endParaRPr lang="en-US" altLang="en-US" sz="2400" b="1" dirty="0"/>
          </a:p>
          <a:p>
            <a:pPr lvl="1">
              <a:buFont typeface="Open Sans" panose="020B0606030504020204" pitchFamily="34" charset="0"/>
              <a:buChar char="−"/>
            </a:pPr>
            <a:r>
              <a:rPr lang="en-US" altLang="en-US" sz="2400" b="1" dirty="0"/>
              <a:t>Box and Arrow</a:t>
            </a:r>
            <a:br>
              <a:rPr lang="en-US" altLang="en-US" sz="2400" b="1" dirty="0"/>
            </a:br>
            <a:endParaRPr lang="en-US" altLang="en-US" sz="2400" b="1" dirty="0"/>
          </a:p>
          <a:p>
            <a:pPr lvl="1">
              <a:buFont typeface="Open Sans" panose="020B0606030504020204" pitchFamily="34" charset="0"/>
              <a:buChar char="−"/>
            </a:pPr>
            <a:r>
              <a:rPr lang="en-US" altLang="en-US" sz="2400" b="1" dirty="0"/>
              <a:t>Graphical</a:t>
            </a:r>
            <a:br>
              <a:rPr lang="en-US" altLang="en-US" sz="2400" b="1" dirty="0"/>
            </a:br>
            <a:endParaRPr lang="en-US" altLang="en-US" sz="2400" b="1" dirty="0"/>
          </a:p>
          <a:p>
            <a:pPr lvl="1">
              <a:buFont typeface="Open Sans" panose="020B0606030504020204" pitchFamily="34" charset="0"/>
              <a:buChar char="−"/>
            </a:pPr>
            <a:r>
              <a:rPr lang="en-US" altLang="en-US" sz="2400" b="1" dirty="0"/>
              <a:t>Mathematical</a:t>
            </a:r>
            <a:br>
              <a:rPr lang="en-US" altLang="en-US" sz="2400" b="1" dirty="0"/>
            </a:br>
            <a:endParaRPr lang="en-US" altLang="en-US" sz="2400" b="1" dirty="0"/>
          </a:p>
          <a:p>
            <a:pPr lvl="1">
              <a:buFont typeface="Open Sans" panose="020B0606030504020204" pitchFamily="34" charset="0"/>
              <a:buChar char="−"/>
            </a:pPr>
            <a:r>
              <a:rPr lang="en-US" altLang="en-US" sz="2400" b="1" dirty="0"/>
              <a:t>Spreadsheets</a:t>
            </a:r>
            <a:endParaRPr lang="en-US" sz="2400" b="1" dirty="0"/>
          </a:p>
        </p:txBody>
      </p:sp>
    </p:spTree>
    <p:extLst>
      <p:ext uri="{BB962C8B-B14F-4D97-AF65-F5344CB8AC3E}">
        <p14:creationId xmlns:p14="http://schemas.microsoft.com/office/powerpoint/2010/main" val="209957685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b="1" dirty="0"/>
              <a:t>Verbal Model</a:t>
            </a:r>
            <a:endParaRPr lang="en-US" b="1" dirty="0"/>
          </a:p>
        </p:txBody>
      </p:sp>
      <p:sp>
        <p:nvSpPr>
          <p:cNvPr id="3" name="Content Placeholder 2"/>
          <p:cNvSpPr>
            <a:spLocks noGrp="1"/>
          </p:cNvSpPr>
          <p:nvPr>
            <p:ph idx="1"/>
          </p:nvPr>
        </p:nvSpPr>
        <p:spPr>
          <a:xfrm>
            <a:off x="838200" y="1499617"/>
            <a:ext cx="10733314" cy="4677347"/>
          </a:xfrm>
        </p:spPr>
        <p:txBody>
          <a:bodyPr anchor="t">
            <a:normAutofit/>
          </a:bodyPr>
          <a:lstStyle/>
          <a:p>
            <a:pPr marL="0" indent="0">
              <a:lnSpc>
                <a:spcPct val="100000"/>
              </a:lnSpc>
              <a:spcBef>
                <a:spcPts val="600"/>
              </a:spcBef>
              <a:spcAft>
                <a:spcPts val="600"/>
              </a:spcAft>
              <a:buNone/>
            </a:pPr>
            <a:r>
              <a:rPr lang="en-US" altLang="en-US" sz="4000" dirty="0"/>
              <a:t>Sales of a new product often start slowly as “innovators” in the population adopt the product. </a:t>
            </a:r>
            <a:r>
              <a:rPr lang="en-US" altLang="en-US" sz="4000" b="1" dirty="0"/>
              <a:t>The innovators influence “imitators,” leading to accelerated sales growth</a:t>
            </a:r>
            <a:r>
              <a:rPr lang="en-US" altLang="en-US" sz="4000" dirty="0"/>
              <a:t>. As more people in the population purchase the product, sales continue to increase but sales growth slows down.</a:t>
            </a:r>
            <a:endParaRPr lang="en-US" sz="4000" dirty="0"/>
          </a:p>
        </p:txBody>
      </p:sp>
    </p:spTree>
    <p:extLst>
      <p:ext uri="{BB962C8B-B14F-4D97-AF65-F5344CB8AC3E}">
        <p14:creationId xmlns:p14="http://schemas.microsoft.com/office/powerpoint/2010/main" val="13546246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b="1" dirty="0"/>
              <a:t>Box and Arrow Model</a:t>
            </a:r>
            <a:endParaRPr lang="en-US" b="1" dirty="0"/>
          </a:p>
        </p:txBody>
      </p:sp>
      <p:sp>
        <p:nvSpPr>
          <p:cNvPr id="4" name="Rounded Rectangle 3"/>
          <p:cNvSpPr/>
          <p:nvPr/>
        </p:nvSpPr>
        <p:spPr>
          <a:xfrm>
            <a:off x="4621214" y="5333278"/>
            <a:ext cx="2949575" cy="763587"/>
          </a:xfrm>
          <a:prstGeom prst="roundRect">
            <a:avLst>
              <a:gd name="adj" fmla="val 50000"/>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 name="Rounded Rectangle 4"/>
          <p:cNvSpPr/>
          <p:nvPr/>
        </p:nvSpPr>
        <p:spPr>
          <a:xfrm>
            <a:off x="2003427" y="4056781"/>
            <a:ext cx="2949575" cy="731520"/>
          </a:xfrm>
          <a:prstGeom prst="roundRect">
            <a:avLst>
              <a:gd name="adj" fmla="val 50000"/>
            </a:avLst>
          </a:prstGeom>
          <a:noFill/>
          <a:ln w="19050">
            <a:solidFill>
              <a:srgbClr val="0153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 name="Rounded Rectangle 5"/>
          <p:cNvSpPr/>
          <p:nvPr/>
        </p:nvSpPr>
        <p:spPr>
          <a:xfrm>
            <a:off x="4621214" y="1561377"/>
            <a:ext cx="2949575" cy="763587"/>
          </a:xfrm>
          <a:prstGeom prst="roundRect">
            <a:avLst>
              <a:gd name="adj" fmla="val 50000"/>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nvGrpSpPr>
          <p:cNvPr id="7" name="Group 6"/>
          <p:cNvGrpSpPr/>
          <p:nvPr/>
        </p:nvGrpSpPr>
        <p:grpSpPr>
          <a:xfrm>
            <a:off x="3457575" y="2357290"/>
            <a:ext cx="5276850" cy="389804"/>
            <a:chOff x="1916113" y="2492373"/>
            <a:chExt cx="5276850" cy="389804"/>
          </a:xfrm>
        </p:grpSpPr>
        <p:sp>
          <p:nvSpPr>
            <p:cNvPr id="8" name="Line 1026"/>
            <p:cNvSpPr>
              <a:spLocks noChangeShapeType="1"/>
            </p:cNvSpPr>
            <p:nvPr/>
          </p:nvSpPr>
          <p:spPr bwMode="auto">
            <a:xfrm flipH="1">
              <a:off x="1916113" y="2493239"/>
              <a:ext cx="2641600" cy="388938"/>
            </a:xfrm>
            <a:prstGeom prst="line">
              <a:avLst/>
            </a:prstGeom>
            <a:noFill/>
            <a:ln w="12700">
              <a:solidFill>
                <a:schemeClr val="tx1"/>
              </a:solidFill>
              <a:prstDash val="dash"/>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400"/>
            </a:p>
          </p:txBody>
        </p:sp>
        <p:sp>
          <p:nvSpPr>
            <p:cNvPr id="9" name="Line 1030"/>
            <p:cNvSpPr>
              <a:spLocks noChangeShapeType="1"/>
            </p:cNvSpPr>
            <p:nvPr/>
          </p:nvSpPr>
          <p:spPr bwMode="auto">
            <a:xfrm>
              <a:off x="4551363" y="2492373"/>
              <a:ext cx="2641600" cy="388938"/>
            </a:xfrm>
            <a:prstGeom prst="line">
              <a:avLst/>
            </a:prstGeom>
            <a:noFill/>
            <a:ln w="12700">
              <a:solidFill>
                <a:schemeClr val="tx1"/>
              </a:solidFill>
              <a:prstDash val="dash"/>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400"/>
            </a:p>
          </p:txBody>
        </p:sp>
      </p:grpSp>
      <p:sp>
        <p:nvSpPr>
          <p:cNvPr id="10" name="Rectangle 1037"/>
          <p:cNvSpPr>
            <a:spLocks noChangeArrowheads="1"/>
          </p:cNvSpPr>
          <p:nvPr/>
        </p:nvSpPr>
        <p:spPr bwMode="auto">
          <a:xfrm>
            <a:off x="4818858" y="1659368"/>
            <a:ext cx="2554287" cy="4431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gn="ctr">
              <a:lnSpc>
                <a:spcPct val="90000"/>
              </a:lnSpc>
            </a:pPr>
            <a:r>
              <a:rPr lang="en-US" altLang="en-US" sz="1600" b="1" dirty="0">
                <a:solidFill>
                  <a:schemeClr val="bg1"/>
                </a:solidFill>
              </a:rPr>
              <a:t>Fixed </a:t>
            </a:r>
          </a:p>
          <a:p>
            <a:pPr algn="ctr">
              <a:lnSpc>
                <a:spcPct val="90000"/>
              </a:lnSpc>
            </a:pPr>
            <a:r>
              <a:rPr lang="en-US" altLang="en-US" sz="1600" b="1" dirty="0">
                <a:solidFill>
                  <a:schemeClr val="bg1"/>
                </a:solidFill>
              </a:rPr>
              <a:t>Population Size</a:t>
            </a:r>
          </a:p>
        </p:txBody>
      </p:sp>
      <p:sp>
        <p:nvSpPr>
          <p:cNvPr id="11" name="Rectangle 1038"/>
          <p:cNvSpPr>
            <a:spLocks noChangeArrowheads="1"/>
          </p:cNvSpPr>
          <p:nvPr/>
        </p:nvSpPr>
        <p:spPr bwMode="auto">
          <a:xfrm>
            <a:off x="8113857" y="2988250"/>
            <a:ext cx="1200150"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gn="ctr"/>
            <a:r>
              <a:rPr lang="en-US" altLang="en-US" sz="1400" b="1" dirty="0"/>
              <a:t>Imitators</a:t>
            </a:r>
          </a:p>
        </p:txBody>
      </p:sp>
      <p:sp>
        <p:nvSpPr>
          <p:cNvPr id="12" name="Rectangle 1039"/>
          <p:cNvSpPr>
            <a:spLocks noChangeArrowheads="1"/>
          </p:cNvSpPr>
          <p:nvPr/>
        </p:nvSpPr>
        <p:spPr bwMode="auto">
          <a:xfrm>
            <a:off x="2135477" y="4209493"/>
            <a:ext cx="2724944"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algn="ctr"/>
            <a:r>
              <a:rPr lang="en-US" altLang="en-US" sz="1400" b="1" dirty="0"/>
              <a:t>Timing of  Purchases by</a:t>
            </a:r>
          </a:p>
          <a:p>
            <a:pPr algn="ctr"/>
            <a:r>
              <a:rPr lang="en-US" altLang="en-US" sz="1400" b="1" dirty="0"/>
              <a:t>Innovators</a:t>
            </a:r>
          </a:p>
        </p:txBody>
      </p:sp>
      <p:sp>
        <p:nvSpPr>
          <p:cNvPr id="13" name="Rectangle 1040"/>
          <p:cNvSpPr>
            <a:spLocks noChangeArrowheads="1"/>
          </p:cNvSpPr>
          <p:nvPr/>
        </p:nvSpPr>
        <p:spPr bwMode="auto">
          <a:xfrm>
            <a:off x="7470198" y="4204532"/>
            <a:ext cx="2404341"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algn="ctr"/>
            <a:r>
              <a:rPr lang="en-US" altLang="en-US" sz="1400" b="1" dirty="0"/>
              <a:t>Timing of Purchases by</a:t>
            </a:r>
          </a:p>
          <a:p>
            <a:pPr algn="ctr"/>
            <a:r>
              <a:rPr lang="en-US" altLang="en-US" sz="1400" b="1" dirty="0"/>
              <a:t>Imitators</a:t>
            </a:r>
          </a:p>
        </p:txBody>
      </p:sp>
      <p:sp>
        <p:nvSpPr>
          <p:cNvPr id="14" name="Rectangle 1043"/>
          <p:cNvSpPr>
            <a:spLocks noChangeArrowheads="1"/>
          </p:cNvSpPr>
          <p:nvPr/>
        </p:nvSpPr>
        <p:spPr bwMode="auto">
          <a:xfrm>
            <a:off x="4827156" y="5497537"/>
            <a:ext cx="2537691" cy="443198"/>
          </a:xfrm>
          <a:prstGeom prst="rect">
            <a:avLst/>
          </a:prstGeom>
          <a:noFill/>
          <a:ln w="25400">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algn="ctr">
              <a:lnSpc>
                <a:spcPct val="90000"/>
              </a:lnSpc>
            </a:pPr>
            <a:r>
              <a:rPr lang="en-US" altLang="en-US" sz="1600" b="1" dirty="0">
                <a:solidFill>
                  <a:schemeClr val="bg1"/>
                </a:solidFill>
              </a:rPr>
              <a:t>Pattern of Sales Growth</a:t>
            </a:r>
          </a:p>
          <a:p>
            <a:pPr algn="ctr">
              <a:lnSpc>
                <a:spcPct val="90000"/>
              </a:lnSpc>
            </a:pPr>
            <a:r>
              <a:rPr lang="en-US" altLang="en-US" sz="1600" b="1" dirty="0">
                <a:solidFill>
                  <a:schemeClr val="bg1"/>
                </a:solidFill>
              </a:rPr>
              <a:t>of New Product</a:t>
            </a:r>
          </a:p>
        </p:txBody>
      </p:sp>
      <p:sp>
        <p:nvSpPr>
          <p:cNvPr id="15" name="Rectangle 1044"/>
          <p:cNvSpPr>
            <a:spLocks noChangeArrowheads="1"/>
          </p:cNvSpPr>
          <p:nvPr/>
        </p:nvSpPr>
        <p:spPr bwMode="auto">
          <a:xfrm>
            <a:off x="5410200" y="3373109"/>
            <a:ext cx="1371600" cy="738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gn="ctr"/>
            <a:r>
              <a:rPr lang="en-US" altLang="en-US" sz="1600" b="1" dirty="0">
                <a:solidFill>
                  <a:srgbClr val="0153A5"/>
                </a:solidFill>
              </a:rPr>
              <a:t>Innovators</a:t>
            </a:r>
          </a:p>
          <a:p>
            <a:pPr algn="ctr"/>
            <a:r>
              <a:rPr lang="en-US" altLang="en-US" sz="1600" b="1" dirty="0">
                <a:solidFill>
                  <a:srgbClr val="0153A5"/>
                </a:solidFill>
              </a:rPr>
              <a:t>Influence</a:t>
            </a:r>
          </a:p>
          <a:p>
            <a:pPr algn="ctr"/>
            <a:r>
              <a:rPr lang="en-US" altLang="en-US" sz="1600" b="1" dirty="0">
                <a:solidFill>
                  <a:srgbClr val="0153A5"/>
                </a:solidFill>
              </a:rPr>
              <a:t>Imitators</a:t>
            </a:r>
          </a:p>
        </p:txBody>
      </p:sp>
      <p:sp>
        <p:nvSpPr>
          <p:cNvPr id="16" name="Rectangle 1045"/>
          <p:cNvSpPr>
            <a:spLocks noChangeArrowheads="1"/>
          </p:cNvSpPr>
          <p:nvPr/>
        </p:nvSpPr>
        <p:spPr bwMode="auto">
          <a:xfrm>
            <a:off x="2812943" y="2988250"/>
            <a:ext cx="1370013"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gn="ctr"/>
            <a:r>
              <a:rPr lang="en-US" altLang="en-US" sz="1400" b="1" dirty="0"/>
              <a:t>Innovators</a:t>
            </a:r>
          </a:p>
        </p:txBody>
      </p:sp>
      <p:sp>
        <p:nvSpPr>
          <p:cNvPr id="17" name="Rounded Rectangle 16"/>
          <p:cNvSpPr/>
          <p:nvPr/>
        </p:nvSpPr>
        <p:spPr>
          <a:xfrm>
            <a:off x="2043909" y="2780998"/>
            <a:ext cx="2949575" cy="731520"/>
          </a:xfrm>
          <a:prstGeom prst="roundRect">
            <a:avLst>
              <a:gd name="adj" fmla="val 50000"/>
            </a:avLst>
          </a:prstGeom>
          <a:noFill/>
          <a:ln w="19050">
            <a:solidFill>
              <a:srgbClr val="0153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8" name="Rounded Rectangle 17"/>
          <p:cNvSpPr/>
          <p:nvPr/>
        </p:nvSpPr>
        <p:spPr>
          <a:xfrm>
            <a:off x="7187190" y="4056781"/>
            <a:ext cx="2949575" cy="731520"/>
          </a:xfrm>
          <a:prstGeom prst="roundRect">
            <a:avLst>
              <a:gd name="adj" fmla="val 50000"/>
            </a:avLst>
          </a:prstGeom>
          <a:noFill/>
          <a:ln w="19050">
            <a:solidFill>
              <a:srgbClr val="0153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9" name="Rounded Rectangle 18"/>
          <p:cNvSpPr/>
          <p:nvPr/>
        </p:nvSpPr>
        <p:spPr>
          <a:xfrm>
            <a:off x="7227672" y="2780998"/>
            <a:ext cx="2949575" cy="731520"/>
          </a:xfrm>
          <a:prstGeom prst="roundRect">
            <a:avLst>
              <a:gd name="adj" fmla="val 50000"/>
            </a:avLst>
          </a:prstGeom>
          <a:noFill/>
          <a:ln w="19050">
            <a:solidFill>
              <a:srgbClr val="0153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cxnSp>
        <p:nvCxnSpPr>
          <p:cNvPr id="20" name="Straight Arrow Connector 19"/>
          <p:cNvCxnSpPr/>
          <p:nvPr/>
        </p:nvCxnSpPr>
        <p:spPr>
          <a:xfrm>
            <a:off x="3509386" y="3563914"/>
            <a:ext cx="0" cy="411480"/>
          </a:xfrm>
          <a:prstGeom prst="straightConnector1">
            <a:avLst/>
          </a:prstGeom>
          <a:ln w="127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8698201" y="3563914"/>
            <a:ext cx="0" cy="411480"/>
          </a:xfrm>
          <a:prstGeom prst="straightConnector1">
            <a:avLst/>
          </a:prstGeom>
          <a:ln w="127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a:off x="6802583" y="4843017"/>
            <a:ext cx="1759527" cy="403512"/>
          </a:xfrm>
          <a:prstGeom prst="straightConnector1">
            <a:avLst/>
          </a:prstGeom>
          <a:ln w="127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3508340" y="4843017"/>
            <a:ext cx="1759527" cy="403512"/>
          </a:xfrm>
          <a:prstGeom prst="straightConnector1">
            <a:avLst/>
          </a:prstGeom>
          <a:ln w="127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5140038" y="3148445"/>
            <a:ext cx="1911927" cy="0"/>
          </a:xfrm>
          <a:prstGeom prst="straightConnector1">
            <a:avLst/>
          </a:prstGeom>
          <a:ln w="127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3" name="Scroll: Horizontal 2">
            <a:extLst>
              <a:ext uri="{FF2B5EF4-FFF2-40B4-BE49-F238E27FC236}">
                <a16:creationId xmlns:a16="http://schemas.microsoft.com/office/drawing/2014/main" id="{D981DFA0-F547-43C0-B1AF-228C437C54F1}"/>
              </a:ext>
            </a:extLst>
          </p:cNvPr>
          <p:cNvSpPr/>
          <p:nvPr/>
        </p:nvSpPr>
        <p:spPr>
          <a:xfrm>
            <a:off x="381001" y="1476169"/>
            <a:ext cx="3127340" cy="1250113"/>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rgbClr val="FFFF00"/>
                </a:solidFill>
                <a:hlinkClick r:id="rId3">
                  <a:extLst>
                    <a:ext uri="{A12FA001-AC4F-418D-AE19-62706E023703}">
                      <ahyp:hlinkClr xmlns:ahyp="http://schemas.microsoft.com/office/drawing/2018/hyperlinkcolor" val="tx"/>
                    </a:ext>
                  </a:extLst>
                </a:hlinkClick>
              </a:rPr>
              <a:t>Bass diffusion model – Wikipedia</a:t>
            </a:r>
            <a:r>
              <a:rPr lang="en-US" sz="2000" b="1" dirty="0">
                <a:solidFill>
                  <a:srgbClr val="FFFF00"/>
                </a:solidFill>
              </a:rPr>
              <a:t> </a:t>
            </a:r>
          </a:p>
        </p:txBody>
      </p:sp>
    </p:spTree>
    <p:extLst>
      <p:ext uri="{BB962C8B-B14F-4D97-AF65-F5344CB8AC3E}">
        <p14:creationId xmlns:p14="http://schemas.microsoft.com/office/powerpoint/2010/main" val="429189545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B3533D-5224-4A47-93DD-84B1B2ECC29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E0D1E1E-5623-4879-BA24-A8463D13233B}"/>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38DE6FEB-D2BD-476C-8956-1010D8C95F8F}"/>
              </a:ext>
            </a:extLst>
          </p:cNvPr>
          <p:cNvPicPr>
            <a:picLocks noChangeAspect="1"/>
          </p:cNvPicPr>
          <p:nvPr/>
        </p:nvPicPr>
        <p:blipFill>
          <a:blip r:embed="rId2"/>
          <a:stretch>
            <a:fillRect/>
          </a:stretch>
        </p:blipFill>
        <p:spPr>
          <a:xfrm>
            <a:off x="0" y="381000"/>
            <a:ext cx="12192000" cy="6096000"/>
          </a:xfrm>
          <a:prstGeom prst="rect">
            <a:avLst/>
          </a:prstGeom>
        </p:spPr>
      </p:pic>
      <p:sp>
        <p:nvSpPr>
          <p:cNvPr id="7" name="TextBox 6">
            <a:extLst>
              <a:ext uri="{FF2B5EF4-FFF2-40B4-BE49-F238E27FC236}">
                <a16:creationId xmlns:a16="http://schemas.microsoft.com/office/drawing/2014/main" id="{C4E8E6E9-CCDA-4BC0-BA28-91B292958BB7}"/>
              </a:ext>
            </a:extLst>
          </p:cNvPr>
          <p:cNvSpPr txBox="1"/>
          <p:nvPr/>
        </p:nvSpPr>
        <p:spPr>
          <a:xfrm>
            <a:off x="3929743" y="681036"/>
            <a:ext cx="7598228" cy="369332"/>
          </a:xfrm>
          <a:prstGeom prst="rect">
            <a:avLst/>
          </a:prstGeom>
          <a:noFill/>
        </p:spPr>
        <p:txBody>
          <a:bodyPr wrap="square">
            <a:spAutoFit/>
          </a:bodyPr>
          <a:lstStyle/>
          <a:p>
            <a:r>
              <a:rPr lang="en-US" dirty="0">
                <a:hlinkClick r:id="rId3"/>
              </a:rPr>
              <a:t>https://pdodds.w3.uvm.edu/files/papers/others/1969/bass1969a.pdf</a:t>
            </a:r>
            <a:r>
              <a:rPr lang="en-US" dirty="0"/>
              <a:t> </a:t>
            </a:r>
          </a:p>
        </p:txBody>
      </p:sp>
      <p:sp>
        <p:nvSpPr>
          <p:cNvPr id="8" name="TextBox 7">
            <a:extLst>
              <a:ext uri="{FF2B5EF4-FFF2-40B4-BE49-F238E27FC236}">
                <a16:creationId xmlns:a16="http://schemas.microsoft.com/office/drawing/2014/main" id="{82546E0F-8985-4F1C-B1A7-34373AB4899E}"/>
              </a:ext>
            </a:extLst>
          </p:cNvPr>
          <p:cNvSpPr txBox="1"/>
          <p:nvPr/>
        </p:nvSpPr>
        <p:spPr>
          <a:xfrm>
            <a:off x="337457" y="2667390"/>
            <a:ext cx="3450772" cy="461665"/>
          </a:xfrm>
          <a:prstGeom prst="rect">
            <a:avLst/>
          </a:prstGeom>
          <a:noFill/>
          <a:ln w="57150">
            <a:solidFill>
              <a:schemeClr val="tx1"/>
            </a:solidFill>
          </a:ln>
        </p:spPr>
        <p:txBody>
          <a:bodyPr wrap="square">
            <a:spAutoFit/>
          </a:bodyPr>
          <a:lstStyle/>
          <a:p>
            <a:r>
              <a:rPr lang="en-US" sz="2400" b="1" dirty="0">
                <a:hlinkClick r:id="rId4">
                  <a:extLst>
                    <a:ext uri="{A12FA001-AC4F-418D-AE19-62706E023703}">
                      <ahyp:hlinkClr xmlns:ahyp="http://schemas.microsoft.com/office/drawing/2018/hyperlinkcolor" val="tx"/>
                    </a:ext>
                  </a:extLst>
                </a:hlinkClick>
              </a:rPr>
              <a:t>Bass diffusion model </a:t>
            </a:r>
            <a:endParaRPr lang="en-US" sz="2400" dirty="0"/>
          </a:p>
        </p:txBody>
      </p:sp>
    </p:spTree>
    <p:extLst>
      <p:ext uri="{BB962C8B-B14F-4D97-AF65-F5344CB8AC3E}">
        <p14:creationId xmlns:p14="http://schemas.microsoft.com/office/powerpoint/2010/main" val="73904242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Graphical Model</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662603784"/>
              </p:ext>
            </p:extLst>
          </p:nvPr>
        </p:nvGraphicFramePr>
        <p:xfrm>
          <a:off x="2152650" y="1500189"/>
          <a:ext cx="7886700" cy="4676775"/>
        </p:xfrm>
        <a:graphic>
          <a:graphicData uri="http://schemas.openxmlformats.org/drawingml/2006/chart">
            <c:chart xmlns:c="http://schemas.openxmlformats.org/drawingml/2006/chart" xmlns:r="http://schemas.openxmlformats.org/officeDocument/2006/relationships" r:id="rId3"/>
          </a:graphicData>
        </a:graphic>
      </p:graphicFrame>
      <p:sp>
        <p:nvSpPr>
          <p:cNvPr id="3" name="Flowchart: Merge 2">
            <a:extLst>
              <a:ext uri="{FF2B5EF4-FFF2-40B4-BE49-F238E27FC236}">
                <a16:creationId xmlns:a16="http://schemas.microsoft.com/office/drawing/2014/main" id="{F6D83324-8C67-4A67-BE90-667373E37913}"/>
              </a:ext>
            </a:extLst>
          </p:cNvPr>
          <p:cNvSpPr/>
          <p:nvPr/>
        </p:nvSpPr>
        <p:spPr>
          <a:xfrm rot="10800000">
            <a:off x="2956874" y="2450969"/>
            <a:ext cx="131976" cy="160256"/>
          </a:xfrm>
          <a:prstGeom prst="flowChartMerge">
            <a:avLst/>
          </a:prstGeom>
          <a:solidFill>
            <a:schemeClr val="tx1">
              <a:lumMod val="50000"/>
              <a:lumOff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6849108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a:extLst>
              <a:ext uri="{FF2B5EF4-FFF2-40B4-BE49-F238E27FC236}">
                <a16:creationId xmlns:a16="http://schemas.microsoft.com/office/drawing/2014/main" id="{234345B8-2D22-4D8B-919F-79ECDF831AFD}"/>
              </a:ext>
            </a:extLst>
          </p:cNvPr>
          <p:cNvSpPr>
            <a:spLocks noGrp="1"/>
          </p:cNvSpPr>
          <p:nvPr>
            <p:ph type="title"/>
          </p:nvPr>
        </p:nvSpPr>
        <p:spPr>
          <a:xfrm>
            <a:off x="87086" y="1"/>
            <a:ext cx="12104914" cy="1250113"/>
          </a:xfrm>
        </p:spPr>
        <p:txBody>
          <a:bodyPr>
            <a:normAutofit/>
          </a:bodyPr>
          <a:lstStyle/>
          <a:p>
            <a:r>
              <a:rPr lang="en-US" altLang="en-US" sz="3400" dirty="0"/>
              <a:t>Presenting Information: Infographics</a:t>
            </a:r>
            <a:r>
              <a:rPr lang="zh-TW" altLang="en-US" sz="3400" dirty="0"/>
              <a:t> </a:t>
            </a:r>
            <a:r>
              <a:rPr lang="en-US" altLang="zh-TW" sz="3400" dirty="0"/>
              <a:t>&amp;</a:t>
            </a:r>
            <a:r>
              <a:rPr lang="zh-TW" altLang="en-US" sz="3400" dirty="0"/>
              <a:t> </a:t>
            </a:r>
            <a:r>
              <a:rPr lang="en-US" altLang="zh-TW" sz="3400" dirty="0"/>
              <a:t>Data</a:t>
            </a:r>
            <a:r>
              <a:rPr lang="zh-TW" altLang="en-US" sz="3400" dirty="0"/>
              <a:t> </a:t>
            </a:r>
            <a:r>
              <a:rPr lang="en-US" altLang="zh-TW" sz="3400" dirty="0"/>
              <a:t>Visualization</a:t>
            </a:r>
            <a:r>
              <a:rPr lang="zh-TW" altLang="en-US" sz="3400" dirty="0"/>
              <a:t> </a:t>
            </a:r>
            <a:r>
              <a:rPr lang="en-US" altLang="zh-TW" sz="3400" dirty="0"/>
              <a:t> </a:t>
            </a:r>
            <a:endParaRPr lang="en-US" altLang="en-US" sz="3400" dirty="0"/>
          </a:p>
        </p:txBody>
      </p:sp>
      <p:pic>
        <p:nvPicPr>
          <p:cNvPr id="9219" name="Picture 2" descr="http://upload.wikimedia.org/wikipedia/commons/thumb/2/29/Minard.png/1000px-Minard.png">
            <a:extLst>
              <a:ext uri="{FF2B5EF4-FFF2-40B4-BE49-F238E27FC236}">
                <a16:creationId xmlns:a16="http://schemas.microsoft.com/office/drawing/2014/main" id="{1538EEB9-A5C4-42A4-B631-395F5BD4A6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55915"/>
            <a:ext cx="11983401"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a:extLst>
              <a:ext uri="{FF2B5EF4-FFF2-40B4-BE49-F238E27FC236}">
                <a16:creationId xmlns:a16="http://schemas.microsoft.com/office/drawing/2014/main" id="{3905FD06-157C-4D4A-9362-2CAC4EFFBDE7}"/>
              </a:ext>
            </a:extLst>
          </p:cNvPr>
          <p:cNvSpPr>
            <a:spLocks noGrp="1"/>
          </p:cNvSpPr>
          <p:nvPr>
            <p:ph type="title"/>
          </p:nvPr>
        </p:nvSpPr>
        <p:spPr/>
        <p:txBody>
          <a:bodyPr/>
          <a:lstStyle/>
          <a:p>
            <a:r>
              <a:rPr lang="en-US" altLang="en-US"/>
              <a:t>A Picture Is Worth a Thousand Words</a:t>
            </a:r>
          </a:p>
        </p:txBody>
      </p:sp>
      <p:sp>
        <p:nvSpPr>
          <p:cNvPr id="11267" name="Content Placeholder 2">
            <a:extLst>
              <a:ext uri="{FF2B5EF4-FFF2-40B4-BE49-F238E27FC236}">
                <a16:creationId xmlns:a16="http://schemas.microsoft.com/office/drawing/2014/main" id="{EFE1FA0B-4A63-4C46-A955-53B12502FC18}"/>
              </a:ext>
            </a:extLst>
          </p:cNvPr>
          <p:cNvSpPr>
            <a:spLocks noGrp="1"/>
          </p:cNvSpPr>
          <p:nvPr>
            <p:ph idx="1"/>
          </p:nvPr>
        </p:nvSpPr>
        <p:spPr>
          <a:xfrm>
            <a:off x="838200" y="1499617"/>
            <a:ext cx="2612571" cy="4677347"/>
          </a:xfrm>
        </p:spPr>
        <p:txBody>
          <a:bodyPr/>
          <a:lstStyle/>
          <a:p>
            <a:r>
              <a:rPr lang="en-US" altLang="en-US" dirty="0"/>
              <a:t>24 June – 14 December 1812</a:t>
            </a:r>
          </a:p>
        </p:txBody>
      </p:sp>
      <p:pic>
        <p:nvPicPr>
          <p:cNvPr id="11268" name="Picture 2">
            <a:extLst>
              <a:ext uri="{FF2B5EF4-FFF2-40B4-BE49-F238E27FC236}">
                <a16:creationId xmlns:a16="http://schemas.microsoft.com/office/drawing/2014/main" id="{DF22E1A1-DD5D-4A77-A03F-6AE38EBACE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43866" y="1370014"/>
            <a:ext cx="7042150" cy="501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269" name="TextBox 3">
            <a:extLst>
              <a:ext uri="{FF2B5EF4-FFF2-40B4-BE49-F238E27FC236}">
                <a16:creationId xmlns:a16="http://schemas.microsoft.com/office/drawing/2014/main" id="{A59463B1-B9B4-4B0B-8271-73884B2AB8AB}"/>
              </a:ext>
            </a:extLst>
          </p:cNvPr>
          <p:cNvSpPr txBox="1">
            <a:spLocks noChangeArrowheads="1"/>
          </p:cNvSpPr>
          <p:nvPr/>
        </p:nvSpPr>
        <p:spPr bwMode="auto">
          <a:xfrm>
            <a:off x="2124076" y="6383339"/>
            <a:ext cx="61817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400" b="1">
                <a:solidFill>
                  <a:schemeClr val="tx1"/>
                </a:solidFill>
                <a:latin typeface="Arial" panose="020B0604020202020204" pitchFamily="34" charset="0"/>
                <a:cs typeface="Arial" panose="020B0604020202020204" pitchFamily="34" charset="0"/>
              </a:defRPr>
            </a:lvl1pPr>
            <a:lvl2pPr marL="742950" indent="-285750" eaLnBrk="0" hangingPunct="0">
              <a:defRPr sz="1400" b="1">
                <a:solidFill>
                  <a:schemeClr val="tx1"/>
                </a:solidFill>
                <a:latin typeface="Arial" panose="020B0604020202020204" pitchFamily="34" charset="0"/>
                <a:cs typeface="Arial" panose="020B0604020202020204" pitchFamily="34" charset="0"/>
              </a:defRPr>
            </a:lvl2pPr>
            <a:lvl3pPr marL="1143000" indent="-228600" eaLnBrk="0" hangingPunct="0">
              <a:defRPr sz="1400" b="1">
                <a:solidFill>
                  <a:schemeClr val="tx1"/>
                </a:solidFill>
                <a:latin typeface="Arial" panose="020B0604020202020204" pitchFamily="34" charset="0"/>
                <a:cs typeface="Arial" panose="020B0604020202020204" pitchFamily="34" charset="0"/>
              </a:defRPr>
            </a:lvl3pPr>
            <a:lvl4pPr marL="1600200" indent="-228600" eaLnBrk="0" hangingPunct="0">
              <a:defRPr sz="1400" b="1">
                <a:solidFill>
                  <a:schemeClr val="tx1"/>
                </a:solidFill>
                <a:latin typeface="Arial" panose="020B0604020202020204" pitchFamily="34" charset="0"/>
                <a:cs typeface="Arial" panose="020B0604020202020204" pitchFamily="34" charset="0"/>
              </a:defRPr>
            </a:lvl4pPr>
            <a:lvl5pPr marL="2057400" indent="-228600" eaLnBrk="0" hangingPunct="0">
              <a:defRPr sz="1400"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400" b="1">
                <a:solidFill>
                  <a:schemeClr val="tx1"/>
                </a:solidFill>
                <a:latin typeface="Arial" panose="020B0604020202020204" pitchFamily="34" charset="0"/>
                <a:cs typeface="Arial" panose="020B0604020202020204" pitchFamily="34" charset="0"/>
              </a:defRPr>
            </a:lvl9pPr>
          </a:lstStyle>
          <a:p>
            <a:r>
              <a:rPr lang="en-US" altLang="en-US"/>
              <a:t>https://en.wikipedia.org/wiki/File:Napoleons_retreat_from_moscow.jpg</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Mathematical Model</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257175" y="1499617"/>
                <a:ext cx="11558588" cy="5486971"/>
              </a:xfrm>
            </p:spPr>
            <p:txBody>
              <a:bodyPr anchor="t">
                <a:normAutofit/>
              </a:bodyPr>
              <a:lstStyle/>
              <a:p>
                <a:pPr marL="1143000" indent="-1143000" defTabSz="685800">
                  <a:lnSpc>
                    <a:spcPct val="100000"/>
                  </a:lnSpc>
                  <a:spcBef>
                    <a:spcPts val="600"/>
                  </a:spcBef>
                  <a:spcAft>
                    <a:spcPts val="600"/>
                  </a:spcAft>
                  <a:buNone/>
                  <a:tabLst>
                    <a:tab pos="571500" algn="r"/>
                    <a:tab pos="762000" algn="l"/>
                  </a:tabLst>
                </a:pPr>
                <a14:m>
                  <m:oMathPara xmlns:m="http://schemas.openxmlformats.org/officeDocument/2006/math">
                    <m:oMathParaPr>
                      <m:jc m:val="centerGroup"/>
                    </m:oMathParaPr>
                    <m:oMath xmlns:m="http://schemas.openxmlformats.org/officeDocument/2006/math">
                      <m:f>
                        <m:fPr>
                          <m:ctrlPr>
                            <a:rPr lang="en-US" altLang="en-US" sz="4400" i="1" smtClean="0">
                              <a:solidFill>
                                <a:srgbClr val="0153A5"/>
                              </a:solidFill>
                              <a:latin typeface="Cambria Math" panose="02040503050406030204" pitchFamily="18" charset="0"/>
                            </a:rPr>
                          </m:ctrlPr>
                        </m:fPr>
                        <m:num>
                          <m:sSub>
                            <m:sSubPr>
                              <m:ctrlPr>
                                <a:rPr lang="en-US" altLang="en-US" sz="4400" i="1" smtClean="0">
                                  <a:solidFill>
                                    <a:srgbClr val="0153A5"/>
                                  </a:solidFill>
                                  <a:latin typeface="Cambria Math" panose="02040503050406030204" pitchFamily="18" charset="0"/>
                                </a:rPr>
                              </m:ctrlPr>
                            </m:sSubPr>
                            <m:e>
                              <m:r>
                                <a:rPr lang="en-US" altLang="en-US" sz="4400" b="0" i="1" smtClean="0">
                                  <a:solidFill>
                                    <a:srgbClr val="0153A5"/>
                                  </a:solidFill>
                                  <a:latin typeface="Cambria Math" panose="02040503050406030204" pitchFamily="18" charset="0"/>
                                </a:rPr>
                                <m:t>𝑑𝑥</m:t>
                              </m:r>
                            </m:e>
                            <m:sub>
                              <m:r>
                                <a:rPr lang="en-US" altLang="en-US" sz="4400" b="0" i="1" smtClean="0">
                                  <a:solidFill>
                                    <a:srgbClr val="0153A5"/>
                                  </a:solidFill>
                                  <a:latin typeface="Cambria Math" panose="02040503050406030204" pitchFamily="18" charset="0"/>
                                </a:rPr>
                                <m:t>𝑡</m:t>
                              </m:r>
                            </m:sub>
                          </m:sSub>
                        </m:num>
                        <m:den>
                          <m:r>
                            <a:rPr lang="en-US" altLang="en-US" sz="4400" b="0" i="1" smtClean="0">
                              <a:solidFill>
                                <a:srgbClr val="0153A5"/>
                              </a:solidFill>
                              <a:latin typeface="Cambria Math" panose="02040503050406030204" pitchFamily="18" charset="0"/>
                            </a:rPr>
                            <m:t>𝑑𝑡</m:t>
                          </m:r>
                        </m:den>
                      </m:f>
                      <m:r>
                        <a:rPr lang="en-US" altLang="en-US" sz="4400" b="0" i="1" smtClean="0">
                          <a:solidFill>
                            <a:srgbClr val="0153A5"/>
                          </a:solidFill>
                          <a:latin typeface="Cambria Math" panose="02040503050406030204" pitchFamily="18" charset="0"/>
                        </a:rPr>
                        <m:t>=(</m:t>
                      </m:r>
                      <m:sSub>
                        <m:sSubPr>
                          <m:ctrlPr>
                            <a:rPr lang="en-US" altLang="en-US" sz="4400" b="0" i="1" smtClean="0">
                              <a:solidFill>
                                <a:srgbClr val="0153A5"/>
                              </a:solidFill>
                              <a:latin typeface="Cambria Math" panose="02040503050406030204" pitchFamily="18" charset="0"/>
                            </a:rPr>
                          </m:ctrlPr>
                        </m:sSubPr>
                        <m:e>
                          <m:r>
                            <a:rPr lang="en-US" altLang="en-US" sz="4400" b="0" i="1" smtClean="0">
                              <a:solidFill>
                                <a:srgbClr val="0153A5"/>
                              </a:solidFill>
                              <a:latin typeface="Cambria Math" panose="02040503050406030204" pitchFamily="18" charset="0"/>
                            </a:rPr>
                            <m:t>𝑎</m:t>
                          </m:r>
                          <m:r>
                            <a:rPr lang="en-US" altLang="en-US" sz="4400" b="0" i="1" smtClean="0">
                              <a:solidFill>
                                <a:srgbClr val="0153A5"/>
                              </a:solidFill>
                              <a:latin typeface="Cambria Math" panose="02040503050406030204" pitchFamily="18" charset="0"/>
                            </a:rPr>
                            <m:t>+</m:t>
                          </m:r>
                          <m:r>
                            <a:rPr lang="en-US" altLang="en-US" sz="4400" b="0" i="1" smtClean="0">
                              <a:solidFill>
                                <a:srgbClr val="0153A5"/>
                              </a:solidFill>
                              <a:latin typeface="Cambria Math" panose="02040503050406030204" pitchFamily="18" charset="0"/>
                            </a:rPr>
                            <m:t>𝑏𝑥</m:t>
                          </m:r>
                        </m:e>
                        <m:sub>
                          <m:r>
                            <a:rPr lang="en-US" altLang="en-US" sz="4400" b="0" i="1" smtClean="0">
                              <a:solidFill>
                                <a:srgbClr val="0153A5"/>
                              </a:solidFill>
                              <a:latin typeface="Cambria Math" panose="02040503050406030204" pitchFamily="18" charset="0"/>
                            </a:rPr>
                            <m:t>𝑡</m:t>
                          </m:r>
                        </m:sub>
                      </m:sSub>
                      <m:r>
                        <a:rPr lang="en-US" altLang="en-US" sz="4400" b="0" i="1" smtClean="0">
                          <a:solidFill>
                            <a:srgbClr val="0153A5"/>
                          </a:solidFill>
                          <a:latin typeface="Cambria Math" panose="02040503050406030204" pitchFamily="18" charset="0"/>
                        </a:rPr>
                        <m:t>)(</m:t>
                      </m:r>
                      <m:sSub>
                        <m:sSubPr>
                          <m:ctrlPr>
                            <a:rPr lang="en-US" altLang="en-US" sz="4400" b="0" i="1" smtClean="0">
                              <a:solidFill>
                                <a:srgbClr val="0153A5"/>
                              </a:solidFill>
                              <a:latin typeface="Cambria Math" panose="02040503050406030204" pitchFamily="18" charset="0"/>
                            </a:rPr>
                          </m:ctrlPr>
                        </m:sSubPr>
                        <m:e>
                          <m:r>
                            <a:rPr lang="en-US" altLang="en-US" sz="4400" b="0" i="1" smtClean="0">
                              <a:solidFill>
                                <a:srgbClr val="0153A5"/>
                              </a:solidFill>
                              <a:latin typeface="Cambria Math" panose="02040503050406030204" pitchFamily="18" charset="0"/>
                            </a:rPr>
                            <m:t>𝑁</m:t>
                          </m:r>
                          <m:r>
                            <a:rPr lang="en-US" altLang="en-US" sz="4400" b="0" i="1" smtClean="0">
                              <a:solidFill>
                                <a:srgbClr val="0153A5"/>
                              </a:solidFill>
                              <a:latin typeface="Cambria Math" panose="02040503050406030204" pitchFamily="18" charset="0"/>
                            </a:rPr>
                            <m:t>−</m:t>
                          </m:r>
                          <m:r>
                            <a:rPr lang="en-US" altLang="en-US" sz="4400" b="0" i="1" smtClean="0">
                              <a:solidFill>
                                <a:srgbClr val="0153A5"/>
                              </a:solidFill>
                              <a:latin typeface="Cambria Math" panose="02040503050406030204" pitchFamily="18" charset="0"/>
                            </a:rPr>
                            <m:t>𝑥</m:t>
                          </m:r>
                        </m:e>
                        <m:sub>
                          <m:r>
                            <a:rPr lang="en-US" altLang="en-US" sz="4400" b="0" i="1" smtClean="0">
                              <a:solidFill>
                                <a:srgbClr val="0153A5"/>
                              </a:solidFill>
                              <a:latin typeface="Cambria Math" panose="02040503050406030204" pitchFamily="18" charset="0"/>
                            </a:rPr>
                            <m:t>𝑡</m:t>
                          </m:r>
                        </m:sub>
                      </m:sSub>
                      <m:r>
                        <a:rPr lang="en-US" altLang="en-US" sz="4400" b="0" i="1" smtClean="0">
                          <a:solidFill>
                            <a:srgbClr val="0153A5"/>
                          </a:solidFill>
                          <a:latin typeface="Cambria Math" panose="02040503050406030204" pitchFamily="18" charset="0"/>
                        </a:rPr>
                        <m:t>)</m:t>
                      </m:r>
                    </m:oMath>
                  </m:oMathPara>
                </a14:m>
                <a:endParaRPr lang="en-US" altLang="en-US" sz="4400" i="1" dirty="0">
                  <a:solidFill>
                    <a:srgbClr val="0153A5"/>
                  </a:solidFill>
                </a:endParaRPr>
              </a:p>
              <a:p>
                <a:pPr marL="1143000" indent="-1143000" defTabSz="685800">
                  <a:spcAft>
                    <a:spcPct val="80000"/>
                  </a:spcAft>
                  <a:buNone/>
                  <a:tabLst>
                    <a:tab pos="571500" algn="r"/>
                    <a:tab pos="762000" algn="l"/>
                  </a:tabLst>
                </a:pPr>
                <a:r>
                  <a:rPr lang="en-US" altLang="en-US" i="1" dirty="0"/>
                  <a:t>	</a:t>
                </a:r>
                <a:r>
                  <a:rPr lang="en-US" altLang="en-US" sz="2800" i="1" dirty="0" err="1"/>
                  <a:t>x</a:t>
                </a:r>
                <a:r>
                  <a:rPr lang="en-US" altLang="en-US" sz="1800" i="1" baseline="-25000" dirty="0" err="1"/>
                  <a:t>t</a:t>
                </a:r>
                <a:r>
                  <a:rPr lang="en-US" altLang="en-US" sz="2800" dirty="0"/>
                  <a:t>	=	Total number of people who have adopted product by time </a:t>
                </a:r>
                <a:r>
                  <a:rPr lang="en-US" altLang="en-US" sz="2800" i="1" dirty="0"/>
                  <a:t>t</a:t>
                </a:r>
                <a:endParaRPr lang="en-US" altLang="en-US" sz="2800" dirty="0"/>
              </a:p>
              <a:p>
                <a:pPr marL="1143000" indent="-1143000" defTabSz="685800">
                  <a:spcAft>
                    <a:spcPct val="80000"/>
                  </a:spcAft>
                  <a:buNone/>
                  <a:tabLst>
                    <a:tab pos="571500" algn="r"/>
                    <a:tab pos="762000" algn="l"/>
                  </a:tabLst>
                </a:pPr>
                <a:r>
                  <a:rPr lang="en-US" altLang="en-US" sz="2800" i="1" dirty="0"/>
                  <a:t>	N</a:t>
                </a:r>
                <a:r>
                  <a:rPr lang="en-US" altLang="en-US" sz="2800" dirty="0"/>
                  <a:t>	=	Population size</a:t>
                </a:r>
              </a:p>
              <a:p>
                <a:pPr marL="1143000" indent="-1143000" defTabSz="685800">
                  <a:buNone/>
                  <a:tabLst>
                    <a:tab pos="571500" algn="r"/>
                    <a:tab pos="762000" algn="l"/>
                  </a:tabLst>
                </a:pPr>
                <a:r>
                  <a:rPr lang="en-US" altLang="en-US" sz="2800" i="1" dirty="0"/>
                  <a:t>	</a:t>
                </a:r>
                <a:r>
                  <a:rPr lang="en-US" altLang="en-US" sz="2800" i="1" dirty="0" err="1"/>
                  <a:t>a</a:t>
                </a:r>
                <a:r>
                  <a:rPr lang="en-US" altLang="en-US" sz="2800" dirty="0" err="1"/>
                  <a:t>,</a:t>
                </a:r>
                <a:r>
                  <a:rPr lang="en-US" altLang="en-US" sz="2800" i="1" dirty="0" err="1"/>
                  <a:t>b</a:t>
                </a:r>
                <a:r>
                  <a:rPr lang="en-US" altLang="en-US" sz="2800" dirty="0"/>
                  <a:t>	=	Constants to be determined. The actual path of the curve will depend on these constants</a:t>
                </a:r>
                <a:endParaRPr lang="en-US" sz="28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257175" y="1499617"/>
                <a:ext cx="11558588" cy="5486971"/>
              </a:xfrm>
              <a:blipFill>
                <a:blip r:embed="rId3"/>
                <a:stretch>
                  <a:fillRect l="-1108"/>
                </a:stretch>
              </a:blipFill>
            </p:spPr>
            <p:txBody>
              <a:bodyPr/>
              <a:lstStyle/>
              <a:p>
                <a:r>
                  <a:rPr lang="en-US">
                    <a:noFill/>
                  </a:rPr>
                  <a:t> </a:t>
                </a:r>
              </a:p>
            </p:txBody>
          </p:sp>
        </mc:Fallback>
      </mc:AlternateContent>
    </p:spTree>
    <p:extLst>
      <p:ext uri="{BB962C8B-B14F-4D97-AF65-F5344CB8AC3E}">
        <p14:creationId xmlns:p14="http://schemas.microsoft.com/office/powerpoint/2010/main" val="391176702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Are Models Valuable? </a:t>
            </a:r>
            <a:br>
              <a:rPr lang="en-US" altLang="en-US" dirty="0"/>
            </a:br>
            <a:r>
              <a:rPr lang="en-US" altLang="en-US" dirty="0"/>
              <a:t>Models </a:t>
            </a:r>
            <a:r>
              <a:rPr lang="en-US" altLang="en-US" dirty="0" err="1"/>
              <a:t>vs</a:t>
            </a:r>
            <a:r>
              <a:rPr lang="en-US" altLang="en-US" dirty="0"/>
              <a:t> Intuition/Judgments</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777100340"/>
              </p:ext>
            </p:extLst>
          </p:nvPr>
        </p:nvGraphicFramePr>
        <p:xfrm>
          <a:off x="742123" y="1139687"/>
          <a:ext cx="10734261" cy="5354110"/>
        </p:xfrm>
        <a:graphic>
          <a:graphicData uri="http://schemas.openxmlformats.org/drawingml/2006/table">
            <a:tbl>
              <a:tblPr firstRow="1" bandRow="1">
                <a:tableStyleId>{5C22544A-7EE6-4342-B048-85BDC9FD1C3A}</a:tableStyleId>
              </a:tblPr>
              <a:tblGrid>
                <a:gridCol w="6611682">
                  <a:extLst>
                    <a:ext uri="{9D8B030D-6E8A-4147-A177-3AD203B41FA5}">
                      <a16:colId xmlns:a16="http://schemas.microsoft.com/office/drawing/2014/main" val="20000"/>
                    </a:ext>
                  </a:extLst>
                </a:gridCol>
                <a:gridCol w="1126023">
                  <a:extLst>
                    <a:ext uri="{9D8B030D-6E8A-4147-A177-3AD203B41FA5}">
                      <a16:colId xmlns:a16="http://schemas.microsoft.com/office/drawing/2014/main" val="20001"/>
                    </a:ext>
                  </a:extLst>
                </a:gridCol>
                <a:gridCol w="1570507">
                  <a:extLst>
                    <a:ext uri="{9D8B030D-6E8A-4147-A177-3AD203B41FA5}">
                      <a16:colId xmlns:a16="http://schemas.microsoft.com/office/drawing/2014/main" val="20002"/>
                    </a:ext>
                  </a:extLst>
                </a:gridCol>
                <a:gridCol w="1426049">
                  <a:extLst>
                    <a:ext uri="{9D8B030D-6E8A-4147-A177-3AD203B41FA5}">
                      <a16:colId xmlns:a16="http://schemas.microsoft.com/office/drawing/2014/main" val="20003"/>
                    </a:ext>
                  </a:extLst>
                </a:gridCol>
              </a:tblGrid>
              <a:tr h="887664">
                <a:tc>
                  <a:txBody>
                    <a:bodyPr/>
                    <a:lstStyle/>
                    <a:p>
                      <a:pPr algn="ctr"/>
                      <a:r>
                        <a:rPr lang="en-US" altLang="en-US" sz="1800" b="1" dirty="0">
                          <a:solidFill>
                            <a:schemeClr val="bg1"/>
                          </a:solidFill>
                          <a:latin typeface="+mj-lt"/>
                        </a:rPr>
                        <a:t>Types of </a:t>
                      </a:r>
                      <a:r>
                        <a:rPr lang="en-US" altLang="en-US" sz="1800" dirty="0">
                          <a:solidFill>
                            <a:schemeClr val="bg1"/>
                          </a:solidFill>
                          <a:latin typeface="+mj-lt"/>
                        </a:rPr>
                        <a:t>Judgments Experts Had to Make</a:t>
                      </a:r>
                      <a:endParaRPr lang="en-US" sz="1800" dirty="0">
                        <a:solidFill>
                          <a:schemeClr val="bg1"/>
                        </a:solidFill>
                        <a:latin typeface="+mj-lt"/>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0153A5"/>
                    </a:solidFill>
                  </a:tcPr>
                </a:tc>
                <a:tc>
                  <a:txBody>
                    <a:bodyPr/>
                    <a:lstStyle/>
                    <a:p>
                      <a:pPr algn="ctr"/>
                      <a:r>
                        <a:rPr lang="en-US" altLang="en-US" sz="1800" dirty="0">
                          <a:solidFill>
                            <a:schemeClr val="bg1"/>
                          </a:solidFill>
                          <a:latin typeface="+mj-lt"/>
                        </a:rPr>
                        <a:t>Mental</a:t>
                      </a:r>
                    </a:p>
                    <a:p>
                      <a:pPr algn="ctr"/>
                      <a:r>
                        <a:rPr lang="en-US" altLang="en-US" sz="1800" dirty="0">
                          <a:solidFill>
                            <a:schemeClr val="bg1"/>
                          </a:solidFill>
                          <a:latin typeface="+mj-lt"/>
                        </a:rPr>
                        <a:t>Model</a:t>
                      </a:r>
                      <a:endParaRPr lang="en-US" sz="1800" dirty="0">
                        <a:solidFill>
                          <a:schemeClr val="bg1"/>
                        </a:solidFill>
                        <a:latin typeface="+mj-lt"/>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0153A5"/>
                    </a:solidFill>
                  </a:tcPr>
                </a:tc>
                <a:tc>
                  <a:txBody>
                    <a:bodyPr/>
                    <a:lstStyle/>
                    <a:p>
                      <a:pPr algn="ctr"/>
                      <a:r>
                        <a:rPr lang="en-US" altLang="en-US" sz="1800" dirty="0">
                          <a:solidFill>
                            <a:schemeClr val="bg1"/>
                          </a:solidFill>
                          <a:latin typeface="+mj-lt"/>
                        </a:rPr>
                        <a:t>Subjective </a:t>
                      </a:r>
                    </a:p>
                    <a:p>
                      <a:pPr algn="ctr"/>
                      <a:r>
                        <a:rPr lang="en-US" altLang="en-US" sz="1800" dirty="0">
                          <a:solidFill>
                            <a:schemeClr val="bg1"/>
                          </a:solidFill>
                          <a:latin typeface="+mj-lt"/>
                        </a:rPr>
                        <a:t>Decision</a:t>
                      </a:r>
                    </a:p>
                    <a:p>
                      <a:pPr algn="ctr"/>
                      <a:r>
                        <a:rPr lang="en-US" altLang="en-US" sz="1800" dirty="0">
                          <a:solidFill>
                            <a:schemeClr val="bg1"/>
                          </a:solidFill>
                          <a:latin typeface="+mj-lt"/>
                        </a:rPr>
                        <a:t>Model</a:t>
                      </a:r>
                      <a:endParaRPr lang="en-US" sz="1800" dirty="0">
                        <a:solidFill>
                          <a:schemeClr val="bg1"/>
                        </a:solidFill>
                        <a:latin typeface="+mj-lt"/>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0153A5"/>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800" dirty="0">
                          <a:solidFill>
                            <a:schemeClr val="bg1"/>
                          </a:solidFill>
                          <a:latin typeface="+mj-lt"/>
                        </a:rPr>
                        <a:t>Objective</a:t>
                      </a:r>
                    </a:p>
                    <a:p>
                      <a:pPr algn="ctr"/>
                      <a:r>
                        <a:rPr lang="en-US" altLang="en-US" sz="1800" dirty="0">
                          <a:solidFill>
                            <a:schemeClr val="bg1"/>
                          </a:solidFill>
                          <a:latin typeface="+mj-lt"/>
                        </a:rPr>
                        <a:t>Decision</a:t>
                      </a:r>
                    </a:p>
                    <a:p>
                      <a:pPr algn="ctr"/>
                      <a:r>
                        <a:rPr lang="en-US" altLang="en-US" sz="1800" dirty="0">
                          <a:solidFill>
                            <a:schemeClr val="bg1"/>
                          </a:solidFill>
                          <a:latin typeface="+mj-lt"/>
                        </a:rPr>
                        <a:t>Model</a:t>
                      </a:r>
                      <a:endParaRPr lang="en-US" sz="1800" dirty="0">
                        <a:solidFill>
                          <a:schemeClr val="bg1"/>
                        </a:solidFill>
                        <a:latin typeface="+mj-lt"/>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0153A5"/>
                    </a:solidFill>
                  </a:tcPr>
                </a:tc>
                <a:extLst>
                  <a:ext uri="{0D108BD9-81ED-4DB2-BD59-A6C34878D82A}">
                    <a16:rowId xmlns:a16="http://schemas.microsoft.com/office/drawing/2014/main" val="10000"/>
                  </a:ext>
                </a:extLst>
              </a:tr>
              <a:tr h="443971">
                <a:tc>
                  <a:txBody>
                    <a:bodyPr/>
                    <a:lstStyle/>
                    <a:p>
                      <a:r>
                        <a:rPr lang="en-US" altLang="en-US" sz="1800" dirty="0"/>
                        <a:t>Academic performance of graduate students</a:t>
                      </a:r>
                      <a:endParaRPr lang="en-US" sz="1800" dirty="0"/>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a:r>
                        <a:rPr lang="en-US" altLang="en-US" sz="1800" dirty="0"/>
                        <a:t>0.19</a:t>
                      </a:r>
                      <a:endParaRPr lang="en-US" sz="1800" dirty="0"/>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a:r>
                        <a:rPr lang="en-US" altLang="en-US" sz="1800" dirty="0"/>
                        <a:t>0.25</a:t>
                      </a:r>
                      <a:endParaRPr lang="en-US" sz="1800" dirty="0"/>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800" dirty="0"/>
                        <a:t>0.54</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443971">
                <a:tc>
                  <a:txBody>
                    <a:bodyPr/>
                    <a:lstStyle/>
                    <a:p>
                      <a:r>
                        <a:rPr lang="en-US" altLang="en-US" sz="1800" dirty="0"/>
                        <a:t>Life expectancy of cancer patients</a:t>
                      </a:r>
                      <a:endParaRPr lang="en-US" sz="1800" dirty="0"/>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a:r>
                        <a:rPr lang="en-US" altLang="en-US" sz="1800" dirty="0"/>
                        <a:t>-0.01     </a:t>
                      </a:r>
                      <a:endParaRPr lang="en-US" sz="1800" dirty="0"/>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a:r>
                        <a:rPr lang="en-US" altLang="en-US" sz="1800" dirty="0"/>
                        <a:t>0.13</a:t>
                      </a:r>
                      <a:endParaRPr lang="en-US" sz="1800" dirty="0"/>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800" dirty="0"/>
                        <a:t>0.35</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443971">
                <a:tc>
                  <a:txBody>
                    <a:bodyPr/>
                    <a:lstStyle/>
                    <a:p>
                      <a:r>
                        <a:rPr lang="en-US" altLang="en-US" sz="1800" dirty="0"/>
                        <a:t>Changes in stock prices</a:t>
                      </a:r>
                      <a:endParaRPr lang="en-US" sz="1800" dirty="0"/>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a:r>
                        <a:rPr lang="en-US" altLang="en-US" sz="1800" dirty="0"/>
                        <a:t>0.23</a:t>
                      </a:r>
                      <a:endParaRPr lang="en-US" sz="1800" dirty="0"/>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a:r>
                        <a:rPr lang="en-US" altLang="en-US" sz="1800" dirty="0"/>
                        <a:t>0.29</a:t>
                      </a:r>
                      <a:endParaRPr lang="en-US" sz="1800" dirty="0"/>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800" b="1" dirty="0">
                          <a:solidFill>
                            <a:srgbClr val="C00000"/>
                          </a:solidFill>
                        </a:rPr>
                        <a:t>0.80</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443971">
                <a:tc>
                  <a:txBody>
                    <a:bodyPr/>
                    <a:lstStyle/>
                    <a:p>
                      <a:r>
                        <a:rPr lang="en-US" altLang="en-US" sz="1800" dirty="0"/>
                        <a:t>Mental illness using personality tests</a:t>
                      </a:r>
                      <a:endParaRPr lang="en-US" sz="1800" dirty="0"/>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a:r>
                        <a:rPr lang="en-US" altLang="en-US" sz="1800" dirty="0"/>
                        <a:t>0.28</a:t>
                      </a:r>
                      <a:endParaRPr lang="en-US" sz="1800" dirty="0"/>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a:r>
                        <a:rPr lang="en-US" altLang="en-US" sz="1800" dirty="0"/>
                        <a:t>0.31</a:t>
                      </a:r>
                      <a:endParaRPr lang="en-US" sz="1800" dirty="0"/>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a:r>
                        <a:rPr lang="en-US" altLang="en-US" sz="1800" dirty="0"/>
                        <a:t>0.46</a:t>
                      </a:r>
                      <a:endParaRPr lang="en-US" sz="1800" dirty="0"/>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443971">
                <a:tc>
                  <a:txBody>
                    <a:bodyPr/>
                    <a:lstStyle/>
                    <a:p>
                      <a:r>
                        <a:rPr lang="en-US" altLang="en-US" sz="1800" dirty="0"/>
                        <a:t>Grades and attitudes in psychology course</a:t>
                      </a:r>
                      <a:endParaRPr lang="en-US" sz="1800" dirty="0"/>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a:r>
                        <a:rPr lang="en-US" altLang="en-US" sz="1800" dirty="0"/>
                        <a:t>0.48</a:t>
                      </a:r>
                      <a:endParaRPr lang="en-US" sz="1800" dirty="0"/>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a:r>
                        <a:rPr lang="en-US" altLang="en-US" sz="1800" dirty="0"/>
                        <a:t>0.56</a:t>
                      </a:r>
                      <a:endParaRPr lang="en-US" sz="1800" dirty="0"/>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800" dirty="0"/>
                        <a:t>0.62</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443971">
                <a:tc>
                  <a:txBody>
                    <a:bodyPr/>
                    <a:lstStyle/>
                    <a:p>
                      <a:r>
                        <a:rPr lang="en-US" altLang="en-US" sz="1800" dirty="0"/>
                        <a:t>Business failures using financial ratios</a:t>
                      </a:r>
                      <a:endParaRPr lang="en-US" sz="1800" dirty="0"/>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a:r>
                        <a:rPr lang="en-US" altLang="en-US" sz="1800" dirty="0"/>
                        <a:t>0.50</a:t>
                      </a:r>
                      <a:endParaRPr lang="en-US" sz="1800" dirty="0"/>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a:r>
                        <a:rPr lang="en-US" altLang="en-US" sz="1800" dirty="0"/>
                        <a:t>0.53</a:t>
                      </a:r>
                      <a:endParaRPr lang="en-US" sz="1800" dirty="0"/>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800" dirty="0"/>
                        <a:t>0.67</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443971">
                <a:tc>
                  <a:txBody>
                    <a:bodyPr/>
                    <a:lstStyle/>
                    <a:p>
                      <a:r>
                        <a:rPr lang="en-US" altLang="en-US" sz="1800" dirty="0"/>
                        <a:t>Students’ rating of teaching effectiveness</a:t>
                      </a:r>
                      <a:endParaRPr lang="en-US" sz="1800" dirty="0"/>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a:r>
                        <a:rPr lang="en-US" altLang="en-US" sz="1800" dirty="0"/>
                        <a:t>0.35</a:t>
                      </a:r>
                      <a:endParaRPr lang="en-US" sz="1800" dirty="0"/>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a:r>
                        <a:rPr lang="en-US" altLang="en-US" sz="1800" dirty="0"/>
                        <a:t>0.56</a:t>
                      </a:r>
                      <a:endParaRPr lang="en-US" sz="1800" dirty="0"/>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800" b="1" dirty="0">
                          <a:solidFill>
                            <a:srgbClr val="C00000"/>
                          </a:solidFill>
                        </a:rPr>
                        <a:t>0.91</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443971">
                <a:tc>
                  <a:txBody>
                    <a:bodyPr/>
                    <a:lstStyle/>
                    <a:p>
                      <a:r>
                        <a:rPr lang="en-US" altLang="en-US" sz="1800" dirty="0"/>
                        <a:t>Performance of life insurance salesman</a:t>
                      </a:r>
                      <a:endParaRPr lang="en-US" sz="1800" dirty="0"/>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a:r>
                        <a:rPr lang="en-US" altLang="en-US" sz="1800" dirty="0"/>
                        <a:t>0.13</a:t>
                      </a:r>
                      <a:endParaRPr lang="en-US" sz="1800" dirty="0"/>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a:r>
                        <a:rPr lang="en-US" altLang="en-US" sz="1800" dirty="0"/>
                        <a:t>0.14</a:t>
                      </a:r>
                      <a:endParaRPr lang="en-US" sz="1800" dirty="0"/>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800" dirty="0"/>
                        <a:t>0.43</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443971">
                <a:tc>
                  <a:txBody>
                    <a:bodyPr/>
                    <a:lstStyle/>
                    <a:p>
                      <a:r>
                        <a:rPr lang="en-US" altLang="en-US" sz="1800" dirty="0"/>
                        <a:t>IQ scores using Rorschach tests</a:t>
                      </a:r>
                      <a:endParaRPr lang="en-US" sz="1800" dirty="0"/>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a:r>
                        <a:rPr lang="en-US" altLang="en-US" sz="1800" dirty="0"/>
                        <a:t>0.47</a:t>
                      </a:r>
                      <a:endParaRPr lang="en-US" sz="1800" dirty="0"/>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a:r>
                        <a:rPr lang="en-US" altLang="en-US" sz="1800" dirty="0"/>
                        <a:t>0.51</a:t>
                      </a:r>
                      <a:endParaRPr lang="en-US" sz="1800" dirty="0"/>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800" dirty="0"/>
                        <a:t>0.54</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r h="443971">
                <a:tc>
                  <a:txBody>
                    <a:bodyPr/>
                    <a:lstStyle/>
                    <a:p>
                      <a:r>
                        <a:rPr lang="en-US" altLang="en-US" sz="1800" dirty="0"/>
                        <a:t>Mean (across many studies)</a:t>
                      </a:r>
                      <a:endParaRPr lang="en-US" sz="1800" dirty="0"/>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tc>
                  <a:txBody>
                    <a:bodyPr/>
                    <a:lstStyle/>
                    <a:p>
                      <a:pPr algn="ctr"/>
                      <a:r>
                        <a:rPr lang="en-US" altLang="en-US" sz="1800" dirty="0"/>
                        <a:t>0.33</a:t>
                      </a:r>
                      <a:endParaRPr lang="en-US" sz="1800" dirty="0"/>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tc>
                  <a:txBody>
                    <a:bodyPr/>
                    <a:lstStyle/>
                    <a:p>
                      <a:pPr algn="ctr"/>
                      <a:r>
                        <a:rPr lang="en-US" altLang="en-US" sz="1800" dirty="0"/>
                        <a:t>0.39</a:t>
                      </a:r>
                      <a:endParaRPr lang="en-US" sz="1800" dirty="0"/>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800" dirty="0"/>
                        <a:t>0.64</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404647275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dirty="0"/>
              <a:t>Applicant Profile</a:t>
            </a:r>
            <a:br>
              <a:rPr lang="en-US" altLang="en-US" dirty="0"/>
            </a:br>
            <a:r>
              <a:rPr lang="en-US" altLang="en-US" sz="2700" dirty="0"/>
              <a:t>(Academic performance of graduate students)</a:t>
            </a:r>
            <a:endParaRPr lang="en-US" sz="27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047022512"/>
              </p:ext>
            </p:extLst>
          </p:nvPr>
        </p:nvGraphicFramePr>
        <p:xfrm>
          <a:off x="424071" y="1665512"/>
          <a:ext cx="11675164" cy="4506687"/>
        </p:xfrm>
        <a:graphic>
          <a:graphicData uri="http://schemas.openxmlformats.org/drawingml/2006/table">
            <a:tbl>
              <a:tblPr firstRow="1" bandRow="1">
                <a:tableStyleId>{5C22544A-7EE6-4342-B048-85BDC9FD1C3A}</a:tableStyleId>
              </a:tblPr>
              <a:tblGrid>
                <a:gridCol w="1247185">
                  <a:extLst>
                    <a:ext uri="{9D8B030D-6E8A-4147-A177-3AD203B41FA5}">
                      <a16:colId xmlns:a16="http://schemas.microsoft.com/office/drawing/2014/main" val="20000"/>
                    </a:ext>
                  </a:extLst>
                </a:gridCol>
                <a:gridCol w="1138205">
                  <a:extLst>
                    <a:ext uri="{9D8B030D-6E8A-4147-A177-3AD203B41FA5}">
                      <a16:colId xmlns:a16="http://schemas.microsoft.com/office/drawing/2014/main" val="20001"/>
                    </a:ext>
                  </a:extLst>
                </a:gridCol>
                <a:gridCol w="1888102">
                  <a:extLst>
                    <a:ext uri="{9D8B030D-6E8A-4147-A177-3AD203B41FA5}">
                      <a16:colId xmlns:a16="http://schemas.microsoft.com/office/drawing/2014/main" val="20002"/>
                    </a:ext>
                  </a:extLst>
                </a:gridCol>
                <a:gridCol w="1809254">
                  <a:extLst>
                    <a:ext uri="{9D8B030D-6E8A-4147-A177-3AD203B41FA5}">
                      <a16:colId xmlns:a16="http://schemas.microsoft.com/office/drawing/2014/main" val="20003"/>
                    </a:ext>
                  </a:extLst>
                </a:gridCol>
                <a:gridCol w="1634584">
                  <a:extLst>
                    <a:ext uri="{9D8B030D-6E8A-4147-A177-3AD203B41FA5}">
                      <a16:colId xmlns:a16="http://schemas.microsoft.com/office/drawing/2014/main" val="20004"/>
                    </a:ext>
                  </a:extLst>
                </a:gridCol>
                <a:gridCol w="1347156">
                  <a:extLst>
                    <a:ext uri="{9D8B030D-6E8A-4147-A177-3AD203B41FA5}">
                      <a16:colId xmlns:a16="http://schemas.microsoft.com/office/drawing/2014/main" val="20005"/>
                    </a:ext>
                  </a:extLst>
                </a:gridCol>
                <a:gridCol w="1118309">
                  <a:extLst>
                    <a:ext uri="{9D8B030D-6E8A-4147-A177-3AD203B41FA5}">
                      <a16:colId xmlns:a16="http://schemas.microsoft.com/office/drawing/2014/main" val="20006"/>
                    </a:ext>
                  </a:extLst>
                </a:gridCol>
                <a:gridCol w="1492369">
                  <a:extLst>
                    <a:ext uri="{9D8B030D-6E8A-4147-A177-3AD203B41FA5}">
                      <a16:colId xmlns:a16="http://schemas.microsoft.com/office/drawing/2014/main" val="20007"/>
                    </a:ext>
                  </a:extLst>
                </a:gridCol>
              </a:tblGrid>
              <a:tr h="1057125">
                <a:tc>
                  <a:txBody>
                    <a:bodyPr/>
                    <a:lstStyle/>
                    <a:p>
                      <a:pPr algn="ctr"/>
                      <a:r>
                        <a:rPr lang="en-US" altLang="en-US" sz="1600" dirty="0">
                          <a:solidFill>
                            <a:schemeClr val="bg1"/>
                          </a:solidFill>
                        </a:rPr>
                        <a:t>Applicant </a:t>
                      </a:r>
                      <a:endParaRPr lang="en-US" sz="1600" dirty="0">
                        <a:solidFill>
                          <a:schemeClr val="bg1"/>
                        </a:solidFill>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0153A5"/>
                    </a:solidFill>
                  </a:tcPr>
                </a:tc>
                <a:tc>
                  <a:txBody>
                    <a:bodyPr/>
                    <a:lstStyle/>
                    <a:p>
                      <a:pPr algn="ctr"/>
                      <a:r>
                        <a:rPr lang="en-US" altLang="en-US" sz="1600" dirty="0">
                          <a:solidFill>
                            <a:schemeClr val="bg1"/>
                          </a:solidFill>
                        </a:rPr>
                        <a:t>Personal Essay</a:t>
                      </a:r>
                      <a:endParaRPr lang="en-US" sz="1600" dirty="0">
                        <a:solidFill>
                          <a:schemeClr val="bg1"/>
                        </a:solidFill>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0153A5"/>
                    </a:solidFill>
                  </a:tcPr>
                </a:tc>
                <a:tc>
                  <a:txBody>
                    <a:bodyPr/>
                    <a:lstStyle/>
                    <a:p>
                      <a:pPr algn="ctr"/>
                      <a:r>
                        <a:rPr lang="en-US" altLang="en-US" sz="1600" dirty="0">
                          <a:solidFill>
                            <a:schemeClr val="bg1"/>
                          </a:solidFill>
                        </a:rPr>
                        <a:t>Selectivity of Undergraduate </a:t>
                      </a:r>
                      <a:endParaRPr lang="en-US" sz="1600" dirty="0">
                        <a:solidFill>
                          <a:schemeClr val="bg1"/>
                        </a:solidFill>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0153A5"/>
                    </a:solidFill>
                  </a:tcPr>
                </a:tc>
                <a:tc>
                  <a:txBody>
                    <a:bodyPr/>
                    <a:lstStyle/>
                    <a:p>
                      <a:pPr algn="ctr"/>
                      <a:r>
                        <a:rPr lang="en-US" altLang="en-US" sz="1600" dirty="0">
                          <a:solidFill>
                            <a:schemeClr val="bg1"/>
                          </a:solidFill>
                        </a:rPr>
                        <a:t>Undergraduate </a:t>
                      </a:r>
                    </a:p>
                    <a:p>
                      <a:pPr algn="ctr"/>
                      <a:r>
                        <a:rPr lang="en-US" altLang="en-US" sz="1600" dirty="0">
                          <a:solidFill>
                            <a:schemeClr val="bg1"/>
                          </a:solidFill>
                        </a:rPr>
                        <a:t>Major Institution</a:t>
                      </a:r>
                      <a:endParaRPr lang="en-US" sz="1600" dirty="0">
                        <a:solidFill>
                          <a:schemeClr val="bg1"/>
                        </a:solidFill>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0153A5"/>
                    </a:solidFill>
                  </a:tcPr>
                </a:tc>
                <a:tc>
                  <a:txBody>
                    <a:bodyPr/>
                    <a:lstStyle/>
                    <a:p>
                      <a:pPr algn="ctr"/>
                      <a:r>
                        <a:rPr lang="en-US" altLang="en-US" sz="1600" dirty="0" err="1">
                          <a:solidFill>
                            <a:schemeClr val="bg1"/>
                          </a:solidFill>
                        </a:rPr>
                        <a:t>CollegeGrade</a:t>
                      </a:r>
                      <a:r>
                        <a:rPr lang="en-US" altLang="en-US" sz="1600" dirty="0">
                          <a:solidFill>
                            <a:schemeClr val="bg1"/>
                          </a:solidFill>
                        </a:rPr>
                        <a:t> Avg.</a:t>
                      </a:r>
                      <a:endParaRPr lang="en-US" sz="1600" dirty="0">
                        <a:solidFill>
                          <a:schemeClr val="bg1"/>
                        </a:solidFill>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0153A5"/>
                    </a:solidFill>
                  </a:tcPr>
                </a:tc>
                <a:tc>
                  <a:txBody>
                    <a:bodyPr/>
                    <a:lstStyle/>
                    <a:p>
                      <a:pPr algn="ctr"/>
                      <a:r>
                        <a:rPr lang="en-US" altLang="en-US" sz="1600" dirty="0">
                          <a:solidFill>
                            <a:schemeClr val="bg1"/>
                          </a:solidFill>
                        </a:rPr>
                        <a:t>Work </a:t>
                      </a:r>
                      <a:r>
                        <a:rPr lang="en-US" altLang="en-US" sz="1600" b="1" dirty="0">
                          <a:solidFill>
                            <a:schemeClr val="bg1"/>
                          </a:solidFill>
                        </a:rPr>
                        <a:t>Experience</a:t>
                      </a:r>
                      <a:endParaRPr lang="en-US" sz="1600" dirty="0">
                        <a:solidFill>
                          <a:schemeClr val="bg1"/>
                        </a:solidFill>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0153A5"/>
                    </a:solidFill>
                  </a:tcPr>
                </a:tc>
                <a:tc>
                  <a:txBody>
                    <a:bodyPr/>
                    <a:lstStyle/>
                    <a:p>
                      <a:pPr algn="ctr"/>
                      <a:r>
                        <a:rPr lang="en-US" altLang="en-US" sz="1600" b="1" dirty="0">
                          <a:solidFill>
                            <a:schemeClr val="bg1"/>
                          </a:solidFill>
                        </a:rPr>
                        <a:t>GMAT Verbal</a:t>
                      </a:r>
                      <a:endParaRPr lang="en-US" sz="1600" dirty="0">
                        <a:solidFill>
                          <a:schemeClr val="bg1"/>
                        </a:solidFill>
                      </a:endParaRP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0153A5"/>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600" b="1" dirty="0">
                          <a:solidFill>
                            <a:schemeClr val="bg1"/>
                          </a:solidFill>
                        </a:rPr>
                        <a:t>GMAT Quantitative</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0153A5"/>
                    </a:solidFill>
                  </a:tcPr>
                </a:tc>
                <a:extLst>
                  <a:ext uri="{0D108BD9-81ED-4DB2-BD59-A6C34878D82A}">
                    <a16:rowId xmlns:a16="http://schemas.microsoft.com/office/drawing/2014/main" val="10000"/>
                  </a:ext>
                </a:extLst>
              </a:tr>
              <a:tr h="338465">
                <a:tc>
                  <a:txBody>
                    <a:bodyPr/>
                    <a:lstStyle/>
                    <a:p>
                      <a:r>
                        <a:rPr lang="en-US" sz="1600" dirty="0"/>
                        <a:t>1</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altLang="en-US" sz="1600" dirty="0"/>
                        <a:t>poor</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altLang="en-US" sz="1600" dirty="0"/>
                        <a:t>highest</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altLang="en-US" sz="1600" dirty="0"/>
                        <a:t>science</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a:r>
                        <a:rPr lang="en-US" altLang="en-US" sz="1600" dirty="0"/>
                        <a:t>2.50</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a:r>
                        <a:rPr lang="en-US" altLang="en-US" sz="1600" dirty="0"/>
                        <a:t>10</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a:r>
                        <a:rPr lang="en-US" altLang="en-US" sz="1600" dirty="0"/>
                        <a:t>98%</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a:r>
                        <a:rPr lang="en-US" altLang="en-US" sz="1600" dirty="0"/>
                        <a:t>60%</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472924">
                <a:tc>
                  <a:txBody>
                    <a:bodyPr/>
                    <a:lstStyle/>
                    <a:p>
                      <a:r>
                        <a:rPr lang="en-US" altLang="en-US" sz="1600" dirty="0"/>
                        <a:t>2</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altLang="en-US" sz="1600" dirty="0"/>
                        <a:t>excellent</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altLang="en-US" sz="1600" dirty="0"/>
                        <a:t>above </a:t>
                      </a:r>
                      <a:r>
                        <a:rPr lang="en-US" altLang="en-US" sz="1600" dirty="0" err="1"/>
                        <a:t>avg</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altLang="en-US" sz="1600" dirty="0"/>
                        <a:t>business</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a:r>
                        <a:rPr lang="en-US" altLang="en-US" sz="1600" dirty="0"/>
                        <a:t>3.82</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a:r>
                        <a:rPr lang="en-US" altLang="en-US" sz="1600" dirty="0"/>
                        <a:t>0</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a:r>
                        <a:rPr lang="en-US" altLang="en-US" sz="1600" dirty="0"/>
                        <a:t>70%</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a:r>
                        <a:rPr lang="en-US" altLang="en-US" sz="1600" dirty="0"/>
                        <a:t>80%</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472924">
                <a:tc>
                  <a:txBody>
                    <a:bodyPr/>
                    <a:lstStyle/>
                    <a:p>
                      <a:r>
                        <a:rPr lang="en-US" sz="1600" dirty="0"/>
                        <a:t>3</a:t>
                      </a:r>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altLang="en-US" sz="1600" dirty="0"/>
                        <a:t>average</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altLang="en-US" sz="1600" dirty="0"/>
                        <a:t>below avg.</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altLang="en-US" sz="1600" dirty="0"/>
                        <a:t>other</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a:r>
                        <a:rPr lang="en-US" altLang="en-US" sz="1600" dirty="0"/>
                        <a:t>2.96</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a:r>
                        <a:rPr lang="en-US" altLang="en-US" sz="1600" dirty="0"/>
                        <a:t>15</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a:r>
                        <a:rPr lang="en-US" altLang="en-US" sz="1600" dirty="0"/>
                        <a:t>90%</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a:r>
                        <a:rPr lang="en-US" altLang="en-US" sz="1600" dirty="0"/>
                        <a:t>80%</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38465">
                <a:tc>
                  <a:txBody>
                    <a:bodyPr/>
                    <a:lstStyle/>
                    <a:p>
                      <a:r>
                        <a:rPr lang="en-US" altLang="en-US" sz="1600" dirty="0"/>
                        <a:t>•</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altLang="en-US" sz="1600" dirty="0"/>
                        <a:t>•</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altLang="en-US" sz="1600"/>
                        <a:t>•</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altLang="en-US" sz="1600" dirty="0"/>
                        <a:t>•</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a:r>
                        <a:rPr lang="en-US" altLang="en-US" sz="1600" dirty="0"/>
                        <a:t>•</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a:r>
                        <a:rPr lang="en-US" altLang="en-US" sz="1600" dirty="0"/>
                        <a:t>•</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a:r>
                        <a:rPr lang="en-US" altLang="en-US" sz="1600" dirty="0"/>
                        <a:t>•</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a:r>
                        <a:rPr lang="en-US" altLang="en-US" sz="1600" dirty="0"/>
                        <a:t>•</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338465">
                <a:tc>
                  <a:txBody>
                    <a:bodyPr/>
                    <a:lstStyle/>
                    <a:p>
                      <a:r>
                        <a:rPr lang="en-US" altLang="en-US" sz="1600"/>
                        <a:t>•</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altLang="en-US" sz="1600" dirty="0"/>
                        <a:t>•</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altLang="en-US" sz="1600" dirty="0"/>
                        <a:t>•</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altLang="en-US" sz="1600"/>
                        <a:t>•</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a:r>
                        <a:rPr lang="en-US" altLang="en-US" sz="1600" dirty="0"/>
                        <a:t>•</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a:r>
                        <a:rPr lang="en-US" altLang="en-US" sz="1600"/>
                        <a:t>•</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a:r>
                        <a:rPr lang="en-US" altLang="en-US" sz="1600" dirty="0"/>
                        <a:t>•</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a:r>
                        <a:rPr lang="en-US" altLang="en-US" sz="1600" dirty="0"/>
                        <a:t>•</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338465">
                <a:tc>
                  <a:txBody>
                    <a:bodyPr/>
                    <a:lstStyle/>
                    <a:p>
                      <a:r>
                        <a:rPr lang="en-US" altLang="en-US" sz="1600" dirty="0"/>
                        <a:t>117</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altLang="en-US" sz="1600" dirty="0"/>
                        <a:t>weak</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altLang="en-US" sz="1600" dirty="0"/>
                        <a:t>least</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altLang="en-US" sz="1600" dirty="0"/>
                        <a:t>business</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a:r>
                        <a:rPr lang="en-US" altLang="en-US" sz="1600" dirty="0"/>
                        <a:t>3.10</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a:r>
                        <a:rPr lang="en-US" altLang="en-US" sz="1600" dirty="0"/>
                        <a:t>100</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a:r>
                        <a:rPr lang="en-US" altLang="en-US" sz="1600" dirty="0"/>
                        <a:t>98%</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a:r>
                        <a:rPr lang="en-US" altLang="en-US" sz="1600" dirty="0"/>
                        <a:t>99%</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472924">
                <a:tc>
                  <a:txBody>
                    <a:bodyPr/>
                    <a:lstStyle/>
                    <a:p>
                      <a:r>
                        <a:rPr lang="en-US" altLang="en-US" sz="1600" dirty="0"/>
                        <a:t>118</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altLang="en-US" sz="1600" dirty="0"/>
                        <a:t>strong</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altLang="en-US" sz="1600" dirty="0"/>
                        <a:t>above </a:t>
                      </a:r>
                      <a:r>
                        <a:rPr lang="en-US" altLang="en-US" sz="1600" dirty="0" err="1"/>
                        <a:t>avg</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altLang="en-US" sz="1600" dirty="0"/>
                        <a:t>other</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a:r>
                        <a:rPr lang="en-US" altLang="en-US" sz="1600" dirty="0"/>
                        <a:t>3.44</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a:r>
                        <a:rPr lang="en-US" altLang="en-US" sz="1600" dirty="0"/>
                        <a:t>60</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a:r>
                        <a:rPr lang="en-US" altLang="en-US" sz="1600" dirty="0"/>
                        <a:t>68%</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a:r>
                        <a:rPr lang="en-US" altLang="en-US" sz="1600" dirty="0"/>
                        <a:t> 67%</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338465">
                <a:tc>
                  <a:txBody>
                    <a:bodyPr/>
                    <a:lstStyle/>
                    <a:p>
                      <a:r>
                        <a:rPr lang="en-US" altLang="en-US" sz="1600" dirty="0"/>
                        <a:t>119</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altLang="en-US" sz="1600" dirty="0"/>
                        <a:t>excellent</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altLang="en-US" sz="1600" dirty="0"/>
                        <a:t>highest</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altLang="en-US" sz="1600" dirty="0"/>
                        <a:t> science</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a:r>
                        <a:rPr lang="en-US" altLang="en-US" sz="1600" dirty="0"/>
                        <a:t>2.16</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a:r>
                        <a:rPr lang="en-US" altLang="en-US" sz="1600" dirty="0"/>
                        <a:t>5</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a:r>
                        <a:rPr lang="en-US" altLang="en-US" sz="1600" dirty="0"/>
                        <a:t>85%</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a:r>
                        <a:rPr lang="en-US" altLang="en-US" sz="1600" dirty="0"/>
                        <a:t>25%</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338465">
                <a:tc>
                  <a:txBody>
                    <a:bodyPr/>
                    <a:lstStyle/>
                    <a:p>
                      <a:r>
                        <a:rPr lang="en-US" altLang="en-US" sz="1600" dirty="0"/>
                        <a:t>120</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tc>
                  <a:txBody>
                    <a:bodyPr/>
                    <a:lstStyle/>
                    <a:p>
                      <a:r>
                        <a:rPr lang="en-US" altLang="en-US" sz="1600" dirty="0"/>
                        <a:t>strong</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tc>
                  <a:txBody>
                    <a:bodyPr/>
                    <a:lstStyle/>
                    <a:p>
                      <a:r>
                        <a:rPr lang="en-US" altLang="en-US" sz="1600" dirty="0"/>
                        <a:t>not very</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tc>
                  <a:txBody>
                    <a:bodyPr/>
                    <a:lstStyle/>
                    <a:p>
                      <a:r>
                        <a:rPr lang="en-US" altLang="en-US" sz="1600" dirty="0"/>
                        <a:t>business</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tc>
                  <a:txBody>
                    <a:bodyPr/>
                    <a:lstStyle/>
                    <a:p>
                      <a:pPr algn="ctr"/>
                      <a:r>
                        <a:rPr lang="en-US" altLang="en-US" sz="1600" dirty="0"/>
                        <a:t>3.98</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tc>
                  <a:txBody>
                    <a:bodyPr/>
                    <a:lstStyle/>
                    <a:p>
                      <a:pPr algn="ctr"/>
                      <a:r>
                        <a:rPr lang="en-US" altLang="en-US" sz="1600" dirty="0"/>
                        <a:t>12</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tc>
                  <a:txBody>
                    <a:bodyPr/>
                    <a:lstStyle/>
                    <a:p>
                      <a:pPr algn="ctr"/>
                      <a:r>
                        <a:rPr lang="en-US" altLang="en-US" sz="1600" dirty="0"/>
                        <a:t>30%</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tc>
                  <a:txBody>
                    <a:bodyPr/>
                    <a:lstStyle/>
                    <a:p>
                      <a:pPr algn="ctr"/>
                      <a:r>
                        <a:rPr lang="en-US" altLang="en-US" sz="1600" dirty="0"/>
                        <a:t>58%</a:t>
                      </a:r>
                      <a:endParaRPr lang="en-US" sz="1600"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273601662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Some Takeaways</a:t>
            </a:r>
            <a:endParaRPr lang="en-US" dirty="0"/>
          </a:p>
        </p:txBody>
      </p:sp>
      <p:sp>
        <p:nvSpPr>
          <p:cNvPr id="3" name="Content Placeholder 2"/>
          <p:cNvSpPr>
            <a:spLocks noGrp="1"/>
          </p:cNvSpPr>
          <p:nvPr>
            <p:ph idx="1"/>
          </p:nvPr>
        </p:nvSpPr>
        <p:spPr>
          <a:xfrm>
            <a:off x="397565" y="1348034"/>
            <a:ext cx="10956235" cy="5803880"/>
          </a:xfrm>
        </p:spPr>
        <p:txBody>
          <a:bodyPr anchor="t">
            <a:normAutofit/>
          </a:bodyPr>
          <a:lstStyle/>
          <a:p>
            <a:pPr>
              <a:buSzPct val="90000"/>
            </a:pPr>
            <a:r>
              <a:rPr lang="en-US" altLang="en-US" sz="2800" dirty="0"/>
              <a:t>Seat-of-the-pants decision making is not enough anymore. Marketing Analytics is becoming increasingly important for all types of businesses, especially for supporting core decisions.</a:t>
            </a:r>
          </a:p>
          <a:p>
            <a:pPr>
              <a:buSzPct val="90000"/>
            </a:pPr>
            <a:r>
              <a:rPr lang="en-US" altLang="en-US" sz="2800" dirty="0"/>
              <a:t>Analytics generate results and insights for action.</a:t>
            </a:r>
          </a:p>
          <a:p>
            <a:pPr>
              <a:buSzPct val="90000"/>
            </a:pPr>
            <a:r>
              <a:rPr lang="en-US" altLang="en-US" sz="2800" dirty="0"/>
              <a:t>For important issues, </a:t>
            </a:r>
            <a:r>
              <a:rPr lang="en-US" altLang="en-US" sz="2800" b="1" dirty="0"/>
              <a:t>both analytics and judgment (Humans + Computers) are needed </a:t>
            </a:r>
            <a:r>
              <a:rPr lang="en-US" altLang="en-US" sz="2800" dirty="0"/>
              <a:t>for translating results and insights into decisions and actions, especially in marketing.</a:t>
            </a:r>
          </a:p>
          <a:p>
            <a:pPr>
              <a:buSzPct val="90000"/>
            </a:pPr>
            <a:r>
              <a:rPr lang="en-US" altLang="en-US" sz="2800" dirty="0"/>
              <a:t>The </a:t>
            </a:r>
            <a:r>
              <a:rPr lang="en-US" altLang="en-US" sz="2800" b="1" dirty="0">
                <a:solidFill>
                  <a:srgbClr val="C00000"/>
                </a:solidFill>
              </a:rPr>
              <a:t>process and discipline </a:t>
            </a:r>
            <a:r>
              <a:rPr lang="en-US" altLang="en-US" sz="2800" dirty="0"/>
              <a:t>associated with analytics, by themselves, offer valuable benefits.</a:t>
            </a:r>
          </a:p>
          <a:p>
            <a:pPr>
              <a:buSzPct val="90000"/>
            </a:pPr>
            <a:r>
              <a:rPr lang="en-US" altLang="en-US" sz="2800" dirty="0"/>
              <a:t>Merely quantifying judgment can improve the quality of marketing decisions.</a:t>
            </a:r>
            <a:endParaRPr lang="en-US" sz="2800" dirty="0"/>
          </a:p>
        </p:txBody>
      </p:sp>
    </p:spTree>
    <p:extLst>
      <p:ext uri="{BB962C8B-B14F-4D97-AF65-F5344CB8AC3E}">
        <p14:creationId xmlns:p14="http://schemas.microsoft.com/office/powerpoint/2010/main" val="27189485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39712" y="2782669"/>
            <a:ext cx="6939720" cy="769441"/>
          </a:xfrm>
          <a:prstGeom prst="rect">
            <a:avLst/>
          </a:prstGeom>
        </p:spPr>
        <p:txBody>
          <a:bodyPr wrap="none">
            <a:spAutoFit/>
          </a:bodyPr>
          <a:lstStyle/>
          <a:p>
            <a:pPr algn="ctr"/>
            <a:r>
              <a:rPr lang="en-US" altLang="en-US" sz="4400" dirty="0"/>
              <a:t>On Models and Modeling </a:t>
            </a:r>
            <a:endParaRPr lang="en-US" sz="4400" dirty="0"/>
          </a:p>
        </p:txBody>
      </p:sp>
    </p:spTree>
    <p:extLst>
      <p:ext uri="{BB962C8B-B14F-4D97-AF65-F5344CB8AC3E}">
        <p14:creationId xmlns:p14="http://schemas.microsoft.com/office/powerpoint/2010/main" val="152696672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model?</a:t>
            </a:r>
          </a:p>
        </p:txBody>
      </p:sp>
      <p:sp>
        <p:nvSpPr>
          <p:cNvPr id="3" name="Content Placeholder 2"/>
          <p:cNvSpPr>
            <a:spLocks noGrp="1"/>
          </p:cNvSpPr>
          <p:nvPr>
            <p:ph idx="1"/>
          </p:nvPr>
        </p:nvSpPr>
        <p:spPr/>
        <p:txBody>
          <a:bodyPr anchor="t">
            <a:normAutofit/>
          </a:bodyPr>
          <a:lstStyle/>
          <a:p>
            <a:pPr marL="0" indent="0">
              <a:buNone/>
            </a:pPr>
            <a:r>
              <a:rPr lang="en-US" sz="4400" i="1" dirty="0">
                <a:solidFill>
                  <a:prstClr val="black"/>
                </a:solidFill>
                <a:latin typeface="+mj-lt"/>
              </a:rPr>
              <a:t>A </a:t>
            </a:r>
            <a:r>
              <a:rPr lang="en-US" sz="4400" b="1" i="1" dirty="0">
                <a:solidFill>
                  <a:prstClr val="black"/>
                </a:solidFill>
                <a:latin typeface="+mj-lt"/>
              </a:rPr>
              <a:t>model</a:t>
            </a:r>
            <a:r>
              <a:rPr lang="en-US" sz="4400" i="1" dirty="0">
                <a:solidFill>
                  <a:prstClr val="black"/>
                </a:solidFill>
                <a:latin typeface="+mj-lt"/>
              </a:rPr>
              <a:t> is a stylized representation of reality that is easier to deal with and explore for a specific purpose than reality itself</a:t>
            </a:r>
            <a:r>
              <a:rPr lang="fr-FR" sz="4400" i="1" dirty="0">
                <a:solidFill>
                  <a:prstClr val="black"/>
                </a:solidFill>
                <a:latin typeface="+mj-lt"/>
              </a:rPr>
              <a:t>.</a:t>
            </a:r>
            <a:endParaRPr lang="en-US" sz="4400" dirty="0">
              <a:latin typeface="+mj-lt"/>
            </a:endParaRPr>
          </a:p>
        </p:txBody>
      </p:sp>
    </p:spTree>
    <p:extLst>
      <p:ext uri="{BB962C8B-B14F-4D97-AF65-F5344CB8AC3E}">
        <p14:creationId xmlns:p14="http://schemas.microsoft.com/office/powerpoint/2010/main" val="83366037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model?</a:t>
            </a:r>
          </a:p>
        </p:txBody>
      </p:sp>
      <p:sp>
        <p:nvSpPr>
          <p:cNvPr id="3" name="Content Placeholder 2"/>
          <p:cNvSpPr>
            <a:spLocks noGrp="1"/>
          </p:cNvSpPr>
          <p:nvPr>
            <p:ph idx="1"/>
          </p:nvPr>
        </p:nvSpPr>
        <p:spPr/>
        <p:txBody>
          <a:bodyPr/>
          <a:lstStyle/>
          <a:p>
            <a:pPr marL="0" indent="0">
              <a:buNone/>
            </a:pPr>
            <a:r>
              <a:rPr lang="en-US" sz="3200" i="1" dirty="0">
                <a:solidFill>
                  <a:prstClr val="black"/>
                </a:solidFill>
                <a:latin typeface="+mj-lt"/>
              </a:rPr>
              <a:t>A </a:t>
            </a:r>
            <a:r>
              <a:rPr lang="en-US" sz="3200" b="1" i="1" dirty="0">
                <a:solidFill>
                  <a:prstClr val="black"/>
                </a:solidFill>
                <a:latin typeface="+mj-lt"/>
              </a:rPr>
              <a:t>model</a:t>
            </a:r>
            <a:r>
              <a:rPr lang="en-US" sz="3200" i="1" dirty="0">
                <a:solidFill>
                  <a:prstClr val="black"/>
                </a:solidFill>
                <a:latin typeface="+mj-lt"/>
              </a:rPr>
              <a:t> is a stylized representation of reality that is easier to deal with and explore for a specific purpose than reality itself</a:t>
            </a:r>
            <a:r>
              <a:rPr lang="fr-FR" sz="3200" i="1" dirty="0">
                <a:solidFill>
                  <a:prstClr val="black"/>
                </a:solidFill>
                <a:latin typeface="+mj-lt"/>
              </a:rPr>
              <a:t>.</a:t>
            </a:r>
          </a:p>
          <a:p>
            <a:pPr lvl="0"/>
            <a:endParaRPr lang="en-US" sz="3200" i="1" dirty="0">
              <a:solidFill>
                <a:prstClr val="black"/>
              </a:solidFill>
              <a:latin typeface="+mj-lt"/>
            </a:endParaRPr>
          </a:p>
          <a:p>
            <a:r>
              <a:rPr lang="en-GB" sz="3200" dirty="0">
                <a:latin typeface="+mj-lt"/>
              </a:rPr>
              <a:t>“Models are </a:t>
            </a:r>
            <a:r>
              <a:rPr lang="en-GB" sz="3200" b="1" dirty="0">
                <a:latin typeface="+mj-lt"/>
              </a:rPr>
              <a:t>not</a:t>
            </a:r>
            <a:r>
              <a:rPr lang="en-GB" sz="3200" dirty="0">
                <a:latin typeface="+mj-lt"/>
              </a:rPr>
              <a:t> to be trusted, they are to be used.”</a:t>
            </a:r>
            <a:br>
              <a:rPr lang="en-GB" sz="3200" dirty="0">
                <a:latin typeface="+mj-lt"/>
              </a:rPr>
            </a:br>
            <a:endParaRPr lang="en-GB" sz="3200" dirty="0">
              <a:latin typeface="+mj-lt"/>
            </a:endParaRPr>
          </a:p>
          <a:p>
            <a:r>
              <a:rPr lang="en-GB" sz="3200" dirty="0">
                <a:latin typeface="+mj-lt"/>
              </a:rPr>
              <a:t>“No model is true, but some models are useful.”</a:t>
            </a:r>
            <a:br>
              <a:rPr lang="en-GB" sz="3200" dirty="0">
                <a:latin typeface="+mj-lt"/>
              </a:rPr>
            </a:br>
            <a:endParaRPr lang="en-GB" sz="3200" dirty="0">
              <a:latin typeface="+mj-lt"/>
            </a:endParaRPr>
          </a:p>
          <a:p>
            <a:r>
              <a:rPr lang="en-GB" sz="3200" dirty="0">
                <a:latin typeface="+mj-lt"/>
              </a:rPr>
              <a:t>“Models do </a:t>
            </a:r>
            <a:r>
              <a:rPr lang="en-GB" sz="3200" b="1" dirty="0">
                <a:latin typeface="+mj-lt"/>
              </a:rPr>
              <a:t>not</a:t>
            </a:r>
            <a:r>
              <a:rPr lang="en-GB" sz="3200" dirty="0">
                <a:latin typeface="+mj-lt"/>
              </a:rPr>
              <a:t> make decisions. Managers do.”</a:t>
            </a:r>
            <a:endParaRPr lang="en-US" sz="3200" b="1" dirty="0">
              <a:latin typeface="+mj-lt"/>
            </a:endParaRPr>
          </a:p>
        </p:txBody>
      </p:sp>
    </p:spTree>
    <p:extLst>
      <p:ext uri="{BB962C8B-B14F-4D97-AF65-F5344CB8AC3E}">
        <p14:creationId xmlns:p14="http://schemas.microsoft.com/office/powerpoint/2010/main" val="423104780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CD1AA-0F77-419C-8147-824DB3B838FF}"/>
              </a:ext>
            </a:extLst>
          </p:cNvPr>
          <p:cNvSpPr>
            <a:spLocks noGrp="1"/>
          </p:cNvSpPr>
          <p:nvPr>
            <p:ph type="title"/>
          </p:nvPr>
        </p:nvSpPr>
        <p:spPr/>
        <p:txBody>
          <a:bodyPr/>
          <a:lstStyle/>
          <a:p>
            <a:r>
              <a:rPr lang="zh-TW" altLang="en-US" dirty="0">
                <a:solidFill>
                  <a:srgbClr val="111111"/>
                </a:solidFill>
                <a:latin typeface="Roboto" panose="02000000000000000000" pitchFamily="2" charset="0"/>
              </a:rPr>
              <a:t>一個簡單線性回歸 </a:t>
            </a:r>
            <a:r>
              <a:rPr lang="en-US" altLang="zh-TW" dirty="0">
                <a:solidFill>
                  <a:srgbClr val="111111"/>
                </a:solidFill>
                <a:latin typeface="Roboto" panose="02000000000000000000" pitchFamily="2" charset="0"/>
              </a:rPr>
              <a:t>Model</a:t>
            </a:r>
            <a:endParaRPr lang="en-US" dirty="0"/>
          </a:p>
        </p:txBody>
      </p:sp>
      <p:sp>
        <p:nvSpPr>
          <p:cNvPr id="3" name="Content Placeholder 2">
            <a:extLst>
              <a:ext uri="{FF2B5EF4-FFF2-40B4-BE49-F238E27FC236}">
                <a16:creationId xmlns:a16="http://schemas.microsoft.com/office/drawing/2014/main" id="{5B82C027-FCBB-46D7-BADE-54756825F924}"/>
              </a:ext>
            </a:extLst>
          </p:cNvPr>
          <p:cNvSpPr>
            <a:spLocks noGrp="1"/>
          </p:cNvSpPr>
          <p:nvPr>
            <p:ph idx="1"/>
          </p:nvPr>
        </p:nvSpPr>
        <p:spPr>
          <a:xfrm>
            <a:off x="90152" y="1499617"/>
            <a:ext cx="7109138" cy="4677347"/>
          </a:xfrm>
        </p:spPr>
        <p:txBody>
          <a:bodyPr anchor="t"/>
          <a:lstStyle/>
          <a:p>
            <a:pPr marL="0" indent="0">
              <a:buNone/>
            </a:pPr>
            <a:r>
              <a:rPr lang="en-US" sz="4400" b="1" i="1" dirty="0">
                <a:solidFill>
                  <a:srgbClr val="111111"/>
                </a:solidFill>
                <a:effectLst/>
                <a:latin typeface="Times New Roman" panose="02020603050405020304" pitchFamily="18" charset="0"/>
                <a:cs typeface="Times New Roman" panose="02020603050405020304" pitchFamily="18" charset="0"/>
              </a:rPr>
              <a:t>Y = </a:t>
            </a:r>
            <a:r>
              <a:rPr lang="en-US" sz="4400" b="1" i="1" dirty="0" err="1">
                <a:solidFill>
                  <a:srgbClr val="111111"/>
                </a:solidFill>
                <a:effectLst/>
                <a:latin typeface="Times New Roman" panose="02020603050405020304" pitchFamily="18" charset="0"/>
                <a:cs typeface="Times New Roman" panose="02020603050405020304" pitchFamily="18" charset="0"/>
              </a:rPr>
              <a:t>a</a:t>
            </a:r>
            <a:r>
              <a:rPr lang="en-US" sz="4800" b="1" i="1" dirty="0" err="1">
                <a:solidFill>
                  <a:srgbClr val="111111"/>
                </a:solidFill>
                <a:effectLst/>
                <a:latin typeface="Times New Roman" panose="02020603050405020304" pitchFamily="18" charset="0"/>
                <a:cs typeface="Times New Roman" panose="02020603050405020304" pitchFamily="18" charset="0"/>
              </a:rPr>
              <a:t>X</a:t>
            </a:r>
            <a:r>
              <a:rPr lang="en-US" sz="4400" b="1" i="1" dirty="0">
                <a:solidFill>
                  <a:srgbClr val="111111"/>
                </a:solidFill>
                <a:effectLst/>
                <a:latin typeface="Times New Roman" panose="02020603050405020304" pitchFamily="18" charset="0"/>
                <a:cs typeface="Times New Roman" panose="02020603050405020304" pitchFamily="18" charset="0"/>
              </a:rPr>
              <a:t> + b</a:t>
            </a:r>
            <a:endParaRPr lang="en-US" altLang="zh-TW" sz="4400" b="0" i="1" dirty="0">
              <a:solidFill>
                <a:srgbClr val="111111"/>
              </a:solidFill>
              <a:effectLst/>
              <a:latin typeface="Times New Roman" panose="02020603050405020304" pitchFamily="18" charset="0"/>
              <a:cs typeface="Times New Roman" panose="02020603050405020304" pitchFamily="18" charset="0"/>
            </a:endParaRPr>
          </a:p>
          <a:p>
            <a:pPr marL="0" indent="0">
              <a:buNone/>
            </a:pPr>
            <a:r>
              <a:rPr lang="en-US" b="0" i="0" dirty="0">
                <a:solidFill>
                  <a:srgbClr val="111111"/>
                </a:solidFill>
                <a:effectLst/>
                <a:latin typeface="Roboto" panose="02000000000000000000" pitchFamily="2" charset="0"/>
              </a:rPr>
              <a:t>b：</a:t>
            </a:r>
            <a:r>
              <a:rPr lang="zh-TW" altLang="en-US" b="0" i="0" dirty="0">
                <a:solidFill>
                  <a:srgbClr val="111111"/>
                </a:solidFill>
                <a:effectLst/>
                <a:latin typeface="Roboto" panose="02000000000000000000" pitchFamily="2" charset="0"/>
              </a:rPr>
              <a:t>截距 </a:t>
            </a:r>
            <a:r>
              <a:rPr lang="en-US" altLang="zh-TW" b="0" i="0" dirty="0">
                <a:solidFill>
                  <a:srgbClr val="111111"/>
                </a:solidFill>
                <a:effectLst/>
                <a:latin typeface="Roboto" panose="02000000000000000000" pitchFamily="2" charset="0"/>
              </a:rPr>
              <a:t>(</a:t>
            </a:r>
            <a:r>
              <a:rPr lang="en-US" b="0" i="0" dirty="0">
                <a:solidFill>
                  <a:srgbClr val="111111"/>
                </a:solidFill>
                <a:effectLst/>
                <a:latin typeface="Roboto" panose="02000000000000000000" pitchFamily="2" charset="0"/>
              </a:rPr>
              <a:t>Intercept)，</a:t>
            </a:r>
          </a:p>
          <a:p>
            <a:pPr marL="0" indent="0">
              <a:buNone/>
            </a:pPr>
            <a:r>
              <a:rPr lang="en-US" b="0" i="0" dirty="0">
                <a:solidFill>
                  <a:srgbClr val="111111"/>
                </a:solidFill>
                <a:effectLst/>
                <a:latin typeface="Roboto" panose="02000000000000000000" pitchFamily="2" charset="0"/>
              </a:rPr>
              <a:t>a：</a:t>
            </a:r>
            <a:r>
              <a:rPr lang="zh-TW" altLang="en-US" b="0" i="0" dirty="0">
                <a:solidFill>
                  <a:srgbClr val="111111"/>
                </a:solidFill>
                <a:effectLst/>
                <a:latin typeface="Roboto" panose="02000000000000000000" pitchFamily="2" charset="0"/>
              </a:rPr>
              <a:t>斜率 </a:t>
            </a:r>
            <a:r>
              <a:rPr lang="en-US" altLang="zh-TW" b="0" i="0" dirty="0">
                <a:solidFill>
                  <a:srgbClr val="111111"/>
                </a:solidFill>
                <a:effectLst/>
                <a:latin typeface="Roboto" panose="02000000000000000000" pitchFamily="2" charset="0"/>
              </a:rPr>
              <a:t>(</a:t>
            </a:r>
            <a:r>
              <a:rPr lang="en-US" b="0" i="0" dirty="0">
                <a:solidFill>
                  <a:srgbClr val="111111"/>
                </a:solidFill>
                <a:effectLst/>
                <a:latin typeface="Roboto" panose="02000000000000000000" pitchFamily="2" charset="0"/>
              </a:rPr>
              <a:t>Slope) </a:t>
            </a:r>
            <a:r>
              <a:rPr lang="zh-TW" altLang="en-US" b="0" i="0" dirty="0">
                <a:solidFill>
                  <a:srgbClr val="111111"/>
                </a:solidFill>
                <a:effectLst/>
                <a:latin typeface="Roboto" panose="02000000000000000000" pitchFamily="2" charset="0"/>
              </a:rPr>
              <a:t>為 </a:t>
            </a:r>
            <a:r>
              <a:rPr lang="en-US" b="0" i="0" dirty="0">
                <a:solidFill>
                  <a:srgbClr val="111111"/>
                </a:solidFill>
                <a:effectLst/>
                <a:latin typeface="Roboto" panose="02000000000000000000" pitchFamily="2" charset="0"/>
              </a:rPr>
              <a:t>X </a:t>
            </a:r>
            <a:r>
              <a:rPr lang="zh-TW" altLang="en-US" b="0" i="0" dirty="0">
                <a:solidFill>
                  <a:srgbClr val="111111"/>
                </a:solidFill>
                <a:effectLst/>
                <a:latin typeface="Roboto" panose="02000000000000000000" pitchFamily="2" charset="0"/>
              </a:rPr>
              <a:t>變動一個單位 </a:t>
            </a:r>
            <a:r>
              <a:rPr lang="en-US" dirty="0">
                <a:solidFill>
                  <a:srgbClr val="111111"/>
                </a:solidFill>
                <a:latin typeface="Roboto" panose="02000000000000000000" pitchFamily="2" charset="0"/>
              </a:rPr>
              <a:t>Y </a:t>
            </a:r>
            <a:r>
              <a:rPr lang="zh-TW" altLang="en-US" b="0" i="0" dirty="0">
                <a:solidFill>
                  <a:srgbClr val="111111"/>
                </a:solidFill>
                <a:effectLst/>
                <a:latin typeface="Roboto" panose="02000000000000000000" pitchFamily="2" charset="0"/>
              </a:rPr>
              <a:t>變動的量</a:t>
            </a:r>
            <a:endParaRPr lang="en-US" dirty="0"/>
          </a:p>
        </p:txBody>
      </p:sp>
      <p:pic>
        <p:nvPicPr>
          <p:cNvPr id="5122" name="Picture 2">
            <a:extLst>
              <a:ext uri="{FF2B5EF4-FFF2-40B4-BE49-F238E27FC236}">
                <a16:creationId xmlns:a16="http://schemas.microsoft.com/office/drawing/2014/main" id="{697180CC-17D5-4F11-A663-C18392B29CD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8897" t="-1" r="20290" b="14754"/>
          <a:stretch/>
        </p:blipFill>
        <p:spPr bwMode="auto">
          <a:xfrm>
            <a:off x="7289442" y="7926"/>
            <a:ext cx="4900412" cy="298338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CA3DEF10-5740-4E00-9A3F-006368781FAE}"/>
              </a:ext>
            </a:extLst>
          </p:cNvPr>
          <p:cNvSpPr txBox="1"/>
          <p:nvPr/>
        </p:nvSpPr>
        <p:spPr>
          <a:xfrm>
            <a:off x="0" y="4976635"/>
            <a:ext cx="6217276" cy="1200329"/>
          </a:xfrm>
          <a:prstGeom prst="rect">
            <a:avLst/>
          </a:prstGeom>
          <a:noFill/>
        </p:spPr>
        <p:txBody>
          <a:bodyPr wrap="square">
            <a:spAutoFit/>
          </a:bodyPr>
          <a:lstStyle/>
          <a:p>
            <a:pPr marL="285750" indent="-285750">
              <a:buFont typeface="Arial" panose="020B0604020202020204" pitchFamily="34" charset="0"/>
              <a:buChar char="•"/>
            </a:pPr>
            <a:r>
              <a:rPr lang="zh-TW" altLang="en-US" dirty="0">
                <a:hlinkClick r:id="rId3"/>
              </a:rPr>
              <a:t>簡單線性回歸的顯著性檢定</a:t>
            </a:r>
            <a:r>
              <a:rPr lang="en-US" altLang="zh-TW" dirty="0">
                <a:hlinkClick r:id="rId3"/>
              </a:rPr>
              <a:t>(</a:t>
            </a:r>
            <a:r>
              <a:rPr lang="en-US" dirty="0">
                <a:hlinkClick r:id="rId3"/>
              </a:rPr>
              <a:t>Significance test) - </a:t>
            </a:r>
            <a:r>
              <a:rPr lang="zh-TW" altLang="en-US" dirty="0">
                <a:hlinkClick r:id="rId3"/>
              </a:rPr>
              <a:t>邱秉誠資料科學札記 </a:t>
            </a:r>
            <a:r>
              <a:rPr lang="en-US" altLang="zh-TW" dirty="0">
                <a:hlinkClick r:id="rId3"/>
              </a:rPr>
              <a:t>– </a:t>
            </a:r>
            <a:r>
              <a:rPr lang="en-US" dirty="0">
                <a:hlinkClick r:id="rId3"/>
              </a:rPr>
              <a:t>Medium</a:t>
            </a:r>
            <a:endParaRPr lang="en-US" dirty="0"/>
          </a:p>
          <a:p>
            <a:pPr marL="285750" indent="-285750">
              <a:buFont typeface="Arial" panose="020B0604020202020204" pitchFamily="34" charset="0"/>
              <a:buChar char="•"/>
            </a:pPr>
            <a:r>
              <a:rPr lang="en-US" dirty="0">
                <a:hlinkClick r:id="rId4"/>
              </a:rPr>
              <a:t>[Day 8] </a:t>
            </a:r>
            <a:r>
              <a:rPr lang="zh-TW" altLang="en-US" dirty="0">
                <a:hlinkClick r:id="rId4"/>
              </a:rPr>
              <a:t>線性迴歸 </a:t>
            </a:r>
            <a:r>
              <a:rPr lang="en-US" altLang="zh-TW" dirty="0">
                <a:hlinkClick r:id="rId4"/>
              </a:rPr>
              <a:t>(</a:t>
            </a:r>
            <a:r>
              <a:rPr lang="en-US" dirty="0">
                <a:hlinkClick r:id="rId4"/>
              </a:rPr>
              <a:t>Linear Regression) - </a:t>
            </a:r>
            <a:r>
              <a:rPr lang="en-US" dirty="0" err="1">
                <a:hlinkClick r:id="rId4"/>
              </a:rPr>
              <a:t>iT</a:t>
            </a:r>
            <a:r>
              <a:rPr lang="en-US" dirty="0">
                <a:hlinkClick r:id="rId4"/>
              </a:rPr>
              <a:t> </a:t>
            </a:r>
            <a:r>
              <a:rPr lang="zh-TW" altLang="en-US" dirty="0">
                <a:hlinkClick r:id="rId4"/>
              </a:rPr>
              <a:t>邦幫忙</a:t>
            </a:r>
            <a:r>
              <a:rPr lang="en-US" altLang="zh-TW" dirty="0">
                <a:hlinkClick r:id="rId4"/>
              </a:rPr>
              <a:t>::</a:t>
            </a:r>
            <a:r>
              <a:rPr lang="zh-TW" altLang="en-US" dirty="0">
                <a:hlinkClick r:id="rId4"/>
              </a:rPr>
              <a:t>一起幫忙解決難題，拯救 </a:t>
            </a:r>
            <a:r>
              <a:rPr lang="en-US" dirty="0">
                <a:hlinkClick r:id="rId4"/>
              </a:rPr>
              <a:t>IT </a:t>
            </a:r>
            <a:r>
              <a:rPr lang="zh-TW" altLang="en-US" dirty="0">
                <a:hlinkClick r:id="rId4"/>
              </a:rPr>
              <a:t>人的一天 </a:t>
            </a:r>
            <a:r>
              <a:rPr lang="en-US" altLang="zh-TW" dirty="0">
                <a:hlinkClick r:id="rId4"/>
              </a:rPr>
              <a:t>(</a:t>
            </a:r>
            <a:r>
              <a:rPr lang="en-US" dirty="0">
                <a:hlinkClick r:id="rId4"/>
              </a:rPr>
              <a:t>ithome.com.tw)</a:t>
            </a:r>
            <a:r>
              <a:rPr lang="en-US" dirty="0"/>
              <a:t> </a:t>
            </a:r>
          </a:p>
        </p:txBody>
      </p:sp>
      <p:sp>
        <p:nvSpPr>
          <p:cNvPr id="5" name="TextBox 4">
            <a:extLst>
              <a:ext uri="{FF2B5EF4-FFF2-40B4-BE49-F238E27FC236}">
                <a16:creationId xmlns:a16="http://schemas.microsoft.com/office/drawing/2014/main" id="{6F44A56C-3439-480B-9F4E-3D8FD56C00A1}"/>
              </a:ext>
            </a:extLst>
          </p:cNvPr>
          <p:cNvSpPr txBox="1"/>
          <p:nvPr/>
        </p:nvSpPr>
        <p:spPr>
          <a:xfrm>
            <a:off x="11275453" y="2665927"/>
            <a:ext cx="367408" cy="584775"/>
          </a:xfrm>
          <a:prstGeom prst="rect">
            <a:avLst/>
          </a:prstGeom>
          <a:solidFill>
            <a:srgbClr val="FFFF00"/>
          </a:solidFill>
        </p:spPr>
        <p:txBody>
          <a:bodyPr wrap="none" rtlCol="0">
            <a:spAutoFit/>
          </a:bodyPr>
          <a:lstStyle/>
          <a:p>
            <a:r>
              <a:rPr lang="en-US" sz="3200" i="1" dirty="0">
                <a:latin typeface="Times New Roman" panose="02020603050405020304" pitchFamily="18" charset="0"/>
                <a:cs typeface="Times New Roman" panose="02020603050405020304" pitchFamily="18" charset="0"/>
              </a:rPr>
              <a:t>x</a:t>
            </a:r>
          </a:p>
        </p:txBody>
      </p:sp>
      <p:sp>
        <p:nvSpPr>
          <p:cNvPr id="8" name="TextBox 7">
            <a:extLst>
              <a:ext uri="{FF2B5EF4-FFF2-40B4-BE49-F238E27FC236}">
                <a16:creationId xmlns:a16="http://schemas.microsoft.com/office/drawing/2014/main" id="{2210ED1B-D95C-43D0-9D85-1AC8753D036F}"/>
              </a:ext>
            </a:extLst>
          </p:cNvPr>
          <p:cNvSpPr txBox="1"/>
          <p:nvPr/>
        </p:nvSpPr>
        <p:spPr>
          <a:xfrm>
            <a:off x="7289442" y="133082"/>
            <a:ext cx="367408" cy="584775"/>
          </a:xfrm>
          <a:prstGeom prst="rect">
            <a:avLst/>
          </a:prstGeom>
          <a:solidFill>
            <a:srgbClr val="FFFF00"/>
          </a:solidFill>
        </p:spPr>
        <p:txBody>
          <a:bodyPr wrap="none" rtlCol="0">
            <a:spAutoFit/>
          </a:bodyPr>
          <a:lstStyle/>
          <a:p>
            <a:r>
              <a:rPr lang="en-US" sz="3200" i="1" dirty="0">
                <a:latin typeface="Times New Roman" panose="02020603050405020304" pitchFamily="18" charset="0"/>
                <a:cs typeface="Times New Roman" panose="02020603050405020304" pitchFamily="18" charset="0"/>
              </a:rPr>
              <a:t>y</a:t>
            </a:r>
          </a:p>
        </p:txBody>
      </p:sp>
      <p:sp>
        <p:nvSpPr>
          <p:cNvPr id="9" name="TextBox 8">
            <a:extLst>
              <a:ext uri="{FF2B5EF4-FFF2-40B4-BE49-F238E27FC236}">
                <a16:creationId xmlns:a16="http://schemas.microsoft.com/office/drawing/2014/main" id="{3AE71222-1438-4DE7-86ED-36F017540DB9}"/>
              </a:ext>
            </a:extLst>
          </p:cNvPr>
          <p:cNvSpPr txBox="1"/>
          <p:nvPr/>
        </p:nvSpPr>
        <p:spPr>
          <a:xfrm>
            <a:off x="6753359" y="4931466"/>
            <a:ext cx="6217276" cy="923330"/>
          </a:xfrm>
          <a:prstGeom prst="rect">
            <a:avLst/>
          </a:prstGeom>
          <a:noFill/>
        </p:spPr>
        <p:txBody>
          <a:bodyPr wrap="square">
            <a:spAutoFit/>
          </a:bodyPr>
          <a:lstStyle/>
          <a:p>
            <a:r>
              <a:rPr lang="en-US" dirty="0">
                <a:hlinkClick r:id="rId5"/>
              </a:rPr>
              <a:t>** R-squared, Clearly Explained!!! – YouTube</a:t>
            </a:r>
            <a:endParaRPr lang="en-US" dirty="0"/>
          </a:p>
          <a:p>
            <a:r>
              <a:rPr lang="en-US" dirty="0">
                <a:hlinkClick r:id="rId6"/>
              </a:rPr>
              <a:t>R-Squared - Definition, Interpretation, and How to Calculate (corporatefinanceinstitute.com)</a:t>
            </a:r>
            <a:r>
              <a:rPr lang="en-US" dirty="0"/>
              <a:t> </a:t>
            </a:r>
          </a:p>
        </p:txBody>
      </p:sp>
      <p:sp>
        <p:nvSpPr>
          <p:cNvPr id="4" name="TextBox 3">
            <a:extLst>
              <a:ext uri="{FF2B5EF4-FFF2-40B4-BE49-F238E27FC236}">
                <a16:creationId xmlns:a16="http://schemas.microsoft.com/office/drawing/2014/main" id="{807D5014-DBBD-455C-9502-FC0430899E33}"/>
              </a:ext>
            </a:extLst>
          </p:cNvPr>
          <p:cNvSpPr txBox="1"/>
          <p:nvPr/>
        </p:nvSpPr>
        <p:spPr>
          <a:xfrm>
            <a:off x="2705100" y="3924300"/>
            <a:ext cx="5869299" cy="369332"/>
          </a:xfrm>
          <a:prstGeom prst="rect">
            <a:avLst/>
          </a:prstGeom>
          <a:noFill/>
        </p:spPr>
        <p:txBody>
          <a:bodyPr wrap="none" rtlCol="0">
            <a:spAutoFit/>
          </a:bodyPr>
          <a:lstStyle/>
          <a:p>
            <a:r>
              <a:rPr lang="en-US" dirty="0">
                <a:hlinkClick r:id="rId7"/>
              </a:rPr>
              <a:t>* Chapter 13: Simple Linear Regression</a:t>
            </a:r>
            <a:r>
              <a:rPr lang="en-US" dirty="0"/>
              <a:t> from a Book  </a:t>
            </a:r>
          </a:p>
        </p:txBody>
      </p:sp>
    </p:spTree>
    <p:extLst>
      <p:ext uri="{BB962C8B-B14F-4D97-AF65-F5344CB8AC3E}">
        <p14:creationId xmlns:p14="http://schemas.microsoft.com/office/powerpoint/2010/main" val="60103403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F4625-373A-461D-A131-8B9B93E4E8AA}"/>
              </a:ext>
            </a:extLst>
          </p:cNvPr>
          <p:cNvSpPr>
            <a:spLocks noGrp="1"/>
          </p:cNvSpPr>
          <p:nvPr>
            <p:ph type="title"/>
          </p:nvPr>
        </p:nvSpPr>
        <p:spPr/>
        <p:txBody>
          <a:bodyPr>
            <a:normAutofit/>
          </a:bodyPr>
          <a:lstStyle/>
          <a:p>
            <a:r>
              <a:rPr lang="en-US" b="1" i="0" u="none" strike="noStrike" baseline="0" dirty="0">
                <a:latin typeface="OptimaLTStd-Bold"/>
              </a:rPr>
              <a:t>Terminologies for Regression</a:t>
            </a:r>
            <a:endParaRPr lang="en-US" sz="6000" dirty="0"/>
          </a:p>
        </p:txBody>
      </p:sp>
      <p:graphicFrame>
        <p:nvGraphicFramePr>
          <p:cNvPr id="6" name="Content Placeholder 5">
            <a:extLst>
              <a:ext uri="{FF2B5EF4-FFF2-40B4-BE49-F238E27FC236}">
                <a16:creationId xmlns:a16="http://schemas.microsoft.com/office/drawing/2014/main" id="{DCFCA153-EF3E-419E-9DCB-F652D525A42B}"/>
              </a:ext>
            </a:extLst>
          </p:cNvPr>
          <p:cNvGraphicFramePr>
            <a:graphicFrameLocks noGrp="1"/>
          </p:cNvGraphicFramePr>
          <p:nvPr>
            <p:ph idx="1"/>
            <p:extLst>
              <p:ext uri="{D42A27DB-BD31-4B8C-83A1-F6EECF244321}">
                <p14:modId xmlns:p14="http://schemas.microsoft.com/office/powerpoint/2010/main" val="2707674235"/>
              </p:ext>
            </p:extLst>
          </p:nvPr>
        </p:nvGraphicFramePr>
        <p:xfrm>
          <a:off x="451413" y="1250114"/>
          <a:ext cx="11401063" cy="5124832"/>
        </p:xfrm>
        <a:graphic>
          <a:graphicData uri="http://schemas.openxmlformats.org/drawingml/2006/table">
            <a:tbl>
              <a:tblPr firstRow="1" firstCol="1" bandRow="1">
                <a:tableStyleId>{5940675A-B579-460E-94D1-54222C63F5DA}</a:tableStyleId>
              </a:tblPr>
              <a:tblGrid>
                <a:gridCol w="5636871">
                  <a:extLst>
                    <a:ext uri="{9D8B030D-6E8A-4147-A177-3AD203B41FA5}">
                      <a16:colId xmlns:a16="http://schemas.microsoft.com/office/drawing/2014/main" val="3122388617"/>
                    </a:ext>
                  </a:extLst>
                </a:gridCol>
                <a:gridCol w="5764192">
                  <a:extLst>
                    <a:ext uri="{9D8B030D-6E8A-4147-A177-3AD203B41FA5}">
                      <a16:colId xmlns:a16="http://schemas.microsoft.com/office/drawing/2014/main" val="264425042"/>
                    </a:ext>
                  </a:extLst>
                </a:gridCol>
              </a:tblGrid>
              <a:tr h="283185">
                <a:tc>
                  <a:txBody>
                    <a:bodyPr/>
                    <a:lstStyle/>
                    <a:p>
                      <a:pPr marL="0" marR="0" algn="ctr">
                        <a:lnSpc>
                          <a:spcPct val="107000"/>
                        </a:lnSpc>
                        <a:spcBef>
                          <a:spcPts val="0"/>
                        </a:spcBef>
                        <a:spcAft>
                          <a:spcPts val="0"/>
                        </a:spcAft>
                      </a:pPr>
                      <a:r>
                        <a:rPr lang="en-US" sz="4000" b="1" dirty="0">
                          <a:solidFill>
                            <a:srgbClr val="C00000"/>
                          </a:solidFill>
                          <a:effectLst/>
                        </a:rPr>
                        <a:t>y </a:t>
                      </a:r>
                      <a:endParaRPr lang="en-US" sz="3200" b="1" dirty="0">
                        <a:solidFill>
                          <a:srgbClr val="C00000"/>
                        </a:solidFill>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solidFill>
                      <a:schemeClr val="bg1"/>
                    </a:solidFill>
                  </a:tcPr>
                </a:tc>
                <a:tc>
                  <a:txBody>
                    <a:bodyPr/>
                    <a:lstStyle/>
                    <a:p>
                      <a:pPr marL="0" marR="0" algn="ctr">
                        <a:lnSpc>
                          <a:spcPct val="107000"/>
                        </a:lnSpc>
                        <a:spcBef>
                          <a:spcPts val="0"/>
                        </a:spcBef>
                        <a:spcAft>
                          <a:spcPts val="0"/>
                        </a:spcAft>
                      </a:pPr>
                      <a:r>
                        <a:rPr lang="en-US" sz="4000" b="1" dirty="0">
                          <a:solidFill>
                            <a:srgbClr val="C00000"/>
                          </a:solidFill>
                          <a:effectLst/>
                        </a:rPr>
                        <a:t>x</a:t>
                      </a:r>
                      <a:endParaRPr lang="en-US" sz="3200" b="1" dirty="0">
                        <a:solidFill>
                          <a:srgbClr val="C00000"/>
                        </a:solidFill>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1770120443"/>
                  </a:ext>
                </a:extLst>
              </a:tr>
              <a:tr h="579819">
                <a:tc>
                  <a:txBody>
                    <a:bodyPr/>
                    <a:lstStyle/>
                    <a:p>
                      <a:pPr marL="0" marR="0">
                        <a:lnSpc>
                          <a:spcPct val="107000"/>
                        </a:lnSpc>
                        <a:spcBef>
                          <a:spcPts val="0"/>
                        </a:spcBef>
                        <a:spcAft>
                          <a:spcPts val="0"/>
                        </a:spcAft>
                      </a:pPr>
                      <a:r>
                        <a:rPr lang="en-US" sz="3200" b="1">
                          <a:effectLst/>
                        </a:rPr>
                        <a:t>Dependent variable </a:t>
                      </a:r>
                      <a:endParaRPr lang="en-US" sz="2400" b="1">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solidFill>
                      <a:schemeClr val="bg1"/>
                    </a:solidFill>
                  </a:tcPr>
                </a:tc>
                <a:tc>
                  <a:txBody>
                    <a:bodyPr/>
                    <a:lstStyle/>
                    <a:p>
                      <a:pPr marL="0" marR="0">
                        <a:lnSpc>
                          <a:spcPct val="107000"/>
                        </a:lnSpc>
                        <a:spcBef>
                          <a:spcPts val="0"/>
                        </a:spcBef>
                        <a:spcAft>
                          <a:spcPts val="0"/>
                        </a:spcAft>
                      </a:pPr>
                      <a:r>
                        <a:rPr lang="en-US" sz="3200" b="1" dirty="0">
                          <a:effectLst/>
                        </a:rPr>
                        <a:t>Independent variable</a:t>
                      </a:r>
                      <a:endParaRPr lang="en-US" sz="2400" b="1" dirty="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542146778"/>
                  </a:ext>
                </a:extLst>
              </a:tr>
              <a:tr h="283185">
                <a:tc>
                  <a:txBody>
                    <a:bodyPr/>
                    <a:lstStyle/>
                    <a:p>
                      <a:pPr marL="0" marR="0">
                        <a:lnSpc>
                          <a:spcPct val="107000"/>
                        </a:lnSpc>
                        <a:spcBef>
                          <a:spcPts val="0"/>
                        </a:spcBef>
                        <a:spcAft>
                          <a:spcPts val="0"/>
                        </a:spcAft>
                      </a:pPr>
                      <a:r>
                        <a:rPr lang="en-US" sz="3200" b="1">
                          <a:effectLst/>
                        </a:rPr>
                        <a:t>Explained variable </a:t>
                      </a:r>
                      <a:endParaRPr lang="en-US" sz="2400" b="1">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solidFill>
                      <a:schemeClr val="bg1"/>
                    </a:solidFill>
                  </a:tcPr>
                </a:tc>
                <a:tc>
                  <a:txBody>
                    <a:bodyPr/>
                    <a:lstStyle/>
                    <a:p>
                      <a:pPr marL="0" marR="0">
                        <a:lnSpc>
                          <a:spcPct val="107000"/>
                        </a:lnSpc>
                        <a:spcBef>
                          <a:spcPts val="0"/>
                        </a:spcBef>
                        <a:spcAft>
                          <a:spcPts val="0"/>
                        </a:spcAft>
                      </a:pPr>
                      <a:r>
                        <a:rPr lang="en-US" sz="3200" b="1">
                          <a:effectLst/>
                        </a:rPr>
                        <a:t>Explanatory variable</a:t>
                      </a:r>
                      <a:endParaRPr lang="en-US" sz="2400" b="1">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1280774803"/>
                  </a:ext>
                </a:extLst>
              </a:tr>
              <a:tr h="283185">
                <a:tc>
                  <a:txBody>
                    <a:bodyPr/>
                    <a:lstStyle/>
                    <a:p>
                      <a:pPr marL="0" marR="0">
                        <a:lnSpc>
                          <a:spcPct val="107000"/>
                        </a:lnSpc>
                        <a:spcBef>
                          <a:spcPts val="0"/>
                        </a:spcBef>
                        <a:spcAft>
                          <a:spcPts val="0"/>
                        </a:spcAft>
                      </a:pPr>
                      <a:r>
                        <a:rPr lang="en-US" sz="3200" b="1">
                          <a:effectLst/>
                        </a:rPr>
                        <a:t>Response variable </a:t>
                      </a:r>
                      <a:endParaRPr lang="en-US" sz="2400" b="1">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solidFill>
                      <a:schemeClr val="bg1"/>
                    </a:solidFill>
                  </a:tcPr>
                </a:tc>
                <a:tc>
                  <a:txBody>
                    <a:bodyPr/>
                    <a:lstStyle/>
                    <a:p>
                      <a:pPr marL="0" marR="0">
                        <a:lnSpc>
                          <a:spcPct val="107000"/>
                        </a:lnSpc>
                        <a:spcBef>
                          <a:spcPts val="0"/>
                        </a:spcBef>
                        <a:spcAft>
                          <a:spcPts val="0"/>
                        </a:spcAft>
                      </a:pPr>
                      <a:r>
                        <a:rPr lang="en-US" sz="3200" b="1">
                          <a:effectLst/>
                        </a:rPr>
                        <a:t>Control variable</a:t>
                      </a:r>
                      <a:endParaRPr lang="en-US" sz="2400" b="1">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312656683"/>
                  </a:ext>
                </a:extLst>
              </a:tr>
              <a:tr h="283185">
                <a:tc>
                  <a:txBody>
                    <a:bodyPr/>
                    <a:lstStyle/>
                    <a:p>
                      <a:pPr marL="0" marR="0">
                        <a:lnSpc>
                          <a:spcPct val="107000"/>
                        </a:lnSpc>
                        <a:spcBef>
                          <a:spcPts val="0"/>
                        </a:spcBef>
                        <a:spcAft>
                          <a:spcPts val="0"/>
                        </a:spcAft>
                      </a:pPr>
                      <a:r>
                        <a:rPr lang="en-US" sz="3200" b="1">
                          <a:effectLst/>
                        </a:rPr>
                        <a:t>Predicted variable </a:t>
                      </a:r>
                      <a:endParaRPr lang="en-US" sz="2400" b="1">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solidFill>
                      <a:schemeClr val="bg1"/>
                    </a:solidFill>
                  </a:tcPr>
                </a:tc>
                <a:tc>
                  <a:txBody>
                    <a:bodyPr/>
                    <a:lstStyle/>
                    <a:p>
                      <a:pPr marL="0" marR="0">
                        <a:lnSpc>
                          <a:spcPct val="107000"/>
                        </a:lnSpc>
                        <a:spcBef>
                          <a:spcPts val="0"/>
                        </a:spcBef>
                        <a:spcAft>
                          <a:spcPts val="0"/>
                        </a:spcAft>
                      </a:pPr>
                      <a:r>
                        <a:rPr lang="en-US" sz="3200" b="1">
                          <a:effectLst/>
                        </a:rPr>
                        <a:t>Predictor variable</a:t>
                      </a:r>
                      <a:endParaRPr lang="en-US" sz="2400" b="1">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1180448991"/>
                  </a:ext>
                </a:extLst>
              </a:tr>
              <a:tr h="421262">
                <a:tc>
                  <a:txBody>
                    <a:bodyPr/>
                    <a:lstStyle/>
                    <a:p>
                      <a:pPr marL="0" marR="0">
                        <a:lnSpc>
                          <a:spcPct val="107000"/>
                        </a:lnSpc>
                        <a:spcBef>
                          <a:spcPts val="0"/>
                        </a:spcBef>
                        <a:spcAft>
                          <a:spcPts val="0"/>
                        </a:spcAft>
                      </a:pPr>
                      <a:r>
                        <a:rPr lang="en-US" sz="3200" b="1">
                          <a:effectLst/>
                        </a:rPr>
                        <a:t>Regressand </a:t>
                      </a:r>
                      <a:endParaRPr lang="en-US" sz="2400" b="1">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solidFill>
                      <a:schemeClr val="bg1"/>
                    </a:solidFill>
                  </a:tcPr>
                </a:tc>
                <a:tc>
                  <a:txBody>
                    <a:bodyPr/>
                    <a:lstStyle/>
                    <a:p>
                      <a:pPr marL="0" marR="0">
                        <a:lnSpc>
                          <a:spcPct val="107000"/>
                        </a:lnSpc>
                        <a:spcBef>
                          <a:spcPts val="0"/>
                        </a:spcBef>
                        <a:spcAft>
                          <a:spcPts val="0"/>
                        </a:spcAft>
                      </a:pPr>
                      <a:r>
                        <a:rPr lang="en-US" sz="3200" b="1" dirty="0">
                          <a:effectLst/>
                        </a:rPr>
                        <a:t>Regressor</a:t>
                      </a:r>
                      <a:endParaRPr lang="en-US" sz="2400" b="1" dirty="0">
                        <a:effectLst/>
                        <a:latin typeface="Calibri" panose="020F0502020204030204" pitchFamily="34" charset="0"/>
                        <a:ea typeface="DengXian" panose="02010600030101010101" pitchFamily="2" charset="-122"/>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33180593"/>
                  </a:ext>
                </a:extLst>
              </a:tr>
              <a:tr h="283185">
                <a:tc>
                  <a:txBody>
                    <a:bodyPr/>
                    <a:lstStyle/>
                    <a:p>
                      <a:pPr marL="0" marR="0">
                        <a:lnSpc>
                          <a:spcPct val="107000"/>
                        </a:lnSpc>
                        <a:spcBef>
                          <a:spcPts val="0"/>
                        </a:spcBef>
                        <a:spcAft>
                          <a:spcPts val="0"/>
                        </a:spcAft>
                      </a:pPr>
                      <a:r>
                        <a:rPr lang="zh-CN" altLang="en-US" sz="4000" b="1" i="0" u="sng" kern="1200" dirty="0">
                          <a:solidFill>
                            <a:schemeClr val="tx1"/>
                          </a:solidFill>
                          <a:effectLst/>
                          <a:latin typeface="DengXian" panose="02010600030101010101" pitchFamily="2" charset="-122"/>
                          <a:ea typeface="DengXian" panose="02010600030101010101" pitchFamily="2" charset="-122"/>
                          <a:cs typeface="+mn-cs"/>
                          <a:hlinkClick r:id="rId2" tooltip="因变量（页面不存在）"/>
                        </a:rPr>
                        <a:t>因变量</a:t>
                      </a:r>
                      <a:endParaRPr lang="en-US" altLang="zh-CN" sz="4000" b="1" i="0" u="sng" kern="1200" dirty="0">
                        <a:solidFill>
                          <a:schemeClr val="tx1"/>
                        </a:solidFill>
                        <a:effectLst/>
                        <a:latin typeface="DengXian" panose="02010600030101010101" pitchFamily="2" charset="-122"/>
                        <a:ea typeface="DengXian" panose="02010600030101010101" pitchFamily="2" charset="-122"/>
                        <a:cs typeface="+mn-cs"/>
                      </a:endParaRPr>
                    </a:p>
                    <a:p>
                      <a:pPr marL="0" marR="0">
                        <a:lnSpc>
                          <a:spcPct val="107000"/>
                        </a:lnSpc>
                        <a:spcBef>
                          <a:spcPts val="0"/>
                        </a:spcBef>
                        <a:spcAft>
                          <a:spcPts val="0"/>
                        </a:spcAft>
                      </a:pPr>
                      <a:r>
                        <a:rPr lang="en-US" altLang="zh-CN" sz="4000" b="1" i="0" u="none" kern="1200" dirty="0">
                          <a:solidFill>
                            <a:schemeClr val="tx1"/>
                          </a:solidFill>
                          <a:effectLst/>
                          <a:latin typeface="DengXian" panose="02010600030101010101" pitchFamily="2" charset="-122"/>
                          <a:ea typeface="DengXian" panose="02010600030101010101" pitchFamily="2" charset="-122"/>
                          <a:cs typeface="+mn-cs"/>
                        </a:rPr>
                        <a:t>(</a:t>
                      </a:r>
                      <a:r>
                        <a:rPr lang="zh-TW" altLang="en-US" sz="4000" b="1" i="0" u="none" kern="1200" dirty="0">
                          <a:solidFill>
                            <a:schemeClr val="tx1"/>
                          </a:solidFill>
                          <a:effectLst/>
                          <a:latin typeface="DengXian" panose="02010600030101010101" pitchFamily="2" charset="-122"/>
                          <a:ea typeface="DengXian" panose="02010600030101010101" pitchFamily="2" charset="-122"/>
                          <a:cs typeface="+mn-cs"/>
                        </a:rPr>
                        <a:t>應變量</a:t>
                      </a:r>
                      <a:r>
                        <a:rPr lang="en-US" altLang="zh-TW" sz="4000" b="1" i="0" u="none" kern="1200" dirty="0">
                          <a:solidFill>
                            <a:schemeClr val="tx1"/>
                          </a:solidFill>
                          <a:effectLst/>
                          <a:latin typeface="DengXian" panose="02010600030101010101" pitchFamily="2" charset="-122"/>
                          <a:ea typeface="DengXian" panose="02010600030101010101" pitchFamily="2" charset="-122"/>
                          <a:cs typeface="+mn-cs"/>
                        </a:rPr>
                        <a:t>/</a:t>
                      </a:r>
                      <a:r>
                        <a:rPr lang="zh-TW" altLang="en-US" sz="4000" b="1" i="0" u="none" kern="1200" dirty="0">
                          <a:solidFill>
                            <a:schemeClr val="tx1"/>
                          </a:solidFill>
                          <a:effectLst/>
                          <a:latin typeface="DengXian" panose="02010600030101010101" pitchFamily="2" charset="-122"/>
                          <a:ea typeface="DengXian" panose="02010600030101010101" pitchFamily="2" charset="-122"/>
                          <a:cs typeface="+mn-cs"/>
                        </a:rPr>
                        <a:t>變因</a:t>
                      </a:r>
                      <a:r>
                        <a:rPr lang="en-US" altLang="zh-TW" sz="4000" b="1" i="0" u="none" kern="1200" dirty="0">
                          <a:solidFill>
                            <a:schemeClr val="tx1"/>
                          </a:solidFill>
                          <a:effectLst/>
                          <a:latin typeface="DengXian" panose="02010600030101010101" pitchFamily="2" charset="-122"/>
                          <a:ea typeface="DengXian" panose="02010600030101010101" pitchFamily="2" charset="-122"/>
                          <a:cs typeface="+mn-cs"/>
                        </a:rPr>
                        <a:t>/</a:t>
                      </a:r>
                      <a:r>
                        <a:rPr lang="zh-TW" altLang="en-US" sz="4000" b="1" i="0" u="none" kern="1200" dirty="0">
                          <a:solidFill>
                            <a:schemeClr val="tx1"/>
                          </a:solidFill>
                          <a:effectLst/>
                          <a:latin typeface="DengXian" panose="02010600030101010101" pitchFamily="2" charset="-122"/>
                          <a:ea typeface="DengXian" panose="02010600030101010101" pitchFamily="2" charset="-122"/>
                          <a:cs typeface="+mn-cs"/>
                        </a:rPr>
                        <a:t>變項</a:t>
                      </a:r>
                      <a:r>
                        <a:rPr lang="en-US" altLang="zh-CN" sz="4000" b="1" i="0" u="none" kern="1200" dirty="0">
                          <a:solidFill>
                            <a:schemeClr val="tx1"/>
                          </a:solidFill>
                          <a:effectLst/>
                          <a:latin typeface="DengXian" panose="02010600030101010101" pitchFamily="2" charset="-122"/>
                          <a:ea typeface="DengXian" panose="02010600030101010101" pitchFamily="2" charset="-122"/>
                          <a:cs typeface="+mn-cs"/>
                        </a:rPr>
                        <a:t>)</a:t>
                      </a:r>
                      <a:endParaRPr lang="en-US" sz="4000" b="1" u="none" dirty="0">
                        <a:effectLst/>
                        <a:latin typeface="DengXian" panose="02010600030101010101" pitchFamily="2" charset="-122"/>
                        <a:ea typeface="DengXian" panose="02010600030101010101" pitchFamily="2" charset="-122"/>
                        <a:cs typeface="Times New Roman" panose="02020603050405020304" pitchFamily="18" charset="0"/>
                      </a:endParaRPr>
                    </a:p>
                  </a:txBody>
                  <a:tcPr marL="68580" marR="68580" marT="0" marB="0">
                    <a:solidFill>
                      <a:schemeClr val="bg1"/>
                    </a:solidFill>
                  </a:tcPr>
                </a:tc>
                <a:tc>
                  <a:txBody>
                    <a:bodyPr/>
                    <a:lstStyle/>
                    <a:p>
                      <a:pPr marL="0" marR="0">
                        <a:lnSpc>
                          <a:spcPct val="107000"/>
                        </a:lnSpc>
                        <a:spcBef>
                          <a:spcPts val="0"/>
                        </a:spcBef>
                        <a:spcAft>
                          <a:spcPts val="0"/>
                        </a:spcAft>
                      </a:pPr>
                      <a:r>
                        <a:rPr lang="zh-CN" altLang="en-US" sz="4000" b="1" i="0" u="none" strike="noStrike" kern="1200" dirty="0">
                          <a:solidFill>
                            <a:schemeClr val="tx1"/>
                          </a:solidFill>
                          <a:effectLst/>
                          <a:latin typeface="DengXian" panose="02010600030101010101" pitchFamily="2" charset="-122"/>
                          <a:ea typeface="DengXian" panose="02010600030101010101" pitchFamily="2" charset="-122"/>
                          <a:cs typeface="+mn-cs"/>
                          <a:hlinkClick r:id="rId3" tooltip="自变量"/>
                        </a:rPr>
                        <a:t>自变量</a:t>
                      </a:r>
                      <a:endParaRPr lang="en-US" altLang="zh-CN" sz="4000" b="1" i="0" u="none" strike="noStrike" kern="1200" dirty="0">
                        <a:solidFill>
                          <a:schemeClr val="tx1"/>
                        </a:solidFill>
                        <a:effectLst/>
                        <a:latin typeface="DengXian" panose="02010600030101010101" pitchFamily="2" charset="-122"/>
                        <a:ea typeface="DengXian" panose="02010600030101010101" pitchFamily="2" charset="-122"/>
                        <a:cs typeface="+mn-cs"/>
                      </a:endParaRPr>
                    </a:p>
                    <a:p>
                      <a:pPr marL="0" marR="0">
                        <a:lnSpc>
                          <a:spcPct val="107000"/>
                        </a:lnSpc>
                        <a:spcBef>
                          <a:spcPts val="0"/>
                        </a:spcBef>
                        <a:spcAft>
                          <a:spcPts val="0"/>
                        </a:spcAft>
                      </a:pPr>
                      <a:r>
                        <a:rPr lang="en-US" altLang="zh-CN" sz="4000" b="1" i="0" u="none" strike="noStrike" kern="1200" dirty="0">
                          <a:solidFill>
                            <a:schemeClr val="tx1"/>
                          </a:solidFill>
                          <a:effectLst/>
                          <a:latin typeface="DengXian" panose="02010600030101010101" pitchFamily="2" charset="-122"/>
                          <a:ea typeface="DengXian" panose="02010600030101010101" pitchFamily="2" charset="-122"/>
                          <a:cs typeface="+mn-cs"/>
                        </a:rPr>
                        <a:t>(</a:t>
                      </a:r>
                      <a:r>
                        <a:rPr lang="zh-TW" altLang="en-US" sz="4000" b="1" i="0" u="none" strike="noStrike" kern="1200" dirty="0">
                          <a:solidFill>
                            <a:schemeClr val="tx1"/>
                          </a:solidFill>
                          <a:effectLst/>
                          <a:latin typeface="DengXian" panose="02010600030101010101" pitchFamily="2" charset="-122"/>
                          <a:ea typeface="DengXian" panose="02010600030101010101" pitchFamily="2" charset="-122"/>
                          <a:cs typeface="+mn-cs"/>
                        </a:rPr>
                        <a:t>獨立變量</a:t>
                      </a:r>
                      <a:r>
                        <a:rPr lang="en-US" altLang="zh-TW" sz="4000" b="1" i="0" u="none" strike="noStrike" kern="1200" dirty="0">
                          <a:solidFill>
                            <a:schemeClr val="tx1"/>
                          </a:solidFill>
                          <a:effectLst/>
                          <a:latin typeface="DengXian" panose="02010600030101010101" pitchFamily="2" charset="-122"/>
                          <a:ea typeface="DengXian" panose="02010600030101010101" pitchFamily="2" charset="-122"/>
                          <a:cs typeface="+mn-cs"/>
                        </a:rPr>
                        <a:t>/</a:t>
                      </a:r>
                      <a:r>
                        <a:rPr lang="zh-TW" altLang="en-US" sz="4000" b="1" i="0" u="none" strike="noStrike" kern="1200" dirty="0">
                          <a:solidFill>
                            <a:schemeClr val="tx1"/>
                          </a:solidFill>
                          <a:effectLst/>
                          <a:latin typeface="DengXian" panose="02010600030101010101" pitchFamily="2" charset="-122"/>
                          <a:ea typeface="DengXian" panose="02010600030101010101" pitchFamily="2" charset="-122"/>
                          <a:cs typeface="+mn-cs"/>
                        </a:rPr>
                        <a:t>變因</a:t>
                      </a:r>
                      <a:r>
                        <a:rPr lang="en-US" altLang="zh-TW" sz="4000" b="1" i="0" u="none" strike="noStrike" kern="1200" dirty="0">
                          <a:solidFill>
                            <a:schemeClr val="tx1"/>
                          </a:solidFill>
                          <a:effectLst/>
                          <a:latin typeface="DengXian" panose="02010600030101010101" pitchFamily="2" charset="-122"/>
                          <a:ea typeface="DengXian" panose="02010600030101010101" pitchFamily="2" charset="-122"/>
                          <a:cs typeface="+mn-cs"/>
                        </a:rPr>
                        <a:t>/</a:t>
                      </a:r>
                      <a:r>
                        <a:rPr lang="zh-TW" altLang="en-US" sz="4000" b="1" i="0" u="none" strike="noStrike" kern="1200" dirty="0">
                          <a:solidFill>
                            <a:schemeClr val="tx1"/>
                          </a:solidFill>
                          <a:effectLst/>
                          <a:latin typeface="DengXian" panose="02010600030101010101" pitchFamily="2" charset="-122"/>
                          <a:ea typeface="DengXian" panose="02010600030101010101" pitchFamily="2" charset="-122"/>
                          <a:cs typeface="+mn-cs"/>
                        </a:rPr>
                        <a:t>變項、操作變因、操縱變因</a:t>
                      </a:r>
                      <a:r>
                        <a:rPr lang="en-US" altLang="zh-CN" sz="4000" b="1" i="0" u="none" strike="noStrike" kern="1200" dirty="0">
                          <a:solidFill>
                            <a:schemeClr val="tx1"/>
                          </a:solidFill>
                          <a:effectLst/>
                          <a:latin typeface="DengXian" panose="02010600030101010101" pitchFamily="2" charset="-122"/>
                          <a:ea typeface="DengXian" panose="02010600030101010101" pitchFamily="2" charset="-122"/>
                          <a:cs typeface="+mn-cs"/>
                        </a:rPr>
                        <a:t>)</a:t>
                      </a:r>
                      <a:endParaRPr lang="en-US" sz="4000" b="1" dirty="0">
                        <a:effectLst/>
                        <a:latin typeface="DengXian" panose="02010600030101010101" pitchFamily="2" charset="-122"/>
                        <a:ea typeface="DengXian" panose="02010600030101010101" pitchFamily="2" charset="-122"/>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3221145177"/>
                  </a:ext>
                </a:extLst>
              </a:tr>
            </a:tbl>
          </a:graphicData>
        </a:graphic>
      </p:graphicFrame>
    </p:spTree>
    <p:extLst>
      <p:ext uri="{BB962C8B-B14F-4D97-AF65-F5344CB8AC3E}">
        <p14:creationId xmlns:p14="http://schemas.microsoft.com/office/powerpoint/2010/main" val="317457786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183AE-F221-4BD8-9760-948EEB4F0A6F}"/>
              </a:ext>
            </a:extLst>
          </p:cNvPr>
          <p:cNvSpPr>
            <a:spLocks noGrp="1"/>
          </p:cNvSpPr>
          <p:nvPr>
            <p:ph type="title"/>
          </p:nvPr>
        </p:nvSpPr>
        <p:spPr>
          <a:xfrm>
            <a:off x="382137" y="1"/>
            <a:ext cx="10971663" cy="1250113"/>
          </a:xfrm>
        </p:spPr>
        <p:txBody>
          <a:bodyPr>
            <a:normAutofit/>
          </a:bodyPr>
          <a:lstStyle/>
          <a:p>
            <a:r>
              <a:rPr lang="en-US" sz="3200" b="0" i="0" u="none" strike="noStrike" baseline="0" dirty="0">
                <a:latin typeface="Arial" panose="020B0604020202020204" pitchFamily="34" charset="0"/>
                <a:cs typeface="Arial" panose="020B0604020202020204" pitchFamily="34" charset="0"/>
              </a:rPr>
              <a:t>Interpreting the coefficients </a:t>
            </a:r>
            <a:r>
              <a:rPr lang="en-US" altLang="zh-TW" sz="3200" b="0" i="0" u="none" strike="noStrike" baseline="0" dirty="0">
                <a:latin typeface="Arial" panose="020B0604020202020204" pitchFamily="34" charset="0"/>
                <a:cs typeface="Arial" panose="020B0604020202020204" pitchFamily="34" charset="0"/>
              </a:rPr>
              <a:t>(model parameters, i.e., a and b) </a:t>
            </a:r>
            <a:br>
              <a:rPr lang="en-US" altLang="zh-TW" sz="3200" b="0" i="0" u="none" strike="noStrike" baseline="0" dirty="0">
                <a:latin typeface="Arial" panose="020B0604020202020204" pitchFamily="34" charset="0"/>
                <a:cs typeface="Arial" panose="020B0604020202020204" pitchFamily="34" charset="0"/>
              </a:rPr>
            </a:br>
            <a:r>
              <a:rPr lang="en-US" sz="3200" b="0" i="0" u="none" strike="noStrike" baseline="0" dirty="0">
                <a:latin typeface="Arial" panose="020B0604020202020204" pitchFamily="34" charset="0"/>
                <a:cs typeface="Arial" panose="020B0604020202020204" pitchFamily="34" charset="0"/>
              </a:rPr>
              <a:t>of a linear response model.  </a:t>
            </a:r>
            <a:endParaRPr lang="en-US" sz="5400"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60C3BCC5-D6C3-44CA-89D6-1ED784CE5B56}"/>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2771073" y="452437"/>
            <a:ext cx="8582727" cy="6176963"/>
          </a:xfrm>
          <a:prstGeom prst="rect">
            <a:avLst/>
          </a:prstGeom>
        </p:spPr>
      </p:pic>
    </p:spTree>
    <p:extLst>
      <p:ext uri="{BB962C8B-B14F-4D97-AF65-F5344CB8AC3E}">
        <p14:creationId xmlns:p14="http://schemas.microsoft.com/office/powerpoint/2010/main" val="241053857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42C70-68E6-467C-AF23-BCB234D5DC2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E79208B-C881-4B4B-A0A7-169A8ECDABF5}"/>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B934E851-472F-4BFA-9ACB-E3CDD6A20972}"/>
              </a:ext>
            </a:extLst>
          </p:cNvPr>
          <p:cNvPicPr>
            <a:picLocks noChangeAspect="1"/>
          </p:cNvPicPr>
          <p:nvPr/>
        </p:nvPicPr>
        <p:blipFill rotWithShape="1">
          <a:blip r:embed="rId2"/>
          <a:srcRect b="14372"/>
          <a:stretch/>
        </p:blipFill>
        <p:spPr>
          <a:xfrm>
            <a:off x="0" y="246838"/>
            <a:ext cx="10021699" cy="3801287"/>
          </a:xfrm>
          <a:prstGeom prst="rect">
            <a:avLst/>
          </a:prstGeom>
        </p:spPr>
      </p:pic>
      <p:sp>
        <p:nvSpPr>
          <p:cNvPr id="6" name="TextBox 5">
            <a:extLst>
              <a:ext uri="{FF2B5EF4-FFF2-40B4-BE49-F238E27FC236}">
                <a16:creationId xmlns:a16="http://schemas.microsoft.com/office/drawing/2014/main" id="{B4DE76B8-D121-48B2-A9EC-6A344DF70311}"/>
              </a:ext>
            </a:extLst>
          </p:cNvPr>
          <p:cNvSpPr txBox="1"/>
          <p:nvPr/>
        </p:nvSpPr>
        <p:spPr>
          <a:xfrm>
            <a:off x="8807115" y="4173522"/>
            <a:ext cx="1401346" cy="584775"/>
          </a:xfrm>
          <a:prstGeom prst="rect">
            <a:avLst/>
          </a:prstGeom>
          <a:noFill/>
        </p:spPr>
        <p:txBody>
          <a:bodyPr wrap="none" rtlCol="0">
            <a:spAutoFit/>
          </a:bodyPr>
          <a:lstStyle/>
          <a:p>
            <a:r>
              <a:rPr lang="en-US" sz="3200" dirty="0"/>
              <a:t>model</a:t>
            </a:r>
          </a:p>
        </p:txBody>
      </p:sp>
      <p:sp>
        <p:nvSpPr>
          <p:cNvPr id="8" name="TextBox 7">
            <a:extLst>
              <a:ext uri="{FF2B5EF4-FFF2-40B4-BE49-F238E27FC236}">
                <a16:creationId xmlns:a16="http://schemas.microsoft.com/office/drawing/2014/main" id="{33201C0D-6121-4131-A938-8E7E72593B15}"/>
              </a:ext>
            </a:extLst>
          </p:cNvPr>
          <p:cNvSpPr txBox="1"/>
          <p:nvPr/>
        </p:nvSpPr>
        <p:spPr>
          <a:xfrm>
            <a:off x="53139" y="4976635"/>
            <a:ext cx="12085721" cy="1569660"/>
          </a:xfrm>
          <a:prstGeom prst="rect">
            <a:avLst/>
          </a:prstGeom>
          <a:noFill/>
        </p:spPr>
        <p:txBody>
          <a:bodyPr wrap="square">
            <a:spAutoFit/>
          </a:bodyPr>
          <a:lstStyle/>
          <a:p>
            <a:pPr marL="457200" indent="-457200" algn="l">
              <a:buFont typeface="Arial" panose="020B0604020202020204" pitchFamily="34" charset="0"/>
              <a:buChar char="•"/>
            </a:pPr>
            <a:r>
              <a:rPr lang="en-US" sz="3200" b="0" i="0" dirty="0">
                <a:effectLst/>
                <a:latin typeface="Arial" panose="020B0604020202020204" pitchFamily="34" charset="0"/>
              </a:rPr>
              <a:t>β0 and β1 are Called the </a:t>
            </a:r>
            <a:r>
              <a:rPr lang="en-US" sz="3200" b="1" i="0" dirty="0">
                <a:effectLst/>
                <a:latin typeface="Arial" panose="020B0604020202020204" pitchFamily="34" charset="0"/>
              </a:rPr>
              <a:t>Parameters</a:t>
            </a:r>
            <a:r>
              <a:rPr lang="en-US" sz="3200" b="0" i="0" dirty="0">
                <a:effectLst/>
                <a:latin typeface="Arial" panose="020B0604020202020204" pitchFamily="34" charset="0"/>
              </a:rPr>
              <a:t> of the Model.</a:t>
            </a:r>
            <a:endParaRPr lang="en-US" sz="3600" dirty="0">
              <a:latin typeface="Arial" panose="020B0604020202020204" pitchFamily="34" charset="0"/>
            </a:endParaRPr>
          </a:p>
          <a:p>
            <a:pPr marL="457200" indent="-457200" algn="l">
              <a:buFont typeface="Arial" panose="020B0604020202020204" pitchFamily="34" charset="0"/>
              <a:buChar char="•"/>
            </a:pPr>
            <a:r>
              <a:rPr lang="el-GR" sz="3600" b="0" i="0" dirty="0">
                <a:effectLst/>
                <a:latin typeface="Arial" panose="020B0604020202020204" pitchFamily="34" charset="0"/>
              </a:rPr>
              <a:t>ε</a:t>
            </a:r>
            <a:r>
              <a:rPr lang="en-US" sz="3600" b="0" i="0" dirty="0">
                <a:effectLst/>
                <a:latin typeface="Arial" panose="020B0604020202020204" pitchFamily="34" charset="0"/>
              </a:rPr>
              <a:t>: </a:t>
            </a:r>
            <a:r>
              <a:rPr lang="en-US" sz="3200" b="0" i="1" dirty="0">
                <a:effectLst/>
                <a:latin typeface="Arial" panose="020B0604020202020204" pitchFamily="34" charset="0"/>
              </a:rPr>
              <a:t>Error Term </a:t>
            </a:r>
            <a:r>
              <a:rPr lang="en-US" sz="2800" b="0" dirty="0">
                <a:effectLst/>
                <a:latin typeface="Arial" panose="020B0604020202020204" pitchFamily="34" charset="0"/>
              </a:rPr>
              <a:t>(Normally Distributed Random Variable, Independent with Identical Variances for each value of x.)</a:t>
            </a:r>
            <a:endParaRPr lang="en-US" sz="3600" dirty="0"/>
          </a:p>
        </p:txBody>
      </p:sp>
    </p:spTree>
    <p:extLst>
      <p:ext uri="{BB962C8B-B14F-4D97-AF65-F5344CB8AC3E}">
        <p14:creationId xmlns:p14="http://schemas.microsoft.com/office/powerpoint/2010/main" val="391778880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23453-8F1B-4B16-A654-085C3C60D87E}"/>
              </a:ext>
            </a:extLst>
          </p:cNvPr>
          <p:cNvSpPr>
            <a:spLocks noGrp="1"/>
          </p:cNvSpPr>
          <p:nvPr>
            <p:ph type="title"/>
          </p:nvPr>
        </p:nvSpPr>
        <p:spPr/>
        <p:txBody>
          <a:bodyPr/>
          <a:lstStyle/>
          <a:p>
            <a:r>
              <a:rPr lang="en-US" b="0" i="0" dirty="0">
                <a:effectLst/>
                <a:latin typeface="Roboto" panose="02000000000000000000" pitchFamily="2" charset="0"/>
              </a:rPr>
              <a:t>Linear Regression, Clearly Explained!!!</a:t>
            </a:r>
            <a:br>
              <a:rPr lang="en-US" b="0" i="0" dirty="0">
                <a:effectLst/>
                <a:latin typeface="Roboto" panose="02000000000000000000" pitchFamily="2" charset="0"/>
              </a:rPr>
            </a:br>
            <a:endParaRPr lang="en-US" dirty="0"/>
          </a:p>
        </p:txBody>
      </p:sp>
      <p:sp>
        <p:nvSpPr>
          <p:cNvPr id="3" name="Content Placeholder 2">
            <a:extLst>
              <a:ext uri="{FF2B5EF4-FFF2-40B4-BE49-F238E27FC236}">
                <a16:creationId xmlns:a16="http://schemas.microsoft.com/office/drawing/2014/main" id="{B9BE262D-2B82-467F-9241-A872A2A2E8F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DF971F29-59B7-4F48-AC69-B3010E3B1691}"/>
              </a:ext>
            </a:extLst>
          </p:cNvPr>
          <p:cNvPicPr>
            <a:picLocks noChangeAspect="1"/>
          </p:cNvPicPr>
          <p:nvPr/>
        </p:nvPicPr>
        <p:blipFill>
          <a:blip r:embed="rId2"/>
          <a:stretch>
            <a:fillRect/>
          </a:stretch>
        </p:blipFill>
        <p:spPr>
          <a:xfrm>
            <a:off x="49235" y="1257863"/>
            <a:ext cx="8070895" cy="4342274"/>
          </a:xfrm>
          <a:prstGeom prst="rect">
            <a:avLst/>
          </a:prstGeom>
        </p:spPr>
      </p:pic>
      <p:sp>
        <p:nvSpPr>
          <p:cNvPr id="7" name="TextBox 6">
            <a:extLst>
              <a:ext uri="{FF2B5EF4-FFF2-40B4-BE49-F238E27FC236}">
                <a16:creationId xmlns:a16="http://schemas.microsoft.com/office/drawing/2014/main" id="{FACF8E5E-EECA-4E66-ACDD-782281212688}"/>
              </a:ext>
            </a:extLst>
          </p:cNvPr>
          <p:cNvSpPr txBox="1"/>
          <p:nvPr/>
        </p:nvSpPr>
        <p:spPr>
          <a:xfrm>
            <a:off x="3131176" y="5703884"/>
            <a:ext cx="6094926" cy="369332"/>
          </a:xfrm>
          <a:prstGeom prst="rect">
            <a:avLst/>
          </a:prstGeom>
          <a:noFill/>
        </p:spPr>
        <p:txBody>
          <a:bodyPr wrap="square">
            <a:spAutoFit/>
          </a:bodyPr>
          <a:lstStyle/>
          <a:p>
            <a:r>
              <a:rPr lang="en-US" dirty="0">
                <a:hlinkClick r:id="rId3"/>
              </a:rPr>
              <a:t>Linear Regression, Clearly Explained!!! - YouTube</a:t>
            </a:r>
            <a:endParaRPr lang="en-US" dirty="0"/>
          </a:p>
        </p:txBody>
      </p:sp>
    </p:spTree>
    <p:extLst>
      <p:ext uri="{BB962C8B-B14F-4D97-AF65-F5344CB8AC3E}">
        <p14:creationId xmlns:p14="http://schemas.microsoft.com/office/powerpoint/2010/main" val="290293946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23453-8F1B-4B16-A654-085C3C60D87E}"/>
              </a:ext>
            </a:extLst>
          </p:cNvPr>
          <p:cNvSpPr>
            <a:spLocks noGrp="1"/>
          </p:cNvSpPr>
          <p:nvPr>
            <p:ph type="title"/>
          </p:nvPr>
        </p:nvSpPr>
        <p:spPr/>
        <p:txBody>
          <a:bodyPr/>
          <a:lstStyle/>
          <a:p>
            <a:r>
              <a:rPr lang="en-US" b="0" i="0" dirty="0">
                <a:effectLst/>
                <a:latin typeface="Roboto" panose="02000000000000000000" pitchFamily="2" charset="0"/>
              </a:rPr>
              <a:t>Linear Regression, Clearly Explained!!!</a:t>
            </a:r>
            <a:br>
              <a:rPr lang="en-US" b="0" i="0" dirty="0">
                <a:effectLst/>
                <a:latin typeface="Roboto" panose="02000000000000000000" pitchFamily="2" charset="0"/>
              </a:rPr>
            </a:br>
            <a:endParaRPr lang="en-US" dirty="0"/>
          </a:p>
        </p:txBody>
      </p:sp>
      <p:sp>
        <p:nvSpPr>
          <p:cNvPr id="3" name="Content Placeholder 2">
            <a:extLst>
              <a:ext uri="{FF2B5EF4-FFF2-40B4-BE49-F238E27FC236}">
                <a16:creationId xmlns:a16="http://schemas.microsoft.com/office/drawing/2014/main" id="{B9BE262D-2B82-467F-9241-A872A2A2E8F2}"/>
              </a:ext>
            </a:extLst>
          </p:cNvPr>
          <p:cNvSpPr>
            <a:spLocks noGrp="1"/>
          </p:cNvSpPr>
          <p:nvPr>
            <p:ph idx="1"/>
          </p:nvPr>
        </p:nvSpPr>
        <p:spPr/>
        <p:txBody>
          <a:bodyPr/>
          <a:lstStyle/>
          <a:p>
            <a:endParaRPr lang="en-US"/>
          </a:p>
        </p:txBody>
      </p:sp>
      <p:sp>
        <p:nvSpPr>
          <p:cNvPr id="7" name="TextBox 6">
            <a:extLst>
              <a:ext uri="{FF2B5EF4-FFF2-40B4-BE49-F238E27FC236}">
                <a16:creationId xmlns:a16="http://schemas.microsoft.com/office/drawing/2014/main" id="{FACF8E5E-EECA-4E66-ACDD-782281212688}"/>
              </a:ext>
            </a:extLst>
          </p:cNvPr>
          <p:cNvSpPr txBox="1"/>
          <p:nvPr/>
        </p:nvSpPr>
        <p:spPr>
          <a:xfrm>
            <a:off x="1074" y="6023322"/>
            <a:ext cx="6094926" cy="369332"/>
          </a:xfrm>
          <a:prstGeom prst="rect">
            <a:avLst/>
          </a:prstGeom>
          <a:solidFill>
            <a:schemeClr val="accent4">
              <a:lumMod val="20000"/>
              <a:lumOff val="80000"/>
            </a:schemeClr>
          </a:solidFill>
        </p:spPr>
        <p:txBody>
          <a:bodyPr wrap="square">
            <a:spAutoFit/>
          </a:bodyPr>
          <a:lstStyle/>
          <a:p>
            <a:r>
              <a:rPr lang="en-US" dirty="0">
                <a:hlinkClick r:id="rId2"/>
              </a:rPr>
              <a:t>Linear Regression, Clearly Explained!!! - YouTube</a:t>
            </a:r>
            <a:endParaRPr lang="en-US" dirty="0"/>
          </a:p>
        </p:txBody>
      </p:sp>
      <p:pic>
        <p:nvPicPr>
          <p:cNvPr id="6" name="Picture 5">
            <a:extLst>
              <a:ext uri="{FF2B5EF4-FFF2-40B4-BE49-F238E27FC236}">
                <a16:creationId xmlns:a16="http://schemas.microsoft.com/office/drawing/2014/main" id="{2690E0CB-957A-48D0-A0C8-9E56145413A2}"/>
              </a:ext>
            </a:extLst>
          </p:cNvPr>
          <p:cNvPicPr>
            <a:picLocks noChangeAspect="1"/>
          </p:cNvPicPr>
          <p:nvPr/>
        </p:nvPicPr>
        <p:blipFill>
          <a:blip r:embed="rId3"/>
          <a:stretch>
            <a:fillRect/>
          </a:stretch>
        </p:blipFill>
        <p:spPr>
          <a:xfrm>
            <a:off x="0" y="625057"/>
            <a:ext cx="10464085" cy="5398265"/>
          </a:xfrm>
          <a:prstGeom prst="rect">
            <a:avLst/>
          </a:prstGeom>
        </p:spPr>
      </p:pic>
      <p:sp>
        <p:nvSpPr>
          <p:cNvPr id="8" name="TextBox 7">
            <a:extLst>
              <a:ext uri="{FF2B5EF4-FFF2-40B4-BE49-F238E27FC236}">
                <a16:creationId xmlns:a16="http://schemas.microsoft.com/office/drawing/2014/main" id="{31627E4E-1D39-4FEA-B67B-27CD6AD01311}"/>
              </a:ext>
            </a:extLst>
          </p:cNvPr>
          <p:cNvSpPr txBox="1"/>
          <p:nvPr/>
        </p:nvSpPr>
        <p:spPr>
          <a:xfrm>
            <a:off x="9264650" y="0"/>
            <a:ext cx="2927350" cy="3539430"/>
          </a:xfrm>
          <a:prstGeom prst="rect">
            <a:avLst/>
          </a:prstGeom>
          <a:solidFill>
            <a:srgbClr val="0070C0"/>
          </a:solidFill>
          <a:ln w="57150">
            <a:solidFill>
              <a:srgbClr val="C00000"/>
            </a:solidFill>
          </a:ln>
        </p:spPr>
        <p:txBody>
          <a:bodyPr wrap="square">
            <a:spAutoFit/>
          </a:bodyPr>
          <a:lstStyle/>
          <a:p>
            <a:r>
              <a:rPr lang="en-US" sz="1600" b="1" i="0" dirty="0">
                <a:solidFill>
                  <a:srgbClr val="FFFF00"/>
                </a:solidFill>
                <a:effectLst/>
                <a:latin typeface="Open Sans" panose="020B0606030504020204" pitchFamily="34" charset="0"/>
              </a:rPr>
              <a:t>R-Squared (R² or the coefficient of determination) is a statistical measure in a regression model that determines the proportion of variance in the dependent variable that can be explained by the </a:t>
            </a:r>
            <a:r>
              <a:rPr lang="en-US" sz="1600" b="1" i="0" u="none" strike="noStrike" dirty="0">
                <a:solidFill>
                  <a:srgbClr val="FFFF00"/>
                </a:solidFill>
                <a:effectLst/>
                <a:latin typeface="Open Sans" panose="020B0606030504020204" pitchFamily="34" charset="0"/>
                <a:hlinkClick r:id="rId4">
                  <a:extLst>
                    <a:ext uri="{A12FA001-AC4F-418D-AE19-62706E023703}">
                      <ahyp:hlinkClr xmlns:ahyp="http://schemas.microsoft.com/office/drawing/2018/hyperlinkcolor" val="tx"/>
                    </a:ext>
                  </a:extLst>
                </a:hlinkClick>
              </a:rPr>
              <a:t>independent variable</a:t>
            </a:r>
            <a:r>
              <a:rPr lang="en-US" sz="1600" b="1" i="0" dirty="0">
                <a:solidFill>
                  <a:srgbClr val="FFFF00"/>
                </a:solidFill>
                <a:effectLst/>
                <a:latin typeface="Open Sans" panose="020B0606030504020204" pitchFamily="34" charset="0"/>
              </a:rPr>
              <a:t>. In other words, r-squared shows how well the data fit the regression model (the goodness of fit).</a:t>
            </a:r>
            <a:endParaRPr lang="en-US" sz="1600" b="1" dirty="0">
              <a:solidFill>
                <a:srgbClr val="FFFF00"/>
              </a:solidFill>
            </a:endParaRPr>
          </a:p>
        </p:txBody>
      </p:sp>
    </p:spTree>
    <p:extLst>
      <p:ext uri="{BB962C8B-B14F-4D97-AF65-F5344CB8AC3E}">
        <p14:creationId xmlns:p14="http://schemas.microsoft.com/office/powerpoint/2010/main" val="107554897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9EE5E-370E-46B4-9712-89DAD32658BD}"/>
              </a:ext>
            </a:extLst>
          </p:cNvPr>
          <p:cNvSpPr>
            <a:spLocks noGrp="1"/>
          </p:cNvSpPr>
          <p:nvPr>
            <p:ph type="title"/>
          </p:nvPr>
        </p:nvSpPr>
        <p:spPr/>
        <p:txBody>
          <a:bodyPr/>
          <a:lstStyle/>
          <a:p>
            <a:r>
              <a:rPr lang="en-US" dirty="0">
                <a:latin typeface="Arial" panose="020B0604020202020204" pitchFamily="34" charset="0"/>
              </a:rPr>
              <a:t>Simple vs. Multiple Regression</a:t>
            </a:r>
            <a:endParaRPr lang="en-US" dirty="0"/>
          </a:p>
        </p:txBody>
      </p:sp>
      <p:sp>
        <p:nvSpPr>
          <p:cNvPr id="3" name="Content Placeholder 2">
            <a:extLst>
              <a:ext uri="{FF2B5EF4-FFF2-40B4-BE49-F238E27FC236}">
                <a16:creationId xmlns:a16="http://schemas.microsoft.com/office/drawing/2014/main" id="{988A497B-6A91-468E-B790-6D574BF8014E}"/>
              </a:ext>
            </a:extLst>
          </p:cNvPr>
          <p:cNvSpPr>
            <a:spLocks noGrp="1"/>
          </p:cNvSpPr>
          <p:nvPr>
            <p:ph idx="1"/>
          </p:nvPr>
        </p:nvSpPr>
        <p:spPr/>
        <p:txBody>
          <a:bodyPr>
            <a:normAutofit/>
          </a:bodyPr>
          <a:lstStyle/>
          <a:p>
            <a:pPr algn="l"/>
            <a:r>
              <a:rPr lang="en-US" sz="3200" b="1" i="0" dirty="0">
                <a:solidFill>
                  <a:srgbClr val="C00000"/>
                </a:solidFill>
                <a:effectLst/>
                <a:latin typeface="Arial" panose="020B0604020202020204" pitchFamily="34" charset="0"/>
              </a:rPr>
              <a:t>Simple Linear Regression</a:t>
            </a:r>
            <a:r>
              <a:rPr lang="en-US" sz="2800" b="0" i="0" dirty="0">
                <a:effectLst/>
                <a:latin typeface="Arial" panose="020B0604020202020204" pitchFamily="34" charset="0"/>
              </a:rPr>
              <a:t>: The Simplest Kind of Regression Involving One Independent and One Dependent Variable with a linear relationship between them.</a:t>
            </a:r>
          </a:p>
          <a:p>
            <a:pPr algn="l"/>
            <a:r>
              <a:rPr lang="en-US" sz="3200" b="1" dirty="0">
                <a:solidFill>
                  <a:srgbClr val="C00000"/>
                </a:solidFill>
                <a:latin typeface="Arial" panose="020B0604020202020204" pitchFamily="34" charset="0"/>
              </a:rPr>
              <a:t>Multiple Regression</a:t>
            </a:r>
            <a:r>
              <a:rPr lang="en-US" sz="2800" b="0" i="0" dirty="0">
                <a:effectLst/>
                <a:latin typeface="Arial" panose="020B0604020202020204" pitchFamily="34" charset="0"/>
              </a:rPr>
              <a:t>: Regression Analysis With 2 or More Independent Variables.</a:t>
            </a:r>
          </a:p>
          <a:p>
            <a:pPr algn="l"/>
            <a:r>
              <a:rPr lang="en-US" sz="3200" b="1" i="0" dirty="0">
                <a:solidFill>
                  <a:srgbClr val="C00000"/>
                </a:solidFill>
                <a:effectLst/>
                <a:latin typeface="Arial" panose="020B0604020202020204" pitchFamily="34" charset="0"/>
              </a:rPr>
              <a:t>Correlation Analysis</a:t>
            </a:r>
            <a:r>
              <a:rPr lang="en-US" sz="2800" b="0" i="0" dirty="0">
                <a:effectLst/>
                <a:latin typeface="Arial" panose="020B0604020202020204" pitchFamily="34" charset="0"/>
              </a:rPr>
              <a:t>: Determining the Extent to Which Variables are Linearly Related. </a:t>
            </a:r>
          </a:p>
          <a:p>
            <a:pPr lvl="1"/>
            <a:r>
              <a:rPr lang="en-US" dirty="0">
                <a:hlinkClick r:id="rId3"/>
              </a:rPr>
              <a:t>Correlation analysis | Analyze correlation between two variables | </a:t>
            </a:r>
            <a:r>
              <a:rPr lang="en-US" dirty="0" err="1">
                <a:hlinkClick r:id="rId3"/>
              </a:rPr>
              <a:t>QuestionPro</a:t>
            </a:r>
            <a:endParaRPr lang="en-US" b="0" i="0" dirty="0">
              <a:effectLst/>
              <a:latin typeface="Arial" panose="020B0604020202020204" pitchFamily="34" charset="0"/>
            </a:endParaRPr>
          </a:p>
          <a:p>
            <a:endParaRPr lang="en-US" dirty="0"/>
          </a:p>
        </p:txBody>
      </p:sp>
      <p:sp>
        <p:nvSpPr>
          <p:cNvPr id="5" name="TextBox 4">
            <a:extLst>
              <a:ext uri="{FF2B5EF4-FFF2-40B4-BE49-F238E27FC236}">
                <a16:creationId xmlns:a16="http://schemas.microsoft.com/office/drawing/2014/main" id="{7E41A7FB-1D28-4510-9C93-E43E2E7049F9}"/>
              </a:ext>
            </a:extLst>
          </p:cNvPr>
          <p:cNvSpPr txBox="1"/>
          <p:nvPr/>
        </p:nvSpPr>
        <p:spPr>
          <a:xfrm>
            <a:off x="1495424" y="5725210"/>
            <a:ext cx="8963025" cy="369332"/>
          </a:xfrm>
          <a:prstGeom prst="rect">
            <a:avLst/>
          </a:prstGeom>
          <a:noFill/>
        </p:spPr>
        <p:txBody>
          <a:bodyPr wrap="square">
            <a:spAutoFit/>
          </a:bodyPr>
          <a:lstStyle/>
          <a:p>
            <a:r>
              <a:rPr lang="en-US" dirty="0">
                <a:hlinkClick r:id="rId4"/>
              </a:rPr>
              <a:t>https://www.coursehero.com/u/file/8870000/Simple-Linear-Regression/</a:t>
            </a:r>
            <a:r>
              <a:rPr lang="en-US" dirty="0"/>
              <a:t> </a:t>
            </a:r>
          </a:p>
        </p:txBody>
      </p:sp>
    </p:spTree>
    <p:extLst>
      <p:ext uri="{BB962C8B-B14F-4D97-AF65-F5344CB8AC3E}">
        <p14:creationId xmlns:p14="http://schemas.microsoft.com/office/powerpoint/2010/main" val="74843528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9EE5E-370E-46B4-9712-89DAD32658BD}"/>
              </a:ext>
            </a:extLst>
          </p:cNvPr>
          <p:cNvSpPr>
            <a:spLocks noGrp="1"/>
          </p:cNvSpPr>
          <p:nvPr>
            <p:ph type="title"/>
          </p:nvPr>
        </p:nvSpPr>
        <p:spPr/>
        <p:txBody>
          <a:bodyPr/>
          <a:lstStyle/>
          <a:p>
            <a:r>
              <a:rPr lang="en-US" dirty="0">
                <a:latin typeface="Arial" panose="020B0604020202020204" pitchFamily="34" charset="0"/>
              </a:rPr>
              <a:t>Correlation Analysis</a:t>
            </a:r>
            <a:endParaRPr lang="en-US" dirty="0"/>
          </a:p>
        </p:txBody>
      </p:sp>
      <p:sp>
        <p:nvSpPr>
          <p:cNvPr id="3" name="Content Placeholder 2">
            <a:extLst>
              <a:ext uri="{FF2B5EF4-FFF2-40B4-BE49-F238E27FC236}">
                <a16:creationId xmlns:a16="http://schemas.microsoft.com/office/drawing/2014/main" id="{988A497B-6A91-468E-B790-6D574BF8014E}"/>
              </a:ext>
            </a:extLst>
          </p:cNvPr>
          <p:cNvSpPr>
            <a:spLocks noGrp="1"/>
          </p:cNvSpPr>
          <p:nvPr>
            <p:ph idx="1"/>
          </p:nvPr>
        </p:nvSpPr>
        <p:spPr>
          <a:xfrm>
            <a:off x="200024" y="6115050"/>
            <a:ext cx="12258675" cy="466723"/>
          </a:xfrm>
        </p:spPr>
        <p:txBody>
          <a:bodyPr>
            <a:normAutofit/>
          </a:bodyPr>
          <a:lstStyle/>
          <a:p>
            <a:pPr lvl="1"/>
            <a:r>
              <a:rPr lang="en-US" sz="2000" dirty="0">
                <a:hlinkClick r:id="rId3"/>
              </a:rPr>
              <a:t>Correlation analysis | Analyze correlation between two variables | </a:t>
            </a:r>
            <a:r>
              <a:rPr lang="en-US" sz="2000" dirty="0" err="1">
                <a:hlinkClick r:id="rId3"/>
              </a:rPr>
              <a:t>QuestionPro</a:t>
            </a:r>
            <a:endParaRPr lang="en-US" sz="2000" b="0" i="0" dirty="0">
              <a:effectLst/>
              <a:latin typeface="Arial" panose="020B0604020202020204" pitchFamily="34" charset="0"/>
            </a:endParaRPr>
          </a:p>
        </p:txBody>
      </p:sp>
      <p:pic>
        <p:nvPicPr>
          <p:cNvPr id="4098" name="Picture 2" descr="Correlation analysis">
            <a:extLst>
              <a:ext uri="{FF2B5EF4-FFF2-40B4-BE49-F238E27FC236}">
                <a16:creationId xmlns:a16="http://schemas.microsoft.com/office/drawing/2014/main" id="{B7EB9E05-BAD4-40DB-94E0-1D4AFE0FFA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6943" y="1046978"/>
            <a:ext cx="10634432" cy="49347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378593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does a model look like?</a:t>
            </a:r>
          </a:p>
        </p:txBody>
      </p:sp>
      <p:grpSp>
        <p:nvGrpSpPr>
          <p:cNvPr id="3" name="Group 2">
            <a:extLst>
              <a:ext uri="{FF2B5EF4-FFF2-40B4-BE49-F238E27FC236}">
                <a16:creationId xmlns:a16="http://schemas.microsoft.com/office/drawing/2014/main" id="{F9985E72-16DF-479C-A27E-ED52A4EBA018}"/>
              </a:ext>
            </a:extLst>
          </p:cNvPr>
          <p:cNvGrpSpPr/>
          <p:nvPr/>
        </p:nvGrpSpPr>
        <p:grpSpPr>
          <a:xfrm>
            <a:off x="410817" y="1346691"/>
            <a:ext cx="11542644" cy="4373218"/>
            <a:chOff x="1933402" y="2670461"/>
            <a:chExt cx="8325196" cy="2462646"/>
          </a:xfrm>
        </p:grpSpPr>
        <p:sp>
          <p:nvSpPr>
            <p:cNvPr id="4" name="Rounded Rectangle 3"/>
            <p:cNvSpPr/>
            <p:nvPr/>
          </p:nvSpPr>
          <p:spPr>
            <a:xfrm>
              <a:off x="4053147" y="2670461"/>
              <a:ext cx="1965960" cy="2462646"/>
            </a:xfrm>
            <a:prstGeom prst="roundRect">
              <a:avLst>
                <a:gd name="adj" fmla="val 5556"/>
              </a:avLst>
            </a:prstGeom>
            <a:solidFill>
              <a:schemeClr val="bg1"/>
            </a:solidFill>
            <a:ln>
              <a:solidFill>
                <a:srgbClr val="0153A5"/>
              </a:solidFill>
            </a:ln>
            <a:effectLst>
              <a:outerShdw blurRad="101600" dist="12700" algn="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mj-lt"/>
              </a:endParaRPr>
            </a:p>
          </p:txBody>
        </p:sp>
        <p:sp>
          <p:nvSpPr>
            <p:cNvPr id="5" name="Rounded Rectangle 4"/>
            <p:cNvSpPr/>
            <p:nvPr/>
          </p:nvSpPr>
          <p:spPr>
            <a:xfrm>
              <a:off x="4346105" y="3543865"/>
              <a:ext cx="1380043" cy="338554"/>
            </a:xfrm>
            <a:prstGeom prst="roundRect">
              <a:avLst>
                <a:gd name="adj" fmla="val 50000"/>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mj-lt"/>
              </a:endParaRPr>
            </a:p>
          </p:txBody>
        </p:sp>
        <p:sp>
          <p:nvSpPr>
            <p:cNvPr id="6" name="Rounded Rectangle 5"/>
            <p:cNvSpPr/>
            <p:nvPr/>
          </p:nvSpPr>
          <p:spPr>
            <a:xfrm>
              <a:off x="1933402" y="2670461"/>
              <a:ext cx="1965960" cy="2462646"/>
            </a:xfrm>
            <a:prstGeom prst="roundRect">
              <a:avLst>
                <a:gd name="adj" fmla="val 5556"/>
              </a:avLst>
            </a:prstGeom>
            <a:solidFill>
              <a:schemeClr val="bg1"/>
            </a:solidFill>
            <a:ln>
              <a:solidFill>
                <a:srgbClr val="0153A5"/>
              </a:solidFill>
            </a:ln>
            <a:effectLst>
              <a:outerShdw blurRad="101600" dist="12700" algn="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latin typeface="+mj-lt"/>
              </a:endParaRPr>
            </a:p>
          </p:txBody>
        </p:sp>
        <p:sp>
          <p:nvSpPr>
            <p:cNvPr id="7" name="Rounded Rectangle 6"/>
            <p:cNvSpPr/>
            <p:nvPr/>
          </p:nvSpPr>
          <p:spPr>
            <a:xfrm>
              <a:off x="6172892" y="2670461"/>
              <a:ext cx="1965960" cy="2462646"/>
            </a:xfrm>
            <a:prstGeom prst="roundRect">
              <a:avLst>
                <a:gd name="adj" fmla="val 5556"/>
              </a:avLst>
            </a:prstGeom>
            <a:solidFill>
              <a:schemeClr val="bg1"/>
            </a:solidFill>
            <a:ln>
              <a:solidFill>
                <a:srgbClr val="0153A5"/>
              </a:solidFill>
            </a:ln>
            <a:effectLst>
              <a:outerShdw blurRad="101600" dist="12700" algn="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mj-lt"/>
              </a:endParaRPr>
            </a:p>
          </p:txBody>
        </p:sp>
        <p:sp>
          <p:nvSpPr>
            <p:cNvPr id="8" name="Rounded Rectangle 7"/>
            <p:cNvSpPr/>
            <p:nvPr/>
          </p:nvSpPr>
          <p:spPr>
            <a:xfrm>
              <a:off x="8292638" y="2670461"/>
              <a:ext cx="1965960" cy="2462646"/>
            </a:xfrm>
            <a:prstGeom prst="roundRect">
              <a:avLst>
                <a:gd name="adj" fmla="val 5556"/>
              </a:avLst>
            </a:prstGeom>
            <a:solidFill>
              <a:schemeClr val="bg1"/>
            </a:solidFill>
            <a:ln>
              <a:solidFill>
                <a:srgbClr val="0153A5"/>
              </a:solidFill>
            </a:ln>
            <a:effectLst>
              <a:outerShdw blurRad="101600" dist="12700" algn="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mj-lt"/>
              </a:endParaRPr>
            </a:p>
          </p:txBody>
        </p:sp>
        <p:sp>
          <p:nvSpPr>
            <p:cNvPr id="9" name="Rectangle 8"/>
            <p:cNvSpPr/>
            <p:nvPr/>
          </p:nvSpPr>
          <p:spPr>
            <a:xfrm>
              <a:off x="1989511" y="3452324"/>
              <a:ext cx="1853740" cy="918570"/>
            </a:xfrm>
            <a:prstGeom prst="rect">
              <a:avLst/>
            </a:prstGeom>
          </p:spPr>
          <p:txBody>
            <a:bodyPr wrap="square">
              <a:spAutoFit/>
            </a:bodyPr>
            <a:lstStyle/>
            <a:p>
              <a:pPr algn="ctr">
                <a:defRPr/>
              </a:pPr>
              <a:r>
                <a:rPr lang="en-US" sz="2000" dirty="0">
                  <a:latin typeface="+mj-lt"/>
                </a:rPr>
                <a:t>“Sales is a function of customers’ awareness, distribution, and advertising”</a:t>
              </a:r>
            </a:p>
          </p:txBody>
        </p:sp>
        <p:sp>
          <p:nvSpPr>
            <p:cNvPr id="10" name="Rectangle 9"/>
            <p:cNvSpPr/>
            <p:nvPr/>
          </p:nvSpPr>
          <p:spPr>
            <a:xfrm>
              <a:off x="2496234" y="2818771"/>
              <a:ext cx="680987" cy="225310"/>
            </a:xfrm>
            <a:prstGeom prst="rect">
              <a:avLst/>
            </a:prstGeom>
          </p:spPr>
          <p:txBody>
            <a:bodyPr wrap="none">
              <a:spAutoFit/>
            </a:bodyPr>
            <a:lstStyle/>
            <a:p>
              <a:r>
                <a:rPr lang="en-US" sz="2000" dirty="0">
                  <a:latin typeface="+mj-lt"/>
                </a:rPr>
                <a:t>Verbal</a:t>
              </a:r>
            </a:p>
          </p:txBody>
        </p:sp>
        <p:sp>
          <p:nvSpPr>
            <p:cNvPr id="11" name="Rectangle 10"/>
            <p:cNvSpPr/>
            <p:nvPr/>
          </p:nvSpPr>
          <p:spPr>
            <a:xfrm>
              <a:off x="4121756" y="2818771"/>
              <a:ext cx="1921563" cy="398625"/>
            </a:xfrm>
            <a:prstGeom prst="rect">
              <a:avLst/>
            </a:prstGeom>
          </p:spPr>
          <p:txBody>
            <a:bodyPr wrap="none">
              <a:spAutoFit/>
            </a:bodyPr>
            <a:lstStyle/>
            <a:p>
              <a:pPr algn="ctr"/>
              <a:r>
                <a:rPr lang="en-US" sz="2000" dirty="0">
                  <a:latin typeface="+mj-lt"/>
                </a:rPr>
                <a:t>Box and Arrow</a:t>
              </a:r>
            </a:p>
            <a:p>
              <a:pPr algn="ctr"/>
              <a:r>
                <a:rPr lang="en-US" sz="2000" dirty="0">
                  <a:latin typeface="+mj-lt"/>
                </a:rPr>
                <a:t>(Influence Diagram*)</a:t>
              </a:r>
            </a:p>
          </p:txBody>
        </p:sp>
        <p:sp>
          <p:nvSpPr>
            <p:cNvPr id="12" name="Rectangle 11"/>
            <p:cNvSpPr/>
            <p:nvPr/>
          </p:nvSpPr>
          <p:spPr>
            <a:xfrm>
              <a:off x="6589883" y="2818771"/>
              <a:ext cx="951532" cy="225310"/>
            </a:xfrm>
            <a:prstGeom prst="rect">
              <a:avLst/>
            </a:prstGeom>
          </p:spPr>
          <p:txBody>
            <a:bodyPr wrap="none">
              <a:spAutoFit/>
            </a:bodyPr>
            <a:lstStyle/>
            <a:p>
              <a:r>
                <a:rPr lang="en-US" sz="2000" dirty="0">
                  <a:latin typeface="+mj-lt"/>
                </a:rPr>
                <a:t>Graphical</a:t>
              </a:r>
            </a:p>
          </p:txBody>
        </p:sp>
        <p:sp>
          <p:nvSpPr>
            <p:cNvPr id="13" name="Rectangle 12"/>
            <p:cNvSpPr/>
            <p:nvPr/>
          </p:nvSpPr>
          <p:spPr>
            <a:xfrm>
              <a:off x="8504669" y="2818771"/>
              <a:ext cx="1307865" cy="225310"/>
            </a:xfrm>
            <a:prstGeom prst="rect">
              <a:avLst/>
            </a:prstGeom>
          </p:spPr>
          <p:txBody>
            <a:bodyPr wrap="none">
              <a:spAutoFit/>
            </a:bodyPr>
            <a:lstStyle/>
            <a:p>
              <a:r>
                <a:rPr lang="en-US" sz="2000" dirty="0">
                  <a:latin typeface="+mj-lt"/>
                </a:rPr>
                <a:t>Mathematical</a:t>
              </a:r>
            </a:p>
          </p:txBody>
        </p:sp>
        <p:sp>
          <p:nvSpPr>
            <p:cNvPr id="14" name="Rectangle 13"/>
            <p:cNvSpPr/>
            <p:nvPr/>
          </p:nvSpPr>
          <p:spPr>
            <a:xfrm>
              <a:off x="4470411" y="3557796"/>
              <a:ext cx="1135200" cy="225310"/>
            </a:xfrm>
            <a:prstGeom prst="rect">
              <a:avLst/>
            </a:prstGeom>
          </p:spPr>
          <p:txBody>
            <a:bodyPr wrap="square">
              <a:spAutoFit/>
            </a:bodyPr>
            <a:lstStyle/>
            <a:p>
              <a:pPr algn="ctr">
                <a:defRPr/>
              </a:pPr>
              <a:r>
                <a:rPr lang="en-US" sz="2000" i="1" dirty="0">
                  <a:solidFill>
                    <a:schemeClr val="bg1"/>
                  </a:solidFill>
                  <a:latin typeface="+mj-lt"/>
                </a:rPr>
                <a:t>Advertising</a:t>
              </a:r>
            </a:p>
          </p:txBody>
        </p:sp>
        <p:sp>
          <p:nvSpPr>
            <p:cNvPr id="15" name="Rounded Rectangle 14"/>
            <p:cNvSpPr/>
            <p:nvPr/>
          </p:nvSpPr>
          <p:spPr>
            <a:xfrm>
              <a:off x="4344089" y="4461820"/>
              <a:ext cx="1380043" cy="338554"/>
            </a:xfrm>
            <a:prstGeom prst="roundRect">
              <a:avLst>
                <a:gd name="adj" fmla="val 50000"/>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latin typeface="+mj-lt"/>
              </a:endParaRPr>
            </a:p>
          </p:txBody>
        </p:sp>
        <p:sp>
          <p:nvSpPr>
            <p:cNvPr id="16" name="Rectangle 15"/>
            <p:cNvSpPr/>
            <p:nvPr/>
          </p:nvSpPr>
          <p:spPr>
            <a:xfrm>
              <a:off x="4470411" y="4486142"/>
              <a:ext cx="1135200" cy="225310"/>
            </a:xfrm>
            <a:prstGeom prst="rect">
              <a:avLst/>
            </a:prstGeom>
          </p:spPr>
          <p:txBody>
            <a:bodyPr wrap="square">
              <a:spAutoFit/>
            </a:bodyPr>
            <a:lstStyle/>
            <a:p>
              <a:pPr algn="ctr">
                <a:defRPr/>
              </a:pPr>
              <a:r>
                <a:rPr lang="en-US" sz="2000" i="1" dirty="0">
                  <a:solidFill>
                    <a:schemeClr val="bg1"/>
                  </a:solidFill>
                  <a:latin typeface="+mj-lt"/>
                </a:rPr>
                <a:t>Sales</a:t>
              </a:r>
            </a:p>
          </p:txBody>
        </p:sp>
        <p:cxnSp>
          <p:nvCxnSpPr>
            <p:cNvPr id="17" name="Straight Arrow Connector 16"/>
            <p:cNvCxnSpPr/>
            <p:nvPr/>
          </p:nvCxnSpPr>
          <p:spPr>
            <a:xfrm>
              <a:off x="5013327" y="3958180"/>
              <a:ext cx="0" cy="405245"/>
            </a:xfrm>
            <a:prstGeom prst="straightConnector1">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graphicFrame>
          <p:nvGraphicFramePr>
            <p:cNvPr id="18" name="Chart 17"/>
            <p:cNvGraphicFramePr/>
            <p:nvPr>
              <p:extLst>
                <p:ext uri="{D42A27DB-BD31-4B8C-83A1-F6EECF244321}">
                  <p14:modId xmlns:p14="http://schemas.microsoft.com/office/powerpoint/2010/main" val="3761744369"/>
                </p:ext>
              </p:extLst>
            </p:nvPr>
          </p:nvGraphicFramePr>
          <p:xfrm>
            <a:off x="6295508" y="3772830"/>
            <a:ext cx="1666009" cy="1110673"/>
          </p:xfrm>
          <a:graphic>
            <a:graphicData uri="http://schemas.openxmlformats.org/drawingml/2006/chart">
              <c:chart xmlns:c="http://schemas.openxmlformats.org/drawingml/2006/chart" xmlns:r="http://schemas.openxmlformats.org/officeDocument/2006/relationships" r:id="rId3"/>
            </a:graphicData>
          </a:graphic>
        </p:graphicFrame>
        <p:cxnSp>
          <p:nvCxnSpPr>
            <p:cNvPr id="19" name="Straight Arrow Connector 18"/>
            <p:cNvCxnSpPr/>
            <p:nvPr/>
          </p:nvCxnSpPr>
          <p:spPr>
            <a:xfrm flipV="1">
              <a:off x="6397501" y="3740729"/>
              <a:ext cx="0" cy="852983"/>
            </a:xfrm>
            <a:prstGeom prst="straightConnector1">
              <a:avLst/>
            </a:prstGeom>
            <a:ln w="127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6397501" y="4604102"/>
              <a:ext cx="1579254" cy="0"/>
            </a:xfrm>
            <a:prstGeom prst="straightConnector1">
              <a:avLst/>
            </a:prstGeom>
            <a:ln w="127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1" name="Rectangle 6"/>
            <p:cNvSpPr>
              <a:spLocks noChangeArrowheads="1"/>
            </p:cNvSpPr>
            <p:nvPr/>
          </p:nvSpPr>
          <p:spPr bwMode="auto">
            <a:xfrm>
              <a:off x="6270491" y="3348976"/>
              <a:ext cx="791864" cy="2895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82550" tIns="41275" rIns="82550" bIns="41275">
              <a:spAutoFit/>
            </a:bodyPr>
            <a:lstStyle>
              <a:lvl1pPr defTabSz="739775">
                <a:defRPr sz="2400">
                  <a:solidFill>
                    <a:schemeClr val="tx1"/>
                  </a:solidFill>
                  <a:latin typeface="Times New Roman" pitchFamily="18" charset="0"/>
                </a:defRPr>
              </a:lvl1pPr>
              <a:lvl2pPr marL="411163" defTabSz="739775">
                <a:defRPr sz="2400">
                  <a:solidFill>
                    <a:schemeClr val="tx1"/>
                  </a:solidFill>
                  <a:latin typeface="Times New Roman" pitchFamily="18" charset="0"/>
                </a:defRPr>
              </a:lvl2pPr>
              <a:lvl3pPr marL="822325" defTabSz="739775">
                <a:defRPr sz="2400">
                  <a:solidFill>
                    <a:schemeClr val="tx1"/>
                  </a:solidFill>
                  <a:latin typeface="Times New Roman" pitchFamily="18" charset="0"/>
                </a:defRPr>
              </a:lvl3pPr>
              <a:lvl4pPr marL="1235075" defTabSz="739775">
                <a:defRPr sz="2400">
                  <a:solidFill>
                    <a:schemeClr val="tx1"/>
                  </a:solidFill>
                  <a:latin typeface="Times New Roman" pitchFamily="18" charset="0"/>
                </a:defRPr>
              </a:lvl4pPr>
              <a:lvl5pPr marL="1646238" defTabSz="739775">
                <a:defRPr sz="2400">
                  <a:solidFill>
                    <a:schemeClr val="tx1"/>
                  </a:solidFill>
                  <a:latin typeface="Times New Roman" pitchFamily="18" charset="0"/>
                </a:defRPr>
              </a:lvl5pPr>
              <a:lvl6pPr marL="2103438" defTabSz="739775" eaLnBrk="0" fontAlgn="base" hangingPunct="0">
                <a:spcBef>
                  <a:spcPct val="0"/>
                </a:spcBef>
                <a:spcAft>
                  <a:spcPct val="0"/>
                </a:spcAft>
                <a:defRPr sz="2400">
                  <a:solidFill>
                    <a:schemeClr val="tx1"/>
                  </a:solidFill>
                  <a:latin typeface="Times New Roman" pitchFamily="18" charset="0"/>
                </a:defRPr>
              </a:lvl6pPr>
              <a:lvl7pPr marL="2560638" defTabSz="739775" eaLnBrk="0" fontAlgn="base" hangingPunct="0">
                <a:spcBef>
                  <a:spcPct val="0"/>
                </a:spcBef>
                <a:spcAft>
                  <a:spcPct val="0"/>
                </a:spcAft>
                <a:defRPr sz="2400">
                  <a:solidFill>
                    <a:schemeClr val="tx1"/>
                  </a:solidFill>
                  <a:latin typeface="Times New Roman" pitchFamily="18" charset="0"/>
                </a:defRPr>
              </a:lvl7pPr>
              <a:lvl8pPr marL="3017838" defTabSz="739775" eaLnBrk="0" fontAlgn="base" hangingPunct="0">
                <a:spcBef>
                  <a:spcPct val="0"/>
                </a:spcBef>
                <a:spcAft>
                  <a:spcPct val="0"/>
                </a:spcAft>
                <a:defRPr sz="2400">
                  <a:solidFill>
                    <a:schemeClr val="tx1"/>
                  </a:solidFill>
                  <a:latin typeface="Times New Roman" pitchFamily="18" charset="0"/>
                </a:defRPr>
              </a:lvl8pPr>
              <a:lvl9pPr marL="3475038" defTabSz="739775" eaLnBrk="0" fontAlgn="base" hangingPunct="0">
                <a:spcBef>
                  <a:spcPct val="0"/>
                </a:spcBef>
                <a:spcAft>
                  <a:spcPct val="0"/>
                </a:spcAft>
                <a:defRPr sz="2400">
                  <a:solidFill>
                    <a:schemeClr val="tx1"/>
                  </a:solidFill>
                  <a:latin typeface="Times New Roman" pitchFamily="18" charset="0"/>
                </a:defRPr>
              </a:lvl9pPr>
            </a:lstStyle>
            <a:p>
              <a:r>
                <a:rPr lang="en-US" altLang="en-US" sz="2800" dirty="0">
                  <a:latin typeface="+mj-lt"/>
                </a:rPr>
                <a:t>Sales</a:t>
              </a:r>
            </a:p>
          </p:txBody>
        </p:sp>
        <p:sp>
          <p:nvSpPr>
            <p:cNvPr id="22" name="Rectangle 21"/>
            <p:cNvSpPr>
              <a:spLocks noChangeArrowheads="1"/>
            </p:cNvSpPr>
            <p:nvPr/>
          </p:nvSpPr>
          <p:spPr bwMode="auto">
            <a:xfrm>
              <a:off x="6700508" y="4636754"/>
              <a:ext cx="1470654" cy="2895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82550" tIns="41275" rIns="82550" bIns="41275">
              <a:spAutoFit/>
            </a:bodyPr>
            <a:lstStyle>
              <a:lvl1pPr defTabSz="739775">
                <a:defRPr sz="2400">
                  <a:solidFill>
                    <a:schemeClr val="tx1"/>
                  </a:solidFill>
                  <a:latin typeface="Times New Roman" pitchFamily="18" charset="0"/>
                </a:defRPr>
              </a:lvl1pPr>
              <a:lvl2pPr marL="411163" defTabSz="739775">
                <a:defRPr sz="2400">
                  <a:solidFill>
                    <a:schemeClr val="tx1"/>
                  </a:solidFill>
                  <a:latin typeface="Times New Roman" pitchFamily="18" charset="0"/>
                </a:defRPr>
              </a:lvl2pPr>
              <a:lvl3pPr marL="822325" defTabSz="739775">
                <a:defRPr sz="2400">
                  <a:solidFill>
                    <a:schemeClr val="tx1"/>
                  </a:solidFill>
                  <a:latin typeface="Times New Roman" pitchFamily="18" charset="0"/>
                </a:defRPr>
              </a:lvl3pPr>
              <a:lvl4pPr marL="1235075" defTabSz="739775">
                <a:defRPr sz="2400">
                  <a:solidFill>
                    <a:schemeClr val="tx1"/>
                  </a:solidFill>
                  <a:latin typeface="Times New Roman" pitchFamily="18" charset="0"/>
                </a:defRPr>
              </a:lvl4pPr>
              <a:lvl5pPr marL="1646238" defTabSz="739775">
                <a:defRPr sz="2400">
                  <a:solidFill>
                    <a:schemeClr val="tx1"/>
                  </a:solidFill>
                  <a:latin typeface="Times New Roman" pitchFamily="18" charset="0"/>
                </a:defRPr>
              </a:lvl5pPr>
              <a:lvl6pPr marL="2103438" defTabSz="739775" eaLnBrk="0" fontAlgn="base" hangingPunct="0">
                <a:spcBef>
                  <a:spcPct val="0"/>
                </a:spcBef>
                <a:spcAft>
                  <a:spcPct val="0"/>
                </a:spcAft>
                <a:defRPr sz="2400">
                  <a:solidFill>
                    <a:schemeClr val="tx1"/>
                  </a:solidFill>
                  <a:latin typeface="Times New Roman" pitchFamily="18" charset="0"/>
                </a:defRPr>
              </a:lvl6pPr>
              <a:lvl7pPr marL="2560638" defTabSz="739775" eaLnBrk="0" fontAlgn="base" hangingPunct="0">
                <a:spcBef>
                  <a:spcPct val="0"/>
                </a:spcBef>
                <a:spcAft>
                  <a:spcPct val="0"/>
                </a:spcAft>
                <a:defRPr sz="2400">
                  <a:solidFill>
                    <a:schemeClr val="tx1"/>
                  </a:solidFill>
                  <a:latin typeface="Times New Roman" pitchFamily="18" charset="0"/>
                </a:defRPr>
              </a:lvl7pPr>
              <a:lvl8pPr marL="3017838" defTabSz="739775" eaLnBrk="0" fontAlgn="base" hangingPunct="0">
                <a:spcBef>
                  <a:spcPct val="0"/>
                </a:spcBef>
                <a:spcAft>
                  <a:spcPct val="0"/>
                </a:spcAft>
                <a:defRPr sz="2400">
                  <a:solidFill>
                    <a:schemeClr val="tx1"/>
                  </a:solidFill>
                  <a:latin typeface="Times New Roman" pitchFamily="18" charset="0"/>
                </a:defRPr>
              </a:lvl8pPr>
              <a:lvl9pPr marL="3475038" defTabSz="739775" eaLnBrk="0" fontAlgn="base" hangingPunct="0">
                <a:spcBef>
                  <a:spcPct val="0"/>
                </a:spcBef>
                <a:spcAft>
                  <a:spcPct val="0"/>
                </a:spcAft>
                <a:defRPr sz="2400">
                  <a:solidFill>
                    <a:schemeClr val="tx1"/>
                  </a:solidFill>
                  <a:latin typeface="Times New Roman" pitchFamily="18" charset="0"/>
                </a:defRPr>
              </a:lvl9pPr>
            </a:lstStyle>
            <a:p>
              <a:r>
                <a:rPr lang="en-US" altLang="en-US" sz="2800" dirty="0">
                  <a:latin typeface="+mj-lt"/>
                </a:rPr>
                <a:t>Advertising</a:t>
              </a:r>
            </a:p>
          </p:txBody>
        </p:sp>
        <p:sp>
          <p:nvSpPr>
            <p:cNvPr id="23" name="Rectangle 22"/>
            <p:cNvSpPr/>
            <p:nvPr/>
          </p:nvSpPr>
          <p:spPr>
            <a:xfrm>
              <a:off x="8507224" y="3763123"/>
              <a:ext cx="1536787" cy="225310"/>
            </a:xfrm>
            <a:prstGeom prst="rect">
              <a:avLst/>
            </a:prstGeom>
          </p:spPr>
          <p:txBody>
            <a:bodyPr wrap="none">
              <a:spAutoFit/>
            </a:bodyPr>
            <a:lstStyle/>
            <a:p>
              <a:pPr lvl="0" algn="ctr">
                <a:defRPr/>
              </a:pPr>
              <a:r>
                <a:rPr lang="en-US" sz="2000" dirty="0">
                  <a:latin typeface="+mj-lt"/>
                </a:rPr>
                <a:t>S = W </a:t>
              </a:r>
              <a:r>
                <a:rPr lang="en-US" sz="2000" dirty="0">
                  <a:latin typeface="+mj-lt"/>
                  <a:sym typeface="Symbol" pitchFamily="18" charset="2"/>
                </a:rPr>
                <a:t> </a:t>
              </a:r>
              <a:r>
                <a:rPr lang="en-US" sz="2000" dirty="0">
                  <a:latin typeface="+mj-lt"/>
                </a:rPr>
                <a:t>D </a:t>
              </a:r>
              <a:r>
                <a:rPr lang="en-US" sz="2000" dirty="0">
                  <a:latin typeface="+mj-lt"/>
                  <a:sym typeface="Symbol" pitchFamily="18" charset="2"/>
                </a:rPr>
                <a:t></a:t>
              </a:r>
              <a:r>
                <a:rPr lang="en-US" sz="2000" dirty="0">
                  <a:latin typeface="+mj-lt"/>
                </a:rPr>
                <a:t> A1/2</a:t>
              </a:r>
            </a:p>
          </p:txBody>
        </p:sp>
        <p:sp>
          <p:nvSpPr>
            <p:cNvPr id="24" name="Rectangle 23">
              <a:extLst>
                <a:ext uri="{FF2B5EF4-FFF2-40B4-BE49-F238E27FC236}">
                  <a16:creationId xmlns:a16="http://schemas.microsoft.com/office/drawing/2014/main" id="{5FFC9883-5C60-4277-8FB3-AD3C8F2EC593}"/>
                </a:ext>
              </a:extLst>
            </p:cNvPr>
            <p:cNvSpPr/>
            <p:nvPr/>
          </p:nvSpPr>
          <p:spPr>
            <a:xfrm>
              <a:off x="8540323" y="3348976"/>
              <a:ext cx="1307865" cy="259973"/>
            </a:xfrm>
            <a:prstGeom prst="rect">
              <a:avLst/>
            </a:prstGeom>
          </p:spPr>
          <p:txBody>
            <a:bodyPr wrap="square">
              <a:spAutoFit/>
            </a:bodyPr>
            <a:lstStyle/>
            <a:p>
              <a:pPr lvl="0" algn="ctr">
                <a:defRPr/>
              </a:pPr>
              <a:endParaRPr lang="en-US" sz="2400" b="1" dirty="0">
                <a:latin typeface="+mj-lt"/>
              </a:endParaRPr>
            </a:p>
          </p:txBody>
        </p:sp>
      </p:grpSp>
      <p:sp>
        <p:nvSpPr>
          <p:cNvPr id="26" name="TextBox 25">
            <a:extLst>
              <a:ext uri="{FF2B5EF4-FFF2-40B4-BE49-F238E27FC236}">
                <a16:creationId xmlns:a16="http://schemas.microsoft.com/office/drawing/2014/main" id="{B90343FF-19C1-4B2D-8A50-641AFB838D37}"/>
              </a:ext>
            </a:extLst>
          </p:cNvPr>
          <p:cNvSpPr txBox="1"/>
          <p:nvPr/>
        </p:nvSpPr>
        <p:spPr>
          <a:xfrm>
            <a:off x="1773689" y="5862423"/>
            <a:ext cx="6094926" cy="369332"/>
          </a:xfrm>
          <a:prstGeom prst="rect">
            <a:avLst/>
          </a:prstGeom>
          <a:noFill/>
        </p:spPr>
        <p:txBody>
          <a:bodyPr wrap="square">
            <a:spAutoFit/>
          </a:bodyPr>
          <a:lstStyle/>
          <a:p>
            <a:r>
              <a:rPr lang="en-US" dirty="0">
                <a:hlinkClick r:id="rId4"/>
              </a:rPr>
              <a:t>*Influence Diagrams - Analytica (lumina.com)</a:t>
            </a:r>
            <a:endParaRPr lang="en-US" dirty="0"/>
          </a:p>
        </p:txBody>
      </p:sp>
      <p:sp>
        <p:nvSpPr>
          <p:cNvPr id="25" name="TextBox 24">
            <a:extLst>
              <a:ext uri="{FF2B5EF4-FFF2-40B4-BE49-F238E27FC236}">
                <a16:creationId xmlns:a16="http://schemas.microsoft.com/office/drawing/2014/main" id="{34A0BA74-58BD-42DD-A4CA-FD42E3C3AD59}"/>
              </a:ext>
            </a:extLst>
          </p:cNvPr>
          <p:cNvSpPr txBox="1"/>
          <p:nvPr/>
        </p:nvSpPr>
        <p:spPr>
          <a:xfrm>
            <a:off x="9445741" y="2497590"/>
            <a:ext cx="2507720" cy="400110"/>
          </a:xfrm>
          <a:prstGeom prst="rect">
            <a:avLst/>
          </a:prstGeom>
          <a:noFill/>
        </p:spPr>
        <p:txBody>
          <a:bodyPr wrap="square" rtlCol="0">
            <a:spAutoFit/>
          </a:bodyPr>
          <a:lstStyle/>
          <a:p>
            <a:r>
              <a:rPr lang="en-US" altLang="zh-TW" sz="2000" b="1" dirty="0"/>
              <a:t>Sales= F(A, D,</a:t>
            </a:r>
            <a:r>
              <a:rPr lang="zh-TW" altLang="en-US" sz="2000" b="1" dirty="0"/>
              <a:t> </a:t>
            </a:r>
            <a:r>
              <a:rPr lang="en-US" altLang="zh-TW" sz="2000" b="1" dirty="0"/>
              <a:t>Ad)</a:t>
            </a:r>
            <a:endParaRPr lang="en-US" sz="2000" b="1" dirty="0"/>
          </a:p>
        </p:txBody>
      </p:sp>
    </p:spTree>
    <p:extLst>
      <p:ext uri="{BB962C8B-B14F-4D97-AF65-F5344CB8AC3E}">
        <p14:creationId xmlns:p14="http://schemas.microsoft.com/office/powerpoint/2010/main" val="106567666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kinds of models?</a:t>
            </a:r>
          </a:p>
        </p:txBody>
      </p:sp>
      <p:sp>
        <p:nvSpPr>
          <p:cNvPr id="4" name="Rounded Rectangle 3"/>
          <p:cNvSpPr/>
          <p:nvPr/>
        </p:nvSpPr>
        <p:spPr>
          <a:xfrm>
            <a:off x="5995500" y="1126435"/>
            <a:ext cx="5494134" cy="5731564"/>
          </a:xfrm>
          <a:prstGeom prst="roundRect">
            <a:avLst>
              <a:gd name="adj" fmla="val 3388"/>
            </a:avLst>
          </a:prstGeom>
          <a:solidFill>
            <a:schemeClr val="bg1"/>
          </a:solidFill>
          <a:ln>
            <a:solidFill>
              <a:srgbClr val="0153A5"/>
            </a:solidFill>
          </a:ln>
          <a:effectLst>
            <a:outerShdw blurRad="101600" dist="12700" algn="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latin typeface="+mj-lt"/>
            </a:endParaRPr>
          </a:p>
        </p:txBody>
      </p:sp>
      <p:sp>
        <p:nvSpPr>
          <p:cNvPr id="5" name="Rounded Rectangle 4"/>
          <p:cNvSpPr/>
          <p:nvPr/>
        </p:nvSpPr>
        <p:spPr>
          <a:xfrm>
            <a:off x="106017" y="1126435"/>
            <a:ext cx="5494134" cy="5731564"/>
          </a:xfrm>
          <a:prstGeom prst="roundRect">
            <a:avLst>
              <a:gd name="adj" fmla="val 3388"/>
            </a:avLst>
          </a:prstGeom>
          <a:solidFill>
            <a:schemeClr val="bg1"/>
          </a:solidFill>
          <a:ln>
            <a:solidFill>
              <a:srgbClr val="0153A5"/>
            </a:solidFill>
          </a:ln>
          <a:effectLst>
            <a:outerShdw blurRad="101600" dist="12700" algn="l"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latin typeface="+mj-lt"/>
            </a:endParaRPr>
          </a:p>
        </p:txBody>
      </p:sp>
      <p:pic>
        <p:nvPicPr>
          <p:cNvPr id="6" name="Picture Placeholder 21"/>
          <p:cNvPicPr>
            <a:picLocks noChangeAspect="1"/>
          </p:cNvPicPr>
          <p:nvPr/>
        </p:nvPicPr>
        <p:blipFill>
          <a:blip r:embed="rId3">
            <a:extLst>
              <a:ext uri="{28A0092B-C50C-407E-A947-70E740481C1C}">
                <a14:useLocalDpi xmlns:a14="http://schemas.microsoft.com/office/drawing/2010/main" val="0"/>
              </a:ext>
            </a:extLst>
          </a:blip>
          <a:srcRect t="12" b="12"/>
          <a:stretch>
            <a:fillRect/>
          </a:stretch>
        </p:blipFill>
        <p:spPr>
          <a:xfrm>
            <a:off x="238094" y="3064604"/>
            <a:ext cx="5221909" cy="3637671"/>
          </a:xfrm>
          <a:prstGeom prst="rect">
            <a:avLst/>
          </a:prstGeom>
        </p:spPr>
      </p:pic>
      <p:pic>
        <p:nvPicPr>
          <p:cNvPr id="7" name="Picture Placeholder 22"/>
          <p:cNvPicPr>
            <a:picLocks noChangeAspect="1"/>
          </p:cNvPicPr>
          <p:nvPr/>
        </p:nvPicPr>
        <p:blipFill>
          <a:blip r:embed="rId4">
            <a:extLst>
              <a:ext uri="{28A0092B-C50C-407E-A947-70E740481C1C}">
                <a14:useLocalDpi xmlns:a14="http://schemas.microsoft.com/office/drawing/2010/main" val="0"/>
              </a:ext>
            </a:extLst>
          </a:blip>
          <a:srcRect t="12" b="12"/>
          <a:stretch>
            <a:fillRect/>
          </a:stretch>
        </p:blipFill>
        <p:spPr>
          <a:xfrm>
            <a:off x="6131609" y="3064603"/>
            <a:ext cx="5221909" cy="3637671"/>
          </a:xfrm>
          <a:prstGeom prst="rect">
            <a:avLst/>
          </a:prstGeom>
        </p:spPr>
      </p:pic>
      <p:sp>
        <p:nvSpPr>
          <p:cNvPr id="8" name="Rectangle 7"/>
          <p:cNvSpPr/>
          <p:nvPr/>
        </p:nvSpPr>
        <p:spPr>
          <a:xfrm>
            <a:off x="2055508" y="1363560"/>
            <a:ext cx="2019784" cy="430886"/>
          </a:xfrm>
          <a:prstGeom prst="rect">
            <a:avLst/>
          </a:prstGeom>
        </p:spPr>
        <p:txBody>
          <a:bodyPr wrap="none" lIns="0" tIns="0" rIns="0" bIns="0">
            <a:spAutoFit/>
          </a:bodyPr>
          <a:lstStyle/>
          <a:p>
            <a:r>
              <a:rPr lang="en-US" sz="2800" b="1" dirty="0">
                <a:solidFill>
                  <a:srgbClr val="0153A5"/>
                </a:solidFill>
                <a:latin typeface="+mj-lt"/>
              </a:rPr>
              <a:t>Descriptive</a:t>
            </a:r>
            <a:endParaRPr lang="en-US" sz="2800" dirty="0">
              <a:solidFill>
                <a:srgbClr val="0153A5"/>
              </a:solidFill>
              <a:latin typeface="+mj-lt"/>
            </a:endParaRPr>
          </a:p>
        </p:txBody>
      </p:sp>
      <p:sp>
        <p:nvSpPr>
          <p:cNvPr id="9" name="Rectangle 8"/>
          <p:cNvSpPr/>
          <p:nvPr/>
        </p:nvSpPr>
        <p:spPr>
          <a:xfrm>
            <a:off x="7192229" y="1363560"/>
            <a:ext cx="3870483" cy="430886"/>
          </a:xfrm>
          <a:prstGeom prst="rect">
            <a:avLst/>
          </a:prstGeom>
        </p:spPr>
        <p:txBody>
          <a:bodyPr wrap="none" lIns="0" tIns="0" rIns="0" bIns="0">
            <a:spAutoFit/>
          </a:bodyPr>
          <a:lstStyle/>
          <a:p>
            <a:r>
              <a:rPr lang="en-US" sz="2800" b="1" dirty="0">
                <a:solidFill>
                  <a:srgbClr val="0153A5"/>
                </a:solidFill>
                <a:latin typeface="+mj-lt"/>
              </a:rPr>
              <a:t>Predictive/Normative</a:t>
            </a:r>
            <a:endParaRPr lang="en-US" sz="2800" dirty="0">
              <a:solidFill>
                <a:srgbClr val="0153A5"/>
              </a:solidFill>
              <a:latin typeface="+mj-lt"/>
            </a:endParaRPr>
          </a:p>
        </p:txBody>
      </p:sp>
      <p:sp>
        <p:nvSpPr>
          <p:cNvPr id="10" name="Rectangle 9"/>
          <p:cNvSpPr/>
          <p:nvPr/>
        </p:nvSpPr>
        <p:spPr>
          <a:xfrm>
            <a:off x="327104" y="1902122"/>
            <a:ext cx="5051955" cy="923330"/>
          </a:xfrm>
          <a:prstGeom prst="rect">
            <a:avLst/>
          </a:prstGeom>
        </p:spPr>
        <p:txBody>
          <a:bodyPr wrap="square" lIns="0" tIns="0" rIns="0" bIns="0">
            <a:spAutoFit/>
          </a:bodyPr>
          <a:lstStyle/>
          <a:p>
            <a:pPr algn="ctr"/>
            <a:r>
              <a:rPr lang="en-US" sz="2000" dirty="0">
                <a:solidFill>
                  <a:prstClr val="black"/>
                </a:solidFill>
                <a:latin typeface="+mj-lt"/>
              </a:rPr>
              <a:t>E.g., how are my products and my competitors’ products perceived by the market? Gaining insight in the process…</a:t>
            </a:r>
            <a:endParaRPr lang="en-US" sz="2000" dirty="0">
              <a:latin typeface="+mj-lt"/>
            </a:endParaRPr>
          </a:p>
        </p:txBody>
      </p:sp>
      <p:sp>
        <p:nvSpPr>
          <p:cNvPr id="11" name="Rectangle 10"/>
          <p:cNvSpPr/>
          <p:nvPr/>
        </p:nvSpPr>
        <p:spPr>
          <a:xfrm>
            <a:off x="6596438" y="1902122"/>
            <a:ext cx="4292251" cy="923330"/>
          </a:xfrm>
          <a:prstGeom prst="rect">
            <a:avLst/>
          </a:prstGeom>
        </p:spPr>
        <p:txBody>
          <a:bodyPr wrap="square" lIns="0" tIns="0" rIns="0" bIns="0">
            <a:spAutoFit/>
          </a:bodyPr>
          <a:lstStyle/>
          <a:p>
            <a:pPr algn="ctr"/>
            <a:r>
              <a:rPr lang="en-US" sz="2000" dirty="0">
                <a:solidFill>
                  <a:prstClr val="black"/>
                </a:solidFill>
                <a:latin typeface="+mj-lt"/>
              </a:rPr>
              <a:t>E.g., which customers should I target? (given objectives &amp; constraints)</a:t>
            </a:r>
            <a:endParaRPr lang="en-US" sz="2000" dirty="0">
              <a:latin typeface="+mj-lt"/>
            </a:endParaRPr>
          </a:p>
        </p:txBody>
      </p:sp>
    </p:spTree>
    <p:extLst>
      <p:ext uri="{BB962C8B-B14F-4D97-AF65-F5344CB8AC3E}">
        <p14:creationId xmlns:p14="http://schemas.microsoft.com/office/powerpoint/2010/main" val="203843377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benefits?</a:t>
            </a:r>
          </a:p>
        </p:txBody>
      </p:sp>
      <p:sp>
        <p:nvSpPr>
          <p:cNvPr id="3" name="Content Placeholder 2"/>
          <p:cNvSpPr>
            <a:spLocks noGrp="1"/>
          </p:cNvSpPr>
          <p:nvPr>
            <p:ph idx="1"/>
          </p:nvPr>
        </p:nvSpPr>
        <p:spPr>
          <a:xfrm>
            <a:off x="106017" y="1020417"/>
            <a:ext cx="11860696" cy="5552661"/>
          </a:xfrm>
        </p:spPr>
        <p:txBody>
          <a:bodyPr>
            <a:normAutofit/>
          </a:bodyPr>
          <a:lstStyle/>
          <a:p>
            <a:pPr>
              <a:lnSpc>
                <a:spcPct val="110000"/>
              </a:lnSpc>
            </a:pPr>
            <a:r>
              <a:rPr lang="en-GB" dirty="0"/>
              <a:t>Gain additional insight</a:t>
            </a:r>
          </a:p>
          <a:p>
            <a:pPr lvl="1">
              <a:lnSpc>
                <a:spcPct val="110000"/>
              </a:lnSpc>
              <a:buFont typeface="Open Sans" panose="020B0606030504020204" pitchFamily="34" charset="0"/>
              <a:buChar char="−"/>
            </a:pPr>
            <a:r>
              <a:rPr lang="en-GB" dirty="0"/>
              <a:t>Even small models can offer </a:t>
            </a:r>
            <a:r>
              <a:rPr lang="en-GB" b="1" dirty="0">
                <a:solidFill>
                  <a:srgbClr val="C00000"/>
                </a:solidFill>
              </a:rPr>
              <a:t>insight</a:t>
            </a:r>
            <a:r>
              <a:rPr lang="en-GB" dirty="0"/>
              <a:t> – they can change your goals, priorities and mental models, even if you stop using them</a:t>
            </a:r>
          </a:p>
          <a:p>
            <a:pPr>
              <a:lnSpc>
                <a:spcPct val="110000"/>
              </a:lnSpc>
            </a:pPr>
            <a:r>
              <a:rPr lang="en-US" dirty="0"/>
              <a:t>Explore more options</a:t>
            </a:r>
          </a:p>
          <a:p>
            <a:pPr lvl="1">
              <a:lnSpc>
                <a:spcPct val="110000"/>
              </a:lnSpc>
              <a:buFont typeface="Open Sans" panose="020B0606030504020204" pitchFamily="34" charset="0"/>
              <a:buChar char="−"/>
            </a:pPr>
            <a:r>
              <a:rPr lang="en-US" dirty="0"/>
              <a:t>De-anchoring, simulations, </a:t>
            </a:r>
            <a:r>
              <a:rPr lang="en-US" sz="2400" b="1" dirty="0">
                <a:solidFill>
                  <a:srgbClr val="C00000"/>
                </a:solidFill>
              </a:rPr>
              <a:t>“what if” scenarios</a:t>
            </a:r>
            <a:r>
              <a:rPr lang="en-US" dirty="0"/>
              <a:t>, etc.</a:t>
            </a:r>
          </a:p>
          <a:p>
            <a:pPr>
              <a:lnSpc>
                <a:spcPct val="110000"/>
              </a:lnSpc>
            </a:pPr>
            <a:r>
              <a:rPr lang="en-US" dirty="0"/>
              <a:t>Help reach group consensus, support </a:t>
            </a:r>
            <a:r>
              <a:rPr lang="en-US" b="1" dirty="0"/>
              <a:t>group decisions</a:t>
            </a:r>
          </a:p>
          <a:p>
            <a:pPr lvl="1">
              <a:lnSpc>
                <a:spcPct val="110000"/>
              </a:lnSpc>
              <a:buFont typeface="Open Sans" panose="020B0606030504020204" pitchFamily="34" charset="0"/>
              <a:buChar char="−"/>
            </a:pPr>
            <a:r>
              <a:rPr lang="en-US" dirty="0"/>
              <a:t>Avoiding the battle of faiths</a:t>
            </a:r>
          </a:p>
          <a:p>
            <a:pPr>
              <a:lnSpc>
                <a:spcPct val="110000"/>
              </a:lnSpc>
            </a:pPr>
            <a:r>
              <a:rPr lang="en-US" dirty="0"/>
              <a:t>Make more consistent, better decisions</a:t>
            </a:r>
          </a:p>
          <a:p>
            <a:pPr lvl="1">
              <a:lnSpc>
                <a:spcPct val="110000"/>
              </a:lnSpc>
              <a:buFont typeface="Open Sans" panose="020B0606030504020204" pitchFamily="34" charset="0"/>
              <a:buChar char="−"/>
            </a:pPr>
            <a:r>
              <a:rPr lang="en-US" dirty="0"/>
              <a:t>Humans are inconsistent, but “creative”. Models are </a:t>
            </a:r>
            <a:r>
              <a:rPr lang="en-US" i="1" dirty="0"/>
              <a:t>consistent</a:t>
            </a:r>
            <a:r>
              <a:rPr lang="en-US" dirty="0"/>
              <a:t> information processors. </a:t>
            </a:r>
            <a:r>
              <a:rPr lang="en-US" sz="2400" b="1" dirty="0"/>
              <a:t>Managers + Models = (possibility of) better decisions</a:t>
            </a:r>
            <a:endParaRPr lang="en-US" b="1" dirty="0"/>
          </a:p>
          <a:p>
            <a:pPr lvl="1">
              <a:lnSpc>
                <a:spcPct val="110000"/>
              </a:lnSpc>
              <a:buFont typeface="Open Sans" panose="020B0606030504020204" pitchFamily="34" charset="0"/>
              <a:buChar char="−"/>
            </a:pPr>
            <a:r>
              <a:rPr lang="en-US" b="1" dirty="0"/>
              <a:t>Models do not make decisions. Managers do</a:t>
            </a:r>
          </a:p>
        </p:txBody>
      </p:sp>
    </p:spTree>
    <p:extLst>
      <p:ext uri="{BB962C8B-B14F-4D97-AF65-F5344CB8AC3E}">
        <p14:creationId xmlns:p14="http://schemas.microsoft.com/office/powerpoint/2010/main" val="270892888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How to Build a Model</a:t>
            </a:r>
          </a:p>
        </p:txBody>
      </p:sp>
      <p:sp>
        <p:nvSpPr>
          <p:cNvPr id="3" name="Content Placeholder 2"/>
          <p:cNvSpPr>
            <a:spLocks noGrp="1"/>
          </p:cNvSpPr>
          <p:nvPr>
            <p:ph idx="1"/>
          </p:nvPr>
        </p:nvSpPr>
        <p:spPr>
          <a:xfrm>
            <a:off x="45076" y="533400"/>
            <a:ext cx="12202732" cy="5486400"/>
          </a:xfrm>
        </p:spPr>
        <p:txBody>
          <a:bodyPr>
            <a:normAutofit/>
          </a:bodyPr>
          <a:lstStyle/>
          <a:p>
            <a:pPr>
              <a:tabLst>
                <a:tab pos="7604125" algn="r"/>
              </a:tabLst>
            </a:pPr>
            <a:r>
              <a:rPr lang="en-US" sz="2400" b="1" dirty="0">
                <a:solidFill>
                  <a:srgbClr val="0153A5"/>
                </a:solidFill>
              </a:rPr>
              <a:t>Specify</a:t>
            </a:r>
          </a:p>
          <a:p>
            <a:pPr lvl="1" defTabSz="762000">
              <a:buFont typeface="Open Sans" panose="020B0606030504020204" pitchFamily="34" charset="0"/>
              <a:buChar char="−"/>
            </a:pPr>
            <a:r>
              <a:rPr lang="en-US" sz="2800" b="1" dirty="0"/>
              <a:t>Variables 							</a:t>
            </a:r>
            <a:r>
              <a:rPr lang="en-US" sz="2800" b="1" i="1" dirty="0">
                <a:solidFill>
                  <a:srgbClr val="5F5F5F"/>
                </a:solidFill>
              </a:rPr>
              <a:t>(which ones to include)</a:t>
            </a:r>
          </a:p>
          <a:p>
            <a:pPr lvl="1" defTabSz="844550">
              <a:buFont typeface="Open Sans" panose="020B0606030504020204" pitchFamily="34" charset="0"/>
              <a:buChar char="−"/>
            </a:pPr>
            <a:r>
              <a:rPr lang="en-US" sz="2800" b="1" dirty="0"/>
              <a:t>Relationships, interactions, dynamics	</a:t>
            </a:r>
            <a:r>
              <a:rPr lang="en-US" sz="2800" b="1" i="1" dirty="0">
                <a:solidFill>
                  <a:srgbClr val="5F5F5F"/>
                </a:solidFill>
              </a:rPr>
              <a:t>(how they are linked)</a:t>
            </a:r>
            <a:endParaRPr lang="en-US" sz="2800" b="1" dirty="0"/>
          </a:p>
          <a:p>
            <a:pPr>
              <a:tabLst>
                <a:tab pos="7604125" algn="r"/>
              </a:tabLst>
            </a:pPr>
            <a:r>
              <a:rPr lang="en-US" sz="2400" b="1" dirty="0">
                <a:solidFill>
                  <a:srgbClr val="0153A5"/>
                </a:solidFill>
              </a:rPr>
              <a:t>Calibrate</a:t>
            </a:r>
          </a:p>
          <a:p>
            <a:pPr lvl="1">
              <a:buFont typeface="Open Sans" panose="020B0606030504020204" pitchFamily="34" charset="0"/>
              <a:buChar char="−"/>
            </a:pPr>
            <a:r>
              <a:rPr lang="en-US" sz="2000" b="1" dirty="0"/>
              <a:t>Statistical estimation with real data	</a:t>
            </a:r>
            <a:r>
              <a:rPr lang="en-US" sz="2000" b="1" i="1" dirty="0">
                <a:solidFill>
                  <a:srgbClr val="5F5F5F"/>
                </a:solidFill>
              </a:rPr>
              <a:t>(econometric approach)</a:t>
            </a:r>
          </a:p>
          <a:p>
            <a:pPr lvl="1">
              <a:buFont typeface="Open Sans" panose="020B0606030504020204" pitchFamily="34" charset="0"/>
              <a:buChar char="−"/>
            </a:pPr>
            <a:r>
              <a:rPr lang="en-US" sz="2000" b="1" dirty="0"/>
              <a:t>Judgmental calibration			</a:t>
            </a:r>
            <a:r>
              <a:rPr lang="en-US" sz="2000" b="1" i="1" dirty="0">
                <a:solidFill>
                  <a:srgbClr val="5F5F5F"/>
                </a:solidFill>
              </a:rPr>
              <a:t>(tribal wisdom approach)</a:t>
            </a:r>
            <a:endParaRPr lang="en-US" sz="2800" b="1" i="1" dirty="0">
              <a:solidFill>
                <a:srgbClr val="5F5F5F"/>
              </a:solidFill>
            </a:endParaRPr>
          </a:p>
          <a:p>
            <a:r>
              <a:rPr lang="en-US" sz="2400" b="1" dirty="0">
                <a:solidFill>
                  <a:srgbClr val="0153A5"/>
                </a:solidFill>
              </a:rPr>
              <a:t>Validate</a:t>
            </a:r>
          </a:p>
          <a:p>
            <a:pPr lvl="1">
              <a:buFont typeface="Open Sans" panose="020B0606030504020204" pitchFamily="34" charset="0"/>
              <a:buChar char="−"/>
            </a:pPr>
            <a:r>
              <a:rPr lang="en-US" sz="2000" b="1" dirty="0"/>
              <a:t>Global fit				</a:t>
            </a:r>
            <a:r>
              <a:rPr lang="en-US" sz="2000" b="1" i="1" dirty="0">
                <a:solidFill>
                  <a:srgbClr val="5F5F5F"/>
                </a:solidFill>
              </a:rPr>
              <a:t>(R², model fit)</a:t>
            </a:r>
          </a:p>
          <a:p>
            <a:pPr lvl="1">
              <a:buFont typeface="Open Sans" panose="020B0606030504020204" pitchFamily="34" charset="0"/>
              <a:buChar char="−"/>
            </a:pPr>
            <a:r>
              <a:rPr lang="en-US" sz="2000" b="1" dirty="0"/>
              <a:t>Variable significance			</a:t>
            </a:r>
            <a:r>
              <a:rPr lang="en-US" sz="2000" b="1" i="1" dirty="0">
                <a:solidFill>
                  <a:srgbClr val="5F5F5F"/>
                </a:solidFill>
              </a:rPr>
              <a:t>(correct signs, t-tests)</a:t>
            </a:r>
          </a:p>
          <a:p>
            <a:pPr lvl="1">
              <a:buFont typeface="Open Sans" panose="020B0606030504020204" pitchFamily="34" charset="0"/>
              <a:buChar char="−"/>
            </a:pPr>
            <a:r>
              <a:rPr lang="en-US" sz="2000" b="1" dirty="0"/>
              <a:t>Face validity				</a:t>
            </a:r>
            <a:r>
              <a:rPr lang="en-US" sz="2000" b="1" i="1" dirty="0">
                <a:solidFill>
                  <a:srgbClr val="5F5F5F"/>
                </a:solidFill>
              </a:rPr>
              <a:t>(does it make sense?)</a:t>
            </a:r>
            <a:endParaRPr lang="en-US" sz="1400" b="1" i="1" dirty="0">
              <a:solidFill>
                <a:srgbClr val="5F5F5F"/>
              </a:solidFill>
            </a:endParaRPr>
          </a:p>
          <a:p>
            <a:pPr>
              <a:tabLst>
                <a:tab pos="7604125" algn="r"/>
              </a:tabLst>
            </a:pPr>
            <a:r>
              <a:rPr lang="en-US" sz="2400" b="1" dirty="0">
                <a:solidFill>
                  <a:srgbClr val="0153A5"/>
                </a:solidFill>
              </a:rPr>
              <a:t>Apply</a:t>
            </a:r>
          </a:p>
          <a:p>
            <a:pPr lvl="1">
              <a:buFont typeface="Open Sans" panose="020B0606030504020204" pitchFamily="34" charset="0"/>
              <a:buChar char="−"/>
              <a:tabLst>
                <a:tab pos="7604125" algn="r"/>
              </a:tabLst>
            </a:pPr>
            <a:r>
              <a:rPr lang="en-US" sz="2000" b="1" dirty="0"/>
              <a:t>Unique vs. multiple objectives?</a:t>
            </a:r>
          </a:p>
          <a:p>
            <a:pPr lvl="1">
              <a:buFont typeface="Open Sans" panose="020B0606030504020204" pitchFamily="34" charset="0"/>
              <a:buChar char="−"/>
              <a:tabLst>
                <a:tab pos="7604125" algn="r"/>
              </a:tabLst>
            </a:pPr>
            <a:r>
              <a:rPr lang="en-US" sz="2000" b="1" dirty="0"/>
              <a:t>Short term vs. long term?</a:t>
            </a:r>
            <a:endParaRPr lang="en-US" sz="2800" b="1" dirty="0"/>
          </a:p>
        </p:txBody>
      </p:sp>
      <p:sp>
        <p:nvSpPr>
          <p:cNvPr id="5" name="TextBox 4">
            <a:extLst>
              <a:ext uri="{FF2B5EF4-FFF2-40B4-BE49-F238E27FC236}">
                <a16:creationId xmlns:a16="http://schemas.microsoft.com/office/drawing/2014/main" id="{17251F4D-CCA7-46DC-B4F4-E2B04A3AE037}"/>
              </a:ext>
            </a:extLst>
          </p:cNvPr>
          <p:cNvSpPr txBox="1"/>
          <p:nvPr/>
        </p:nvSpPr>
        <p:spPr>
          <a:xfrm>
            <a:off x="45076" y="5934670"/>
            <a:ext cx="12101848" cy="923330"/>
          </a:xfrm>
          <a:prstGeom prst="rect">
            <a:avLst/>
          </a:prstGeom>
          <a:solidFill>
            <a:srgbClr val="FFFF00"/>
          </a:solidFill>
        </p:spPr>
        <p:txBody>
          <a:bodyPr wrap="square">
            <a:spAutoFit/>
          </a:bodyPr>
          <a:lstStyle/>
          <a:p>
            <a:r>
              <a:rPr lang="en-US" dirty="0">
                <a:solidFill>
                  <a:srgbClr val="202124"/>
                </a:solidFill>
                <a:latin typeface="Roboto" panose="02000000000000000000" pitchFamily="2" charset="0"/>
              </a:rPr>
              <a:t>C</a:t>
            </a:r>
            <a:r>
              <a:rPr lang="en-US" b="0" i="0" dirty="0">
                <a:solidFill>
                  <a:srgbClr val="202124"/>
                </a:solidFill>
                <a:effectLst/>
                <a:latin typeface="Roboto" panose="02000000000000000000" pitchFamily="2" charset="0"/>
              </a:rPr>
              <a:t>alibration (</a:t>
            </a:r>
            <a:r>
              <a:rPr lang="en-US" dirty="0">
                <a:solidFill>
                  <a:srgbClr val="202124"/>
                </a:solidFill>
                <a:latin typeface="Roboto" panose="02000000000000000000" pitchFamily="2" charset="0"/>
              </a:rPr>
              <a:t>Model Parameters) </a:t>
            </a:r>
            <a:r>
              <a:rPr lang="zh-TW" altLang="en-US" b="1" i="0" dirty="0">
                <a:solidFill>
                  <a:srgbClr val="121212"/>
                </a:solidFill>
                <a:effectLst/>
                <a:latin typeface="-apple-system"/>
              </a:rPr>
              <a:t>模型校准</a:t>
            </a:r>
          </a:p>
          <a:p>
            <a:r>
              <a:rPr lang="en-US" dirty="0">
                <a:solidFill>
                  <a:srgbClr val="202124"/>
                </a:solidFill>
                <a:latin typeface="Roboto" panose="02000000000000000000" pitchFamily="2" charset="0"/>
              </a:rPr>
              <a:t>can </a:t>
            </a:r>
            <a:r>
              <a:rPr lang="en-US" b="0" i="0" dirty="0">
                <a:solidFill>
                  <a:srgbClr val="202124"/>
                </a:solidFill>
                <a:effectLst/>
                <a:latin typeface="Roboto" panose="02000000000000000000" pitchFamily="2" charset="0"/>
              </a:rPr>
              <a:t>be defined as finding a </a:t>
            </a:r>
            <a:r>
              <a:rPr lang="en-US" b="1" i="0" dirty="0">
                <a:solidFill>
                  <a:srgbClr val="202124"/>
                </a:solidFill>
                <a:effectLst/>
                <a:latin typeface="Roboto" panose="02000000000000000000" pitchFamily="2" charset="0"/>
              </a:rPr>
              <a:t>unique set of </a:t>
            </a:r>
            <a:r>
              <a:rPr lang="en-US" b="1" dirty="0">
                <a:solidFill>
                  <a:srgbClr val="202124"/>
                </a:solidFill>
                <a:latin typeface="Roboto" panose="02000000000000000000" pitchFamily="2" charset="0"/>
              </a:rPr>
              <a:t>model parameters </a:t>
            </a:r>
            <a:r>
              <a:rPr lang="en-US" b="0" i="0" dirty="0">
                <a:solidFill>
                  <a:srgbClr val="202124"/>
                </a:solidFill>
                <a:effectLst/>
                <a:latin typeface="Roboto" panose="02000000000000000000" pitchFamily="2" charset="0"/>
              </a:rPr>
              <a:t>that provide a good description of the system </a:t>
            </a:r>
            <a:r>
              <a:rPr lang="en-US" b="0" i="0" dirty="0" err="1">
                <a:solidFill>
                  <a:srgbClr val="202124"/>
                </a:solidFill>
                <a:effectLst/>
                <a:latin typeface="Roboto" panose="02000000000000000000" pitchFamily="2" charset="0"/>
              </a:rPr>
              <a:t>behaviour</a:t>
            </a:r>
            <a:r>
              <a:rPr lang="en-US" b="0" i="0" dirty="0">
                <a:solidFill>
                  <a:srgbClr val="202124"/>
                </a:solidFill>
                <a:effectLst/>
                <a:latin typeface="Roboto" panose="02000000000000000000" pitchFamily="2" charset="0"/>
              </a:rPr>
              <a:t>, and can be achieved by confronting </a:t>
            </a:r>
            <a:r>
              <a:rPr lang="en-US" b="1" i="0" dirty="0">
                <a:solidFill>
                  <a:srgbClr val="202124"/>
                </a:solidFill>
                <a:effectLst/>
                <a:latin typeface="Roboto" panose="02000000000000000000" pitchFamily="2" charset="0"/>
              </a:rPr>
              <a:t>model predictions </a:t>
            </a:r>
            <a:r>
              <a:rPr lang="en-US" b="0" i="0" dirty="0">
                <a:solidFill>
                  <a:srgbClr val="202124"/>
                </a:solidFill>
                <a:effectLst/>
                <a:latin typeface="Roboto" panose="02000000000000000000" pitchFamily="2" charset="0"/>
              </a:rPr>
              <a:t>with actual measurements performed on the system.</a:t>
            </a:r>
            <a:endParaRPr lang="en-US" dirty="0"/>
          </a:p>
        </p:txBody>
      </p:sp>
    </p:spTree>
    <p:extLst>
      <p:ext uri="{BB962C8B-B14F-4D97-AF65-F5344CB8AC3E}">
        <p14:creationId xmlns:p14="http://schemas.microsoft.com/office/powerpoint/2010/main" val="222217836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Response Models</a:t>
            </a:r>
            <a:endParaRPr lang="en-US" dirty="0"/>
          </a:p>
        </p:txBody>
      </p:sp>
      <p:sp>
        <p:nvSpPr>
          <p:cNvPr id="3" name="Content Placeholder 2"/>
          <p:cNvSpPr>
            <a:spLocks noGrp="1"/>
          </p:cNvSpPr>
          <p:nvPr>
            <p:ph idx="1"/>
          </p:nvPr>
        </p:nvSpPr>
        <p:spPr/>
        <p:txBody>
          <a:bodyPr anchor="t">
            <a:normAutofit/>
          </a:bodyPr>
          <a:lstStyle/>
          <a:p>
            <a:pPr>
              <a:lnSpc>
                <a:spcPct val="100000"/>
              </a:lnSpc>
              <a:spcBef>
                <a:spcPts val="600"/>
              </a:spcBef>
              <a:spcAft>
                <a:spcPts val="600"/>
              </a:spcAft>
              <a:buSzPct val="90000"/>
            </a:pPr>
            <a:r>
              <a:rPr lang="en-US" altLang="en-US" sz="4000" b="1" dirty="0"/>
              <a:t>Aggregate response models</a:t>
            </a:r>
          </a:p>
          <a:p>
            <a:pPr>
              <a:lnSpc>
                <a:spcPct val="100000"/>
              </a:lnSpc>
              <a:spcBef>
                <a:spcPts val="600"/>
              </a:spcBef>
              <a:spcAft>
                <a:spcPts val="600"/>
              </a:spcAft>
              <a:buSzPct val="90000"/>
            </a:pPr>
            <a:r>
              <a:rPr lang="en-US" altLang="en-US" sz="4000" b="1" dirty="0"/>
              <a:t>Individual response models</a:t>
            </a:r>
          </a:p>
          <a:p>
            <a:pPr>
              <a:lnSpc>
                <a:spcPct val="100000"/>
              </a:lnSpc>
              <a:spcBef>
                <a:spcPts val="600"/>
              </a:spcBef>
              <a:spcAft>
                <a:spcPts val="600"/>
              </a:spcAft>
              <a:buSzPct val="90000"/>
            </a:pPr>
            <a:r>
              <a:rPr lang="en-US" altLang="en-US" sz="4000" b="1" dirty="0"/>
              <a:t>Shared-experience models</a:t>
            </a:r>
          </a:p>
          <a:p>
            <a:pPr>
              <a:lnSpc>
                <a:spcPct val="100000"/>
              </a:lnSpc>
              <a:spcBef>
                <a:spcPts val="600"/>
              </a:spcBef>
              <a:spcAft>
                <a:spcPts val="600"/>
              </a:spcAft>
              <a:buSzPct val="90000"/>
            </a:pPr>
            <a:r>
              <a:rPr lang="en-US" altLang="en-US" sz="4000" b="1" dirty="0"/>
              <a:t>Qualitative response models</a:t>
            </a:r>
          </a:p>
        </p:txBody>
      </p:sp>
    </p:spTree>
    <p:extLst>
      <p:ext uri="{BB962C8B-B14F-4D97-AF65-F5344CB8AC3E}">
        <p14:creationId xmlns:p14="http://schemas.microsoft.com/office/powerpoint/2010/main" val="290224399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The Concept of a Response Model</a:t>
            </a:r>
            <a:endParaRPr lang="en-US" dirty="0"/>
          </a:p>
        </p:txBody>
      </p:sp>
      <p:sp>
        <p:nvSpPr>
          <p:cNvPr id="4" name="Rounded Rectangle 3"/>
          <p:cNvSpPr/>
          <p:nvPr/>
        </p:nvSpPr>
        <p:spPr>
          <a:xfrm>
            <a:off x="184364" y="1631127"/>
            <a:ext cx="1667742" cy="462307"/>
          </a:xfrm>
          <a:prstGeom prst="roundRect">
            <a:avLst>
              <a:gd name="adj" fmla="val 50000"/>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rgbClr val="0153A5"/>
              </a:solidFill>
              <a:latin typeface="+mj-lt"/>
            </a:endParaRPr>
          </a:p>
        </p:txBody>
      </p:sp>
      <p:sp>
        <p:nvSpPr>
          <p:cNvPr id="5" name="Rectangle 6"/>
          <p:cNvSpPr>
            <a:spLocks noChangeArrowheads="1"/>
          </p:cNvSpPr>
          <p:nvPr/>
        </p:nvSpPr>
        <p:spPr bwMode="auto">
          <a:xfrm>
            <a:off x="566189" y="1653148"/>
            <a:ext cx="788677" cy="400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defRPr sz="2400">
                <a:solidFill>
                  <a:schemeClr val="tx1"/>
                </a:solidFill>
                <a:latin typeface="Times New Roman" pitchFamily="18" charset="0"/>
              </a:defRPr>
            </a:lvl1pPr>
            <a:lvl2pPr marL="1616075">
              <a:defRPr sz="2400">
                <a:solidFill>
                  <a:schemeClr val="tx1"/>
                </a:solidFill>
                <a:latin typeface="Times New Roman" pitchFamily="18" charset="0"/>
              </a:defRPr>
            </a:lvl2pPr>
            <a:lvl3pPr marL="1806575">
              <a:defRPr sz="2400">
                <a:solidFill>
                  <a:schemeClr val="tx1"/>
                </a:solidFill>
                <a:latin typeface="Times New Roman" pitchFamily="18" charset="0"/>
              </a:defRPr>
            </a:lvl3pPr>
            <a:lvl4pPr marL="1997075">
              <a:defRPr sz="2400">
                <a:solidFill>
                  <a:schemeClr val="tx1"/>
                </a:solidFill>
                <a:latin typeface="Times New Roman" pitchFamily="18" charset="0"/>
              </a:defRPr>
            </a:lvl4pPr>
            <a:lvl5pPr marL="2187575">
              <a:defRPr sz="2400">
                <a:solidFill>
                  <a:schemeClr val="tx1"/>
                </a:solidFill>
                <a:latin typeface="Times New Roman" pitchFamily="18" charset="0"/>
              </a:defRPr>
            </a:lvl5pPr>
            <a:lvl6pPr marL="2644775" eaLnBrk="0" fontAlgn="base" hangingPunct="0">
              <a:spcBef>
                <a:spcPct val="0"/>
              </a:spcBef>
              <a:spcAft>
                <a:spcPct val="0"/>
              </a:spcAft>
              <a:defRPr sz="2400">
                <a:solidFill>
                  <a:schemeClr val="tx1"/>
                </a:solidFill>
                <a:latin typeface="Times New Roman" pitchFamily="18" charset="0"/>
              </a:defRPr>
            </a:lvl6pPr>
            <a:lvl7pPr marL="3101975" eaLnBrk="0" fontAlgn="base" hangingPunct="0">
              <a:spcBef>
                <a:spcPct val="0"/>
              </a:spcBef>
              <a:spcAft>
                <a:spcPct val="0"/>
              </a:spcAft>
              <a:defRPr sz="2400">
                <a:solidFill>
                  <a:schemeClr val="tx1"/>
                </a:solidFill>
                <a:latin typeface="Times New Roman" pitchFamily="18" charset="0"/>
              </a:defRPr>
            </a:lvl7pPr>
            <a:lvl8pPr marL="3559175" eaLnBrk="0" fontAlgn="base" hangingPunct="0">
              <a:spcBef>
                <a:spcPct val="0"/>
              </a:spcBef>
              <a:spcAft>
                <a:spcPct val="0"/>
              </a:spcAft>
              <a:defRPr sz="2400">
                <a:solidFill>
                  <a:schemeClr val="tx1"/>
                </a:solidFill>
                <a:latin typeface="Times New Roman" pitchFamily="18" charset="0"/>
              </a:defRPr>
            </a:lvl8pPr>
            <a:lvl9pPr marL="4016375" eaLnBrk="0" fontAlgn="base" hangingPunct="0">
              <a:spcBef>
                <a:spcPct val="0"/>
              </a:spcBef>
              <a:spcAft>
                <a:spcPct val="0"/>
              </a:spcAft>
              <a:defRPr sz="2400">
                <a:solidFill>
                  <a:schemeClr val="tx1"/>
                </a:solidFill>
                <a:latin typeface="Times New Roman" pitchFamily="18" charset="0"/>
              </a:defRPr>
            </a:lvl9pPr>
          </a:lstStyle>
          <a:p>
            <a:r>
              <a:rPr lang="en-US" altLang="en-US" sz="2000" b="1" i="1" dirty="0">
                <a:solidFill>
                  <a:schemeClr val="bg1"/>
                </a:solidFill>
                <a:latin typeface="+mj-lt"/>
              </a:rPr>
              <a:t>Idea:</a:t>
            </a:r>
          </a:p>
        </p:txBody>
      </p:sp>
      <p:sp>
        <p:nvSpPr>
          <p:cNvPr id="7" name="Rectangle 14"/>
          <p:cNvSpPr>
            <a:spLocks noChangeArrowheads="1"/>
          </p:cNvSpPr>
          <p:nvPr/>
        </p:nvSpPr>
        <p:spPr bwMode="auto">
          <a:xfrm>
            <a:off x="2844516" y="1580427"/>
            <a:ext cx="2925737" cy="14140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defRPr sz="2400">
                <a:solidFill>
                  <a:schemeClr val="tx1"/>
                </a:solidFill>
                <a:latin typeface="Times New Roman" pitchFamily="18" charset="0"/>
              </a:defRPr>
            </a:lvl1pPr>
            <a:lvl2pPr marL="1616075">
              <a:defRPr sz="2400">
                <a:solidFill>
                  <a:schemeClr val="tx1"/>
                </a:solidFill>
                <a:latin typeface="Times New Roman" pitchFamily="18" charset="0"/>
              </a:defRPr>
            </a:lvl2pPr>
            <a:lvl3pPr marL="1806575">
              <a:defRPr sz="2400">
                <a:solidFill>
                  <a:schemeClr val="tx1"/>
                </a:solidFill>
                <a:latin typeface="Times New Roman" pitchFamily="18" charset="0"/>
              </a:defRPr>
            </a:lvl3pPr>
            <a:lvl4pPr marL="1997075">
              <a:defRPr sz="2400">
                <a:solidFill>
                  <a:schemeClr val="tx1"/>
                </a:solidFill>
                <a:latin typeface="Times New Roman" pitchFamily="18" charset="0"/>
              </a:defRPr>
            </a:lvl4pPr>
            <a:lvl5pPr marL="2187575">
              <a:defRPr sz="2400">
                <a:solidFill>
                  <a:schemeClr val="tx1"/>
                </a:solidFill>
                <a:latin typeface="Times New Roman" pitchFamily="18" charset="0"/>
              </a:defRPr>
            </a:lvl5pPr>
            <a:lvl6pPr marL="2644775" eaLnBrk="0" fontAlgn="base" hangingPunct="0">
              <a:spcBef>
                <a:spcPct val="0"/>
              </a:spcBef>
              <a:spcAft>
                <a:spcPct val="0"/>
              </a:spcAft>
              <a:defRPr sz="2400">
                <a:solidFill>
                  <a:schemeClr val="tx1"/>
                </a:solidFill>
                <a:latin typeface="Times New Roman" pitchFamily="18" charset="0"/>
              </a:defRPr>
            </a:lvl6pPr>
            <a:lvl7pPr marL="3101975" eaLnBrk="0" fontAlgn="base" hangingPunct="0">
              <a:spcBef>
                <a:spcPct val="0"/>
              </a:spcBef>
              <a:spcAft>
                <a:spcPct val="0"/>
              </a:spcAft>
              <a:defRPr sz="2400">
                <a:solidFill>
                  <a:schemeClr val="tx1"/>
                </a:solidFill>
                <a:latin typeface="Times New Roman" pitchFamily="18" charset="0"/>
              </a:defRPr>
            </a:lvl7pPr>
            <a:lvl8pPr marL="3559175" eaLnBrk="0" fontAlgn="base" hangingPunct="0">
              <a:spcBef>
                <a:spcPct val="0"/>
              </a:spcBef>
              <a:spcAft>
                <a:spcPct val="0"/>
              </a:spcAft>
              <a:defRPr sz="2400">
                <a:solidFill>
                  <a:schemeClr val="tx1"/>
                </a:solidFill>
                <a:latin typeface="Times New Roman" pitchFamily="18" charset="0"/>
              </a:defRPr>
            </a:lvl8pPr>
            <a:lvl9pPr marL="4016375" eaLnBrk="0" fontAlgn="base" hangingPunct="0">
              <a:spcBef>
                <a:spcPct val="0"/>
              </a:spcBef>
              <a:spcAft>
                <a:spcPct val="0"/>
              </a:spcAft>
              <a:defRPr sz="2400">
                <a:solidFill>
                  <a:schemeClr val="tx1"/>
                </a:solidFill>
                <a:latin typeface="Times New Roman" pitchFamily="18" charset="0"/>
              </a:defRPr>
            </a:lvl9pPr>
          </a:lstStyle>
          <a:p>
            <a:pPr>
              <a:spcAft>
                <a:spcPts val="1200"/>
              </a:spcAft>
            </a:pPr>
            <a:r>
              <a:rPr lang="en-US" altLang="en-US" b="1" dirty="0">
                <a:solidFill>
                  <a:srgbClr val="0153A5"/>
                </a:solidFill>
                <a:latin typeface="+mj-lt"/>
              </a:rPr>
              <a:t>Marketing Inputs:</a:t>
            </a:r>
          </a:p>
          <a:p>
            <a:pPr marL="342900" indent="-342900">
              <a:lnSpc>
                <a:spcPct val="110000"/>
              </a:lnSpc>
              <a:buClr>
                <a:srgbClr val="0153A5"/>
              </a:buClr>
              <a:buSzPct val="150000"/>
              <a:buFont typeface="Arial" panose="020B0604020202020204" pitchFamily="34" charset="0"/>
              <a:buChar char="•"/>
            </a:pPr>
            <a:r>
              <a:rPr lang="en-US" altLang="en-US" sz="1600" dirty="0">
                <a:latin typeface="+mj-lt"/>
              </a:rPr>
              <a:t>Selling effort</a:t>
            </a:r>
          </a:p>
          <a:p>
            <a:pPr marL="342900" indent="-342900">
              <a:lnSpc>
                <a:spcPct val="110000"/>
              </a:lnSpc>
              <a:buClr>
                <a:srgbClr val="0153A5"/>
              </a:buClr>
              <a:buSzPct val="150000"/>
              <a:buFont typeface="Arial" panose="020B0604020202020204" pitchFamily="34" charset="0"/>
              <a:buChar char="•"/>
            </a:pPr>
            <a:r>
              <a:rPr lang="en-US" altLang="en-US" sz="1600" dirty="0">
                <a:latin typeface="+mj-lt"/>
              </a:rPr>
              <a:t>Advertising spending</a:t>
            </a:r>
          </a:p>
          <a:p>
            <a:pPr marL="342900" indent="-342900">
              <a:lnSpc>
                <a:spcPct val="110000"/>
              </a:lnSpc>
              <a:buClr>
                <a:srgbClr val="0153A5"/>
              </a:buClr>
              <a:buSzPct val="150000"/>
              <a:buFont typeface="Arial" panose="020B0604020202020204" pitchFamily="34" charset="0"/>
              <a:buChar char="•"/>
            </a:pPr>
            <a:r>
              <a:rPr lang="en-US" altLang="en-US" sz="1600" dirty="0">
                <a:latin typeface="+mj-lt"/>
              </a:rPr>
              <a:t>Promotional spending</a:t>
            </a:r>
          </a:p>
        </p:txBody>
      </p:sp>
      <p:sp>
        <p:nvSpPr>
          <p:cNvPr id="11" name="Rounded Rectangle 10"/>
          <p:cNvSpPr/>
          <p:nvPr/>
        </p:nvSpPr>
        <p:spPr>
          <a:xfrm>
            <a:off x="2938013" y="3480955"/>
            <a:ext cx="2706273" cy="706581"/>
          </a:xfrm>
          <a:prstGeom prst="roundRect">
            <a:avLst>
              <a:gd name="adj" fmla="val 50000"/>
            </a:avLst>
          </a:prstGeom>
          <a:noFill/>
          <a:ln w="19050">
            <a:solidFill>
              <a:srgbClr val="0153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rgbClr val="0153A5"/>
              </a:solidFill>
              <a:latin typeface="+mj-lt"/>
            </a:endParaRPr>
          </a:p>
        </p:txBody>
      </p:sp>
      <p:sp>
        <p:nvSpPr>
          <p:cNvPr id="12" name="Rectangle 14"/>
          <p:cNvSpPr>
            <a:spLocks noChangeArrowheads="1"/>
          </p:cNvSpPr>
          <p:nvPr/>
        </p:nvSpPr>
        <p:spPr bwMode="auto">
          <a:xfrm>
            <a:off x="3454477" y="3528143"/>
            <a:ext cx="1673343" cy="585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defRPr sz="2400">
                <a:solidFill>
                  <a:schemeClr val="tx1"/>
                </a:solidFill>
                <a:latin typeface="Times New Roman" pitchFamily="18" charset="0"/>
              </a:defRPr>
            </a:lvl1pPr>
            <a:lvl2pPr marL="1616075">
              <a:defRPr sz="2400">
                <a:solidFill>
                  <a:schemeClr val="tx1"/>
                </a:solidFill>
                <a:latin typeface="Times New Roman" pitchFamily="18" charset="0"/>
              </a:defRPr>
            </a:lvl2pPr>
            <a:lvl3pPr marL="1806575">
              <a:defRPr sz="2400">
                <a:solidFill>
                  <a:schemeClr val="tx1"/>
                </a:solidFill>
                <a:latin typeface="Times New Roman" pitchFamily="18" charset="0"/>
              </a:defRPr>
            </a:lvl3pPr>
            <a:lvl4pPr marL="1997075">
              <a:defRPr sz="2400">
                <a:solidFill>
                  <a:schemeClr val="tx1"/>
                </a:solidFill>
                <a:latin typeface="Times New Roman" pitchFamily="18" charset="0"/>
              </a:defRPr>
            </a:lvl4pPr>
            <a:lvl5pPr marL="2187575">
              <a:defRPr sz="2400">
                <a:solidFill>
                  <a:schemeClr val="tx1"/>
                </a:solidFill>
                <a:latin typeface="Times New Roman" pitchFamily="18" charset="0"/>
              </a:defRPr>
            </a:lvl5pPr>
            <a:lvl6pPr marL="2644775" eaLnBrk="0" fontAlgn="base" hangingPunct="0">
              <a:spcBef>
                <a:spcPct val="0"/>
              </a:spcBef>
              <a:spcAft>
                <a:spcPct val="0"/>
              </a:spcAft>
              <a:defRPr sz="2400">
                <a:solidFill>
                  <a:schemeClr val="tx1"/>
                </a:solidFill>
                <a:latin typeface="Times New Roman" pitchFamily="18" charset="0"/>
              </a:defRPr>
            </a:lvl6pPr>
            <a:lvl7pPr marL="3101975" eaLnBrk="0" fontAlgn="base" hangingPunct="0">
              <a:spcBef>
                <a:spcPct val="0"/>
              </a:spcBef>
              <a:spcAft>
                <a:spcPct val="0"/>
              </a:spcAft>
              <a:defRPr sz="2400">
                <a:solidFill>
                  <a:schemeClr val="tx1"/>
                </a:solidFill>
                <a:latin typeface="Times New Roman" pitchFamily="18" charset="0"/>
              </a:defRPr>
            </a:lvl7pPr>
            <a:lvl8pPr marL="3559175" eaLnBrk="0" fontAlgn="base" hangingPunct="0">
              <a:spcBef>
                <a:spcPct val="0"/>
              </a:spcBef>
              <a:spcAft>
                <a:spcPct val="0"/>
              </a:spcAft>
              <a:defRPr sz="2400">
                <a:solidFill>
                  <a:schemeClr val="tx1"/>
                </a:solidFill>
                <a:latin typeface="Times New Roman" pitchFamily="18" charset="0"/>
              </a:defRPr>
            </a:lvl8pPr>
            <a:lvl9pPr marL="4016375" eaLnBrk="0" fontAlgn="base" hangingPunct="0">
              <a:spcBef>
                <a:spcPct val="0"/>
              </a:spcBef>
              <a:spcAft>
                <a:spcPct val="0"/>
              </a:spcAft>
              <a:defRPr sz="2400">
                <a:solidFill>
                  <a:schemeClr val="tx1"/>
                </a:solidFill>
                <a:latin typeface="Times New Roman" pitchFamily="18" charset="0"/>
              </a:defRPr>
            </a:lvl9pPr>
          </a:lstStyle>
          <a:p>
            <a:pPr algn="ctr"/>
            <a:r>
              <a:rPr lang="en-US" altLang="en-US" sz="3200" b="1" dirty="0">
                <a:solidFill>
                  <a:srgbClr val="0153A5"/>
                </a:solidFill>
                <a:latin typeface="+mj-lt"/>
              </a:rPr>
              <a:t>Market</a:t>
            </a:r>
          </a:p>
        </p:txBody>
      </p:sp>
      <p:sp>
        <p:nvSpPr>
          <p:cNvPr id="14" name="Rectangle 14"/>
          <p:cNvSpPr>
            <a:spLocks noChangeArrowheads="1"/>
          </p:cNvSpPr>
          <p:nvPr/>
        </p:nvSpPr>
        <p:spPr bwMode="auto">
          <a:xfrm>
            <a:off x="3016423" y="4625004"/>
            <a:ext cx="3201454" cy="1684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defRPr sz="2400">
                <a:solidFill>
                  <a:schemeClr val="tx1"/>
                </a:solidFill>
                <a:latin typeface="Times New Roman" pitchFamily="18" charset="0"/>
              </a:defRPr>
            </a:lvl1pPr>
            <a:lvl2pPr marL="1616075">
              <a:defRPr sz="2400">
                <a:solidFill>
                  <a:schemeClr val="tx1"/>
                </a:solidFill>
                <a:latin typeface="Times New Roman" pitchFamily="18" charset="0"/>
              </a:defRPr>
            </a:lvl2pPr>
            <a:lvl3pPr marL="1806575">
              <a:defRPr sz="2400">
                <a:solidFill>
                  <a:schemeClr val="tx1"/>
                </a:solidFill>
                <a:latin typeface="Times New Roman" pitchFamily="18" charset="0"/>
              </a:defRPr>
            </a:lvl3pPr>
            <a:lvl4pPr marL="1997075">
              <a:defRPr sz="2400">
                <a:solidFill>
                  <a:schemeClr val="tx1"/>
                </a:solidFill>
                <a:latin typeface="Times New Roman" pitchFamily="18" charset="0"/>
              </a:defRPr>
            </a:lvl4pPr>
            <a:lvl5pPr marL="2187575">
              <a:defRPr sz="2400">
                <a:solidFill>
                  <a:schemeClr val="tx1"/>
                </a:solidFill>
                <a:latin typeface="Times New Roman" pitchFamily="18" charset="0"/>
              </a:defRPr>
            </a:lvl5pPr>
            <a:lvl6pPr marL="2644775" eaLnBrk="0" fontAlgn="base" hangingPunct="0">
              <a:spcBef>
                <a:spcPct val="0"/>
              </a:spcBef>
              <a:spcAft>
                <a:spcPct val="0"/>
              </a:spcAft>
              <a:defRPr sz="2400">
                <a:solidFill>
                  <a:schemeClr val="tx1"/>
                </a:solidFill>
                <a:latin typeface="Times New Roman" pitchFamily="18" charset="0"/>
              </a:defRPr>
            </a:lvl6pPr>
            <a:lvl7pPr marL="3101975" eaLnBrk="0" fontAlgn="base" hangingPunct="0">
              <a:spcBef>
                <a:spcPct val="0"/>
              </a:spcBef>
              <a:spcAft>
                <a:spcPct val="0"/>
              </a:spcAft>
              <a:defRPr sz="2400">
                <a:solidFill>
                  <a:schemeClr val="tx1"/>
                </a:solidFill>
                <a:latin typeface="Times New Roman" pitchFamily="18" charset="0"/>
              </a:defRPr>
            </a:lvl7pPr>
            <a:lvl8pPr marL="3559175" eaLnBrk="0" fontAlgn="base" hangingPunct="0">
              <a:spcBef>
                <a:spcPct val="0"/>
              </a:spcBef>
              <a:spcAft>
                <a:spcPct val="0"/>
              </a:spcAft>
              <a:defRPr sz="2400">
                <a:solidFill>
                  <a:schemeClr val="tx1"/>
                </a:solidFill>
                <a:latin typeface="Times New Roman" pitchFamily="18" charset="0"/>
              </a:defRPr>
            </a:lvl8pPr>
            <a:lvl9pPr marL="4016375" eaLnBrk="0" fontAlgn="base" hangingPunct="0">
              <a:spcBef>
                <a:spcPct val="0"/>
              </a:spcBef>
              <a:spcAft>
                <a:spcPct val="0"/>
              </a:spcAft>
              <a:defRPr sz="2400">
                <a:solidFill>
                  <a:schemeClr val="tx1"/>
                </a:solidFill>
                <a:latin typeface="Times New Roman" pitchFamily="18" charset="0"/>
              </a:defRPr>
            </a:lvl9pPr>
          </a:lstStyle>
          <a:p>
            <a:pPr>
              <a:spcAft>
                <a:spcPts val="1200"/>
              </a:spcAft>
            </a:pPr>
            <a:r>
              <a:rPr lang="en-US" altLang="en-US" b="1" dirty="0">
                <a:solidFill>
                  <a:srgbClr val="0153A5"/>
                </a:solidFill>
                <a:latin typeface="+mj-lt"/>
              </a:rPr>
              <a:t>Marketing Outputs:</a:t>
            </a:r>
          </a:p>
          <a:p>
            <a:pPr marL="342900" indent="-342900">
              <a:lnSpc>
                <a:spcPct val="110000"/>
              </a:lnSpc>
              <a:buClr>
                <a:srgbClr val="0153A5"/>
              </a:buClr>
              <a:buSzPct val="150000"/>
              <a:buFont typeface="Arial" panose="020B0604020202020204" pitchFamily="34" charset="0"/>
              <a:buChar char="•"/>
            </a:pPr>
            <a:r>
              <a:rPr lang="en-US" altLang="en-US" sz="1600" dirty="0">
                <a:latin typeface="+mj-lt"/>
              </a:rPr>
              <a:t>Sales</a:t>
            </a:r>
          </a:p>
          <a:p>
            <a:pPr marL="342900" indent="-342900">
              <a:lnSpc>
                <a:spcPct val="110000"/>
              </a:lnSpc>
              <a:buClr>
                <a:srgbClr val="0153A5"/>
              </a:buClr>
              <a:buSzPct val="150000"/>
              <a:buFont typeface="Arial" panose="020B0604020202020204" pitchFamily="34" charset="0"/>
              <a:buChar char="•"/>
            </a:pPr>
            <a:r>
              <a:rPr lang="en-US" altLang="en-US" sz="1600" dirty="0">
                <a:latin typeface="+mj-lt"/>
              </a:rPr>
              <a:t>Share</a:t>
            </a:r>
          </a:p>
          <a:p>
            <a:pPr marL="342900" indent="-342900">
              <a:lnSpc>
                <a:spcPct val="110000"/>
              </a:lnSpc>
              <a:buClr>
                <a:srgbClr val="0153A5"/>
              </a:buClr>
              <a:buSzPct val="150000"/>
              <a:buFont typeface="Arial" panose="020B0604020202020204" pitchFamily="34" charset="0"/>
              <a:buChar char="•"/>
            </a:pPr>
            <a:r>
              <a:rPr lang="en-US" altLang="en-US" sz="1600" dirty="0">
                <a:latin typeface="+mj-lt"/>
              </a:rPr>
              <a:t>Profit</a:t>
            </a:r>
          </a:p>
          <a:p>
            <a:pPr marL="342900" indent="-342900">
              <a:lnSpc>
                <a:spcPct val="110000"/>
              </a:lnSpc>
              <a:buClr>
                <a:srgbClr val="0153A5"/>
              </a:buClr>
              <a:buSzPct val="150000"/>
              <a:buFont typeface="Arial" panose="020B0604020202020204" pitchFamily="34" charset="0"/>
              <a:buChar char="•"/>
            </a:pPr>
            <a:r>
              <a:rPr lang="en-US" altLang="en-US" sz="1600" dirty="0">
                <a:latin typeface="+mj-lt"/>
              </a:rPr>
              <a:t>Awareness, etc.</a:t>
            </a:r>
          </a:p>
        </p:txBody>
      </p:sp>
      <p:cxnSp>
        <p:nvCxnSpPr>
          <p:cNvPr id="19" name="Straight Arrow Connector 18"/>
          <p:cNvCxnSpPr/>
          <p:nvPr/>
        </p:nvCxnSpPr>
        <p:spPr>
          <a:xfrm>
            <a:off x="4263879" y="2985346"/>
            <a:ext cx="0" cy="495609"/>
          </a:xfrm>
          <a:prstGeom prst="straightConnector1">
            <a:avLst/>
          </a:prstGeom>
          <a:ln w="3810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4284661" y="4187536"/>
            <a:ext cx="0" cy="499814"/>
          </a:xfrm>
          <a:prstGeom prst="straightConnector1">
            <a:avLst/>
          </a:prstGeom>
          <a:ln w="3810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8" name="Arrow: Right 7">
            <a:extLst>
              <a:ext uri="{FF2B5EF4-FFF2-40B4-BE49-F238E27FC236}">
                <a16:creationId xmlns:a16="http://schemas.microsoft.com/office/drawing/2014/main" id="{C31E8BFE-EFEF-4413-B567-5E19E97EAAFB}"/>
              </a:ext>
            </a:extLst>
          </p:cNvPr>
          <p:cNvSpPr/>
          <p:nvPr/>
        </p:nvSpPr>
        <p:spPr>
          <a:xfrm>
            <a:off x="294470" y="3520359"/>
            <a:ext cx="2146164" cy="706581"/>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400" b="1" dirty="0"/>
              <a:t>Black Box</a:t>
            </a:r>
          </a:p>
        </p:txBody>
      </p:sp>
      <p:sp>
        <p:nvSpPr>
          <p:cNvPr id="13" name="TextBox 12">
            <a:extLst>
              <a:ext uri="{FF2B5EF4-FFF2-40B4-BE49-F238E27FC236}">
                <a16:creationId xmlns:a16="http://schemas.microsoft.com/office/drawing/2014/main" id="{8BBE982B-23E9-4C4E-8952-D085F0911397}"/>
              </a:ext>
            </a:extLst>
          </p:cNvPr>
          <p:cNvSpPr txBox="1"/>
          <p:nvPr/>
        </p:nvSpPr>
        <p:spPr>
          <a:xfrm>
            <a:off x="6096000" y="1370744"/>
            <a:ext cx="6096000" cy="5262979"/>
          </a:xfrm>
          <a:prstGeom prst="rect">
            <a:avLst/>
          </a:prstGeom>
          <a:noFill/>
        </p:spPr>
        <p:txBody>
          <a:bodyPr wrap="square">
            <a:spAutoFit/>
          </a:bodyPr>
          <a:lstStyle/>
          <a:p>
            <a:pPr marL="457200" indent="-457200">
              <a:buFont typeface="Arial" panose="020B0604020202020204" pitchFamily="34" charset="0"/>
              <a:buChar char="•"/>
            </a:pPr>
            <a:r>
              <a:rPr lang="zh-TW" sz="2800" b="1" dirty="0">
                <a:solidFill>
                  <a:srgbClr val="333333"/>
                </a:solidFill>
                <a:effectLst/>
                <a:latin typeface="DengXian" panose="02010600030101010101" pitchFamily="2" charset="-122"/>
                <a:ea typeface="DengXian" panose="02010600030101010101" pitchFamily="2" charset="-122"/>
                <a:cs typeface="Times New Roman" panose="02020603050405020304" pitchFamily="18" charset="0"/>
              </a:rPr>
              <a:t>洞悉事物的本質是爲了更好的預測，而預測則是爲了完成更好的操作。</a:t>
            </a:r>
            <a:r>
              <a:rPr lang="en-US" altLang="zh-TW" sz="2800" b="1" dirty="0">
                <a:solidFill>
                  <a:srgbClr val="333333"/>
                </a:solidFill>
                <a:effectLst/>
                <a:latin typeface="DengXian" panose="02010600030101010101" pitchFamily="2" charset="-122"/>
                <a:ea typeface="DengXian" panose="02010600030101010101" pitchFamily="2" charset="-122"/>
                <a:cs typeface="Times New Roman" panose="02020603050405020304" pitchFamily="18" charset="0"/>
                <a:sym typeface="Wingdings" panose="05000000000000000000" pitchFamily="2" charset="2"/>
              </a:rPr>
              <a:t></a:t>
            </a:r>
            <a:r>
              <a:rPr lang="zh-TW" sz="2800" b="1" dirty="0">
                <a:solidFill>
                  <a:srgbClr val="333333"/>
                </a:solidFill>
                <a:effectLst/>
                <a:latin typeface="DengXian" panose="02010600030101010101" pitchFamily="2" charset="-122"/>
                <a:ea typeface="DengXian" panose="02010600030101010101" pitchFamily="2" charset="-122"/>
                <a:cs typeface="Times New Roman" panose="02020603050405020304" pitchFamily="18" charset="0"/>
              </a:rPr>
              <a:t>「透過現象看本質」</a:t>
            </a:r>
            <a:endParaRPr lang="en-US" altLang="zh-TW" sz="2800" b="1" dirty="0">
              <a:solidFill>
                <a:srgbClr val="333333"/>
              </a:solidFill>
              <a:effectLst/>
              <a:latin typeface="DengXian" panose="02010600030101010101" pitchFamily="2" charset="-122"/>
              <a:ea typeface="DengXian" panose="02010600030101010101" pitchFamily="2" charset="-122"/>
              <a:cs typeface="Times New Roman" panose="02020603050405020304" pitchFamily="18" charset="0"/>
            </a:endParaRPr>
          </a:p>
          <a:p>
            <a:pPr marL="457200" indent="-457200">
              <a:buFont typeface="Arial" panose="020B0604020202020204" pitchFamily="34" charset="0"/>
              <a:buChar char="•"/>
            </a:pPr>
            <a:r>
              <a:rPr lang="zh-TW" sz="2800" b="1" dirty="0">
                <a:solidFill>
                  <a:srgbClr val="333333"/>
                </a:solidFill>
                <a:effectLst/>
                <a:latin typeface="DengXian" panose="02010600030101010101" pitchFamily="2" charset="-122"/>
                <a:ea typeface="DengXian" panose="02010600030101010101" pitchFamily="2" charset="-122"/>
                <a:cs typeface="Times New Roman" panose="02020603050405020304" pitchFamily="18" charset="0"/>
              </a:rPr>
              <a:t>模型，是我們以後用來「看本質」的預備知識。模型，是我們觀察世界的眼睛。沒有眼睛（模型），我們什麼都看不見。</a:t>
            </a:r>
            <a:endParaRPr lang="en-US" altLang="zh-TW" sz="2800" b="1" dirty="0">
              <a:solidFill>
                <a:srgbClr val="333333"/>
              </a:solidFill>
              <a:effectLst/>
              <a:latin typeface="DengXian" panose="02010600030101010101" pitchFamily="2" charset="-122"/>
              <a:ea typeface="DengXian" panose="02010600030101010101" pitchFamily="2" charset="-122"/>
              <a:cs typeface="Times New Roman" panose="02020603050405020304" pitchFamily="18" charset="0"/>
            </a:endParaRPr>
          </a:p>
          <a:p>
            <a:pPr marL="457200" indent="-457200">
              <a:buFont typeface="Arial" panose="020B0604020202020204" pitchFamily="34" charset="0"/>
              <a:buChar char="•"/>
            </a:pPr>
            <a:r>
              <a:rPr lang="zh-TW" sz="2800" b="1" dirty="0">
                <a:solidFill>
                  <a:srgbClr val="333333"/>
                </a:solidFill>
                <a:effectLst/>
                <a:latin typeface="DengXian" panose="02010600030101010101" pitchFamily="2" charset="-122"/>
                <a:ea typeface="DengXian" panose="02010600030101010101" pitchFamily="2" charset="-122"/>
                <a:cs typeface="Times New Roman" panose="02020603050405020304" pitchFamily="18" charset="0"/>
              </a:rPr>
              <a:t>沒有模型，我們看世界，只是停留在很低的</a:t>
            </a:r>
            <a:r>
              <a:rPr lang="zh-TW" sz="2800" b="1" dirty="0">
                <a:solidFill>
                  <a:srgbClr val="FF0000"/>
                </a:solidFill>
                <a:effectLst/>
                <a:latin typeface="DengXian" panose="02010600030101010101" pitchFamily="2" charset="-122"/>
                <a:ea typeface="DengXian" panose="02010600030101010101" pitchFamily="2" charset="-122"/>
                <a:cs typeface="Times New Roman" panose="02020603050405020304" pitchFamily="18" charset="0"/>
              </a:rPr>
              <a:t>解析度</a:t>
            </a:r>
            <a:r>
              <a:rPr lang="zh-TW" sz="2800" b="1" dirty="0">
                <a:solidFill>
                  <a:srgbClr val="333333"/>
                </a:solidFill>
                <a:effectLst/>
                <a:latin typeface="DengXian" panose="02010600030101010101" pitchFamily="2" charset="-122"/>
                <a:ea typeface="DengXian" panose="02010600030101010101" pitchFamily="2" charset="-122"/>
                <a:cs typeface="Times New Roman" panose="02020603050405020304" pitchFamily="18" charset="0"/>
              </a:rPr>
              <a:t>上</a:t>
            </a:r>
            <a:r>
              <a:rPr lang="zh-TW" sz="2800" dirty="0">
                <a:solidFill>
                  <a:srgbClr val="333333"/>
                </a:solidFill>
                <a:effectLst/>
                <a:latin typeface="DengXian" panose="02010600030101010101" pitchFamily="2" charset="-122"/>
                <a:ea typeface="DengXian" panose="02010600030101010101" pitchFamily="2" charset="-122"/>
                <a:cs typeface="Times New Roman" panose="02020603050405020304" pitchFamily="18" charset="0"/>
              </a:rPr>
              <a:t>。</a:t>
            </a:r>
            <a:endParaRPr lang="en-US" altLang="zh-TW" sz="2800" dirty="0">
              <a:solidFill>
                <a:srgbClr val="333333"/>
              </a:solidFill>
              <a:effectLst/>
              <a:latin typeface="DengXian" panose="02010600030101010101" pitchFamily="2" charset="-122"/>
              <a:ea typeface="DengXian" panose="02010600030101010101" pitchFamily="2" charset="-122"/>
              <a:cs typeface="Times New Roman" panose="02020603050405020304" pitchFamily="18" charset="0"/>
            </a:endParaRPr>
          </a:p>
          <a:p>
            <a:pPr marL="914400" lvl="1" indent="-457200">
              <a:buFont typeface="Wingdings" panose="05000000000000000000" pitchFamily="2" charset="2"/>
              <a:buChar char="Ø"/>
            </a:pPr>
            <a:r>
              <a:rPr lang="en-US" altLang="zh-TW" sz="2800" dirty="0">
                <a:hlinkClick r:id="rId3"/>
              </a:rPr>
              <a:t>https://www.jianshu.com/p/fbfebde78812</a:t>
            </a:r>
          </a:p>
          <a:p>
            <a:pPr marL="914400" lvl="1" indent="-457200">
              <a:buFont typeface="Wingdings" panose="05000000000000000000" pitchFamily="2" charset="2"/>
              <a:buChar char="Ø"/>
            </a:pPr>
            <a:r>
              <a:rPr lang="zh-TW" altLang="en-US" sz="2800" dirty="0">
                <a:hlinkClick r:id="rId3"/>
              </a:rPr>
              <a:t>透過現象看本質</a:t>
            </a:r>
            <a:r>
              <a:rPr lang="en-US" altLang="zh-TW" sz="2800" dirty="0">
                <a:hlinkClick r:id="rId3"/>
              </a:rPr>
              <a:t>1</a:t>
            </a:r>
            <a:endParaRPr lang="en-US" sz="2800" dirty="0">
              <a:latin typeface="DengXian" panose="02010600030101010101" pitchFamily="2" charset="-122"/>
              <a:ea typeface="DengXian" panose="02010600030101010101" pitchFamily="2" charset="-122"/>
            </a:endParaRPr>
          </a:p>
        </p:txBody>
      </p:sp>
    </p:spTree>
    <p:extLst>
      <p:ext uri="{BB962C8B-B14F-4D97-AF65-F5344CB8AC3E}">
        <p14:creationId xmlns:p14="http://schemas.microsoft.com/office/powerpoint/2010/main" val="198667332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5B1D8-9B0A-4E44-9F0D-1EC5D559927D}"/>
              </a:ext>
            </a:extLst>
          </p:cNvPr>
          <p:cNvSpPr>
            <a:spLocks noGrp="1"/>
          </p:cNvSpPr>
          <p:nvPr>
            <p:ph type="title"/>
          </p:nvPr>
        </p:nvSpPr>
        <p:spPr/>
        <p:txBody>
          <a:bodyPr>
            <a:normAutofit/>
          </a:bodyPr>
          <a:lstStyle/>
          <a:p>
            <a:r>
              <a:rPr lang="zh-TW" altLang="en-US" sz="4800" dirty="0">
                <a:latin typeface="DengXian" panose="02010600030101010101" pitchFamily="2" charset="-122"/>
                <a:ea typeface="DengXian" panose="02010600030101010101" pitchFamily="2" charset="-122"/>
              </a:rPr>
              <a:t>透过现象看本质系列  </a:t>
            </a:r>
            <a:r>
              <a:rPr lang="zh-TW" altLang="en-US" sz="4800" u="sng" dirty="0">
                <a:solidFill>
                  <a:srgbClr val="0563C1"/>
                </a:solidFill>
                <a:latin typeface="DengXian" panose="02010600030101010101" pitchFamily="2" charset="-122"/>
                <a:ea typeface="DengXian" panose="02010600030101010101" pitchFamily="2" charset="-122"/>
                <a:hlinkClick r:id="rId2"/>
              </a:rPr>
              <a:t>王武佳</a:t>
            </a:r>
            <a:endParaRPr lang="en-US" sz="4800" dirty="0">
              <a:latin typeface="DengXian" panose="02010600030101010101" pitchFamily="2" charset="-122"/>
              <a:ea typeface="DengXian" panose="02010600030101010101" pitchFamily="2" charset="-122"/>
            </a:endParaRPr>
          </a:p>
        </p:txBody>
      </p:sp>
      <p:sp>
        <p:nvSpPr>
          <p:cNvPr id="3" name="Content Placeholder 2">
            <a:extLst>
              <a:ext uri="{FF2B5EF4-FFF2-40B4-BE49-F238E27FC236}">
                <a16:creationId xmlns:a16="http://schemas.microsoft.com/office/drawing/2014/main" id="{64A1660D-F34F-48FB-ACF6-460C2518E0DB}"/>
              </a:ext>
            </a:extLst>
          </p:cNvPr>
          <p:cNvSpPr>
            <a:spLocks noGrp="1"/>
          </p:cNvSpPr>
          <p:nvPr>
            <p:ph idx="1"/>
          </p:nvPr>
        </p:nvSpPr>
        <p:spPr>
          <a:xfrm>
            <a:off x="0" y="1499617"/>
            <a:ext cx="12192000" cy="4677347"/>
          </a:xfrm>
        </p:spPr>
        <p:txBody>
          <a:bodyPr/>
          <a:lstStyle/>
          <a:p>
            <a:pPr marL="742950" marR="0" indent="-742950" algn="l" rtl="0">
              <a:buFont typeface="+mj-lt"/>
              <a:buAutoNum type="arabicPeriod"/>
            </a:pPr>
            <a:r>
              <a:rPr lang="zh-CN" altLang="en-US" sz="4000" b="0" i="0" u="sng" strike="noStrike" baseline="0" dirty="0">
                <a:solidFill>
                  <a:srgbClr val="0563C1"/>
                </a:solidFill>
                <a:latin typeface="DengXian" panose="02010600030101010101" pitchFamily="2" charset="-122"/>
                <a:ea typeface="DengXian" panose="02010600030101010101" pitchFamily="2" charset="-122"/>
                <a:hlinkClick r:id="rId3"/>
              </a:rPr>
              <a:t>透过现象看本质（</a:t>
            </a:r>
            <a:r>
              <a:rPr lang="en-US" altLang="zh-CN" sz="4000" b="0" i="0" u="sng" strike="noStrike" baseline="0" dirty="0">
                <a:solidFill>
                  <a:srgbClr val="0563C1"/>
                </a:solidFill>
                <a:latin typeface="DengXian" panose="02010600030101010101" pitchFamily="2" charset="-122"/>
                <a:ea typeface="DengXian" panose="02010600030101010101" pitchFamily="2" charset="-122"/>
                <a:hlinkClick r:id="rId3"/>
              </a:rPr>
              <a:t>1</a:t>
            </a:r>
            <a:r>
              <a:rPr lang="zh-CN" altLang="en-US" sz="4000" b="0" i="0" u="sng" strike="noStrike" baseline="0" dirty="0">
                <a:solidFill>
                  <a:srgbClr val="0563C1"/>
                </a:solidFill>
                <a:latin typeface="DengXian" panose="02010600030101010101" pitchFamily="2" charset="-122"/>
                <a:ea typeface="DengXian" panose="02010600030101010101" pitchFamily="2" charset="-122"/>
                <a:hlinkClick r:id="rId3"/>
              </a:rPr>
              <a:t>）：从认知的角度谈一谈</a:t>
            </a:r>
            <a:r>
              <a:rPr lang="zh-CN" altLang="en-US" sz="4000" b="0" i="0" u="none" strike="noStrike" baseline="0" dirty="0">
                <a:solidFill>
                  <a:srgbClr val="0563C1"/>
                </a:solidFill>
                <a:latin typeface="DengXian" panose="02010600030101010101" pitchFamily="2" charset="-122"/>
                <a:ea typeface="DengXian" panose="02010600030101010101" pitchFamily="2" charset="-122"/>
                <a:hlinkClick r:id="rId3"/>
              </a:rPr>
              <a:t> </a:t>
            </a:r>
          </a:p>
          <a:p>
            <a:pPr marL="742950" marR="0" indent="-742950" algn="l" rtl="0">
              <a:buFont typeface="+mj-lt"/>
              <a:buAutoNum type="arabicPeriod"/>
            </a:pPr>
            <a:r>
              <a:rPr lang="zh-CN" altLang="en-US" sz="4000" b="0" i="0" u="sng" strike="noStrike" baseline="0" dirty="0">
                <a:solidFill>
                  <a:srgbClr val="0563C1"/>
                </a:solidFill>
                <a:latin typeface="DengXian" panose="02010600030101010101" pitchFamily="2" charset="-122"/>
                <a:ea typeface="DengXian" panose="02010600030101010101" pitchFamily="2" charset="-122"/>
                <a:hlinkClick r:id="rId4"/>
              </a:rPr>
              <a:t>透过现象看本质（</a:t>
            </a:r>
            <a:r>
              <a:rPr lang="en-US" altLang="zh-CN" sz="4000" b="0" i="0" u="sng" strike="noStrike" baseline="0" dirty="0">
                <a:solidFill>
                  <a:srgbClr val="0563C1"/>
                </a:solidFill>
                <a:latin typeface="DengXian" panose="02010600030101010101" pitchFamily="2" charset="-122"/>
                <a:ea typeface="DengXian" panose="02010600030101010101" pitchFamily="2" charset="-122"/>
                <a:hlinkClick r:id="rId4"/>
              </a:rPr>
              <a:t>2</a:t>
            </a:r>
            <a:r>
              <a:rPr lang="zh-CN" altLang="en-US" sz="4000" b="0" i="0" u="sng" strike="noStrike" baseline="0" dirty="0">
                <a:solidFill>
                  <a:srgbClr val="0563C1"/>
                </a:solidFill>
                <a:latin typeface="DengXian" panose="02010600030101010101" pitchFamily="2" charset="-122"/>
                <a:ea typeface="DengXian" panose="02010600030101010101" pitchFamily="2" charset="-122"/>
                <a:hlinkClick r:id="rId4"/>
              </a:rPr>
              <a:t>）：是否存在唯一的本质</a:t>
            </a:r>
            <a:endParaRPr lang="zh-CN" altLang="en-US" sz="4000" b="0" i="0" u="none" strike="noStrike" baseline="0" dirty="0">
              <a:solidFill>
                <a:srgbClr val="0563C1"/>
              </a:solidFill>
              <a:latin typeface="DengXian" panose="02010600030101010101" pitchFamily="2" charset="-122"/>
              <a:ea typeface="DengXian" panose="02010600030101010101" pitchFamily="2" charset="-122"/>
              <a:hlinkClick r:id="rId4"/>
            </a:endParaRPr>
          </a:p>
          <a:p>
            <a:pPr marL="742950" marR="0" indent="-742950" algn="l" rtl="0">
              <a:buFont typeface="+mj-lt"/>
              <a:buAutoNum type="arabicPeriod"/>
            </a:pPr>
            <a:r>
              <a:rPr lang="zh-CN" altLang="en-US" sz="4000" b="0" i="0" u="sng" strike="noStrike" baseline="0" dirty="0">
                <a:solidFill>
                  <a:srgbClr val="0563C1"/>
                </a:solidFill>
                <a:latin typeface="DengXian" panose="02010600030101010101" pitchFamily="2" charset="-122"/>
                <a:ea typeface="DengXian" panose="02010600030101010101" pitchFamily="2" charset="-122"/>
                <a:hlinkClick r:id="rId5"/>
              </a:rPr>
              <a:t>透过现象看本质（</a:t>
            </a:r>
            <a:r>
              <a:rPr lang="en-US" altLang="zh-CN" sz="4000" b="0" i="0" u="sng" strike="noStrike" baseline="0" dirty="0">
                <a:solidFill>
                  <a:srgbClr val="0563C1"/>
                </a:solidFill>
                <a:latin typeface="DengXian" panose="02010600030101010101" pitchFamily="2" charset="-122"/>
                <a:ea typeface="DengXian" panose="02010600030101010101" pitchFamily="2" charset="-122"/>
                <a:hlinkClick r:id="rId5"/>
              </a:rPr>
              <a:t>3</a:t>
            </a:r>
            <a:r>
              <a:rPr lang="zh-CN" altLang="en-US" sz="4000" b="0" i="0" u="sng" strike="noStrike" baseline="0" dirty="0">
                <a:solidFill>
                  <a:srgbClr val="0563C1"/>
                </a:solidFill>
                <a:latin typeface="DengXian" panose="02010600030101010101" pitchFamily="2" charset="-122"/>
                <a:ea typeface="DengXian" panose="02010600030101010101" pitchFamily="2" charset="-122"/>
                <a:hlinkClick r:id="rId5"/>
              </a:rPr>
              <a:t>）：做认知黑客，而非科学家</a:t>
            </a:r>
            <a:endParaRPr lang="zh-CN" altLang="en-US" sz="4000" b="0" i="0" u="none" strike="noStrike" baseline="0" dirty="0">
              <a:solidFill>
                <a:srgbClr val="0563C1"/>
              </a:solidFill>
              <a:latin typeface="DengXian" panose="02010600030101010101" pitchFamily="2" charset="-122"/>
              <a:ea typeface="DengXian" panose="02010600030101010101" pitchFamily="2" charset="-122"/>
              <a:hlinkClick r:id="rId5"/>
            </a:endParaRPr>
          </a:p>
          <a:p>
            <a:pPr marL="742950" marR="0" indent="-742950" algn="l" rtl="0">
              <a:buFont typeface="+mj-lt"/>
              <a:buAutoNum type="arabicPeriod"/>
            </a:pPr>
            <a:r>
              <a:rPr lang="zh-CN" altLang="en-US" sz="4000" b="0" i="0" u="sng" strike="noStrike" baseline="0" dirty="0">
                <a:solidFill>
                  <a:srgbClr val="0563C1"/>
                </a:solidFill>
                <a:latin typeface="DengXian" panose="02010600030101010101" pitchFamily="2" charset="-122"/>
                <a:ea typeface="DengXian" panose="02010600030101010101" pitchFamily="2" charset="-122"/>
                <a:hlinkClick r:id="rId6"/>
              </a:rPr>
              <a:t>透过现象看本质（</a:t>
            </a:r>
            <a:r>
              <a:rPr lang="en-US" altLang="zh-CN" sz="4000" b="0" i="0" u="sng" strike="noStrike" baseline="0" dirty="0">
                <a:solidFill>
                  <a:srgbClr val="0563C1"/>
                </a:solidFill>
                <a:latin typeface="DengXian" panose="02010600030101010101" pitchFamily="2" charset="-122"/>
                <a:ea typeface="DengXian" panose="02010600030101010101" pitchFamily="2" charset="-122"/>
                <a:hlinkClick r:id="rId6"/>
              </a:rPr>
              <a:t>4</a:t>
            </a:r>
            <a:r>
              <a:rPr lang="zh-CN" altLang="en-US" sz="4000" b="0" i="0" u="sng" strike="noStrike" baseline="0" dirty="0">
                <a:solidFill>
                  <a:srgbClr val="0563C1"/>
                </a:solidFill>
                <a:latin typeface="DengXian" panose="02010600030101010101" pitchFamily="2" charset="-122"/>
                <a:ea typeface="DengXian" panose="02010600030101010101" pitchFamily="2" charset="-122"/>
                <a:hlinkClick r:id="rId6"/>
              </a:rPr>
              <a:t>）：如何“看” </a:t>
            </a:r>
            <a:endParaRPr lang="zh-CN" altLang="en-US" sz="4000" b="0" i="0" u="none" strike="noStrike" baseline="0" dirty="0">
              <a:solidFill>
                <a:srgbClr val="0563C1"/>
              </a:solidFill>
              <a:latin typeface="DengXian" panose="02010600030101010101" pitchFamily="2" charset="-122"/>
              <a:ea typeface="DengXian" panose="02010600030101010101" pitchFamily="2" charset="-122"/>
              <a:hlinkClick r:id="rId6"/>
            </a:endParaRPr>
          </a:p>
          <a:p>
            <a:pPr marL="742950" marR="0" indent="-742950" algn="l" rtl="0">
              <a:buFont typeface="+mj-lt"/>
              <a:buAutoNum type="arabicPeriod"/>
            </a:pPr>
            <a:r>
              <a:rPr lang="zh-CN" altLang="en-US" sz="4000" b="0" i="0" u="sng" strike="noStrike" baseline="0" dirty="0">
                <a:solidFill>
                  <a:srgbClr val="0563C1"/>
                </a:solidFill>
                <a:latin typeface="DengXian" panose="02010600030101010101" pitchFamily="2" charset="-122"/>
                <a:ea typeface="DengXian" panose="02010600030101010101" pitchFamily="2" charset="-122"/>
                <a:hlinkClick r:id="rId7"/>
              </a:rPr>
              <a:t>透过现象看本质（</a:t>
            </a:r>
            <a:r>
              <a:rPr lang="en-US" altLang="zh-CN" sz="4000" b="0" i="0" u="sng" strike="noStrike" baseline="0" dirty="0">
                <a:solidFill>
                  <a:srgbClr val="0563C1"/>
                </a:solidFill>
                <a:latin typeface="DengXian" panose="02010600030101010101" pitchFamily="2" charset="-122"/>
                <a:ea typeface="DengXian" panose="02010600030101010101" pitchFamily="2" charset="-122"/>
                <a:hlinkClick r:id="rId7"/>
              </a:rPr>
              <a:t>5</a:t>
            </a:r>
            <a:r>
              <a:rPr lang="zh-CN" altLang="en-US" sz="4000" b="0" i="0" u="sng" strike="noStrike" baseline="0" dirty="0">
                <a:solidFill>
                  <a:srgbClr val="0563C1"/>
                </a:solidFill>
                <a:latin typeface="DengXian" panose="02010600030101010101" pitchFamily="2" charset="-122"/>
                <a:ea typeface="DengXian" panose="02010600030101010101" pitchFamily="2" charset="-122"/>
                <a:hlinkClick r:id="rId7"/>
              </a:rPr>
              <a:t>）：心智计算机的认知观</a:t>
            </a:r>
            <a:endParaRPr lang="zh-CN" altLang="en-US" sz="4000" b="0" i="0" u="none" strike="noStrike" baseline="0" dirty="0">
              <a:solidFill>
                <a:srgbClr val="0563C1"/>
              </a:solidFill>
              <a:latin typeface="DengXian" panose="02010600030101010101" pitchFamily="2" charset="-122"/>
              <a:ea typeface="DengXian" panose="02010600030101010101" pitchFamily="2" charset="-122"/>
              <a:hlinkClick r:id="rId7"/>
            </a:endParaRPr>
          </a:p>
          <a:p>
            <a:pPr marL="342900" marR="0" indent="-342900" algn="l" rtl="0">
              <a:buFont typeface="+mj-lt"/>
              <a:buAutoNum type="arabicPeriod"/>
            </a:pPr>
            <a:endParaRPr lang="en-US" altLang="zh-CN" sz="1600" b="0" i="0" u="none" strike="noStrike" baseline="0" dirty="0">
              <a:latin typeface="Times New Roman" panose="02020603050405020304" pitchFamily="18" charset="0"/>
              <a:ea typeface="DengXian" panose="02010600030101010101" pitchFamily="2" charset="-122"/>
            </a:endParaRPr>
          </a:p>
          <a:p>
            <a:pPr marL="457200" indent="-457200">
              <a:buFont typeface="+mj-lt"/>
              <a:buAutoNum type="arabicPeriod"/>
            </a:pPr>
            <a:endParaRPr lang="en-US" dirty="0"/>
          </a:p>
        </p:txBody>
      </p:sp>
    </p:spTree>
    <p:extLst>
      <p:ext uri="{BB962C8B-B14F-4D97-AF65-F5344CB8AC3E}">
        <p14:creationId xmlns:p14="http://schemas.microsoft.com/office/powerpoint/2010/main" val="239978475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C3D148-8D6C-466F-8106-2167FE6F0AA9}"/>
              </a:ext>
            </a:extLst>
          </p:cNvPr>
          <p:cNvSpPr>
            <a:spLocks noGrp="1"/>
          </p:cNvSpPr>
          <p:nvPr>
            <p:ph type="title"/>
          </p:nvPr>
        </p:nvSpPr>
        <p:spPr/>
        <p:txBody>
          <a:bodyPr/>
          <a:lstStyle/>
          <a:p>
            <a:r>
              <a:rPr lang="en-US" dirty="0"/>
              <a:t>Marketing Engineering and Analytics</a:t>
            </a:r>
          </a:p>
        </p:txBody>
      </p:sp>
      <p:sp>
        <p:nvSpPr>
          <p:cNvPr id="3" name="Content Placeholder 2">
            <a:extLst>
              <a:ext uri="{FF2B5EF4-FFF2-40B4-BE49-F238E27FC236}">
                <a16:creationId xmlns:a16="http://schemas.microsoft.com/office/drawing/2014/main" id="{082A389C-5FE6-4A68-B518-3E51BB61E503}"/>
              </a:ext>
            </a:extLst>
          </p:cNvPr>
          <p:cNvSpPr>
            <a:spLocks noGrp="1"/>
          </p:cNvSpPr>
          <p:nvPr>
            <p:ph idx="1"/>
          </p:nvPr>
        </p:nvSpPr>
        <p:spPr>
          <a:xfrm>
            <a:off x="133350" y="1493134"/>
            <a:ext cx="11988800" cy="4679066"/>
          </a:xfrm>
        </p:spPr>
        <p:txBody>
          <a:bodyPr>
            <a:normAutofit lnSpcReduction="10000"/>
          </a:bodyPr>
          <a:lstStyle/>
          <a:p>
            <a:pPr marL="0" indent="0" algn="l">
              <a:buNone/>
            </a:pPr>
            <a:r>
              <a:rPr lang="en-US" sz="3600" b="0" i="0" dirty="0">
                <a:solidFill>
                  <a:srgbClr val="202122"/>
                </a:solidFill>
                <a:effectLst/>
                <a:latin typeface="Arial" panose="020B0604020202020204" pitchFamily="34" charset="0"/>
              </a:rPr>
              <a:t>All market response models include: </a:t>
            </a:r>
          </a:p>
          <a:p>
            <a:pPr marL="742950" indent="-742950" algn="l">
              <a:buFont typeface="+mj-lt"/>
              <a:buAutoNum type="arabicPeriod"/>
            </a:pPr>
            <a:r>
              <a:rPr lang="en-US" sz="4000" b="0" i="0" dirty="0">
                <a:solidFill>
                  <a:srgbClr val="202122"/>
                </a:solidFill>
                <a:effectLst/>
                <a:latin typeface="Arial" panose="020B0604020202020204" pitchFamily="34" charset="0"/>
              </a:rPr>
              <a:t>Inputs: e.g., </a:t>
            </a:r>
            <a:r>
              <a:rPr lang="en-US" sz="4000" b="0" i="0" u="none" strike="noStrike" dirty="0">
                <a:solidFill>
                  <a:srgbClr val="0645AD"/>
                </a:solidFill>
                <a:effectLst/>
                <a:latin typeface="Arial" panose="020B0604020202020204" pitchFamily="34" charset="0"/>
                <a:hlinkClick r:id="rId2" tooltip="Price"/>
              </a:rPr>
              <a:t>price</a:t>
            </a:r>
            <a:r>
              <a:rPr lang="en-US" sz="4000" b="0" i="0" dirty="0">
                <a:solidFill>
                  <a:srgbClr val="202122"/>
                </a:solidFill>
                <a:effectLst/>
                <a:latin typeface="Arial" panose="020B0604020202020204" pitchFamily="34" charset="0"/>
              </a:rPr>
              <a:t>, </a:t>
            </a:r>
            <a:r>
              <a:rPr lang="en-US" sz="4000" b="0" i="0" u="none" strike="noStrike" dirty="0">
                <a:solidFill>
                  <a:srgbClr val="0645AD"/>
                </a:solidFill>
                <a:effectLst/>
                <a:latin typeface="Arial" panose="020B0604020202020204" pitchFamily="34" charset="0"/>
                <a:hlinkClick r:id="rId3" tooltip="Advertising"/>
              </a:rPr>
              <a:t>advertising</a:t>
            </a:r>
            <a:r>
              <a:rPr lang="en-US" sz="4000" b="0" i="0" dirty="0">
                <a:solidFill>
                  <a:srgbClr val="202122"/>
                </a:solidFill>
                <a:effectLst/>
                <a:latin typeface="Arial" panose="020B0604020202020204" pitchFamily="34" charset="0"/>
              </a:rPr>
              <a:t>, selling effort, </a:t>
            </a:r>
            <a:r>
              <a:rPr lang="en-US" sz="4000" b="0" i="0" u="none" strike="noStrike" dirty="0">
                <a:solidFill>
                  <a:srgbClr val="0645AD"/>
                </a:solidFill>
                <a:effectLst/>
                <a:latin typeface="Arial" panose="020B0604020202020204" pitchFamily="34" charset="0"/>
                <a:hlinkClick r:id="rId4" tooltip="Product design"/>
              </a:rPr>
              <a:t>product design</a:t>
            </a:r>
            <a:r>
              <a:rPr lang="en-US" sz="4000" b="0" i="0" dirty="0">
                <a:solidFill>
                  <a:srgbClr val="202122"/>
                </a:solidFill>
                <a:effectLst/>
                <a:latin typeface="Arial" panose="020B0604020202020204" pitchFamily="34" charset="0"/>
              </a:rPr>
              <a:t>, </a:t>
            </a:r>
            <a:r>
              <a:rPr lang="en-US" sz="4000" b="0" i="0" u="none" strike="noStrike" dirty="0">
                <a:solidFill>
                  <a:srgbClr val="0645AD"/>
                </a:solidFill>
                <a:effectLst/>
                <a:latin typeface="Arial" panose="020B0604020202020204" pitchFamily="34" charset="0"/>
                <a:hlinkClick r:id="rId5" tooltip="Market size"/>
              </a:rPr>
              <a:t>market size</a:t>
            </a:r>
            <a:r>
              <a:rPr lang="en-US" sz="4000" b="0" i="0" dirty="0">
                <a:solidFill>
                  <a:srgbClr val="202122"/>
                </a:solidFill>
                <a:effectLst/>
                <a:latin typeface="Arial" panose="020B0604020202020204" pitchFamily="34" charset="0"/>
              </a:rPr>
              <a:t>, competitive environment</a:t>
            </a:r>
          </a:p>
          <a:p>
            <a:pPr marL="742950" indent="-742950" algn="l">
              <a:buFont typeface="+mj-lt"/>
              <a:buAutoNum type="arabicPeriod"/>
            </a:pPr>
            <a:r>
              <a:rPr lang="en-US" sz="4000" b="0" i="0" dirty="0">
                <a:solidFill>
                  <a:srgbClr val="202122"/>
                </a:solidFill>
                <a:effectLst/>
                <a:latin typeface="Arial" panose="020B0604020202020204" pitchFamily="34" charset="0"/>
              </a:rPr>
              <a:t>Response Model: links inputs to outputs such as product perceptions, </a:t>
            </a:r>
            <a:r>
              <a:rPr lang="en-US" sz="4000" b="0" i="0" u="none" strike="noStrike" dirty="0">
                <a:solidFill>
                  <a:srgbClr val="0645AD"/>
                </a:solidFill>
                <a:effectLst/>
                <a:latin typeface="Arial" panose="020B0604020202020204" pitchFamily="34" charset="0"/>
                <a:hlinkClick r:id="rId6" tooltip="Sales"/>
              </a:rPr>
              <a:t>sales</a:t>
            </a:r>
            <a:r>
              <a:rPr lang="en-US" sz="4000" b="0" i="0" dirty="0">
                <a:solidFill>
                  <a:srgbClr val="202122"/>
                </a:solidFill>
                <a:effectLst/>
                <a:latin typeface="Arial" panose="020B0604020202020204" pitchFamily="34" charset="0"/>
              </a:rPr>
              <a:t>, </a:t>
            </a:r>
            <a:r>
              <a:rPr lang="en-US" sz="4000" b="0" i="0" u="none" strike="noStrike" dirty="0">
                <a:solidFill>
                  <a:srgbClr val="0645AD"/>
                </a:solidFill>
                <a:effectLst/>
                <a:latin typeface="Arial" panose="020B0604020202020204" pitchFamily="34" charset="0"/>
                <a:hlinkClick r:id="rId7" tooltip="Profit (economics)"/>
              </a:rPr>
              <a:t>profits</a:t>
            </a:r>
            <a:endParaRPr lang="en-US" sz="4000" b="0" i="0" dirty="0">
              <a:solidFill>
                <a:srgbClr val="202122"/>
              </a:solidFill>
              <a:effectLst/>
              <a:latin typeface="Arial" panose="020B0604020202020204" pitchFamily="34" charset="0"/>
            </a:endParaRPr>
          </a:p>
          <a:p>
            <a:pPr marL="742950" indent="-742950" algn="l">
              <a:buFont typeface="+mj-lt"/>
              <a:buAutoNum type="arabicPeriod"/>
            </a:pPr>
            <a:r>
              <a:rPr lang="en-US" sz="4000" b="0" i="0" dirty="0">
                <a:solidFill>
                  <a:srgbClr val="202122"/>
                </a:solidFill>
                <a:effectLst/>
                <a:latin typeface="Arial" panose="020B0604020202020204" pitchFamily="34" charset="0"/>
              </a:rPr>
              <a:t>Objectives: used to evaluate actions such as sales</a:t>
            </a:r>
          </a:p>
          <a:p>
            <a:pPr marL="0" indent="0">
              <a:buNone/>
            </a:pPr>
            <a:endParaRPr lang="en-US" dirty="0"/>
          </a:p>
        </p:txBody>
      </p:sp>
    </p:spTree>
    <p:extLst>
      <p:ext uri="{BB962C8B-B14F-4D97-AF65-F5344CB8AC3E}">
        <p14:creationId xmlns:p14="http://schemas.microsoft.com/office/powerpoint/2010/main" val="129766763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30615-6CFF-45DF-A368-24D846262D68}"/>
              </a:ext>
            </a:extLst>
          </p:cNvPr>
          <p:cNvSpPr>
            <a:spLocks noGrp="1"/>
          </p:cNvSpPr>
          <p:nvPr>
            <p:ph type="title"/>
          </p:nvPr>
        </p:nvSpPr>
        <p:spPr/>
        <p:txBody>
          <a:bodyPr/>
          <a:lstStyle/>
          <a:p>
            <a:r>
              <a:rPr lang="en-US" dirty="0"/>
              <a:t>Price </a:t>
            </a:r>
            <a:r>
              <a:rPr lang="en-US" dirty="0">
                <a:sym typeface="Wingdings" panose="05000000000000000000" pitchFamily="2" charset="2"/>
              </a:rPr>
              <a:t>   Sales?</a:t>
            </a:r>
            <a:endParaRPr lang="en-US" dirty="0"/>
          </a:p>
        </p:txBody>
      </p:sp>
      <p:sp>
        <p:nvSpPr>
          <p:cNvPr id="3" name="Content Placeholder 2">
            <a:extLst>
              <a:ext uri="{FF2B5EF4-FFF2-40B4-BE49-F238E27FC236}">
                <a16:creationId xmlns:a16="http://schemas.microsoft.com/office/drawing/2014/main" id="{28862E2A-9BC4-492B-877A-E9C763734CCD}"/>
              </a:ext>
            </a:extLst>
          </p:cNvPr>
          <p:cNvSpPr>
            <a:spLocks noGrp="1"/>
          </p:cNvSpPr>
          <p:nvPr>
            <p:ph idx="1"/>
          </p:nvPr>
        </p:nvSpPr>
        <p:spPr/>
        <p:txBody>
          <a:bodyPr/>
          <a:lstStyle/>
          <a:p>
            <a:endParaRPr lang="en-US"/>
          </a:p>
        </p:txBody>
      </p:sp>
      <p:pic>
        <p:nvPicPr>
          <p:cNvPr id="7" name="Picture 6">
            <a:extLst>
              <a:ext uri="{FF2B5EF4-FFF2-40B4-BE49-F238E27FC236}">
                <a16:creationId xmlns:a16="http://schemas.microsoft.com/office/drawing/2014/main" id="{AB6D3B51-47DE-4058-8875-7BC97629C707}"/>
              </a:ext>
            </a:extLst>
          </p:cNvPr>
          <p:cNvPicPr>
            <a:picLocks noChangeAspect="1"/>
          </p:cNvPicPr>
          <p:nvPr/>
        </p:nvPicPr>
        <p:blipFill>
          <a:blip r:embed="rId3"/>
          <a:stretch>
            <a:fillRect/>
          </a:stretch>
        </p:blipFill>
        <p:spPr>
          <a:xfrm>
            <a:off x="0" y="589172"/>
            <a:ext cx="8686800" cy="5717171"/>
          </a:xfrm>
          <a:prstGeom prst="rect">
            <a:avLst/>
          </a:prstGeom>
        </p:spPr>
      </p:pic>
      <p:pic>
        <p:nvPicPr>
          <p:cNvPr id="9" name="Picture 8">
            <a:extLst>
              <a:ext uri="{FF2B5EF4-FFF2-40B4-BE49-F238E27FC236}">
                <a16:creationId xmlns:a16="http://schemas.microsoft.com/office/drawing/2014/main" id="{ECC4754E-1AB9-41FD-AD06-79098801E10F}"/>
              </a:ext>
            </a:extLst>
          </p:cNvPr>
          <p:cNvPicPr>
            <a:picLocks noChangeAspect="1"/>
          </p:cNvPicPr>
          <p:nvPr/>
        </p:nvPicPr>
        <p:blipFill>
          <a:blip r:embed="rId4"/>
          <a:stretch>
            <a:fillRect/>
          </a:stretch>
        </p:blipFill>
        <p:spPr>
          <a:xfrm>
            <a:off x="8686800" y="1132115"/>
            <a:ext cx="2931885" cy="5136713"/>
          </a:xfrm>
          <a:prstGeom prst="rect">
            <a:avLst/>
          </a:prstGeom>
        </p:spPr>
      </p:pic>
      <p:pic>
        <p:nvPicPr>
          <p:cNvPr id="11" name="Picture 10">
            <a:extLst>
              <a:ext uri="{FF2B5EF4-FFF2-40B4-BE49-F238E27FC236}">
                <a16:creationId xmlns:a16="http://schemas.microsoft.com/office/drawing/2014/main" id="{E053F91F-6578-4871-8E0B-4E697C779708}"/>
              </a:ext>
            </a:extLst>
          </p:cNvPr>
          <p:cNvPicPr>
            <a:picLocks noChangeAspect="1"/>
          </p:cNvPicPr>
          <p:nvPr/>
        </p:nvPicPr>
        <p:blipFill>
          <a:blip r:embed="rId5"/>
          <a:stretch>
            <a:fillRect/>
          </a:stretch>
        </p:blipFill>
        <p:spPr>
          <a:xfrm>
            <a:off x="1796151" y="1088902"/>
            <a:ext cx="3927667" cy="5223137"/>
          </a:xfrm>
          <a:prstGeom prst="rect">
            <a:avLst/>
          </a:prstGeom>
        </p:spPr>
      </p:pic>
      <p:sp>
        <p:nvSpPr>
          <p:cNvPr id="17" name="Rectangle 5">
            <a:extLst>
              <a:ext uri="{FF2B5EF4-FFF2-40B4-BE49-F238E27FC236}">
                <a16:creationId xmlns:a16="http://schemas.microsoft.com/office/drawing/2014/main" id="{DC0923F7-1DAE-4DD4-98ED-9D11D7718024}"/>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95220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1" u="none" strike="noStrike" cap="none" normalizeH="0" baseline="0">
                <a:ln>
                  <a:noFill/>
                </a:ln>
                <a:solidFill>
                  <a:srgbClr val="333333"/>
                </a:solidFill>
                <a:effectLst/>
                <a:latin typeface="Arial" panose="020B0604020202020204" pitchFamily="34" charset="0"/>
                <a:ea typeface="var(--font-serif)"/>
              </a:rPr>
              <a:t>By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333333"/>
                </a:solidFill>
                <a:effectLst/>
                <a:latin typeface="Arial" panose="020B0604020202020204" pitchFamily="34" charset="0"/>
                <a:ea typeface="var(--font-serif)"/>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8" name="Rectangle 6">
            <a:extLst>
              <a:ext uri="{FF2B5EF4-FFF2-40B4-BE49-F238E27FC236}">
                <a16:creationId xmlns:a16="http://schemas.microsoft.com/office/drawing/2014/main" id="{135ACCB2-29F1-4D58-9485-6EDB134B10B9}"/>
              </a:ext>
            </a:extLst>
          </p:cNvPr>
          <p:cNvSpPr>
            <a:spLocks noChangeArrowheads="1"/>
          </p:cNvSpPr>
          <p:nvPr/>
        </p:nvSpPr>
        <p:spPr bwMode="auto">
          <a:xfrm>
            <a:off x="0" y="0"/>
            <a:ext cx="6858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chemeClr val="tx1"/>
                </a:solidFill>
                <a:effectLst/>
                <a:latin typeface="Arial" panose="020B0604020202020204" pitchFamily="34" charset="0"/>
              </a:rPr>
              <a:t>Feb. 5, 2022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0" name="TextBox 19">
            <a:extLst>
              <a:ext uri="{FF2B5EF4-FFF2-40B4-BE49-F238E27FC236}">
                <a16:creationId xmlns:a16="http://schemas.microsoft.com/office/drawing/2014/main" id="{DBA2194A-EAE0-474F-9F4A-317FDF6D6F5E}"/>
              </a:ext>
            </a:extLst>
          </p:cNvPr>
          <p:cNvSpPr txBox="1"/>
          <p:nvPr/>
        </p:nvSpPr>
        <p:spPr>
          <a:xfrm>
            <a:off x="103414" y="5093026"/>
            <a:ext cx="2367643" cy="738664"/>
          </a:xfrm>
          <a:prstGeom prst="rect">
            <a:avLst/>
          </a:prstGeom>
          <a:noFill/>
        </p:spPr>
        <p:txBody>
          <a:bodyPr wrap="square">
            <a:spAutoFit/>
          </a:bodyPr>
          <a:lstStyle/>
          <a:p>
            <a:r>
              <a:rPr lang="en-US" sz="1400" dirty="0">
                <a:solidFill>
                  <a:srgbClr val="FFFF00"/>
                </a:solidFill>
              </a:rPr>
              <a:t>By </a:t>
            </a:r>
          </a:p>
          <a:p>
            <a:r>
              <a:rPr lang="en-US" sz="1400" dirty="0">
                <a:solidFill>
                  <a:srgbClr val="FFFF00"/>
                </a:solidFill>
              </a:rPr>
              <a:t>Suzanne </a:t>
            </a:r>
            <a:r>
              <a:rPr lang="en-US" sz="1400" dirty="0" err="1">
                <a:solidFill>
                  <a:srgbClr val="FFFF00"/>
                </a:solidFill>
              </a:rPr>
              <a:t>Kapner</a:t>
            </a:r>
            <a:r>
              <a:rPr lang="en-US" sz="1400" dirty="0">
                <a:solidFill>
                  <a:srgbClr val="FFFF00"/>
                </a:solidFill>
              </a:rPr>
              <a:t> </a:t>
            </a:r>
          </a:p>
          <a:p>
            <a:r>
              <a:rPr lang="en-US" sz="1400" dirty="0">
                <a:solidFill>
                  <a:srgbClr val="FFFF00"/>
                </a:solidFill>
              </a:rPr>
              <a:t>Feb. 5, 2022</a:t>
            </a:r>
          </a:p>
        </p:txBody>
      </p:sp>
    </p:spTree>
    <p:extLst>
      <p:ext uri="{BB962C8B-B14F-4D97-AF65-F5344CB8AC3E}">
        <p14:creationId xmlns:p14="http://schemas.microsoft.com/office/powerpoint/2010/main" val="655253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454B1FA-2BF5-4E89-8F25-2C11299D6C0A}"/>
              </a:ext>
            </a:extLst>
          </p:cNvPr>
          <p:cNvSpPr>
            <a:spLocks noGrp="1"/>
          </p:cNvSpPr>
          <p:nvPr>
            <p:ph type="title"/>
          </p:nvPr>
        </p:nvSpPr>
        <p:spPr/>
        <p:txBody>
          <a:bodyPr/>
          <a:lstStyle/>
          <a:p>
            <a:endParaRPr lang="en-US" dirty="0"/>
          </a:p>
        </p:txBody>
      </p:sp>
      <p:sp>
        <p:nvSpPr>
          <p:cNvPr id="9" name="Content Placeholder 8">
            <a:extLst>
              <a:ext uri="{FF2B5EF4-FFF2-40B4-BE49-F238E27FC236}">
                <a16:creationId xmlns:a16="http://schemas.microsoft.com/office/drawing/2014/main" id="{9F127565-F6CA-448B-8424-2F8D6D2EA07C}"/>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6D21E6D2-BF1D-45CA-BCD2-C8D53CF6C6FB}"/>
              </a:ext>
            </a:extLst>
          </p:cNvPr>
          <p:cNvPicPr>
            <a:picLocks noChangeAspect="1"/>
          </p:cNvPicPr>
          <p:nvPr/>
        </p:nvPicPr>
        <p:blipFill>
          <a:blip r:embed="rId2"/>
          <a:stretch>
            <a:fillRect/>
          </a:stretch>
        </p:blipFill>
        <p:spPr>
          <a:xfrm>
            <a:off x="387367" y="607958"/>
            <a:ext cx="10405129" cy="6250041"/>
          </a:xfrm>
          <a:prstGeom prst="rect">
            <a:avLst/>
          </a:prstGeom>
        </p:spPr>
      </p:pic>
      <p:pic>
        <p:nvPicPr>
          <p:cNvPr id="7" name="Picture 6">
            <a:extLst>
              <a:ext uri="{FF2B5EF4-FFF2-40B4-BE49-F238E27FC236}">
                <a16:creationId xmlns:a16="http://schemas.microsoft.com/office/drawing/2014/main" id="{55782701-F271-44AD-B38C-E3B8E720A3B7}"/>
              </a:ext>
            </a:extLst>
          </p:cNvPr>
          <p:cNvPicPr>
            <a:picLocks noChangeAspect="1"/>
          </p:cNvPicPr>
          <p:nvPr/>
        </p:nvPicPr>
        <p:blipFill>
          <a:blip r:embed="rId3"/>
          <a:stretch>
            <a:fillRect/>
          </a:stretch>
        </p:blipFill>
        <p:spPr>
          <a:xfrm>
            <a:off x="74826" y="-111737"/>
            <a:ext cx="4059292" cy="792773"/>
          </a:xfrm>
          <a:prstGeom prst="rect">
            <a:avLst/>
          </a:prstGeom>
          <a:ln w="57150">
            <a:solidFill>
              <a:srgbClr val="C00000"/>
            </a:solidFill>
          </a:ln>
        </p:spPr>
      </p:pic>
    </p:spTree>
    <p:extLst>
      <p:ext uri="{BB962C8B-B14F-4D97-AF65-F5344CB8AC3E}">
        <p14:creationId xmlns:p14="http://schemas.microsoft.com/office/powerpoint/2010/main" val="425282876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Input-Output Model</a:t>
            </a:r>
            <a:endParaRPr lang="en-US" dirty="0"/>
          </a:p>
        </p:txBody>
      </p:sp>
      <p:sp>
        <p:nvSpPr>
          <p:cNvPr id="4" name="Rounded Rectangle 3"/>
          <p:cNvSpPr/>
          <p:nvPr/>
        </p:nvSpPr>
        <p:spPr>
          <a:xfrm>
            <a:off x="3572699" y="5534322"/>
            <a:ext cx="1946943" cy="565727"/>
          </a:xfrm>
          <a:prstGeom prst="roundRect">
            <a:avLst>
              <a:gd name="adj" fmla="val 13780"/>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5" name="Rounded Rectangle 4"/>
          <p:cNvSpPr/>
          <p:nvPr/>
        </p:nvSpPr>
        <p:spPr>
          <a:xfrm>
            <a:off x="3868329" y="2748395"/>
            <a:ext cx="1355683" cy="1361209"/>
          </a:xfrm>
          <a:prstGeom prst="roundRect">
            <a:avLst>
              <a:gd name="adj" fmla="val 8270"/>
            </a:avLst>
          </a:prstGeom>
          <a:noFill/>
          <a:ln w="19050">
            <a:solidFill>
              <a:srgbClr val="0153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6" name="Rounded Rectangle 5"/>
          <p:cNvSpPr/>
          <p:nvPr/>
        </p:nvSpPr>
        <p:spPr>
          <a:xfrm>
            <a:off x="6561116" y="2748395"/>
            <a:ext cx="1946943" cy="1361209"/>
          </a:xfrm>
          <a:prstGeom prst="roundRect">
            <a:avLst>
              <a:gd name="adj" fmla="val 8270"/>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7" name="Rounded Rectangle 6"/>
          <p:cNvSpPr/>
          <p:nvPr/>
        </p:nvSpPr>
        <p:spPr>
          <a:xfrm>
            <a:off x="584282" y="2748395"/>
            <a:ext cx="1946943" cy="1361209"/>
          </a:xfrm>
          <a:prstGeom prst="roundRect">
            <a:avLst>
              <a:gd name="adj" fmla="val 8270"/>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8" name="Rectangle 14"/>
          <p:cNvSpPr>
            <a:spLocks noChangeArrowheads="1"/>
          </p:cNvSpPr>
          <p:nvPr/>
        </p:nvSpPr>
        <p:spPr bwMode="auto">
          <a:xfrm>
            <a:off x="522220" y="1738378"/>
            <a:ext cx="2108141" cy="498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lgn="ctr">
              <a:lnSpc>
                <a:spcPct val="90000"/>
              </a:lnSpc>
            </a:pPr>
            <a:r>
              <a:rPr lang="en-US" altLang="en-US" b="1" dirty="0">
                <a:solidFill>
                  <a:srgbClr val="0153A5"/>
                </a:solidFill>
              </a:rPr>
              <a:t>Marketing Actions</a:t>
            </a:r>
          </a:p>
          <a:p>
            <a:pPr algn="ctr">
              <a:lnSpc>
                <a:spcPct val="90000"/>
              </a:lnSpc>
            </a:pPr>
            <a:r>
              <a:rPr lang="en-US" altLang="en-US" b="1" dirty="0">
                <a:solidFill>
                  <a:srgbClr val="0153A5"/>
                </a:solidFill>
              </a:rPr>
              <a:t>Inputs</a:t>
            </a:r>
          </a:p>
        </p:txBody>
      </p:sp>
      <p:sp>
        <p:nvSpPr>
          <p:cNvPr id="9" name="Rectangle 15"/>
          <p:cNvSpPr>
            <a:spLocks noChangeArrowheads="1"/>
          </p:cNvSpPr>
          <p:nvPr/>
        </p:nvSpPr>
        <p:spPr bwMode="auto">
          <a:xfrm>
            <a:off x="3382390" y="1738379"/>
            <a:ext cx="2327561" cy="2492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lgn="ctr">
              <a:lnSpc>
                <a:spcPct val="90000"/>
              </a:lnSpc>
            </a:pPr>
            <a:r>
              <a:rPr lang="en-US" altLang="en-US" b="1">
                <a:solidFill>
                  <a:srgbClr val="0153A5"/>
                </a:solidFill>
              </a:rPr>
              <a:t>Competitive Actions</a:t>
            </a:r>
          </a:p>
        </p:txBody>
      </p:sp>
      <p:sp>
        <p:nvSpPr>
          <p:cNvPr id="10" name="Rectangle 16"/>
          <p:cNvSpPr>
            <a:spLocks noChangeArrowheads="1"/>
          </p:cNvSpPr>
          <p:nvPr/>
        </p:nvSpPr>
        <p:spPr bwMode="auto">
          <a:xfrm>
            <a:off x="6508768" y="1738378"/>
            <a:ext cx="2055243" cy="498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lgn="ctr">
              <a:lnSpc>
                <a:spcPct val="90000"/>
              </a:lnSpc>
            </a:pPr>
            <a:r>
              <a:rPr lang="en-US" altLang="en-US" b="1" dirty="0">
                <a:solidFill>
                  <a:srgbClr val="0153A5"/>
                </a:solidFill>
              </a:rPr>
              <a:t>Observed Market </a:t>
            </a:r>
          </a:p>
          <a:p>
            <a:pPr algn="ctr">
              <a:lnSpc>
                <a:spcPct val="90000"/>
              </a:lnSpc>
            </a:pPr>
            <a:r>
              <a:rPr lang="en-US" altLang="en-US" b="1" dirty="0">
                <a:solidFill>
                  <a:srgbClr val="0153A5"/>
                </a:solidFill>
              </a:rPr>
              <a:t>Outputs</a:t>
            </a:r>
          </a:p>
        </p:txBody>
      </p:sp>
      <p:sp>
        <p:nvSpPr>
          <p:cNvPr id="11" name="Rectangle 17"/>
          <p:cNvSpPr>
            <a:spLocks noChangeArrowheads="1"/>
          </p:cNvSpPr>
          <p:nvPr/>
        </p:nvSpPr>
        <p:spPr bwMode="auto">
          <a:xfrm>
            <a:off x="4119771" y="3059667"/>
            <a:ext cx="852798"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lgn="ctr"/>
            <a:r>
              <a:rPr lang="en-US" altLang="en-US" sz="1400" b="1" dirty="0"/>
              <a:t>Market</a:t>
            </a:r>
          </a:p>
          <a:p>
            <a:pPr algn="ctr"/>
            <a:r>
              <a:rPr lang="en-US" altLang="en-US" sz="1400" b="1" dirty="0"/>
              <a:t>Response</a:t>
            </a:r>
          </a:p>
          <a:p>
            <a:pPr algn="ctr"/>
            <a:r>
              <a:rPr lang="en-US" altLang="en-US" sz="1400" b="1" dirty="0"/>
              <a:t>Model</a:t>
            </a:r>
          </a:p>
        </p:txBody>
      </p:sp>
      <p:sp>
        <p:nvSpPr>
          <p:cNvPr id="12" name="Rectangle 19"/>
          <p:cNvSpPr>
            <a:spLocks noChangeArrowheads="1"/>
          </p:cNvSpPr>
          <p:nvPr/>
        </p:nvSpPr>
        <p:spPr bwMode="auto">
          <a:xfrm>
            <a:off x="4113358" y="5683682"/>
            <a:ext cx="865622"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lgn="ctr"/>
            <a:r>
              <a:rPr lang="en-US" altLang="en-US" sz="1400" dirty="0">
                <a:solidFill>
                  <a:schemeClr val="bg1"/>
                </a:solidFill>
              </a:rPr>
              <a:t>Objectives</a:t>
            </a:r>
          </a:p>
        </p:txBody>
      </p:sp>
      <p:sp>
        <p:nvSpPr>
          <p:cNvPr id="13" name="Rectangle 22"/>
          <p:cNvSpPr>
            <a:spLocks noChangeArrowheads="1"/>
          </p:cNvSpPr>
          <p:nvPr/>
        </p:nvSpPr>
        <p:spPr bwMode="auto">
          <a:xfrm>
            <a:off x="789958" y="2938469"/>
            <a:ext cx="1531098" cy="861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algn="ctr"/>
            <a:r>
              <a:rPr lang="en-US" altLang="en-US" sz="1400" dirty="0">
                <a:solidFill>
                  <a:schemeClr val="bg1"/>
                </a:solidFill>
              </a:rPr>
              <a:t>Product design </a:t>
            </a:r>
          </a:p>
          <a:p>
            <a:pPr algn="ctr"/>
            <a:r>
              <a:rPr lang="en-US" altLang="en-US" sz="1400" dirty="0">
                <a:solidFill>
                  <a:schemeClr val="bg1"/>
                </a:solidFill>
              </a:rPr>
              <a:t>Price</a:t>
            </a:r>
          </a:p>
          <a:p>
            <a:pPr algn="ctr"/>
            <a:r>
              <a:rPr lang="en-US" altLang="en-US" sz="1400" dirty="0">
                <a:solidFill>
                  <a:schemeClr val="bg1"/>
                </a:solidFill>
              </a:rPr>
              <a:t>Advertising</a:t>
            </a:r>
          </a:p>
          <a:p>
            <a:pPr algn="ctr"/>
            <a:r>
              <a:rPr lang="en-US" altLang="en-US" sz="1400" dirty="0">
                <a:solidFill>
                  <a:schemeClr val="bg1"/>
                </a:solidFill>
              </a:rPr>
              <a:t>Selling effort etc.</a:t>
            </a:r>
          </a:p>
        </p:txBody>
      </p:sp>
      <p:sp>
        <p:nvSpPr>
          <p:cNvPr id="14" name="Rectangle 25"/>
          <p:cNvSpPr>
            <a:spLocks noChangeArrowheads="1"/>
          </p:cNvSpPr>
          <p:nvPr/>
        </p:nvSpPr>
        <p:spPr bwMode="auto">
          <a:xfrm>
            <a:off x="6886850" y="3059667"/>
            <a:ext cx="1332544"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lgn="ctr"/>
            <a:r>
              <a:rPr lang="en-US" altLang="en-US" sz="1400" dirty="0">
                <a:solidFill>
                  <a:schemeClr val="bg1"/>
                </a:solidFill>
              </a:rPr>
              <a:t>Awareness level</a:t>
            </a:r>
          </a:p>
          <a:p>
            <a:pPr algn="ctr"/>
            <a:r>
              <a:rPr lang="en-US" altLang="en-US" sz="1400" dirty="0">
                <a:solidFill>
                  <a:schemeClr val="bg1"/>
                </a:solidFill>
              </a:rPr>
              <a:t>Preference level</a:t>
            </a:r>
          </a:p>
          <a:p>
            <a:pPr algn="ctr"/>
            <a:r>
              <a:rPr lang="en-US" altLang="en-US" sz="1400" dirty="0">
                <a:solidFill>
                  <a:schemeClr val="bg1"/>
                </a:solidFill>
              </a:rPr>
              <a:t>Sales Level</a:t>
            </a:r>
          </a:p>
        </p:txBody>
      </p:sp>
      <p:cxnSp>
        <p:nvCxnSpPr>
          <p:cNvPr id="15" name="Straight Arrow Connector 14"/>
          <p:cNvCxnSpPr/>
          <p:nvPr/>
        </p:nvCxnSpPr>
        <p:spPr>
          <a:xfrm>
            <a:off x="4546169" y="2042974"/>
            <a:ext cx="0" cy="613067"/>
          </a:xfrm>
          <a:prstGeom prst="straightConnector1">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5325486" y="3487310"/>
            <a:ext cx="1132610" cy="0"/>
          </a:xfrm>
          <a:prstGeom prst="straightConnector1">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5620534" y="5806792"/>
            <a:ext cx="1932588" cy="0"/>
          </a:xfrm>
          <a:prstGeom prst="straightConnector1">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7553122" y="4206588"/>
            <a:ext cx="0" cy="160020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1532807" y="5806792"/>
            <a:ext cx="193110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2623849" y="3497701"/>
            <a:ext cx="1132610" cy="0"/>
          </a:xfrm>
          <a:prstGeom prst="straightConnector1">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1532807" y="4206588"/>
            <a:ext cx="0" cy="1600204"/>
          </a:xfrm>
          <a:prstGeom prst="straightConnector1">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4546169" y="4206588"/>
            <a:ext cx="0" cy="473084"/>
          </a:xfrm>
          <a:prstGeom prst="straightConnector1">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23" name="Rectangle 18"/>
          <p:cNvSpPr>
            <a:spLocks noChangeArrowheads="1"/>
          </p:cNvSpPr>
          <p:nvPr/>
        </p:nvSpPr>
        <p:spPr bwMode="auto">
          <a:xfrm>
            <a:off x="3930630" y="4731628"/>
            <a:ext cx="1267590"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lgn="ctr"/>
            <a:r>
              <a:rPr lang="en-US" altLang="en-US" sz="1400" dirty="0"/>
              <a:t>Environmental </a:t>
            </a:r>
          </a:p>
          <a:p>
            <a:pPr algn="ctr"/>
            <a:r>
              <a:rPr lang="en-US" altLang="en-US" sz="1400" dirty="0"/>
              <a:t>Conditions</a:t>
            </a:r>
          </a:p>
        </p:txBody>
      </p:sp>
      <p:sp>
        <p:nvSpPr>
          <p:cNvPr id="24" name="Rectangle 27"/>
          <p:cNvSpPr>
            <a:spLocks noChangeArrowheads="1"/>
          </p:cNvSpPr>
          <p:nvPr/>
        </p:nvSpPr>
        <p:spPr bwMode="auto">
          <a:xfrm>
            <a:off x="6147707" y="5482091"/>
            <a:ext cx="872034" cy="248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lgn="ctr">
              <a:lnSpc>
                <a:spcPct val="125000"/>
              </a:lnSpc>
            </a:pPr>
            <a:r>
              <a:rPr lang="en-US" altLang="en-US" sz="1400" dirty="0"/>
              <a:t>Evaluation</a:t>
            </a:r>
          </a:p>
        </p:txBody>
      </p:sp>
      <p:sp>
        <p:nvSpPr>
          <p:cNvPr id="25" name="Rectangle 28"/>
          <p:cNvSpPr>
            <a:spLocks noChangeArrowheads="1"/>
          </p:cNvSpPr>
          <p:nvPr/>
        </p:nvSpPr>
        <p:spPr bwMode="auto">
          <a:xfrm>
            <a:off x="1575523" y="5470678"/>
            <a:ext cx="1943100" cy="248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gn="ctr">
              <a:lnSpc>
                <a:spcPct val="125000"/>
              </a:lnSpc>
            </a:pPr>
            <a:r>
              <a:rPr lang="en-US" altLang="en-US" sz="1400" dirty="0"/>
              <a:t>Control Adaption</a:t>
            </a:r>
          </a:p>
        </p:txBody>
      </p:sp>
      <p:grpSp>
        <p:nvGrpSpPr>
          <p:cNvPr id="26" name="Group 25"/>
          <p:cNvGrpSpPr/>
          <p:nvPr/>
        </p:nvGrpSpPr>
        <p:grpSpPr>
          <a:xfrm>
            <a:off x="2325104" y="5900312"/>
            <a:ext cx="393701" cy="353291"/>
            <a:chOff x="-165101" y="5332012"/>
            <a:chExt cx="393701" cy="353291"/>
          </a:xfrm>
        </p:grpSpPr>
        <p:sp>
          <p:nvSpPr>
            <p:cNvPr id="27" name="Oval 26"/>
            <p:cNvSpPr/>
            <p:nvPr/>
          </p:nvSpPr>
          <p:spPr>
            <a:xfrm>
              <a:off x="-144896" y="5332012"/>
              <a:ext cx="353291" cy="35329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8" name="Rectangle 28"/>
            <p:cNvSpPr>
              <a:spLocks noChangeArrowheads="1"/>
            </p:cNvSpPr>
            <p:nvPr/>
          </p:nvSpPr>
          <p:spPr bwMode="auto">
            <a:xfrm>
              <a:off x="-165101" y="5343605"/>
              <a:ext cx="393701" cy="248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algn="ctr">
                <a:lnSpc>
                  <a:spcPct val="125000"/>
                </a:lnSpc>
              </a:pPr>
              <a:r>
                <a:rPr lang="en-US" altLang="en-US" sz="1400" dirty="0"/>
                <a:t>06</a:t>
              </a:r>
            </a:p>
          </p:txBody>
        </p:sp>
      </p:grpSp>
      <p:grpSp>
        <p:nvGrpSpPr>
          <p:cNvPr id="29" name="Group 28"/>
          <p:cNvGrpSpPr/>
          <p:nvPr/>
        </p:nvGrpSpPr>
        <p:grpSpPr>
          <a:xfrm>
            <a:off x="6393741" y="5902621"/>
            <a:ext cx="393701" cy="353291"/>
            <a:chOff x="-165101" y="5332012"/>
            <a:chExt cx="393701" cy="353291"/>
          </a:xfrm>
        </p:grpSpPr>
        <p:sp>
          <p:nvSpPr>
            <p:cNvPr id="30" name="Oval 29"/>
            <p:cNvSpPr/>
            <p:nvPr/>
          </p:nvSpPr>
          <p:spPr>
            <a:xfrm>
              <a:off x="-144896" y="5332012"/>
              <a:ext cx="353291" cy="35329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1" name="Rectangle 28"/>
            <p:cNvSpPr>
              <a:spLocks noChangeArrowheads="1"/>
            </p:cNvSpPr>
            <p:nvPr/>
          </p:nvSpPr>
          <p:spPr bwMode="auto">
            <a:xfrm>
              <a:off x="-165101" y="5343605"/>
              <a:ext cx="393701" cy="248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algn="ctr">
                <a:lnSpc>
                  <a:spcPct val="125000"/>
                </a:lnSpc>
              </a:pPr>
              <a:r>
                <a:rPr lang="en-US" altLang="en-US" sz="1400" dirty="0"/>
                <a:t>05</a:t>
              </a:r>
            </a:p>
          </p:txBody>
        </p:sp>
      </p:grpSp>
      <p:grpSp>
        <p:nvGrpSpPr>
          <p:cNvPr id="32" name="Group 31"/>
          <p:cNvGrpSpPr/>
          <p:nvPr/>
        </p:nvGrpSpPr>
        <p:grpSpPr>
          <a:xfrm>
            <a:off x="4658460" y="4323203"/>
            <a:ext cx="393701" cy="353291"/>
            <a:chOff x="-165101" y="5332012"/>
            <a:chExt cx="393701" cy="353291"/>
          </a:xfrm>
        </p:grpSpPr>
        <p:sp>
          <p:nvSpPr>
            <p:cNvPr id="33" name="Oval 32"/>
            <p:cNvSpPr/>
            <p:nvPr/>
          </p:nvSpPr>
          <p:spPr>
            <a:xfrm>
              <a:off x="-144896" y="5332012"/>
              <a:ext cx="353291" cy="35329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4" name="Rectangle 28"/>
            <p:cNvSpPr>
              <a:spLocks noChangeArrowheads="1"/>
            </p:cNvSpPr>
            <p:nvPr/>
          </p:nvSpPr>
          <p:spPr bwMode="auto">
            <a:xfrm>
              <a:off x="-165101" y="5343605"/>
              <a:ext cx="393701" cy="248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algn="ctr">
                <a:lnSpc>
                  <a:spcPct val="125000"/>
                </a:lnSpc>
              </a:pPr>
              <a:r>
                <a:rPr lang="en-US" altLang="en-US" sz="1400" dirty="0"/>
                <a:t>03</a:t>
              </a:r>
            </a:p>
          </p:txBody>
        </p:sp>
      </p:grpSp>
      <p:grpSp>
        <p:nvGrpSpPr>
          <p:cNvPr id="35" name="Group 34"/>
          <p:cNvGrpSpPr/>
          <p:nvPr/>
        </p:nvGrpSpPr>
        <p:grpSpPr>
          <a:xfrm>
            <a:off x="2933569" y="3595840"/>
            <a:ext cx="393701" cy="353291"/>
            <a:chOff x="-165101" y="5332012"/>
            <a:chExt cx="393701" cy="353291"/>
          </a:xfrm>
        </p:grpSpPr>
        <p:sp>
          <p:nvSpPr>
            <p:cNvPr id="36" name="Oval 35"/>
            <p:cNvSpPr/>
            <p:nvPr/>
          </p:nvSpPr>
          <p:spPr>
            <a:xfrm>
              <a:off x="-144896" y="5332012"/>
              <a:ext cx="353291" cy="35329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7" name="Rectangle 28"/>
            <p:cNvSpPr>
              <a:spLocks noChangeArrowheads="1"/>
            </p:cNvSpPr>
            <p:nvPr/>
          </p:nvSpPr>
          <p:spPr bwMode="auto">
            <a:xfrm>
              <a:off x="-165101" y="5343605"/>
              <a:ext cx="393701" cy="248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algn="ctr">
                <a:lnSpc>
                  <a:spcPct val="125000"/>
                </a:lnSpc>
              </a:pPr>
              <a:r>
                <a:rPr lang="en-US" altLang="en-US" sz="1400" dirty="0"/>
                <a:t>01</a:t>
              </a:r>
            </a:p>
          </p:txBody>
        </p:sp>
      </p:grpSp>
      <p:grpSp>
        <p:nvGrpSpPr>
          <p:cNvPr id="38" name="Group 37"/>
          <p:cNvGrpSpPr/>
          <p:nvPr/>
        </p:nvGrpSpPr>
        <p:grpSpPr>
          <a:xfrm>
            <a:off x="4637678" y="2172286"/>
            <a:ext cx="393701" cy="353291"/>
            <a:chOff x="-165101" y="5332012"/>
            <a:chExt cx="393701" cy="353291"/>
          </a:xfrm>
        </p:grpSpPr>
        <p:sp>
          <p:nvSpPr>
            <p:cNvPr id="39" name="Oval 38"/>
            <p:cNvSpPr/>
            <p:nvPr/>
          </p:nvSpPr>
          <p:spPr>
            <a:xfrm>
              <a:off x="-144896" y="5332012"/>
              <a:ext cx="353291" cy="35329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0" name="Rectangle 28"/>
            <p:cNvSpPr>
              <a:spLocks noChangeArrowheads="1"/>
            </p:cNvSpPr>
            <p:nvPr/>
          </p:nvSpPr>
          <p:spPr bwMode="auto">
            <a:xfrm>
              <a:off x="-165101" y="5343605"/>
              <a:ext cx="393701" cy="248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algn="ctr">
                <a:lnSpc>
                  <a:spcPct val="125000"/>
                </a:lnSpc>
              </a:pPr>
              <a:r>
                <a:rPr lang="en-US" altLang="en-US" sz="1400" dirty="0"/>
                <a:t>02</a:t>
              </a:r>
            </a:p>
          </p:txBody>
        </p:sp>
      </p:grpSp>
      <p:grpSp>
        <p:nvGrpSpPr>
          <p:cNvPr id="41" name="Group 40"/>
          <p:cNvGrpSpPr/>
          <p:nvPr/>
        </p:nvGrpSpPr>
        <p:grpSpPr>
          <a:xfrm>
            <a:off x="5672490" y="3579290"/>
            <a:ext cx="393701" cy="353291"/>
            <a:chOff x="-165101" y="5332012"/>
            <a:chExt cx="393701" cy="353291"/>
          </a:xfrm>
        </p:grpSpPr>
        <p:sp>
          <p:nvSpPr>
            <p:cNvPr id="42" name="Oval 41"/>
            <p:cNvSpPr/>
            <p:nvPr/>
          </p:nvSpPr>
          <p:spPr>
            <a:xfrm>
              <a:off x="-144896" y="5332012"/>
              <a:ext cx="353291" cy="35329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3" name="Rectangle 28"/>
            <p:cNvSpPr>
              <a:spLocks noChangeArrowheads="1"/>
            </p:cNvSpPr>
            <p:nvPr/>
          </p:nvSpPr>
          <p:spPr bwMode="auto">
            <a:xfrm>
              <a:off x="-165101" y="5343605"/>
              <a:ext cx="393701" cy="248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algn="ctr">
                <a:lnSpc>
                  <a:spcPct val="125000"/>
                </a:lnSpc>
              </a:pPr>
              <a:r>
                <a:rPr lang="en-US" altLang="en-US" sz="1400" dirty="0"/>
                <a:t>04</a:t>
              </a:r>
            </a:p>
          </p:txBody>
        </p:sp>
      </p:grpSp>
      <p:sp>
        <p:nvSpPr>
          <p:cNvPr id="46" name="TextBox 45">
            <a:extLst>
              <a:ext uri="{FF2B5EF4-FFF2-40B4-BE49-F238E27FC236}">
                <a16:creationId xmlns:a16="http://schemas.microsoft.com/office/drawing/2014/main" id="{C4EA8833-E974-4C85-AD47-94DA4E50B705}"/>
              </a:ext>
            </a:extLst>
          </p:cNvPr>
          <p:cNvSpPr txBox="1"/>
          <p:nvPr/>
        </p:nvSpPr>
        <p:spPr>
          <a:xfrm>
            <a:off x="8716575" y="2437007"/>
            <a:ext cx="3475425" cy="3970318"/>
          </a:xfrm>
          <a:prstGeom prst="rect">
            <a:avLst/>
          </a:prstGeom>
          <a:noFill/>
        </p:spPr>
        <p:txBody>
          <a:bodyPr wrap="square">
            <a:spAutoFit/>
          </a:bodyPr>
          <a:lstStyle/>
          <a:p>
            <a:r>
              <a:rPr lang="zh-TW" sz="2800" b="1" dirty="0">
                <a:solidFill>
                  <a:srgbClr val="333333"/>
                </a:solidFill>
                <a:effectLst/>
                <a:ea typeface="Microsoft JhengHei" panose="020B0604030504040204" pitchFamily="34" charset="-120"/>
                <a:cs typeface="Times New Roman" panose="02020603050405020304" pitchFamily="18" charset="0"/>
              </a:rPr>
              <a:t>把一個具體的事物變成一個抽象的模型，就是抽取出其中的關鍵特徵</a:t>
            </a:r>
            <a:r>
              <a:rPr lang="en-US" altLang="zh-TW" sz="2800" b="1" dirty="0">
                <a:solidFill>
                  <a:srgbClr val="333333"/>
                </a:solidFill>
                <a:effectLst/>
                <a:ea typeface="Microsoft JhengHei" panose="020B0604030504040204" pitchFamily="34" charset="-120"/>
                <a:cs typeface="Times New Roman" panose="02020603050405020304" pitchFamily="18" charset="0"/>
              </a:rPr>
              <a:t>(variables)</a:t>
            </a:r>
            <a:r>
              <a:rPr lang="zh-TW" sz="2800" b="1" dirty="0">
                <a:solidFill>
                  <a:srgbClr val="333333"/>
                </a:solidFill>
                <a:effectLst/>
                <a:ea typeface="Microsoft JhengHei" panose="020B0604030504040204" pitchFamily="34" charset="-120"/>
                <a:cs typeface="Times New Roman" panose="02020603050405020304" pitchFamily="18" charset="0"/>
              </a:rPr>
              <a:t>，以及分析特徵之間的相互關係，得出的結果就是一個模型。</a:t>
            </a:r>
            <a:endParaRPr lang="en-US" altLang="zh-TW" sz="2800" b="1" dirty="0">
              <a:solidFill>
                <a:srgbClr val="333333"/>
              </a:solidFill>
              <a:effectLst/>
              <a:ea typeface="Microsoft JhengHei" panose="020B0604030504040204" pitchFamily="34" charset="-120"/>
              <a:cs typeface="Times New Roman" panose="02020603050405020304" pitchFamily="18" charset="0"/>
            </a:endParaRPr>
          </a:p>
          <a:p>
            <a:pPr marL="457200" indent="-457200">
              <a:buFont typeface="Arial" panose="020B0604020202020204" pitchFamily="34" charset="0"/>
              <a:buChar char="•"/>
            </a:pPr>
            <a:r>
              <a:rPr lang="zh-TW" altLang="en-US" sz="2800" dirty="0">
                <a:hlinkClick r:id="rId3"/>
              </a:rPr>
              <a:t>透過現象看本質</a:t>
            </a:r>
            <a:r>
              <a:rPr lang="en-US" altLang="zh-TW" sz="2800" dirty="0">
                <a:hlinkClick r:id="rId3"/>
              </a:rPr>
              <a:t>1</a:t>
            </a:r>
            <a:endParaRPr lang="en-US" sz="2800" dirty="0">
              <a:latin typeface="DengXian" panose="02010600030101010101" pitchFamily="2" charset="-122"/>
              <a:ea typeface="DengXian" panose="02010600030101010101" pitchFamily="2" charset="-122"/>
            </a:endParaRPr>
          </a:p>
          <a:p>
            <a:endParaRPr lang="en-US" sz="2800" dirty="0"/>
          </a:p>
        </p:txBody>
      </p:sp>
    </p:spTree>
    <p:extLst>
      <p:ext uri="{BB962C8B-B14F-4D97-AF65-F5344CB8AC3E}">
        <p14:creationId xmlns:p14="http://schemas.microsoft.com/office/powerpoint/2010/main" val="180107606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1C5FE-FD2D-4F08-A342-08750A125348}"/>
              </a:ext>
            </a:extLst>
          </p:cNvPr>
          <p:cNvSpPr>
            <a:spLocks noGrp="1"/>
          </p:cNvSpPr>
          <p:nvPr>
            <p:ph type="title"/>
          </p:nvPr>
        </p:nvSpPr>
        <p:spPr/>
        <p:txBody>
          <a:bodyPr/>
          <a:lstStyle/>
          <a:p>
            <a:r>
              <a:rPr lang="zh-TW" sz="3600" dirty="0">
                <a:solidFill>
                  <a:srgbClr val="333333"/>
                </a:solidFill>
                <a:effectLst/>
                <a:latin typeface="Calibri" panose="020F0502020204030204" pitchFamily="34" charset="0"/>
                <a:ea typeface="Microsoft JhengHei" panose="020B0604030504040204" pitchFamily="34" charset="-120"/>
                <a:cs typeface="Times New Roman" panose="02020603050405020304" pitchFamily="18" charset="0"/>
              </a:rPr>
              <a:t>透過現象看本質有三個步驟： </a:t>
            </a:r>
            <a:endParaRPr lang="en-US" dirty="0"/>
          </a:p>
        </p:txBody>
      </p:sp>
      <p:sp>
        <p:nvSpPr>
          <p:cNvPr id="4" name="Content Placeholder 3">
            <a:extLst>
              <a:ext uri="{FF2B5EF4-FFF2-40B4-BE49-F238E27FC236}">
                <a16:creationId xmlns:a16="http://schemas.microsoft.com/office/drawing/2014/main" id="{79D636F3-852E-4AE3-AD8A-5A725F2190AF}"/>
              </a:ext>
            </a:extLst>
          </p:cNvPr>
          <p:cNvSpPr txBox="1">
            <a:spLocks noGrp="1"/>
          </p:cNvSpPr>
          <p:nvPr>
            <p:ph idx="1"/>
          </p:nvPr>
        </p:nvSpPr>
        <p:spPr>
          <a:xfrm>
            <a:off x="152400" y="1451011"/>
            <a:ext cx="11887200" cy="4732258"/>
          </a:xfrm>
          <a:prstGeom prst="rect">
            <a:avLst/>
          </a:prstGeom>
          <a:noFill/>
        </p:spPr>
        <p:txBody>
          <a:bodyPr wrap="square" anchor="t">
            <a:spAutoFit/>
          </a:bodyPr>
          <a:lstStyle/>
          <a:p>
            <a:pPr marL="342900" marR="0" lvl="0" indent="-342900">
              <a:lnSpc>
                <a:spcPct val="107000"/>
              </a:lnSpc>
              <a:spcBef>
                <a:spcPts val="0"/>
              </a:spcBef>
              <a:spcAft>
                <a:spcPts val="0"/>
              </a:spcAft>
              <a:buFont typeface="+mj-lt"/>
              <a:buAutoNum type="arabicPeriod"/>
            </a:pPr>
            <a:r>
              <a:rPr lang="zh-TW" sz="4000" b="1" dirty="0">
                <a:solidFill>
                  <a:srgbClr val="333333"/>
                </a:solidFill>
                <a:effectLst/>
                <a:latin typeface="Calibri" panose="020F0502020204030204" pitchFamily="34" charset="0"/>
                <a:ea typeface="Microsoft JhengHei" panose="020B0604030504040204" pitchFamily="34" charset="-120"/>
                <a:cs typeface="Times New Roman" panose="02020603050405020304" pitchFamily="18" charset="0"/>
              </a:rPr>
              <a:t>分類——建立類別，並且命名； </a:t>
            </a:r>
            <a:endParaRPr lang="en-US" sz="3200" dirty="0">
              <a:effectLst/>
              <a:latin typeface="Calibri" panose="020F0502020204030204" pitchFamily="34" charset="0"/>
              <a:ea typeface="DengXian" panose="02010600030101010101" pitchFamily="2" charset="-122"/>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zh-TW" sz="4000" b="1" dirty="0">
                <a:solidFill>
                  <a:srgbClr val="333333"/>
                </a:solidFill>
                <a:effectLst/>
                <a:latin typeface="Calibri" panose="020F0502020204030204" pitchFamily="34" charset="0"/>
                <a:ea typeface="Microsoft JhengHei" panose="020B0604030504040204" pitchFamily="34" charset="-120"/>
                <a:cs typeface="Times New Roman" panose="02020603050405020304" pitchFamily="18" charset="0"/>
              </a:rPr>
              <a:t>歸類——透過現象判定事物所屬的分類； </a:t>
            </a:r>
            <a:endParaRPr lang="en-US" sz="3200" dirty="0">
              <a:effectLst/>
              <a:latin typeface="Calibri" panose="020F0502020204030204" pitchFamily="34" charset="0"/>
              <a:ea typeface="DengXian" panose="02010600030101010101" pitchFamily="2" charset="-122"/>
              <a:cs typeface="Times New Roman" panose="02020603050405020304" pitchFamily="18" charset="0"/>
            </a:endParaRPr>
          </a:p>
          <a:p>
            <a:pPr marL="342900" marR="0" lvl="0" indent="-342900">
              <a:lnSpc>
                <a:spcPct val="107000"/>
              </a:lnSpc>
              <a:spcBef>
                <a:spcPts val="0"/>
              </a:spcBef>
              <a:spcAft>
                <a:spcPts val="800"/>
              </a:spcAft>
              <a:buFont typeface="+mj-lt"/>
              <a:buAutoNum type="arabicPeriod"/>
            </a:pPr>
            <a:r>
              <a:rPr lang="zh-TW" sz="4000" b="1" dirty="0">
                <a:solidFill>
                  <a:srgbClr val="333333"/>
                </a:solidFill>
                <a:effectLst/>
                <a:latin typeface="Calibri" panose="020F0502020204030204" pitchFamily="34" charset="0"/>
                <a:ea typeface="Microsoft JhengHei" panose="020B0604030504040204" pitchFamily="34" charset="-120"/>
                <a:cs typeface="Times New Roman" panose="02020603050405020304" pitchFamily="18" charset="0"/>
              </a:rPr>
              <a:t>預測——通過已有分類的模型，進行預測。</a:t>
            </a:r>
            <a:endParaRPr lang="en-US" altLang="zh-TW" sz="4000" b="1" dirty="0">
              <a:solidFill>
                <a:srgbClr val="333333"/>
              </a:solidFill>
              <a:effectLst/>
              <a:latin typeface="Calibri" panose="020F0502020204030204" pitchFamily="34" charset="0"/>
              <a:ea typeface="Microsoft JhengHei" panose="020B0604030504040204" pitchFamily="34" charset="-120"/>
              <a:cs typeface="Times New Roman" panose="02020603050405020304" pitchFamily="18" charset="0"/>
            </a:endParaRPr>
          </a:p>
          <a:p>
            <a:pPr marL="342900" marR="0" lvl="0" indent="-342900">
              <a:lnSpc>
                <a:spcPct val="107000"/>
              </a:lnSpc>
              <a:spcBef>
                <a:spcPts val="0"/>
              </a:spcBef>
              <a:spcAft>
                <a:spcPts val="800"/>
              </a:spcAft>
              <a:buFont typeface="+mj-lt"/>
              <a:buAutoNum type="arabicPeriod"/>
            </a:pPr>
            <a:endParaRPr lang="en-US" altLang="zh-TW" sz="5400" b="1" dirty="0">
              <a:solidFill>
                <a:srgbClr val="333333"/>
              </a:solidFill>
              <a:latin typeface="DengXian" panose="02010600030101010101" pitchFamily="2" charset="-122"/>
              <a:ea typeface="DengXian" panose="02010600030101010101" pitchFamily="2" charset="-122"/>
              <a:cs typeface="Times New Roman" panose="02020603050405020304" pitchFamily="18" charset="0"/>
            </a:endParaRPr>
          </a:p>
          <a:p>
            <a:pPr marL="0" marR="0" lvl="0" indent="0">
              <a:lnSpc>
                <a:spcPct val="100000"/>
              </a:lnSpc>
              <a:spcBef>
                <a:spcPts val="0"/>
              </a:spcBef>
              <a:spcAft>
                <a:spcPts val="600"/>
              </a:spcAft>
              <a:buNone/>
            </a:pPr>
            <a:r>
              <a:rPr lang="zh-TW" sz="3600" b="1" dirty="0">
                <a:solidFill>
                  <a:srgbClr val="333333"/>
                </a:solidFill>
                <a:effectLst/>
                <a:latin typeface="DengXian" panose="02010600030101010101" pitchFamily="2" charset="-122"/>
                <a:ea typeface="DengXian" panose="02010600030101010101" pitchFamily="2" charset="-122"/>
                <a:cs typeface="Times New Roman" panose="02020603050405020304" pitchFamily="18" charset="0"/>
              </a:rPr>
              <a:t>模型，是我們以後用來「看本質」的預備知識。模型，是我們觀察世界的眼睛。沒有眼睛（模型），我們什麼都看不見。</a:t>
            </a:r>
            <a:r>
              <a:rPr lang="zh-TW" sz="6600" b="1" dirty="0">
                <a:solidFill>
                  <a:srgbClr val="333333"/>
                </a:solidFill>
                <a:effectLst/>
                <a:latin typeface="DengXian" panose="02010600030101010101" pitchFamily="2" charset="-122"/>
                <a:ea typeface="DengXian" panose="02010600030101010101" pitchFamily="2" charset="-122"/>
                <a:cs typeface="Times New Roman" panose="02020603050405020304" pitchFamily="18" charset="0"/>
              </a:rPr>
              <a:t> </a:t>
            </a:r>
            <a:endParaRPr lang="en-US" sz="5400" dirty="0">
              <a:effectLst/>
              <a:latin typeface="DengXian" panose="02010600030101010101" pitchFamily="2" charset="-122"/>
              <a:ea typeface="DengXia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3849318329"/>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Response Function  </a:t>
            </a:r>
            <a:endParaRPr lang="en-US" dirty="0"/>
          </a:p>
        </p:txBody>
      </p:sp>
      <p:graphicFrame>
        <p:nvGraphicFramePr>
          <p:cNvPr id="4" name="Content Placeholder 3"/>
          <p:cNvGraphicFramePr>
            <a:graphicFrameLocks noGrp="1"/>
          </p:cNvGraphicFramePr>
          <p:nvPr>
            <p:ph idx="1"/>
          </p:nvPr>
        </p:nvGraphicFramePr>
        <p:xfrm>
          <a:off x="278775" y="1545265"/>
          <a:ext cx="7886700" cy="4676775"/>
        </p:xfrm>
        <a:graphic>
          <a:graphicData uri="http://schemas.openxmlformats.org/drawingml/2006/chart">
            <c:chart xmlns:c="http://schemas.openxmlformats.org/drawingml/2006/chart" xmlns:r="http://schemas.openxmlformats.org/officeDocument/2006/relationships" r:id="rId3"/>
          </a:graphicData>
        </a:graphic>
      </p:graphicFrame>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254C7B7C-A845-4853-9A34-F81D4D5DF7D6}"/>
                  </a:ext>
                </a:extLst>
              </p:cNvPr>
              <p:cNvSpPr txBox="1"/>
              <p:nvPr/>
            </p:nvSpPr>
            <p:spPr>
              <a:xfrm>
                <a:off x="6293240" y="176682"/>
                <a:ext cx="4778872" cy="814005"/>
              </a:xfrm>
              <a:prstGeom prst="rect">
                <a:avLst/>
              </a:prstGeom>
              <a:noFill/>
            </p:spPr>
            <p:txBody>
              <a:bodyPr wrap="none" rtlCol="0">
                <a:spAutoFit/>
              </a:bodyPr>
              <a:lstStyle/>
              <a:p>
                <a:r>
                  <a:rPr lang="en-US" sz="2800" dirty="0" err="1"/>
                  <a:t>SalesResponse</a:t>
                </a:r>
                <a:r>
                  <a:rPr lang="en-US" sz="2800" dirty="0"/>
                  <a:t> = </a:t>
                </a:r>
                <a14:m>
                  <m:oMath xmlns:m="http://schemas.openxmlformats.org/officeDocument/2006/math">
                    <m:r>
                      <a:rPr lang="en-US" sz="4800" i="1" dirty="0" smtClean="0">
                        <a:latin typeface="Cambria Math" panose="02040503050406030204" pitchFamily="18" charset="0"/>
                      </a:rPr>
                      <m:t>𝐹</m:t>
                    </m:r>
                  </m:oMath>
                </a14:m>
                <a:r>
                  <a:rPr lang="en-US" sz="2800" dirty="0"/>
                  <a:t>(Efforts)</a:t>
                </a:r>
              </a:p>
            </p:txBody>
          </p:sp>
        </mc:Choice>
        <mc:Fallback xmlns="">
          <p:sp>
            <p:nvSpPr>
              <p:cNvPr id="3" name="TextBox 2">
                <a:extLst>
                  <a:ext uri="{FF2B5EF4-FFF2-40B4-BE49-F238E27FC236}">
                    <a16:creationId xmlns:a16="http://schemas.microsoft.com/office/drawing/2014/main" id="{254C7B7C-A845-4853-9A34-F81D4D5DF7D6}"/>
                  </a:ext>
                </a:extLst>
              </p:cNvPr>
              <p:cNvSpPr txBox="1">
                <a:spLocks noRot="1" noChangeAspect="1" noMove="1" noResize="1" noEditPoints="1" noAdjustHandles="1" noChangeArrowheads="1" noChangeShapeType="1" noTextEdit="1"/>
              </p:cNvSpPr>
              <p:nvPr/>
            </p:nvSpPr>
            <p:spPr>
              <a:xfrm>
                <a:off x="6293240" y="176682"/>
                <a:ext cx="4778872" cy="814005"/>
              </a:xfrm>
              <a:prstGeom prst="rect">
                <a:avLst/>
              </a:prstGeom>
              <a:blipFill>
                <a:blip r:embed="rId4"/>
                <a:stretch>
                  <a:fillRect l="-2551" r="-1531" b="-14179"/>
                </a:stretch>
              </a:blipFill>
            </p:spPr>
            <p:txBody>
              <a:bodyPr/>
              <a:lstStyle/>
              <a:p>
                <a:r>
                  <a:rPr lang="en-US">
                    <a:noFill/>
                  </a:rPr>
                  <a:t> </a:t>
                </a:r>
              </a:p>
            </p:txBody>
          </p:sp>
        </mc:Fallback>
      </mc:AlternateContent>
      <p:sp>
        <p:nvSpPr>
          <p:cNvPr id="5" name="Right Brace 4">
            <a:extLst>
              <a:ext uri="{FF2B5EF4-FFF2-40B4-BE49-F238E27FC236}">
                <a16:creationId xmlns:a16="http://schemas.microsoft.com/office/drawing/2014/main" id="{1F924C9E-5E1F-4E1E-8D36-59E5431ADA20}"/>
              </a:ext>
            </a:extLst>
          </p:cNvPr>
          <p:cNvSpPr/>
          <p:nvPr/>
        </p:nvSpPr>
        <p:spPr>
          <a:xfrm>
            <a:off x="8165475" y="2090057"/>
            <a:ext cx="1032954" cy="2601686"/>
          </a:xfrm>
          <a:prstGeom prst="rightBrace">
            <a:avLst>
              <a:gd name="adj1" fmla="val 39948"/>
              <a:gd name="adj2" fmla="val 50000"/>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 name="TextBox 5">
            <a:extLst>
              <a:ext uri="{FF2B5EF4-FFF2-40B4-BE49-F238E27FC236}">
                <a16:creationId xmlns:a16="http://schemas.microsoft.com/office/drawing/2014/main" id="{E4FEAC05-5A8D-4A9B-B3D9-CC83DEE3FA73}"/>
              </a:ext>
            </a:extLst>
          </p:cNvPr>
          <p:cNvSpPr txBox="1"/>
          <p:nvPr/>
        </p:nvSpPr>
        <p:spPr>
          <a:xfrm flipH="1">
            <a:off x="9440091" y="3136612"/>
            <a:ext cx="1913709" cy="584775"/>
          </a:xfrm>
          <a:prstGeom prst="rect">
            <a:avLst/>
          </a:prstGeom>
          <a:noFill/>
        </p:spPr>
        <p:txBody>
          <a:bodyPr wrap="square" rtlCol="0">
            <a:spAutoFit/>
          </a:bodyPr>
          <a:lstStyle/>
          <a:p>
            <a:r>
              <a:rPr lang="en-US" sz="3200" b="1" dirty="0"/>
              <a:t>Range </a:t>
            </a:r>
          </a:p>
        </p:txBody>
      </p:sp>
    </p:spTree>
    <p:extLst>
      <p:ext uri="{BB962C8B-B14F-4D97-AF65-F5344CB8AC3E}">
        <p14:creationId xmlns:p14="http://schemas.microsoft.com/office/powerpoint/2010/main" val="411988271"/>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E0B9B08-745C-473E-AFB6-2C6FC6DA22FC}"/>
              </a:ext>
            </a:extLst>
          </p:cNvPr>
          <p:cNvPicPr>
            <a:picLocks noChangeAspect="1"/>
          </p:cNvPicPr>
          <p:nvPr/>
        </p:nvPicPr>
        <p:blipFill>
          <a:blip r:embed="rId3"/>
          <a:stretch>
            <a:fillRect/>
          </a:stretch>
        </p:blipFill>
        <p:spPr>
          <a:xfrm>
            <a:off x="4798171" y="3928056"/>
            <a:ext cx="7438905" cy="3048864"/>
          </a:xfrm>
          <a:prstGeom prst="rect">
            <a:avLst/>
          </a:prstGeom>
        </p:spPr>
      </p:pic>
      <p:graphicFrame>
        <p:nvGraphicFramePr>
          <p:cNvPr id="4" name="Content Placeholder 3"/>
          <p:cNvGraphicFramePr>
            <a:graphicFrameLocks noGrp="1"/>
          </p:cNvGraphicFramePr>
          <p:nvPr>
            <p:ph idx="1"/>
            <p:extLst>
              <p:ext uri="{D42A27DB-BD31-4B8C-83A1-F6EECF244321}">
                <p14:modId xmlns:p14="http://schemas.microsoft.com/office/powerpoint/2010/main" val="92297606"/>
              </p:ext>
            </p:extLst>
          </p:nvPr>
        </p:nvGraphicFramePr>
        <p:xfrm>
          <a:off x="0" y="49920"/>
          <a:ext cx="8163611" cy="4796918"/>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a:spLocks noGrp="1"/>
          </p:cNvSpPr>
          <p:nvPr>
            <p:ph type="title"/>
          </p:nvPr>
        </p:nvSpPr>
        <p:spPr>
          <a:xfrm>
            <a:off x="8364828" y="1"/>
            <a:ext cx="3754192" cy="1250113"/>
          </a:xfrm>
        </p:spPr>
        <p:txBody>
          <a:bodyPr/>
          <a:lstStyle/>
          <a:p>
            <a:r>
              <a:rPr lang="en-US" altLang="en-US" dirty="0"/>
              <a:t>A Simple Model</a:t>
            </a:r>
            <a:endParaRPr lang="en-US" dirty="0"/>
          </a:p>
        </p:txBody>
      </p:sp>
      <p:sp>
        <p:nvSpPr>
          <p:cNvPr id="7" name="TextBox 6">
            <a:extLst>
              <a:ext uri="{FF2B5EF4-FFF2-40B4-BE49-F238E27FC236}">
                <a16:creationId xmlns:a16="http://schemas.microsoft.com/office/drawing/2014/main" id="{D9DADBD8-6D93-4325-9F83-57392025C52A}"/>
              </a:ext>
            </a:extLst>
          </p:cNvPr>
          <p:cNvSpPr txBox="1"/>
          <p:nvPr/>
        </p:nvSpPr>
        <p:spPr>
          <a:xfrm>
            <a:off x="1399736" y="880782"/>
            <a:ext cx="6119446" cy="523220"/>
          </a:xfrm>
          <a:prstGeom prst="rect">
            <a:avLst/>
          </a:prstGeom>
          <a:noFill/>
        </p:spPr>
        <p:txBody>
          <a:bodyPr wrap="square">
            <a:spAutoFit/>
          </a:bodyPr>
          <a:lstStyle/>
          <a:p>
            <a:pPr algn="ctr">
              <a:spcAft>
                <a:spcPts val="2400"/>
              </a:spcAft>
              <a:buFont typeface="Wingdings" pitchFamily="2" charset="2"/>
              <a:buNone/>
            </a:pPr>
            <a:r>
              <a:rPr lang="en-US" altLang="en-US" sz="2800" b="1" i="1" dirty="0">
                <a:solidFill>
                  <a:srgbClr val="0153A5"/>
                </a:solidFill>
              </a:rPr>
              <a:t>Y</a:t>
            </a:r>
            <a:r>
              <a:rPr lang="en-US" altLang="en-US" sz="2800" b="1" dirty="0">
                <a:solidFill>
                  <a:srgbClr val="0153A5"/>
                </a:solidFill>
              </a:rPr>
              <a:t>  =  </a:t>
            </a:r>
            <a:r>
              <a:rPr lang="en-US" altLang="en-US" sz="2800" b="1" i="1" dirty="0">
                <a:solidFill>
                  <a:srgbClr val="0153A5"/>
                </a:solidFill>
              </a:rPr>
              <a:t>a</a:t>
            </a:r>
            <a:r>
              <a:rPr lang="en-US" altLang="en-US" sz="2800" b="1" dirty="0">
                <a:solidFill>
                  <a:srgbClr val="0153A5"/>
                </a:solidFill>
              </a:rPr>
              <a:t>  +  </a:t>
            </a:r>
            <a:r>
              <a:rPr lang="en-US" altLang="en-US" sz="2800" b="1" i="1" dirty="0" err="1">
                <a:solidFill>
                  <a:srgbClr val="0153A5"/>
                </a:solidFill>
              </a:rPr>
              <a:t>bX</a:t>
            </a:r>
            <a:r>
              <a:rPr lang="en-US" altLang="en-US" sz="2800" b="1" i="1" dirty="0">
                <a:solidFill>
                  <a:srgbClr val="0153A5"/>
                </a:solidFill>
              </a:rPr>
              <a:t>  </a:t>
            </a:r>
            <a:r>
              <a:rPr lang="en-US" altLang="en-US" sz="2800" b="1" i="1" dirty="0">
                <a:solidFill>
                  <a:srgbClr val="0153A5"/>
                </a:solidFill>
                <a:sym typeface="Wingdings" panose="05000000000000000000" pitchFamily="2" charset="2"/>
              </a:rPr>
              <a:t>  Y = F(X)</a:t>
            </a:r>
            <a:endParaRPr lang="en-US" altLang="en-US" sz="2800" b="1" i="1" dirty="0">
              <a:solidFill>
                <a:srgbClr val="0153A5"/>
              </a:solidFill>
            </a:endParaRPr>
          </a:p>
        </p:txBody>
      </p:sp>
    </p:spTree>
    <p:extLst>
      <p:ext uri="{BB962C8B-B14F-4D97-AF65-F5344CB8AC3E}">
        <p14:creationId xmlns:p14="http://schemas.microsoft.com/office/powerpoint/2010/main" val="1416777623"/>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2C3424-CAB0-4CF3-8E5C-FB55645563D6}"/>
              </a:ext>
            </a:extLst>
          </p:cNvPr>
          <p:cNvSpPr>
            <a:spLocks noGrp="1"/>
          </p:cNvSpPr>
          <p:nvPr>
            <p:ph type="title"/>
          </p:nvPr>
        </p:nvSpPr>
        <p:spPr/>
        <p:txBody>
          <a:bodyPr/>
          <a:lstStyle/>
          <a:p>
            <a:endParaRPr lang="en-US" dirty="0"/>
          </a:p>
        </p:txBody>
      </p:sp>
      <p:pic>
        <p:nvPicPr>
          <p:cNvPr id="5" name="Content Placeholder 4" descr="Diagram&#10;&#10;Description automatically generated">
            <a:extLst>
              <a:ext uri="{FF2B5EF4-FFF2-40B4-BE49-F238E27FC236}">
                <a16:creationId xmlns:a16="http://schemas.microsoft.com/office/drawing/2014/main" id="{BD1F542D-3ACE-4C4E-B0B7-098D15DA1C0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93087" y="106876"/>
            <a:ext cx="11392083" cy="5722846"/>
          </a:xfrm>
        </p:spPr>
      </p:pic>
      <p:sp>
        <p:nvSpPr>
          <p:cNvPr id="7" name="TextBox 6">
            <a:extLst>
              <a:ext uri="{FF2B5EF4-FFF2-40B4-BE49-F238E27FC236}">
                <a16:creationId xmlns:a16="http://schemas.microsoft.com/office/drawing/2014/main" id="{911ED571-C05C-4EFB-A686-23EE2336914C}"/>
              </a:ext>
            </a:extLst>
          </p:cNvPr>
          <p:cNvSpPr txBox="1"/>
          <p:nvPr/>
        </p:nvSpPr>
        <p:spPr>
          <a:xfrm>
            <a:off x="715149" y="6070758"/>
            <a:ext cx="10761701" cy="369332"/>
          </a:xfrm>
          <a:prstGeom prst="rect">
            <a:avLst/>
          </a:prstGeom>
          <a:noFill/>
        </p:spPr>
        <p:txBody>
          <a:bodyPr wrap="square">
            <a:spAutoFit/>
          </a:bodyPr>
          <a:lstStyle/>
          <a:p>
            <a:pPr algn="l"/>
            <a:r>
              <a:rPr lang="en-US" b="0" i="0" u="sng" dirty="0">
                <a:solidFill>
                  <a:srgbClr val="555555"/>
                </a:solidFill>
                <a:effectLst/>
                <a:latin typeface="inherit"/>
                <a:hlinkClick r:id="rId3"/>
              </a:rPr>
              <a:t>Problems and Perspectives in Management</a:t>
            </a:r>
            <a:r>
              <a:rPr lang="en-US" b="0" i="0" dirty="0">
                <a:solidFill>
                  <a:srgbClr val="555555"/>
                </a:solidFill>
                <a:effectLst/>
                <a:latin typeface="Roboto" panose="02000000000000000000" pitchFamily="2" charset="0"/>
              </a:rPr>
              <a:t> 15(2-2):456-467  DOI:</a:t>
            </a:r>
            <a:r>
              <a:rPr lang="en-US" b="0" i="0" u="sng" dirty="0">
                <a:solidFill>
                  <a:srgbClr val="555555"/>
                </a:solidFill>
                <a:effectLst/>
                <a:latin typeface="inherit"/>
                <a:hlinkClick r:id="rId4"/>
              </a:rPr>
              <a:t>10.21511/ppm.15(2-2).2017.14</a:t>
            </a:r>
            <a:endParaRPr lang="en-US" b="0" i="0" dirty="0">
              <a:solidFill>
                <a:srgbClr val="555555"/>
              </a:solidFill>
              <a:effectLst/>
              <a:latin typeface="Roboto" panose="02000000000000000000" pitchFamily="2" charset="0"/>
            </a:endParaRPr>
          </a:p>
        </p:txBody>
      </p:sp>
      <mc:AlternateContent xmlns:mc="http://schemas.openxmlformats.org/markup-compatibility/2006" xmlns:p14="http://schemas.microsoft.com/office/powerpoint/2010/main">
        <mc:Choice Requires="p14">
          <p:contentPart p14:bwMode="auto" r:id="rId5">
            <p14:nvContentPartPr>
              <p14:cNvPr id="8" name="Ink 7">
                <a:extLst>
                  <a:ext uri="{FF2B5EF4-FFF2-40B4-BE49-F238E27FC236}">
                    <a16:creationId xmlns:a16="http://schemas.microsoft.com/office/drawing/2014/main" id="{9F069832-F3F0-4271-8FB1-FC6171247501}"/>
                  </a:ext>
                </a:extLst>
              </p14:cNvPr>
              <p14:cNvContentPartPr/>
              <p14:nvPr/>
            </p14:nvContentPartPr>
            <p14:xfrm>
              <a:off x="5706810" y="1944572"/>
              <a:ext cx="1323000" cy="231840"/>
            </p14:xfrm>
          </p:contentPart>
        </mc:Choice>
        <mc:Fallback xmlns="">
          <p:pic>
            <p:nvPicPr>
              <p:cNvPr id="8" name="Ink 7">
                <a:extLst>
                  <a:ext uri="{FF2B5EF4-FFF2-40B4-BE49-F238E27FC236}">
                    <a16:creationId xmlns:a16="http://schemas.microsoft.com/office/drawing/2014/main" id="{9F069832-F3F0-4271-8FB1-FC6171247501}"/>
                  </a:ext>
                </a:extLst>
              </p:cNvPr>
              <p:cNvPicPr/>
              <p:nvPr/>
            </p:nvPicPr>
            <p:blipFill>
              <a:blip r:embed="rId6"/>
              <a:stretch>
                <a:fillRect/>
              </a:stretch>
            </p:blipFill>
            <p:spPr>
              <a:xfrm>
                <a:off x="5670800" y="1872572"/>
                <a:ext cx="1394659" cy="375480"/>
              </a:xfrm>
              <a:prstGeom prst="rect">
                <a:avLst/>
              </a:prstGeom>
            </p:spPr>
          </p:pic>
        </mc:Fallback>
      </mc:AlternateContent>
    </p:spTree>
    <p:extLst>
      <p:ext uri="{BB962C8B-B14F-4D97-AF65-F5344CB8AC3E}">
        <p14:creationId xmlns:p14="http://schemas.microsoft.com/office/powerpoint/2010/main" val="419900824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b="1" dirty="0">
                <a:solidFill>
                  <a:srgbClr val="FF0000"/>
                </a:solidFill>
              </a:rPr>
              <a:t>Objectives</a:t>
            </a:r>
            <a:r>
              <a:rPr lang="en-US" altLang="en-US" dirty="0"/>
              <a:t> Specified in Models</a:t>
            </a:r>
            <a:endParaRPr lang="en-US" dirty="0"/>
          </a:p>
        </p:txBody>
      </p:sp>
      <p:sp>
        <p:nvSpPr>
          <p:cNvPr id="3" name="Content Placeholder 2"/>
          <p:cNvSpPr>
            <a:spLocks noGrp="1"/>
          </p:cNvSpPr>
          <p:nvPr>
            <p:ph idx="1"/>
          </p:nvPr>
        </p:nvSpPr>
        <p:spPr>
          <a:xfrm>
            <a:off x="838200" y="1499618"/>
            <a:ext cx="10515600" cy="4521256"/>
          </a:xfrm>
        </p:spPr>
        <p:txBody>
          <a:bodyPr>
            <a:normAutofit fontScale="92500" lnSpcReduction="20000"/>
          </a:bodyPr>
          <a:lstStyle/>
          <a:p>
            <a:pPr>
              <a:lnSpc>
                <a:spcPct val="120000"/>
              </a:lnSpc>
              <a:spcBef>
                <a:spcPts val="1200"/>
              </a:spcBef>
              <a:spcAft>
                <a:spcPts val="600"/>
              </a:spcAft>
              <a:buSzPct val="90000"/>
            </a:pPr>
            <a:r>
              <a:rPr lang="en-US" altLang="en-US" sz="2600" b="1" dirty="0">
                <a:solidFill>
                  <a:schemeClr val="accent6">
                    <a:lumMod val="75000"/>
                  </a:schemeClr>
                </a:solidFill>
              </a:rPr>
              <a:t>Profit (= [</a:t>
            </a:r>
            <a:r>
              <a:rPr lang="en-US" altLang="en-US" sz="2600" b="1" dirty="0" err="1">
                <a:solidFill>
                  <a:schemeClr val="accent6">
                    <a:lumMod val="75000"/>
                  </a:schemeClr>
                </a:solidFill>
              </a:rPr>
              <a:t>UnitPrice</a:t>
            </a:r>
            <a:r>
              <a:rPr lang="en-US" altLang="en-US" sz="2600" b="1" dirty="0">
                <a:solidFill>
                  <a:schemeClr val="accent6">
                    <a:lumMod val="75000"/>
                  </a:schemeClr>
                </a:solidFill>
              </a:rPr>
              <a:t>– </a:t>
            </a:r>
            <a:r>
              <a:rPr lang="en-US" altLang="en-US" sz="2600" b="1" dirty="0" err="1">
                <a:solidFill>
                  <a:schemeClr val="accent6">
                    <a:lumMod val="75000"/>
                  </a:schemeClr>
                </a:solidFill>
              </a:rPr>
              <a:t>UnitVariableCost</a:t>
            </a:r>
            <a:r>
              <a:rPr lang="en-US" altLang="en-US" sz="2600" b="1" dirty="0">
                <a:solidFill>
                  <a:schemeClr val="accent6">
                    <a:lumMod val="75000"/>
                  </a:schemeClr>
                </a:solidFill>
              </a:rPr>
              <a:t>] X </a:t>
            </a:r>
            <a:r>
              <a:rPr lang="en-US" altLang="en-US" sz="2600" b="1" dirty="0" err="1">
                <a:solidFill>
                  <a:schemeClr val="accent6">
                    <a:lumMod val="75000"/>
                  </a:schemeClr>
                </a:solidFill>
              </a:rPr>
              <a:t>TotalUnitSold</a:t>
            </a:r>
            <a:r>
              <a:rPr lang="en-US" altLang="en-US" sz="2600" b="1" dirty="0">
                <a:solidFill>
                  <a:schemeClr val="accent6">
                    <a:lumMod val="75000"/>
                  </a:schemeClr>
                </a:solidFill>
              </a:rPr>
              <a:t> - </a:t>
            </a:r>
            <a:r>
              <a:rPr lang="en-US" altLang="en-US" sz="2600" b="1" dirty="0" err="1">
                <a:solidFill>
                  <a:schemeClr val="accent6">
                    <a:lumMod val="75000"/>
                  </a:schemeClr>
                </a:solidFill>
              </a:rPr>
              <a:t>FixedCost</a:t>
            </a:r>
            <a:r>
              <a:rPr lang="en-US" altLang="en-US" sz="2600" b="1" dirty="0">
                <a:solidFill>
                  <a:schemeClr val="accent6">
                    <a:lumMod val="75000"/>
                  </a:schemeClr>
                </a:solidFill>
              </a:rPr>
              <a:t> )</a:t>
            </a:r>
          </a:p>
          <a:p>
            <a:pPr>
              <a:lnSpc>
                <a:spcPct val="120000"/>
              </a:lnSpc>
              <a:spcBef>
                <a:spcPts val="1200"/>
              </a:spcBef>
              <a:spcAft>
                <a:spcPts val="600"/>
              </a:spcAft>
              <a:buSzPct val="90000"/>
            </a:pPr>
            <a:r>
              <a:rPr lang="en-US" altLang="en-US" sz="2600" b="1" dirty="0">
                <a:solidFill>
                  <a:schemeClr val="accent6">
                    <a:lumMod val="75000"/>
                  </a:schemeClr>
                </a:solidFill>
              </a:rPr>
              <a:t>Sales</a:t>
            </a:r>
          </a:p>
          <a:p>
            <a:pPr>
              <a:lnSpc>
                <a:spcPct val="120000"/>
              </a:lnSpc>
              <a:spcBef>
                <a:spcPts val="1200"/>
              </a:spcBef>
              <a:spcAft>
                <a:spcPts val="600"/>
              </a:spcAft>
              <a:buSzPct val="90000"/>
            </a:pPr>
            <a:r>
              <a:rPr lang="en-US" altLang="en-US" sz="2600" b="1" dirty="0">
                <a:solidFill>
                  <a:schemeClr val="accent6">
                    <a:lumMod val="75000"/>
                  </a:schemeClr>
                </a:solidFill>
              </a:rPr>
              <a:t>Market share</a:t>
            </a:r>
          </a:p>
          <a:p>
            <a:pPr>
              <a:lnSpc>
                <a:spcPct val="120000"/>
              </a:lnSpc>
              <a:spcBef>
                <a:spcPts val="1200"/>
              </a:spcBef>
              <a:spcAft>
                <a:spcPts val="600"/>
              </a:spcAft>
              <a:buSzPct val="90000"/>
            </a:pPr>
            <a:r>
              <a:rPr lang="en-US" altLang="en-US" b="1" dirty="0"/>
              <a:t>Time horizon</a:t>
            </a:r>
          </a:p>
          <a:p>
            <a:pPr>
              <a:lnSpc>
                <a:spcPct val="120000"/>
              </a:lnSpc>
              <a:spcBef>
                <a:spcPts val="1200"/>
              </a:spcBef>
              <a:spcAft>
                <a:spcPts val="600"/>
              </a:spcAft>
              <a:buSzPct val="90000"/>
            </a:pPr>
            <a:r>
              <a:rPr lang="en-US" altLang="en-US" b="1" dirty="0"/>
              <a:t>Uncertainty</a:t>
            </a:r>
          </a:p>
          <a:p>
            <a:pPr>
              <a:lnSpc>
                <a:spcPct val="120000"/>
              </a:lnSpc>
              <a:spcBef>
                <a:spcPts val="1200"/>
              </a:spcBef>
              <a:spcAft>
                <a:spcPts val="600"/>
              </a:spcAft>
              <a:buSzPct val="90000"/>
            </a:pPr>
            <a:r>
              <a:rPr lang="en-US" altLang="en-US" b="1" dirty="0"/>
              <a:t>Multiple goals</a:t>
            </a:r>
          </a:p>
          <a:p>
            <a:pPr>
              <a:lnSpc>
                <a:spcPct val="120000"/>
              </a:lnSpc>
              <a:spcBef>
                <a:spcPts val="1200"/>
              </a:spcBef>
              <a:spcAft>
                <a:spcPts val="600"/>
              </a:spcAft>
              <a:buSzPct val="90000"/>
            </a:pPr>
            <a:r>
              <a:rPr lang="en-US" altLang="en-US" b="1" dirty="0"/>
              <a:t>Multiple points of view</a:t>
            </a:r>
          </a:p>
          <a:p>
            <a:pPr>
              <a:lnSpc>
                <a:spcPct val="120000"/>
              </a:lnSpc>
              <a:spcBef>
                <a:spcPts val="1200"/>
              </a:spcBef>
              <a:spcAft>
                <a:spcPts val="600"/>
              </a:spcAft>
              <a:buSzPct val="90000"/>
            </a:pPr>
            <a:r>
              <a:rPr lang="en-US" altLang="en-US" b="1" dirty="0"/>
              <a:t>Others ??</a:t>
            </a:r>
          </a:p>
        </p:txBody>
      </p:sp>
    </p:spTree>
    <p:extLst>
      <p:ext uri="{BB962C8B-B14F-4D97-AF65-F5344CB8AC3E}">
        <p14:creationId xmlns:p14="http://schemas.microsoft.com/office/powerpoint/2010/main" val="49253960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The Concept of a Response Model</a:t>
            </a:r>
            <a:endParaRPr lang="en-US" dirty="0"/>
          </a:p>
        </p:txBody>
      </p:sp>
      <p:sp>
        <p:nvSpPr>
          <p:cNvPr id="4" name="Rounded Rectangle 3"/>
          <p:cNvSpPr/>
          <p:nvPr/>
        </p:nvSpPr>
        <p:spPr>
          <a:xfrm>
            <a:off x="2152649" y="1631127"/>
            <a:ext cx="1667742" cy="462307"/>
          </a:xfrm>
          <a:prstGeom prst="roundRect">
            <a:avLst>
              <a:gd name="adj" fmla="val 50000"/>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rgbClr val="0153A5"/>
              </a:solidFill>
              <a:latin typeface="+mj-lt"/>
            </a:endParaRPr>
          </a:p>
        </p:txBody>
      </p:sp>
      <p:sp>
        <p:nvSpPr>
          <p:cNvPr id="5" name="Rectangle 6"/>
          <p:cNvSpPr>
            <a:spLocks noChangeArrowheads="1"/>
          </p:cNvSpPr>
          <p:nvPr/>
        </p:nvSpPr>
        <p:spPr bwMode="auto">
          <a:xfrm>
            <a:off x="2534474" y="1653148"/>
            <a:ext cx="788677" cy="400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defRPr sz="2400">
                <a:solidFill>
                  <a:schemeClr val="tx1"/>
                </a:solidFill>
                <a:latin typeface="Times New Roman" pitchFamily="18" charset="0"/>
              </a:defRPr>
            </a:lvl1pPr>
            <a:lvl2pPr marL="1616075">
              <a:defRPr sz="2400">
                <a:solidFill>
                  <a:schemeClr val="tx1"/>
                </a:solidFill>
                <a:latin typeface="Times New Roman" pitchFamily="18" charset="0"/>
              </a:defRPr>
            </a:lvl2pPr>
            <a:lvl3pPr marL="1806575">
              <a:defRPr sz="2400">
                <a:solidFill>
                  <a:schemeClr val="tx1"/>
                </a:solidFill>
                <a:latin typeface="Times New Roman" pitchFamily="18" charset="0"/>
              </a:defRPr>
            </a:lvl3pPr>
            <a:lvl4pPr marL="1997075">
              <a:defRPr sz="2400">
                <a:solidFill>
                  <a:schemeClr val="tx1"/>
                </a:solidFill>
                <a:latin typeface="Times New Roman" pitchFamily="18" charset="0"/>
              </a:defRPr>
            </a:lvl4pPr>
            <a:lvl5pPr marL="2187575">
              <a:defRPr sz="2400">
                <a:solidFill>
                  <a:schemeClr val="tx1"/>
                </a:solidFill>
                <a:latin typeface="Times New Roman" pitchFamily="18" charset="0"/>
              </a:defRPr>
            </a:lvl5pPr>
            <a:lvl6pPr marL="2644775" eaLnBrk="0" fontAlgn="base" hangingPunct="0">
              <a:spcBef>
                <a:spcPct val="0"/>
              </a:spcBef>
              <a:spcAft>
                <a:spcPct val="0"/>
              </a:spcAft>
              <a:defRPr sz="2400">
                <a:solidFill>
                  <a:schemeClr val="tx1"/>
                </a:solidFill>
                <a:latin typeface="Times New Roman" pitchFamily="18" charset="0"/>
              </a:defRPr>
            </a:lvl6pPr>
            <a:lvl7pPr marL="3101975" eaLnBrk="0" fontAlgn="base" hangingPunct="0">
              <a:spcBef>
                <a:spcPct val="0"/>
              </a:spcBef>
              <a:spcAft>
                <a:spcPct val="0"/>
              </a:spcAft>
              <a:defRPr sz="2400">
                <a:solidFill>
                  <a:schemeClr val="tx1"/>
                </a:solidFill>
                <a:latin typeface="Times New Roman" pitchFamily="18" charset="0"/>
              </a:defRPr>
            </a:lvl7pPr>
            <a:lvl8pPr marL="3559175" eaLnBrk="0" fontAlgn="base" hangingPunct="0">
              <a:spcBef>
                <a:spcPct val="0"/>
              </a:spcBef>
              <a:spcAft>
                <a:spcPct val="0"/>
              </a:spcAft>
              <a:defRPr sz="2400">
                <a:solidFill>
                  <a:schemeClr val="tx1"/>
                </a:solidFill>
                <a:latin typeface="Times New Roman" pitchFamily="18" charset="0"/>
              </a:defRPr>
            </a:lvl8pPr>
            <a:lvl9pPr marL="4016375" eaLnBrk="0" fontAlgn="base" hangingPunct="0">
              <a:spcBef>
                <a:spcPct val="0"/>
              </a:spcBef>
              <a:spcAft>
                <a:spcPct val="0"/>
              </a:spcAft>
              <a:defRPr sz="2400">
                <a:solidFill>
                  <a:schemeClr val="tx1"/>
                </a:solidFill>
                <a:latin typeface="Times New Roman" pitchFamily="18" charset="0"/>
              </a:defRPr>
            </a:lvl9pPr>
          </a:lstStyle>
          <a:p>
            <a:r>
              <a:rPr lang="en-US" altLang="en-US" sz="2000" b="1" i="1" dirty="0">
                <a:solidFill>
                  <a:schemeClr val="bg1"/>
                </a:solidFill>
                <a:latin typeface="+mj-lt"/>
              </a:rPr>
              <a:t>Idea:</a:t>
            </a:r>
          </a:p>
        </p:txBody>
      </p:sp>
      <p:sp>
        <p:nvSpPr>
          <p:cNvPr id="7" name="Rectangle 14"/>
          <p:cNvSpPr>
            <a:spLocks noChangeArrowheads="1"/>
          </p:cNvSpPr>
          <p:nvPr/>
        </p:nvSpPr>
        <p:spPr bwMode="auto">
          <a:xfrm>
            <a:off x="4812801" y="1580427"/>
            <a:ext cx="2321148" cy="12472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defRPr sz="2400">
                <a:solidFill>
                  <a:schemeClr val="tx1"/>
                </a:solidFill>
                <a:latin typeface="Times New Roman" pitchFamily="18" charset="0"/>
              </a:defRPr>
            </a:lvl1pPr>
            <a:lvl2pPr marL="1616075">
              <a:defRPr sz="2400">
                <a:solidFill>
                  <a:schemeClr val="tx1"/>
                </a:solidFill>
                <a:latin typeface="Times New Roman" pitchFamily="18" charset="0"/>
              </a:defRPr>
            </a:lvl2pPr>
            <a:lvl3pPr marL="1806575">
              <a:defRPr sz="2400">
                <a:solidFill>
                  <a:schemeClr val="tx1"/>
                </a:solidFill>
                <a:latin typeface="Times New Roman" pitchFamily="18" charset="0"/>
              </a:defRPr>
            </a:lvl3pPr>
            <a:lvl4pPr marL="1997075">
              <a:defRPr sz="2400">
                <a:solidFill>
                  <a:schemeClr val="tx1"/>
                </a:solidFill>
                <a:latin typeface="Times New Roman" pitchFamily="18" charset="0"/>
              </a:defRPr>
            </a:lvl4pPr>
            <a:lvl5pPr marL="2187575">
              <a:defRPr sz="2400">
                <a:solidFill>
                  <a:schemeClr val="tx1"/>
                </a:solidFill>
                <a:latin typeface="Times New Roman" pitchFamily="18" charset="0"/>
              </a:defRPr>
            </a:lvl5pPr>
            <a:lvl6pPr marL="2644775" eaLnBrk="0" fontAlgn="base" hangingPunct="0">
              <a:spcBef>
                <a:spcPct val="0"/>
              </a:spcBef>
              <a:spcAft>
                <a:spcPct val="0"/>
              </a:spcAft>
              <a:defRPr sz="2400">
                <a:solidFill>
                  <a:schemeClr val="tx1"/>
                </a:solidFill>
                <a:latin typeface="Times New Roman" pitchFamily="18" charset="0"/>
              </a:defRPr>
            </a:lvl6pPr>
            <a:lvl7pPr marL="3101975" eaLnBrk="0" fontAlgn="base" hangingPunct="0">
              <a:spcBef>
                <a:spcPct val="0"/>
              </a:spcBef>
              <a:spcAft>
                <a:spcPct val="0"/>
              </a:spcAft>
              <a:defRPr sz="2400">
                <a:solidFill>
                  <a:schemeClr val="tx1"/>
                </a:solidFill>
                <a:latin typeface="Times New Roman" pitchFamily="18" charset="0"/>
              </a:defRPr>
            </a:lvl7pPr>
            <a:lvl8pPr marL="3559175" eaLnBrk="0" fontAlgn="base" hangingPunct="0">
              <a:spcBef>
                <a:spcPct val="0"/>
              </a:spcBef>
              <a:spcAft>
                <a:spcPct val="0"/>
              </a:spcAft>
              <a:defRPr sz="2400">
                <a:solidFill>
                  <a:schemeClr val="tx1"/>
                </a:solidFill>
                <a:latin typeface="Times New Roman" pitchFamily="18" charset="0"/>
              </a:defRPr>
            </a:lvl8pPr>
            <a:lvl9pPr marL="4016375" eaLnBrk="0" fontAlgn="base" hangingPunct="0">
              <a:spcBef>
                <a:spcPct val="0"/>
              </a:spcBef>
              <a:spcAft>
                <a:spcPct val="0"/>
              </a:spcAft>
              <a:defRPr sz="2400">
                <a:solidFill>
                  <a:schemeClr val="tx1"/>
                </a:solidFill>
                <a:latin typeface="Times New Roman" pitchFamily="18" charset="0"/>
              </a:defRPr>
            </a:lvl9pPr>
          </a:lstStyle>
          <a:p>
            <a:pPr>
              <a:spcAft>
                <a:spcPts val="1200"/>
              </a:spcAft>
            </a:pPr>
            <a:r>
              <a:rPr lang="en-US" altLang="en-US" sz="2000" b="1" dirty="0">
                <a:solidFill>
                  <a:srgbClr val="0153A5"/>
                </a:solidFill>
                <a:latin typeface="+mj-lt"/>
              </a:rPr>
              <a:t>Marketing Inputs:</a:t>
            </a:r>
          </a:p>
          <a:p>
            <a:pPr marL="342900" indent="-342900">
              <a:lnSpc>
                <a:spcPct val="110000"/>
              </a:lnSpc>
              <a:buClr>
                <a:srgbClr val="0153A5"/>
              </a:buClr>
              <a:buSzPct val="150000"/>
              <a:buFont typeface="Arial" panose="020B0604020202020204" pitchFamily="34" charset="0"/>
              <a:buChar char="•"/>
            </a:pPr>
            <a:r>
              <a:rPr lang="en-US" altLang="en-US" sz="1400" dirty="0">
                <a:latin typeface="+mj-lt"/>
              </a:rPr>
              <a:t>Selling effort</a:t>
            </a:r>
          </a:p>
          <a:p>
            <a:pPr marL="342900" indent="-342900">
              <a:lnSpc>
                <a:spcPct val="110000"/>
              </a:lnSpc>
              <a:buClr>
                <a:srgbClr val="0153A5"/>
              </a:buClr>
              <a:buSzPct val="150000"/>
              <a:buFont typeface="Arial" panose="020B0604020202020204" pitchFamily="34" charset="0"/>
              <a:buChar char="•"/>
            </a:pPr>
            <a:r>
              <a:rPr lang="en-US" altLang="en-US" sz="1400" dirty="0">
                <a:latin typeface="+mj-lt"/>
              </a:rPr>
              <a:t>Advertising spending</a:t>
            </a:r>
          </a:p>
          <a:p>
            <a:pPr marL="342900" indent="-342900">
              <a:lnSpc>
                <a:spcPct val="110000"/>
              </a:lnSpc>
              <a:buClr>
                <a:srgbClr val="0153A5"/>
              </a:buClr>
              <a:buSzPct val="150000"/>
              <a:buFont typeface="Arial" panose="020B0604020202020204" pitchFamily="34" charset="0"/>
              <a:buChar char="•"/>
            </a:pPr>
            <a:r>
              <a:rPr lang="en-US" altLang="en-US" sz="1400" dirty="0">
                <a:latin typeface="+mj-lt"/>
              </a:rPr>
              <a:t>Promotional spending</a:t>
            </a:r>
          </a:p>
        </p:txBody>
      </p:sp>
      <p:sp>
        <p:nvSpPr>
          <p:cNvPr id="11" name="Rounded Rectangle 10"/>
          <p:cNvSpPr/>
          <p:nvPr/>
        </p:nvSpPr>
        <p:spPr>
          <a:xfrm>
            <a:off x="4999260" y="3584619"/>
            <a:ext cx="2613314" cy="462307"/>
          </a:xfrm>
          <a:prstGeom prst="roundRect">
            <a:avLst>
              <a:gd name="adj" fmla="val 50000"/>
            </a:avLst>
          </a:prstGeom>
          <a:noFill/>
          <a:ln w="19050">
            <a:solidFill>
              <a:srgbClr val="0153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rgbClr val="0153A5"/>
              </a:solidFill>
              <a:latin typeface="+mj-lt"/>
            </a:endParaRPr>
          </a:p>
        </p:txBody>
      </p:sp>
      <p:sp>
        <p:nvSpPr>
          <p:cNvPr id="12" name="Rectangle 14"/>
          <p:cNvSpPr>
            <a:spLocks noChangeArrowheads="1"/>
          </p:cNvSpPr>
          <p:nvPr/>
        </p:nvSpPr>
        <p:spPr bwMode="auto">
          <a:xfrm>
            <a:off x="5800171" y="3606390"/>
            <a:ext cx="1011495" cy="400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defRPr sz="2400">
                <a:solidFill>
                  <a:schemeClr val="tx1"/>
                </a:solidFill>
                <a:latin typeface="Times New Roman" pitchFamily="18" charset="0"/>
              </a:defRPr>
            </a:lvl1pPr>
            <a:lvl2pPr marL="1616075">
              <a:defRPr sz="2400">
                <a:solidFill>
                  <a:schemeClr val="tx1"/>
                </a:solidFill>
                <a:latin typeface="Times New Roman" pitchFamily="18" charset="0"/>
              </a:defRPr>
            </a:lvl2pPr>
            <a:lvl3pPr marL="1806575">
              <a:defRPr sz="2400">
                <a:solidFill>
                  <a:schemeClr val="tx1"/>
                </a:solidFill>
                <a:latin typeface="Times New Roman" pitchFamily="18" charset="0"/>
              </a:defRPr>
            </a:lvl3pPr>
            <a:lvl4pPr marL="1997075">
              <a:defRPr sz="2400">
                <a:solidFill>
                  <a:schemeClr val="tx1"/>
                </a:solidFill>
                <a:latin typeface="Times New Roman" pitchFamily="18" charset="0"/>
              </a:defRPr>
            </a:lvl4pPr>
            <a:lvl5pPr marL="2187575">
              <a:defRPr sz="2400">
                <a:solidFill>
                  <a:schemeClr val="tx1"/>
                </a:solidFill>
                <a:latin typeface="Times New Roman" pitchFamily="18" charset="0"/>
              </a:defRPr>
            </a:lvl5pPr>
            <a:lvl6pPr marL="2644775" eaLnBrk="0" fontAlgn="base" hangingPunct="0">
              <a:spcBef>
                <a:spcPct val="0"/>
              </a:spcBef>
              <a:spcAft>
                <a:spcPct val="0"/>
              </a:spcAft>
              <a:defRPr sz="2400">
                <a:solidFill>
                  <a:schemeClr val="tx1"/>
                </a:solidFill>
                <a:latin typeface="Times New Roman" pitchFamily="18" charset="0"/>
              </a:defRPr>
            </a:lvl6pPr>
            <a:lvl7pPr marL="3101975" eaLnBrk="0" fontAlgn="base" hangingPunct="0">
              <a:spcBef>
                <a:spcPct val="0"/>
              </a:spcBef>
              <a:spcAft>
                <a:spcPct val="0"/>
              </a:spcAft>
              <a:defRPr sz="2400">
                <a:solidFill>
                  <a:schemeClr val="tx1"/>
                </a:solidFill>
                <a:latin typeface="Times New Roman" pitchFamily="18" charset="0"/>
              </a:defRPr>
            </a:lvl7pPr>
            <a:lvl8pPr marL="3559175" eaLnBrk="0" fontAlgn="base" hangingPunct="0">
              <a:spcBef>
                <a:spcPct val="0"/>
              </a:spcBef>
              <a:spcAft>
                <a:spcPct val="0"/>
              </a:spcAft>
              <a:defRPr sz="2400">
                <a:solidFill>
                  <a:schemeClr val="tx1"/>
                </a:solidFill>
                <a:latin typeface="Times New Roman" pitchFamily="18" charset="0"/>
              </a:defRPr>
            </a:lvl8pPr>
            <a:lvl9pPr marL="4016375" eaLnBrk="0" fontAlgn="base" hangingPunct="0">
              <a:spcBef>
                <a:spcPct val="0"/>
              </a:spcBef>
              <a:spcAft>
                <a:spcPct val="0"/>
              </a:spcAft>
              <a:defRPr sz="2400">
                <a:solidFill>
                  <a:schemeClr val="tx1"/>
                </a:solidFill>
                <a:latin typeface="Times New Roman" pitchFamily="18" charset="0"/>
              </a:defRPr>
            </a:lvl9pPr>
          </a:lstStyle>
          <a:p>
            <a:pPr algn="ctr"/>
            <a:r>
              <a:rPr lang="en-US" altLang="en-US" sz="2000" b="1" dirty="0">
                <a:solidFill>
                  <a:srgbClr val="0153A5"/>
                </a:solidFill>
                <a:latin typeface="+mj-lt"/>
              </a:rPr>
              <a:t>Market</a:t>
            </a:r>
          </a:p>
        </p:txBody>
      </p:sp>
      <p:sp>
        <p:nvSpPr>
          <p:cNvPr id="14" name="Rectangle 14"/>
          <p:cNvSpPr>
            <a:spLocks noChangeArrowheads="1"/>
          </p:cNvSpPr>
          <p:nvPr/>
        </p:nvSpPr>
        <p:spPr bwMode="auto">
          <a:xfrm>
            <a:off x="4984707" y="4625004"/>
            <a:ext cx="2534348" cy="1484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lvl1pPr>
              <a:defRPr sz="2400">
                <a:solidFill>
                  <a:schemeClr val="tx1"/>
                </a:solidFill>
                <a:latin typeface="Times New Roman" pitchFamily="18" charset="0"/>
              </a:defRPr>
            </a:lvl1pPr>
            <a:lvl2pPr marL="1616075">
              <a:defRPr sz="2400">
                <a:solidFill>
                  <a:schemeClr val="tx1"/>
                </a:solidFill>
                <a:latin typeface="Times New Roman" pitchFamily="18" charset="0"/>
              </a:defRPr>
            </a:lvl2pPr>
            <a:lvl3pPr marL="1806575">
              <a:defRPr sz="2400">
                <a:solidFill>
                  <a:schemeClr val="tx1"/>
                </a:solidFill>
                <a:latin typeface="Times New Roman" pitchFamily="18" charset="0"/>
              </a:defRPr>
            </a:lvl3pPr>
            <a:lvl4pPr marL="1997075">
              <a:defRPr sz="2400">
                <a:solidFill>
                  <a:schemeClr val="tx1"/>
                </a:solidFill>
                <a:latin typeface="Times New Roman" pitchFamily="18" charset="0"/>
              </a:defRPr>
            </a:lvl4pPr>
            <a:lvl5pPr marL="2187575">
              <a:defRPr sz="2400">
                <a:solidFill>
                  <a:schemeClr val="tx1"/>
                </a:solidFill>
                <a:latin typeface="Times New Roman" pitchFamily="18" charset="0"/>
              </a:defRPr>
            </a:lvl5pPr>
            <a:lvl6pPr marL="2644775" eaLnBrk="0" fontAlgn="base" hangingPunct="0">
              <a:spcBef>
                <a:spcPct val="0"/>
              </a:spcBef>
              <a:spcAft>
                <a:spcPct val="0"/>
              </a:spcAft>
              <a:defRPr sz="2400">
                <a:solidFill>
                  <a:schemeClr val="tx1"/>
                </a:solidFill>
                <a:latin typeface="Times New Roman" pitchFamily="18" charset="0"/>
              </a:defRPr>
            </a:lvl6pPr>
            <a:lvl7pPr marL="3101975" eaLnBrk="0" fontAlgn="base" hangingPunct="0">
              <a:spcBef>
                <a:spcPct val="0"/>
              </a:spcBef>
              <a:spcAft>
                <a:spcPct val="0"/>
              </a:spcAft>
              <a:defRPr sz="2400">
                <a:solidFill>
                  <a:schemeClr val="tx1"/>
                </a:solidFill>
                <a:latin typeface="Times New Roman" pitchFamily="18" charset="0"/>
              </a:defRPr>
            </a:lvl7pPr>
            <a:lvl8pPr marL="3559175" eaLnBrk="0" fontAlgn="base" hangingPunct="0">
              <a:spcBef>
                <a:spcPct val="0"/>
              </a:spcBef>
              <a:spcAft>
                <a:spcPct val="0"/>
              </a:spcAft>
              <a:defRPr sz="2400">
                <a:solidFill>
                  <a:schemeClr val="tx1"/>
                </a:solidFill>
                <a:latin typeface="Times New Roman" pitchFamily="18" charset="0"/>
              </a:defRPr>
            </a:lvl8pPr>
            <a:lvl9pPr marL="4016375" eaLnBrk="0" fontAlgn="base" hangingPunct="0">
              <a:spcBef>
                <a:spcPct val="0"/>
              </a:spcBef>
              <a:spcAft>
                <a:spcPct val="0"/>
              </a:spcAft>
              <a:defRPr sz="2400">
                <a:solidFill>
                  <a:schemeClr val="tx1"/>
                </a:solidFill>
                <a:latin typeface="Times New Roman" pitchFamily="18" charset="0"/>
              </a:defRPr>
            </a:lvl9pPr>
          </a:lstStyle>
          <a:p>
            <a:pPr>
              <a:spcAft>
                <a:spcPts val="1200"/>
              </a:spcAft>
            </a:pPr>
            <a:r>
              <a:rPr lang="en-US" altLang="en-US" sz="2000" b="1" dirty="0">
                <a:solidFill>
                  <a:srgbClr val="0153A5"/>
                </a:solidFill>
                <a:latin typeface="+mj-lt"/>
              </a:rPr>
              <a:t>Marketing Outputs:</a:t>
            </a:r>
          </a:p>
          <a:p>
            <a:pPr marL="342900" indent="-342900">
              <a:lnSpc>
                <a:spcPct val="110000"/>
              </a:lnSpc>
              <a:buClr>
                <a:srgbClr val="0153A5"/>
              </a:buClr>
              <a:buSzPct val="150000"/>
              <a:buFont typeface="Arial" panose="020B0604020202020204" pitchFamily="34" charset="0"/>
              <a:buChar char="•"/>
            </a:pPr>
            <a:r>
              <a:rPr lang="en-US" altLang="en-US" sz="1400" dirty="0">
                <a:latin typeface="+mj-lt"/>
              </a:rPr>
              <a:t>Sales</a:t>
            </a:r>
          </a:p>
          <a:p>
            <a:pPr marL="342900" indent="-342900">
              <a:lnSpc>
                <a:spcPct val="110000"/>
              </a:lnSpc>
              <a:buClr>
                <a:srgbClr val="0153A5"/>
              </a:buClr>
              <a:buSzPct val="150000"/>
              <a:buFont typeface="Arial" panose="020B0604020202020204" pitchFamily="34" charset="0"/>
              <a:buChar char="•"/>
            </a:pPr>
            <a:r>
              <a:rPr lang="en-US" altLang="en-US" sz="1400" dirty="0">
                <a:latin typeface="+mj-lt"/>
              </a:rPr>
              <a:t>Share</a:t>
            </a:r>
          </a:p>
          <a:p>
            <a:pPr marL="342900" indent="-342900">
              <a:lnSpc>
                <a:spcPct val="110000"/>
              </a:lnSpc>
              <a:buClr>
                <a:srgbClr val="0153A5"/>
              </a:buClr>
              <a:buSzPct val="150000"/>
              <a:buFont typeface="Arial" panose="020B0604020202020204" pitchFamily="34" charset="0"/>
              <a:buChar char="•"/>
            </a:pPr>
            <a:r>
              <a:rPr lang="en-US" altLang="en-US" sz="1400" dirty="0">
                <a:latin typeface="+mj-lt"/>
              </a:rPr>
              <a:t>Profit</a:t>
            </a:r>
          </a:p>
          <a:p>
            <a:pPr marL="342900" indent="-342900">
              <a:lnSpc>
                <a:spcPct val="110000"/>
              </a:lnSpc>
              <a:buClr>
                <a:srgbClr val="0153A5"/>
              </a:buClr>
              <a:buSzPct val="150000"/>
              <a:buFont typeface="Arial" panose="020B0604020202020204" pitchFamily="34" charset="0"/>
              <a:buChar char="•"/>
            </a:pPr>
            <a:r>
              <a:rPr lang="en-US" altLang="en-US" sz="1400" dirty="0">
                <a:latin typeface="+mj-lt"/>
              </a:rPr>
              <a:t>Awareness, etc.</a:t>
            </a:r>
          </a:p>
        </p:txBody>
      </p:sp>
      <p:cxnSp>
        <p:nvCxnSpPr>
          <p:cNvPr id="19" name="Straight Arrow Connector 18"/>
          <p:cNvCxnSpPr/>
          <p:nvPr/>
        </p:nvCxnSpPr>
        <p:spPr>
          <a:xfrm>
            <a:off x="6232164" y="2985346"/>
            <a:ext cx="0" cy="495609"/>
          </a:xfrm>
          <a:prstGeom prst="straightConnector1">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6252946" y="4187536"/>
            <a:ext cx="0" cy="499814"/>
          </a:xfrm>
          <a:prstGeom prst="straightConnector1">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6594374"/>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
            <a:ext cx="11353800" cy="862884"/>
          </a:xfrm>
        </p:spPr>
        <p:txBody>
          <a:bodyPr/>
          <a:lstStyle/>
          <a:p>
            <a:r>
              <a:rPr lang="en-US" altLang="en-US" dirty="0"/>
              <a:t>Response Function</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19502"/>
              </p:ext>
            </p:extLst>
          </p:nvPr>
        </p:nvGraphicFramePr>
        <p:xfrm>
          <a:off x="278775" y="1545265"/>
          <a:ext cx="7886700" cy="4676775"/>
        </p:xfrm>
        <a:graphic>
          <a:graphicData uri="http://schemas.openxmlformats.org/drawingml/2006/chart">
            <c:chart xmlns:c="http://schemas.openxmlformats.org/drawingml/2006/chart" xmlns:r="http://schemas.openxmlformats.org/officeDocument/2006/relationships" r:id="rId3"/>
          </a:graphicData>
        </a:graphic>
      </p:graphicFrame>
      <p:sp>
        <p:nvSpPr>
          <p:cNvPr id="3" name="Arrow: Left 2">
            <a:extLst>
              <a:ext uri="{FF2B5EF4-FFF2-40B4-BE49-F238E27FC236}">
                <a16:creationId xmlns:a16="http://schemas.microsoft.com/office/drawing/2014/main" id="{64C708E0-7162-4F70-9367-580079056FB9}"/>
              </a:ext>
            </a:extLst>
          </p:cNvPr>
          <p:cNvSpPr/>
          <p:nvPr/>
        </p:nvSpPr>
        <p:spPr>
          <a:xfrm>
            <a:off x="8364828" y="1278987"/>
            <a:ext cx="2820473" cy="118087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Click on the Chart Border Line  </a:t>
            </a:r>
          </a:p>
        </p:txBody>
      </p:sp>
      <p:sp>
        <p:nvSpPr>
          <p:cNvPr id="5" name="TextBox 4">
            <a:extLst>
              <a:ext uri="{FF2B5EF4-FFF2-40B4-BE49-F238E27FC236}">
                <a16:creationId xmlns:a16="http://schemas.microsoft.com/office/drawing/2014/main" id="{8F8D0BF4-4F6E-4062-A9FD-655D4B321703}"/>
              </a:ext>
            </a:extLst>
          </p:cNvPr>
          <p:cNvSpPr txBox="1"/>
          <p:nvPr/>
        </p:nvSpPr>
        <p:spPr>
          <a:xfrm>
            <a:off x="8947585" y="2244820"/>
            <a:ext cx="3068404" cy="369332"/>
          </a:xfrm>
          <a:prstGeom prst="rect">
            <a:avLst/>
          </a:prstGeom>
          <a:noFill/>
        </p:spPr>
        <p:txBody>
          <a:bodyPr wrap="none" rtlCol="0">
            <a:spAutoFit/>
          </a:bodyPr>
          <a:lstStyle/>
          <a:p>
            <a:r>
              <a:rPr lang="en-US" dirty="0"/>
              <a:t>To modify Chart elements  </a:t>
            </a:r>
          </a:p>
        </p:txBody>
      </p:sp>
      <p:pic>
        <p:nvPicPr>
          <p:cNvPr id="7" name="Picture 6">
            <a:extLst>
              <a:ext uri="{FF2B5EF4-FFF2-40B4-BE49-F238E27FC236}">
                <a16:creationId xmlns:a16="http://schemas.microsoft.com/office/drawing/2014/main" id="{4E3B5C82-76AC-432B-AE78-5AD018E722DD}"/>
              </a:ext>
            </a:extLst>
          </p:cNvPr>
          <p:cNvPicPr>
            <a:picLocks noChangeAspect="1"/>
          </p:cNvPicPr>
          <p:nvPr/>
        </p:nvPicPr>
        <p:blipFill>
          <a:blip r:embed="rId4"/>
          <a:stretch>
            <a:fillRect/>
          </a:stretch>
        </p:blipFill>
        <p:spPr>
          <a:xfrm>
            <a:off x="8441578" y="3080618"/>
            <a:ext cx="3574411" cy="3213285"/>
          </a:xfrm>
          <a:prstGeom prst="rect">
            <a:avLst/>
          </a:prstGeom>
        </p:spPr>
      </p:pic>
      <p:pic>
        <p:nvPicPr>
          <p:cNvPr id="9" name="Picture 8">
            <a:extLst>
              <a:ext uri="{FF2B5EF4-FFF2-40B4-BE49-F238E27FC236}">
                <a16:creationId xmlns:a16="http://schemas.microsoft.com/office/drawing/2014/main" id="{2F52EA80-F7B9-434A-B9FE-CFA404AAAEEF}"/>
              </a:ext>
            </a:extLst>
          </p:cNvPr>
          <p:cNvPicPr>
            <a:picLocks noChangeAspect="1"/>
          </p:cNvPicPr>
          <p:nvPr/>
        </p:nvPicPr>
        <p:blipFill>
          <a:blip r:embed="rId5"/>
          <a:stretch>
            <a:fillRect/>
          </a:stretch>
        </p:blipFill>
        <p:spPr>
          <a:xfrm>
            <a:off x="5255653" y="67718"/>
            <a:ext cx="6508531" cy="1232330"/>
          </a:xfrm>
          <a:prstGeom prst="rect">
            <a:avLst/>
          </a:prstGeom>
        </p:spPr>
      </p:pic>
      <p:sp>
        <p:nvSpPr>
          <p:cNvPr id="10" name="TextBox 9">
            <a:extLst>
              <a:ext uri="{FF2B5EF4-FFF2-40B4-BE49-F238E27FC236}">
                <a16:creationId xmlns:a16="http://schemas.microsoft.com/office/drawing/2014/main" id="{317CBBC2-C68C-44BA-86CD-5B693AA561E2}"/>
              </a:ext>
            </a:extLst>
          </p:cNvPr>
          <p:cNvSpPr txBox="1"/>
          <p:nvPr/>
        </p:nvSpPr>
        <p:spPr>
          <a:xfrm>
            <a:off x="803584" y="949872"/>
            <a:ext cx="4417453" cy="400110"/>
          </a:xfrm>
          <a:prstGeom prst="rect">
            <a:avLst/>
          </a:prstGeom>
          <a:solidFill>
            <a:srgbClr val="FFFF00"/>
          </a:solidFill>
        </p:spPr>
        <p:txBody>
          <a:bodyPr wrap="square" rtlCol="0">
            <a:spAutoFit/>
          </a:bodyPr>
          <a:lstStyle/>
          <a:p>
            <a:r>
              <a:rPr lang="en-US" sz="2000" dirty="0"/>
              <a:t>Right mouse click inside the chat</a:t>
            </a:r>
            <a:r>
              <a:rPr lang="en-US" sz="2000" dirty="0">
                <a:sym typeface="Wingdings" panose="05000000000000000000" pitchFamily="2" charset="2"/>
              </a:rPr>
              <a:t></a:t>
            </a:r>
            <a:endParaRPr lang="en-US" sz="2000" dirty="0"/>
          </a:p>
        </p:txBody>
      </p:sp>
    </p:spTree>
    <p:extLst>
      <p:ext uri="{BB962C8B-B14F-4D97-AF65-F5344CB8AC3E}">
        <p14:creationId xmlns:p14="http://schemas.microsoft.com/office/powerpoint/2010/main" val="175084569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576E3C-0ABA-483E-9BBF-511AE1ECBDC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74B976E-64C4-4613-BC4C-C4946FCCE3F2}"/>
              </a:ext>
            </a:extLst>
          </p:cNvPr>
          <p:cNvSpPr>
            <a:spLocks noGrp="1"/>
          </p:cNvSpPr>
          <p:nvPr>
            <p:ph idx="1"/>
          </p:nvPr>
        </p:nvSpPr>
        <p:spPr/>
        <p:txBody>
          <a:bodyPr/>
          <a:lstStyle/>
          <a:p>
            <a:endParaRPr lang="en-US"/>
          </a:p>
        </p:txBody>
      </p:sp>
      <p:pic>
        <p:nvPicPr>
          <p:cNvPr id="7" name="Picture 6">
            <a:extLst>
              <a:ext uri="{FF2B5EF4-FFF2-40B4-BE49-F238E27FC236}">
                <a16:creationId xmlns:a16="http://schemas.microsoft.com/office/drawing/2014/main" id="{31FC8B40-79C0-47EB-9376-2C816ECA37B7}"/>
              </a:ext>
            </a:extLst>
          </p:cNvPr>
          <p:cNvPicPr>
            <a:picLocks noChangeAspect="1"/>
          </p:cNvPicPr>
          <p:nvPr/>
        </p:nvPicPr>
        <p:blipFill>
          <a:blip r:embed="rId2"/>
          <a:stretch>
            <a:fillRect/>
          </a:stretch>
        </p:blipFill>
        <p:spPr>
          <a:xfrm>
            <a:off x="0" y="130693"/>
            <a:ext cx="11655188" cy="6275494"/>
          </a:xfrm>
          <a:prstGeom prst="rect">
            <a:avLst/>
          </a:prstGeom>
        </p:spPr>
      </p:pic>
      <p:pic>
        <p:nvPicPr>
          <p:cNvPr id="5" name="Picture 4">
            <a:extLst>
              <a:ext uri="{FF2B5EF4-FFF2-40B4-BE49-F238E27FC236}">
                <a16:creationId xmlns:a16="http://schemas.microsoft.com/office/drawing/2014/main" id="{357C76DD-7729-4C06-8293-2DFF4DDD6DB9}"/>
              </a:ext>
            </a:extLst>
          </p:cNvPr>
          <p:cNvPicPr>
            <a:picLocks noChangeAspect="1"/>
          </p:cNvPicPr>
          <p:nvPr/>
        </p:nvPicPr>
        <p:blipFill>
          <a:blip r:embed="rId3"/>
          <a:stretch>
            <a:fillRect/>
          </a:stretch>
        </p:blipFill>
        <p:spPr>
          <a:xfrm>
            <a:off x="4026569" y="3737811"/>
            <a:ext cx="1427748" cy="1422051"/>
          </a:xfrm>
          <a:prstGeom prst="rect">
            <a:avLst/>
          </a:prstGeom>
        </p:spPr>
      </p:pic>
      <p:sp>
        <p:nvSpPr>
          <p:cNvPr id="8" name="TextBox 7">
            <a:extLst>
              <a:ext uri="{FF2B5EF4-FFF2-40B4-BE49-F238E27FC236}">
                <a16:creationId xmlns:a16="http://schemas.microsoft.com/office/drawing/2014/main" id="{B6FE9527-5F63-47B7-9CBF-4C6FCC710A8C}"/>
              </a:ext>
            </a:extLst>
          </p:cNvPr>
          <p:cNvSpPr txBox="1"/>
          <p:nvPr/>
        </p:nvSpPr>
        <p:spPr>
          <a:xfrm>
            <a:off x="0" y="6103417"/>
            <a:ext cx="5022375" cy="707886"/>
          </a:xfrm>
          <a:prstGeom prst="rect">
            <a:avLst/>
          </a:prstGeom>
          <a:solidFill>
            <a:schemeClr val="bg1"/>
          </a:solidFill>
        </p:spPr>
        <p:txBody>
          <a:bodyPr wrap="square">
            <a:spAutoFit/>
          </a:bodyPr>
          <a:lstStyle/>
          <a:p>
            <a:r>
              <a:rPr lang="en-US" sz="2000" b="0" i="0" u="none" strike="noStrike" baseline="0" dirty="0">
                <a:latin typeface="Georgia" panose="02040502050405020303" pitchFamily="18" charset="0"/>
              </a:rPr>
              <a:t>Pictorial representation of Saunders’ response model phenomena</a:t>
            </a:r>
            <a:endParaRPr lang="en-US" sz="2000" dirty="0"/>
          </a:p>
        </p:txBody>
      </p:sp>
    </p:spTree>
    <p:extLst>
      <p:ext uri="{BB962C8B-B14F-4D97-AF65-F5344CB8AC3E}">
        <p14:creationId xmlns:p14="http://schemas.microsoft.com/office/powerpoint/2010/main" val="53542026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C384F-07E7-4DC0-A35D-75BA49F483B1}"/>
              </a:ext>
            </a:extLst>
          </p:cNvPr>
          <p:cNvSpPr>
            <a:spLocks noGrp="1"/>
          </p:cNvSpPr>
          <p:nvPr>
            <p:ph type="title"/>
          </p:nvPr>
        </p:nvSpPr>
        <p:spPr/>
        <p:txBody>
          <a:bodyPr>
            <a:normAutofit/>
          </a:bodyPr>
          <a:lstStyle/>
          <a:p>
            <a:r>
              <a:rPr lang="en-US" sz="4400" b="1" dirty="0"/>
              <a:t>8 </a:t>
            </a:r>
            <a:r>
              <a:rPr lang="en-US" altLang="en-US" sz="4400" b="1" dirty="0"/>
              <a:t>Phenomena</a:t>
            </a:r>
            <a:r>
              <a:rPr lang="en-US" sz="4400" b="1" dirty="0"/>
              <a:t> </a:t>
            </a:r>
          </a:p>
        </p:txBody>
      </p:sp>
      <p:sp>
        <p:nvSpPr>
          <p:cNvPr id="3" name="Content Placeholder 2">
            <a:extLst>
              <a:ext uri="{FF2B5EF4-FFF2-40B4-BE49-F238E27FC236}">
                <a16:creationId xmlns:a16="http://schemas.microsoft.com/office/drawing/2014/main" id="{B2CAA52B-D068-4A1B-8A36-85E4C88F6360}"/>
              </a:ext>
            </a:extLst>
          </p:cNvPr>
          <p:cNvSpPr>
            <a:spLocks noGrp="1"/>
          </p:cNvSpPr>
          <p:nvPr>
            <p:ph idx="1"/>
          </p:nvPr>
        </p:nvSpPr>
        <p:spPr>
          <a:xfrm>
            <a:off x="0" y="1392218"/>
            <a:ext cx="12192000" cy="4677347"/>
          </a:xfrm>
        </p:spPr>
        <p:txBody>
          <a:bodyPr>
            <a:normAutofit/>
          </a:bodyPr>
          <a:lstStyle/>
          <a:p>
            <a:r>
              <a:rPr lang="en-US" dirty="0"/>
              <a:t>P1. Output is zero when input is zero. </a:t>
            </a:r>
          </a:p>
          <a:p>
            <a:r>
              <a:rPr lang="en-US" dirty="0"/>
              <a:t>P2. The relationship between input and output is linear. </a:t>
            </a:r>
          </a:p>
          <a:p>
            <a:r>
              <a:rPr lang="en-US" dirty="0"/>
              <a:t>P3. Returns decrease as the scale of input increases (every additional unit of input gives less output than the previous unit gave). </a:t>
            </a:r>
          </a:p>
          <a:p>
            <a:r>
              <a:rPr lang="en-US" dirty="0"/>
              <a:t>P4. Output cannot exceed some level (saturation). </a:t>
            </a:r>
          </a:p>
          <a:p>
            <a:r>
              <a:rPr lang="en-US" dirty="0"/>
              <a:t>P5. Returns increase as scale of input increases (every additional unit of input gives more output than the previous unit). </a:t>
            </a:r>
          </a:p>
          <a:p>
            <a:r>
              <a:rPr lang="en-US" dirty="0"/>
              <a:t>P6. Returns first increase and then decrease as input increases (S-shaped return). </a:t>
            </a:r>
          </a:p>
          <a:p>
            <a:r>
              <a:rPr lang="en-US" dirty="0"/>
              <a:t>P7. Input must exceed some level before it produces any output (threshold). </a:t>
            </a:r>
          </a:p>
          <a:p>
            <a:r>
              <a:rPr lang="en-US" dirty="0"/>
              <a:t>P8. Beyond some level of input, output declines (supersaturation point). </a:t>
            </a:r>
          </a:p>
        </p:txBody>
      </p:sp>
      <p:sp>
        <p:nvSpPr>
          <p:cNvPr id="5" name="TextBox 4">
            <a:extLst>
              <a:ext uri="{FF2B5EF4-FFF2-40B4-BE49-F238E27FC236}">
                <a16:creationId xmlns:a16="http://schemas.microsoft.com/office/drawing/2014/main" id="{B8A87B9F-391F-4711-86AF-2225FABE4972}"/>
              </a:ext>
            </a:extLst>
          </p:cNvPr>
          <p:cNvSpPr txBox="1"/>
          <p:nvPr/>
        </p:nvSpPr>
        <p:spPr>
          <a:xfrm>
            <a:off x="3343759" y="6211670"/>
            <a:ext cx="10418735" cy="369332"/>
          </a:xfrm>
          <a:prstGeom prst="rect">
            <a:avLst/>
          </a:prstGeom>
          <a:noFill/>
        </p:spPr>
        <p:txBody>
          <a:bodyPr wrap="square">
            <a:spAutoFit/>
          </a:bodyPr>
          <a:lstStyle/>
          <a:p>
            <a:r>
              <a:rPr lang="en-US" dirty="0">
                <a:hlinkClick r:id="rId2"/>
              </a:rPr>
              <a:t>Microsoft Word - TN02 - Response_Models_21Feb07.doc (decisionpro.biz)</a:t>
            </a:r>
            <a:endParaRPr lang="en-US" dirty="0"/>
          </a:p>
        </p:txBody>
      </p:sp>
    </p:spTree>
    <p:extLst>
      <p:ext uri="{BB962C8B-B14F-4D97-AF65-F5344CB8AC3E}">
        <p14:creationId xmlns:p14="http://schemas.microsoft.com/office/powerpoint/2010/main" val="1022388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sz="3200" b="1" i="0" dirty="0">
                <a:solidFill>
                  <a:srgbClr val="333333"/>
                </a:solidFill>
                <a:effectLst/>
                <a:latin typeface="DengXian" panose="02010600030101010101" pitchFamily="2" charset="-122"/>
                <a:ea typeface="DengXian" panose="02010600030101010101" pitchFamily="2" charset="-122"/>
                <a:cs typeface="Times New Roman" panose="02020603050405020304" pitchFamily="18" charset="0"/>
              </a:rPr>
              <a:t>透過現象看本質</a:t>
            </a:r>
            <a:r>
              <a:rPr lang="en-US" altLang="zh-TW" sz="3200" b="1" i="0" dirty="0">
                <a:solidFill>
                  <a:srgbClr val="333333"/>
                </a:solidFill>
                <a:effectLst/>
                <a:latin typeface="DengXian" panose="02010600030101010101" pitchFamily="2" charset="-122"/>
                <a:ea typeface="DengXian" panose="02010600030101010101" pitchFamily="2" charset="-122"/>
                <a:cs typeface="Times New Roman" panose="02020603050405020304" pitchFamily="18" charset="0"/>
              </a:rPr>
              <a:t> </a:t>
            </a:r>
            <a:r>
              <a:rPr lang="en-US" altLang="en-US" dirty="0"/>
              <a:t>Phenomena</a:t>
            </a:r>
            <a:r>
              <a:rPr lang="en-US" altLang="zh-TW" dirty="0">
                <a:sym typeface="Wingdings" panose="05000000000000000000" pitchFamily="2" charset="2"/>
              </a:rPr>
              <a:t>P1 to P8</a:t>
            </a:r>
            <a:endParaRPr lang="en-US"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3519704640"/>
              </p:ext>
            </p:extLst>
          </p:nvPr>
        </p:nvGraphicFramePr>
        <p:xfrm>
          <a:off x="2190661" y="1607004"/>
          <a:ext cx="3586303" cy="242663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p:cNvGraphicFramePr/>
          <p:nvPr>
            <p:extLst>
              <p:ext uri="{D42A27DB-BD31-4B8C-83A1-F6EECF244321}">
                <p14:modId xmlns:p14="http://schemas.microsoft.com/office/powerpoint/2010/main" val="3470483013"/>
              </p:ext>
            </p:extLst>
          </p:nvPr>
        </p:nvGraphicFramePr>
        <p:xfrm>
          <a:off x="2247902" y="4150474"/>
          <a:ext cx="3245427" cy="224030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6" name="Chart 15"/>
          <p:cNvGraphicFramePr/>
          <p:nvPr>
            <p:extLst>
              <p:ext uri="{D42A27DB-BD31-4B8C-83A1-F6EECF244321}">
                <p14:modId xmlns:p14="http://schemas.microsoft.com/office/powerpoint/2010/main" val="3876743633"/>
              </p:ext>
            </p:extLst>
          </p:nvPr>
        </p:nvGraphicFramePr>
        <p:xfrm>
          <a:off x="6755912" y="1741712"/>
          <a:ext cx="3245427" cy="2050304"/>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2" name="Chart 21"/>
          <p:cNvGraphicFramePr/>
          <p:nvPr>
            <p:extLst>
              <p:ext uri="{D42A27DB-BD31-4B8C-83A1-F6EECF244321}">
                <p14:modId xmlns:p14="http://schemas.microsoft.com/office/powerpoint/2010/main" val="2837559516"/>
              </p:ext>
            </p:extLst>
          </p:nvPr>
        </p:nvGraphicFramePr>
        <p:xfrm>
          <a:off x="6698675" y="4127432"/>
          <a:ext cx="3245427" cy="2263344"/>
        </p:xfrm>
        <a:graphic>
          <a:graphicData uri="http://schemas.openxmlformats.org/drawingml/2006/chart">
            <c:chart xmlns:c="http://schemas.openxmlformats.org/drawingml/2006/chart" xmlns:r="http://schemas.openxmlformats.org/officeDocument/2006/relationships" r:id="rId6"/>
          </a:graphicData>
        </a:graphic>
      </p:graphicFrame>
      <p:sp>
        <p:nvSpPr>
          <p:cNvPr id="9" name="TextBox 8">
            <a:extLst>
              <a:ext uri="{FF2B5EF4-FFF2-40B4-BE49-F238E27FC236}">
                <a16:creationId xmlns:a16="http://schemas.microsoft.com/office/drawing/2014/main" id="{4111C6B4-C358-4AA2-A3AD-1961BBC8C09D}"/>
              </a:ext>
            </a:extLst>
          </p:cNvPr>
          <p:cNvSpPr txBox="1"/>
          <p:nvPr/>
        </p:nvSpPr>
        <p:spPr>
          <a:xfrm>
            <a:off x="2946937" y="6507616"/>
            <a:ext cx="6094926" cy="369332"/>
          </a:xfrm>
          <a:prstGeom prst="rect">
            <a:avLst/>
          </a:prstGeom>
          <a:noFill/>
        </p:spPr>
        <p:txBody>
          <a:bodyPr wrap="square">
            <a:spAutoFit/>
          </a:bodyPr>
          <a:lstStyle/>
          <a:p>
            <a:r>
              <a:rPr lang="en-US" dirty="0">
                <a:hlinkClick r:id="rId7"/>
              </a:rPr>
              <a:t>* TN02 - </a:t>
            </a:r>
            <a:r>
              <a:rPr lang="en-US" dirty="0" err="1">
                <a:hlinkClick r:id="rId7"/>
              </a:rPr>
              <a:t>Response_Models</a:t>
            </a:r>
            <a:r>
              <a:rPr lang="en-US" dirty="0">
                <a:hlinkClick r:id="rId7"/>
              </a:rPr>
              <a:t>_ (decisionpro.biz)</a:t>
            </a:r>
            <a:endParaRPr lang="en-US" dirty="0"/>
          </a:p>
        </p:txBody>
      </p:sp>
      <p:sp>
        <p:nvSpPr>
          <p:cNvPr id="3" name="TextBox 2">
            <a:extLst>
              <a:ext uri="{FF2B5EF4-FFF2-40B4-BE49-F238E27FC236}">
                <a16:creationId xmlns:a16="http://schemas.microsoft.com/office/drawing/2014/main" id="{BB136E5B-2EEB-4D88-AA0D-A39DA4D30E57}"/>
              </a:ext>
            </a:extLst>
          </p:cNvPr>
          <p:cNvSpPr txBox="1"/>
          <p:nvPr/>
        </p:nvSpPr>
        <p:spPr>
          <a:xfrm>
            <a:off x="43105" y="1741712"/>
            <a:ext cx="1998901" cy="4524315"/>
          </a:xfrm>
          <a:prstGeom prst="rect">
            <a:avLst/>
          </a:prstGeom>
          <a:noFill/>
        </p:spPr>
        <p:txBody>
          <a:bodyPr wrap="square" rtlCol="0">
            <a:spAutoFit/>
          </a:bodyPr>
          <a:lstStyle/>
          <a:p>
            <a:r>
              <a:rPr lang="en-US" sz="2400" b="1" dirty="0"/>
              <a:t> A picture is worth  a thousand words. </a:t>
            </a:r>
          </a:p>
          <a:p>
            <a:r>
              <a:rPr lang="zh-TW" altLang="en-US" sz="3200" dirty="0">
                <a:effectLst/>
                <a:latin typeface="Segoe UI Web (West European)"/>
              </a:rPr>
              <a:t>一張圖片勝過千言萬語。</a:t>
            </a:r>
            <a:endParaRPr lang="en-US" altLang="zh-TW" sz="3200" dirty="0">
              <a:effectLst/>
              <a:latin typeface="Segoe UI Web (West European)"/>
            </a:endParaRPr>
          </a:p>
          <a:p>
            <a:r>
              <a:rPr lang="en-US" sz="3200" b="1" dirty="0">
                <a:latin typeface="Segoe UI Web (West European)"/>
                <a:sym typeface="Wingdings" panose="05000000000000000000" pitchFamily="2" charset="2"/>
              </a:rPr>
              <a:t></a:t>
            </a:r>
          </a:p>
          <a:p>
            <a:r>
              <a:rPr lang="zh-TW" altLang="en-US" sz="3200" b="1" dirty="0">
                <a:latin typeface="Segoe UI Web (West European)"/>
                <a:sym typeface="Wingdings" panose="05000000000000000000" pitchFamily="2" charset="2"/>
              </a:rPr>
              <a:t>從現象</a:t>
            </a:r>
            <a:endParaRPr lang="en-US" altLang="zh-TW" sz="3200" b="1" dirty="0">
              <a:latin typeface="Segoe UI Web (West European)"/>
              <a:sym typeface="Wingdings" panose="05000000000000000000" pitchFamily="2" charset="2"/>
            </a:endParaRPr>
          </a:p>
          <a:p>
            <a:r>
              <a:rPr lang="zh-TW" altLang="en-US" sz="3200" b="1" dirty="0">
                <a:latin typeface="Segoe UI Web (West European)"/>
                <a:sym typeface="Wingdings" panose="05000000000000000000" pitchFamily="2" charset="2"/>
              </a:rPr>
              <a:t>看本質</a:t>
            </a:r>
            <a:endParaRPr lang="en-US" sz="3200" b="1" dirty="0"/>
          </a:p>
        </p:txBody>
      </p:sp>
      <p:sp>
        <p:nvSpPr>
          <p:cNvPr id="11" name="TextBox 10">
            <a:extLst>
              <a:ext uri="{FF2B5EF4-FFF2-40B4-BE49-F238E27FC236}">
                <a16:creationId xmlns:a16="http://schemas.microsoft.com/office/drawing/2014/main" id="{AC419056-A713-4118-9ABD-07092DA5EF77}"/>
              </a:ext>
            </a:extLst>
          </p:cNvPr>
          <p:cNvSpPr txBox="1"/>
          <p:nvPr/>
        </p:nvSpPr>
        <p:spPr>
          <a:xfrm>
            <a:off x="225228" y="619897"/>
            <a:ext cx="11741544" cy="1015663"/>
          </a:xfrm>
          <a:prstGeom prst="rect">
            <a:avLst/>
          </a:prstGeom>
          <a:noFill/>
        </p:spPr>
        <p:txBody>
          <a:bodyPr wrap="square">
            <a:spAutoFit/>
          </a:bodyPr>
          <a:lstStyle/>
          <a:p>
            <a:r>
              <a:rPr lang="zh-TW" sz="3200" b="1" dirty="0">
                <a:solidFill>
                  <a:srgbClr val="333333"/>
                </a:solidFill>
                <a:effectLst/>
                <a:latin typeface="DengXian" panose="02010600030101010101" pitchFamily="2" charset="-122"/>
                <a:ea typeface="DengXian" panose="02010600030101010101" pitchFamily="2" charset="-122"/>
                <a:cs typeface="Times New Roman" panose="02020603050405020304" pitchFamily="18" charset="0"/>
              </a:rPr>
              <a:t>透過現象看本質</a:t>
            </a:r>
            <a:r>
              <a:rPr lang="en-US" altLang="zh-TW" sz="2400" dirty="0">
                <a:solidFill>
                  <a:srgbClr val="333333"/>
                </a:solidFill>
                <a:effectLst/>
                <a:latin typeface="DengXian" panose="02010600030101010101" pitchFamily="2" charset="-122"/>
                <a:ea typeface="DengXian" panose="02010600030101010101" pitchFamily="2" charset="-122"/>
                <a:cs typeface="Times New Roman" panose="02020603050405020304" pitchFamily="18" charset="0"/>
                <a:sym typeface="Wingdings" panose="05000000000000000000" pitchFamily="2" charset="2"/>
              </a:rPr>
              <a:t></a:t>
            </a:r>
            <a:r>
              <a:rPr lang="zh-TW" sz="2800" b="1" dirty="0">
                <a:solidFill>
                  <a:srgbClr val="333333"/>
                </a:solidFill>
                <a:effectLst/>
                <a:latin typeface="DengXian" panose="02010600030101010101" pitchFamily="2" charset="-122"/>
                <a:ea typeface="DengXian" panose="02010600030101010101" pitchFamily="2" charset="-122"/>
                <a:cs typeface="Times New Roman" panose="02020603050405020304" pitchFamily="18" charset="0"/>
              </a:rPr>
              <a:t>洞悉</a:t>
            </a:r>
            <a:r>
              <a:rPr lang="zh-TW" sz="2800" dirty="0">
                <a:solidFill>
                  <a:srgbClr val="333333"/>
                </a:solidFill>
                <a:effectLst/>
                <a:latin typeface="DengXian" panose="02010600030101010101" pitchFamily="2" charset="-122"/>
                <a:ea typeface="DengXian" panose="02010600030101010101" pitchFamily="2" charset="-122"/>
                <a:cs typeface="Times New Roman" panose="02020603050405020304" pitchFamily="18" charset="0"/>
              </a:rPr>
              <a:t>事物的本質是爲了更好的</a:t>
            </a:r>
            <a:r>
              <a:rPr lang="zh-TW" sz="2800" b="1" dirty="0">
                <a:solidFill>
                  <a:srgbClr val="333333"/>
                </a:solidFill>
                <a:effectLst/>
                <a:latin typeface="DengXian" panose="02010600030101010101" pitchFamily="2" charset="-122"/>
                <a:ea typeface="DengXian" panose="02010600030101010101" pitchFamily="2" charset="-122"/>
                <a:cs typeface="Times New Roman" panose="02020603050405020304" pitchFamily="18" charset="0"/>
              </a:rPr>
              <a:t>預測</a:t>
            </a:r>
            <a:r>
              <a:rPr lang="zh-TW" sz="2800" dirty="0">
                <a:solidFill>
                  <a:srgbClr val="333333"/>
                </a:solidFill>
                <a:effectLst/>
                <a:latin typeface="DengXian" panose="02010600030101010101" pitchFamily="2" charset="-122"/>
                <a:ea typeface="DengXian" panose="02010600030101010101" pitchFamily="2" charset="-122"/>
                <a:cs typeface="Times New Roman" panose="02020603050405020304" pitchFamily="18" charset="0"/>
              </a:rPr>
              <a:t>，而預測則是爲了完成更好的</a:t>
            </a:r>
            <a:r>
              <a:rPr lang="zh-TW" sz="2800" b="1" dirty="0">
                <a:solidFill>
                  <a:srgbClr val="333333"/>
                </a:solidFill>
                <a:effectLst/>
                <a:latin typeface="DengXian" panose="02010600030101010101" pitchFamily="2" charset="-122"/>
                <a:ea typeface="DengXian" panose="02010600030101010101" pitchFamily="2" charset="-122"/>
                <a:cs typeface="Times New Roman" panose="02020603050405020304" pitchFamily="18" charset="0"/>
              </a:rPr>
              <a:t>操作</a:t>
            </a:r>
            <a:r>
              <a:rPr lang="zh-TW" sz="2800" dirty="0">
                <a:solidFill>
                  <a:srgbClr val="333333"/>
                </a:solidFill>
                <a:effectLst/>
                <a:latin typeface="DengXian" panose="02010600030101010101" pitchFamily="2" charset="-122"/>
                <a:ea typeface="DengXian" panose="02010600030101010101" pitchFamily="2" charset="-122"/>
                <a:cs typeface="Times New Roman" panose="02020603050405020304" pitchFamily="18" charset="0"/>
              </a:rPr>
              <a:t>。</a:t>
            </a:r>
            <a:r>
              <a:rPr lang="en-US" altLang="zh-TW" sz="2800" dirty="0">
                <a:solidFill>
                  <a:srgbClr val="333333"/>
                </a:solidFill>
                <a:latin typeface="DengXian" panose="02010600030101010101" pitchFamily="2" charset="-122"/>
                <a:ea typeface="DengXian" panose="02010600030101010101" pitchFamily="2" charset="-122"/>
                <a:cs typeface="Times New Roman" panose="02020603050405020304" pitchFamily="18" charset="0"/>
              </a:rPr>
              <a:t>(</a:t>
            </a:r>
            <a:r>
              <a:rPr lang="zh-TW" altLang="en-US" sz="2800" dirty="0">
                <a:hlinkClick r:id="rId8"/>
              </a:rPr>
              <a:t>透過現象看本質</a:t>
            </a:r>
            <a:r>
              <a:rPr lang="en-US" altLang="zh-TW" sz="2800" dirty="0">
                <a:solidFill>
                  <a:srgbClr val="333333"/>
                </a:solidFill>
                <a:latin typeface="DengXian" panose="02010600030101010101" pitchFamily="2" charset="-122"/>
                <a:ea typeface="DengXian" panose="02010600030101010101" pitchFamily="2" charset="-122"/>
                <a:cs typeface="Times New Roman" panose="02020603050405020304" pitchFamily="18" charset="0"/>
              </a:rPr>
              <a:t>)</a:t>
            </a:r>
            <a:r>
              <a:rPr lang="en-US" altLang="zh-TW" sz="2800" dirty="0">
                <a:solidFill>
                  <a:srgbClr val="333333"/>
                </a:solidFill>
                <a:effectLst/>
                <a:latin typeface="DengXian" panose="02010600030101010101" pitchFamily="2" charset="-122"/>
                <a:ea typeface="DengXian" panose="02010600030101010101" pitchFamily="2" charset="-122"/>
                <a:cs typeface="Times New Roman" panose="02020603050405020304" pitchFamily="18" charset="0"/>
              </a:rPr>
              <a:t> </a:t>
            </a:r>
            <a:endParaRPr lang="en-US" sz="2400" dirty="0">
              <a:latin typeface="DengXian" panose="02010600030101010101" pitchFamily="2" charset="-122"/>
              <a:ea typeface="DengXian" panose="02010600030101010101" pitchFamily="2" charset="-122"/>
            </a:endParaRPr>
          </a:p>
        </p:txBody>
      </p:sp>
    </p:spTree>
    <p:extLst>
      <p:ext uri="{BB962C8B-B14F-4D97-AF65-F5344CB8AC3E}">
        <p14:creationId xmlns:p14="http://schemas.microsoft.com/office/powerpoint/2010/main" val="640674385"/>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Phenomena</a:t>
            </a:r>
            <a:endParaRPr lang="en-US" dirty="0"/>
          </a:p>
        </p:txBody>
      </p:sp>
      <p:graphicFrame>
        <p:nvGraphicFramePr>
          <p:cNvPr id="4" name="Chart 3"/>
          <p:cNvGraphicFramePr/>
          <p:nvPr>
            <p:extLst>
              <p:ext uri="{D42A27DB-BD31-4B8C-83A1-F6EECF244321}">
                <p14:modId xmlns:p14="http://schemas.microsoft.com/office/powerpoint/2010/main" val="1468208435"/>
              </p:ext>
            </p:extLst>
          </p:nvPr>
        </p:nvGraphicFramePr>
        <p:xfrm>
          <a:off x="323567" y="1839928"/>
          <a:ext cx="3245427" cy="1857360"/>
        </p:xfrm>
        <a:graphic>
          <a:graphicData uri="http://schemas.openxmlformats.org/drawingml/2006/chart">
            <c:chart xmlns:c="http://schemas.openxmlformats.org/drawingml/2006/chart" xmlns:r="http://schemas.openxmlformats.org/officeDocument/2006/relationships" r:id="rId3"/>
          </a:graphicData>
        </a:graphic>
      </p:graphicFrame>
      <p:cxnSp>
        <p:nvCxnSpPr>
          <p:cNvPr id="5" name="Straight Arrow Connector 4"/>
          <p:cNvCxnSpPr/>
          <p:nvPr/>
        </p:nvCxnSpPr>
        <p:spPr>
          <a:xfrm flipV="1">
            <a:off x="607589" y="1938917"/>
            <a:ext cx="0" cy="1485901"/>
          </a:xfrm>
          <a:prstGeom prst="straightConnector1">
            <a:avLst/>
          </a:prstGeom>
          <a:ln w="127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607590" y="3424817"/>
            <a:ext cx="2774367" cy="0"/>
          </a:xfrm>
          <a:prstGeom prst="straightConnector1">
            <a:avLst/>
          </a:prstGeom>
          <a:ln w="127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 name="Rectangle 6"/>
          <p:cNvSpPr>
            <a:spLocks noChangeArrowheads="1"/>
          </p:cNvSpPr>
          <p:nvPr/>
        </p:nvSpPr>
        <p:spPr bwMode="auto">
          <a:xfrm>
            <a:off x="259206" y="1458730"/>
            <a:ext cx="3733871" cy="339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p>
            <a:r>
              <a:rPr lang="en-US" altLang="en-US" sz="1600" b="1" dirty="0">
                <a:solidFill>
                  <a:srgbClr val="0153A5"/>
                </a:solidFill>
              </a:rPr>
              <a:t>P5:Increasing Returns (convex</a:t>
            </a:r>
            <a:r>
              <a:rPr lang="zh-TW" altLang="en-US" sz="1600" b="1" dirty="0">
                <a:solidFill>
                  <a:srgbClr val="0153A5"/>
                </a:solidFill>
              </a:rPr>
              <a:t>凸的</a:t>
            </a:r>
            <a:r>
              <a:rPr lang="en-US" altLang="en-US" sz="1600" b="1" dirty="0">
                <a:solidFill>
                  <a:srgbClr val="0153A5"/>
                </a:solidFill>
              </a:rPr>
              <a:t>)</a:t>
            </a:r>
          </a:p>
        </p:txBody>
      </p:sp>
      <p:sp>
        <p:nvSpPr>
          <p:cNvPr id="8" name="Rectangle 7"/>
          <p:cNvSpPr>
            <a:spLocks noChangeArrowheads="1"/>
          </p:cNvSpPr>
          <p:nvPr/>
        </p:nvSpPr>
        <p:spPr bwMode="auto">
          <a:xfrm>
            <a:off x="311449" y="2524580"/>
            <a:ext cx="254576" cy="314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p>
            <a:pPr algn="r">
              <a:lnSpc>
                <a:spcPct val="90000"/>
              </a:lnSpc>
            </a:pPr>
            <a:r>
              <a:rPr lang="en-US" altLang="en-US" sz="1600" b="1" i="1" dirty="0">
                <a:solidFill>
                  <a:schemeClr val="tx1">
                    <a:lumMod val="50000"/>
                    <a:lumOff val="50000"/>
                  </a:schemeClr>
                </a:solidFill>
              </a:rPr>
              <a:t>Y</a:t>
            </a:r>
          </a:p>
        </p:txBody>
      </p:sp>
      <p:sp>
        <p:nvSpPr>
          <p:cNvPr id="9" name="Rectangle 8"/>
          <p:cNvSpPr>
            <a:spLocks noChangeArrowheads="1"/>
          </p:cNvSpPr>
          <p:nvPr/>
        </p:nvSpPr>
        <p:spPr bwMode="auto">
          <a:xfrm>
            <a:off x="1761004" y="3424817"/>
            <a:ext cx="254576" cy="314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p>
            <a:pPr algn="r">
              <a:lnSpc>
                <a:spcPct val="90000"/>
              </a:lnSpc>
            </a:pPr>
            <a:r>
              <a:rPr lang="en-US" altLang="en-US" sz="1600" b="1" i="1" dirty="0">
                <a:solidFill>
                  <a:schemeClr val="tx1">
                    <a:lumMod val="50000"/>
                    <a:lumOff val="50000"/>
                  </a:schemeClr>
                </a:solidFill>
              </a:rPr>
              <a:t>X</a:t>
            </a:r>
          </a:p>
        </p:txBody>
      </p:sp>
      <p:graphicFrame>
        <p:nvGraphicFramePr>
          <p:cNvPr id="10" name="Chart 9"/>
          <p:cNvGraphicFramePr/>
          <p:nvPr>
            <p:extLst>
              <p:ext uri="{D42A27DB-BD31-4B8C-83A1-F6EECF244321}">
                <p14:modId xmlns:p14="http://schemas.microsoft.com/office/powerpoint/2010/main" val="3155461209"/>
              </p:ext>
            </p:extLst>
          </p:nvPr>
        </p:nvGraphicFramePr>
        <p:xfrm>
          <a:off x="323567" y="4318942"/>
          <a:ext cx="3245427" cy="1857360"/>
        </p:xfrm>
        <a:graphic>
          <a:graphicData uri="http://schemas.openxmlformats.org/drawingml/2006/chart">
            <c:chart xmlns:c="http://schemas.openxmlformats.org/drawingml/2006/chart" xmlns:r="http://schemas.openxmlformats.org/officeDocument/2006/relationships" r:id="rId4"/>
          </a:graphicData>
        </a:graphic>
      </p:graphicFrame>
      <p:cxnSp>
        <p:nvCxnSpPr>
          <p:cNvPr id="11" name="Straight Arrow Connector 10"/>
          <p:cNvCxnSpPr/>
          <p:nvPr/>
        </p:nvCxnSpPr>
        <p:spPr>
          <a:xfrm flipV="1">
            <a:off x="607589" y="4417931"/>
            <a:ext cx="0" cy="1485901"/>
          </a:xfrm>
          <a:prstGeom prst="straightConnector1">
            <a:avLst/>
          </a:prstGeom>
          <a:ln w="127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607590" y="5903831"/>
            <a:ext cx="2774367" cy="0"/>
          </a:xfrm>
          <a:prstGeom prst="straightConnector1">
            <a:avLst/>
          </a:prstGeom>
          <a:ln w="127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3" name="Rectangle 12"/>
          <p:cNvSpPr>
            <a:spLocks noChangeArrowheads="1"/>
          </p:cNvSpPr>
          <p:nvPr/>
        </p:nvSpPr>
        <p:spPr bwMode="auto">
          <a:xfrm>
            <a:off x="228314" y="3937744"/>
            <a:ext cx="3881006" cy="314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p>
            <a:pPr>
              <a:lnSpc>
                <a:spcPct val="90000"/>
              </a:lnSpc>
            </a:pPr>
            <a:r>
              <a:rPr lang="en-US" altLang="en-US" sz="1600" b="1" dirty="0">
                <a:solidFill>
                  <a:srgbClr val="0153A5"/>
                </a:solidFill>
              </a:rPr>
              <a:t>P7: Threshold</a:t>
            </a:r>
          </a:p>
        </p:txBody>
      </p:sp>
      <p:sp>
        <p:nvSpPr>
          <p:cNvPr id="14" name="Rectangle 13"/>
          <p:cNvSpPr>
            <a:spLocks noChangeArrowheads="1"/>
          </p:cNvSpPr>
          <p:nvPr/>
        </p:nvSpPr>
        <p:spPr bwMode="auto">
          <a:xfrm>
            <a:off x="311449" y="5003594"/>
            <a:ext cx="254576" cy="314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p>
            <a:pPr algn="r">
              <a:lnSpc>
                <a:spcPct val="90000"/>
              </a:lnSpc>
            </a:pPr>
            <a:r>
              <a:rPr lang="en-US" altLang="en-US" sz="1600" b="1" i="1" dirty="0">
                <a:solidFill>
                  <a:schemeClr val="tx1">
                    <a:lumMod val="50000"/>
                    <a:lumOff val="50000"/>
                  </a:schemeClr>
                </a:solidFill>
              </a:rPr>
              <a:t>Y</a:t>
            </a:r>
          </a:p>
        </p:txBody>
      </p:sp>
      <p:sp>
        <p:nvSpPr>
          <p:cNvPr id="15" name="Rectangle 14"/>
          <p:cNvSpPr>
            <a:spLocks noChangeArrowheads="1"/>
          </p:cNvSpPr>
          <p:nvPr/>
        </p:nvSpPr>
        <p:spPr bwMode="auto">
          <a:xfrm>
            <a:off x="1761004" y="5903831"/>
            <a:ext cx="254576" cy="314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p>
            <a:pPr algn="r">
              <a:lnSpc>
                <a:spcPct val="90000"/>
              </a:lnSpc>
            </a:pPr>
            <a:r>
              <a:rPr lang="en-US" altLang="en-US" sz="1600" b="1" i="1" dirty="0">
                <a:solidFill>
                  <a:schemeClr val="tx1">
                    <a:lumMod val="50000"/>
                    <a:lumOff val="50000"/>
                  </a:schemeClr>
                </a:solidFill>
              </a:rPr>
              <a:t>X</a:t>
            </a:r>
          </a:p>
        </p:txBody>
      </p:sp>
      <p:graphicFrame>
        <p:nvGraphicFramePr>
          <p:cNvPr id="16" name="Chart 15"/>
          <p:cNvGraphicFramePr/>
          <p:nvPr>
            <p:extLst>
              <p:ext uri="{D42A27DB-BD31-4B8C-83A1-F6EECF244321}">
                <p14:modId xmlns:p14="http://schemas.microsoft.com/office/powerpoint/2010/main" val="511478476"/>
              </p:ext>
            </p:extLst>
          </p:nvPr>
        </p:nvGraphicFramePr>
        <p:xfrm>
          <a:off x="4831577" y="1839928"/>
          <a:ext cx="3245427" cy="1857360"/>
        </p:xfrm>
        <a:graphic>
          <a:graphicData uri="http://schemas.openxmlformats.org/drawingml/2006/chart">
            <c:chart xmlns:c="http://schemas.openxmlformats.org/drawingml/2006/chart" xmlns:r="http://schemas.openxmlformats.org/officeDocument/2006/relationships" r:id="rId5"/>
          </a:graphicData>
        </a:graphic>
      </p:graphicFrame>
      <p:cxnSp>
        <p:nvCxnSpPr>
          <p:cNvPr id="17" name="Straight Arrow Connector 16"/>
          <p:cNvCxnSpPr/>
          <p:nvPr/>
        </p:nvCxnSpPr>
        <p:spPr>
          <a:xfrm flipV="1">
            <a:off x="5115599" y="1938917"/>
            <a:ext cx="0" cy="1485901"/>
          </a:xfrm>
          <a:prstGeom prst="straightConnector1">
            <a:avLst/>
          </a:prstGeom>
          <a:ln w="127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5115600" y="3424817"/>
            <a:ext cx="2774367" cy="0"/>
          </a:xfrm>
          <a:prstGeom prst="straightConnector1">
            <a:avLst/>
          </a:prstGeom>
          <a:ln w="127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9" name="Rectangle 18"/>
          <p:cNvSpPr>
            <a:spLocks noChangeArrowheads="1"/>
          </p:cNvSpPr>
          <p:nvPr/>
        </p:nvSpPr>
        <p:spPr bwMode="auto">
          <a:xfrm>
            <a:off x="4736325" y="1458730"/>
            <a:ext cx="3065381" cy="314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p>
            <a:pPr>
              <a:lnSpc>
                <a:spcPct val="90000"/>
              </a:lnSpc>
            </a:pPr>
            <a:r>
              <a:rPr lang="en-US" altLang="en-US" sz="1600" b="1" dirty="0">
                <a:solidFill>
                  <a:srgbClr val="0153A5"/>
                </a:solidFill>
              </a:rPr>
              <a:t>P6: S-shape</a:t>
            </a:r>
          </a:p>
        </p:txBody>
      </p:sp>
      <p:sp>
        <p:nvSpPr>
          <p:cNvPr id="20" name="Rectangle 19"/>
          <p:cNvSpPr>
            <a:spLocks noChangeArrowheads="1"/>
          </p:cNvSpPr>
          <p:nvPr/>
        </p:nvSpPr>
        <p:spPr bwMode="auto">
          <a:xfrm>
            <a:off x="4819459" y="2524580"/>
            <a:ext cx="254576" cy="314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p>
            <a:pPr algn="r">
              <a:lnSpc>
                <a:spcPct val="90000"/>
              </a:lnSpc>
            </a:pPr>
            <a:r>
              <a:rPr lang="en-US" altLang="en-US" sz="1600" b="1" i="1" dirty="0">
                <a:solidFill>
                  <a:schemeClr val="tx1">
                    <a:lumMod val="50000"/>
                    <a:lumOff val="50000"/>
                  </a:schemeClr>
                </a:solidFill>
              </a:rPr>
              <a:t>Y</a:t>
            </a:r>
          </a:p>
        </p:txBody>
      </p:sp>
      <p:sp>
        <p:nvSpPr>
          <p:cNvPr id="21" name="Rectangle 20"/>
          <p:cNvSpPr>
            <a:spLocks noChangeArrowheads="1"/>
          </p:cNvSpPr>
          <p:nvPr/>
        </p:nvSpPr>
        <p:spPr bwMode="auto">
          <a:xfrm>
            <a:off x="6269014" y="3424817"/>
            <a:ext cx="254576" cy="314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p>
            <a:pPr algn="r">
              <a:lnSpc>
                <a:spcPct val="90000"/>
              </a:lnSpc>
            </a:pPr>
            <a:r>
              <a:rPr lang="en-US" altLang="en-US" sz="1600" b="1" i="1" dirty="0">
                <a:solidFill>
                  <a:schemeClr val="tx1">
                    <a:lumMod val="50000"/>
                    <a:lumOff val="50000"/>
                  </a:schemeClr>
                </a:solidFill>
              </a:rPr>
              <a:t>X</a:t>
            </a:r>
          </a:p>
        </p:txBody>
      </p:sp>
      <p:graphicFrame>
        <p:nvGraphicFramePr>
          <p:cNvPr id="22" name="Chart 21"/>
          <p:cNvGraphicFramePr/>
          <p:nvPr>
            <p:extLst>
              <p:ext uri="{D42A27DB-BD31-4B8C-83A1-F6EECF244321}">
                <p14:modId xmlns:p14="http://schemas.microsoft.com/office/powerpoint/2010/main" val="4077434892"/>
              </p:ext>
            </p:extLst>
          </p:nvPr>
        </p:nvGraphicFramePr>
        <p:xfrm>
          <a:off x="4831577" y="4317197"/>
          <a:ext cx="3245427" cy="1857360"/>
        </p:xfrm>
        <a:graphic>
          <a:graphicData uri="http://schemas.openxmlformats.org/drawingml/2006/chart">
            <c:chart xmlns:c="http://schemas.openxmlformats.org/drawingml/2006/chart" xmlns:r="http://schemas.openxmlformats.org/officeDocument/2006/relationships" r:id="rId6"/>
          </a:graphicData>
        </a:graphic>
      </p:graphicFrame>
      <p:cxnSp>
        <p:nvCxnSpPr>
          <p:cNvPr id="23" name="Straight Arrow Connector 22"/>
          <p:cNvCxnSpPr/>
          <p:nvPr/>
        </p:nvCxnSpPr>
        <p:spPr>
          <a:xfrm flipV="1">
            <a:off x="5115599" y="4416186"/>
            <a:ext cx="0" cy="1485901"/>
          </a:xfrm>
          <a:prstGeom prst="straightConnector1">
            <a:avLst/>
          </a:prstGeom>
          <a:ln w="127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5115600" y="5902086"/>
            <a:ext cx="2774367" cy="0"/>
          </a:xfrm>
          <a:prstGeom prst="straightConnector1">
            <a:avLst/>
          </a:prstGeom>
          <a:ln w="12700">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5" name="Rectangle 24"/>
          <p:cNvSpPr>
            <a:spLocks noChangeArrowheads="1"/>
          </p:cNvSpPr>
          <p:nvPr/>
        </p:nvSpPr>
        <p:spPr bwMode="auto">
          <a:xfrm>
            <a:off x="4736324" y="3935999"/>
            <a:ext cx="3881006" cy="314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p>
            <a:pPr>
              <a:lnSpc>
                <a:spcPct val="90000"/>
              </a:lnSpc>
            </a:pPr>
            <a:r>
              <a:rPr lang="en-US" altLang="en-US" sz="1600" b="1" dirty="0">
                <a:solidFill>
                  <a:srgbClr val="0153A5"/>
                </a:solidFill>
              </a:rPr>
              <a:t>P8: Super-saturation</a:t>
            </a:r>
          </a:p>
        </p:txBody>
      </p:sp>
      <p:sp>
        <p:nvSpPr>
          <p:cNvPr id="26" name="Rectangle 25"/>
          <p:cNvSpPr>
            <a:spLocks noChangeArrowheads="1"/>
          </p:cNvSpPr>
          <p:nvPr/>
        </p:nvSpPr>
        <p:spPr bwMode="auto">
          <a:xfrm>
            <a:off x="4819459" y="5136932"/>
            <a:ext cx="254576" cy="314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p>
            <a:pPr algn="r">
              <a:lnSpc>
                <a:spcPct val="90000"/>
              </a:lnSpc>
            </a:pPr>
            <a:r>
              <a:rPr lang="en-US" altLang="en-US" sz="1600" b="1" i="1" dirty="0">
                <a:solidFill>
                  <a:schemeClr val="tx1">
                    <a:lumMod val="50000"/>
                    <a:lumOff val="50000"/>
                  </a:schemeClr>
                </a:solidFill>
              </a:rPr>
              <a:t>Y</a:t>
            </a:r>
          </a:p>
        </p:txBody>
      </p:sp>
      <p:sp>
        <p:nvSpPr>
          <p:cNvPr id="27" name="Rectangle 26"/>
          <p:cNvSpPr>
            <a:spLocks noChangeArrowheads="1"/>
          </p:cNvSpPr>
          <p:nvPr/>
        </p:nvSpPr>
        <p:spPr bwMode="auto">
          <a:xfrm>
            <a:off x="6269014" y="5902086"/>
            <a:ext cx="254576" cy="314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p>
            <a:pPr algn="r">
              <a:lnSpc>
                <a:spcPct val="90000"/>
              </a:lnSpc>
            </a:pPr>
            <a:r>
              <a:rPr lang="en-US" altLang="en-US" sz="1600" b="1" i="1" dirty="0">
                <a:solidFill>
                  <a:schemeClr val="tx1">
                    <a:lumMod val="50000"/>
                    <a:lumOff val="50000"/>
                  </a:schemeClr>
                </a:solidFill>
              </a:rPr>
              <a:t>X</a:t>
            </a:r>
          </a:p>
        </p:txBody>
      </p:sp>
      <p:sp>
        <p:nvSpPr>
          <p:cNvPr id="31" name="Arc 15">
            <a:extLst>
              <a:ext uri="{FF2B5EF4-FFF2-40B4-BE49-F238E27FC236}">
                <a16:creationId xmlns:a16="http://schemas.microsoft.com/office/drawing/2014/main" id="{A3324720-D736-4AA9-B388-07CF0D7626C1}"/>
              </a:ext>
            </a:extLst>
          </p:cNvPr>
          <p:cNvSpPr>
            <a:spLocks/>
          </p:cNvSpPr>
          <p:nvPr/>
        </p:nvSpPr>
        <p:spPr bwMode="auto">
          <a:xfrm>
            <a:off x="1273973" y="4731527"/>
            <a:ext cx="1344613" cy="1028700"/>
          </a:xfrm>
          <a:custGeom>
            <a:avLst/>
            <a:gdLst>
              <a:gd name="G0" fmla="+- 21600 0 0"/>
              <a:gd name="G1" fmla="+- 21600 0 0"/>
              <a:gd name="G2" fmla="+- 21600 0 0"/>
              <a:gd name="T0" fmla="*/ 0 w 21963"/>
              <a:gd name="T1" fmla="*/ 21600 h 21600"/>
              <a:gd name="T2" fmla="*/ 21963 w 21963"/>
              <a:gd name="T3" fmla="*/ 3 h 21600"/>
              <a:gd name="T4" fmla="*/ 21600 w 21963"/>
              <a:gd name="T5" fmla="*/ 21600 h 21600"/>
            </a:gdLst>
            <a:ahLst/>
            <a:cxnLst>
              <a:cxn ang="0">
                <a:pos x="T0" y="T1"/>
              </a:cxn>
              <a:cxn ang="0">
                <a:pos x="T2" y="T3"/>
              </a:cxn>
              <a:cxn ang="0">
                <a:pos x="T4" y="T5"/>
              </a:cxn>
            </a:cxnLst>
            <a:rect l="0" t="0" r="r" b="b"/>
            <a:pathLst>
              <a:path w="21963" h="21600" fill="none" extrusionOk="0">
                <a:moveTo>
                  <a:pt x="0" y="21600"/>
                </a:moveTo>
                <a:cubicBezTo>
                  <a:pt x="0" y="9670"/>
                  <a:pt x="9670" y="0"/>
                  <a:pt x="21600" y="0"/>
                </a:cubicBezTo>
                <a:cubicBezTo>
                  <a:pt x="21721" y="0"/>
                  <a:pt x="21842" y="1"/>
                  <a:pt x="21962" y="3"/>
                </a:cubicBezTo>
              </a:path>
              <a:path w="21963" h="21600" stroke="0" extrusionOk="0">
                <a:moveTo>
                  <a:pt x="0" y="21600"/>
                </a:moveTo>
                <a:cubicBezTo>
                  <a:pt x="0" y="9670"/>
                  <a:pt x="9670" y="0"/>
                  <a:pt x="21600" y="0"/>
                </a:cubicBezTo>
                <a:cubicBezTo>
                  <a:pt x="21721" y="0"/>
                  <a:pt x="21842" y="1"/>
                  <a:pt x="21962" y="3"/>
                </a:cubicBezTo>
                <a:lnTo>
                  <a:pt x="21600" y="21600"/>
                </a:lnTo>
                <a:close/>
              </a:path>
            </a:pathLst>
          </a:custGeom>
          <a:noFill/>
          <a:ln w="25400" cap="rnd">
            <a:solidFill>
              <a:srgbClr val="0153A5"/>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9" name="TextBox 28">
            <a:extLst>
              <a:ext uri="{FF2B5EF4-FFF2-40B4-BE49-F238E27FC236}">
                <a16:creationId xmlns:a16="http://schemas.microsoft.com/office/drawing/2014/main" id="{562FD19D-8860-4E7B-992F-C8F7E3E37501}"/>
              </a:ext>
            </a:extLst>
          </p:cNvPr>
          <p:cNvSpPr txBox="1"/>
          <p:nvPr/>
        </p:nvSpPr>
        <p:spPr>
          <a:xfrm>
            <a:off x="27273" y="6218405"/>
            <a:ext cx="6097348" cy="646331"/>
          </a:xfrm>
          <a:prstGeom prst="rect">
            <a:avLst/>
          </a:prstGeom>
          <a:solidFill>
            <a:schemeClr val="bg1"/>
          </a:solidFill>
        </p:spPr>
        <p:txBody>
          <a:bodyPr wrap="square">
            <a:spAutoFit/>
          </a:bodyPr>
          <a:lstStyle/>
          <a:p>
            <a:r>
              <a:rPr lang="en-US" dirty="0">
                <a:hlinkClick r:id="rId7"/>
              </a:rPr>
              <a:t>*Feature Article—Aggregate Advertising Models: The State of the Art (informs.org)</a:t>
            </a:r>
            <a:endParaRPr lang="en-US" dirty="0"/>
          </a:p>
        </p:txBody>
      </p:sp>
      <p:sp>
        <p:nvSpPr>
          <p:cNvPr id="30" name="TextBox 29">
            <a:extLst>
              <a:ext uri="{FF2B5EF4-FFF2-40B4-BE49-F238E27FC236}">
                <a16:creationId xmlns:a16="http://schemas.microsoft.com/office/drawing/2014/main" id="{364D8E68-F24F-4284-8239-1898D956842C}"/>
              </a:ext>
            </a:extLst>
          </p:cNvPr>
          <p:cNvSpPr txBox="1"/>
          <p:nvPr/>
        </p:nvSpPr>
        <p:spPr>
          <a:xfrm>
            <a:off x="8198925" y="12501"/>
            <a:ext cx="4024833" cy="3231654"/>
          </a:xfrm>
          <a:prstGeom prst="rect">
            <a:avLst/>
          </a:prstGeom>
          <a:solidFill>
            <a:schemeClr val="bg1"/>
          </a:solidFill>
          <a:ln w="57150">
            <a:solidFill>
              <a:schemeClr val="accent1"/>
            </a:solidFill>
          </a:ln>
        </p:spPr>
        <p:txBody>
          <a:bodyPr wrap="square">
            <a:spAutoFit/>
          </a:bodyPr>
          <a:lstStyle/>
          <a:p>
            <a:pPr algn="l"/>
            <a:r>
              <a:rPr lang="en-US" sz="2400" b="1" i="0" u="none" strike="noStrike" baseline="0" dirty="0">
                <a:latin typeface="Georgia" panose="02040502050405020303" pitchFamily="18" charset="0"/>
              </a:rPr>
              <a:t>The phenomena </a:t>
            </a:r>
            <a:r>
              <a:rPr lang="en-US" sz="2000" b="0" i="0" u="none" strike="noStrike" baseline="0" dirty="0">
                <a:latin typeface="Georgia" panose="02040502050405020303" pitchFamily="18" charset="0"/>
              </a:rPr>
              <a:t>we wish to incorporate in our model of the marketplace depend on many things, including what we have </a:t>
            </a:r>
            <a:r>
              <a:rPr lang="en-US" sz="2000" b="1" i="0" u="none" strike="noStrike" baseline="0" dirty="0">
                <a:latin typeface="Georgia" panose="02040502050405020303" pitchFamily="18" charset="0"/>
              </a:rPr>
              <a:t>observed about the market (data)</a:t>
            </a:r>
            <a:r>
              <a:rPr lang="en-US" sz="2000" b="0" i="0" u="none" strike="noStrike" baseline="0" dirty="0">
                <a:latin typeface="Georgia" panose="02040502050405020303" pitchFamily="18" charset="0"/>
              </a:rPr>
              <a:t>, </a:t>
            </a:r>
            <a:r>
              <a:rPr lang="en-US" sz="2000" b="1" i="0" u="none" strike="noStrike" baseline="0" dirty="0">
                <a:latin typeface="Georgia" panose="02040502050405020303" pitchFamily="18" charset="0"/>
              </a:rPr>
              <a:t>what we know about the market </a:t>
            </a:r>
            <a:r>
              <a:rPr lang="en-US" sz="2000" b="0" i="0" u="none" strike="noStrike" baseline="0" dirty="0">
                <a:latin typeface="Georgia" panose="02040502050405020303" pitchFamily="18" charset="0"/>
              </a:rPr>
              <a:t>(</a:t>
            </a:r>
            <a:r>
              <a:rPr lang="en-US" sz="2000" b="1" i="0" u="none" strike="noStrike" baseline="0" dirty="0">
                <a:latin typeface="Georgia" panose="02040502050405020303" pitchFamily="18" charset="0"/>
              </a:rPr>
              <a:t>judgment or experience</a:t>
            </a:r>
            <a:r>
              <a:rPr lang="en-US" sz="2000" b="0" i="0" u="none" strike="noStrike" baseline="0" dirty="0">
                <a:latin typeface="Georgia" panose="02040502050405020303" pitchFamily="18" charset="0"/>
              </a:rPr>
              <a:t>), and existing</a:t>
            </a:r>
          </a:p>
          <a:p>
            <a:pPr algn="l"/>
            <a:r>
              <a:rPr lang="en-US" sz="2000" b="1" i="0" u="none" strike="noStrike" baseline="0" dirty="0">
                <a:latin typeface="Georgia" panose="02040502050405020303" pitchFamily="18" charset="0"/>
              </a:rPr>
              <a:t>theory about how markets react</a:t>
            </a:r>
            <a:r>
              <a:rPr lang="en-US" sz="2000" b="0" i="0" u="none" strike="noStrike" baseline="0" dirty="0">
                <a:latin typeface="Georgia" panose="02040502050405020303" pitchFamily="18" charset="0"/>
              </a:rPr>
              <a:t>.</a:t>
            </a:r>
            <a:endParaRPr lang="en-US" sz="2000" dirty="0"/>
          </a:p>
        </p:txBody>
      </p:sp>
    </p:spTree>
    <p:extLst>
      <p:ext uri="{BB962C8B-B14F-4D97-AF65-F5344CB8AC3E}">
        <p14:creationId xmlns:p14="http://schemas.microsoft.com/office/powerpoint/2010/main" val="34340731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44961-6308-44C5-979D-21B5BCFADA18}"/>
              </a:ext>
            </a:extLst>
          </p:cNvPr>
          <p:cNvSpPr>
            <a:spLocks noGrp="1"/>
          </p:cNvSpPr>
          <p:nvPr>
            <p:ph type="title"/>
          </p:nvPr>
        </p:nvSpPr>
        <p:spPr/>
        <p:txBody>
          <a:bodyPr/>
          <a:lstStyle/>
          <a:p>
            <a:r>
              <a:rPr lang="en-US" dirty="0"/>
              <a:t>Convex vs Concave (</a:t>
            </a:r>
            <a:r>
              <a:rPr lang="zh-TW" altLang="en-US" dirty="0"/>
              <a:t>凸与凹</a:t>
            </a:r>
            <a:r>
              <a:rPr lang="en-US" dirty="0"/>
              <a:t>)</a:t>
            </a:r>
          </a:p>
        </p:txBody>
      </p:sp>
      <p:sp>
        <p:nvSpPr>
          <p:cNvPr id="3" name="Content Placeholder 2">
            <a:extLst>
              <a:ext uri="{FF2B5EF4-FFF2-40B4-BE49-F238E27FC236}">
                <a16:creationId xmlns:a16="http://schemas.microsoft.com/office/drawing/2014/main" id="{0E3E03EA-2F87-4A7F-9789-9BFB2EE1F074}"/>
              </a:ext>
            </a:extLst>
          </p:cNvPr>
          <p:cNvSpPr>
            <a:spLocks noGrp="1"/>
          </p:cNvSpPr>
          <p:nvPr>
            <p:ph idx="1"/>
          </p:nvPr>
        </p:nvSpPr>
        <p:spPr/>
        <p:txBody>
          <a:bodyPr>
            <a:normAutofit/>
          </a:bodyPr>
          <a:lstStyle/>
          <a:p>
            <a:r>
              <a:rPr lang="en-US" sz="2400" b="0" i="0" dirty="0">
                <a:solidFill>
                  <a:srgbClr val="111111"/>
                </a:solidFill>
                <a:effectLst/>
                <a:latin typeface="Roboto" panose="02000000000000000000" pitchFamily="2" charset="0"/>
              </a:rPr>
              <a:t>A function of a single variable is </a:t>
            </a:r>
            <a:r>
              <a:rPr lang="en-US" sz="3200" b="0" i="0" dirty="0">
                <a:solidFill>
                  <a:srgbClr val="111111"/>
                </a:solidFill>
                <a:effectLst/>
                <a:latin typeface="Roboto" panose="02000000000000000000" pitchFamily="2" charset="0"/>
              </a:rPr>
              <a:t>concave</a:t>
            </a:r>
            <a:r>
              <a:rPr lang="en-US" sz="2400" b="0" i="0" dirty="0">
                <a:solidFill>
                  <a:srgbClr val="111111"/>
                </a:solidFill>
                <a:effectLst/>
                <a:latin typeface="Roboto" panose="02000000000000000000" pitchFamily="2" charset="0"/>
              </a:rPr>
              <a:t> if</a:t>
            </a:r>
            <a:r>
              <a:rPr lang="en-US" sz="2400" b="1" i="0" dirty="0">
                <a:solidFill>
                  <a:srgbClr val="111111"/>
                </a:solidFill>
                <a:effectLst/>
                <a:latin typeface="Roboto" panose="02000000000000000000" pitchFamily="2" charset="0"/>
              </a:rPr>
              <a:t> every line segment joining two points on its graph does not lie above the graph at any point</a:t>
            </a:r>
            <a:r>
              <a:rPr lang="en-US" sz="2400" b="0" i="0" dirty="0">
                <a:solidFill>
                  <a:srgbClr val="111111"/>
                </a:solidFill>
                <a:effectLst/>
                <a:latin typeface="Roboto" panose="02000000000000000000" pitchFamily="2" charset="0"/>
              </a:rPr>
              <a:t>. </a:t>
            </a:r>
            <a:endParaRPr lang="en-US" sz="2400" dirty="0"/>
          </a:p>
        </p:txBody>
      </p:sp>
      <p:pic>
        <p:nvPicPr>
          <p:cNvPr id="3074" name="Picture 2" descr="enter image description here">
            <a:extLst>
              <a:ext uri="{FF2B5EF4-FFF2-40B4-BE49-F238E27FC236}">
                <a16:creationId xmlns:a16="http://schemas.microsoft.com/office/drawing/2014/main" id="{7FA283CD-8CB6-4B45-9321-92B00C72C8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5197" y="1699878"/>
            <a:ext cx="7697407" cy="368805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DE5782F5-BE52-4182-976E-2D3E92255426}"/>
              </a:ext>
            </a:extLst>
          </p:cNvPr>
          <p:cNvSpPr txBox="1"/>
          <p:nvPr/>
        </p:nvSpPr>
        <p:spPr>
          <a:xfrm>
            <a:off x="920213" y="5278718"/>
            <a:ext cx="10249973" cy="523220"/>
          </a:xfrm>
          <a:prstGeom prst="rect">
            <a:avLst/>
          </a:prstGeom>
          <a:noFill/>
        </p:spPr>
        <p:txBody>
          <a:bodyPr wrap="square">
            <a:spAutoFit/>
          </a:bodyPr>
          <a:lstStyle/>
          <a:p>
            <a:r>
              <a:rPr lang="en-US" sz="2800" b="0" i="0" dirty="0">
                <a:solidFill>
                  <a:srgbClr val="232629"/>
                </a:solidFill>
                <a:effectLst/>
                <a:latin typeface="Georgia" panose="02040502050405020303" pitchFamily="18" charset="0"/>
              </a:rPr>
              <a:t>concave up, smiley face           Concave down, frowny face</a:t>
            </a:r>
            <a:endParaRPr lang="en-US" sz="2800" dirty="0"/>
          </a:p>
        </p:txBody>
      </p:sp>
      <p:sp>
        <p:nvSpPr>
          <p:cNvPr id="9" name="TextBox 8">
            <a:extLst>
              <a:ext uri="{FF2B5EF4-FFF2-40B4-BE49-F238E27FC236}">
                <a16:creationId xmlns:a16="http://schemas.microsoft.com/office/drawing/2014/main" id="{01DDDAA8-7EAB-4DB4-BF75-70E320363ABA}"/>
              </a:ext>
            </a:extLst>
          </p:cNvPr>
          <p:cNvSpPr txBox="1"/>
          <p:nvPr/>
        </p:nvSpPr>
        <p:spPr>
          <a:xfrm>
            <a:off x="697070" y="5964172"/>
            <a:ext cx="10473116" cy="923330"/>
          </a:xfrm>
          <a:prstGeom prst="rect">
            <a:avLst/>
          </a:prstGeom>
          <a:solidFill>
            <a:srgbClr val="FFFF00"/>
          </a:solidFill>
        </p:spPr>
        <p:txBody>
          <a:bodyPr wrap="square">
            <a:spAutoFit/>
          </a:bodyPr>
          <a:lstStyle/>
          <a:p>
            <a:r>
              <a:rPr lang="en-US" b="0" i="0" dirty="0">
                <a:solidFill>
                  <a:srgbClr val="222222"/>
                </a:solidFill>
                <a:effectLst/>
                <a:latin typeface="Plus Jakarta Sans"/>
              </a:rPr>
              <a:t>A function that has an </a:t>
            </a:r>
            <a:r>
              <a:rPr lang="en-US" b="1" i="0" dirty="0">
                <a:solidFill>
                  <a:srgbClr val="222222"/>
                </a:solidFill>
                <a:effectLst/>
                <a:latin typeface="Plus Jakarta Sans"/>
              </a:rPr>
              <a:t>increasing first derivative bends upwards</a:t>
            </a:r>
            <a:r>
              <a:rPr lang="en-US" b="0" i="0" dirty="0">
                <a:solidFill>
                  <a:srgbClr val="222222"/>
                </a:solidFill>
                <a:effectLst/>
                <a:latin typeface="Plus Jakarta Sans"/>
              </a:rPr>
              <a:t> and is known as a </a:t>
            </a:r>
            <a:r>
              <a:rPr lang="en-US" b="1" i="0" dirty="0">
                <a:solidFill>
                  <a:srgbClr val="222222"/>
                </a:solidFill>
                <a:effectLst/>
                <a:latin typeface="Plus Jakarta Sans"/>
              </a:rPr>
              <a:t>convex function</a:t>
            </a:r>
            <a:r>
              <a:rPr lang="en-US" b="0" i="0" dirty="0">
                <a:solidFill>
                  <a:srgbClr val="222222"/>
                </a:solidFill>
                <a:effectLst/>
                <a:latin typeface="Plus Jakarta Sans"/>
              </a:rPr>
              <a:t>. On the other hand, a function, that has a </a:t>
            </a:r>
            <a:r>
              <a:rPr lang="en-US" b="1" i="0" dirty="0">
                <a:solidFill>
                  <a:srgbClr val="222222"/>
                </a:solidFill>
                <a:effectLst/>
                <a:latin typeface="Plus Jakarta Sans"/>
              </a:rPr>
              <a:t>decreasing first derivative</a:t>
            </a:r>
            <a:r>
              <a:rPr lang="en-US" b="0" i="0" dirty="0">
                <a:solidFill>
                  <a:srgbClr val="222222"/>
                </a:solidFill>
                <a:effectLst/>
                <a:latin typeface="Plus Jakarta Sans"/>
              </a:rPr>
              <a:t> is known as a </a:t>
            </a:r>
            <a:r>
              <a:rPr lang="en-US" b="1" i="0" dirty="0">
                <a:solidFill>
                  <a:srgbClr val="222222"/>
                </a:solidFill>
                <a:effectLst/>
                <a:latin typeface="Plus Jakarta Sans"/>
              </a:rPr>
              <a:t>concave function</a:t>
            </a:r>
            <a:r>
              <a:rPr lang="en-US" b="0" i="0" dirty="0">
                <a:solidFill>
                  <a:srgbClr val="222222"/>
                </a:solidFill>
                <a:effectLst/>
                <a:latin typeface="Plus Jakarta Sans"/>
              </a:rPr>
              <a:t> and </a:t>
            </a:r>
            <a:r>
              <a:rPr lang="en-US" b="1" i="0" dirty="0">
                <a:solidFill>
                  <a:srgbClr val="222222"/>
                </a:solidFill>
                <a:effectLst/>
                <a:latin typeface="Plus Jakarta Sans"/>
              </a:rPr>
              <a:t>bends downwards</a:t>
            </a:r>
            <a:r>
              <a:rPr lang="en-US" b="0" i="0" dirty="0">
                <a:solidFill>
                  <a:srgbClr val="222222"/>
                </a:solidFill>
                <a:effectLst/>
                <a:latin typeface="Plus Jakarta Sans"/>
              </a:rPr>
              <a:t>. (</a:t>
            </a:r>
            <a:r>
              <a:rPr lang="en-US" b="0" i="0" dirty="0">
                <a:solidFill>
                  <a:srgbClr val="222222"/>
                </a:solidFill>
                <a:effectLst/>
                <a:latin typeface="Plus Jakarta Sans"/>
                <a:hlinkClick r:id="rId3"/>
              </a:rPr>
              <a:t>link</a:t>
            </a:r>
            <a:r>
              <a:rPr lang="en-US" b="0" i="0" dirty="0">
                <a:solidFill>
                  <a:srgbClr val="222222"/>
                </a:solidFill>
                <a:effectLst/>
                <a:latin typeface="Plus Jakarta Sans"/>
              </a:rPr>
              <a:t>)</a:t>
            </a:r>
            <a:endParaRPr lang="en-US" dirty="0"/>
          </a:p>
        </p:txBody>
      </p:sp>
    </p:spTree>
    <p:extLst>
      <p:ext uri="{BB962C8B-B14F-4D97-AF65-F5344CB8AC3E}">
        <p14:creationId xmlns:p14="http://schemas.microsoft.com/office/powerpoint/2010/main" val="329919069"/>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Aggregate Response Models:</a:t>
            </a:r>
            <a:br>
              <a:rPr lang="en-US" altLang="en-US" dirty="0"/>
            </a:br>
            <a:r>
              <a:rPr lang="en-US" altLang="en-US" dirty="0"/>
              <a:t>Linear Model</a:t>
            </a:r>
            <a:endParaRPr lang="en-US" dirty="0"/>
          </a:p>
        </p:txBody>
      </p:sp>
      <p:sp>
        <p:nvSpPr>
          <p:cNvPr id="3" name="Content Placeholder 2"/>
          <p:cNvSpPr>
            <a:spLocks noGrp="1"/>
          </p:cNvSpPr>
          <p:nvPr>
            <p:ph idx="1"/>
          </p:nvPr>
        </p:nvSpPr>
        <p:spPr/>
        <p:txBody>
          <a:bodyPr anchor="t"/>
          <a:lstStyle/>
          <a:p>
            <a:pPr algn="ctr">
              <a:spcAft>
                <a:spcPts val="2400"/>
              </a:spcAft>
              <a:buFont typeface="Wingdings" pitchFamily="2" charset="2"/>
              <a:buNone/>
            </a:pPr>
            <a:r>
              <a:rPr lang="en-US" altLang="en-US" sz="4000" b="1" i="1" dirty="0">
                <a:solidFill>
                  <a:srgbClr val="0153A5"/>
                </a:solidFill>
              </a:rPr>
              <a:t>Y</a:t>
            </a:r>
            <a:r>
              <a:rPr lang="en-US" altLang="en-US" sz="4000" b="1" dirty="0">
                <a:solidFill>
                  <a:srgbClr val="0153A5"/>
                </a:solidFill>
              </a:rPr>
              <a:t>  =  </a:t>
            </a:r>
            <a:r>
              <a:rPr lang="en-US" altLang="en-US" sz="4000" b="1" i="1" dirty="0">
                <a:solidFill>
                  <a:srgbClr val="0153A5"/>
                </a:solidFill>
              </a:rPr>
              <a:t>a</a:t>
            </a:r>
            <a:r>
              <a:rPr lang="en-US" altLang="en-US" sz="4000" b="1" dirty="0">
                <a:solidFill>
                  <a:srgbClr val="0153A5"/>
                </a:solidFill>
              </a:rPr>
              <a:t>  +  </a:t>
            </a:r>
            <a:r>
              <a:rPr lang="en-US" altLang="en-US" sz="4000" b="1" i="1" dirty="0" err="1">
                <a:solidFill>
                  <a:srgbClr val="0153A5"/>
                </a:solidFill>
              </a:rPr>
              <a:t>bX</a:t>
            </a:r>
            <a:r>
              <a:rPr lang="en-US" altLang="en-US" sz="4000" b="1" i="1" dirty="0">
                <a:solidFill>
                  <a:srgbClr val="0153A5"/>
                </a:solidFill>
              </a:rPr>
              <a:t>  </a:t>
            </a:r>
            <a:r>
              <a:rPr lang="en-US" altLang="en-US" sz="4000" b="1" i="1" dirty="0">
                <a:solidFill>
                  <a:srgbClr val="0153A5"/>
                </a:solidFill>
                <a:sym typeface="Wingdings" panose="05000000000000000000" pitchFamily="2" charset="2"/>
              </a:rPr>
              <a:t>  Y = F(X)</a:t>
            </a:r>
            <a:endParaRPr lang="en-US" altLang="en-US" sz="4000" b="1" i="1" dirty="0">
              <a:solidFill>
                <a:srgbClr val="0153A5"/>
              </a:solidFill>
            </a:endParaRPr>
          </a:p>
          <a:p>
            <a:pPr>
              <a:lnSpc>
                <a:spcPct val="100000"/>
              </a:lnSpc>
              <a:spcAft>
                <a:spcPct val="100000"/>
              </a:spcAft>
              <a:buSzPct val="90000"/>
            </a:pPr>
            <a:r>
              <a:rPr lang="en-US" altLang="en-US" dirty="0"/>
              <a:t>Linear/through origin (when </a:t>
            </a:r>
            <a:r>
              <a:rPr lang="en-US" altLang="en-US" i="1" dirty="0"/>
              <a:t>a</a:t>
            </a:r>
            <a:r>
              <a:rPr lang="en-US" altLang="en-US" dirty="0"/>
              <a:t>=0)</a:t>
            </a:r>
          </a:p>
          <a:p>
            <a:pPr>
              <a:buSzPct val="90000"/>
            </a:pPr>
            <a:r>
              <a:rPr lang="en-US" altLang="en-US" dirty="0"/>
              <a:t>Saturation (Y &lt;= N) and threshold (in ranges)  (X &gt;= M)</a:t>
            </a:r>
          </a:p>
        </p:txBody>
      </p:sp>
      <p:sp>
        <p:nvSpPr>
          <p:cNvPr id="5" name="TextBox 4">
            <a:extLst>
              <a:ext uri="{FF2B5EF4-FFF2-40B4-BE49-F238E27FC236}">
                <a16:creationId xmlns:a16="http://schemas.microsoft.com/office/drawing/2014/main" id="{A23D9892-5B9F-439A-9777-0F160F90667E}"/>
              </a:ext>
            </a:extLst>
          </p:cNvPr>
          <p:cNvSpPr txBox="1"/>
          <p:nvPr/>
        </p:nvSpPr>
        <p:spPr>
          <a:xfrm>
            <a:off x="1" y="4054386"/>
            <a:ext cx="10794774" cy="1938992"/>
          </a:xfrm>
          <a:prstGeom prst="rect">
            <a:avLst/>
          </a:prstGeom>
          <a:noFill/>
        </p:spPr>
        <p:txBody>
          <a:bodyPr wrap="square">
            <a:spAutoFit/>
          </a:bodyPr>
          <a:lstStyle/>
          <a:p>
            <a:r>
              <a:rPr lang="zh-CN" altLang="en-US" sz="2400" b="0" i="0" dirty="0">
                <a:solidFill>
                  <a:srgbClr val="202122"/>
                </a:solidFill>
                <a:effectLst/>
                <a:latin typeface="Arial" panose="020B0604020202020204" pitchFamily="34" charset="0"/>
              </a:rPr>
              <a:t>在</a:t>
            </a:r>
            <a:r>
              <a:rPr lang="zh-CN" altLang="en-US" sz="2400" b="0" i="0" u="none" strike="noStrike" dirty="0">
                <a:solidFill>
                  <a:srgbClr val="0645AD"/>
                </a:solidFill>
                <a:effectLst/>
                <a:latin typeface="Arial" panose="020B0604020202020204" pitchFamily="34" charset="0"/>
                <a:hlinkClick r:id="rId3" tooltip="统计学"/>
              </a:rPr>
              <a:t>统计学</a:t>
            </a:r>
            <a:r>
              <a:rPr lang="zh-CN" altLang="en-US" sz="2400" b="0" i="0" dirty="0">
                <a:solidFill>
                  <a:srgbClr val="202122"/>
                </a:solidFill>
                <a:effectLst/>
                <a:latin typeface="Arial" panose="020B0604020202020204" pitchFamily="34" charset="0"/>
              </a:rPr>
              <a:t>中，</a:t>
            </a:r>
            <a:r>
              <a:rPr lang="zh-CN" altLang="en-US" sz="2400" b="1" i="0" dirty="0">
                <a:solidFill>
                  <a:srgbClr val="202122"/>
                </a:solidFill>
                <a:effectLst/>
                <a:latin typeface="Arial" panose="020B0604020202020204" pitchFamily="34" charset="0"/>
              </a:rPr>
              <a:t>线性回归</a:t>
            </a:r>
            <a:r>
              <a:rPr lang="zh-CN" altLang="en-US" sz="2400" b="0" i="0" dirty="0">
                <a:solidFill>
                  <a:srgbClr val="202122"/>
                </a:solidFill>
                <a:effectLst/>
                <a:latin typeface="Arial" panose="020B0604020202020204" pitchFamily="34" charset="0"/>
              </a:rPr>
              <a:t>（英語：</a:t>
            </a:r>
            <a:r>
              <a:rPr lang="en-US" altLang="zh-CN" sz="2400" b="0" i="0" dirty="0">
                <a:solidFill>
                  <a:srgbClr val="202122"/>
                </a:solidFill>
                <a:effectLst/>
                <a:latin typeface="Arial" panose="020B0604020202020204" pitchFamily="34" charset="0"/>
              </a:rPr>
              <a:t>linear regression</a:t>
            </a:r>
            <a:r>
              <a:rPr lang="zh-CN" altLang="en-US" sz="2400" b="0" i="0" dirty="0">
                <a:solidFill>
                  <a:srgbClr val="202122"/>
                </a:solidFill>
                <a:effectLst/>
                <a:latin typeface="Arial" panose="020B0604020202020204" pitchFamily="34" charset="0"/>
              </a:rPr>
              <a:t>）是利用称为线性回归方程的</a:t>
            </a:r>
            <a:r>
              <a:rPr lang="zh-CN" altLang="en-US" sz="2400" b="0" i="0" u="none" strike="noStrike" dirty="0">
                <a:solidFill>
                  <a:srgbClr val="0645AD"/>
                </a:solidFill>
                <a:effectLst/>
                <a:latin typeface="Arial" panose="020B0604020202020204" pitchFamily="34" charset="0"/>
                <a:hlinkClick r:id="rId4" tooltip="最小二乘法"/>
              </a:rPr>
              <a:t>最小平方</a:t>
            </a:r>
            <a:r>
              <a:rPr lang="zh-CN" altLang="en-US" sz="2400" b="0" i="0" dirty="0">
                <a:solidFill>
                  <a:srgbClr val="202122"/>
                </a:solidFill>
                <a:effectLst/>
                <a:latin typeface="Arial" panose="020B0604020202020204" pitchFamily="34" charset="0"/>
              </a:rPr>
              <a:t>函數对一个或多个</a:t>
            </a:r>
            <a:r>
              <a:rPr lang="zh-CN" altLang="en-US" sz="2400" b="0" i="0" u="none" strike="noStrike" dirty="0">
                <a:solidFill>
                  <a:srgbClr val="0645AD"/>
                </a:solidFill>
                <a:effectLst/>
                <a:latin typeface="Arial" panose="020B0604020202020204" pitchFamily="34" charset="0"/>
                <a:hlinkClick r:id="rId5" tooltip="自变量"/>
              </a:rPr>
              <a:t>自变量</a:t>
            </a:r>
            <a:r>
              <a:rPr lang="zh-CN" altLang="en-US" sz="2400" b="0" i="0" dirty="0">
                <a:solidFill>
                  <a:srgbClr val="202122"/>
                </a:solidFill>
                <a:effectLst/>
                <a:latin typeface="Arial" panose="020B0604020202020204" pitchFamily="34" charset="0"/>
              </a:rPr>
              <a:t>和</a:t>
            </a:r>
            <a:r>
              <a:rPr lang="zh-CN" altLang="en-US" sz="2400" b="0" i="0" u="none" strike="noStrike" dirty="0">
                <a:solidFill>
                  <a:srgbClr val="BA0000"/>
                </a:solidFill>
                <a:effectLst/>
                <a:latin typeface="Arial" panose="020B0604020202020204" pitchFamily="34" charset="0"/>
                <a:hlinkClick r:id="rId6" tooltip="因变量（页面不存在）"/>
              </a:rPr>
              <a:t>因变量</a:t>
            </a:r>
            <a:r>
              <a:rPr lang="zh-CN" altLang="en-US" sz="2400" b="0" i="0" dirty="0">
                <a:solidFill>
                  <a:srgbClr val="202122"/>
                </a:solidFill>
                <a:effectLst/>
                <a:latin typeface="Arial" panose="020B0604020202020204" pitchFamily="34" charset="0"/>
              </a:rPr>
              <a:t>之间关系进行建模的一种</a:t>
            </a:r>
            <a:r>
              <a:rPr lang="zh-CN" altLang="en-US" sz="2400" b="0" i="0" u="none" strike="noStrike" dirty="0">
                <a:solidFill>
                  <a:srgbClr val="0645AD"/>
                </a:solidFill>
                <a:effectLst/>
                <a:latin typeface="Arial" panose="020B0604020202020204" pitchFamily="34" charset="0"/>
                <a:hlinkClick r:id="rId7" tooltip="回归分析"/>
              </a:rPr>
              <a:t>回归分析</a:t>
            </a:r>
            <a:r>
              <a:rPr lang="zh-CN" altLang="en-US" sz="2400" b="0" i="0" dirty="0">
                <a:solidFill>
                  <a:srgbClr val="202122"/>
                </a:solidFill>
                <a:effectLst/>
                <a:latin typeface="Arial" panose="020B0604020202020204" pitchFamily="34" charset="0"/>
              </a:rPr>
              <a:t>。这种函数是一个或多个称为回归系数的模型参数的线性组合。只有一个自变量的情况称为简单回归，大于一个自变量情况的叫做</a:t>
            </a:r>
            <a:r>
              <a:rPr lang="zh-CN" altLang="en-US" sz="2400" b="0" i="0" u="none" strike="noStrike" dirty="0">
                <a:solidFill>
                  <a:srgbClr val="0645AD"/>
                </a:solidFill>
                <a:effectLst/>
                <a:latin typeface="Arial" panose="020B0604020202020204" pitchFamily="34" charset="0"/>
                <a:hlinkClick r:id="rId8" tooltip="一般线性模型"/>
              </a:rPr>
              <a:t>多元回归</a:t>
            </a:r>
            <a:r>
              <a:rPr lang="zh-CN" altLang="en-US" sz="2400" b="0" i="0" dirty="0">
                <a:solidFill>
                  <a:srgbClr val="202122"/>
                </a:solidFill>
                <a:effectLst/>
                <a:latin typeface="Arial" panose="020B0604020202020204" pitchFamily="34" charset="0"/>
              </a:rPr>
              <a:t>（</a:t>
            </a:r>
            <a:r>
              <a:rPr lang="en-US" altLang="zh-CN" sz="2400" b="0" i="0" dirty="0">
                <a:solidFill>
                  <a:srgbClr val="202122"/>
                </a:solidFill>
                <a:effectLst/>
                <a:latin typeface="Arial" panose="020B0604020202020204" pitchFamily="34" charset="0"/>
              </a:rPr>
              <a:t>multivariable linear regression</a:t>
            </a:r>
            <a:r>
              <a:rPr lang="zh-CN" altLang="en-US" sz="2400" b="0" i="0" dirty="0">
                <a:solidFill>
                  <a:srgbClr val="202122"/>
                </a:solidFill>
                <a:effectLst/>
                <a:latin typeface="Arial" panose="020B0604020202020204" pitchFamily="34" charset="0"/>
              </a:rPr>
              <a:t>）。</a:t>
            </a:r>
            <a:endParaRPr lang="en-US" sz="2400" dirty="0"/>
          </a:p>
        </p:txBody>
      </p:sp>
      <p:sp>
        <p:nvSpPr>
          <p:cNvPr id="9" name="TextBox 8">
            <a:extLst>
              <a:ext uri="{FF2B5EF4-FFF2-40B4-BE49-F238E27FC236}">
                <a16:creationId xmlns:a16="http://schemas.microsoft.com/office/drawing/2014/main" id="{E39C9384-F4F5-446A-AB36-75F05403521E}"/>
              </a:ext>
            </a:extLst>
          </p:cNvPr>
          <p:cNvSpPr txBox="1"/>
          <p:nvPr/>
        </p:nvSpPr>
        <p:spPr>
          <a:xfrm>
            <a:off x="560189" y="6084091"/>
            <a:ext cx="6094926" cy="369332"/>
          </a:xfrm>
          <a:prstGeom prst="rect">
            <a:avLst/>
          </a:prstGeom>
          <a:noFill/>
        </p:spPr>
        <p:txBody>
          <a:bodyPr wrap="square">
            <a:spAutoFit/>
          </a:bodyPr>
          <a:lstStyle/>
          <a:p>
            <a:r>
              <a:rPr lang="zh-TW" altLang="en-US" dirty="0">
                <a:hlinkClick r:id="rId9"/>
              </a:rPr>
              <a:t>線性回歸 </a:t>
            </a:r>
            <a:r>
              <a:rPr lang="en-US" altLang="zh-TW" dirty="0">
                <a:hlinkClick r:id="rId9"/>
              </a:rPr>
              <a:t>- </a:t>
            </a:r>
            <a:r>
              <a:rPr lang="zh-TW" altLang="en-US" dirty="0">
                <a:hlinkClick r:id="rId9"/>
              </a:rPr>
              <a:t>维基百科，自由的百科全书 </a:t>
            </a:r>
            <a:r>
              <a:rPr lang="en-US" altLang="zh-TW" dirty="0">
                <a:hlinkClick r:id="rId9"/>
              </a:rPr>
              <a:t>(</a:t>
            </a:r>
            <a:r>
              <a:rPr lang="en-US" dirty="0">
                <a:hlinkClick r:id="rId9"/>
              </a:rPr>
              <a:t>wikipedia.org)</a:t>
            </a:r>
            <a:endParaRPr lang="en-US" dirty="0"/>
          </a:p>
        </p:txBody>
      </p:sp>
    </p:spTree>
    <p:extLst>
      <p:ext uri="{BB962C8B-B14F-4D97-AF65-F5344CB8AC3E}">
        <p14:creationId xmlns:p14="http://schemas.microsoft.com/office/powerpoint/2010/main" val="219772687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833" y="2"/>
            <a:ext cx="12015989" cy="560230"/>
          </a:xfrm>
        </p:spPr>
        <p:txBody>
          <a:bodyPr>
            <a:normAutofit fontScale="90000"/>
          </a:bodyPr>
          <a:lstStyle/>
          <a:p>
            <a:r>
              <a:rPr lang="en-US" altLang="en-US" dirty="0"/>
              <a:t>Aggregate Response Models: Fractional Root Model</a:t>
            </a:r>
            <a:endParaRPr lang="en-US" dirty="0"/>
          </a:p>
        </p:txBody>
      </p:sp>
      <p:sp>
        <p:nvSpPr>
          <p:cNvPr id="3" name="Content Placeholder 2"/>
          <p:cNvSpPr>
            <a:spLocks noGrp="1"/>
          </p:cNvSpPr>
          <p:nvPr>
            <p:ph idx="1"/>
          </p:nvPr>
        </p:nvSpPr>
        <p:spPr>
          <a:xfrm>
            <a:off x="412123" y="688248"/>
            <a:ext cx="11829245" cy="4677347"/>
          </a:xfrm>
        </p:spPr>
        <p:txBody>
          <a:bodyPr anchor="t"/>
          <a:lstStyle/>
          <a:p>
            <a:pPr marL="0" indent="0" algn="ctr">
              <a:spcAft>
                <a:spcPts val="2400"/>
              </a:spcAft>
              <a:buNone/>
            </a:pPr>
            <a:r>
              <a:rPr lang="en-US" altLang="en-US" sz="3200" b="1" i="1" dirty="0">
                <a:solidFill>
                  <a:srgbClr val="0153A5"/>
                </a:solidFill>
              </a:rPr>
              <a:t>Y</a:t>
            </a:r>
            <a:r>
              <a:rPr lang="en-US" altLang="en-US" sz="3200" b="1" dirty="0">
                <a:solidFill>
                  <a:srgbClr val="0153A5"/>
                </a:solidFill>
              </a:rPr>
              <a:t>  =  </a:t>
            </a:r>
            <a:r>
              <a:rPr lang="en-US" altLang="en-US" sz="3200" b="1" i="1" dirty="0">
                <a:solidFill>
                  <a:srgbClr val="0153A5"/>
                </a:solidFill>
              </a:rPr>
              <a:t>a</a:t>
            </a:r>
            <a:r>
              <a:rPr lang="en-US" altLang="en-US" sz="3200" b="1" dirty="0">
                <a:solidFill>
                  <a:srgbClr val="0153A5"/>
                </a:solidFill>
              </a:rPr>
              <a:t>  +  </a:t>
            </a:r>
            <a:r>
              <a:rPr lang="en-US" altLang="en-US" sz="3200" b="1" i="1" dirty="0" err="1">
                <a:solidFill>
                  <a:srgbClr val="0153A5"/>
                </a:solidFill>
              </a:rPr>
              <a:t>bX</a:t>
            </a:r>
            <a:r>
              <a:rPr lang="en-US" altLang="en-US" sz="3200" b="1" i="1" baseline="46000" dirty="0" err="1">
                <a:solidFill>
                  <a:srgbClr val="0153A5"/>
                </a:solidFill>
              </a:rPr>
              <a:t>c</a:t>
            </a:r>
            <a:r>
              <a:rPr lang="en-US" altLang="en-US" sz="3200" b="1" i="1" baseline="46000" dirty="0">
                <a:solidFill>
                  <a:srgbClr val="0153A5"/>
                </a:solidFill>
              </a:rPr>
              <a:t>	</a:t>
            </a:r>
            <a:endParaRPr lang="en-US" altLang="en-US" sz="3200" b="1" dirty="0">
              <a:solidFill>
                <a:srgbClr val="0153A5"/>
              </a:solidFill>
            </a:endParaRPr>
          </a:p>
          <a:p>
            <a:pPr marL="0" indent="0">
              <a:lnSpc>
                <a:spcPct val="100000"/>
              </a:lnSpc>
              <a:spcAft>
                <a:spcPct val="100000"/>
              </a:spcAft>
              <a:buNone/>
            </a:pPr>
            <a:r>
              <a:rPr lang="en-US" altLang="en-US" i="1" dirty="0"/>
              <a:t>c</a:t>
            </a:r>
            <a:r>
              <a:rPr lang="en-US" altLang="en-US" dirty="0"/>
              <a:t> can be interpreted as </a:t>
            </a:r>
            <a:r>
              <a:rPr lang="en-US" altLang="en-US" b="1" dirty="0">
                <a:solidFill>
                  <a:srgbClr val="FF0000"/>
                </a:solidFill>
              </a:rPr>
              <a:t>elasticity </a:t>
            </a:r>
            <a:r>
              <a:rPr lang="en-US" altLang="en-US" dirty="0"/>
              <a:t>when </a:t>
            </a:r>
            <a:r>
              <a:rPr lang="en-US" altLang="en-US" i="1" dirty="0"/>
              <a:t>a</a:t>
            </a:r>
            <a:r>
              <a:rPr lang="en-US" altLang="en-US" dirty="0"/>
              <a:t> = 0.  </a:t>
            </a:r>
          </a:p>
          <a:p>
            <a:pPr marL="0" indent="0">
              <a:buNone/>
            </a:pPr>
            <a:r>
              <a:rPr lang="en-US" altLang="en-US" b="1" dirty="0"/>
              <a:t>Linear, increasing or decreasing returns </a:t>
            </a:r>
            <a:r>
              <a:rPr lang="en-US" altLang="en-US" dirty="0"/>
              <a:t>(depends on </a:t>
            </a:r>
            <a:r>
              <a:rPr lang="en-US" altLang="en-US" i="1" dirty="0"/>
              <a:t>c </a:t>
            </a:r>
            <a:r>
              <a:rPr lang="en-US" altLang="en-US" dirty="0"/>
              <a:t>).</a:t>
            </a:r>
          </a:p>
          <a:p>
            <a:pPr marL="0" indent="0">
              <a:buNone/>
            </a:pPr>
            <a:r>
              <a:rPr lang="en-US" dirty="0"/>
              <a:t>c=1/2: square root model, c=-1: reciprocal model (Y approaches a when x gets large. </a:t>
            </a:r>
          </a:p>
          <a:p>
            <a:pPr marL="0" indent="0">
              <a:buNone/>
            </a:pPr>
            <a:r>
              <a:rPr lang="en-US" dirty="0"/>
              <a:t>When x is price c&lt;0;  for other variables c&gt;0. </a:t>
            </a:r>
          </a:p>
          <a:p>
            <a:pPr marL="0" indent="0">
              <a:buNone/>
            </a:pPr>
            <a:r>
              <a:rPr lang="en-US" dirty="0"/>
              <a:t>Linear (P1,P2, c=1), increasing (P5, c&gt;1 ) or decreasing returns(P3, c&lt;1).</a:t>
            </a:r>
            <a:endParaRPr lang="en-US" altLang="en-US" dirty="0"/>
          </a:p>
        </p:txBody>
      </p:sp>
      <p:pic>
        <p:nvPicPr>
          <p:cNvPr id="4" name="Picture 3">
            <a:extLst>
              <a:ext uri="{FF2B5EF4-FFF2-40B4-BE49-F238E27FC236}">
                <a16:creationId xmlns:a16="http://schemas.microsoft.com/office/drawing/2014/main" id="{F1B72EE9-D0A4-45A3-AE9E-8B6D89E38B6D}"/>
              </a:ext>
            </a:extLst>
          </p:cNvPr>
          <p:cNvPicPr>
            <a:picLocks noChangeAspect="1"/>
          </p:cNvPicPr>
          <p:nvPr/>
        </p:nvPicPr>
        <p:blipFill>
          <a:blip r:embed="rId3"/>
          <a:stretch>
            <a:fillRect/>
          </a:stretch>
        </p:blipFill>
        <p:spPr>
          <a:xfrm>
            <a:off x="0" y="4520098"/>
            <a:ext cx="12192000" cy="1947025"/>
          </a:xfrm>
          <a:prstGeom prst="rect">
            <a:avLst/>
          </a:prstGeom>
        </p:spPr>
      </p:pic>
      <p:sp>
        <p:nvSpPr>
          <p:cNvPr id="6" name="TextBox 5">
            <a:extLst>
              <a:ext uri="{FF2B5EF4-FFF2-40B4-BE49-F238E27FC236}">
                <a16:creationId xmlns:a16="http://schemas.microsoft.com/office/drawing/2014/main" id="{5096D8EB-0EDD-4207-844F-FEC51C1202CA}"/>
              </a:ext>
            </a:extLst>
          </p:cNvPr>
          <p:cNvSpPr txBox="1"/>
          <p:nvPr/>
        </p:nvSpPr>
        <p:spPr>
          <a:xfrm>
            <a:off x="70833" y="6488668"/>
            <a:ext cx="6097248" cy="369332"/>
          </a:xfrm>
          <a:prstGeom prst="rect">
            <a:avLst/>
          </a:prstGeom>
          <a:solidFill>
            <a:schemeClr val="accent4">
              <a:lumMod val="20000"/>
              <a:lumOff val="80000"/>
            </a:schemeClr>
          </a:solidFill>
        </p:spPr>
        <p:txBody>
          <a:bodyPr wrap="square">
            <a:spAutoFit/>
          </a:bodyPr>
          <a:lstStyle/>
          <a:p>
            <a:r>
              <a:rPr lang="zh-CN" altLang="en-US" dirty="0">
                <a:hlinkClick r:id="rId4"/>
              </a:rPr>
              <a:t>幂 </a:t>
            </a:r>
            <a:r>
              <a:rPr lang="en-US" altLang="zh-CN" dirty="0">
                <a:hlinkClick r:id="rId4"/>
              </a:rPr>
              <a:t>- </a:t>
            </a:r>
            <a:r>
              <a:rPr lang="zh-CN" altLang="en-US" dirty="0">
                <a:hlinkClick r:id="rId4"/>
              </a:rPr>
              <a:t>维基百科，自由的百科全书 </a:t>
            </a:r>
            <a:r>
              <a:rPr lang="en-US" altLang="zh-CN" dirty="0">
                <a:hlinkClick r:id="rId4"/>
              </a:rPr>
              <a:t>(wikipedia.org)</a:t>
            </a:r>
            <a:endParaRPr lang="en-US" dirty="0"/>
          </a:p>
        </p:txBody>
      </p:sp>
    </p:spTree>
    <p:extLst>
      <p:ext uri="{BB962C8B-B14F-4D97-AF65-F5344CB8AC3E}">
        <p14:creationId xmlns:p14="http://schemas.microsoft.com/office/powerpoint/2010/main" val="420046042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dirty="0"/>
              <a:t>Aggregate Response Models:</a:t>
            </a:r>
            <a:br>
              <a:rPr lang="en-US" altLang="en-US" dirty="0"/>
            </a:br>
            <a:r>
              <a:rPr lang="en-US" altLang="en-US" dirty="0"/>
              <a:t>Exponential Model (</a:t>
            </a:r>
            <a:r>
              <a:rPr lang="zh-TW" altLang="en-US" dirty="0">
                <a:hlinkClick r:id="rId3"/>
              </a:rPr>
              <a:t>指數增長</a:t>
            </a:r>
            <a:r>
              <a:rPr lang="en-US" dirty="0">
                <a:hlinkClick r:id="rId3"/>
              </a:rPr>
              <a:t>)</a:t>
            </a:r>
            <a:endParaRPr lang="en-US" dirty="0"/>
          </a:p>
        </p:txBody>
      </p:sp>
      <p:sp>
        <p:nvSpPr>
          <p:cNvPr id="3" name="Content Placeholder 2"/>
          <p:cNvSpPr>
            <a:spLocks noGrp="1"/>
          </p:cNvSpPr>
          <p:nvPr>
            <p:ph idx="1"/>
          </p:nvPr>
        </p:nvSpPr>
        <p:spPr>
          <a:xfrm>
            <a:off x="521594" y="1499617"/>
            <a:ext cx="10832206" cy="4677347"/>
          </a:xfrm>
        </p:spPr>
        <p:txBody>
          <a:bodyPr anchor="t"/>
          <a:lstStyle/>
          <a:p>
            <a:pPr marL="0" indent="0" algn="ctr">
              <a:spcAft>
                <a:spcPts val="4800"/>
              </a:spcAft>
              <a:buNone/>
            </a:pPr>
            <a:r>
              <a:rPr lang="en-US" altLang="en-US" sz="4000" b="1" i="1" dirty="0">
                <a:solidFill>
                  <a:srgbClr val="0153A5"/>
                </a:solidFill>
              </a:rPr>
              <a:t>Y</a:t>
            </a:r>
            <a:r>
              <a:rPr lang="en-US" altLang="en-US" sz="4000" b="1" dirty="0">
                <a:solidFill>
                  <a:srgbClr val="0153A5"/>
                </a:solidFill>
              </a:rPr>
              <a:t>  =  </a:t>
            </a:r>
            <a:r>
              <a:rPr lang="en-US" altLang="en-US" sz="4000" b="1" i="1" dirty="0" err="1">
                <a:solidFill>
                  <a:srgbClr val="0153A5"/>
                </a:solidFill>
              </a:rPr>
              <a:t>ae</a:t>
            </a:r>
            <a:r>
              <a:rPr lang="en-US" altLang="en-US" sz="4000" b="1" i="1" baseline="30000" dirty="0" err="1">
                <a:solidFill>
                  <a:srgbClr val="0153A5"/>
                </a:solidFill>
              </a:rPr>
              <a:t>bx</a:t>
            </a:r>
            <a:r>
              <a:rPr lang="en-US" altLang="en-US" sz="4000" b="1" dirty="0">
                <a:solidFill>
                  <a:srgbClr val="0153A5"/>
                </a:solidFill>
              </a:rPr>
              <a:t>;  </a:t>
            </a:r>
            <a:r>
              <a:rPr lang="en-US" altLang="en-US" sz="4000" b="1" i="1" dirty="0">
                <a:solidFill>
                  <a:srgbClr val="0153A5"/>
                </a:solidFill>
              </a:rPr>
              <a:t>x</a:t>
            </a:r>
            <a:r>
              <a:rPr lang="en-US" altLang="en-US" sz="4000" b="1" dirty="0">
                <a:solidFill>
                  <a:srgbClr val="0153A5"/>
                </a:solidFill>
              </a:rPr>
              <a:t>  &gt;  0</a:t>
            </a:r>
          </a:p>
          <a:p>
            <a:pPr marL="0" indent="0">
              <a:lnSpc>
                <a:spcPct val="100000"/>
              </a:lnSpc>
              <a:buNone/>
            </a:pPr>
            <a:r>
              <a:rPr lang="en-US" altLang="en-US" sz="2800" dirty="0"/>
              <a:t>Increasing or decreasing returns (depends on whether </a:t>
            </a:r>
            <a:r>
              <a:rPr lang="en-US" altLang="en-US" sz="2800" i="1" dirty="0"/>
              <a:t>b </a:t>
            </a:r>
            <a:r>
              <a:rPr lang="en-US" altLang="en-US" sz="2800" dirty="0"/>
              <a:t>is positive or negative).</a:t>
            </a:r>
          </a:p>
          <a:p>
            <a:pPr>
              <a:lnSpc>
                <a:spcPct val="100000"/>
              </a:lnSpc>
            </a:pPr>
            <a:r>
              <a:rPr lang="en-US" sz="2800" dirty="0"/>
              <a:t>Increasing returns (b&gt;0)  </a:t>
            </a:r>
          </a:p>
          <a:p>
            <a:pPr>
              <a:lnSpc>
                <a:spcPct val="100000"/>
              </a:lnSpc>
            </a:pPr>
            <a:r>
              <a:rPr lang="en-US" sz="2800" dirty="0"/>
              <a:t>Decreasing returns (b&lt;0)</a:t>
            </a:r>
          </a:p>
          <a:p>
            <a:pPr>
              <a:lnSpc>
                <a:spcPct val="100000"/>
              </a:lnSpc>
            </a:pPr>
            <a:r>
              <a:rPr lang="en-US" sz="2800" dirty="0"/>
              <a:t>Widely used in a price-response function (b&lt;0)</a:t>
            </a:r>
          </a:p>
        </p:txBody>
      </p:sp>
      <p:sp>
        <p:nvSpPr>
          <p:cNvPr id="5" name="TextBox 4">
            <a:extLst>
              <a:ext uri="{FF2B5EF4-FFF2-40B4-BE49-F238E27FC236}">
                <a16:creationId xmlns:a16="http://schemas.microsoft.com/office/drawing/2014/main" id="{C589A835-D6DE-4B0D-89EF-A977D0D22F33}"/>
              </a:ext>
            </a:extLst>
          </p:cNvPr>
          <p:cNvSpPr txBox="1"/>
          <p:nvPr/>
        </p:nvSpPr>
        <p:spPr>
          <a:xfrm>
            <a:off x="91763" y="5697760"/>
            <a:ext cx="10515600" cy="646331"/>
          </a:xfrm>
          <a:prstGeom prst="rect">
            <a:avLst/>
          </a:prstGeom>
          <a:noFill/>
        </p:spPr>
        <p:txBody>
          <a:bodyPr wrap="square">
            <a:spAutoFit/>
          </a:bodyPr>
          <a:lstStyle/>
          <a:p>
            <a:r>
              <a:rPr lang="en-US" dirty="0">
                <a:hlinkClick r:id="rId4"/>
              </a:rPr>
              <a:t>https://faculty.biu.ac.il/~fruchtg/829/lec/2.pdf</a:t>
            </a:r>
            <a:endParaRPr lang="en-US" dirty="0"/>
          </a:p>
          <a:p>
            <a:r>
              <a:rPr lang="en-US" dirty="0"/>
              <a:t>More slides of an older version of the textbook at </a:t>
            </a:r>
            <a:r>
              <a:rPr lang="en-US" dirty="0">
                <a:hlinkClick r:id="rId5"/>
              </a:rPr>
              <a:t>https://faculty.biu.ac.il/~fruchtg/829/table.htm</a:t>
            </a:r>
            <a:r>
              <a:rPr lang="en-US" dirty="0"/>
              <a:t> </a:t>
            </a:r>
          </a:p>
        </p:txBody>
      </p:sp>
    </p:spTree>
    <p:extLst>
      <p:ext uri="{BB962C8B-B14F-4D97-AF65-F5344CB8AC3E}">
        <p14:creationId xmlns:p14="http://schemas.microsoft.com/office/powerpoint/2010/main" val="2785428687"/>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A2BE9-2EC4-46EF-90E5-FD88A274DF7B}"/>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C04ADE9C-3390-469F-B483-9A733AECCE12}"/>
              </a:ext>
            </a:extLst>
          </p:cNvPr>
          <p:cNvPicPr>
            <a:picLocks noGrp="1" noChangeAspect="1"/>
          </p:cNvPicPr>
          <p:nvPr>
            <p:ph idx="1"/>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115709"/>
            <a:ext cx="7419552" cy="6169182"/>
          </a:xfrm>
        </p:spPr>
      </p:pic>
      <p:sp>
        <p:nvSpPr>
          <p:cNvPr id="8" name="TextBox 7">
            <a:extLst>
              <a:ext uri="{FF2B5EF4-FFF2-40B4-BE49-F238E27FC236}">
                <a16:creationId xmlns:a16="http://schemas.microsoft.com/office/drawing/2014/main" id="{3B6A62CD-621C-4CC4-B86E-E0BEB26510DA}"/>
              </a:ext>
            </a:extLst>
          </p:cNvPr>
          <p:cNvSpPr txBox="1"/>
          <p:nvPr/>
        </p:nvSpPr>
        <p:spPr>
          <a:xfrm>
            <a:off x="7677419" y="1302688"/>
            <a:ext cx="4377206" cy="1200329"/>
          </a:xfrm>
          <a:prstGeom prst="rect">
            <a:avLst/>
          </a:prstGeom>
          <a:noFill/>
        </p:spPr>
        <p:txBody>
          <a:bodyPr wrap="square">
            <a:spAutoFit/>
          </a:bodyPr>
          <a:lstStyle/>
          <a:p>
            <a:pPr algn="l"/>
            <a:r>
              <a:rPr lang="en-US" altLang="zh-CN" sz="2400" b="0" i="0" dirty="0">
                <a:solidFill>
                  <a:srgbClr val="202122"/>
                </a:solidFill>
                <a:effectLst/>
                <a:latin typeface="Arial" panose="020B0604020202020204" pitchFamily="34" charset="0"/>
                <a:sym typeface="Wingdings" panose="05000000000000000000" pitchFamily="2" charset="2"/>
              </a:rPr>
              <a:t></a:t>
            </a:r>
            <a:r>
              <a:rPr lang="zh-CN" altLang="en-US" sz="2400" b="0" i="0" dirty="0">
                <a:solidFill>
                  <a:srgbClr val="202122"/>
                </a:solidFill>
                <a:effectLst/>
                <a:latin typeface="Arial" panose="020B0604020202020204" pitchFamily="34" charset="0"/>
              </a:rPr>
              <a:t>说明了指数增长（绿色）如何超过线性增长（红色）和幂增长（蓝色）。</a:t>
            </a:r>
            <a:r>
              <a:rPr lang="zh-CN" altLang="en-US" sz="2400" b="0" i="0" dirty="0">
                <a:solidFill>
                  <a:srgbClr val="000000"/>
                </a:solidFill>
                <a:effectLst/>
                <a:latin typeface="Arial" panose="020B0604020202020204" pitchFamily="34" charset="0"/>
              </a:rPr>
              <a:t> </a:t>
            </a:r>
            <a:r>
              <a:rPr lang="zh-CN" altLang="en-US" sz="2400" b="0" i="0" dirty="0">
                <a:solidFill>
                  <a:srgbClr val="202122"/>
                </a:solidFill>
                <a:effectLst/>
                <a:latin typeface="Arial" panose="020B0604020202020204" pitchFamily="34" charset="0"/>
              </a:rPr>
              <a:t> </a:t>
            </a:r>
          </a:p>
        </p:txBody>
      </p:sp>
      <p:pic>
        <p:nvPicPr>
          <p:cNvPr id="9" name="Picture 8">
            <a:extLst>
              <a:ext uri="{FF2B5EF4-FFF2-40B4-BE49-F238E27FC236}">
                <a16:creationId xmlns:a16="http://schemas.microsoft.com/office/drawing/2014/main" id="{CBBF9AA5-920F-4603-B532-FC3E4E376D91}"/>
              </a:ext>
            </a:extLst>
          </p:cNvPr>
          <p:cNvPicPr>
            <a:picLocks noChangeAspect="1"/>
          </p:cNvPicPr>
          <p:nvPr/>
        </p:nvPicPr>
        <p:blipFill rotWithShape="1">
          <a:blip r:embed="rId4"/>
          <a:srcRect t="5848"/>
          <a:stretch/>
        </p:blipFill>
        <p:spPr>
          <a:xfrm>
            <a:off x="7677419" y="2607971"/>
            <a:ext cx="2724530" cy="2009105"/>
          </a:xfrm>
          <a:prstGeom prst="rect">
            <a:avLst/>
          </a:prstGeom>
        </p:spPr>
      </p:pic>
      <p:sp>
        <p:nvSpPr>
          <p:cNvPr id="12" name="TextBox 11">
            <a:extLst>
              <a:ext uri="{FF2B5EF4-FFF2-40B4-BE49-F238E27FC236}">
                <a16:creationId xmlns:a16="http://schemas.microsoft.com/office/drawing/2014/main" id="{F6308D0A-C725-4B83-9C61-060AC80C180D}"/>
              </a:ext>
            </a:extLst>
          </p:cNvPr>
          <p:cNvSpPr txBox="1"/>
          <p:nvPr/>
        </p:nvSpPr>
        <p:spPr>
          <a:xfrm>
            <a:off x="7877042" y="5084871"/>
            <a:ext cx="2786665" cy="369332"/>
          </a:xfrm>
          <a:prstGeom prst="rect">
            <a:avLst/>
          </a:prstGeom>
          <a:noFill/>
        </p:spPr>
        <p:txBody>
          <a:bodyPr wrap="square">
            <a:spAutoFit/>
          </a:bodyPr>
          <a:lstStyle/>
          <a:p>
            <a:r>
              <a:rPr lang="zh-TW" altLang="en-US" dirty="0">
                <a:hlinkClick r:id="rId5"/>
              </a:rPr>
              <a:t>指數增長 </a:t>
            </a:r>
            <a:r>
              <a:rPr lang="en-US" altLang="zh-TW" dirty="0">
                <a:hlinkClick r:id="rId5"/>
              </a:rPr>
              <a:t>- </a:t>
            </a:r>
            <a:r>
              <a:rPr lang="zh-TW" altLang="en-US" dirty="0">
                <a:hlinkClick r:id="rId5"/>
              </a:rPr>
              <a:t>维基百科</a:t>
            </a:r>
            <a:endParaRPr lang="en-US" dirty="0"/>
          </a:p>
        </p:txBody>
      </p:sp>
    </p:spTree>
    <p:extLst>
      <p:ext uri="{BB962C8B-B14F-4D97-AF65-F5344CB8AC3E}">
        <p14:creationId xmlns:p14="http://schemas.microsoft.com/office/powerpoint/2010/main" val="400652006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Aggregate Response Models:</a:t>
            </a:r>
            <a:br>
              <a:rPr lang="en-US" altLang="en-US" dirty="0"/>
            </a:br>
            <a:r>
              <a:rPr lang="en-US" altLang="en-US" dirty="0"/>
              <a:t>Modified Exponential Model</a:t>
            </a:r>
            <a:endParaRPr lang="en-US" dirty="0"/>
          </a:p>
        </p:txBody>
      </p:sp>
      <p:sp>
        <p:nvSpPr>
          <p:cNvPr id="3" name="Content Placeholder 2"/>
          <p:cNvSpPr>
            <a:spLocks noGrp="1"/>
          </p:cNvSpPr>
          <p:nvPr>
            <p:ph idx="1"/>
          </p:nvPr>
        </p:nvSpPr>
        <p:spPr/>
        <p:txBody>
          <a:bodyPr anchor="t">
            <a:normAutofit/>
          </a:bodyPr>
          <a:lstStyle/>
          <a:p>
            <a:pPr marL="0" indent="0" algn="ctr">
              <a:spcAft>
                <a:spcPts val="1800"/>
              </a:spcAft>
              <a:buNone/>
            </a:pPr>
            <a:r>
              <a:rPr lang="en-US" altLang="en-US" sz="4000" b="1" i="1" dirty="0">
                <a:solidFill>
                  <a:srgbClr val="0153A5"/>
                </a:solidFill>
              </a:rPr>
              <a:t>Y</a:t>
            </a:r>
            <a:r>
              <a:rPr lang="en-US" altLang="en-US" sz="4000" b="1" dirty="0">
                <a:solidFill>
                  <a:srgbClr val="0153A5"/>
                </a:solidFill>
              </a:rPr>
              <a:t>  =  </a:t>
            </a:r>
            <a:r>
              <a:rPr lang="en-US" altLang="en-US" sz="4000" b="1" i="1" dirty="0">
                <a:solidFill>
                  <a:srgbClr val="0153A5"/>
                </a:solidFill>
              </a:rPr>
              <a:t>a </a:t>
            </a:r>
            <a:r>
              <a:rPr lang="en-US" altLang="en-US" sz="4000" b="1" dirty="0">
                <a:solidFill>
                  <a:srgbClr val="0153A5"/>
                </a:solidFill>
              </a:rPr>
              <a:t>(1 – </a:t>
            </a:r>
            <a:r>
              <a:rPr lang="en-US" altLang="en-US" sz="4000" b="1" i="1" dirty="0">
                <a:solidFill>
                  <a:srgbClr val="0153A5"/>
                </a:solidFill>
              </a:rPr>
              <a:t>e</a:t>
            </a:r>
            <a:r>
              <a:rPr lang="en-US" altLang="en-US" sz="4000" b="1" baseline="30000" dirty="0">
                <a:solidFill>
                  <a:srgbClr val="0153A5"/>
                </a:solidFill>
              </a:rPr>
              <a:t>–</a:t>
            </a:r>
            <a:r>
              <a:rPr lang="en-US" altLang="en-US" sz="4000" b="1" i="1" baseline="30000" dirty="0">
                <a:solidFill>
                  <a:srgbClr val="0153A5"/>
                </a:solidFill>
              </a:rPr>
              <a:t>bx</a:t>
            </a:r>
            <a:r>
              <a:rPr lang="en-US" altLang="en-US" sz="4000" b="1" dirty="0">
                <a:solidFill>
                  <a:srgbClr val="0153A5"/>
                </a:solidFill>
              </a:rPr>
              <a:t>)  +  </a:t>
            </a:r>
            <a:r>
              <a:rPr lang="en-US" altLang="en-US" sz="4000" b="1" i="1" dirty="0">
                <a:solidFill>
                  <a:srgbClr val="0153A5"/>
                </a:solidFill>
              </a:rPr>
              <a:t>c</a:t>
            </a:r>
            <a:endParaRPr lang="en-US" altLang="en-US" sz="4000" b="1" dirty="0">
              <a:solidFill>
                <a:srgbClr val="0153A5"/>
              </a:solidFill>
            </a:endParaRPr>
          </a:p>
          <a:p>
            <a:pPr marL="457200" indent="-457200">
              <a:lnSpc>
                <a:spcPct val="110000"/>
              </a:lnSpc>
              <a:spcBef>
                <a:spcPts val="600"/>
              </a:spcBef>
              <a:spcAft>
                <a:spcPts val="600"/>
              </a:spcAft>
              <a:buFont typeface="+mj-lt"/>
              <a:buAutoNum type="arabicPeriod"/>
            </a:pPr>
            <a:r>
              <a:rPr lang="en-US" sz="3200" dirty="0"/>
              <a:t>Decreasing returns and saturation (P3 and P4) </a:t>
            </a:r>
          </a:p>
          <a:p>
            <a:pPr marL="457200" indent="-457200">
              <a:lnSpc>
                <a:spcPct val="110000"/>
              </a:lnSpc>
              <a:spcBef>
                <a:spcPts val="600"/>
              </a:spcBef>
              <a:spcAft>
                <a:spcPts val="600"/>
              </a:spcAft>
              <a:buFont typeface="+mj-lt"/>
              <a:buAutoNum type="arabicPeriod"/>
            </a:pPr>
            <a:r>
              <a:rPr lang="en-US" sz="3200" b="1" dirty="0"/>
              <a:t>upper bound at </a:t>
            </a:r>
            <a:r>
              <a:rPr lang="en-US" sz="3200" b="1" dirty="0" err="1"/>
              <a:t>a+c</a:t>
            </a:r>
            <a:r>
              <a:rPr lang="en-US" sz="3200" b="1" dirty="0"/>
              <a:t>  </a:t>
            </a:r>
          </a:p>
          <a:p>
            <a:pPr marL="457200" indent="-457200">
              <a:lnSpc>
                <a:spcPct val="110000"/>
              </a:lnSpc>
              <a:spcBef>
                <a:spcPts val="600"/>
              </a:spcBef>
              <a:spcAft>
                <a:spcPts val="600"/>
              </a:spcAft>
              <a:buFont typeface="+mj-lt"/>
              <a:buAutoNum type="arabicPeriod"/>
            </a:pPr>
            <a:r>
              <a:rPr lang="en-US" sz="3200" b="1" dirty="0"/>
              <a:t>lower bound at c. </a:t>
            </a:r>
          </a:p>
          <a:p>
            <a:pPr marL="457200" indent="-457200">
              <a:lnSpc>
                <a:spcPct val="110000"/>
              </a:lnSpc>
              <a:spcBef>
                <a:spcPts val="600"/>
              </a:spcBef>
              <a:spcAft>
                <a:spcPts val="600"/>
              </a:spcAft>
              <a:buFont typeface="+mj-lt"/>
              <a:buAutoNum type="arabicPeriod"/>
            </a:pPr>
            <a:r>
              <a:rPr lang="en-US" sz="3200" b="1" dirty="0"/>
              <a:t>Widely used in marketing:</a:t>
            </a:r>
            <a:r>
              <a:rPr lang="en-US" sz="3200" dirty="0"/>
              <a:t> selling effort.</a:t>
            </a:r>
            <a:endParaRPr lang="en-US" sz="3200" b="1" dirty="0"/>
          </a:p>
        </p:txBody>
      </p:sp>
    </p:spTree>
    <p:extLst>
      <p:ext uri="{BB962C8B-B14F-4D97-AF65-F5344CB8AC3E}">
        <p14:creationId xmlns:p14="http://schemas.microsoft.com/office/powerpoint/2010/main" val="3561016352"/>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ct val="100000"/>
              </a:lnSpc>
            </a:pPr>
            <a:r>
              <a:rPr lang="en-US" altLang="en-US" dirty="0"/>
              <a:t>Aggregate Response Models:</a:t>
            </a:r>
            <a:br>
              <a:rPr lang="en-US" altLang="en-US" dirty="0"/>
            </a:br>
            <a:r>
              <a:rPr lang="en-US" altLang="en-US" dirty="0" err="1"/>
              <a:t>Adbudg</a:t>
            </a:r>
            <a:r>
              <a:rPr lang="en-US" altLang="en-US" dirty="0"/>
              <a:t> (Advertising Budget) Function</a:t>
            </a:r>
            <a:endParaRPr lang="en-US" dirty="0"/>
          </a:p>
        </p:txBody>
      </p:sp>
      <p:sp>
        <p:nvSpPr>
          <p:cNvPr id="3" name="Content Placeholder 2"/>
          <p:cNvSpPr>
            <a:spLocks noGrp="1"/>
          </p:cNvSpPr>
          <p:nvPr>
            <p:ph idx="1"/>
          </p:nvPr>
        </p:nvSpPr>
        <p:spPr>
          <a:xfrm>
            <a:off x="579821" y="1537485"/>
            <a:ext cx="8685518" cy="3266008"/>
          </a:xfrm>
        </p:spPr>
        <p:txBody>
          <a:bodyPr>
            <a:normAutofit fontScale="55000" lnSpcReduction="20000"/>
          </a:bodyPr>
          <a:lstStyle/>
          <a:p>
            <a:pPr marL="0" indent="0" eaLnBrk="0" fontAlgn="base" hangingPunct="0">
              <a:spcBef>
                <a:spcPct val="0"/>
              </a:spcBef>
              <a:spcAft>
                <a:spcPct val="200000"/>
              </a:spcAft>
              <a:buClr>
                <a:srgbClr val="618FFD"/>
              </a:buClr>
              <a:buNone/>
            </a:pPr>
            <a:endParaRPr lang="en-US" altLang="en-US" sz="2000" i="1" kern="0" dirty="0">
              <a:solidFill>
                <a:srgbClr val="063DE8"/>
              </a:solidFill>
              <a:latin typeface="Times New Roman"/>
              <a:ea typeface="+mn-ea"/>
              <a:cs typeface="+mn-cs"/>
            </a:endParaRPr>
          </a:p>
          <a:p>
            <a:pPr marL="0" indent="0" eaLnBrk="0" fontAlgn="base" hangingPunct="0">
              <a:spcBef>
                <a:spcPct val="0"/>
              </a:spcBef>
              <a:spcAft>
                <a:spcPct val="200000"/>
              </a:spcAft>
              <a:buClr>
                <a:srgbClr val="618FFD"/>
              </a:buClr>
              <a:buNone/>
            </a:pPr>
            <a:endParaRPr lang="en-US" altLang="en-US" sz="2300" i="1" kern="0" dirty="0">
              <a:solidFill>
                <a:srgbClr val="063DE8"/>
              </a:solidFill>
              <a:latin typeface="Times New Roman"/>
              <a:ea typeface="+mn-ea"/>
              <a:cs typeface="+mn-cs"/>
            </a:endParaRPr>
          </a:p>
          <a:p>
            <a:pPr marL="0" indent="0" eaLnBrk="0" fontAlgn="base" hangingPunct="0">
              <a:spcBef>
                <a:spcPct val="0"/>
              </a:spcBef>
              <a:spcAft>
                <a:spcPct val="200000"/>
              </a:spcAft>
              <a:buClr>
                <a:srgbClr val="618FFD"/>
              </a:buClr>
              <a:buNone/>
            </a:pPr>
            <a:r>
              <a:rPr lang="en-US" altLang="en-US" sz="2300" i="1" kern="0" dirty="0">
                <a:solidFill>
                  <a:srgbClr val="063DE8"/>
                </a:solidFill>
                <a:latin typeface="Times New Roman"/>
                <a:ea typeface="+mn-ea"/>
                <a:cs typeface="+mn-cs"/>
              </a:rPr>
              <a:t>                                 </a:t>
            </a:r>
            <a:r>
              <a:rPr lang="en-US" altLang="en-US" sz="8400" i="1" kern="0" dirty="0">
                <a:solidFill>
                  <a:srgbClr val="063DE8"/>
                </a:solidFill>
                <a:latin typeface="+mn-lt"/>
              </a:rPr>
              <a:t>Y</a:t>
            </a:r>
            <a:r>
              <a:rPr lang="en-US" altLang="en-US" sz="7600" i="1" kern="0" dirty="0">
                <a:solidFill>
                  <a:srgbClr val="063DE8"/>
                </a:solidFill>
                <a:latin typeface="+mn-lt"/>
              </a:rPr>
              <a:t>  =  b  +  (a–b)</a:t>
            </a:r>
          </a:p>
          <a:p>
            <a:pPr marL="0" indent="0" algn="ctr">
              <a:lnSpc>
                <a:spcPct val="100000"/>
              </a:lnSpc>
              <a:spcAft>
                <a:spcPct val="100000"/>
              </a:spcAft>
              <a:buNone/>
            </a:pPr>
            <a:endParaRPr lang="en-US" altLang="en-US" sz="2000" b="1" dirty="0"/>
          </a:p>
        </p:txBody>
      </p:sp>
      <p:pic>
        <p:nvPicPr>
          <p:cNvPr id="8" name="Picture 7">
            <a:extLst>
              <a:ext uri="{FF2B5EF4-FFF2-40B4-BE49-F238E27FC236}">
                <a16:creationId xmlns:a16="http://schemas.microsoft.com/office/drawing/2014/main" id="{B6655DAD-7451-45D6-BA38-416611CB7449}"/>
              </a:ext>
            </a:extLst>
          </p:cNvPr>
          <p:cNvPicPr>
            <a:picLocks noChangeAspect="1"/>
          </p:cNvPicPr>
          <p:nvPr/>
        </p:nvPicPr>
        <p:blipFill>
          <a:blip r:embed="rId3"/>
          <a:stretch>
            <a:fillRect/>
          </a:stretch>
        </p:blipFill>
        <p:spPr>
          <a:xfrm>
            <a:off x="5301342" y="1701098"/>
            <a:ext cx="2699658" cy="2333694"/>
          </a:xfrm>
          <a:prstGeom prst="rect">
            <a:avLst/>
          </a:prstGeom>
        </p:spPr>
      </p:pic>
      <p:sp>
        <p:nvSpPr>
          <p:cNvPr id="9" name="TextBox 8">
            <a:extLst>
              <a:ext uri="{FF2B5EF4-FFF2-40B4-BE49-F238E27FC236}">
                <a16:creationId xmlns:a16="http://schemas.microsoft.com/office/drawing/2014/main" id="{C08F3030-B295-422F-B244-1C4DC1D913B2}"/>
              </a:ext>
            </a:extLst>
          </p:cNvPr>
          <p:cNvSpPr txBox="1"/>
          <p:nvPr/>
        </p:nvSpPr>
        <p:spPr>
          <a:xfrm>
            <a:off x="1096579" y="3695498"/>
            <a:ext cx="10515600" cy="2215991"/>
          </a:xfrm>
          <a:prstGeom prst="rect">
            <a:avLst/>
          </a:prstGeom>
          <a:noFill/>
        </p:spPr>
        <p:txBody>
          <a:bodyPr wrap="square" rtlCol="0">
            <a:spAutoFit/>
          </a:bodyPr>
          <a:lstStyle/>
          <a:p>
            <a:pPr marL="457200" indent="-457200">
              <a:spcBef>
                <a:spcPts val="600"/>
              </a:spcBef>
              <a:spcAft>
                <a:spcPts val="1200"/>
              </a:spcAft>
              <a:buFont typeface="+mj-lt"/>
              <a:buAutoNum type="arabicPeriod"/>
            </a:pPr>
            <a:r>
              <a:rPr lang="en-US" altLang="en-US" sz="3600" dirty="0"/>
              <a:t>S-shaped and concave; saturation effect.</a:t>
            </a:r>
          </a:p>
          <a:p>
            <a:pPr marL="457200" indent="-457200">
              <a:spcBef>
                <a:spcPts val="600"/>
              </a:spcBef>
              <a:spcAft>
                <a:spcPts val="1200"/>
              </a:spcAft>
              <a:buFont typeface="+mj-lt"/>
              <a:buAutoNum type="arabicPeriod"/>
            </a:pPr>
            <a:r>
              <a:rPr lang="en-US" altLang="en-US" sz="3600" dirty="0"/>
              <a:t>Widely used.</a:t>
            </a:r>
          </a:p>
          <a:p>
            <a:pPr marL="457200" indent="-457200">
              <a:spcBef>
                <a:spcPts val="600"/>
              </a:spcBef>
              <a:spcAft>
                <a:spcPts val="1200"/>
              </a:spcAft>
              <a:buFont typeface="+mj-lt"/>
              <a:buAutoNum type="arabicPeriod"/>
            </a:pPr>
            <a:r>
              <a:rPr lang="en-US" altLang="en-US" sz="3600" dirty="0"/>
              <a:t>Amenable to </a:t>
            </a:r>
            <a:r>
              <a:rPr lang="en-US" altLang="en-US" sz="3600" b="1" dirty="0"/>
              <a:t>judgmental calibration</a:t>
            </a:r>
            <a:r>
              <a:rPr lang="en-US" altLang="en-US" sz="3600" dirty="0"/>
              <a:t>.</a:t>
            </a:r>
            <a:endParaRPr lang="en-US" sz="3600" dirty="0"/>
          </a:p>
        </p:txBody>
      </p:sp>
    </p:spTree>
    <p:extLst>
      <p:ext uri="{BB962C8B-B14F-4D97-AF65-F5344CB8AC3E}">
        <p14:creationId xmlns:p14="http://schemas.microsoft.com/office/powerpoint/2010/main" val="108186105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95D8A-F724-4AA8-9757-D1D7319B214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4B01F3F-C378-4202-822A-C4080D68936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18817C3D-0CC8-4705-AD79-7520A7C5F7B4}"/>
              </a:ext>
            </a:extLst>
          </p:cNvPr>
          <p:cNvPicPr>
            <a:picLocks noChangeAspect="1"/>
          </p:cNvPicPr>
          <p:nvPr/>
        </p:nvPicPr>
        <p:blipFill>
          <a:blip r:embed="rId2"/>
          <a:stretch>
            <a:fillRect/>
          </a:stretch>
        </p:blipFill>
        <p:spPr>
          <a:xfrm>
            <a:off x="-1" y="0"/>
            <a:ext cx="8708571" cy="6858000"/>
          </a:xfrm>
          <a:prstGeom prst="rect">
            <a:avLst/>
          </a:prstGeom>
        </p:spPr>
      </p:pic>
    </p:spTree>
    <p:extLst>
      <p:ext uri="{BB962C8B-B14F-4D97-AF65-F5344CB8AC3E}">
        <p14:creationId xmlns:p14="http://schemas.microsoft.com/office/powerpoint/2010/main" val="83998918"/>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0FB02-50B4-4609-A38A-B4D9A521300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187B761-8449-4A94-A0C5-3498C47E9C61}"/>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77F3DB58-D626-4E0C-84BC-EF8C2FC11AD7}"/>
              </a:ext>
            </a:extLst>
          </p:cNvPr>
          <p:cNvPicPr>
            <a:picLocks noChangeAspect="1"/>
          </p:cNvPicPr>
          <p:nvPr/>
        </p:nvPicPr>
        <p:blipFill>
          <a:blip r:embed="rId2"/>
          <a:stretch>
            <a:fillRect/>
          </a:stretch>
        </p:blipFill>
        <p:spPr>
          <a:xfrm>
            <a:off x="0" y="0"/>
            <a:ext cx="12192000" cy="4543913"/>
          </a:xfrm>
          <a:prstGeom prst="rect">
            <a:avLst/>
          </a:prstGeom>
        </p:spPr>
      </p:pic>
      <p:graphicFrame>
        <p:nvGraphicFramePr>
          <p:cNvPr id="6" name="Chart 5">
            <a:extLst>
              <a:ext uri="{FF2B5EF4-FFF2-40B4-BE49-F238E27FC236}">
                <a16:creationId xmlns:a16="http://schemas.microsoft.com/office/drawing/2014/main" id="{B5252420-38FE-4E21-8392-46033B459628}"/>
              </a:ext>
            </a:extLst>
          </p:cNvPr>
          <p:cNvGraphicFramePr>
            <a:graphicFrameLocks/>
          </p:cNvGraphicFramePr>
          <p:nvPr>
            <p:extLst>
              <p:ext uri="{D42A27DB-BD31-4B8C-83A1-F6EECF244321}">
                <p14:modId xmlns:p14="http://schemas.microsoft.com/office/powerpoint/2010/main" val="3873038366"/>
              </p:ext>
            </p:extLst>
          </p:nvPr>
        </p:nvGraphicFramePr>
        <p:xfrm>
          <a:off x="-1" y="4417017"/>
          <a:ext cx="3967567" cy="2440982"/>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AF279713-D64C-4E88-900F-8E6482D8A86D}"/>
              </a:ext>
            </a:extLst>
          </p:cNvPr>
          <p:cNvSpPr txBox="1"/>
          <p:nvPr/>
        </p:nvSpPr>
        <p:spPr>
          <a:xfrm>
            <a:off x="4434453" y="5408568"/>
            <a:ext cx="8212163" cy="584775"/>
          </a:xfrm>
          <a:prstGeom prst="rect">
            <a:avLst/>
          </a:prstGeom>
          <a:noFill/>
        </p:spPr>
        <p:txBody>
          <a:bodyPr wrap="square">
            <a:spAutoFit/>
          </a:bodyPr>
          <a:lstStyle/>
          <a:p>
            <a:r>
              <a:rPr lang="en-US" sz="3200" dirty="0" err="1"/>
              <a:t>blue_mountain_coffee_adbudg</a:t>
            </a:r>
            <a:r>
              <a:rPr lang="en-US" sz="3200" dirty="0"/>
              <a:t> in Excel</a:t>
            </a:r>
          </a:p>
        </p:txBody>
      </p:sp>
    </p:spTree>
    <p:extLst>
      <p:ext uri="{BB962C8B-B14F-4D97-AF65-F5344CB8AC3E}">
        <p14:creationId xmlns:p14="http://schemas.microsoft.com/office/powerpoint/2010/main" val="3704086629"/>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4D3EF-7DC5-4A77-829C-568B70F25145}"/>
              </a:ext>
            </a:extLst>
          </p:cNvPr>
          <p:cNvSpPr>
            <a:spLocks noGrp="1"/>
          </p:cNvSpPr>
          <p:nvPr>
            <p:ph type="title"/>
          </p:nvPr>
        </p:nvSpPr>
        <p:spPr/>
        <p:txBody>
          <a:bodyPr/>
          <a:lstStyle/>
          <a:p>
            <a:r>
              <a:rPr lang="en-US" altLang="zh-TW" dirty="0" err="1"/>
              <a:t>AdBudg</a:t>
            </a:r>
            <a:r>
              <a:rPr lang="en-US" altLang="zh-TW" dirty="0"/>
              <a:t> using Excel</a:t>
            </a:r>
            <a:br>
              <a:rPr lang="en-US" altLang="zh-TW" dirty="0"/>
            </a:br>
            <a:endParaRPr lang="en-US" dirty="0"/>
          </a:p>
        </p:txBody>
      </p:sp>
      <p:graphicFrame>
        <p:nvGraphicFramePr>
          <p:cNvPr id="4" name="Chart 3">
            <a:extLst>
              <a:ext uri="{FF2B5EF4-FFF2-40B4-BE49-F238E27FC236}">
                <a16:creationId xmlns:a16="http://schemas.microsoft.com/office/drawing/2014/main" id="{9FEC41D4-32BF-4A84-9252-DA283F776B6B}"/>
              </a:ext>
            </a:extLst>
          </p:cNvPr>
          <p:cNvGraphicFramePr>
            <a:graphicFrameLocks/>
          </p:cNvGraphicFramePr>
          <p:nvPr>
            <p:extLst>
              <p:ext uri="{D42A27DB-BD31-4B8C-83A1-F6EECF244321}">
                <p14:modId xmlns:p14="http://schemas.microsoft.com/office/powerpoint/2010/main" val="2575057647"/>
              </p:ext>
            </p:extLst>
          </p:nvPr>
        </p:nvGraphicFramePr>
        <p:xfrm>
          <a:off x="3635829" y="1687286"/>
          <a:ext cx="6912428" cy="4739181"/>
        </p:xfrm>
        <a:graphic>
          <a:graphicData uri="http://schemas.openxmlformats.org/drawingml/2006/chart">
            <c:chart xmlns:c="http://schemas.openxmlformats.org/drawingml/2006/chart" xmlns:r="http://schemas.openxmlformats.org/officeDocument/2006/relationships" r:id="rId2"/>
          </a:graphicData>
        </a:graphic>
      </p:graphicFrame>
      <p:pic>
        <p:nvPicPr>
          <p:cNvPr id="6" name="Picture 5">
            <a:extLst>
              <a:ext uri="{FF2B5EF4-FFF2-40B4-BE49-F238E27FC236}">
                <a16:creationId xmlns:a16="http://schemas.microsoft.com/office/drawing/2014/main" id="{A190712C-1C6F-426C-89B7-768A29D15127}"/>
              </a:ext>
            </a:extLst>
          </p:cNvPr>
          <p:cNvPicPr>
            <a:picLocks noChangeAspect="1"/>
          </p:cNvPicPr>
          <p:nvPr/>
        </p:nvPicPr>
        <p:blipFill>
          <a:blip r:embed="rId3"/>
          <a:stretch>
            <a:fillRect/>
          </a:stretch>
        </p:blipFill>
        <p:spPr>
          <a:xfrm>
            <a:off x="7787075" y="60006"/>
            <a:ext cx="4001058" cy="743054"/>
          </a:xfrm>
          <a:prstGeom prst="rect">
            <a:avLst/>
          </a:prstGeom>
        </p:spPr>
      </p:pic>
      <p:pic>
        <p:nvPicPr>
          <p:cNvPr id="7" name="Picture 6">
            <a:extLst>
              <a:ext uri="{FF2B5EF4-FFF2-40B4-BE49-F238E27FC236}">
                <a16:creationId xmlns:a16="http://schemas.microsoft.com/office/drawing/2014/main" id="{2E2C242C-2520-4DDA-92EA-0C9628DE7899}"/>
              </a:ext>
            </a:extLst>
          </p:cNvPr>
          <p:cNvPicPr>
            <a:picLocks noChangeAspect="1"/>
          </p:cNvPicPr>
          <p:nvPr/>
        </p:nvPicPr>
        <p:blipFill>
          <a:blip r:embed="rId4"/>
          <a:stretch>
            <a:fillRect/>
          </a:stretch>
        </p:blipFill>
        <p:spPr>
          <a:xfrm>
            <a:off x="0" y="706436"/>
            <a:ext cx="3258005" cy="1286054"/>
          </a:xfrm>
          <a:prstGeom prst="rect">
            <a:avLst/>
          </a:prstGeom>
        </p:spPr>
      </p:pic>
    </p:spTree>
    <p:extLst>
      <p:ext uri="{BB962C8B-B14F-4D97-AF65-F5344CB8AC3E}">
        <p14:creationId xmlns:p14="http://schemas.microsoft.com/office/powerpoint/2010/main" val="1657176246"/>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Aggregate Response Models:</a:t>
            </a:r>
            <a:br>
              <a:rPr lang="en-US" altLang="en-US" dirty="0"/>
            </a:br>
            <a:r>
              <a:rPr lang="en-US" altLang="en-US" dirty="0"/>
              <a:t>Multiple Instruments</a:t>
            </a:r>
            <a:endParaRPr lang="en-US" dirty="0"/>
          </a:p>
        </p:txBody>
      </p:sp>
      <p:sp>
        <p:nvSpPr>
          <p:cNvPr id="3" name="Content Placeholder 2"/>
          <p:cNvSpPr>
            <a:spLocks noGrp="1"/>
          </p:cNvSpPr>
          <p:nvPr>
            <p:ph idx="1"/>
          </p:nvPr>
        </p:nvSpPr>
        <p:spPr>
          <a:xfrm>
            <a:off x="196770" y="1499617"/>
            <a:ext cx="11852476" cy="4677347"/>
          </a:xfrm>
        </p:spPr>
        <p:txBody>
          <a:bodyPr>
            <a:normAutofit/>
          </a:bodyPr>
          <a:lstStyle/>
          <a:p>
            <a:pPr marL="379413" indent="-379413" eaLnBrk="0" fontAlgn="base" hangingPunct="0">
              <a:lnSpc>
                <a:spcPct val="100000"/>
              </a:lnSpc>
              <a:spcBef>
                <a:spcPct val="0"/>
              </a:spcBef>
              <a:spcAft>
                <a:spcPct val="125000"/>
              </a:spcAft>
              <a:buClr>
                <a:srgbClr val="618FFD"/>
              </a:buClr>
              <a:buSzPct val="90000"/>
              <a:buNone/>
            </a:pPr>
            <a:r>
              <a:rPr lang="en-US" altLang="en-US" sz="3200" dirty="0"/>
              <a:t>Additive model for handling multiple marketing instruments</a:t>
            </a:r>
            <a:endParaRPr lang="en-US" altLang="en-US" sz="3200" i="1" kern="0" dirty="0">
              <a:solidFill>
                <a:srgbClr val="063DE8"/>
              </a:solidFill>
              <a:latin typeface="Times New Roman"/>
              <a:ea typeface="+mn-ea"/>
              <a:cs typeface="+mn-cs"/>
            </a:endParaRPr>
          </a:p>
          <a:p>
            <a:pPr marL="379413" indent="-379413" algn="ctr" eaLnBrk="0" fontAlgn="base" hangingPunct="0">
              <a:lnSpc>
                <a:spcPct val="100000"/>
              </a:lnSpc>
              <a:spcBef>
                <a:spcPct val="0"/>
              </a:spcBef>
              <a:spcAft>
                <a:spcPct val="125000"/>
              </a:spcAft>
              <a:buClr>
                <a:srgbClr val="618FFD"/>
              </a:buClr>
              <a:buSzPct val="90000"/>
              <a:buNone/>
            </a:pPr>
            <a:r>
              <a:rPr lang="en-US" altLang="en-US" sz="4000" i="1" kern="0" dirty="0">
                <a:solidFill>
                  <a:srgbClr val="0153A5"/>
                </a:solidFill>
                <a:latin typeface="Times New Roman"/>
                <a:ea typeface="+mn-ea"/>
                <a:cs typeface="+mn-cs"/>
              </a:rPr>
              <a:t>Y</a:t>
            </a:r>
            <a:r>
              <a:rPr lang="en-US" altLang="en-US" sz="4000" kern="0" dirty="0">
                <a:solidFill>
                  <a:srgbClr val="0153A5"/>
                </a:solidFill>
                <a:latin typeface="Times New Roman"/>
                <a:ea typeface="+mn-ea"/>
                <a:cs typeface="+mn-cs"/>
              </a:rPr>
              <a:t>  =  </a:t>
            </a:r>
            <a:r>
              <a:rPr lang="en-US" altLang="en-US" sz="4000" i="1" kern="0" dirty="0">
                <a:solidFill>
                  <a:srgbClr val="0153A5"/>
                </a:solidFill>
                <a:latin typeface="Times New Roman"/>
                <a:ea typeface="+mn-ea"/>
                <a:cs typeface="+mn-cs"/>
              </a:rPr>
              <a:t>a f</a:t>
            </a:r>
            <a:r>
              <a:rPr lang="en-US" altLang="en-US" sz="4000" kern="0" dirty="0">
                <a:solidFill>
                  <a:srgbClr val="0153A5"/>
                </a:solidFill>
                <a:latin typeface="Times New Roman"/>
                <a:ea typeface="+mn-ea"/>
                <a:cs typeface="+mn-cs"/>
              </a:rPr>
              <a:t>(</a:t>
            </a:r>
            <a:r>
              <a:rPr lang="en-US" altLang="en-US" sz="4000" i="1" kern="0" dirty="0">
                <a:solidFill>
                  <a:srgbClr val="0153A5"/>
                </a:solidFill>
                <a:latin typeface="Times New Roman"/>
                <a:ea typeface="+mn-ea"/>
                <a:cs typeface="+mn-cs"/>
              </a:rPr>
              <a:t>X</a:t>
            </a:r>
            <a:r>
              <a:rPr lang="en-US" altLang="en-US" sz="4000" kern="0" baseline="-25000" dirty="0">
                <a:solidFill>
                  <a:srgbClr val="0153A5"/>
                </a:solidFill>
                <a:latin typeface="Times New Roman"/>
                <a:ea typeface="+mn-ea"/>
                <a:cs typeface="+mn-cs"/>
              </a:rPr>
              <a:t>1</a:t>
            </a:r>
            <a:r>
              <a:rPr lang="en-US" altLang="en-US" sz="4000" kern="0" dirty="0">
                <a:solidFill>
                  <a:srgbClr val="0153A5"/>
                </a:solidFill>
                <a:latin typeface="Times New Roman"/>
                <a:ea typeface="+mn-ea"/>
                <a:cs typeface="+mn-cs"/>
              </a:rPr>
              <a:t>)  +  </a:t>
            </a:r>
            <a:r>
              <a:rPr lang="en-US" altLang="en-US" sz="4000" i="1" kern="0" dirty="0">
                <a:solidFill>
                  <a:srgbClr val="0153A5"/>
                </a:solidFill>
                <a:latin typeface="Times New Roman"/>
                <a:ea typeface="+mn-ea"/>
                <a:cs typeface="+mn-cs"/>
              </a:rPr>
              <a:t>b g</a:t>
            </a:r>
            <a:r>
              <a:rPr lang="en-US" altLang="en-US" sz="4000" kern="0" dirty="0">
                <a:solidFill>
                  <a:srgbClr val="0153A5"/>
                </a:solidFill>
                <a:latin typeface="Times New Roman"/>
                <a:ea typeface="+mn-ea"/>
                <a:cs typeface="+mn-cs"/>
              </a:rPr>
              <a:t>(</a:t>
            </a:r>
            <a:r>
              <a:rPr lang="en-US" altLang="en-US" sz="4000" i="1" kern="0" dirty="0">
                <a:solidFill>
                  <a:srgbClr val="0153A5"/>
                </a:solidFill>
                <a:latin typeface="Times New Roman"/>
                <a:ea typeface="+mn-ea"/>
                <a:cs typeface="+mn-cs"/>
              </a:rPr>
              <a:t>X</a:t>
            </a:r>
            <a:r>
              <a:rPr lang="en-US" altLang="en-US" sz="4000" kern="0" baseline="-25000" dirty="0">
                <a:solidFill>
                  <a:srgbClr val="0153A5"/>
                </a:solidFill>
                <a:latin typeface="Times New Roman"/>
                <a:ea typeface="+mn-ea"/>
                <a:cs typeface="+mn-cs"/>
              </a:rPr>
              <a:t>2</a:t>
            </a:r>
            <a:r>
              <a:rPr lang="en-US" altLang="en-US" sz="4000" kern="0" dirty="0">
                <a:solidFill>
                  <a:srgbClr val="0153A5"/>
                </a:solidFill>
                <a:latin typeface="Times New Roman"/>
                <a:ea typeface="+mn-ea"/>
                <a:cs typeface="+mn-cs"/>
              </a:rPr>
              <a:t>)  </a:t>
            </a:r>
            <a:endParaRPr lang="en-US" altLang="en-US" sz="3600" dirty="0">
              <a:solidFill>
                <a:srgbClr val="0153A5"/>
              </a:solidFill>
            </a:endParaRPr>
          </a:p>
          <a:p>
            <a:pPr>
              <a:lnSpc>
                <a:spcPct val="100000"/>
              </a:lnSpc>
              <a:spcAft>
                <a:spcPct val="100000"/>
              </a:spcAft>
              <a:buSzPct val="90000"/>
              <a:buFont typeface="Wingdings" pitchFamily="2" charset="2"/>
              <a:buNone/>
            </a:pPr>
            <a:r>
              <a:rPr lang="en-US" altLang="en-US" dirty="0"/>
              <a:t>	</a:t>
            </a:r>
            <a:r>
              <a:rPr lang="en-US" altLang="en-US" sz="3200" dirty="0"/>
              <a:t>Easy to estimate using linear regression.</a:t>
            </a:r>
            <a:r>
              <a:rPr lang="en-US" altLang="en-US" sz="3200" dirty="0">
                <a:sym typeface="Wingdings" panose="05000000000000000000" pitchFamily="2" charset="2"/>
              </a:rPr>
              <a:t> </a:t>
            </a:r>
            <a:r>
              <a:rPr lang="en-US" sz="3200" b="0" i="0" dirty="0">
                <a:solidFill>
                  <a:srgbClr val="202124"/>
                </a:solidFill>
                <a:effectLst/>
                <a:latin typeface="Roboto" panose="02000000000000000000" pitchFamily="2" charset="0"/>
              </a:rPr>
              <a:t>Multiple linear regression (</a:t>
            </a:r>
            <a:r>
              <a:rPr lang="en-US" sz="3200" b="1" i="0" dirty="0">
                <a:solidFill>
                  <a:srgbClr val="202124"/>
                </a:solidFill>
                <a:effectLst/>
                <a:latin typeface="Roboto" panose="02000000000000000000" pitchFamily="2" charset="0"/>
              </a:rPr>
              <a:t>MLR</a:t>
            </a:r>
            <a:r>
              <a:rPr lang="en-US" sz="3200" b="0" i="0" dirty="0">
                <a:solidFill>
                  <a:srgbClr val="202124"/>
                </a:solidFill>
                <a:effectLst/>
                <a:latin typeface="Roboto" panose="02000000000000000000" pitchFamily="2" charset="0"/>
              </a:rPr>
              <a:t>), also known simply as multiple regression, is </a:t>
            </a:r>
            <a:r>
              <a:rPr lang="en-US" sz="3200" b="1" i="0" dirty="0">
                <a:solidFill>
                  <a:srgbClr val="202124"/>
                </a:solidFill>
                <a:effectLst/>
                <a:latin typeface="Roboto" panose="02000000000000000000" pitchFamily="2" charset="0"/>
              </a:rPr>
              <a:t>a statistical technique that uses several explanatory variables to predict the outcome of a response variable</a:t>
            </a:r>
            <a:r>
              <a:rPr lang="en-US" sz="3200" b="0" i="0" dirty="0">
                <a:solidFill>
                  <a:srgbClr val="202124"/>
                </a:solidFill>
                <a:effectLst/>
                <a:latin typeface="Roboto" panose="02000000000000000000" pitchFamily="2" charset="0"/>
              </a:rPr>
              <a:t>. </a:t>
            </a:r>
            <a:endParaRPr lang="en-US" altLang="en-US" dirty="0"/>
          </a:p>
        </p:txBody>
      </p:sp>
    </p:spTree>
    <p:extLst>
      <p:ext uri="{BB962C8B-B14F-4D97-AF65-F5344CB8AC3E}">
        <p14:creationId xmlns:p14="http://schemas.microsoft.com/office/powerpoint/2010/main" val="38640800"/>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Aggregate Response Models:</a:t>
            </a:r>
            <a:br>
              <a:rPr lang="en-US" altLang="en-US" dirty="0"/>
            </a:br>
            <a:r>
              <a:rPr lang="en-US" altLang="en-US" dirty="0"/>
              <a:t>Multiple Instruments cont’d</a:t>
            </a:r>
            <a:endParaRPr lang="en-US" dirty="0"/>
          </a:p>
        </p:txBody>
      </p:sp>
      <p:sp>
        <p:nvSpPr>
          <p:cNvPr id="3" name="Content Placeholder 2"/>
          <p:cNvSpPr>
            <a:spLocks noGrp="1"/>
          </p:cNvSpPr>
          <p:nvPr>
            <p:ph idx="1"/>
          </p:nvPr>
        </p:nvSpPr>
        <p:spPr>
          <a:xfrm>
            <a:off x="1" y="1499617"/>
            <a:ext cx="12072394" cy="4677347"/>
          </a:xfrm>
        </p:spPr>
        <p:txBody>
          <a:bodyPr anchor="t">
            <a:normAutofit/>
          </a:bodyPr>
          <a:lstStyle/>
          <a:p>
            <a:pPr marL="0" indent="0">
              <a:lnSpc>
                <a:spcPct val="110000"/>
              </a:lnSpc>
              <a:spcAft>
                <a:spcPts val="600"/>
              </a:spcAft>
              <a:buSzPct val="90000"/>
              <a:buNone/>
            </a:pPr>
            <a:r>
              <a:rPr lang="en-US" altLang="en-US" sz="2600" b="1" dirty="0"/>
              <a:t>Multiplicative model </a:t>
            </a:r>
            <a:r>
              <a:rPr lang="en-US" altLang="en-US" dirty="0"/>
              <a:t>for handling multiple marketing instruments</a:t>
            </a:r>
          </a:p>
          <a:p>
            <a:pPr algn="ctr">
              <a:lnSpc>
                <a:spcPct val="110000"/>
              </a:lnSpc>
              <a:spcAft>
                <a:spcPts val="600"/>
              </a:spcAft>
              <a:buSzPct val="90000"/>
              <a:buFont typeface="Wingdings" pitchFamily="2" charset="2"/>
              <a:buNone/>
            </a:pPr>
            <a:r>
              <a:rPr lang="en-US" altLang="en-US" sz="3000" b="1" i="1" dirty="0">
                <a:solidFill>
                  <a:srgbClr val="0153A5"/>
                </a:solidFill>
              </a:rPr>
              <a:t>	</a:t>
            </a:r>
            <a:endParaRPr lang="en-US" altLang="en-US" b="1" i="1" dirty="0"/>
          </a:p>
          <a:p>
            <a:pPr>
              <a:lnSpc>
                <a:spcPct val="110000"/>
              </a:lnSpc>
              <a:spcAft>
                <a:spcPts val="600"/>
              </a:spcAft>
              <a:buSzPct val="90000"/>
              <a:buFont typeface="Wingdings" pitchFamily="2" charset="2"/>
              <a:buNone/>
            </a:pPr>
            <a:r>
              <a:rPr lang="en-US" altLang="en-US" sz="3000" i="1" dirty="0"/>
              <a:t>	b</a:t>
            </a:r>
            <a:r>
              <a:rPr lang="en-US" altLang="en-US" sz="3000" dirty="0"/>
              <a:t> and </a:t>
            </a:r>
            <a:r>
              <a:rPr lang="en-US" altLang="en-US" sz="3000" i="1" dirty="0"/>
              <a:t>c</a:t>
            </a:r>
            <a:r>
              <a:rPr lang="en-US" altLang="en-US" sz="3000" dirty="0"/>
              <a:t> are elasticities.</a:t>
            </a:r>
          </a:p>
          <a:p>
            <a:pPr>
              <a:lnSpc>
                <a:spcPct val="110000"/>
              </a:lnSpc>
              <a:spcAft>
                <a:spcPts val="600"/>
              </a:spcAft>
              <a:buSzPct val="90000"/>
              <a:buFont typeface="Wingdings" pitchFamily="2" charset="2"/>
              <a:buNone/>
            </a:pPr>
            <a:r>
              <a:rPr lang="en-US" altLang="en-US" dirty="0"/>
              <a:t>	Widely used in marketing.</a:t>
            </a:r>
          </a:p>
          <a:p>
            <a:pPr>
              <a:lnSpc>
                <a:spcPct val="110000"/>
              </a:lnSpc>
              <a:spcAft>
                <a:spcPts val="600"/>
              </a:spcAft>
              <a:buSzPct val="90000"/>
              <a:buFont typeface="Wingdings" pitchFamily="2" charset="2"/>
              <a:buNone/>
            </a:pPr>
            <a:r>
              <a:rPr lang="en-US" altLang="en-US" dirty="0"/>
              <a:t>	</a:t>
            </a:r>
            <a:r>
              <a:rPr lang="en-US" altLang="en-US" sz="3200" dirty="0"/>
              <a:t>Can be estimated by linear regression (by taking logarithms (</a:t>
            </a:r>
            <a:r>
              <a:rPr lang="zh-TW" altLang="en-US" sz="3200" b="0" i="0" dirty="0">
                <a:solidFill>
                  <a:srgbClr val="202122"/>
                </a:solidFill>
                <a:effectLst/>
                <a:latin typeface="Arial" panose="020B0604020202020204" pitchFamily="34" charset="0"/>
                <a:hlinkClick r:id="rId3"/>
              </a:rPr>
              <a:t>对数</a:t>
            </a:r>
            <a:r>
              <a:rPr lang="zh-TW" altLang="en-US" sz="3200" b="0" i="0" dirty="0">
                <a:solidFill>
                  <a:srgbClr val="202122"/>
                </a:solidFill>
                <a:effectLst/>
                <a:latin typeface="Arial" panose="020B0604020202020204" pitchFamily="34" charset="0"/>
              </a:rPr>
              <a:t> </a:t>
            </a:r>
            <a:r>
              <a:rPr lang="en-US" altLang="zh-TW" sz="3200" b="0" i="0" dirty="0">
                <a:solidFill>
                  <a:srgbClr val="202122"/>
                </a:solidFill>
                <a:effectLst/>
                <a:latin typeface="Arial" panose="020B0604020202020204" pitchFamily="34" charset="0"/>
              </a:rPr>
              <a:t>) </a:t>
            </a:r>
            <a:r>
              <a:rPr lang="en-US" altLang="en-US" sz="3200" dirty="0"/>
              <a:t>on both sides of the equation).  </a:t>
            </a:r>
            <a:r>
              <a:rPr lang="en-US" altLang="en-US" sz="3200" dirty="0">
                <a:sym typeface="Wingdings" panose="05000000000000000000" pitchFamily="2" charset="2"/>
              </a:rPr>
              <a:t> </a:t>
            </a:r>
            <a:r>
              <a:rPr lang="zh-CN" altLang="en-US" sz="3200" b="0" i="0" dirty="0">
                <a:solidFill>
                  <a:srgbClr val="202122"/>
                </a:solidFill>
                <a:effectLst/>
                <a:latin typeface="Arial" panose="020B0604020202020204" pitchFamily="34" charset="0"/>
              </a:rPr>
              <a:t>加减法代替了乘除法</a:t>
            </a:r>
            <a:endParaRPr lang="en-US" dirty="0"/>
          </a:p>
        </p:txBody>
      </p:sp>
      <mc:AlternateContent xmlns:mc="http://schemas.openxmlformats.org/markup-compatibility/2006" xmlns:a14="http://schemas.microsoft.com/office/drawing/2010/main">
        <mc:Choice Requires="a14">
          <p:sp>
            <p:nvSpPr>
              <p:cNvPr id="4" name="Object 11">
                <a:extLst>
                  <a:ext uri="{FF2B5EF4-FFF2-40B4-BE49-F238E27FC236}">
                    <a16:creationId xmlns:a16="http://schemas.microsoft.com/office/drawing/2014/main" id="{27EF2F92-96A5-4429-8EA6-0B6D486280CB}"/>
                  </a:ext>
                </a:extLst>
              </p:cNvPr>
              <p:cNvSpPr txBox="1"/>
              <p:nvPr/>
            </p:nvSpPr>
            <p:spPr bwMode="auto">
              <a:xfrm>
                <a:off x="4172933" y="2661239"/>
                <a:ext cx="3166817" cy="635000"/>
              </a:xfrm>
              <a:prstGeom prst="rect">
                <a:avLst/>
              </a:prstGeom>
              <a:noFill/>
              <a:ln>
                <a:noFill/>
              </a:ln>
              <a:effectLst/>
            </p:spPr>
            <p:txBody>
              <a:bodyPr>
                <a:noAutofit/>
              </a:bodyPr>
              <a:lstStyle/>
              <a:p>
                <a:pPr/>
                <a14:m>
                  <m:oMathPara xmlns:m="http://schemas.openxmlformats.org/officeDocument/2006/math">
                    <m:oMathParaPr>
                      <m:jc m:val="centerGroup"/>
                    </m:oMathParaPr>
                    <m:oMath xmlns:m="http://schemas.openxmlformats.org/officeDocument/2006/math">
                      <m:r>
                        <a:rPr lang="en-US" sz="3600" i="1">
                          <a:solidFill>
                            <a:srgbClr val="0153A5"/>
                          </a:solidFill>
                          <a:latin typeface="Cambria Math" panose="02040503050406030204" pitchFamily="18" charset="0"/>
                        </a:rPr>
                        <m:t>𝑌</m:t>
                      </m:r>
                      <m:r>
                        <a:rPr lang="en-US" sz="3600" i="1">
                          <a:solidFill>
                            <a:srgbClr val="0153A5"/>
                          </a:solidFill>
                          <a:latin typeface="Cambria Math" panose="02040503050406030204" pitchFamily="18" charset="0"/>
                        </a:rPr>
                        <m:t>=</m:t>
                      </m:r>
                      <m:r>
                        <a:rPr lang="en-US" sz="3600" i="1">
                          <a:solidFill>
                            <a:srgbClr val="0153A5"/>
                          </a:solidFill>
                          <a:latin typeface="Cambria Math" panose="02040503050406030204" pitchFamily="18" charset="0"/>
                        </a:rPr>
                        <m:t>𝑎</m:t>
                      </m:r>
                      <m:sSubSup>
                        <m:sSubSupPr>
                          <m:ctrlPr>
                            <a:rPr lang="en-US" sz="3600" i="1">
                              <a:solidFill>
                                <a:srgbClr val="0153A5"/>
                              </a:solidFill>
                              <a:latin typeface="Cambria Math" panose="02040503050406030204" pitchFamily="18" charset="0"/>
                            </a:rPr>
                          </m:ctrlPr>
                        </m:sSubSupPr>
                        <m:e>
                          <m:r>
                            <a:rPr lang="en-US" sz="3600" i="1">
                              <a:solidFill>
                                <a:srgbClr val="0153A5"/>
                              </a:solidFill>
                              <a:latin typeface="Cambria Math" panose="02040503050406030204" pitchFamily="18" charset="0"/>
                            </a:rPr>
                            <m:t>𝑋</m:t>
                          </m:r>
                        </m:e>
                        <m:sub>
                          <m:r>
                            <a:rPr lang="en-US" sz="3600" i="1">
                              <a:solidFill>
                                <a:srgbClr val="0153A5"/>
                              </a:solidFill>
                              <a:latin typeface="Cambria Math" panose="02040503050406030204" pitchFamily="18" charset="0"/>
                            </a:rPr>
                            <m:t>1</m:t>
                          </m:r>
                        </m:sub>
                        <m:sup>
                          <m:r>
                            <a:rPr lang="en-US" sz="3600" i="1">
                              <a:solidFill>
                                <a:srgbClr val="0153A5"/>
                              </a:solidFill>
                              <a:latin typeface="Cambria Math" panose="02040503050406030204" pitchFamily="18" charset="0"/>
                            </a:rPr>
                            <m:t>𝑏</m:t>
                          </m:r>
                        </m:sup>
                      </m:sSubSup>
                      <m:sSubSup>
                        <m:sSubSupPr>
                          <m:ctrlPr>
                            <a:rPr lang="en-US" sz="3600" i="1">
                              <a:solidFill>
                                <a:srgbClr val="0153A5"/>
                              </a:solidFill>
                              <a:latin typeface="Cambria Math" panose="02040503050406030204" pitchFamily="18" charset="0"/>
                            </a:rPr>
                          </m:ctrlPr>
                        </m:sSubSupPr>
                        <m:e>
                          <m:r>
                            <a:rPr lang="en-US" sz="3600" i="1">
                              <a:solidFill>
                                <a:srgbClr val="0153A5"/>
                              </a:solidFill>
                              <a:latin typeface="Cambria Math" panose="02040503050406030204" pitchFamily="18" charset="0"/>
                            </a:rPr>
                            <m:t>𝑋</m:t>
                          </m:r>
                        </m:e>
                        <m:sub>
                          <m:r>
                            <a:rPr lang="en-US" sz="3600" i="1">
                              <a:solidFill>
                                <a:srgbClr val="0153A5"/>
                              </a:solidFill>
                              <a:latin typeface="Cambria Math" panose="02040503050406030204" pitchFamily="18" charset="0"/>
                            </a:rPr>
                            <m:t>2</m:t>
                          </m:r>
                        </m:sub>
                        <m:sup>
                          <m:r>
                            <a:rPr lang="en-US" sz="3600" i="1">
                              <a:solidFill>
                                <a:srgbClr val="0153A5"/>
                              </a:solidFill>
                              <a:latin typeface="Cambria Math" panose="02040503050406030204" pitchFamily="18" charset="0"/>
                            </a:rPr>
                            <m:t>𝑐</m:t>
                          </m:r>
                        </m:sup>
                      </m:sSubSup>
                    </m:oMath>
                  </m:oMathPara>
                </a14:m>
                <a:endParaRPr lang="en-US" sz="3600" dirty="0">
                  <a:solidFill>
                    <a:srgbClr val="0153A5"/>
                  </a:solidFill>
                </a:endParaRPr>
              </a:p>
            </p:txBody>
          </p:sp>
        </mc:Choice>
        <mc:Fallback xmlns="">
          <p:sp>
            <p:nvSpPr>
              <p:cNvPr id="4" name="Object 11">
                <a:extLst>
                  <a:ext uri="{FF2B5EF4-FFF2-40B4-BE49-F238E27FC236}">
                    <a16:creationId xmlns:a16="http://schemas.microsoft.com/office/drawing/2014/main" id="{27EF2F92-96A5-4429-8EA6-0B6D486280CB}"/>
                  </a:ext>
                </a:extLst>
              </p:cNvPr>
              <p:cNvSpPr txBox="1">
                <a:spLocks noRot="1" noChangeAspect="1" noMove="1" noResize="1" noEditPoints="1" noAdjustHandles="1" noChangeArrowheads="1" noChangeShapeType="1" noTextEdit="1"/>
              </p:cNvSpPr>
              <p:nvPr/>
            </p:nvSpPr>
            <p:spPr bwMode="auto">
              <a:xfrm>
                <a:off x="4172933" y="2661239"/>
                <a:ext cx="3166817" cy="635000"/>
              </a:xfrm>
              <a:prstGeom prst="rect">
                <a:avLst/>
              </a:prstGeom>
              <a:blipFill>
                <a:blip r:embed="rId4"/>
                <a:stretch>
                  <a:fillRect/>
                </a:stretch>
              </a:blipFill>
              <a:ln>
                <a:noFill/>
              </a:ln>
              <a:effectLst/>
            </p:spPr>
            <p:txBody>
              <a:bodyPr/>
              <a:lstStyle/>
              <a:p>
                <a:r>
                  <a:rPr lang="en-US">
                    <a:noFill/>
                  </a:rPr>
                  <a:t> </a:t>
                </a:r>
              </a:p>
            </p:txBody>
          </p:sp>
        </mc:Fallback>
      </mc:AlternateContent>
    </p:spTree>
    <p:extLst>
      <p:ext uri="{BB962C8B-B14F-4D97-AF65-F5344CB8AC3E}">
        <p14:creationId xmlns:p14="http://schemas.microsoft.com/office/powerpoint/2010/main" val="12961995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1250113"/>
          </a:xfrm>
        </p:spPr>
        <p:txBody>
          <a:bodyPr/>
          <a:lstStyle/>
          <a:p>
            <a:r>
              <a:rPr lang="en-US" altLang="en-US" dirty="0">
                <a:highlight>
                  <a:srgbClr val="00FFFF"/>
                </a:highlight>
              </a:rPr>
              <a:t>Dynamic Effects</a:t>
            </a:r>
            <a:endParaRPr lang="en-US" dirty="0">
              <a:highlight>
                <a:srgbClr val="00FFFF"/>
              </a:highlight>
            </a:endParaRPr>
          </a:p>
        </p:txBody>
      </p:sp>
      <p:sp>
        <p:nvSpPr>
          <p:cNvPr id="3" name="Content Placeholder 2"/>
          <p:cNvSpPr>
            <a:spLocks noGrp="1"/>
          </p:cNvSpPr>
          <p:nvPr>
            <p:ph idx="1"/>
          </p:nvPr>
        </p:nvSpPr>
        <p:spPr>
          <a:xfrm>
            <a:off x="104273" y="911490"/>
            <a:ext cx="11983453" cy="4677347"/>
          </a:xfrm>
          <a:solidFill>
            <a:schemeClr val="bg1"/>
          </a:solidFill>
        </p:spPr>
        <p:txBody>
          <a:bodyPr anchor="t" anchorCtr="0"/>
          <a:lstStyle/>
          <a:p>
            <a:pPr marL="0" indent="0" defTabSz="631825">
              <a:buNone/>
            </a:pPr>
            <a:r>
              <a:rPr lang="en-US" altLang="en-US" sz="3200" dirty="0"/>
              <a:t>The marketing response (i.e., sales) is a function of marketing efforts (e.g., sales promotion) and </a:t>
            </a:r>
            <a:r>
              <a:rPr lang="en-US" altLang="en-US" sz="3600" b="1" dirty="0">
                <a:solidFill>
                  <a:srgbClr val="FF0000"/>
                </a:solidFill>
              </a:rPr>
              <a:t>time</a:t>
            </a:r>
            <a:r>
              <a:rPr lang="en-US" altLang="en-US" sz="3200" dirty="0"/>
              <a:t>.  </a:t>
            </a:r>
          </a:p>
          <a:p>
            <a:pPr marL="0" indent="0" defTabSz="631825">
              <a:buNone/>
            </a:pPr>
            <a:endParaRPr lang="en-US" altLang="en-US" sz="3200" dirty="0"/>
          </a:p>
          <a:p>
            <a:pPr marL="0" indent="0" defTabSz="631825">
              <a:buNone/>
            </a:pPr>
            <a:endParaRPr lang="en-US" altLang="en-US" sz="3200" dirty="0"/>
          </a:p>
          <a:p>
            <a:pPr marL="0" indent="0" defTabSz="631825">
              <a:buNone/>
            </a:pPr>
            <a:r>
              <a:rPr lang="en-US" altLang="en-US" sz="3200" b="1" dirty="0"/>
              <a:t>            Sales = F (marketing mix, Time)</a:t>
            </a:r>
          </a:p>
          <a:p>
            <a:pPr marL="457200" indent="-457200" defTabSz="631825">
              <a:buAutoNum type="arabicPeriod"/>
            </a:pPr>
            <a:endParaRPr lang="en-US" altLang="en-US" sz="3200" dirty="0"/>
          </a:p>
        </p:txBody>
      </p:sp>
      <p:sp>
        <p:nvSpPr>
          <p:cNvPr id="4" name="Line 7"/>
          <p:cNvSpPr>
            <a:spLocks noChangeShapeType="1"/>
          </p:cNvSpPr>
          <p:nvPr/>
        </p:nvSpPr>
        <p:spPr bwMode="auto">
          <a:xfrm>
            <a:off x="3692236" y="5334000"/>
            <a:ext cx="4191000" cy="0"/>
          </a:xfrm>
          <a:prstGeom prst="line">
            <a:avLst/>
          </a:prstGeom>
          <a:noFill/>
          <a:ln w="25400">
            <a:solidFill>
              <a:srgbClr val="0153A5"/>
            </a:solidFill>
            <a:prstDash val="dash"/>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 name="Rectangle 4"/>
          <p:cNvSpPr>
            <a:spLocks noChangeArrowheads="1"/>
          </p:cNvSpPr>
          <p:nvPr/>
        </p:nvSpPr>
        <p:spPr bwMode="auto">
          <a:xfrm>
            <a:off x="8555988" y="2575850"/>
            <a:ext cx="2858988" cy="954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a:r>
              <a:rPr lang="en-US" altLang="en-US" sz="2800" b="1" dirty="0"/>
              <a:t>Spending Level</a:t>
            </a:r>
          </a:p>
          <a:p>
            <a:pPr algn="ctr"/>
            <a:r>
              <a:rPr lang="en-US" altLang="en-US" sz="2800" b="1" dirty="0"/>
              <a:t>(Stimulus)</a:t>
            </a:r>
          </a:p>
        </p:txBody>
      </p:sp>
      <p:sp>
        <p:nvSpPr>
          <p:cNvPr id="6" name="Rectangle 5"/>
          <p:cNvSpPr>
            <a:spLocks noChangeArrowheads="1"/>
          </p:cNvSpPr>
          <p:nvPr/>
        </p:nvSpPr>
        <p:spPr bwMode="auto">
          <a:xfrm>
            <a:off x="5622635" y="5403850"/>
            <a:ext cx="1775691" cy="523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2075" tIns="46038" rIns="92075" bIns="46038">
            <a:spAutoFit/>
          </a:bodyPr>
          <a:lstStyle/>
          <a:p>
            <a:pPr algn="ctr"/>
            <a:r>
              <a:rPr lang="en-US" altLang="en-US" sz="2800" b="1" dirty="0"/>
              <a:t>Time</a:t>
            </a:r>
          </a:p>
        </p:txBody>
      </p:sp>
      <p:sp>
        <p:nvSpPr>
          <p:cNvPr id="7" name="Line 10"/>
          <p:cNvSpPr>
            <a:spLocks noChangeShapeType="1"/>
          </p:cNvSpPr>
          <p:nvPr/>
        </p:nvSpPr>
        <p:spPr bwMode="auto">
          <a:xfrm flipV="1">
            <a:off x="9019886" y="3530600"/>
            <a:ext cx="0" cy="1797050"/>
          </a:xfrm>
          <a:prstGeom prst="line">
            <a:avLst/>
          </a:prstGeom>
          <a:noFill/>
          <a:ln w="25400">
            <a:solidFill>
              <a:srgbClr val="0153A5"/>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 name="Line 11"/>
          <p:cNvSpPr>
            <a:spLocks noChangeShapeType="1"/>
          </p:cNvSpPr>
          <p:nvPr/>
        </p:nvSpPr>
        <p:spPr bwMode="auto">
          <a:xfrm flipV="1">
            <a:off x="3692236" y="4191000"/>
            <a:ext cx="0" cy="1143000"/>
          </a:xfrm>
          <a:prstGeom prst="line">
            <a:avLst/>
          </a:prstGeom>
          <a:noFill/>
          <a:ln w="25400">
            <a:solidFill>
              <a:srgbClr val="0153A5"/>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 name="Line 12"/>
          <p:cNvSpPr>
            <a:spLocks noChangeShapeType="1"/>
          </p:cNvSpPr>
          <p:nvPr/>
        </p:nvSpPr>
        <p:spPr bwMode="auto">
          <a:xfrm>
            <a:off x="3692236" y="4191000"/>
            <a:ext cx="838200" cy="0"/>
          </a:xfrm>
          <a:prstGeom prst="line">
            <a:avLst/>
          </a:prstGeom>
          <a:noFill/>
          <a:ln w="25400">
            <a:solidFill>
              <a:srgbClr val="0153A5"/>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 name="Line 13"/>
          <p:cNvSpPr>
            <a:spLocks noChangeShapeType="1"/>
          </p:cNvSpPr>
          <p:nvPr/>
        </p:nvSpPr>
        <p:spPr bwMode="auto">
          <a:xfrm>
            <a:off x="4530436" y="4191000"/>
            <a:ext cx="914400" cy="0"/>
          </a:xfrm>
          <a:prstGeom prst="line">
            <a:avLst/>
          </a:prstGeom>
          <a:noFill/>
          <a:ln w="25400">
            <a:solidFill>
              <a:srgbClr val="0153A5"/>
            </a:solidFill>
            <a:prstDash val="dash"/>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 name="Line 14"/>
          <p:cNvSpPr>
            <a:spLocks noChangeShapeType="1"/>
          </p:cNvSpPr>
          <p:nvPr/>
        </p:nvSpPr>
        <p:spPr bwMode="auto">
          <a:xfrm>
            <a:off x="5444836" y="4191000"/>
            <a:ext cx="2438400" cy="0"/>
          </a:xfrm>
          <a:prstGeom prst="line">
            <a:avLst/>
          </a:prstGeom>
          <a:noFill/>
          <a:ln w="25400">
            <a:solidFill>
              <a:srgbClr val="0153A5"/>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 name="Line 15"/>
          <p:cNvSpPr>
            <a:spLocks noChangeShapeType="1"/>
          </p:cNvSpPr>
          <p:nvPr/>
        </p:nvSpPr>
        <p:spPr bwMode="auto">
          <a:xfrm>
            <a:off x="7883236" y="4191000"/>
            <a:ext cx="0" cy="1143000"/>
          </a:xfrm>
          <a:prstGeom prst="line">
            <a:avLst/>
          </a:prstGeom>
          <a:noFill/>
          <a:ln w="25400">
            <a:solidFill>
              <a:srgbClr val="0153A5"/>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 name="Line 16"/>
          <p:cNvSpPr>
            <a:spLocks noChangeShapeType="1"/>
          </p:cNvSpPr>
          <p:nvPr/>
        </p:nvSpPr>
        <p:spPr bwMode="auto">
          <a:xfrm>
            <a:off x="7883236" y="5334000"/>
            <a:ext cx="1676400" cy="0"/>
          </a:xfrm>
          <a:prstGeom prst="line">
            <a:avLst/>
          </a:prstGeom>
          <a:noFill/>
          <a:ln w="25400">
            <a:solidFill>
              <a:srgbClr val="0153A5"/>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 name="Line 17"/>
          <p:cNvSpPr>
            <a:spLocks noChangeShapeType="1"/>
          </p:cNvSpPr>
          <p:nvPr/>
        </p:nvSpPr>
        <p:spPr bwMode="auto">
          <a:xfrm>
            <a:off x="2473036" y="5334000"/>
            <a:ext cx="1219200" cy="0"/>
          </a:xfrm>
          <a:prstGeom prst="line">
            <a:avLst/>
          </a:prstGeom>
          <a:noFill/>
          <a:ln w="25400">
            <a:solidFill>
              <a:srgbClr val="0153A5"/>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 name="TextBox 17">
            <a:extLst>
              <a:ext uri="{FF2B5EF4-FFF2-40B4-BE49-F238E27FC236}">
                <a16:creationId xmlns:a16="http://schemas.microsoft.com/office/drawing/2014/main" id="{8B8B77E2-5BFE-4C58-A0E7-34D08DD8FCB3}"/>
              </a:ext>
            </a:extLst>
          </p:cNvPr>
          <p:cNvSpPr txBox="1"/>
          <p:nvPr/>
        </p:nvSpPr>
        <p:spPr>
          <a:xfrm>
            <a:off x="838200" y="5939795"/>
            <a:ext cx="10776155" cy="646331"/>
          </a:xfrm>
          <a:prstGeom prst="rect">
            <a:avLst/>
          </a:prstGeom>
          <a:noFill/>
        </p:spPr>
        <p:txBody>
          <a:bodyPr wrap="square">
            <a:spAutoFit/>
          </a:bodyPr>
          <a:lstStyle/>
          <a:p>
            <a:r>
              <a:rPr lang="en-US" dirty="0">
                <a:hlinkClick r:id="rId3"/>
              </a:rPr>
              <a:t>** Feature Article—Aggregate Advertising Models: The State of the Art (informs.org)</a:t>
            </a:r>
            <a:r>
              <a:rPr lang="en-US" dirty="0"/>
              <a:t>  John Little 1979 </a:t>
            </a:r>
          </a:p>
        </p:txBody>
      </p:sp>
      <p:sp>
        <p:nvSpPr>
          <p:cNvPr id="15" name="Right Brace 14">
            <a:extLst>
              <a:ext uri="{FF2B5EF4-FFF2-40B4-BE49-F238E27FC236}">
                <a16:creationId xmlns:a16="http://schemas.microsoft.com/office/drawing/2014/main" id="{26757B9E-446E-4B67-9C8F-490F1DD2A92A}"/>
              </a:ext>
            </a:extLst>
          </p:cNvPr>
          <p:cNvSpPr/>
          <p:nvPr/>
        </p:nvSpPr>
        <p:spPr>
          <a:xfrm rot="16200000">
            <a:off x="5495132" y="1730675"/>
            <a:ext cx="588182" cy="4188031"/>
          </a:xfrm>
          <a:prstGeom prst="rightBrace">
            <a:avLst>
              <a:gd name="adj1" fmla="val 27688"/>
              <a:gd name="adj2" fmla="val 50000"/>
            </a:avLst>
          </a:prstGeom>
          <a:ln w="571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68582745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Dynamic Effects</a:t>
            </a:r>
            <a:endParaRPr lang="en-US" dirty="0"/>
          </a:p>
        </p:txBody>
      </p:sp>
      <p:sp>
        <p:nvSpPr>
          <p:cNvPr id="3" name="Content Placeholder 2"/>
          <p:cNvSpPr>
            <a:spLocks noGrp="1"/>
          </p:cNvSpPr>
          <p:nvPr>
            <p:ph idx="1"/>
          </p:nvPr>
        </p:nvSpPr>
        <p:spPr/>
        <p:txBody>
          <a:bodyPr anchor="t" anchorCtr="0"/>
          <a:lstStyle/>
          <a:p>
            <a:pPr marL="457200" indent="-457200">
              <a:buNone/>
            </a:pPr>
            <a:r>
              <a:rPr lang="en-US" altLang="en-US" dirty="0"/>
              <a:t>2.	Conventional “</a:t>
            </a:r>
            <a:r>
              <a:rPr lang="en-US" altLang="en-US" b="1" dirty="0"/>
              <a:t>delayed response</a:t>
            </a:r>
            <a:r>
              <a:rPr lang="en-US" altLang="en-US" dirty="0"/>
              <a:t>” and “</a:t>
            </a:r>
            <a:r>
              <a:rPr lang="en-US" altLang="en-US" b="1" dirty="0"/>
              <a:t>customer holdout</a:t>
            </a:r>
            <a:r>
              <a:rPr lang="en-US" altLang="en-US" dirty="0"/>
              <a:t>” effects</a:t>
            </a:r>
          </a:p>
        </p:txBody>
      </p:sp>
      <p:sp>
        <p:nvSpPr>
          <p:cNvPr id="4" name="Line 8"/>
          <p:cNvSpPr>
            <a:spLocks noChangeShapeType="1"/>
          </p:cNvSpPr>
          <p:nvPr/>
        </p:nvSpPr>
        <p:spPr bwMode="auto">
          <a:xfrm flipV="1">
            <a:off x="7755165" y="2583542"/>
            <a:ext cx="0" cy="1797050"/>
          </a:xfrm>
          <a:prstGeom prst="line">
            <a:avLst/>
          </a:prstGeom>
          <a:noFill/>
          <a:ln w="25400">
            <a:solidFill>
              <a:srgbClr val="0153A5"/>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 name="Line 9"/>
          <p:cNvSpPr>
            <a:spLocks noChangeShapeType="1"/>
          </p:cNvSpPr>
          <p:nvPr/>
        </p:nvSpPr>
        <p:spPr bwMode="auto">
          <a:xfrm flipV="1">
            <a:off x="2427515" y="3243942"/>
            <a:ext cx="0" cy="1143000"/>
          </a:xfrm>
          <a:prstGeom prst="line">
            <a:avLst/>
          </a:prstGeom>
          <a:noFill/>
          <a:ln w="25400">
            <a:solidFill>
              <a:srgbClr val="0153A5"/>
            </a:solidFill>
            <a:prstDash val="dash"/>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6" name="Line 10"/>
          <p:cNvSpPr>
            <a:spLocks noChangeShapeType="1"/>
          </p:cNvSpPr>
          <p:nvPr/>
        </p:nvSpPr>
        <p:spPr bwMode="auto">
          <a:xfrm>
            <a:off x="6618515" y="3243942"/>
            <a:ext cx="0" cy="1143000"/>
          </a:xfrm>
          <a:prstGeom prst="line">
            <a:avLst/>
          </a:prstGeom>
          <a:noFill/>
          <a:ln w="25400">
            <a:solidFill>
              <a:srgbClr val="0153A5"/>
            </a:solidFill>
            <a:prstDash val="dash"/>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 name="Line 11"/>
          <p:cNvSpPr>
            <a:spLocks noChangeShapeType="1"/>
          </p:cNvSpPr>
          <p:nvPr/>
        </p:nvSpPr>
        <p:spPr bwMode="auto">
          <a:xfrm flipH="1">
            <a:off x="4942115" y="3243942"/>
            <a:ext cx="1676400" cy="0"/>
          </a:xfrm>
          <a:prstGeom prst="line">
            <a:avLst/>
          </a:prstGeom>
          <a:noFill/>
          <a:ln w="25400">
            <a:solidFill>
              <a:srgbClr val="0153A5"/>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 name="Line 12"/>
          <p:cNvSpPr>
            <a:spLocks noChangeShapeType="1"/>
          </p:cNvSpPr>
          <p:nvPr/>
        </p:nvSpPr>
        <p:spPr bwMode="auto">
          <a:xfrm flipH="1">
            <a:off x="2403703" y="3243942"/>
            <a:ext cx="838200" cy="0"/>
          </a:xfrm>
          <a:prstGeom prst="line">
            <a:avLst/>
          </a:prstGeom>
          <a:noFill/>
          <a:ln w="25400">
            <a:solidFill>
              <a:srgbClr val="0153A5"/>
            </a:solidFill>
            <a:prstDash val="dash"/>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 name="Line 13"/>
          <p:cNvSpPr>
            <a:spLocks noChangeShapeType="1"/>
          </p:cNvSpPr>
          <p:nvPr/>
        </p:nvSpPr>
        <p:spPr bwMode="auto">
          <a:xfrm flipH="1">
            <a:off x="3308578" y="3243942"/>
            <a:ext cx="1593850" cy="0"/>
          </a:xfrm>
          <a:prstGeom prst="line">
            <a:avLst/>
          </a:prstGeom>
          <a:noFill/>
          <a:ln w="25400">
            <a:solidFill>
              <a:srgbClr val="0153A5"/>
            </a:solidFill>
            <a:prstDash val="dash"/>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 name="Freeform 14"/>
          <p:cNvSpPr>
            <a:spLocks/>
          </p:cNvSpPr>
          <p:nvPr/>
        </p:nvSpPr>
        <p:spPr bwMode="auto">
          <a:xfrm>
            <a:off x="2427516" y="3250292"/>
            <a:ext cx="1628775" cy="1131888"/>
          </a:xfrm>
          <a:custGeom>
            <a:avLst/>
            <a:gdLst>
              <a:gd name="T0" fmla="*/ 0 w 1026"/>
              <a:gd name="T1" fmla="*/ 712 h 713"/>
              <a:gd name="T2" fmla="*/ 53 w 1026"/>
              <a:gd name="T3" fmla="*/ 615 h 713"/>
              <a:gd name="T4" fmla="*/ 106 w 1026"/>
              <a:gd name="T5" fmla="*/ 545 h 713"/>
              <a:gd name="T6" fmla="*/ 165 w 1026"/>
              <a:gd name="T7" fmla="*/ 476 h 713"/>
              <a:gd name="T8" fmla="*/ 234 w 1026"/>
              <a:gd name="T9" fmla="*/ 400 h 713"/>
              <a:gd name="T10" fmla="*/ 293 w 1026"/>
              <a:gd name="T11" fmla="*/ 343 h 713"/>
              <a:gd name="T12" fmla="*/ 376 w 1026"/>
              <a:gd name="T13" fmla="*/ 277 h 713"/>
              <a:gd name="T14" fmla="*/ 464 w 1026"/>
              <a:gd name="T15" fmla="*/ 209 h 713"/>
              <a:gd name="T16" fmla="*/ 554 w 1026"/>
              <a:gd name="T17" fmla="*/ 156 h 713"/>
              <a:gd name="T18" fmla="*/ 640 w 1026"/>
              <a:gd name="T19" fmla="*/ 119 h 713"/>
              <a:gd name="T20" fmla="*/ 704 w 1026"/>
              <a:gd name="T21" fmla="*/ 87 h 713"/>
              <a:gd name="T22" fmla="*/ 779 w 1026"/>
              <a:gd name="T23" fmla="*/ 65 h 713"/>
              <a:gd name="T24" fmla="*/ 864 w 1026"/>
              <a:gd name="T25" fmla="*/ 36 h 713"/>
              <a:gd name="T26" fmla="*/ 939 w 1026"/>
              <a:gd name="T27" fmla="*/ 17 h 713"/>
              <a:gd name="T28" fmla="*/ 1025 w 1026"/>
              <a:gd name="T29" fmla="*/ 0 h 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26" h="713">
                <a:moveTo>
                  <a:pt x="0" y="712"/>
                </a:moveTo>
                <a:lnTo>
                  <a:pt x="53" y="615"/>
                </a:lnTo>
                <a:lnTo>
                  <a:pt x="106" y="545"/>
                </a:lnTo>
                <a:lnTo>
                  <a:pt x="165" y="476"/>
                </a:lnTo>
                <a:lnTo>
                  <a:pt x="234" y="400"/>
                </a:lnTo>
                <a:lnTo>
                  <a:pt x="293" y="343"/>
                </a:lnTo>
                <a:lnTo>
                  <a:pt x="376" y="277"/>
                </a:lnTo>
                <a:lnTo>
                  <a:pt x="464" y="209"/>
                </a:lnTo>
                <a:lnTo>
                  <a:pt x="554" y="156"/>
                </a:lnTo>
                <a:lnTo>
                  <a:pt x="640" y="119"/>
                </a:lnTo>
                <a:lnTo>
                  <a:pt x="704" y="87"/>
                </a:lnTo>
                <a:lnTo>
                  <a:pt x="779" y="65"/>
                </a:lnTo>
                <a:lnTo>
                  <a:pt x="864" y="36"/>
                </a:lnTo>
                <a:lnTo>
                  <a:pt x="939" y="17"/>
                </a:lnTo>
                <a:lnTo>
                  <a:pt x="1025" y="0"/>
                </a:lnTo>
              </a:path>
            </a:pathLst>
          </a:custGeom>
          <a:noFill/>
          <a:ln w="25400" cap="rnd" cmpd="sng">
            <a:solidFill>
              <a:srgbClr val="0153A5"/>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 name="Line 16"/>
          <p:cNvSpPr>
            <a:spLocks noChangeShapeType="1"/>
          </p:cNvSpPr>
          <p:nvPr/>
        </p:nvSpPr>
        <p:spPr bwMode="auto">
          <a:xfrm>
            <a:off x="6618515" y="4386942"/>
            <a:ext cx="1676400" cy="0"/>
          </a:xfrm>
          <a:prstGeom prst="line">
            <a:avLst/>
          </a:prstGeom>
          <a:noFill/>
          <a:ln w="25400">
            <a:solidFill>
              <a:srgbClr val="0153A5"/>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 name="Line 17"/>
          <p:cNvSpPr>
            <a:spLocks noChangeShapeType="1"/>
          </p:cNvSpPr>
          <p:nvPr/>
        </p:nvSpPr>
        <p:spPr bwMode="auto">
          <a:xfrm>
            <a:off x="1208315" y="4386942"/>
            <a:ext cx="1219200" cy="0"/>
          </a:xfrm>
          <a:prstGeom prst="line">
            <a:avLst/>
          </a:prstGeom>
          <a:noFill/>
          <a:ln w="25400">
            <a:solidFill>
              <a:srgbClr val="0153A5"/>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 name="Freeform 18"/>
          <p:cNvSpPr>
            <a:spLocks/>
          </p:cNvSpPr>
          <p:nvPr/>
        </p:nvSpPr>
        <p:spPr bwMode="auto">
          <a:xfrm>
            <a:off x="6631216" y="3256642"/>
            <a:ext cx="981075" cy="1125538"/>
          </a:xfrm>
          <a:custGeom>
            <a:avLst/>
            <a:gdLst>
              <a:gd name="T0" fmla="*/ 0 w 618"/>
              <a:gd name="T1" fmla="*/ 0 h 709"/>
              <a:gd name="T2" fmla="*/ 12 w 618"/>
              <a:gd name="T3" fmla="*/ 67 h 709"/>
              <a:gd name="T4" fmla="*/ 48 w 618"/>
              <a:gd name="T5" fmla="*/ 184 h 709"/>
              <a:gd name="T6" fmla="*/ 80 w 618"/>
              <a:gd name="T7" fmla="*/ 255 h 709"/>
              <a:gd name="T8" fmla="*/ 120 w 618"/>
              <a:gd name="T9" fmla="*/ 327 h 709"/>
              <a:gd name="T10" fmla="*/ 168 w 618"/>
              <a:gd name="T11" fmla="*/ 392 h 709"/>
              <a:gd name="T12" fmla="*/ 216 w 618"/>
              <a:gd name="T13" fmla="*/ 448 h 709"/>
              <a:gd name="T14" fmla="*/ 288 w 618"/>
              <a:gd name="T15" fmla="*/ 520 h 709"/>
              <a:gd name="T16" fmla="*/ 360 w 618"/>
              <a:gd name="T17" fmla="*/ 584 h 709"/>
              <a:gd name="T18" fmla="*/ 411 w 618"/>
              <a:gd name="T19" fmla="*/ 611 h 709"/>
              <a:gd name="T20" fmla="*/ 475 w 618"/>
              <a:gd name="T21" fmla="*/ 653 h 709"/>
              <a:gd name="T22" fmla="*/ 520 w 618"/>
              <a:gd name="T23" fmla="*/ 680 h 709"/>
              <a:gd name="T24" fmla="*/ 581 w 618"/>
              <a:gd name="T25" fmla="*/ 701 h 709"/>
              <a:gd name="T26" fmla="*/ 617 w 618"/>
              <a:gd name="T27" fmla="*/ 708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18" h="709">
                <a:moveTo>
                  <a:pt x="0" y="0"/>
                </a:moveTo>
                <a:lnTo>
                  <a:pt x="12" y="67"/>
                </a:lnTo>
                <a:lnTo>
                  <a:pt x="48" y="184"/>
                </a:lnTo>
                <a:lnTo>
                  <a:pt x="80" y="255"/>
                </a:lnTo>
                <a:lnTo>
                  <a:pt x="120" y="327"/>
                </a:lnTo>
                <a:lnTo>
                  <a:pt x="168" y="392"/>
                </a:lnTo>
                <a:lnTo>
                  <a:pt x="216" y="448"/>
                </a:lnTo>
                <a:lnTo>
                  <a:pt x="288" y="520"/>
                </a:lnTo>
                <a:lnTo>
                  <a:pt x="360" y="584"/>
                </a:lnTo>
                <a:lnTo>
                  <a:pt x="411" y="611"/>
                </a:lnTo>
                <a:lnTo>
                  <a:pt x="475" y="653"/>
                </a:lnTo>
                <a:lnTo>
                  <a:pt x="520" y="680"/>
                </a:lnTo>
                <a:lnTo>
                  <a:pt x="581" y="701"/>
                </a:lnTo>
                <a:lnTo>
                  <a:pt x="617" y="708"/>
                </a:lnTo>
              </a:path>
            </a:pathLst>
          </a:custGeom>
          <a:noFill/>
          <a:ln w="25400" cap="rnd" cmpd="sng">
            <a:solidFill>
              <a:srgbClr val="0153A5"/>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 name="Line 15"/>
          <p:cNvSpPr>
            <a:spLocks noChangeShapeType="1"/>
          </p:cNvSpPr>
          <p:nvPr/>
        </p:nvSpPr>
        <p:spPr bwMode="auto">
          <a:xfrm>
            <a:off x="2427515" y="4386942"/>
            <a:ext cx="4191000" cy="0"/>
          </a:xfrm>
          <a:prstGeom prst="line">
            <a:avLst/>
          </a:prstGeom>
          <a:noFill/>
          <a:ln w="25400">
            <a:solidFill>
              <a:srgbClr val="0153A5"/>
            </a:solidFill>
            <a:prstDash val="dash"/>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 name="Rectangle 14"/>
          <p:cNvSpPr>
            <a:spLocks noChangeArrowheads="1"/>
          </p:cNvSpPr>
          <p:nvPr/>
        </p:nvSpPr>
        <p:spPr bwMode="auto">
          <a:xfrm>
            <a:off x="7755165" y="2226947"/>
            <a:ext cx="1930017" cy="369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a:r>
              <a:rPr lang="en-US" altLang="en-US" b="1" dirty="0"/>
              <a:t>Sales Response</a:t>
            </a:r>
          </a:p>
        </p:txBody>
      </p:sp>
      <p:sp>
        <p:nvSpPr>
          <p:cNvPr id="16" name="Rectangle 15"/>
          <p:cNvSpPr>
            <a:spLocks noChangeArrowheads="1"/>
          </p:cNvSpPr>
          <p:nvPr/>
        </p:nvSpPr>
        <p:spPr bwMode="auto">
          <a:xfrm>
            <a:off x="4316351" y="4456792"/>
            <a:ext cx="863600" cy="369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algn="ctr"/>
            <a:r>
              <a:rPr lang="en-US" altLang="en-US" b="1" dirty="0"/>
              <a:t>Time</a:t>
            </a:r>
          </a:p>
        </p:txBody>
      </p:sp>
      <p:sp>
        <p:nvSpPr>
          <p:cNvPr id="17" name="Rectangle 16">
            <a:extLst>
              <a:ext uri="{FF2B5EF4-FFF2-40B4-BE49-F238E27FC236}">
                <a16:creationId xmlns:a16="http://schemas.microsoft.com/office/drawing/2014/main" id="{8E2BF921-DEC8-47C1-A872-C8D462CE6CC1}"/>
              </a:ext>
            </a:extLst>
          </p:cNvPr>
          <p:cNvSpPr>
            <a:spLocks noChangeArrowheads="1"/>
          </p:cNvSpPr>
          <p:nvPr/>
        </p:nvSpPr>
        <p:spPr bwMode="auto">
          <a:xfrm>
            <a:off x="165787" y="2121807"/>
            <a:ext cx="2478499" cy="462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a:r>
              <a:rPr lang="en-US" altLang="en-US" sz="2400" b="1" dirty="0"/>
              <a:t>Spending Level</a:t>
            </a:r>
          </a:p>
        </p:txBody>
      </p:sp>
      <p:cxnSp>
        <p:nvCxnSpPr>
          <p:cNvPr id="19" name="Straight Arrow Connector 18">
            <a:extLst>
              <a:ext uri="{FF2B5EF4-FFF2-40B4-BE49-F238E27FC236}">
                <a16:creationId xmlns:a16="http://schemas.microsoft.com/office/drawing/2014/main" id="{FA445EFB-FA20-4AA7-A826-86E54F2CF4F2}"/>
              </a:ext>
            </a:extLst>
          </p:cNvPr>
          <p:cNvCxnSpPr>
            <a:cxnSpLocks/>
          </p:cNvCxnSpPr>
          <p:nvPr/>
        </p:nvCxnSpPr>
        <p:spPr>
          <a:xfrm>
            <a:off x="2144486" y="2590463"/>
            <a:ext cx="576943" cy="583630"/>
          </a:xfrm>
          <a:prstGeom prst="straightConnector1">
            <a:avLst/>
          </a:prstGeom>
          <a:ln w="38100">
            <a:tailEnd type="triangle" w="lg" len="lg"/>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93FCB173-CCAF-4EF4-A383-6A40F5CA9112}"/>
              </a:ext>
            </a:extLst>
          </p:cNvPr>
          <p:cNvCxnSpPr>
            <a:cxnSpLocks/>
          </p:cNvCxnSpPr>
          <p:nvPr/>
        </p:nvCxnSpPr>
        <p:spPr>
          <a:xfrm flipH="1">
            <a:off x="3032583" y="2035629"/>
            <a:ext cx="443364" cy="1543030"/>
          </a:xfrm>
          <a:prstGeom prst="straightConnector1">
            <a:avLst/>
          </a:prstGeom>
          <a:ln w="38100">
            <a:tailEnd type="triangle" w="lg" len="lg"/>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CE68660D-BFFF-4645-8C0A-503F648D5DAA}"/>
              </a:ext>
            </a:extLst>
          </p:cNvPr>
          <p:cNvCxnSpPr>
            <a:cxnSpLocks/>
            <a:endCxn id="13" idx="3"/>
          </p:cNvCxnSpPr>
          <p:nvPr/>
        </p:nvCxnSpPr>
        <p:spPr>
          <a:xfrm flipH="1">
            <a:off x="6758216" y="1907278"/>
            <a:ext cx="698500" cy="1754177"/>
          </a:xfrm>
          <a:prstGeom prst="straightConnector1">
            <a:avLst/>
          </a:prstGeom>
          <a:ln w="38100">
            <a:tailEnd type="triangle" w="lg" len="lg"/>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7D85B7C0-A6CF-4E31-8454-101E2E203988}"/>
              </a:ext>
            </a:extLst>
          </p:cNvPr>
          <p:cNvSpPr txBox="1"/>
          <p:nvPr/>
        </p:nvSpPr>
        <p:spPr>
          <a:xfrm>
            <a:off x="0" y="5066774"/>
            <a:ext cx="12192000" cy="1708160"/>
          </a:xfrm>
          <a:prstGeom prst="rect">
            <a:avLst/>
          </a:prstGeom>
          <a:solidFill>
            <a:schemeClr val="bg1"/>
          </a:solidFill>
        </p:spPr>
        <p:txBody>
          <a:bodyPr wrap="square">
            <a:spAutoFit/>
          </a:bodyPr>
          <a:lstStyle/>
          <a:p>
            <a:pPr algn="l"/>
            <a:r>
              <a:rPr lang="en-US" sz="2100" b="1" i="1" u="none" strike="noStrike" baseline="0" dirty="0">
                <a:latin typeface="Georgia" panose="02040502050405020303" pitchFamily="18" charset="0"/>
              </a:rPr>
              <a:t>Customer-holdover effect</a:t>
            </a:r>
            <a:r>
              <a:rPr lang="en-US" sz="2100" b="0" i="0" u="none" strike="noStrike" baseline="0" dirty="0">
                <a:latin typeface="Georgia" panose="02040502050405020303" pitchFamily="18" charset="0"/>
              </a:rPr>
              <a:t>, arises when new customers created by the marketing expenditures remain customers for subsequent periods. Their later purchases should be credited to some extent to the earlier marketing expenditures. Some percentage of such new customers will be retained in each subsequent period; this phenomenon gives rise to the notion of the </a:t>
            </a:r>
            <a:r>
              <a:rPr lang="en-US" sz="2100" b="1" i="1" u="none" strike="noStrike" baseline="0" dirty="0">
                <a:latin typeface="Georgia" panose="02040502050405020303" pitchFamily="18" charset="0"/>
              </a:rPr>
              <a:t>customer retention rate</a:t>
            </a:r>
            <a:r>
              <a:rPr lang="en-US" sz="2100" b="0" i="1" u="none" strike="noStrike" baseline="0" dirty="0">
                <a:latin typeface="Georgia" panose="02040502050405020303" pitchFamily="18" charset="0"/>
              </a:rPr>
              <a:t> </a:t>
            </a:r>
            <a:r>
              <a:rPr lang="en-US" sz="2100" b="0" i="0" u="none" strike="noStrike" baseline="0" dirty="0">
                <a:latin typeface="Georgia" panose="02040502050405020303" pitchFamily="18" charset="0"/>
              </a:rPr>
              <a:t>and its converse, the </a:t>
            </a:r>
            <a:r>
              <a:rPr lang="en-US" sz="2100" b="1" i="1" u="none" strike="noStrike" baseline="0" dirty="0">
                <a:latin typeface="Georgia" panose="02040502050405020303" pitchFamily="18" charset="0"/>
              </a:rPr>
              <a:t>customer decay rate </a:t>
            </a:r>
            <a:r>
              <a:rPr lang="en-US" sz="2100" b="0" i="0" u="none" strike="noStrike" baseline="0" dirty="0">
                <a:latin typeface="Georgia" panose="02040502050405020303" pitchFamily="18" charset="0"/>
              </a:rPr>
              <a:t>(also called the </a:t>
            </a:r>
            <a:r>
              <a:rPr lang="en-US" sz="2100" b="1" i="0" u="none" strike="noStrike" baseline="0" dirty="0">
                <a:latin typeface="Georgia" panose="02040502050405020303" pitchFamily="18" charset="0"/>
              </a:rPr>
              <a:t>attrition or erosion rate</a:t>
            </a:r>
            <a:r>
              <a:rPr lang="en-US" sz="2100" b="0" i="0" u="none" strike="noStrike" baseline="0" dirty="0">
                <a:latin typeface="Georgia" panose="02040502050405020303" pitchFamily="18" charset="0"/>
              </a:rPr>
              <a:t>).</a:t>
            </a:r>
            <a:endParaRPr lang="en-US" sz="2100" dirty="0"/>
          </a:p>
        </p:txBody>
      </p:sp>
      <p:sp>
        <p:nvSpPr>
          <p:cNvPr id="23" name="TextBox 22">
            <a:extLst>
              <a:ext uri="{FF2B5EF4-FFF2-40B4-BE49-F238E27FC236}">
                <a16:creationId xmlns:a16="http://schemas.microsoft.com/office/drawing/2014/main" id="{77E00F57-CD1A-4CF3-A090-43300CCBE2AC}"/>
              </a:ext>
            </a:extLst>
          </p:cNvPr>
          <p:cNvSpPr txBox="1"/>
          <p:nvPr/>
        </p:nvSpPr>
        <p:spPr>
          <a:xfrm>
            <a:off x="7578556" y="4439996"/>
            <a:ext cx="2283233" cy="646331"/>
          </a:xfrm>
          <a:prstGeom prst="rect">
            <a:avLst/>
          </a:prstGeom>
          <a:noFill/>
        </p:spPr>
        <p:txBody>
          <a:bodyPr wrap="square">
            <a:spAutoFit/>
          </a:bodyPr>
          <a:lstStyle/>
          <a:p>
            <a:r>
              <a:rPr lang="en-US" sz="1800" b="1" i="1" u="none" strike="noStrike" baseline="0" dirty="0">
                <a:latin typeface="Georgia" panose="02040502050405020303" pitchFamily="18" charset="0"/>
              </a:rPr>
              <a:t>customer retention rate</a:t>
            </a:r>
            <a:r>
              <a:rPr lang="en-US" sz="1800" b="0" i="1" u="none" strike="noStrike" baseline="0" dirty="0">
                <a:latin typeface="Georgia" panose="02040502050405020303" pitchFamily="18" charset="0"/>
              </a:rPr>
              <a:t> </a:t>
            </a:r>
            <a:endParaRPr lang="en-US" dirty="0"/>
          </a:p>
        </p:txBody>
      </p:sp>
      <p:cxnSp>
        <p:nvCxnSpPr>
          <p:cNvPr id="21" name="Straight Arrow Connector 20">
            <a:extLst>
              <a:ext uri="{FF2B5EF4-FFF2-40B4-BE49-F238E27FC236}">
                <a16:creationId xmlns:a16="http://schemas.microsoft.com/office/drawing/2014/main" id="{17BA327F-7CDD-40C4-9573-3E6C38DD49F8}"/>
              </a:ext>
            </a:extLst>
          </p:cNvPr>
          <p:cNvCxnSpPr>
            <a:cxnSpLocks/>
          </p:cNvCxnSpPr>
          <p:nvPr/>
        </p:nvCxnSpPr>
        <p:spPr>
          <a:xfrm>
            <a:off x="6891721" y="3976436"/>
            <a:ext cx="813492" cy="623593"/>
          </a:xfrm>
          <a:prstGeom prst="straightConnector1">
            <a:avLst/>
          </a:prstGeom>
          <a:ln w="38100" cap="flat" cmpd="sng" algn="ctr">
            <a:solidFill>
              <a:srgbClr val="C00000"/>
            </a:solidFill>
            <a:prstDash val="sysDash"/>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912973306"/>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Dynamic Effects</a:t>
            </a:r>
            <a:endParaRPr lang="en-US" dirty="0"/>
          </a:p>
        </p:txBody>
      </p:sp>
      <p:sp>
        <p:nvSpPr>
          <p:cNvPr id="3" name="Content Placeholder 2"/>
          <p:cNvSpPr>
            <a:spLocks noGrp="1"/>
          </p:cNvSpPr>
          <p:nvPr>
            <p:ph idx="1"/>
          </p:nvPr>
        </p:nvSpPr>
        <p:spPr>
          <a:xfrm>
            <a:off x="523567" y="1423629"/>
            <a:ext cx="10515600" cy="4677347"/>
          </a:xfrm>
        </p:spPr>
        <p:txBody>
          <a:bodyPr anchor="t" anchorCtr="0">
            <a:normAutofit/>
          </a:bodyPr>
          <a:lstStyle/>
          <a:p>
            <a:pPr marL="457200" indent="-457200">
              <a:buNone/>
            </a:pPr>
            <a:r>
              <a:rPr lang="en-US" altLang="en-US" sz="3200" dirty="0"/>
              <a:t>3.	“Hysteresis” effect</a:t>
            </a:r>
            <a:r>
              <a:rPr lang="en-US" altLang="zh-TW" sz="3200" dirty="0"/>
              <a:t>(</a:t>
            </a:r>
            <a:r>
              <a:rPr lang="zh-TW" altLang="en-US" sz="3200" dirty="0"/>
              <a:t>磁滯現象</a:t>
            </a:r>
            <a:r>
              <a:rPr lang="en-US" altLang="zh-TW" sz="3200" dirty="0"/>
              <a:t>)</a:t>
            </a:r>
            <a:r>
              <a:rPr lang="zh-TW" altLang="en-US" sz="3200" dirty="0"/>
              <a:t>。</a:t>
            </a:r>
            <a:endParaRPr lang="en-US" altLang="en-US" sz="3200" dirty="0"/>
          </a:p>
        </p:txBody>
      </p:sp>
      <p:sp>
        <p:nvSpPr>
          <p:cNvPr id="4" name="Rectangle 3"/>
          <p:cNvSpPr>
            <a:spLocks noChangeArrowheads="1"/>
          </p:cNvSpPr>
          <p:nvPr/>
        </p:nvSpPr>
        <p:spPr bwMode="auto">
          <a:xfrm>
            <a:off x="9511640" y="3029384"/>
            <a:ext cx="1930017" cy="369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a:r>
              <a:rPr lang="en-US" altLang="en-US" b="1" dirty="0"/>
              <a:t>Sales Response</a:t>
            </a:r>
          </a:p>
        </p:txBody>
      </p:sp>
      <p:sp>
        <p:nvSpPr>
          <p:cNvPr id="5" name="Rectangle 4"/>
          <p:cNvSpPr>
            <a:spLocks noChangeArrowheads="1"/>
          </p:cNvSpPr>
          <p:nvPr/>
        </p:nvSpPr>
        <p:spPr bwMode="auto">
          <a:xfrm>
            <a:off x="7077810" y="5353484"/>
            <a:ext cx="863600" cy="369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algn="ctr"/>
            <a:r>
              <a:rPr lang="en-US" altLang="en-US" b="1" dirty="0"/>
              <a:t>Time</a:t>
            </a:r>
          </a:p>
        </p:txBody>
      </p:sp>
      <p:sp>
        <p:nvSpPr>
          <p:cNvPr id="6" name="Freeform 4"/>
          <p:cNvSpPr>
            <a:spLocks/>
          </p:cNvSpPr>
          <p:nvPr/>
        </p:nvSpPr>
        <p:spPr bwMode="auto">
          <a:xfrm>
            <a:off x="5214375" y="4153334"/>
            <a:ext cx="1628775" cy="1125538"/>
          </a:xfrm>
          <a:custGeom>
            <a:avLst/>
            <a:gdLst>
              <a:gd name="T0" fmla="*/ 0 w 1026"/>
              <a:gd name="T1" fmla="*/ 708 h 709"/>
              <a:gd name="T2" fmla="*/ 53 w 1026"/>
              <a:gd name="T3" fmla="*/ 612 h 709"/>
              <a:gd name="T4" fmla="*/ 106 w 1026"/>
              <a:gd name="T5" fmla="*/ 542 h 709"/>
              <a:gd name="T6" fmla="*/ 165 w 1026"/>
              <a:gd name="T7" fmla="*/ 473 h 709"/>
              <a:gd name="T8" fmla="*/ 234 w 1026"/>
              <a:gd name="T9" fmla="*/ 398 h 709"/>
              <a:gd name="T10" fmla="*/ 293 w 1026"/>
              <a:gd name="T11" fmla="*/ 341 h 709"/>
              <a:gd name="T12" fmla="*/ 376 w 1026"/>
              <a:gd name="T13" fmla="*/ 275 h 709"/>
              <a:gd name="T14" fmla="*/ 464 w 1026"/>
              <a:gd name="T15" fmla="*/ 208 h 709"/>
              <a:gd name="T16" fmla="*/ 554 w 1026"/>
              <a:gd name="T17" fmla="*/ 155 h 709"/>
              <a:gd name="T18" fmla="*/ 640 w 1026"/>
              <a:gd name="T19" fmla="*/ 118 h 709"/>
              <a:gd name="T20" fmla="*/ 704 w 1026"/>
              <a:gd name="T21" fmla="*/ 87 h 709"/>
              <a:gd name="T22" fmla="*/ 779 w 1026"/>
              <a:gd name="T23" fmla="*/ 65 h 709"/>
              <a:gd name="T24" fmla="*/ 864 w 1026"/>
              <a:gd name="T25" fmla="*/ 36 h 709"/>
              <a:gd name="T26" fmla="*/ 939 w 1026"/>
              <a:gd name="T27" fmla="*/ 17 h 709"/>
              <a:gd name="T28" fmla="*/ 1025 w 1026"/>
              <a:gd name="T29" fmla="*/ 0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26" h="709">
                <a:moveTo>
                  <a:pt x="0" y="708"/>
                </a:moveTo>
                <a:lnTo>
                  <a:pt x="53" y="612"/>
                </a:lnTo>
                <a:lnTo>
                  <a:pt x="106" y="542"/>
                </a:lnTo>
                <a:lnTo>
                  <a:pt x="165" y="473"/>
                </a:lnTo>
                <a:lnTo>
                  <a:pt x="234" y="398"/>
                </a:lnTo>
                <a:lnTo>
                  <a:pt x="293" y="341"/>
                </a:lnTo>
                <a:lnTo>
                  <a:pt x="376" y="275"/>
                </a:lnTo>
                <a:lnTo>
                  <a:pt x="464" y="208"/>
                </a:lnTo>
                <a:lnTo>
                  <a:pt x="554" y="155"/>
                </a:lnTo>
                <a:lnTo>
                  <a:pt x="640" y="118"/>
                </a:lnTo>
                <a:lnTo>
                  <a:pt x="704" y="87"/>
                </a:lnTo>
                <a:lnTo>
                  <a:pt x="779" y="65"/>
                </a:lnTo>
                <a:lnTo>
                  <a:pt x="864" y="36"/>
                </a:lnTo>
                <a:lnTo>
                  <a:pt x="939" y="17"/>
                </a:lnTo>
                <a:lnTo>
                  <a:pt x="1025" y="0"/>
                </a:lnTo>
              </a:path>
            </a:pathLst>
          </a:custGeom>
          <a:noFill/>
          <a:ln w="25400" cap="rnd" cmpd="sng">
            <a:solidFill>
              <a:srgbClr val="0153A5"/>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 name="Line 9"/>
          <p:cNvSpPr>
            <a:spLocks noChangeShapeType="1"/>
          </p:cNvSpPr>
          <p:nvPr/>
        </p:nvSpPr>
        <p:spPr bwMode="auto">
          <a:xfrm flipV="1">
            <a:off x="10516624" y="3480234"/>
            <a:ext cx="0" cy="1797050"/>
          </a:xfrm>
          <a:prstGeom prst="line">
            <a:avLst/>
          </a:prstGeom>
          <a:noFill/>
          <a:ln w="25400">
            <a:solidFill>
              <a:srgbClr val="0153A5"/>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 name="Line 10"/>
          <p:cNvSpPr>
            <a:spLocks noChangeShapeType="1"/>
          </p:cNvSpPr>
          <p:nvPr/>
        </p:nvSpPr>
        <p:spPr bwMode="auto">
          <a:xfrm flipV="1">
            <a:off x="5188974" y="4140634"/>
            <a:ext cx="0" cy="1143000"/>
          </a:xfrm>
          <a:prstGeom prst="line">
            <a:avLst/>
          </a:prstGeom>
          <a:noFill/>
          <a:ln w="25400">
            <a:solidFill>
              <a:srgbClr val="0153A5"/>
            </a:solidFill>
            <a:prstDash val="dash"/>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 name="Line 11"/>
          <p:cNvSpPr>
            <a:spLocks noChangeShapeType="1"/>
          </p:cNvSpPr>
          <p:nvPr/>
        </p:nvSpPr>
        <p:spPr bwMode="auto">
          <a:xfrm>
            <a:off x="9379974" y="4140634"/>
            <a:ext cx="0" cy="1143000"/>
          </a:xfrm>
          <a:prstGeom prst="line">
            <a:avLst/>
          </a:prstGeom>
          <a:noFill/>
          <a:ln w="25400">
            <a:solidFill>
              <a:srgbClr val="0153A5"/>
            </a:solidFill>
            <a:prstDash val="dash"/>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 name="Line 12"/>
          <p:cNvSpPr>
            <a:spLocks noChangeShapeType="1"/>
          </p:cNvSpPr>
          <p:nvPr/>
        </p:nvSpPr>
        <p:spPr bwMode="auto">
          <a:xfrm>
            <a:off x="5168337" y="4146984"/>
            <a:ext cx="1625600" cy="0"/>
          </a:xfrm>
          <a:prstGeom prst="line">
            <a:avLst/>
          </a:prstGeom>
          <a:noFill/>
          <a:ln w="25400">
            <a:solidFill>
              <a:srgbClr val="0153A5"/>
            </a:solidFill>
            <a:prstDash val="dash"/>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 name="Line 13"/>
          <p:cNvSpPr>
            <a:spLocks noChangeShapeType="1"/>
          </p:cNvSpPr>
          <p:nvPr/>
        </p:nvSpPr>
        <p:spPr bwMode="auto">
          <a:xfrm>
            <a:off x="6793937" y="4146984"/>
            <a:ext cx="2584450" cy="0"/>
          </a:xfrm>
          <a:prstGeom prst="line">
            <a:avLst/>
          </a:prstGeom>
          <a:noFill/>
          <a:ln w="25400">
            <a:solidFill>
              <a:srgbClr val="0153A5"/>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 name="Freeform 14"/>
          <p:cNvSpPr>
            <a:spLocks/>
          </p:cNvSpPr>
          <p:nvPr/>
        </p:nvSpPr>
        <p:spPr bwMode="auto">
          <a:xfrm>
            <a:off x="9379974" y="4153335"/>
            <a:ext cx="933450" cy="301625"/>
          </a:xfrm>
          <a:custGeom>
            <a:avLst/>
            <a:gdLst>
              <a:gd name="T0" fmla="*/ 0 w 588"/>
              <a:gd name="T1" fmla="*/ 0 h 190"/>
              <a:gd name="T2" fmla="*/ 24 w 588"/>
              <a:gd name="T3" fmla="*/ 48 h 190"/>
              <a:gd name="T4" fmla="*/ 88 w 588"/>
              <a:gd name="T5" fmla="*/ 96 h 190"/>
              <a:gd name="T6" fmla="*/ 160 w 588"/>
              <a:gd name="T7" fmla="*/ 128 h 190"/>
              <a:gd name="T8" fmla="*/ 264 w 588"/>
              <a:gd name="T9" fmla="*/ 156 h 190"/>
              <a:gd name="T10" fmla="*/ 363 w 588"/>
              <a:gd name="T11" fmla="*/ 171 h 190"/>
              <a:gd name="T12" fmla="*/ 470 w 588"/>
              <a:gd name="T13" fmla="*/ 180 h 190"/>
              <a:gd name="T14" fmla="*/ 587 w 588"/>
              <a:gd name="T15" fmla="*/ 189 h 1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8" h="190">
                <a:moveTo>
                  <a:pt x="0" y="0"/>
                </a:moveTo>
                <a:lnTo>
                  <a:pt x="24" y="48"/>
                </a:lnTo>
                <a:lnTo>
                  <a:pt x="88" y="96"/>
                </a:lnTo>
                <a:lnTo>
                  <a:pt x="160" y="128"/>
                </a:lnTo>
                <a:lnTo>
                  <a:pt x="264" y="156"/>
                </a:lnTo>
                <a:lnTo>
                  <a:pt x="363" y="171"/>
                </a:lnTo>
                <a:lnTo>
                  <a:pt x="470" y="180"/>
                </a:lnTo>
                <a:lnTo>
                  <a:pt x="587" y="189"/>
                </a:lnTo>
              </a:path>
            </a:pathLst>
          </a:custGeom>
          <a:noFill/>
          <a:ln w="25400" cap="rnd" cmpd="sng">
            <a:solidFill>
              <a:srgbClr val="0153A5"/>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 name="Line 15"/>
          <p:cNvSpPr>
            <a:spLocks noChangeShapeType="1"/>
          </p:cNvSpPr>
          <p:nvPr/>
        </p:nvSpPr>
        <p:spPr bwMode="auto">
          <a:xfrm>
            <a:off x="5188975" y="5283634"/>
            <a:ext cx="5319713" cy="0"/>
          </a:xfrm>
          <a:prstGeom prst="line">
            <a:avLst/>
          </a:prstGeom>
          <a:noFill/>
          <a:ln w="25400">
            <a:solidFill>
              <a:srgbClr val="0153A5"/>
            </a:solidFill>
            <a:prstDash val="dash"/>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 name="Line 16"/>
          <p:cNvSpPr>
            <a:spLocks noChangeShapeType="1"/>
          </p:cNvSpPr>
          <p:nvPr/>
        </p:nvSpPr>
        <p:spPr bwMode="auto">
          <a:xfrm>
            <a:off x="10495988" y="5283634"/>
            <a:ext cx="560387" cy="0"/>
          </a:xfrm>
          <a:prstGeom prst="line">
            <a:avLst/>
          </a:prstGeom>
          <a:noFill/>
          <a:ln w="25400">
            <a:solidFill>
              <a:srgbClr val="0153A5"/>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 name="Line 17"/>
          <p:cNvSpPr>
            <a:spLocks noChangeShapeType="1"/>
          </p:cNvSpPr>
          <p:nvPr/>
        </p:nvSpPr>
        <p:spPr bwMode="auto">
          <a:xfrm>
            <a:off x="3969774" y="5283634"/>
            <a:ext cx="1219200" cy="0"/>
          </a:xfrm>
          <a:prstGeom prst="line">
            <a:avLst/>
          </a:prstGeom>
          <a:noFill/>
          <a:ln w="25400">
            <a:solidFill>
              <a:srgbClr val="0153A5"/>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 name="TextBox 16">
            <a:extLst>
              <a:ext uri="{FF2B5EF4-FFF2-40B4-BE49-F238E27FC236}">
                <a16:creationId xmlns:a16="http://schemas.microsoft.com/office/drawing/2014/main" id="{CFB0275E-7848-41E6-B06C-3965794C5BED}"/>
              </a:ext>
            </a:extLst>
          </p:cNvPr>
          <p:cNvSpPr txBox="1"/>
          <p:nvPr/>
        </p:nvSpPr>
        <p:spPr>
          <a:xfrm>
            <a:off x="2080505" y="2107136"/>
            <a:ext cx="7186219" cy="830997"/>
          </a:xfrm>
          <a:prstGeom prst="rect">
            <a:avLst/>
          </a:prstGeom>
          <a:noFill/>
        </p:spPr>
        <p:txBody>
          <a:bodyPr wrap="square">
            <a:spAutoFit/>
          </a:bodyPr>
          <a:lstStyle/>
          <a:p>
            <a:r>
              <a:rPr lang="zh-TW" altLang="en-US" sz="2000" b="1" dirty="0"/>
              <a:t>磁性物質都具有保留其磁性的傾向，磁感應強度</a:t>
            </a:r>
            <a:r>
              <a:rPr lang="en-US" altLang="zh-TW" sz="2000" b="1" dirty="0"/>
              <a:t>B</a:t>
            </a:r>
            <a:r>
              <a:rPr lang="zh-TW" altLang="en-US" sz="2000" b="1" dirty="0"/>
              <a:t>的變化總是滯後於磁場強度</a:t>
            </a:r>
            <a:r>
              <a:rPr lang="en-US" altLang="zh-TW" sz="2000" b="1" dirty="0"/>
              <a:t>H</a:t>
            </a:r>
            <a:r>
              <a:rPr lang="zh-TW" altLang="en-US" sz="2000" b="1" dirty="0"/>
              <a:t>的變化的，這種現象就是</a:t>
            </a:r>
            <a:r>
              <a:rPr lang="zh-TW" altLang="en-US" sz="2800" b="1" dirty="0"/>
              <a:t>磁滯現象。</a:t>
            </a:r>
            <a:endParaRPr lang="en-US" sz="2000" b="1" dirty="0"/>
          </a:p>
        </p:txBody>
      </p:sp>
      <p:pic>
        <p:nvPicPr>
          <p:cNvPr id="2050" name="Picture 2" descr="磁滯現象的概述圖">
            <a:extLst>
              <a:ext uri="{FF2B5EF4-FFF2-40B4-BE49-F238E27FC236}">
                <a16:creationId xmlns:a16="http://schemas.microsoft.com/office/drawing/2014/main" id="{A0C6F204-DAF9-4AF0-9BF8-E312DDAD2D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190" y="2851150"/>
            <a:ext cx="2552700" cy="2552700"/>
          </a:xfrm>
          <a:prstGeom prst="rect">
            <a:avLst/>
          </a:prstGeom>
          <a:noFill/>
          <a:extLst>
            <a:ext uri="{909E8E84-426E-40DD-AFC4-6F175D3DCCD1}">
              <a14:hiddenFill xmlns:a14="http://schemas.microsoft.com/office/drawing/2010/main">
                <a:solidFill>
                  <a:srgbClr val="FFFFFF"/>
                </a:solidFill>
              </a14:hiddenFill>
            </a:ext>
          </a:extLst>
        </p:spPr>
      </p:pic>
      <p:cxnSp>
        <p:nvCxnSpPr>
          <p:cNvPr id="18" name="Straight Arrow Connector 17">
            <a:extLst>
              <a:ext uri="{FF2B5EF4-FFF2-40B4-BE49-F238E27FC236}">
                <a16:creationId xmlns:a16="http://schemas.microsoft.com/office/drawing/2014/main" id="{0A6A05A6-015B-4770-8B49-EA8989AF1465}"/>
              </a:ext>
            </a:extLst>
          </p:cNvPr>
          <p:cNvCxnSpPr>
            <a:cxnSpLocks/>
          </p:cNvCxnSpPr>
          <p:nvPr/>
        </p:nvCxnSpPr>
        <p:spPr>
          <a:xfrm>
            <a:off x="8213539" y="2819400"/>
            <a:ext cx="1509003" cy="1484747"/>
          </a:xfrm>
          <a:prstGeom prst="straightConnector1">
            <a:avLst/>
          </a:prstGeom>
          <a:ln w="38100">
            <a:tailEnd type="triangle" w="lg" len="lg"/>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FD84C694-25A7-4A17-8488-B9E7FFEF93CE}"/>
              </a:ext>
            </a:extLst>
          </p:cNvPr>
          <p:cNvSpPr txBox="1"/>
          <p:nvPr/>
        </p:nvSpPr>
        <p:spPr>
          <a:xfrm>
            <a:off x="60047" y="5778253"/>
            <a:ext cx="12131953" cy="1200329"/>
          </a:xfrm>
          <a:prstGeom prst="rect">
            <a:avLst/>
          </a:prstGeom>
          <a:solidFill>
            <a:schemeClr val="bg1"/>
          </a:solidFill>
        </p:spPr>
        <p:txBody>
          <a:bodyPr wrap="square">
            <a:spAutoFit/>
          </a:bodyPr>
          <a:lstStyle/>
          <a:p>
            <a:pPr algn="l"/>
            <a:r>
              <a:rPr lang="en-US" sz="2400" dirty="0">
                <a:latin typeface="Georgia" panose="02040502050405020303" pitchFamily="18" charset="0"/>
              </a:rPr>
              <a:t>T</a:t>
            </a:r>
            <a:r>
              <a:rPr lang="en-US" sz="2400" b="0" i="0" u="none" strike="noStrike" baseline="0" dirty="0">
                <a:latin typeface="Georgia" panose="02040502050405020303" pitchFamily="18" charset="0"/>
              </a:rPr>
              <a:t>he </a:t>
            </a:r>
            <a:r>
              <a:rPr lang="en-US" sz="2400" b="1" i="0" u="none" strike="noStrike" baseline="0" dirty="0">
                <a:latin typeface="Georgia" panose="02040502050405020303" pitchFamily="18" charset="0"/>
              </a:rPr>
              <a:t>asymmetry in sales </a:t>
            </a:r>
            <a:r>
              <a:rPr lang="en-US" sz="2400" b="0" i="0" u="none" strike="noStrike" baseline="0" dirty="0">
                <a:latin typeface="Georgia" panose="02040502050405020303" pitchFamily="18" charset="0"/>
              </a:rPr>
              <a:t>buildup compared with sales decline. For example, sales may rise quickly when an advertising program begins and then </a:t>
            </a:r>
            <a:r>
              <a:rPr lang="en-US" sz="2400" b="1" i="0" u="none" strike="noStrike" baseline="0" dirty="0">
                <a:latin typeface="Georgia" panose="02040502050405020303" pitchFamily="18" charset="0"/>
              </a:rPr>
              <a:t>sales remain the same or decline</a:t>
            </a:r>
            <a:r>
              <a:rPr lang="en-US" sz="2400" b="0" i="0" u="none" strike="noStrike" baseline="0" dirty="0">
                <a:latin typeface="Georgia" panose="02040502050405020303" pitchFamily="18" charset="0"/>
              </a:rPr>
              <a:t> slowly after the program ends.</a:t>
            </a:r>
            <a:endParaRPr lang="en-US" sz="2400" dirty="0"/>
          </a:p>
        </p:txBody>
      </p:sp>
    </p:spTree>
    <p:extLst>
      <p:ext uri="{BB962C8B-B14F-4D97-AF65-F5344CB8AC3E}">
        <p14:creationId xmlns:p14="http://schemas.microsoft.com/office/powerpoint/2010/main" val="191084632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Dynamic Effects</a:t>
            </a:r>
            <a:endParaRPr lang="en-US" dirty="0"/>
          </a:p>
        </p:txBody>
      </p:sp>
      <p:sp>
        <p:nvSpPr>
          <p:cNvPr id="3" name="Content Placeholder 2"/>
          <p:cNvSpPr>
            <a:spLocks noGrp="1"/>
          </p:cNvSpPr>
          <p:nvPr>
            <p:ph idx="1"/>
          </p:nvPr>
        </p:nvSpPr>
        <p:spPr/>
        <p:txBody>
          <a:bodyPr anchor="t" anchorCtr="0">
            <a:normAutofit/>
          </a:bodyPr>
          <a:lstStyle/>
          <a:p>
            <a:pPr marL="457200" indent="-457200">
              <a:buNone/>
            </a:pPr>
            <a:r>
              <a:rPr lang="en-US" altLang="en-US" sz="2800" b="1" dirty="0"/>
              <a:t>4.	“New trier” “wear out” effect</a:t>
            </a:r>
            <a:endParaRPr lang="en-US" sz="2800" b="1" dirty="0"/>
          </a:p>
        </p:txBody>
      </p:sp>
      <p:sp>
        <p:nvSpPr>
          <p:cNvPr id="4" name="Rectangle 3"/>
          <p:cNvSpPr>
            <a:spLocks noChangeArrowheads="1"/>
          </p:cNvSpPr>
          <p:nvPr/>
        </p:nvSpPr>
        <p:spPr bwMode="auto">
          <a:xfrm>
            <a:off x="7806095" y="2176236"/>
            <a:ext cx="1930017" cy="369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a:r>
              <a:rPr lang="en-US" altLang="en-US" b="1" dirty="0"/>
              <a:t>Sales Response</a:t>
            </a:r>
          </a:p>
        </p:txBody>
      </p:sp>
      <p:sp>
        <p:nvSpPr>
          <p:cNvPr id="5" name="Rectangle 4"/>
          <p:cNvSpPr>
            <a:spLocks noChangeArrowheads="1"/>
          </p:cNvSpPr>
          <p:nvPr/>
        </p:nvSpPr>
        <p:spPr bwMode="auto">
          <a:xfrm>
            <a:off x="5372265" y="4500336"/>
            <a:ext cx="863600" cy="369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algn="ctr"/>
            <a:r>
              <a:rPr lang="en-US" altLang="en-US" b="1" dirty="0"/>
              <a:t>Time</a:t>
            </a:r>
          </a:p>
        </p:txBody>
      </p:sp>
      <p:sp>
        <p:nvSpPr>
          <p:cNvPr id="6" name="Line 7"/>
          <p:cNvSpPr>
            <a:spLocks noChangeShapeType="1"/>
          </p:cNvSpPr>
          <p:nvPr/>
        </p:nvSpPr>
        <p:spPr bwMode="auto">
          <a:xfrm flipH="1">
            <a:off x="2264229" y="4440011"/>
            <a:ext cx="7162800" cy="0"/>
          </a:xfrm>
          <a:prstGeom prst="line">
            <a:avLst/>
          </a:prstGeom>
          <a:noFill/>
          <a:ln w="25400">
            <a:solidFill>
              <a:srgbClr val="0153A5"/>
            </a:solidFill>
            <a:round/>
            <a:headEnd type="stealth" w="med" len="lg"/>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 name="Line 9"/>
          <p:cNvSpPr>
            <a:spLocks noChangeShapeType="1"/>
          </p:cNvSpPr>
          <p:nvPr/>
        </p:nvSpPr>
        <p:spPr bwMode="auto">
          <a:xfrm flipV="1">
            <a:off x="8811079" y="2627086"/>
            <a:ext cx="0" cy="1797050"/>
          </a:xfrm>
          <a:prstGeom prst="line">
            <a:avLst/>
          </a:prstGeom>
          <a:noFill/>
          <a:ln w="25400">
            <a:solidFill>
              <a:srgbClr val="0153A5"/>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 name="Line 10"/>
          <p:cNvSpPr>
            <a:spLocks noChangeShapeType="1"/>
          </p:cNvSpPr>
          <p:nvPr/>
        </p:nvSpPr>
        <p:spPr bwMode="auto">
          <a:xfrm flipV="1">
            <a:off x="3483429" y="3287486"/>
            <a:ext cx="0" cy="1143000"/>
          </a:xfrm>
          <a:prstGeom prst="line">
            <a:avLst/>
          </a:prstGeom>
          <a:noFill/>
          <a:ln w="25400">
            <a:solidFill>
              <a:srgbClr val="0153A5"/>
            </a:solidFill>
            <a:prstDash val="dash"/>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 name="Line 11"/>
          <p:cNvSpPr>
            <a:spLocks noChangeShapeType="1"/>
          </p:cNvSpPr>
          <p:nvPr/>
        </p:nvSpPr>
        <p:spPr bwMode="auto">
          <a:xfrm>
            <a:off x="3462793" y="3293836"/>
            <a:ext cx="2103437" cy="0"/>
          </a:xfrm>
          <a:prstGeom prst="line">
            <a:avLst/>
          </a:prstGeom>
          <a:noFill/>
          <a:ln w="25400">
            <a:solidFill>
              <a:srgbClr val="0153A5"/>
            </a:solidFill>
            <a:prstDash val="dash"/>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 name="Freeform 12"/>
          <p:cNvSpPr>
            <a:spLocks/>
          </p:cNvSpPr>
          <p:nvPr/>
        </p:nvSpPr>
        <p:spPr bwMode="auto">
          <a:xfrm>
            <a:off x="3477079" y="3122386"/>
            <a:ext cx="1752600" cy="1303338"/>
          </a:xfrm>
          <a:custGeom>
            <a:avLst/>
            <a:gdLst>
              <a:gd name="T0" fmla="*/ 0 w 1104"/>
              <a:gd name="T1" fmla="*/ 820 h 821"/>
              <a:gd name="T2" fmla="*/ 19 w 1104"/>
              <a:gd name="T3" fmla="*/ 732 h 821"/>
              <a:gd name="T4" fmla="*/ 29 w 1104"/>
              <a:gd name="T5" fmla="*/ 674 h 821"/>
              <a:gd name="T6" fmla="*/ 68 w 1104"/>
              <a:gd name="T7" fmla="*/ 459 h 821"/>
              <a:gd name="T8" fmla="*/ 97 w 1104"/>
              <a:gd name="T9" fmla="*/ 371 h 821"/>
              <a:gd name="T10" fmla="*/ 124 w 1104"/>
              <a:gd name="T11" fmla="*/ 304 h 821"/>
              <a:gd name="T12" fmla="*/ 156 w 1104"/>
              <a:gd name="T13" fmla="*/ 240 h 821"/>
              <a:gd name="T14" fmla="*/ 204 w 1104"/>
              <a:gd name="T15" fmla="*/ 166 h 821"/>
              <a:gd name="T16" fmla="*/ 252 w 1104"/>
              <a:gd name="T17" fmla="*/ 112 h 821"/>
              <a:gd name="T18" fmla="*/ 324 w 1104"/>
              <a:gd name="T19" fmla="*/ 64 h 821"/>
              <a:gd name="T20" fmla="*/ 428 w 1104"/>
              <a:gd name="T21" fmla="*/ 24 h 821"/>
              <a:gd name="T22" fmla="*/ 557 w 1104"/>
              <a:gd name="T23" fmla="*/ 0 h 821"/>
              <a:gd name="T24" fmla="*/ 661 w 1104"/>
              <a:gd name="T25" fmla="*/ 0 h 821"/>
              <a:gd name="T26" fmla="*/ 781 w 1104"/>
              <a:gd name="T27" fmla="*/ 10 h 821"/>
              <a:gd name="T28" fmla="*/ 937 w 1104"/>
              <a:gd name="T29" fmla="*/ 40 h 821"/>
              <a:gd name="T30" fmla="*/ 1103 w 1104"/>
              <a:gd name="T31" fmla="*/ 98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04" h="821">
                <a:moveTo>
                  <a:pt x="0" y="820"/>
                </a:moveTo>
                <a:lnTo>
                  <a:pt x="19" y="732"/>
                </a:lnTo>
                <a:lnTo>
                  <a:pt x="29" y="674"/>
                </a:lnTo>
                <a:lnTo>
                  <a:pt x="68" y="459"/>
                </a:lnTo>
                <a:lnTo>
                  <a:pt x="97" y="371"/>
                </a:lnTo>
                <a:lnTo>
                  <a:pt x="124" y="304"/>
                </a:lnTo>
                <a:lnTo>
                  <a:pt x="156" y="240"/>
                </a:lnTo>
                <a:lnTo>
                  <a:pt x="204" y="166"/>
                </a:lnTo>
                <a:lnTo>
                  <a:pt x="252" y="112"/>
                </a:lnTo>
                <a:lnTo>
                  <a:pt x="324" y="64"/>
                </a:lnTo>
                <a:lnTo>
                  <a:pt x="428" y="24"/>
                </a:lnTo>
                <a:lnTo>
                  <a:pt x="557" y="0"/>
                </a:lnTo>
                <a:lnTo>
                  <a:pt x="661" y="0"/>
                </a:lnTo>
                <a:lnTo>
                  <a:pt x="781" y="10"/>
                </a:lnTo>
                <a:lnTo>
                  <a:pt x="937" y="40"/>
                </a:lnTo>
                <a:lnTo>
                  <a:pt x="1103" y="98"/>
                </a:lnTo>
              </a:path>
            </a:pathLst>
          </a:custGeom>
          <a:noFill/>
          <a:ln w="25400" cap="rnd" cmpd="sng">
            <a:solidFill>
              <a:srgbClr val="0153A5"/>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 name="TextBox 11">
            <a:extLst>
              <a:ext uri="{FF2B5EF4-FFF2-40B4-BE49-F238E27FC236}">
                <a16:creationId xmlns:a16="http://schemas.microsoft.com/office/drawing/2014/main" id="{2FDC9FFA-21DE-4B5A-A65F-7A5AEACD3434}"/>
              </a:ext>
            </a:extLst>
          </p:cNvPr>
          <p:cNvSpPr txBox="1"/>
          <p:nvPr/>
        </p:nvSpPr>
        <p:spPr>
          <a:xfrm>
            <a:off x="0" y="5603260"/>
            <a:ext cx="12192000" cy="1384995"/>
          </a:xfrm>
          <a:prstGeom prst="rect">
            <a:avLst/>
          </a:prstGeom>
          <a:solidFill>
            <a:schemeClr val="bg1"/>
          </a:solidFill>
        </p:spPr>
        <p:txBody>
          <a:bodyPr wrap="square">
            <a:spAutoFit/>
          </a:bodyPr>
          <a:lstStyle/>
          <a:p>
            <a:pPr algn="l"/>
            <a:r>
              <a:rPr lang="en-US" sz="2800" dirty="0">
                <a:latin typeface="Georgia" panose="02040502050405020303" pitchFamily="18" charset="0"/>
              </a:rPr>
              <a:t>S</a:t>
            </a:r>
            <a:r>
              <a:rPr lang="en-US" sz="2800" b="0" i="0" u="none" strike="noStrike" baseline="0" dirty="0">
                <a:latin typeface="Georgia" panose="02040502050405020303" pitchFamily="18" charset="0"/>
              </a:rPr>
              <a:t>ales reach a peak before settling down to steady state, are common for frequently purchased products, for which </a:t>
            </a:r>
            <a:r>
              <a:rPr lang="en-US" sz="2800" b="1" i="0" u="none" strike="noStrike" baseline="0" dirty="0">
                <a:latin typeface="Georgia" panose="02040502050405020303" pitchFamily="18" charset="0"/>
              </a:rPr>
              <a:t>many customers try a new brand but only a few become regular users</a:t>
            </a:r>
            <a:r>
              <a:rPr lang="en-US" sz="2800" b="0" i="0" u="none" strike="noStrike" baseline="0" dirty="0">
                <a:latin typeface="Georgia" panose="02040502050405020303" pitchFamily="18" charset="0"/>
              </a:rPr>
              <a:t>.</a:t>
            </a:r>
            <a:endParaRPr lang="en-US" sz="2800" dirty="0"/>
          </a:p>
        </p:txBody>
      </p:sp>
    </p:spTree>
    <p:extLst>
      <p:ext uri="{BB962C8B-B14F-4D97-AF65-F5344CB8AC3E}">
        <p14:creationId xmlns:p14="http://schemas.microsoft.com/office/powerpoint/2010/main" val="1198811121"/>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Dynamic Effects</a:t>
            </a:r>
            <a:endParaRPr lang="en-US" dirty="0"/>
          </a:p>
        </p:txBody>
      </p:sp>
      <p:sp>
        <p:nvSpPr>
          <p:cNvPr id="3" name="Content Placeholder 2"/>
          <p:cNvSpPr>
            <a:spLocks noGrp="1"/>
          </p:cNvSpPr>
          <p:nvPr>
            <p:ph idx="1"/>
          </p:nvPr>
        </p:nvSpPr>
        <p:spPr/>
        <p:txBody>
          <a:bodyPr anchor="t" anchorCtr="0">
            <a:normAutofit/>
          </a:bodyPr>
          <a:lstStyle/>
          <a:p>
            <a:pPr marL="457200" indent="-457200">
              <a:buNone/>
            </a:pPr>
            <a:r>
              <a:rPr lang="en-US" altLang="en-US" sz="2800" b="1" dirty="0"/>
              <a:t>5.	“Stocking” effect (</a:t>
            </a:r>
            <a:r>
              <a:rPr lang="zh-TW" altLang="en-US" sz="2800" b="1" dirty="0"/>
              <a:t>屯積效應</a:t>
            </a:r>
            <a:r>
              <a:rPr lang="en-US" altLang="zh-TW" sz="2800" b="1" dirty="0"/>
              <a:t>)</a:t>
            </a:r>
            <a:r>
              <a:rPr lang="en-US" altLang="zh-TW" sz="2800" b="1" dirty="0">
                <a:sym typeface="Wingdings" panose="05000000000000000000" pitchFamily="2" charset="2"/>
              </a:rPr>
              <a:t></a:t>
            </a:r>
            <a:r>
              <a:rPr lang="zh-TW" altLang="en-US" sz="2800" b="1" dirty="0">
                <a:sym typeface="Wingdings" panose="05000000000000000000" pitchFamily="2" charset="2"/>
              </a:rPr>
              <a:t>搶購衛生紙</a:t>
            </a:r>
            <a:endParaRPr lang="en-US" altLang="en-US" sz="2800" b="1" dirty="0"/>
          </a:p>
        </p:txBody>
      </p:sp>
      <p:sp>
        <p:nvSpPr>
          <p:cNvPr id="4" name="Rectangle 3"/>
          <p:cNvSpPr>
            <a:spLocks noChangeArrowheads="1"/>
          </p:cNvSpPr>
          <p:nvPr/>
        </p:nvSpPr>
        <p:spPr bwMode="auto">
          <a:xfrm>
            <a:off x="8032180" y="2005707"/>
            <a:ext cx="1930017" cy="369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a:r>
              <a:rPr lang="en-US" altLang="en-US" b="1" dirty="0"/>
              <a:t>Sales Response</a:t>
            </a:r>
          </a:p>
        </p:txBody>
      </p:sp>
      <p:sp>
        <p:nvSpPr>
          <p:cNvPr id="5" name="Rectangle 4"/>
          <p:cNvSpPr>
            <a:spLocks noChangeArrowheads="1"/>
          </p:cNvSpPr>
          <p:nvPr/>
        </p:nvSpPr>
        <p:spPr bwMode="auto">
          <a:xfrm>
            <a:off x="4991265" y="4260850"/>
            <a:ext cx="863600" cy="3699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algn="ctr"/>
            <a:r>
              <a:rPr lang="en-US" altLang="en-US" b="1" dirty="0"/>
              <a:t>Time</a:t>
            </a:r>
          </a:p>
        </p:txBody>
      </p:sp>
      <p:sp>
        <p:nvSpPr>
          <p:cNvPr id="6" name="Line 7"/>
          <p:cNvSpPr>
            <a:spLocks noChangeShapeType="1"/>
          </p:cNvSpPr>
          <p:nvPr/>
        </p:nvSpPr>
        <p:spPr bwMode="auto">
          <a:xfrm flipH="1">
            <a:off x="1883229" y="4200525"/>
            <a:ext cx="7162800" cy="0"/>
          </a:xfrm>
          <a:prstGeom prst="line">
            <a:avLst/>
          </a:prstGeom>
          <a:noFill/>
          <a:ln w="25400">
            <a:solidFill>
              <a:srgbClr val="0153A5"/>
            </a:solidFill>
            <a:round/>
            <a:headEnd type="stealth" w="med" len="lg"/>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7" name="Line 9"/>
          <p:cNvSpPr>
            <a:spLocks noChangeShapeType="1"/>
          </p:cNvSpPr>
          <p:nvPr/>
        </p:nvSpPr>
        <p:spPr bwMode="auto">
          <a:xfrm flipV="1">
            <a:off x="8865507" y="2393951"/>
            <a:ext cx="0" cy="1797050"/>
          </a:xfrm>
          <a:prstGeom prst="line">
            <a:avLst/>
          </a:prstGeom>
          <a:noFill/>
          <a:ln w="25400">
            <a:solidFill>
              <a:srgbClr val="0153A5"/>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8" name="Line 10"/>
          <p:cNvSpPr>
            <a:spLocks noChangeShapeType="1"/>
          </p:cNvSpPr>
          <p:nvPr/>
        </p:nvSpPr>
        <p:spPr bwMode="auto">
          <a:xfrm flipH="1" flipV="1">
            <a:off x="5320167" y="3059114"/>
            <a:ext cx="4762" cy="1131887"/>
          </a:xfrm>
          <a:prstGeom prst="line">
            <a:avLst/>
          </a:prstGeom>
          <a:noFill/>
          <a:ln w="25400">
            <a:solidFill>
              <a:srgbClr val="0153A5"/>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9" name="Line 11"/>
          <p:cNvSpPr>
            <a:spLocks noChangeShapeType="1"/>
          </p:cNvSpPr>
          <p:nvPr/>
        </p:nvSpPr>
        <p:spPr bwMode="auto">
          <a:xfrm>
            <a:off x="7293429" y="3060700"/>
            <a:ext cx="0" cy="1143000"/>
          </a:xfrm>
          <a:prstGeom prst="line">
            <a:avLst/>
          </a:prstGeom>
          <a:noFill/>
          <a:ln w="25400">
            <a:solidFill>
              <a:srgbClr val="0153A5"/>
            </a:solidFill>
            <a:prstDash val="dash"/>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0" name="Line 12"/>
          <p:cNvSpPr>
            <a:spLocks noChangeShapeType="1"/>
          </p:cNvSpPr>
          <p:nvPr/>
        </p:nvSpPr>
        <p:spPr bwMode="auto">
          <a:xfrm>
            <a:off x="5310643" y="3070225"/>
            <a:ext cx="1965325" cy="0"/>
          </a:xfrm>
          <a:prstGeom prst="line">
            <a:avLst/>
          </a:prstGeom>
          <a:noFill/>
          <a:ln w="25400">
            <a:solidFill>
              <a:srgbClr val="0153A5"/>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1" name="Freeform 13"/>
          <p:cNvSpPr>
            <a:spLocks/>
          </p:cNvSpPr>
          <p:nvPr/>
        </p:nvSpPr>
        <p:spPr bwMode="auto">
          <a:xfrm>
            <a:off x="7301366" y="3067050"/>
            <a:ext cx="1461629" cy="1287234"/>
          </a:xfrm>
          <a:custGeom>
            <a:avLst/>
            <a:gdLst>
              <a:gd name="T0" fmla="*/ 0 w 644"/>
              <a:gd name="T1" fmla="*/ 0 h 901"/>
              <a:gd name="T2" fmla="*/ 43 w 644"/>
              <a:gd name="T3" fmla="*/ 188 h 901"/>
              <a:gd name="T4" fmla="*/ 79 w 644"/>
              <a:gd name="T5" fmla="*/ 371 h 901"/>
              <a:gd name="T6" fmla="*/ 139 w 644"/>
              <a:gd name="T7" fmla="*/ 636 h 901"/>
              <a:gd name="T8" fmla="*/ 176 w 644"/>
              <a:gd name="T9" fmla="*/ 741 h 901"/>
              <a:gd name="T10" fmla="*/ 235 w 644"/>
              <a:gd name="T11" fmla="*/ 828 h 901"/>
              <a:gd name="T12" fmla="*/ 323 w 644"/>
              <a:gd name="T13" fmla="*/ 884 h 901"/>
              <a:gd name="T14" fmla="*/ 411 w 644"/>
              <a:gd name="T15" fmla="*/ 900 h 901"/>
              <a:gd name="T16" fmla="*/ 483 w 644"/>
              <a:gd name="T17" fmla="*/ 892 h 901"/>
              <a:gd name="T18" fmla="*/ 547 w 644"/>
              <a:gd name="T19" fmla="*/ 860 h 901"/>
              <a:gd name="T20" fmla="*/ 587 w 644"/>
              <a:gd name="T21" fmla="*/ 820 h 901"/>
              <a:gd name="T22" fmla="*/ 615 w 644"/>
              <a:gd name="T23" fmla="*/ 780 h 901"/>
              <a:gd name="T24" fmla="*/ 635 w 644"/>
              <a:gd name="T25" fmla="*/ 732 h 901"/>
              <a:gd name="T26" fmla="*/ 643 w 644"/>
              <a:gd name="T27" fmla="*/ 668 h 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4" h="901">
                <a:moveTo>
                  <a:pt x="0" y="0"/>
                </a:moveTo>
                <a:lnTo>
                  <a:pt x="43" y="188"/>
                </a:lnTo>
                <a:lnTo>
                  <a:pt x="79" y="371"/>
                </a:lnTo>
                <a:lnTo>
                  <a:pt x="139" y="636"/>
                </a:lnTo>
                <a:lnTo>
                  <a:pt x="176" y="741"/>
                </a:lnTo>
                <a:lnTo>
                  <a:pt x="235" y="828"/>
                </a:lnTo>
                <a:lnTo>
                  <a:pt x="323" y="884"/>
                </a:lnTo>
                <a:lnTo>
                  <a:pt x="411" y="900"/>
                </a:lnTo>
                <a:lnTo>
                  <a:pt x="483" y="892"/>
                </a:lnTo>
                <a:lnTo>
                  <a:pt x="547" y="860"/>
                </a:lnTo>
                <a:lnTo>
                  <a:pt x="587" y="820"/>
                </a:lnTo>
                <a:lnTo>
                  <a:pt x="615" y="780"/>
                </a:lnTo>
                <a:lnTo>
                  <a:pt x="635" y="732"/>
                </a:lnTo>
                <a:lnTo>
                  <a:pt x="643" y="668"/>
                </a:lnTo>
              </a:path>
            </a:pathLst>
          </a:custGeom>
          <a:noFill/>
          <a:ln w="25400" cap="rnd" cmpd="sng">
            <a:solidFill>
              <a:srgbClr val="0153A5"/>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 name="TextBox 12">
            <a:extLst>
              <a:ext uri="{FF2B5EF4-FFF2-40B4-BE49-F238E27FC236}">
                <a16:creationId xmlns:a16="http://schemas.microsoft.com/office/drawing/2014/main" id="{10B5E7EC-73BF-4E74-A6A1-3E4912FFB1B8}"/>
              </a:ext>
            </a:extLst>
          </p:cNvPr>
          <p:cNvSpPr txBox="1"/>
          <p:nvPr/>
        </p:nvSpPr>
        <p:spPr>
          <a:xfrm>
            <a:off x="70759" y="4852293"/>
            <a:ext cx="12050481" cy="1384995"/>
          </a:xfrm>
          <a:prstGeom prst="rect">
            <a:avLst/>
          </a:prstGeom>
          <a:noFill/>
        </p:spPr>
        <p:txBody>
          <a:bodyPr wrap="square">
            <a:spAutoFit/>
          </a:bodyPr>
          <a:lstStyle/>
          <a:p>
            <a:pPr algn="l"/>
            <a:r>
              <a:rPr lang="en-US" sz="2800" b="0" i="0" u="none" strike="noStrike" baseline="0" dirty="0">
                <a:latin typeface="Times New Roman" panose="02020603050405020304" pitchFamily="18" charset="0"/>
              </a:rPr>
              <a:t>It is explained by </a:t>
            </a:r>
            <a:r>
              <a:rPr lang="en-US" sz="2800" b="1" i="1" u="none" strike="noStrike" baseline="0" dirty="0">
                <a:latin typeface="Times New Roman" panose="02020603050405020304" pitchFamily="18" charset="0"/>
              </a:rPr>
              <a:t>price promotions </a:t>
            </a:r>
            <a:r>
              <a:rPr lang="en-US" sz="2800" b="0" i="0" u="none" strike="noStrike" baseline="0" dirty="0">
                <a:latin typeface="Times New Roman" panose="02020603050405020304" pitchFamily="18" charset="0"/>
              </a:rPr>
              <a:t>that not only attract new buyers, but also result in loyal buyers purchasing and </a:t>
            </a:r>
            <a:r>
              <a:rPr lang="en-US" sz="2800" b="1" i="1" u="none" strike="noStrike" baseline="0" dirty="0">
                <a:latin typeface="Times New Roman" panose="02020603050405020304" pitchFamily="18" charset="0"/>
              </a:rPr>
              <a:t>stocking extra supplies of the product</a:t>
            </a:r>
            <a:r>
              <a:rPr lang="en-US" sz="2800" b="0" i="0" u="none" strike="noStrike" baseline="0" dirty="0">
                <a:latin typeface="Times New Roman" panose="02020603050405020304" pitchFamily="18" charset="0"/>
              </a:rPr>
              <a:t>. </a:t>
            </a:r>
            <a:r>
              <a:rPr lang="en-US" sz="2800" b="1" i="0" u="none" strike="noStrike" baseline="0" dirty="0">
                <a:latin typeface="Times New Roman" panose="02020603050405020304" pitchFamily="18" charset="0"/>
              </a:rPr>
              <a:t>This leads to a decrease in sales in the period immediately following a promotion.</a:t>
            </a:r>
            <a:endParaRPr lang="en-US" sz="2800" b="1" dirty="0"/>
          </a:p>
        </p:txBody>
      </p:sp>
      <p:cxnSp>
        <p:nvCxnSpPr>
          <p:cNvPr id="14" name="Straight Arrow Connector 13">
            <a:extLst>
              <a:ext uri="{FF2B5EF4-FFF2-40B4-BE49-F238E27FC236}">
                <a16:creationId xmlns:a16="http://schemas.microsoft.com/office/drawing/2014/main" id="{A3E258D5-E3BC-4298-B3DC-2159DA69CD32}"/>
              </a:ext>
            </a:extLst>
          </p:cNvPr>
          <p:cNvCxnSpPr>
            <a:cxnSpLocks/>
          </p:cNvCxnSpPr>
          <p:nvPr/>
        </p:nvCxnSpPr>
        <p:spPr>
          <a:xfrm flipH="1">
            <a:off x="5854865" y="2005707"/>
            <a:ext cx="1012208" cy="900779"/>
          </a:xfrm>
          <a:prstGeom prst="straightConnector1">
            <a:avLst/>
          </a:prstGeom>
          <a:ln w="38100">
            <a:tailEnd type="triangle" w="lg" len="lg"/>
          </a:ln>
        </p:spPr>
        <p:style>
          <a:lnRef idx="1">
            <a:schemeClr val="accent1"/>
          </a:lnRef>
          <a:fillRef idx="0">
            <a:schemeClr val="accent1"/>
          </a:fillRef>
          <a:effectRef idx="0">
            <a:schemeClr val="accent1"/>
          </a:effectRef>
          <a:fontRef idx="minor">
            <a:schemeClr val="tx1"/>
          </a:fontRef>
        </p:style>
      </p:cxnSp>
      <p:sp>
        <p:nvSpPr>
          <p:cNvPr id="17" name="Arrow: Right 16">
            <a:extLst>
              <a:ext uri="{FF2B5EF4-FFF2-40B4-BE49-F238E27FC236}">
                <a16:creationId xmlns:a16="http://schemas.microsoft.com/office/drawing/2014/main" id="{DADB5076-2B52-48EB-B299-A853AB069893}"/>
              </a:ext>
            </a:extLst>
          </p:cNvPr>
          <p:cNvSpPr/>
          <p:nvPr/>
        </p:nvSpPr>
        <p:spPr>
          <a:xfrm rot="1452587">
            <a:off x="3546814" y="2150948"/>
            <a:ext cx="1992779" cy="80294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800" b="1" dirty="0"/>
              <a:t>外部因素</a:t>
            </a:r>
            <a:endParaRPr lang="en-US" sz="2800" b="1" dirty="0"/>
          </a:p>
        </p:txBody>
      </p:sp>
    </p:spTree>
    <p:extLst>
      <p:ext uri="{BB962C8B-B14F-4D97-AF65-F5344CB8AC3E}">
        <p14:creationId xmlns:p14="http://schemas.microsoft.com/office/powerpoint/2010/main" val="328642118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Aggregate Response Models: Dynamics</a:t>
            </a:r>
            <a:endParaRPr lang="en-US" dirty="0"/>
          </a:p>
        </p:txBody>
      </p:sp>
      <p:sp>
        <p:nvSpPr>
          <p:cNvPr id="3" name="Content Placeholder 2"/>
          <p:cNvSpPr>
            <a:spLocks noGrp="1"/>
          </p:cNvSpPr>
          <p:nvPr>
            <p:ph idx="1"/>
          </p:nvPr>
        </p:nvSpPr>
        <p:spPr/>
        <p:txBody>
          <a:bodyPr/>
          <a:lstStyle/>
          <a:p>
            <a:pPr>
              <a:spcAft>
                <a:spcPct val="100000"/>
              </a:spcAft>
              <a:buSzPct val="90000"/>
            </a:pPr>
            <a:r>
              <a:rPr lang="en-US" altLang="en-US" sz="3200" dirty="0"/>
              <a:t>Dynamic response model</a:t>
            </a:r>
          </a:p>
          <a:p>
            <a:pPr algn="ctr">
              <a:buSzPct val="90000"/>
              <a:buFont typeface="Wingdings" pitchFamily="2" charset="2"/>
              <a:buNone/>
            </a:pPr>
            <a:r>
              <a:rPr lang="en-US" altLang="en-US" b="1" dirty="0">
                <a:solidFill>
                  <a:srgbClr val="0153A5"/>
                </a:solidFill>
              </a:rPr>
              <a:t>	</a:t>
            </a:r>
            <a:r>
              <a:rPr lang="en-US" altLang="en-US" sz="4000" b="1" i="1" dirty="0" err="1">
                <a:solidFill>
                  <a:srgbClr val="0153A5"/>
                </a:solidFill>
              </a:rPr>
              <a:t>Y</a:t>
            </a:r>
            <a:r>
              <a:rPr lang="en-US" altLang="en-US" sz="4000" b="1" i="1" baseline="-25000" dirty="0" err="1">
                <a:solidFill>
                  <a:srgbClr val="0153A5"/>
                </a:solidFill>
              </a:rPr>
              <a:t>t</a:t>
            </a:r>
            <a:r>
              <a:rPr lang="en-US" altLang="en-US" sz="4000" b="1" dirty="0">
                <a:solidFill>
                  <a:srgbClr val="0153A5"/>
                </a:solidFill>
              </a:rPr>
              <a:t>  =  </a:t>
            </a:r>
            <a:r>
              <a:rPr lang="en-US" altLang="en-US" sz="4000" b="1" i="1" dirty="0">
                <a:solidFill>
                  <a:srgbClr val="0153A5"/>
                </a:solidFill>
              </a:rPr>
              <a:t>a</a:t>
            </a:r>
            <a:r>
              <a:rPr lang="en-US" altLang="en-US" sz="4000" b="1" i="1" baseline="-25000" dirty="0">
                <a:solidFill>
                  <a:srgbClr val="0153A5"/>
                </a:solidFill>
              </a:rPr>
              <a:t>0</a:t>
            </a:r>
            <a:r>
              <a:rPr lang="en-US" altLang="en-US" sz="4000" b="1" dirty="0">
                <a:solidFill>
                  <a:srgbClr val="0153A5"/>
                </a:solidFill>
              </a:rPr>
              <a:t>  +  </a:t>
            </a:r>
            <a:r>
              <a:rPr lang="en-US" altLang="en-US" sz="4000" b="1" i="1" dirty="0">
                <a:solidFill>
                  <a:srgbClr val="0153A5"/>
                </a:solidFill>
              </a:rPr>
              <a:t>a</a:t>
            </a:r>
            <a:r>
              <a:rPr lang="en-US" altLang="en-US" sz="4000" b="1" i="1" baseline="-25000" dirty="0">
                <a:solidFill>
                  <a:srgbClr val="0153A5"/>
                </a:solidFill>
              </a:rPr>
              <a:t>1 </a:t>
            </a:r>
            <a:r>
              <a:rPr lang="en-US" altLang="en-US" sz="4000" b="1" i="1" dirty="0" err="1">
                <a:solidFill>
                  <a:srgbClr val="0153A5"/>
                </a:solidFill>
              </a:rPr>
              <a:t>X</a:t>
            </a:r>
            <a:r>
              <a:rPr lang="en-US" altLang="en-US" sz="4000" b="1" i="1" baseline="-25000" dirty="0" err="1">
                <a:solidFill>
                  <a:srgbClr val="0153A5"/>
                </a:solidFill>
              </a:rPr>
              <a:t>t</a:t>
            </a:r>
            <a:r>
              <a:rPr lang="en-US" altLang="en-US" sz="4000" b="1" dirty="0">
                <a:solidFill>
                  <a:srgbClr val="0153A5"/>
                </a:solidFill>
              </a:rPr>
              <a:t>  +</a:t>
            </a:r>
            <a:r>
              <a:rPr lang="en-US" altLang="en-US" sz="4000" b="1" i="1" dirty="0">
                <a:solidFill>
                  <a:srgbClr val="0153A5"/>
                </a:solidFill>
              </a:rPr>
              <a:t> </a:t>
            </a:r>
            <a:r>
              <a:rPr lang="en-US" altLang="en-US" sz="4000" b="1" dirty="0">
                <a:solidFill>
                  <a:srgbClr val="0153A5"/>
                </a:solidFill>
                <a:latin typeface="Symbol" pitchFamily="18" charset="2"/>
              </a:rPr>
              <a:t>l </a:t>
            </a:r>
            <a:r>
              <a:rPr lang="en-US" altLang="en-US" sz="4000" b="1" i="1" dirty="0" err="1">
                <a:solidFill>
                  <a:srgbClr val="FF0000"/>
                </a:solidFill>
              </a:rPr>
              <a:t>Y</a:t>
            </a:r>
            <a:r>
              <a:rPr lang="en-US" altLang="en-US" sz="4000" b="1" i="1" baseline="-25000" dirty="0" err="1">
                <a:solidFill>
                  <a:srgbClr val="FF0000"/>
                </a:solidFill>
              </a:rPr>
              <a:t>t</a:t>
            </a:r>
            <a:r>
              <a:rPr lang="en-US" altLang="en-US" sz="4000" b="1" baseline="-25000" dirty="0">
                <a:solidFill>
                  <a:srgbClr val="FF0000"/>
                </a:solidFill>
              </a:rPr>
              <a:t>–1</a:t>
            </a:r>
            <a:endParaRPr lang="en-US" altLang="en-US" sz="4000" b="1" dirty="0">
              <a:solidFill>
                <a:srgbClr val="FF0000"/>
              </a:solidFill>
            </a:endParaRPr>
          </a:p>
          <a:p>
            <a:pPr>
              <a:buSzPct val="90000"/>
              <a:buFont typeface="Wingdings" pitchFamily="2" charset="2"/>
              <a:buNone/>
            </a:pPr>
            <a:r>
              <a:rPr lang="en-US" altLang="en-US" dirty="0"/>
              <a:t>	</a:t>
            </a:r>
          </a:p>
          <a:p>
            <a:pPr>
              <a:buSzPct val="90000"/>
              <a:buFont typeface="Wingdings" pitchFamily="2" charset="2"/>
              <a:buNone/>
            </a:pPr>
            <a:endParaRPr lang="en-US" altLang="en-US" dirty="0"/>
          </a:p>
          <a:p>
            <a:pPr>
              <a:buSzPct val="90000"/>
              <a:buFont typeface="Wingdings" pitchFamily="2" charset="2"/>
              <a:buNone/>
            </a:pPr>
            <a:endParaRPr lang="en-US" altLang="en-US" dirty="0"/>
          </a:p>
          <a:p>
            <a:pPr>
              <a:buSzPct val="90000"/>
              <a:buFont typeface="Wingdings" pitchFamily="2" charset="2"/>
              <a:buNone/>
            </a:pPr>
            <a:r>
              <a:rPr lang="en-US" altLang="en-US" dirty="0"/>
              <a:t>	Easy to estimate.</a:t>
            </a:r>
            <a:endParaRPr lang="en-US" dirty="0"/>
          </a:p>
        </p:txBody>
      </p:sp>
      <p:sp>
        <p:nvSpPr>
          <p:cNvPr id="4" name="Rectangle 10"/>
          <p:cNvSpPr>
            <a:spLocks noChangeArrowheads="1"/>
          </p:cNvSpPr>
          <p:nvPr/>
        </p:nvSpPr>
        <p:spPr bwMode="auto">
          <a:xfrm>
            <a:off x="6290409" y="4404965"/>
            <a:ext cx="1464375" cy="8685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nSpc>
                <a:spcPct val="90000"/>
              </a:lnSpc>
            </a:pPr>
            <a:r>
              <a:rPr lang="en-US" altLang="en-US" sz="2800" dirty="0">
                <a:solidFill>
                  <a:schemeClr val="tx1">
                    <a:lumMod val="65000"/>
                    <a:lumOff val="35000"/>
                  </a:schemeClr>
                </a:solidFill>
              </a:rPr>
              <a:t>Current</a:t>
            </a:r>
            <a:br>
              <a:rPr lang="en-US" altLang="en-US" sz="2800" dirty="0">
                <a:solidFill>
                  <a:schemeClr val="tx1">
                    <a:lumMod val="65000"/>
                    <a:lumOff val="35000"/>
                  </a:schemeClr>
                </a:solidFill>
              </a:rPr>
            </a:br>
            <a:r>
              <a:rPr lang="en-US" altLang="en-US" sz="2800" dirty="0">
                <a:solidFill>
                  <a:schemeClr val="tx1">
                    <a:lumMod val="65000"/>
                    <a:lumOff val="35000"/>
                  </a:schemeClr>
                </a:solidFill>
              </a:rPr>
              <a:t>effect</a:t>
            </a:r>
          </a:p>
        </p:txBody>
      </p:sp>
      <p:sp>
        <p:nvSpPr>
          <p:cNvPr id="5" name="Rectangle 12"/>
          <p:cNvSpPr>
            <a:spLocks noChangeArrowheads="1"/>
          </p:cNvSpPr>
          <p:nvPr/>
        </p:nvSpPr>
        <p:spPr bwMode="auto">
          <a:xfrm>
            <a:off x="9284754" y="4134827"/>
            <a:ext cx="1688219" cy="757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nSpc>
                <a:spcPct val="90000"/>
              </a:lnSpc>
            </a:pPr>
            <a:r>
              <a:rPr lang="en-US" altLang="en-US" sz="2400" dirty="0">
                <a:solidFill>
                  <a:schemeClr val="tx1">
                    <a:lumMod val="65000"/>
                    <a:lumOff val="35000"/>
                  </a:schemeClr>
                </a:solidFill>
              </a:rPr>
              <a:t>Carry-over</a:t>
            </a:r>
            <a:br>
              <a:rPr lang="en-US" altLang="en-US" sz="2400" dirty="0">
                <a:solidFill>
                  <a:schemeClr val="tx1">
                    <a:lumMod val="65000"/>
                    <a:lumOff val="35000"/>
                  </a:schemeClr>
                </a:solidFill>
              </a:rPr>
            </a:br>
            <a:r>
              <a:rPr lang="en-US" altLang="en-US" sz="2400" dirty="0">
                <a:solidFill>
                  <a:schemeClr val="tx1">
                    <a:lumMod val="65000"/>
                    <a:lumOff val="35000"/>
                  </a:schemeClr>
                </a:solidFill>
              </a:rPr>
              <a:t>effect</a:t>
            </a:r>
          </a:p>
        </p:txBody>
      </p:sp>
      <p:cxnSp>
        <p:nvCxnSpPr>
          <p:cNvPr id="6" name="Straight Arrow Connector 5"/>
          <p:cNvCxnSpPr/>
          <p:nvPr/>
        </p:nvCxnSpPr>
        <p:spPr>
          <a:xfrm flipV="1">
            <a:off x="6544726" y="3875081"/>
            <a:ext cx="0" cy="519492"/>
          </a:xfrm>
          <a:prstGeom prst="straightConnector1">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V="1">
            <a:off x="8009723" y="3838290"/>
            <a:ext cx="0" cy="423293"/>
          </a:xfrm>
          <a:prstGeom prst="straightConnector1">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8014793" y="4295405"/>
            <a:ext cx="1236518" cy="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830495"/>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219FF-00A2-4E3B-8A83-C439E29B7AFD}"/>
              </a:ext>
            </a:extLst>
          </p:cNvPr>
          <p:cNvSpPr>
            <a:spLocks noGrp="1"/>
          </p:cNvSpPr>
          <p:nvPr>
            <p:ph type="title"/>
          </p:nvPr>
        </p:nvSpPr>
        <p:spPr/>
        <p:txBody>
          <a:bodyPr>
            <a:normAutofit/>
          </a:bodyPr>
          <a:lstStyle/>
          <a:p>
            <a:r>
              <a:rPr lang="en-US" sz="3200" b="1" i="0" u="none" strike="noStrike" baseline="0" dirty="0">
                <a:solidFill>
                  <a:srgbClr val="FF0000"/>
                </a:solidFill>
                <a:latin typeface="Georgia" panose="02040502050405020303" pitchFamily="18" charset="0"/>
              </a:rPr>
              <a:t>Market-Share Models </a:t>
            </a:r>
            <a:r>
              <a:rPr lang="en-US" sz="3200" b="1" i="0" u="none" strike="noStrike" baseline="0" dirty="0">
                <a:latin typeface="Georgia" panose="02040502050405020303" pitchFamily="18" charset="0"/>
              </a:rPr>
              <a:t>and Competitive Effects</a:t>
            </a:r>
            <a:endParaRPr lang="en-US" sz="5400" dirty="0"/>
          </a:p>
        </p:txBody>
      </p:sp>
      <p:sp>
        <p:nvSpPr>
          <p:cNvPr id="3" name="Content Placeholder 2">
            <a:extLst>
              <a:ext uri="{FF2B5EF4-FFF2-40B4-BE49-F238E27FC236}">
                <a16:creationId xmlns:a16="http://schemas.microsoft.com/office/drawing/2014/main" id="{35370C69-6DC6-4DDC-A281-8E4A353036D9}"/>
              </a:ext>
            </a:extLst>
          </p:cNvPr>
          <p:cNvSpPr>
            <a:spLocks noGrp="1"/>
          </p:cNvSpPr>
          <p:nvPr>
            <p:ph idx="1"/>
          </p:nvPr>
        </p:nvSpPr>
        <p:spPr>
          <a:xfrm>
            <a:off x="152400" y="1106906"/>
            <a:ext cx="12039600" cy="5751094"/>
          </a:xfrm>
          <a:solidFill>
            <a:schemeClr val="bg1"/>
          </a:solidFill>
        </p:spPr>
        <p:txBody>
          <a:bodyPr anchor="t">
            <a:normAutofit fontScale="47500" lnSpcReduction="20000"/>
          </a:bodyPr>
          <a:lstStyle/>
          <a:p>
            <a:pPr marL="0" indent="0">
              <a:lnSpc>
                <a:spcPct val="120000"/>
              </a:lnSpc>
              <a:spcBef>
                <a:spcPts val="600"/>
              </a:spcBef>
              <a:spcAft>
                <a:spcPts val="600"/>
              </a:spcAft>
              <a:buNone/>
            </a:pPr>
            <a:r>
              <a:rPr lang="en-US" sz="7600" i="1" dirty="0">
                <a:latin typeface="Times New Roman" panose="02020603050405020304" pitchFamily="18" charset="0"/>
              </a:rPr>
              <a:t>Y </a:t>
            </a:r>
            <a:r>
              <a:rPr lang="en-US" sz="7600" dirty="0">
                <a:latin typeface="SymbolMT"/>
              </a:rPr>
              <a:t>= </a:t>
            </a:r>
            <a:r>
              <a:rPr lang="en-US" sz="7600" i="1" dirty="0">
                <a:latin typeface="Times New Roman" panose="02020603050405020304" pitchFamily="18" charset="0"/>
              </a:rPr>
              <a:t>M </a:t>
            </a:r>
            <a:r>
              <a:rPr lang="en-US" sz="7600" dirty="0">
                <a:latin typeface="SymbolMT"/>
              </a:rPr>
              <a:t>×</a:t>
            </a:r>
            <a:r>
              <a:rPr lang="en-US" sz="7600" i="1" dirty="0">
                <a:latin typeface="Times New Roman" panose="02020603050405020304" pitchFamily="18" charset="0"/>
              </a:rPr>
              <a:t>V</a:t>
            </a:r>
            <a:endParaRPr lang="en-US" sz="7600" dirty="0"/>
          </a:p>
          <a:p>
            <a:pPr marL="0" indent="0" algn="l">
              <a:lnSpc>
                <a:spcPct val="120000"/>
              </a:lnSpc>
              <a:spcBef>
                <a:spcPts val="600"/>
              </a:spcBef>
              <a:spcAft>
                <a:spcPts val="600"/>
              </a:spcAft>
              <a:buNone/>
            </a:pPr>
            <a:r>
              <a:rPr lang="en-US" sz="3000" b="0" i="0" u="none" strike="noStrike" baseline="0" dirty="0">
                <a:latin typeface="Georgia" panose="02040502050405020303" pitchFamily="18" charset="0"/>
              </a:rPr>
              <a:t> </a:t>
            </a:r>
          </a:p>
          <a:p>
            <a:pPr algn="l">
              <a:lnSpc>
                <a:spcPct val="120000"/>
              </a:lnSpc>
              <a:spcBef>
                <a:spcPts val="600"/>
              </a:spcBef>
              <a:spcAft>
                <a:spcPts val="600"/>
              </a:spcAft>
            </a:pPr>
            <a:r>
              <a:rPr lang="en-US" sz="5800" b="0" i="0" u="none" strike="noStrike" baseline="0" dirty="0">
                <a:latin typeface="Georgia" panose="02040502050405020303" pitchFamily="18" charset="0"/>
              </a:rPr>
              <a:t>Brand sales models (</a:t>
            </a:r>
            <a:r>
              <a:rPr lang="en-US" sz="5800" b="0" i="1" u="none" strike="noStrike" baseline="0" dirty="0">
                <a:latin typeface="Georgia" panose="02040502050405020303" pitchFamily="18" charset="0"/>
              </a:rPr>
              <a:t>Y</a:t>
            </a:r>
            <a:r>
              <a:rPr lang="en-US" sz="5800" b="0" i="0" u="none" strike="noStrike" baseline="0" dirty="0">
                <a:latin typeface="Georgia" panose="02040502050405020303" pitchFamily="18" charset="0"/>
              </a:rPr>
              <a:t>) – Total Sales of a brand</a:t>
            </a:r>
          </a:p>
          <a:p>
            <a:pPr algn="l">
              <a:lnSpc>
                <a:spcPct val="120000"/>
              </a:lnSpc>
              <a:spcBef>
                <a:spcPts val="600"/>
              </a:spcBef>
              <a:spcAft>
                <a:spcPts val="600"/>
              </a:spcAft>
            </a:pPr>
            <a:r>
              <a:rPr lang="en-US" sz="5800" b="0" i="0" u="none" strike="noStrike" baseline="0" dirty="0">
                <a:latin typeface="Georgia" panose="02040502050405020303" pitchFamily="18" charset="0"/>
              </a:rPr>
              <a:t>Product class sales models (</a:t>
            </a:r>
            <a:r>
              <a:rPr lang="en-US" sz="5800" b="0" i="1" u="none" strike="noStrike" baseline="0" dirty="0">
                <a:latin typeface="Georgia" panose="02040502050405020303" pitchFamily="18" charset="0"/>
              </a:rPr>
              <a:t>V</a:t>
            </a:r>
            <a:r>
              <a:rPr lang="en-US" sz="5800" b="0" i="0" u="none" strike="noStrike" baseline="0" dirty="0">
                <a:latin typeface="Georgia" panose="02040502050405020303" pitchFamily="18" charset="0"/>
              </a:rPr>
              <a:t>) – Total Sales of a product category in the marketplace.</a:t>
            </a:r>
          </a:p>
          <a:p>
            <a:pPr algn="l">
              <a:lnSpc>
                <a:spcPct val="120000"/>
              </a:lnSpc>
              <a:spcBef>
                <a:spcPts val="600"/>
              </a:spcBef>
              <a:spcAft>
                <a:spcPts val="600"/>
              </a:spcAft>
            </a:pPr>
            <a:r>
              <a:rPr lang="en-US" sz="5800" b="0" i="0" u="none" strike="noStrike" baseline="0" dirty="0">
                <a:latin typeface="Georgia" panose="02040502050405020303" pitchFamily="18" charset="0"/>
              </a:rPr>
              <a:t>Market-share models (</a:t>
            </a:r>
            <a:r>
              <a:rPr lang="en-US" sz="5800" b="0" i="1" u="none" strike="noStrike" baseline="0" dirty="0">
                <a:latin typeface="Georgia" panose="02040502050405020303" pitchFamily="18" charset="0"/>
              </a:rPr>
              <a:t>M</a:t>
            </a:r>
            <a:r>
              <a:rPr lang="en-US" sz="5800" b="0" i="0" u="none" strike="noStrike" baseline="0" dirty="0">
                <a:latin typeface="Georgia" panose="02040502050405020303" pitchFamily="18" charset="0"/>
              </a:rPr>
              <a:t>) – Market share of the brand </a:t>
            </a:r>
          </a:p>
          <a:p>
            <a:pPr marL="0" indent="0" algn="l">
              <a:lnSpc>
                <a:spcPct val="120000"/>
              </a:lnSpc>
              <a:spcBef>
                <a:spcPts val="600"/>
              </a:spcBef>
              <a:spcAft>
                <a:spcPts val="600"/>
              </a:spcAft>
              <a:buNone/>
            </a:pPr>
            <a:endParaRPr lang="en-US" sz="4400" dirty="0">
              <a:latin typeface="Georgia" panose="02040502050405020303" pitchFamily="18" charset="0"/>
            </a:endParaRPr>
          </a:p>
          <a:p>
            <a:pPr marL="0" indent="0" algn="l">
              <a:lnSpc>
                <a:spcPct val="120000"/>
              </a:lnSpc>
              <a:spcBef>
                <a:spcPts val="600"/>
              </a:spcBef>
              <a:spcAft>
                <a:spcPts val="600"/>
              </a:spcAft>
              <a:buNone/>
            </a:pPr>
            <a:r>
              <a:rPr lang="en-US" sz="4400" dirty="0">
                <a:latin typeface="Georgia" panose="02040502050405020303" pitchFamily="18" charset="0"/>
              </a:rPr>
              <a:t>Models of product class sales (V) explaining demand through environmental variables (population sizes, growth, past sales </a:t>
            </a:r>
            <a:r>
              <a:rPr lang="en-US" sz="4400" b="0" i="0" u="none" strike="noStrike" baseline="0" dirty="0">
                <a:latin typeface="Georgia" panose="02040502050405020303" pitchFamily="18" charset="0"/>
              </a:rPr>
              <a:t>levels, etc.) and by aggregate values of marketing variables (total advertising spending, average price, etc.).</a:t>
            </a:r>
          </a:p>
          <a:p>
            <a:pPr marL="0" indent="0" algn="l">
              <a:lnSpc>
                <a:spcPct val="120000"/>
              </a:lnSpc>
              <a:spcBef>
                <a:spcPts val="600"/>
              </a:spcBef>
              <a:spcAft>
                <a:spcPts val="600"/>
              </a:spcAft>
              <a:buNone/>
            </a:pPr>
            <a:r>
              <a:rPr lang="en-US" sz="4400" dirty="0">
                <a:latin typeface="Georgia" panose="02040502050405020303" pitchFamily="18" charset="0"/>
              </a:rPr>
              <a:t>E</a:t>
            </a:r>
            <a:r>
              <a:rPr lang="en-US" sz="4400" b="0" i="0" u="none" strike="noStrike" baseline="0" dirty="0">
                <a:latin typeface="Georgia" panose="02040502050405020303" pitchFamily="18" charset="0"/>
              </a:rPr>
              <a:t>ach firm’s market share must be between 0 and 100 percent (</a:t>
            </a:r>
            <a:r>
              <a:rPr lang="en-US" sz="4400" b="1" i="0" u="none" strike="noStrike" baseline="0" dirty="0">
                <a:latin typeface="Georgia" panose="02040502050405020303" pitchFamily="18" charset="0"/>
              </a:rPr>
              <a:t>range restriction</a:t>
            </a:r>
            <a:r>
              <a:rPr lang="en-US" sz="4400" b="0" i="0" u="none" strike="noStrike" baseline="0" dirty="0">
                <a:latin typeface="Georgia" panose="02040502050405020303" pitchFamily="18" charset="0"/>
              </a:rPr>
              <a:t>) and market shares, summed over brands, must equal 100 percent (</a:t>
            </a:r>
            <a:r>
              <a:rPr lang="en-US" sz="4400" b="1" i="0" u="none" strike="noStrike" baseline="0" dirty="0">
                <a:latin typeface="Georgia" panose="02040502050405020303" pitchFamily="18" charset="0"/>
              </a:rPr>
              <a:t>sum restriction</a:t>
            </a:r>
            <a:r>
              <a:rPr lang="en-US" sz="4400" b="0" i="0" u="none" strike="noStrike" baseline="0" dirty="0">
                <a:latin typeface="Georgia" panose="02040502050405020303" pitchFamily="18" charset="0"/>
              </a:rPr>
              <a:t>).</a:t>
            </a:r>
          </a:p>
        </p:txBody>
      </p:sp>
    </p:spTree>
    <p:extLst>
      <p:ext uri="{BB962C8B-B14F-4D97-AF65-F5344CB8AC3E}">
        <p14:creationId xmlns:p14="http://schemas.microsoft.com/office/powerpoint/2010/main" val="3173063773"/>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Aggregate Response Models: Market Share</a:t>
            </a:r>
            <a:endParaRPr lang="en-US" dirty="0"/>
          </a:p>
        </p:txBody>
      </p:sp>
      <p:sp>
        <p:nvSpPr>
          <p:cNvPr id="3" name="Content Placeholder 2"/>
          <p:cNvSpPr>
            <a:spLocks noGrp="1"/>
          </p:cNvSpPr>
          <p:nvPr>
            <p:ph idx="1"/>
          </p:nvPr>
        </p:nvSpPr>
        <p:spPr>
          <a:xfrm>
            <a:off x="0" y="1250114"/>
            <a:ext cx="12067673" cy="5692107"/>
          </a:xfrm>
          <a:solidFill>
            <a:schemeClr val="bg1"/>
          </a:solidFill>
        </p:spPr>
        <p:txBody>
          <a:bodyPr anchor="t">
            <a:normAutofit fontScale="92500" lnSpcReduction="10000"/>
          </a:bodyPr>
          <a:lstStyle/>
          <a:p>
            <a:pPr>
              <a:lnSpc>
                <a:spcPct val="120000"/>
              </a:lnSpc>
              <a:spcBef>
                <a:spcPts val="600"/>
              </a:spcBef>
              <a:spcAft>
                <a:spcPts val="600"/>
              </a:spcAft>
              <a:buSzPct val="90000"/>
              <a:tabLst>
                <a:tab pos="1517650" algn="r"/>
                <a:tab pos="3143250" algn="ctr"/>
              </a:tabLst>
            </a:pPr>
            <a:r>
              <a:rPr lang="en-US" altLang="en-US" sz="3500" dirty="0"/>
              <a:t>Market share (attraction) models</a:t>
            </a:r>
            <a:endParaRPr lang="en-US" altLang="en-US" sz="3000" dirty="0"/>
          </a:p>
          <a:p>
            <a:pPr>
              <a:lnSpc>
                <a:spcPct val="120000"/>
              </a:lnSpc>
              <a:spcBef>
                <a:spcPts val="600"/>
              </a:spcBef>
              <a:spcAft>
                <a:spcPts val="600"/>
              </a:spcAft>
              <a:buSzPct val="90000"/>
              <a:buNone/>
              <a:tabLst>
                <a:tab pos="1517650" algn="r"/>
                <a:tab pos="3143250" algn="ctr"/>
              </a:tabLst>
            </a:pPr>
            <a:r>
              <a:rPr lang="en-US" altLang="en-US" sz="3600" dirty="0"/>
              <a:t>		</a:t>
            </a:r>
            <a:r>
              <a:rPr lang="en-US" altLang="en-US" sz="3600" b="1" dirty="0">
                <a:solidFill>
                  <a:srgbClr val="0153A5"/>
                </a:solidFill>
              </a:rPr>
              <a:t>	</a:t>
            </a:r>
            <a:r>
              <a:rPr lang="en-US" altLang="en-US" sz="3600" b="1" i="1" dirty="0">
                <a:solidFill>
                  <a:srgbClr val="0153A5"/>
                </a:solidFill>
              </a:rPr>
              <a:t>A</a:t>
            </a:r>
            <a:r>
              <a:rPr lang="en-US" altLang="en-US" sz="3600" b="1" i="1" baseline="-25000" dirty="0">
                <a:solidFill>
                  <a:srgbClr val="0153A5"/>
                </a:solidFill>
              </a:rPr>
              <a:t>i</a:t>
            </a:r>
            <a:endParaRPr lang="en-US" altLang="en-US" sz="3600" b="1" dirty="0">
              <a:solidFill>
                <a:srgbClr val="0153A5"/>
              </a:solidFill>
            </a:endParaRPr>
          </a:p>
          <a:p>
            <a:pPr>
              <a:lnSpc>
                <a:spcPct val="120000"/>
              </a:lnSpc>
              <a:spcBef>
                <a:spcPts val="600"/>
              </a:spcBef>
              <a:spcAft>
                <a:spcPts val="600"/>
              </a:spcAft>
              <a:buSzPct val="90000"/>
              <a:buNone/>
              <a:tabLst>
                <a:tab pos="1517650" algn="r"/>
                <a:tab pos="3143250" algn="ctr"/>
              </a:tabLst>
            </a:pPr>
            <a:r>
              <a:rPr lang="en-US" altLang="en-US" sz="3600" b="1" dirty="0">
                <a:solidFill>
                  <a:srgbClr val="0153A5"/>
                </a:solidFill>
              </a:rPr>
              <a:t>		</a:t>
            </a:r>
            <a:r>
              <a:rPr lang="en-US" altLang="en-US" sz="3600" b="1" i="1" dirty="0" err="1">
                <a:solidFill>
                  <a:srgbClr val="0153A5"/>
                </a:solidFill>
              </a:rPr>
              <a:t>M</a:t>
            </a:r>
            <a:r>
              <a:rPr lang="en-US" altLang="en-US" sz="3600" b="1" i="1" baseline="-25000" dirty="0" err="1">
                <a:solidFill>
                  <a:srgbClr val="0153A5"/>
                </a:solidFill>
              </a:rPr>
              <a:t>i</a:t>
            </a:r>
            <a:r>
              <a:rPr lang="en-US" altLang="en-US" sz="3600" b="1" dirty="0">
                <a:solidFill>
                  <a:srgbClr val="0153A5"/>
                </a:solidFill>
              </a:rPr>
              <a:t>  =	––––––––––––––––––</a:t>
            </a:r>
            <a:endParaRPr lang="en-US" altLang="en-US" sz="3600" b="1" i="1" dirty="0">
              <a:solidFill>
                <a:srgbClr val="0153A5"/>
              </a:solidFill>
            </a:endParaRPr>
          </a:p>
          <a:p>
            <a:pPr>
              <a:lnSpc>
                <a:spcPct val="120000"/>
              </a:lnSpc>
              <a:spcBef>
                <a:spcPts val="600"/>
              </a:spcBef>
              <a:spcAft>
                <a:spcPts val="600"/>
              </a:spcAft>
              <a:buSzPct val="90000"/>
              <a:buNone/>
              <a:tabLst>
                <a:tab pos="1517650" algn="r"/>
                <a:tab pos="3143250" algn="ctr"/>
              </a:tabLst>
            </a:pPr>
            <a:r>
              <a:rPr lang="en-US" altLang="en-US" sz="3600" b="1" i="1" dirty="0">
                <a:solidFill>
                  <a:srgbClr val="0153A5"/>
                </a:solidFill>
              </a:rPr>
              <a:t>			A</a:t>
            </a:r>
            <a:r>
              <a:rPr lang="en-US" altLang="en-US" sz="3600" b="1" baseline="-25000" dirty="0">
                <a:solidFill>
                  <a:srgbClr val="0153A5"/>
                </a:solidFill>
              </a:rPr>
              <a:t>1</a:t>
            </a:r>
            <a:r>
              <a:rPr lang="en-US" altLang="en-US" sz="3600" b="1" i="1" dirty="0">
                <a:solidFill>
                  <a:srgbClr val="0153A5"/>
                </a:solidFill>
              </a:rPr>
              <a:t>  +  A</a:t>
            </a:r>
            <a:r>
              <a:rPr lang="en-US" altLang="en-US" sz="3600" b="1" baseline="-25000" dirty="0">
                <a:solidFill>
                  <a:srgbClr val="0153A5"/>
                </a:solidFill>
              </a:rPr>
              <a:t>2</a:t>
            </a:r>
            <a:r>
              <a:rPr lang="en-US" altLang="en-US" sz="3600" b="1" i="1" dirty="0">
                <a:solidFill>
                  <a:srgbClr val="0153A5"/>
                </a:solidFill>
              </a:rPr>
              <a:t>  +  . . .  +  A</a:t>
            </a:r>
            <a:r>
              <a:rPr lang="en-US" altLang="en-US" sz="3600" b="1" i="1" baseline="-25000" dirty="0">
                <a:solidFill>
                  <a:srgbClr val="0153A5"/>
                </a:solidFill>
              </a:rPr>
              <a:t>n</a:t>
            </a:r>
            <a:endParaRPr lang="en-US" altLang="en-US" sz="3600" b="1" dirty="0">
              <a:solidFill>
                <a:srgbClr val="0153A5"/>
              </a:solidFill>
            </a:endParaRPr>
          </a:p>
          <a:p>
            <a:pPr>
              <a:lnSpc>
                <a:spcPct val="120000"/>
              </a:lnSpc>
              <a:spcBef>
                <a:spcPts val="600"/>
              </a:spcBef>
              <a:spcAft>
                <a:spcPts val="600"/>
              </a:spcAft>
              <a:buSzPct val="90000"/>
              <a:buNone/>
              <a:tabLst>
                <a:tab pos="1517650" algn="r"/>
                <a:tab pos="3143250" algn="ctr"/>
              </a:tabLst>
            </a:pPr>
            <a:r>
              <a:rPr lang="en-US" altLang="en-US" dirty="0"/>
              <a:t>	</a:t>
            </a:r>
            <a:r>
              <a:rPr lang="en-US" altLang="en-US" sz="3800" i="1" dirty="0"/>
              <a:t>A</a:t>
            </a:r>
            <a:r>
              <a:rPr lang="en-US" altLang="en-US" sz="3800" i="1" baseline="-25000" dirty="0"/>
              <a:t>i</a:t>
            </a:r>
            <a:r>
              <a:rPr lang="en-US" altLang="en-US" sz="3800" dirty="0"/>
              <a:t> = attractiveness of brand </a:t>
            </a:r>
            <a:r>
              <a:rPr lang="en-US" altLang="en-US" sz="3800" i="1" dirty="0" err="1"/>
              <a:t>i</a:t>
            </a:r>
            <a:r>
              <a:rPr lang="en-US" altLang="en-US" sz="3800" i="1" dirty="0"/>
              <a:t>.</a:t>
            </a:r>
          </a:p>
          <a:p>
            <a:pPr>
              <a:lnSpc>
                <a:spcPct val="120000"/>
              </a:lnSpc>
              <a:spcBef>
                <a:spcPts val="600"/>
              </a:spcBef>
              <a:spcAft>
                <a:spcPts val="600"/>
              </a:spcAft>
              <a:buSzPct val="90000"/>
              <a:buNone/>
              <a:tabLst>
                <a:tab pos="1517650" algn="r"/>
                <a:tab pos="3143250" algn="ctr"/>
              </a:tabLst>
            </a:pPr>
            <a:r>
              <a:rPr lang="en-US" altLang="en-US" sz="2800" i="1" dirty="0"/>
              <a:t>	</a:t>
            </a:r>
            <a:r>
              <a:rPr lang="en-US" altLang="en-US" sz="2800" dirty="0"/>
              <a:t>Satisfies sum (</a:t>
            </a:r>
            <a:r>
              <a:rPr lang="en-US" altLang="en-US" sz="2800" b="1" dirty="0"/>
              <a:t>market shares sum to 1.0</a:t>
            </a:r>
            <a:r>
              <a:rPr lang="en-US" altLang="en-US" sz="2800" dirty="0"/>
              <a:t>) and range constraints (brand share is between 0.0 and 1.0)</a:t>
            </a:r>
          </a:p>
          <a:p>
            <a:pPr>
              <a:lnSpc>
                <a:spcPct val="120000"/>
              </a:lnSpc>
              <a:spcBef>
                <a:spcPts val="600"/>
              </a:spcBef>
              <a:spcAft>
                <a:spcPts val="600"/>
              </a:spcAft>
              <a:buSzPct val="90000"/>
              <a:buNone/>
              <a:tabLst>
                <a:tab pos="1517650" algn="r"/>
                <a:tab pos="3143250" algn="ctr"/>
              </a:tabLst>
            </a:pPr>
            <a:r>
              <a:rPr lang="en-US" altLang="en-US" sz="2800" dirty="0"/>
              <a:t>	Has “</a:t>
            </a:r>
            <a:r>
              <a:rPr lang="en-US" altLang="en-US" sz="2800" b="1" dirty="0"/>
              <a:t>proportional draw</a:t>
            </a:r>
            <a:r>
              <a:rPr lang="en-US" altLang="en-US" sz="2800" dirty="0"/>
              <a:t>” property </a:t>
            </a:r>
            <a:r>
              <a:rPr lang="en-US" altLang="zh-TW" sz="2800" dirty="0">
                <a:sym typeface="Wingdings" panose="05000000000000000000" pitchFamily="2" charset="2"/>
              </a:rPr>
              <a:t> a new competing brand will draw market share proportionally from all existing brands. </a:t>
            </a:r>
            <a:r>
              <a:rPr lang="en-US" altLang="en-US" sz="2800" dirty="0"/>
              <a:t> </a:t>
            </a:r>
            <a:endParaRPr lang="en-US" dirty="0"/>
          </a:p>
        </p:txBody>
      </p:sp>
    </p:spTree>
    <p:extLst>
      <p:ext uri="{BB962C8B-B14F-4D97-AF65-F5344CB8AC3E}">
        <p14:creationId xmlns:p14="http://schemas.microsoft.com/office/powerpoint/2010/main" val="1143658673"/>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Model Benefits</a:t>
            </a:r>
            <a:endParaRPr lang="en-US" dirty="0"/>
          </a:p>
        </p:txBody>
      </p:sp>
      <p:sp>
        <p:nvSpPr>
          <p:cNvPr id="3" name="Content Placeholder 2"/>
          <p:cNvSpPr>
            <a:spLocks noGrp="1"/>
          </p:cNvSpPr>
          <p:nvPr>
            <p:ph idx="1"/>
          </p:nvPr>
        </p:nvSpPr>
        <p:spPr>
          <a:xfrm>
            <a:off x="293915" y="1499617"/>
            <a:ext cx="11615056" cy="4677347"/>
          </a:xfrm>
        </p:spPr>
        <p:txBody>
          <a:bodyPr anchor="t">
            <a:normAutofit/>
          </a:bodyPr>
          <a:lstStyle/>
          <a:p>
            <a:pPr>
              <a:lnSpc>
                <a:spcPct val="100000"/>
              </a:lnSpc>
              <a:spcAft>
                <a:spcPts val="600"/>
              </a:spcAft>
              <a:buSzPct val="90000"/>
            </a:pPr>
            <a:r>
              <a:rPr lang="en-US" altLang="en-US" sz="2800" b="1" dirty="0"/>
              <a:t>Small models can offer insight – they can change your goals and priorities, even if they don’t influence your decisions.</a:t>
            </a:r>
          </a:p>
          <a:p>
            <a:pPr>
              <a:lnSpc>
                <a:spcPct val="100000"/>
              </a:lnSpc>
              <a:spcAft>
                <a:spcPts val="600"/>
              </a:spcAft>
              <a:buSzPct val="90000"/>
            </a:pPr>
            <a:r>
              <a:rPr lang="en-US" altLang="en-US" sz="2800" b="1" dirty="0"/>
              <a:t>Even simple models can align management </a:t>
            </a:r>
            <a:r>
              <a:rPr lang="en-US" altLang="en-US" sz="2800" b="1" i="1" dirty="0">
                <a:solidFill>
                  <a:srgbClr val="FF0000"/>
                </a:solidFill>
              </a:rPr>
              <a:t>beliefs (mental model)</a:t>
            </a:r>
            <a:r>
              <a:rPr lang="en-US" altLang="en-US" sz="2800" b="1" dirty="0"/>
              <a:t> with marketing policy.</a:t>
            </a:r>
          </a:p>
          <a:p>
            <a:pPr>
              <a:lnSpc>
                <a:spcPct val="100000"/>
              </a:lnSpc>
              <a:spcAft>
                <a:spcPts val="600"/>
              </a:spcAft>
              <a:buSzPct val="90000"/>
            </a:pPr>
            <a:r>
              <a:rPr lang="en-US" altLang="en-US" sz="2800" b="1" dirty="0"/>
              <a:t>You don’t need hard data to get value from models--</a:t>
            </a:r>
            <a:r>
              <a:rPr lang="en-US" altLang="en-US" sz="2800" b="1" i="1" dirty="0">
                <a:solidFill>
                  <a:srgbClr val="FF0000"/>
                </a:solidFill>
              </a:rPr>
              <a:t>judgments and intuition is often enough.</a:t>
            </a:r>
          </a:p>
          <a:p>
            <a:pPr>
              <a:lnSpc>
                <a:spcPct val="100000"/>
              </a:lnSpc>
              <a:spcAft>
                <a:spcPts val="600"/>
              </a:spcAft>
              <a:buSzPct val="90000"/>
            </a:pPr>
            <a:r>
              <a:rPr lang="en-US" altLang="en-US" sz="2800" b="1" dirty="0"/>
              <a:t>Digital data capture enables large model ROI.</a:t>
            </a:r>
          </a:p>
        </p:txBody>
      </p:sp>
    </p:spTree>
    <p:extLst>
      <p:ext uri="{BB962C8B-B14F-4D97-AF65-F5344CB8AC3E}">
        <p14:creationId xmlns:p14="http://schemas.microsoft.com/office/powerpoint/2010/main" val="384745162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19161-07EE-465B-B025-45D9DA6B8B1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74CF58C-8AFD-4C67-9E9B-268E9FEA2091}"/>
              </a:ext>
            </a:extLst>
          </p:cNvPr>
          <p:cNvSpPr>
            <a:spLocks noGrp="1"/>
          </p:cNvSpPr>
          <p:nvPr>
            <p:ph idx="1"/>
          </p:nvPr>
        </p:nvSpPr>
        <p:spPr/>
        <p:txBody>
          <a:bodyPr>
            <a:normAutofit/>
          </a:bodyPr>
          <a:lstStyle/>
          <a:p>
            <a:r>
              <a:rPr lang="en-US" sz="6600" dirty="0"/>
              <a:t>The end</a:t>
            </a:r>
          </a:p>
        </p:txBody>
      </p:sp>
    </p:spTree>
    <p:extLst>
      <p:ext uri="{BB962C8B-B14F-4D97-AF65-F5344CB8AC3E}">
        <p14:creationId xmlns:p14="http://schemas.microsoft.com/office/powerpoint/2010/main" val="21924497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35414-375D-4D95-B409-4A6805280FD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F0E6C71-FB61-41C0-A4EB-5EF1A8F6293C}"/>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03495268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trends</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410121" y="1377558"/>
            <a:ext cx="7145517" cy="5098656"/>
          </a:xfrm>
        </p:spPr>
      </p:pic>
    </p:spTree>
    <p:extLst>
      <p:ext uri="{BB962C8B-B14F-4D97-AF65-F5344CB8AC3E}">
        <p14:creationId xmlns:p14="http://schemas.microsoft.com/office/powerpoint/2010/main" val="4212063021"/>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F231808-4CBF-4CA2-8DFC-EC104748989B}"/>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822371" y="1987596"/>
            <a:ext cx="7369629" cy="387980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Today’s trends</a:t>
            </a:r>
          </a:p>
        </p:txBody>
      </p:sp>
      <p:pic>
        <p:nvPicPr>
          <p:cNvPr id="4" name="Content Placeholder 3"/>
          <p:cNvPicPr>
            <a:picLocks noGrp="1" noChangeAspect="1"/>
          </p:cNvPicPr>
          <p:nvPr>
            <p:ph idx="1"/>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95943" y="1250114"/>
            <a:ext cx="5674281" cy="5028200"/>
          </a:xfrm>
        </p:spPr>
      </p:pic>
    </p:spTree>
    <p:extLst>
      <p:ext uri="{BB962C8B-B14F-4D97-AF65-F5344CB8AC3E}">
        <p14:creationId xmlns:p14="http://schemas.microsoft.com/office/powerpoint/2010/main" val="1111551992"/>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trends</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353559" y="1500189"/>
            <a:ext cx="7142472" cy="4912269"/>
          </a:xfrm>
        </p:spPr>
      </p:pic>
    </p:spTree>
    <p:extLst>
      <p:ext uri="{BB962C8B-B14F-4D97-AF65-F5344CB8AC3E}">
        <p14:creationId xmlns:p14="http://schemas.microsoft.com/office/powerpoint/2010/main" val="717178685"/>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The Opportunity for Marketing Analytics</a:t>
            </a:r>
            <a:endParaRPr lang="en-US" dirty="0"/>
          </a:p>
        </p:txBody>
      </p:sp>
      <p:sp>
        <p:nvSpPr>
          <p:cNvPr id="4" name="Freeform 9"/>
          <p:cNvSpPr>
            <a:spLocks/>
          </p:cNvSpPr>
          <p:nvPr/>
        </p:nvSpPr>
        <p:spPr bwMode="auto">
          <a:xfrm>
            <a:off x="5624803" y="2309231"/>
            <a:ext cx="766763" cy="966788"/>
          </a:xfrm>
          <a:custGeom>
            <a:avLst/>
            <a:gdLst>
              <a:gd name="T0" fmla="*/ 0 w 965"/>
              <a:gd name="T1" fmla="*/ 1217 h 1217"/>
              <a:gd name="T2" fmla="*/ 0 w 965"/>
              <a:gd name="T3" fmla="*/ 885 h 1217"/>
              <a:gd name="T4" fmla="*/ 71 w 965"/>
              <a:gd name="T5" fmla="*/ 849 h 1217"/>
              <a:gd name="T6" fmla="*/ 153 w 965"/>
              <a:gd name="T7" fmla="*/ 800 h 1217"/>
              <a:gd name="T8" fmla="*/ 266 w 965"/>
              <a:gd name="T9" fmla="*/ 723 h 1217"/>
              <a:gd name="T10" fmla="*/ 342 w 965"/>
              <a:gd name="T11" fmla="*/ 664 h 1217"/>
              <a:gd name="T12" fmla="*/ 423 w 965"/>
              <a:gd name="T13" fmla="*/ 608 h 1217"/>
              <a:gd name="T14" fmla="*/ 487 w 965"/>
              <a:gd name="T15" fmla="*/ 550 h 1217"/>
              <a:gd name="T16" fmla="*/ 551 w 965"/>
              <a:gd name="T17" fmla="*/ 482 h 1217"/>
              <a:gd name="T18" fmla="*/ 630 w 965"/>
              <a:gd name="T19" fmla="*/ 400 h 1217"/>
              <a:gd name="T20" fmla="*/ 691 w 965"/>
              <a:gd name="T21" fmla="*/ 340 h 1217"/>
              <a:gd name="T22" fmla="*/ 745 w 965"/>
              <a:gd name="T23" fmla="*/ 279 h 1217"/>
              <a:gd name="T24" fmla="*/ 802 w 965"/>
              <a:gd name="T25" fmla="*/ 204 h 1217"/>
              <a:gd name="T26" fmla="*/ 854 w 965"/>
              <a:gd name="T27" fmla="*/ 141 h 1217"/>
              <a:gd name="T28" fmla="*/ 910 w 965"/>
              <a:gd name="T29" fmla="*/ 66 h 1217"/>
              <a:gd name="T30" fmla="*/ 965 w 965"/>
              <a:gd name="T31" fmla="*/ 0 h 1217"/>
              <a:gd name="T32" fmla="*/ 965 w 965"/>
              <a:gd name="T33" fmla="*/ 1217 h 1217"/>
              <a:gd name="T34" fmla="*/ 0 w 965"/>
              <a:gd name="T35" fmla="*/ 1217 h 1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5" h="1217">
                <a:moveTo>
                  <a:pt x="0" y="1217"/>
                </a:moveTo>
                <a:lnTo>
                  <a:pt x="0" y="885"/>
                </a:lnTo>
                <a:lnTo>
                  <a:pt x="71" y="849"/>
                </a:lnTo>
                <a:lnTo>
                  <a:pt x="153" y="800"/>
                </a:lnTo>
                <a:lnTo>
                  <a:pt x="266" y="723"/>
                </a:lnTo>
                <a:lnTo>
                  <a:pt x="342" y="664"/>
                </a:lnTo>
                <a:lnTo>
                  <a:pt x="423" y="608"/>
                </a:lnTo>
                <a:lnTo>
                  <a:pt x="487" y="550"/>
                </a:lnTo>
                <a:lnTo>
                  <a:pt x="551" y="482"/>
                </a:lnTo>
                <a:lnTo>
                  <a:pt x="630" y="400"/>
                </a:lnTo>
                <a:lnTo>
                  <a:pt x="691" y="340"/>
                </a:lnTo>
                <a:lnTo>
                  <a:pt x="745" y="279"/>
                </a:lnTo>
                <a:lnTo>
                  <a:pt x="802" y="204"/>
                </a:lnTo>
                <a:lnTo>
                  <a:pt x="854" y="141"/>
                </a:lnTo>
                <a:lnTo>
                  <a:pt x="910" y="66"/>
                </a:lnTo>
                <a:lnTo>
                  <a:pt x="965" y="0"/>
                </a:lnTo>
                <a:lnTo>
                  <a:pt x="965" y="1217"/>
                </a:lnTo>
                <a:lnTo>
                  <a:pt x="0" y="1217"/>
                </a:lnTo>
                <a:close/>
              </a:path>
            </a:pathLst>
          </a:custGeom>
          <a:solidFill>
            <a:schemeClr val="bg1"/>
          </a:solidFill>
          <a:ln>
            <a:noFill/>
          </a:ln>
        </p:spPr>
        <p:txBody>
          <a:bodyPr/>
          <a:lstStyle/>
          <a:p>
            <a:endParaRPr lang="en-US" sz="1600">
              <a:latin typeface="+mj-lt"/>
            </a:endParaRPr>
          </a:p>
        </p:txBody>
      </p:sp>
      <p:sp>
        <p:nvSpPr>
          <p:cNvPr id="5" name="Freeform 11"/>
          <p:cNvSpPr>
            <a:spLocks/>
          </p:cNvSpPr>
          <p:nvPr/>
        </p:nvSpPr>
        <p:spPr bwMode="auto">
          <a:xfrm>
            <a:off x="7739353" y="2309231"/>
            <a:ext cx="766763" cy="966788"/>
          </a:xfrm>
          <a:custGeom>
            <a:avLst/>
            <a:gdLst>
              <a:gd name="T0" fmla="*/ 965 w 965"/>
              <a:gd name="T1" fmla="*/ 1217 h 1217"/>
              <a:gd name="T2" fmla="*/ 965 w 965"/>
              <a:gd name="T3" fmla="*/ 885 h 1217"/>
              <a:gd name="T4" fmla="*/ 894 w 965"/>
              <a:gd name="T5" fmla="*/ 849 h 1217"/>
              <a:gd name="T6" fmla="*/ 812 w 965"/>
              <a:gd name="T7" fmla="*/ 800 h 1217"/>
              <a:gd name="T8" fmla="*/ 699 w 965"/>
              <a:gd name="T9" fmla="*/ 723 h 1217"/>
              <a:gd name="T10" fmla="*/ 623 w 965"/>
              <a:gd name="T11" fmla="*/ 664 h 1217"/>
              <a:gd name="T12" fmla="*/ 542 w 965"/>
              <a:gd name="T13" fmla="*/ 608 h 1217"/>
              <a:gd name="T14" fmla="*/ 478 w 965"/>
              <a:gd name="T15" fmla="*/ 550 h 1217"/>
              <a:gd name="T16" fmla="*/ 414 w 965"/>
              <a:gd name="T17" fmla="*/ 482 h 1217"/>
              <a:gd name="T18" fmla="*/ 335 w 965"/>
              <a:gd name="T19" fmla="*/ 400 h 1217"/>
              <a:gd name="T20" fmla="*/ 274 w 965"/>
              <a:gd name="T21" fmla="*/ 340 h 1217"/>
              <a:gd name="T22" fmla="*/ 221 w 965"/>
              <a:gd name="T23" fmla="*/ 279 h 1217"/>
              <a:gd name="T24" fmla="*/ 163 w 965"/>
              <a:gd name="T25" fmla="*/ 204 h 1217"/>
              <a:gd name="T26" fmla="*/ 113 w 965"/>
              <a:gd name="T27" fmla="*/ 141 h 1217"/>
              <a:gd name="T28" fmla="*/ 55 w 965"/>
              <a:gd name="T29" fmla="*/ 66 h 1217"/>
              <a:gd name="T30" fmla="*/ 0 w 965"/>
              <a:gd name="T31" fmla="*/ 0 h 1217"/>
              <a:gd name="T32" fmla="*/ 0 w 965"/>
              <a:gd name="T33" fmla="*/ 1217 h 1217"/>
              <a:gd name="T34" fmla="*/ 965 w 965"/>
              <a:gd name="T35" fmla="*/ 1217 h 1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65" h="1217">
                <a:moveTo>
                  <a:pt x="965" y="1217"/>
                </a:moveTo>
                <a:lnTo>
                  <a:pt x="965" y="885"/>
                </a:lnTo>
                <a:lnTo>
                  <a:pt x="894" y="849"/>
                </a:lnTo>
                <a:lnTo>
                  <a:pt x="812" y="800"/>
                </a:lnTo>
                <a:lnTo>
                  <a:pt x="699" y="723"/>
                </a:lnTo>
                <a:lnTo>
                  <a:pt x="623" y="664"/>
                </a:lnTo>
                <a:lnTo>
                  <a:pt x="542" y="608"/>
                </a:lnTo>
                <a:lnTo>
                  <a:pt x="478" y="550"/>
                </a:lnTo>
                <a:lnTo>
                  <a:pt x="414" y="482"/>
                </a:lnTo>
                <a:lnTo>
                  <a:pt x="335" y="400"/>
                </a:lnTo>
                <a:lnTo>
                  <a:pt x="274" y="340"/>
                </a:lnTo>
                <a:lnTo>
                  <a:pt x="221" y="279"/>
                </a:lnTo>
                <a:lnTo>
                  <a:pt x="163" y="204"/>
                </a:lnTo>
                <a:lnTo>
                  <a:pt x="113" y="141"/>
                </a:lnTo>
                <a:lnTo>
                  <a:pt x="55" y="66"/>
                </a:lnTo>
                <a:lnTo>
                  <a:pt x="0" y="0"/>
                </a:lnTo>
                <a:lnTo>
                  <a:pt x="0" y="1217"/>
                </a:lnTo>
                <a:lnTo>
                  <a:pt x="965" y="1217"/>
                </a:lnTo>
                <a:close/>
              </a:path>
            </a:pathLst>
          </a:custGeom>
          <a:solidFill>
            <a:schemeClr val="bg1"/>
          </a:solidFill>
          <a:ln>
            <a:noFill/>
          </a:ln>
        </p:spPr>
        <p:txBody>
          <a:bodyPr/>
          <a:lstStyle/>
          <a:p>
            <a:endParaRPr lang="en-US" sz="1600">
              <a:latin typeface="+mj-lt"/>
            </a:endParaRPr>
          </a:p>
        </p:txBody>
      </p:sp>
      <p:sp>
        <p:nvSpPr>
          <p:cNvPr id="6" name="Freeform 5"/>
          <p:cNvSpPr>
            <a:spLocks/>
          </p:cNvSpPr>
          <p:nvPr/>
        </p:nvSpPr>
        <p:spPr bwMode="auto">
          <a:xfrm>
            <a:off x="6395065" y="1624875"/>
            <a:ext cx="1343025" cy="1630363"/>
          </a:xfrm>
          <a:custGeom>
            <a:avLst/>
            <a:gdLst>
              <a:gd name="T0" fmla="*/ 0 w 1693"/>
              <a:gd name="T1" fmla="*/ 2054 h 2054"/>
              <a:gd name="T2" fmla="*/ 5 w 1693"/>
              <a:gd name="T3" fmla="*/ 826 h 2054"/>
              <a:gd name="T4" fmla="*/ 79 w 1693"/>
              <a:gd name="T5" fmla="*/ 728 h 2054"/>
              <a:gd name="T6" fmla="*/ 180 w 1693"/>
              <a:gd name="T7" fmla="*/ 587 h 2054"/>
              <a:gd name="T8" fmla="*/ 278 w 1693"/>
              <a:gd name="T9" fmla="*/ 457 h 2054"/>
              <a:gd name="T10" fmla="*/ 355 w 1693"/>
              <a:gd name="T11" fmla="*/ 368 h 2054"/>
              <a:gd name="T12" fmla="*/ 433 w 1693"/>
              <a:gd name="T13" fmla="*/ 271 h 2054"/>
              <a:gd name="T14" fmla="*/ 505 w 1693"/>
              <a:gd name="T15" fmla="*/ 202 h 2054"/>
              <a:gd name="T16" fmla="*/ 568 w 1693"/>
              <a:gd name="T17" fmla="*/ 136 h 2054"/>
              <a:gd name="T18" fmla="*/ 640 w 1693"/>
              <a:gd name="T19" fmla="*/ 73 h 2054"/>
              <a:gd name="T20" fmla="*/ 739 w 1693"/>
              <a:gd name="T21" fmla="*/ 31 h 2054"/>
              <a:gd name="T22" fmla="*/ 844 w 1693"/>
              <a:gd name="T23" fmla="*/ 0 h 2054"/>
              <a:gd name="T24" fmla="*/ 952 w 1693"/>
              <a:gd name="T25" fmla="*/ 31 h 2054"/>
              <a:gd name="T26" fmla="*/ 1046 w 1693"/>
              <a:gd name="T27" fmla="*/ 70 h 2054"/>
              <a:gd name="T28" fmla="*/ 1137 w 1693"/>
              <a:gd name="T29" fmla="*/ 148 h 2054"/>
              <a:gd name="T30" fmla="*/ 1218 w 1693"/>
              <a:gd name="T31" fmla="*/ 215 h 2054"/>
              <a:gd name="T32" fmla="*/ 1260 w 1693"/>
              <a:gd name="T33" fmla="*/ 262 h 2054"/>
              <a:gd name="T34" fmla="*/ 1336 w 1693"/>
              <a:gd name="T35" fmla="*/ 365 h 2054"/>
              <a:gd name="T36" fmla="*/ 1423 w 1693"/>
              <a:gd name="T37" fmla="*/ 473 h 2054"/>
              <a:gd name="T38" fmla="*/ 1501 w 1693"/>
              <a:gd name="T39" fmla="*/ 571 h 2054"/>
              <a:gd name="T40" fmla="*/ 1578 w 1693"/>
              <a:gd name="T41" fmla="*/ 674 h 2054"/>
              <a:gd name="T42" fmla="*/ 1644 w 1693"/>
              <a:gd name="T43" fmla="*/ 768 h 2054"/>
              <a:gd name="T44" fmla="*/ 1690 w 1693"/>
              <a:gd name="T45" fmla="*/ 830 h 2054"/>
              <a:gd name="T46" fmla="*/ 1693 w 1693"/>
              <a:gd name="T47" fmla="*/ 2054 h 2054"/>
              <a:gd name="T48" fmla="*/ 0 w 1693"/>
              <a:gd name="T49" fmla="*/ 2054 h 2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93" h="2054">
                <a:moveTo>
                  <a:pt x="0" y="2054"/>
                </a:moveTo>
                <a:lnTo>
                  <a:pt x="5" y="826"/>
                </a:lnTo>
                <a:lnTo>
                  <a:pt x="79" y="728"/>
                </a:lnTo>
                <a:lnTo>
                  <a:pt x="180" y="587"/>
                </a:lnTo>
                <a:lnTo>
                  <a:pt x="278" y="457"/>
                </a:lnTo>
                <a:lnTo>
                  <a:pt x="355" y="368"/>
                </a:lnTo>
                <a:lnTo>
                  <a:pt x="433" y="271"/>
                </a:lnTo>
                <a:lnTo>
                  <a:pt x="505" y="202"/>
                </a:lnTo>
                <a:lnTo>
                  <a:pt x="568" y="136"/>
                </a:lnTo>
                <a:lnTo>
                  <a:pt x="640" y="73"/>
                </a:lnTo>
                <a:lnTo>
                  <a:pt x="739" y="31"/>
                </a:lnTo>
                <a:lnTo>
                  <a:pt x="844" y="0"/>
                </a:lnTo>
                <a:lnTo>
                  <a:pt x="952" y="31"/>
                </a:lnTo>
                <a:lnTo>
                  <a:pt x="1046" y="70"/>
                </a:lnTo>
                <a:lnTo>
                  <a:pt x="1137" y="148"/>
                </a:lnTo>
                <a:lnTo>
                  <a:pt x="1218" y="215"/>
                </a:lnTo>
                <a:lnTo>
                  <a:pt x="1260" y="262"/>
                </a:lnTo>
                <a:lnTo>
                  <a:pt x="1336" y="365"/>
                </a:lnTo>
                <a:lnTo>
                  <a:pt x="1423" y="473"/>
                </a:lnTo>
                <a:lnTo>
                  <a:pt x="1501" y="571"/>
                </a:lnTo>
                <a:lnTo>
                  <a:pt x="1578" y="674"/>
                </a:lnTo>
                <a:lnTo>
                  <a:pt x="1644" y="768"/>
                </a:lnTo>
                <a:lnTo>
                  <a:pt x="1690" y="830"/>
                </a:lnTo>
                <a:lnTo>
                  <a:pt x="1693" y="2054"/>
                </a:lnTo>
                <a:lnTo>
                  <a:pt x="0" y="2054"/>
                </a:lnTo>
                <a:close/>
              </a:path>
            </a:pathLst>
          </a:custGeom>
          <a:solidFill>
            <a:srgbClr val="0153A5"/>
          </a:solidFill>
          <a:ln>
            <a:noFill/>
          </a:ln>
        </p:spPr>
        <p:txBody>
          <a:bodyPr/>
          <a:lstStyle/>
          <a:p>
            <a:endParaRPr lang="en-US" sz="1600">
              <a:latin typeface="+mj-lt"/>
            </a:endParaRPr>
          </a:p>
        </p:txBody>
      </p:sp>
      <p:grpSp>
        <p:nvGrpSpPr>
          <p:cNvPr id="7" name="Group 6"/>
          <p:cNvGrpSpPr/>
          <p:nvPr/>
        </p:nvGrpSpPr>
        <p:grpSpPr>
          <a:xfrm>
            <a:off x="7857072" y="1566962"/>
            <a:ext cx="1332052" cy="491650"/>
            <a:chOff x="3298311" y="1645150"/>
            <a:chExt cx="1332052" cy="491650"/>
          </a:xfrm>
        </p:grpSpPr>
        <p:sp>
          <p:nvSpPr>
            <p:cNvPr id="8" name="Rounded Rectangle 7"/>
            <p:cNvSpPr/>
            <p:nvPr/>
          </p:nvSpPr>
          <p:spPr>
            <a:xfrm>
              <a:off x="3298311" y="1645150"/>
              <a:ext cx="1332052" cy="381004"/>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mj-lt"/>
              </a:endParaRPr>
            </a:p>
          </p:txBody>
        </p:sp>
        <p:sp>
          <p:nvSpPr>
            <p:cNvPr id="9" name="Isosceles Triangle 8"/>
            <p:cNvSpPr/>
            <p:nvPr/>
          </p:nvSpPr>
          <p:spPr>
            <a:xfrm rot="10800000">
              <a:off x="3532135" y="2022764"/>
              <a:ext cx="132282" cy="114036"/>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mj-lt"/>
              </a:endParaRPr>
            </a:p>
          </p:txBody>
        </p:sp>
        <p:sp>
          <p:nvSpPr>
            <p:cNvPr id="10" name="Isosceles Triangle 9"/>
            <p:cNvSpPr/>
            <p:nvPr/>
          </p:nvSpPr>
          <p:spPr>
            <a:xfrm rot="10800000">
              <a:off x="4267200" y="2022764"/>
              <a:ext cx="132282" cy="114036"/>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mj-lt"/>
              </a:endParaRPr>
            </a:p>
          </p:txBody>
        </p:sp>
      </p:grpSp>
      <p:grpSp>
        <p:nvGrpSpPr>
          <p:cNvPr id="11" name="Group 10"/>
          <p:cNvGrpSpPr/>
          <p:nvPr/>
        </p:nvGrpSpPr>
        <p:grpSpPr>
          <a:xfrm>
            <a:off x="4862612" y="1572413"/>
            <a:ext cx="1332052" cy="491650"/>
            <a:chOff x="3298311" y="1645150"/>
            <a:chExt cx="1332052" cy="491650"/>
          </a:xfrm>
        </p:grpSpPr>
        <p:sp>
          <p:nvSpPr>
            <p:cNvPr id="12" name="Rounded Rectangle 11"/>
            <p:cNvSpPr/>
            <p:nvPr/>
          </p:nvSpPr>
          <p:spPr>
            <a:xfrm>
              <a:off x="3298311" y="1645150"/>
              <a:ext cx="1332052" cy="381004"/>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mj-lt"/>
              </a:endParaRPr>
            </a:p>
          </p:txBody>
        </p:sp>
        <p:sp>
          <p:nvSpPr>
            <p:cNvPr id="13" name="Isosceles Triangle 12"/>
            <p:cNvSpPr/>
            <p:nvPr/>
          </p:nvSpPr>
          <p:spPr>
            <a:xfrm rot="10800000">
              <a:off x="3532135" y="2022764"/>
              <a:ext cx="132282" cy="114036"/>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mj-lt"/>
              </a:endParaRPr>
            </a:p>
          </p:txBody>
        </p:sp>
        <p:sp>
          <p:nvSpPr>
            <p:cNvPr id="14" name="Isosceles Triangle 13"/>
            <p:cNvSpPr/>
            <p:nvPr/>
          </p:nvSpPr>
          <p:spPr>
            <a:xfrm rot="10800000">
              <a:off x="4267200" y="2022764"/>
              <a:ext cx="132282" cy="114036"/>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mj-lt"/>
              </a:endParaRPr>
            </a:p>
          </p:txBody>
        </p:sp>
      </p:grpSp>
      <p:sp>
        <p:nvSpPr>
          <p:cNvPr id="15" name="Rounded Rectangle 14"/>
          <p:cNvSpPr/>
          <p:nvPr/>
        </p:nvSpPr>
        <p:spPr>
          <a:xfrm>
            <a:off x="5618777" y="5355473"/>
            <a:ext cx="3904960" cy="486295"/>
          </a:xfrm>
          <a:prstGeom prst="roundRect">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mj-lt"/>
            </a:endParaRPr>
          </a:p>
        </p:txBody>
      </p:sp>
      <p:sp>
        <p:nvSpPr>
          <p:cNvPr id="16" name="Freeform 15"/>
          <p:cNvSpPr>
            <a:spLocks/>
          </p:cNvSpPr>
          <p:nvPr/>
        </p:nvSpPr>
        <p:spPr bwMode="auto">
          <a:xfrm>
            <a:off x="8509614" y="2993299"/>
            <a:ext cx="660400" cy="266700"/>
          </a:xfrm>
          <a:custGeom>
            <a:avLst/>
            <a:gdLst>
              <a:gd name="T0" fmla="*/ 830 w 830"/>
              <a:gd name="T1" fmla="*/ 336 h 336"/>
              <a:gd name="T2" fmla="*/ 829 w 830"/>
              <a:gd name="T3" fmla="*/ 301 h 336"/>
              <a:gd name="T4" fmla="*/ 608 w 830"/>
              <a:gd name="T5" fmla="*/ 275 h 336"/>
              <a:gd name="T6" fmla="*/ 509 w 830"/>
              <a:gd name="T7" fmla="*/ 243 h 336"/>
              <a:gd name="T8" fmla="*/ 382 w 830"/>
              <a:gd name="T9" fmla="*/ 187 h 336"/>
              <a:gd name="T10" fmla="*/ 258 w 830"/>
              <a:gd name="T11" fmla="*/ 131 h 336"/>
              <a:gd name="T12" fmla="*/ 146 w 830"/>
              <a:gd name="T13" fmla="*/ 81 h 336"/>
              <a:gd name="T14" fmla="*/ 54 w 830"/>
              <a:gd name="T15" fmla="*/ 33 h 336"/>
              <a:gd name="T16" fmla="*/ 0 w 830"/>
              <a:gd name="T17" fmla="*/ 0 h 336"/>
              <a:gd name="T18" fmla="*/ 0 w 830"/>
              <a:gd name="T19" fmla="*/ 330 h 336"/>
              <a:gd name="T20" fmla="*/ 830 w 830"/>
              <a:gd name="T21" fmla="*/ 33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30" h="336">
                <a:moveTo>
                  <a:pt x="830" y="336"/>
                </a:moveTo>
                <a:lnTo>
                  <a:pt x="829" y="301"/>
                </a:lnTo>
                <a:lnTo>
                  <a:pt x="608" y="275"/>
                </a:lnTo>
                <a:lnTo>
                  <a:pt x="509" y="243"/>
                </a:lnTo>
                <a:lnTo>
                  <a:pt x="382" y="187"/>
                </a:lnTo>
                <a:lnTo>
                  <a:pt x="258" y="131"/>
                </a:lnTo>
                <a:lnTo>
                  <a:pt x="146" y="81"/>
                </a:lnTo>
                <a:lnTo>
                  <a:pt x="54" y="33"/>
                </a:lnTo>
                <a:lnTo>
                  <a:pt x="0" y="0"/>
                </a:lnTo>
                <a:lnTo>
                  <a:pt x="0" y="330"/>
                </a:lnTo>
                <a:lnTo>
                  <a:pt x="830" y="336"/>
                </a:lnTo>
                <a:close/>
              </a:path>
            </a:pathLst>
          </a:custGeom>
          <a:solidFill>
            <a:schemeClr val="accent2">
              <a:lumMod val="75000"/>
            </a:schemeClr>
          </a:solidFill>
          <a:ln>
            <a:noFill/>
          </a:ln>
        </p:spPr>
        <p:txBody>
          <a:bodyPr/>
          <a:lstStyle/>
          <a:p>
            <a:endParaRPr lang="en-US" sz="1600">
              <a:latin typeface="+mj-lt"/>
            </a:endParaRPr>
          </a:p>
        </p:txBody>
      </p:sp>
      <p:sp>
        <p:nvSpPr>
          <p:cNvPr id="17" name="Freeform 16"/>
          <p:cNvSpPr>
            <a:spLocks/>
          </p:cNvSpPr>
          <p:nvPr/>
        </p:nvSpPr>
        <p:spPr bwMode="auto">
          <a:xfrm>
            <a:off x="4966315" y="2994886"/>
            <a:ext cx="652463" cy="266700"/>
          </a:xfrm>
          <a:custGeom>
            <a:avLst/>
            <a:gdLst>
              <a:gd name="T0" fmla="*/ 0 w 820"/>
              <a:gd name="T1" fmla="*/ 335 h 335"/>
              <a:gd name="T2" fmla="*/ 3 w 820"/>
              <a:gd name="T3" fmla="*/ 293 h 335"/>
              <a:gd name="T4" fmla="*/ 219 w 820"/>
              <a:gd name="T5" fmla="*/ 264 h 335"/>
              <a:gd name="T6" fmla="*/ 313 w 820"/>
              <a:gd name="T7" fmla="*/ 243 h 335"/>
              <a:gd name="T8" fmla="*/ 440 w 820"/>
              <a:gd name="T9" fmla="*/ 187 h 335"/>
              <a:gd name="T10" fmla="*/ 563 w 820"/>
              <a:gd name="T11" fmla="*/ 131 h 335"/>
              <a:gd name="T12" fmla="*/ 674 w 820"/>
              <a:gd name="T13" fmla="*/ 80 h 335"/>
              <a:gd name="T14" fmla="*/ 766 w 820"/>
              <a:gd name="T15" fmla="*/ 33 h 335"/>
              <a:gd name="T16" fmla="*/ 820 w 820"/>
              <a:gd name="T17" fmla="*/ 0 h 335"/>
              <a:gd name="T18" fmla="*/ 820 w 820"/>
              <a:gd name="T19" fmla="*/ 332 h 335"/>
              <a:gd name="T20" fmla="*/ 0 w 820"/>
              <a:gd name="T21" fmla="*/ 335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20" h="335">
                <a:moveTo>
                  <a:pt x="0" y="335"/>
                </a:moveTo>
                <a:lnTo>
                  <a:pt x="3" y="293"/>
                </a:lnTo>
                <a:lnTo>
                  <a:pt x="219" y="264"/>
                </a:lnTo>
                <a:lnTo>
                  <a:pt x="313" y="243"/>
                </a:lnTo>
                <a:lnTo>
                  <a:pt x="440" y="187"/>
                </a:lnTo>
                <a:lnTo>
                  <a:pt x="563" y="131"/>
                </a:lnTo>
                <a:lnTo>
                  <a:pt x="674" y="80"/>
                </a:lnTo>
                <a:lnTo>
                  <a:pt x="766" y="33"/>
                </a:lnTo>
                <a:lnTo>
                  <a:pt x="820" y="0"/>
                </a:lnTo>
                <a:lnTo>
                  <a:pt x="820" y="332"/>
                </a:lnTo>
                <a:lnTo>
                  <a:pt x="0" y="335"/>
                </a:lnTo>
                <a:close/>
              </a:path>
            </a:pathLst>
          </a:custGeom>
          <a:solidFill>
            <a:schemeClr val="accent2">
              <a:lumMod val="75000"/>
            </a:schemeClr>
          </a:solidFill>
          <a:ln>
            <a:noFill/>
          </a:ln>
        </p:spPr>
        <p:txBody>
          <a:bodyPr/>
          <a:lstStyle/>
          <a:p>
            <a:endParaRPr lang="en-US" sz="1600">
              <a:latin typeface="+mj-lt"/>
            </a:endParaRPr>
          </a:p>
        </p:txBody>
      </p:sp>
      <p:sp>
        <p:nvSpPr>
          <p:cNvPr id="18" name="Freeform 17"/>
          <p:cNvSpPr>
            <a:spLocks/>
          </p:cNvSpPr>
          <p:nvPr/>
        </p:nvSpPr>
        <p:spPr bwMode="auto">
          <a:xfrm>
            <a:off x="4977426" y="1624874"/>
            <a:ext cx="4184650" cy="1606550"/>
          </a:xfrm>
          <a:custGeom>
            <a:avLst/>
            <a:gdLst>
              <a:gd name="T0" fmla="*/ 0 w 5273"/>
              <a:gd name="T1" fmla="*/ 2021 h 2025"/>
              <a:gd name="T2" fmla="*/ 101 w 5273"/>
              <a:gd name="T3" fmla="*/ 2007 h 2025"/>
              <a:gd name="T4" fmla="*/ 194 w 5273"/>
              <a:gd name="T5" fmla="*/ 1990 h 2025"/>
              <a:gd name="T6" fmla="*/ 287 w 5273"/>
              <a:gd name="T7" fmla="*/ 1965 h 2025"/>
              <a:gd name="T8" fmla="*/ 383 w 5273"/>
              <a:gd name="T9" fmla="*/ 1936 h 2025"/>
              <a:gd name="T10" fmla="*/ 531 w 5273"/>
              <a:gd name="T11" fmla="*/ 1871 h 2025"/>
              <a:gd name="T12" fmla="*/ 678 w 5273"/>
              <a:gd name="T13" fmla="*/ 1801 h 2025"/>
              <a:gd name="T14" fmla="*/ 821 w 5273"/>
              <a:gd name="T15" fmla="*/ 1728 h 2025"/>
              <a:gd name="T16" fmla="*/ 961 w 5273"/>
              <a:gd name="T17" fmla="*/ 1649 h 2025"/>
              <a:gd name="T18" fmla="*/ 1097 w 5273"/>
              <a:gd name="T19" fmla="*/ 1558 h 2025"/>
              <a:gd name="T20" fmla="*/ 1227 w 5273"/>
              <a:gd name="T21" fmla="*/ 1459 h 2025"/>
              <a:gd name="T22" fmla="*/ 1355 w 5273"/>
              <a:gd name="T23" fmla="*/ 1343 h 2025"/>
              <a:gd name="T24" fmla="*/ 1476 w 5273"/>
              <a:gd name="T25" fmla="*/ 1218 h 2025"/>
              <a:gd name="T26" fmla="*/ 1594 w 5273"/>
              <a:gd name="T27" fmla="*/ 1078 h 2025"/>
              <a:gd name="T28" fmla="*/ 1710 w 5273"/>
              <a:gd name="T29" fmla="*/ 934 h 2025"/>
              <a:gd name="T30" fmla="*/ 1821 w 5273"/>
              <a:gd name="T31" fmla="*/ 784 h 2025"/>
              <a:gd name="T32" fmla="*/ 1929 w 5273"/>
              <a:gd name="T33" fmla="*/ 637 h 2025"/>
              <a:gd name="T34" fmla="*/ 2035 w 5273"/>
              <a:gd name="T35" fmla="*/ 496 h 2025"/>
              <a:gd name="T36" fmla="*/ 2138 w 5273"/>
              <a:gd name="T37" fmla="*/ 363 h 2025"/>
              <a:gd name="T38" fmla="*/ 2237 w 5273"/>
              <a:gd name="T39" fmla="*/ 244 h 2025"/>
              <a:gd name="T40" fmla="*/ 2338 w 5273"/>
              <a:gd name="T41" fmla="*/ 145 h 2025"/>
              <a:gd name="T42" fmla="*/ 2440 w 5273"/>
              <a:gd name="T43" fmla="*/ 66 h 2025"/>
              <a:gd name="T44" fmla="*/ 2536 w 5273"/>
              <a:gd name="T45" fmla="*/ 15 h 2025"/>
              <a:gd name="T46" fmla="*/ 2633 w 5273"/>
              <a:gd name="T47" fmla="*/ 0 h 2025"/>
              <a:gd name="T48" fmla="*/ 2733 w 5273"/>
              <a:gd name="T49" fmla="*/ 15 h 2025"/>
              <a:gd name="T50" fmla="*/ 2830 w 5273"/>
              <a:gd name="T51" fmla="*/ 66 h 2025"/>
              <a:gd name="T52" fmla="*/ 2930 w 5273"/>
              <a:gd name="T53" fmla="*/ 145 h 2025"/>
              <a:gd name="T54" fmla="*/ 3031 w 5273"/>
              <a:gd name="T55" fmla="*/ 244 h 2025"/>
              <a:gd name="T56" fmla="*/ 3130 w 5273"/>
              <a:gd name="T57" fmla="*/ 363 h 2025"/>
              <a:gd name="T58" fmla="*/ 3233 w 5273"/>
              <a:gd name="T59" fmla="*/ 496 h 2025"/>
              <a:gd name="T60" fmla="*/ 3341 w 5273"/>
              <a:gd name="T61" fmla="*/ 637 h 2025"/>
              <a:gd name="T62" fmla="*/ 3447 w 5273"/>
              <a:gd name="T63" fmla="*/ 784 h 2025"/>
              <a:gd name="T64" fmla="*/ 3558 w 5273"/>
              <a:gd name="T65" fmla="*/ 934 h 2025"/>
              <a:gd name="T66" fmla="*/ 3674 w 5273"/>
              <a:gd name="T67" fmla="*/ 1078 h 2025"/>
              <a:gd name="T68" fmla="*/ 3792 w 5273"/>
              <a:gd name="T69" fmla="*/ 1218 h 2025"/>
              <a:gd name="T70" fmla="*/ 3913 w 5273"/>
              <a:gd name="T71" fmla="*/ 1343 h 2025"/>
              <a:gd name="T72" fmla="*/ 4042 w 5273"/>
              <a:gd name="T73" fmla="*/ 1459 h 2025"/>
              <a:gd name="T74" fmla="*/ 4171 w 5273"/>
              <a:gd name="T75" fmla="*/ 1558 h 2025"/>
              <a:gd name="T76" fmla="*/ 4308 w 5273"/>
              <a:gd name="T77" fmla="*/ 1649 h 2025"/>
              <a:gd name="T78" fmla="*/ 4447 w 5273"/>
              <a:gd name="T79" fmla="*/ 1728 h 2025"/>
              <a:gd name="T80" fmla="*/ 4591 w 5273"/>
              <a:gd name="T81" fmla="*/ 1801 h 2025"/>
              <a:gd name="T82" fmla="*/ 4736 w 5273"/>
              <a:gd name="T83" fmla="*/ 1871 h 2025"/>
              <a:gd name="T84" fmla="*/ 4885 w 5273"/>
              <a:gd name="T85" fmla="*/ 1936 h 2025"/>
              <a:gd name="T86" fmla="*/ 4948 w 5273"/>
              <a:gd name="T87" fmla="*/ 1960 h 2025"/>
              <a:gd name="T88" fmla="*/ 5027 w 5273"/>
              <a:gd name="T89" fmla="*/ 1983 h 2025"/>
              <a:gd name="T90" fmla="*/ 5104 w 5273"/>
              <a:gd name="T91" fmla="*/ 1999 h 2025"/>
              <a:gd name="T92" fmla="*/ 5180 w 5273"/>
              <a:gd name="T93" fmla="*/ 2012 h 2025"/>
              <a:gd name="T94" fmla="*/ 5273 w 5273"/>
              <a:gd name="T95" fmla="*/ 2025 h 2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273" h="2025">
                <a:moveTo>
                  <a:pt x="0" y="2021"/>
                </a:moveTo>
                <a:lnTo>
                  <a:pt x="101" y="2007"/>
                </a:lnTo>
                <a:lnTo>
                  <a:pt x="194" y="1990"/>
                </a:lnTo>
                <a:lnTo>
                  <a:pt x="287" y="1965"/>
                </a:lnTo>
                <a:lnTo>
                  <a:pt x="383" y="1936"/>
                </a:lnTo>
                <a:lnTo>
                  <a:pt x="531" y="1871"/>
                </a:lnTo>
                <a:lnTo>
                  <a:pt x="678" y="1801"/>
                </a:lnTo>
                <a:lnTo>
                  <a:pt x="821" y="1728"/>
                </a:lnTo>
                <a:lnTo>
                  <a:pt x="961" y="1649"/>
                </a:lnTo>
                <a:lnTo>
                  <a:pt x="1097" y="1558"/>
                </a:lnTo>
                <a:lnTo>
                  <a:pt x="1227" y="1459"/>
                </a:lnTo>
                <a:lnTo>
                  <a:pt x="1355" y="1343"/>
                </a:lnTo>
                <a:lnTo>
                  <a:pt x="1476" y="1218"/>
                </a:lnTo>
                <a:lnTo>
                  <a:pt x="1594" y="1078"/>
                </a:lnTo>
                <a:lnTo>
                  <a:pt x="1710" y="934"/>
                </a:lnTo>
                <a:lnTo>
                  <a:pt x="1821" y="784"/>
                </a:lnTo>
                <a:lnTo>
                  <a:pt x="1929" y="637"/>
                </a:lnTo>
                <a:lnTo>
                  <a:pt x="2035" y="496"/>
                </a:lnTo>
                <a:lnTo>
                  <a:pt x="2138" y="363"/>
                </a:lnTo>
                <a:lnTo>
                  <a:pt x="2237" y="244"/>
                </a:lnTo>
                <a:lnTo>
                  <a:pt x="2338" y="145"/>
                </a:lnTo>
                <a:lnTo>
                  <a:pt x="2440" y="66"/>
                </a:lnTo>
                <a:lnTo>
                  <a:pt x="2536" y="15"/>
                </a:lnTo>
                <a:lnTo>
                  <a:pt x="2633" y="0"/>
                </a:lnTo>
                <a:lnTo>
                  <a:pt x="2733" y="15"/>
                </a:lnTo>
                <a:lnTo>
                  <a:pt x="2830" y="66"/>
                </a:lnTo>
                <a:lnTo>
                  <a:pt x="2930" y="145"/>
                </a:lnTo>
                <a:lnTo>
                  <a:pt x="3031" y="244"/>
                </a:lnTo>
                <a:lnTo>
                  <a:pt x="3130" y="363"/>
                </a:lnTo>
                <a:lnTo>
                  <a:pt x="3233" y="496"/>
                </a:lnTo>
                <a:lnTo>
                  <a:pt x="3341" y="637"/>
                </a:lnTo>
                <a:lnTo>
                  <a:pt x="3447" y="784"/>
                </a:lnTo>
                <a:lnTo>
                  <a:pt x="3558" y="934"/>
                </a:lnTo>
                <a:lnTo>
                  <a:pt x="3674" y="1078"/>
                </a:lnTo>
                <a:lnTo>
                  <a:pt x="3792" y="1218"/>
                </a:lnTo>
                <a:lnTo>
                  <a:pt x="3913" y="1343"/>
                </a:lnTo>
                <a:lnTo>
                  <a:pt x="4042" y="1459"/>
                </a:lnTo>
                <a:lnTo>
                  <a:pt x="4171" y="1558"/>
                </a:lnTo>
                <a:lnTo>
                  <a:pt x="4308" y="1649"/>
                </a:lnTo>
                <a:lnTo>
                  <a:pt x="4447" y="1728"/>
                </a:lnTo>
                <a:lnTo>
                  <a:pt x="4591" y="1801"/>
                </a:lnTo>
                <a:lnTo>
                  <a:pt x="4736" y="1871"/>
                </a:lnTo>
                <a:lnTo>
                  <a:pt x="4885" y="1936"/>
                </a:lnTo>
                <a:lnTo>
                  <a:pt x="4948" y="1960"/>
                </a:lnTo>
                <a:lnTo>
                  <a:pt x="5027" y="1983"/>
                </a:lnTo>
                <a:lnTo>
                  <a:pt x="5104" y="1999"/>
                </a:lnTo>
                <a:lnTo>
                  <a:pt x="5180" y="2012"/>
                </a:lnTo>
                <a:lnTo>
                  <a:pt x="5273" y="2025"/>
                </a:lnTo>
              </a:path>
            </a:pathLst>
          </a:custGeom>
          <a:noFill/>
          <a:ln w="42863">
            <a:solidFill>
              <a:schemeClr val="tx1"/>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sz="1600">
              <a:latin typeface="+mj-lt"/>
            </a:endParaRPr>
          </a:p>
        </p:txBody>
      </p:sp>
      <p:sp>
        <p:nvSpPr>
          <p:cNvPr id="19" name="Rectangle 18"/>
          <p:cNvSpPr>
            <a:spLocks noChangeArrowheads="1"/>
          </p:cNvSpPr>
          <p:nvPr/>
        </p:nvSpPr>
        <p:spPr bwMode="auto">
          <a:xfrm>
            <a:off x="2346496" y="3293770"/>
            <a:ext cx="1510029"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050" b="1" i="1" dirty="0">
                <a:solidFill>
                  <a:srgbClr val="0153A5"/>
                </a:solidFill>
                <a:latin typeface="+mj-lt"/>
              </a:rPr>
              <a:t>Marketing Performance</a:t>
            </a:r>
            <a:endParaRPr lang="en-US" altLang="en-US" sz="2400" b="1" dirty="0">
              <a:solidFill>
                <a:srgbClr val="0153A5"/>
              </a:solidFill>
              <a:latin typeface="+mj-lt"/>
            </a:endParaRPr>
          </a:p>
        </p:txBody>
      </p:sp>
      <p:sp>
        <p:nvSpPr>
          <p:cNvPr id="20" name="Rectangle 19"/>
          <p:cNvSpPr>
            <a:spLocks noChangeArrowheads="1"/>
          </p:cNvSpPr>
          <p:nvPr/>
        </p:nvSpPr>
        <p:spPr bwMode="auto">
          <a:xfrm>
            <a:off x="4669995" y="3293770"/>
            <a:ext cx="458459"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1050" b="1" i="1" dirty="0">
                <a:solidFill>
                  <a:srgbClr val="0153A5"/>
                </a:solidFill>
                <a:latin typeface="+mj-lt"/>
              </a:rPr>
              <a:t>Critical</a:t>
            </a:r>
            <a:endParaRPr lang="en-US" altLang="en-US" sz="2400" b="1" dirty="0">
              <a:solidFill>
                <a:srgbClr val="0153A5"/>
              </a:solidFill>
              <a:latin typeface="+mj-lt"/>
            </a:endParaRPr>
          </a:p>
        </p:txBody>
      </p:sp>
      <p:sp>
        <p:nvSpPr>
          <p:cNvPr id="21" name="Rectangle 20"/>
          <p:cNvSpPr>
            <a:spLocks noChangeArrowheads="1"/>
          </p:cNvSpPr>
          <p:nvPr/>
        </p:nvSpPr>
        <p:spPr bwMode="auto">
          <a:xfrm>
            <a:off x="5713733" y="3293770"/>
            <a:ext cx="602729"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1050" b="1" i="1" dirty="0">
                <a:solidFill>
                  <a:srgbClr val="0153A5"/>
                </a:solidFill>
                <a:latin typeface="+mj-lt"/>
              </a:rPr>
              <a:t>Troubling</a:t>
            </a:r>
            <a:endParaRPr lang="en-US" altLang="en-US" sz="2400" b="1" dirty="0">
              <a:solidFill>
                <a:srgbClr val="0153A5"/>
              </a:solidFill>
              <a:latin typeface="+mj-lt"/>
            </a:endParaRPr>
          </a:p>
        </p:txBody>
      </p:sp>
      <p:sp>
        <p:nvSpPr>
          <p:cNvPr id="22" name="Rectangle 21"/>
          <p:cNvSpPr>
            <a:spLocks noChangeArrowheads="1"/>
          </p:cNvSpPr>
          <p:nvPr/>
        </p:nvSpPr>
        <p:spPr bwMode="auto">
          <a:xfrm>
            <a:off x="6826694" y="3293770"/>
            <a:ext cx="512961"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1050" b="1" i="1" dirty="0">
                <a:solidFill>
                  <a:srgbClr val="0153A5"/>
                </a:solidFill>
                <a:latin typeface="+mj-lt"/>
              </a:rPr>
              <a:t>Average</a:t>
            </a:r>
            <a:endParaRPr lang="en-US" altLang="en-US" sz="2400" b="1" dirty="0">
              <a:solidFill>
                <a:srgbClr val="0153A5"/>
              </a:solidFill>
              <a:latin typeface="+mj-lt"/>
            </a:endParaRPr>
          </a:p>
        </p:txBody>
      </p:sp>
      <p:sp>
        <p:nvSpPr>
          <p:cNvPr id="23" name="Rectangle 22"/>
          <p:cNvSpPr>
            <a:spLocks noChangeArrowheads="1"/>
          </p:cNvSpPr>
          <p:nvPr/>
        </p:nvSpPr>
        <p:spPr bwMode="auto">
          <a:xfrm>
            <a:off x="7862805" y="3293770"/>
            <a:ext cx="532197"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1050" b="1" i="1" dirty="0">
                <a:solidFill>
                  <a:srgbClr val="0153A5"/>
                </a:solidFill>
                <a:latin typeface="+mj-lt"/>
              </a:rPr>
              <a:t>Pleasing</a:t>
            </a:r>
            <a:endParaRPr lang="en-US" altLang="en-US" sz="2400" b="1" dirty="0">
              <a:solidFill>
                <a:srgbClr val="0153A5"/>
              </a:solidFill>
              <a:latin typeface="+mj-lt"/>
            </a:endParaRPr>
          </a:p>
        </p:txBody>
      </p:sp>
      <p:sp>
        <p:nvSpPr>
          <p:cNvPr id="24" name="Rectangle 23"/>
          <p:cNvSpPr>
            <a:spLocks noChangeArrowheads="1"/>
          </p:cNvSpPr>
          <p:nvPr/>
        </p:nvSpPr>
        <p:spPr bwMode="auto">
          <a:xfrm>
            <a:off x="8647951" y="3293770"/>
            <a:ext cx="541815"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1050" b="1" i="1" dirty="0">
                <a:solidFill>
                  <a:srgbClr val="0153A5"/>
                </a:solidFill>
                <a:latin typeface="+mj-lt"/>
              </a:rPr>
              <a:t>Amazing</a:t>
            </a:r>
            <a:endParaRPr lang="en-US" altLang="en-US" sz="2400" b="1" dirty="0">
              <a:solidFill>
                <a:srgbClr val="0153A5"/>
              </a:solidFill>
              <a:latin typeface="+mj-lt"/>
            </a:endParaRPr>
          </a:p>
        </p:txBody>
      </p:sp>
      <p:cxnSp>
        <p:nvCxnSpPr>
          <p:cNvPr id="25" name="Straight Connector 24"/>
          <p:cNvCxnSpPr/>
          <p:nvPr/>
        </p:nvCxnSpPr>
        <p:spPr>
          <a:xfrm>
            <a:off x="5618777" y="2091068"/>
            <a:ext cx="0" cy="3021258"/>
          </a:xfrm>
          <a:prstGeom prst="line">
            <a:avLst/>
          </a:prstGeom>
          <a:ln w="12700">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8497059" y="2091068"/>
            <a:ext cx="0" cy="3021258"/>
          </a:xfrm>
          <a:prstGeom prst="line">
            <a:avLst/>
          </a:prstGeom>
          <a:ln w="12700">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2346496" y="3522517"/>
            <a:ext cx="7208415" cy="0"/>
          </a:xfrm>
          <a:prstGeom prst="line">
            <a:avLst/>
          </a:prstGeom>
          <a:ln w="19050">
            <a:solidFill>
              <a:srgbClr val="0153A5"/>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7056908" y="1656048"/>
            <a:ext cx="0" cy="15753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6398095" y="1624874"/>
            <a:ext cx="0" cy="3487452"/>
          </a:xfrm>
          <a:prstGeom prst="line">
            <a:avLst/>
          </a:prstGeom>
          <a:ln w="12700">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7738522" y="1624874"/>
            <a:ext cx="0" cy="3487452"/>
          </a:xfrm>
          <a:prstGeom prst="line">
            <a:avLst/>
          </a:prstGeom>
          <a:ln w="12700">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31" name="Rectangle 30"/>
          <p:cNvSpPr>
            <a:spLocks noChangeArrowheads="1"/>
          </p:cNvSpPr>
          <p:nvPr/>
        </p:nvSpPr>
        <p:spPr bwMode="auto">
          <a:xfrm>
            <a:off x="2346495" y="3561192"/>
            <a:ext cx="142186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900" b="1" dirty="0">
                <a:solidFill>
                  <a:srgbClr val="000000"/>
                </a:solidFill>
                <a:latin typeface="+mj-lt"/>
              </a:rPr>
              <a:t>Marketing Share Growth</a:t>
            </a:r>
            <a:endParaRPr lang="en-US" altLang="en-US" dirty="0">
              <a:latin typeface="+mj-lt"/>
            </a:endParaRPr>
          </a:p>
        </p:txBody>
      </p:sp>
      <p:sp>
        <p:nvSpPr>
          <p:cNvPr id="32" name="Rectangle 31"/>
          <p:cNvSpPr>
            <a:spLocks noChangeArrowheads="1"/>
          </p:cNvSpPr>
          <p:nvPr/>
        </p:nvSpPr>
        <p:spPr bwMode="auto">
          <a:xfrm>
            <a:off x="4497527" y="3572078"/>
            <a:ext cx="82558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altLang="en-US" sz="900" dirty="0">
                <a:solidFill>
                  <a:srgbClr val="000000"/>
                </a:solidFill>
                <a:latin typeface="+mj-lt"/>
              </a:rPr>
              <a:t>Precipitous Decline</a:t>
            </a:r>
            <a:endParaRPr lang="en-US" altLang="en-US" sz="900" dirty="0">
              <a:latin typeface="+mj-lt"/>
            </a:endParaRPr>
          </a:p>
        </p:txBody>
      </p:sp>
      <p:sp>
        <p:nvSpPr>
          <p:cNvPr id="33" name="Rectangle 32"/>
          <p:cNvSpPr>
            <a:spLocks noChangeArrowheads="1"/>
          </p:cNvSpPr>
          <p:nvPr/>
        </p:nvSpPr>
        <p:spPr bwMode="auto">
          <a:xfrm>
            <a:off x="5657613" y="3572078"/>
            <a:ext cx="7323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altLang="en-US" sz="900" dirty="0">
                <a:solidFill>
                  <a:srgbClr val="000000"/>
                </a:solidFill>
                <a:latin typeface="+mj-lt"/>
              </a:rPr>
              <a:t>Significant Decline</a:t>
            </a:r>
            <a:endParaRPr lang="en-US" altLang="en-US" sz="900" dirty="0">
              <a:latin typeface="+mj-lt"/>
            </a:endParaRPr>
          </a:p>
        </p:txBody>
      </p:sp>
      <p:sp>
        <p:nvSpPr>
          <p:cNvPr id="34" name="Rectangle 33"/>
          <p:cNvSpPr>
            <a:spLocks noChangeArrowheads="1"/>
          </p:cNvSpPr>
          <p:nvPr/>
        </p:nvSpPr>
        <p:spPr bwMode="auto">
          <a:xfrm>
            <a:off x="6669599" y="3572078"/>
            <a:ext cx="827150"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900" dirty="0">
                <a:solidFill>
                  <a:srgbClr val="000000"/>
                </a:solidFill>
                <a:latin typeface="+mj-lt"/>
              </a:rPr>
              <a:t>Modest Decline</a:t>
            </a:r>
            <a:endParaRPr lang="en-US" altLang="en-US" sz="900" dirty="0">
              <a:latin typeface="+mj-lt"/>
            </a:endParaRPr>
          </a:p>
        </p:txBody>
      </p:sp>
      <p:sp>
        <p:nvSpPr>
          <p:cNvPr id="35" name="Rectangle 34"/>
          <p:cNvSpPr>
            <a:spLocks noChangeArrowheads="1"/>
          </p:cNvSpPr>
          <p:nvPr/>
        </p:nvSpPr>
        <p:spPr bwMode="auto">
          <a:xfrm>
            <a:off x="7903681" y="3572078"/>
            <a:ext cx="45044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900" dirty="0">
                <a:solidFill>
                  <a:srgbClr val="000000"/>
                </a:solidFill>
                <a:latin typeface="+mj-lt"/>
              </a:rPr>
              <a:t>Increase</a:t>
            </a:r>
            <a:endParaRPr lang="en-US" altLang="en-US" dirty="0">
              <a:latin typeface="+mj-lt"/>
            </a:endParaRPr>
          </a:p>
        </p:txBody>
      </p:sp>
      <p:sp>
        <p:nvSpPr>
          <p:cNvPr id="36" name="Rectangle 35"/>
          <p:cNvSpPr>
            <a:spLocks noChangeArrowheads="1"/>
          </p:cNvSpPr>
          <p:nvPr/>
        </p:nvSpPr>
        <p:spPr bwMode="auto">
          <a:xfrm>
            <a:off x="8577944" y="3572078"/>
            <a:ext cx="7241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altLang="en-US" sz="900" b="1" i="1" dirty="0">
                <a:solidFill>
                  <a:srgbClr val="000000"/>
                </a:solidFill>
                <a:latin typeface="+mj-lt"/>
              </a:rPr>
              <a:t>Dramatic Increase</a:t>
            </a:r>
            <a:endParaRPr lang="en-US" altLang="en-US" sz="900" dirty="0">
              <a:latin typeface="+mj-lt"/>
            </a:endParaRPr>
          </a:p>
        </p:txBody>
      </p:sp>
      <p:sp>
        <p:nvSpPr>
          <p:cNvPr id="41" name="Rectangle 40"/>
          <p:cNvSpPr>
            <a:spLocks noChangeArrowheads="1"/>
          </p:cNvSpPr>
          <p:nvPr/>
        </p:nvSpPr>
        <p:spPr bwMode="auto">
          <a:xfrm>
            <a:off x="2346496" y="3945079"/>
            <a:ext cx="1516441"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900" b="1" dirty="0">
                <a:solidFill>
                  <a:srgbClr val="000000"/>
                </a:solidFill>
                <a:latin typeface="+mj-lt"/>
              </a:rPr>
              <a:t>New Product Success Rate</a:t>
            </a:r>
            <a:endParaRPr lang="en-US" altLang="en-US" dirty="0">
              <a:latin typeface="+mj-lt"/>
            </a:endParaRPr>
          </a:p>
        </p:txBody>
      </p:sp>
      <p:sp>
        <p:nvSpPr>
          <p:cNvPr id="42" name="Rectangle 41"/>
          <p:cNvSpPr>
            <a:spLocks noChangeArrowheads="1"/>
          </p:cNvSpPr>
          <p:nvPr/>
        </p:nvSpPr>
        <p:spPr bwMode="auto">
          <a:xfrm>
            <a:off x="4819073" y="3949842"/>
            <a:ext cx="160300"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900" dirty="0">
                <a:solidFill>
                  <a:srgbClr val="000000"/>
                </a:solidFill>
                <a:latin typeface="+mj-lt"/>
              </a:rPr>
              <a:t>0%</a:t>
            </a:r>
            <a:endParaRPr lang="en-US" altLang="en-US" dirty="0">
              <a:latin typeface="+mj-lt"/>
            </a:endParaRPr>
          </a:p>
        </p:txBody>
      </p:sp>
      <p:sp>
        <p:nvSpPr>
          <p:cNvPr id="43" name="Rectangle 42"/>
          <p:cNvSpPr>
            <a:spLocks noChangeArrowheads="1"/>
          </p:cNvSpPr>
          <p:nvPr/>
        </p:nvSpPr>
        <p:spPr bwMode="auto">
          <a:xfrm>
            <a:off x="5934946" y="3949842"/>
            <a:ext cx="160300"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900">
                <a:solidFill>
                  <a:srgbClr val="000000"/>
                </a:solidFill>
                <a:latin typeface="+mj-lt"/>
              </a:rPr>
              <a:t>5%</a:t>
            </a:r>
            <a:endParaRPr lang="en-US" altLang="en-US">
              <a:latin typeface="+mj-lt"/>
            </a:endParaRPr>
          </a:p>
        </p:txBody>
      </p:sp>
      <p:sp>
        <p:nvSpPr>
          <p:cNvPr id="44" name="Rectangle 43"/>
          <p:cNvSpPr>
            <a:spLocks noChangeArrowheads="1"/>
          </p:cNvSpPr>
          <p:nvPr/>
        </p:nvSpPr>
        <p:spPr bwMode="auto">
          <a:xfrm>
            <a:off x="6970163" y="3949842"/>
            <a:ext cx="226023"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900">
                <a:solidFill>
                  <a:srgbClr val="000000"/>
                </a:solidFill>
                <a:latin typeface="+mj-lt"/>
              </a:rPr>
              <a:t>10%</a:t>
            </a:r>
            <a:endParaRPr lang="en-US" altLang="en-US">
              <a:latin typeface="+mj-lt"/>
            </a:endParaRPr>
          </a:p>
        </p:txBody>
      </p:sp>
      <p:sp>
        <p:nvSpPr>
          <p:cNvPr id="45" name="Rectangle 44"/>
          <p:cNvSpPr>
            <a:spLocks noChangeArrowheads="1"/>
          </p:cNvSpPr>
          <p:nvPr/>
        </p:nvSpPr>
        <p:spPr bwMode="auto">
          <a:xfrm>
            <a:off x="8015893" y="3949842"/>
            <a:ext cx="226023"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900">
                <a:solidFill>
                  <a:srgbClr val="000000"/>
                </a:solidFill>
                <a:latin typeface="+mj-lt"/>
              </a:rPr>
              <a:t>25%</a:t>
            </a:r>
            <a:endParaRPr lang="en-US" altLang="en-US">
              <a:latin typeface="+mj-lt"/>
            </a:endParaRPr>
          </a:p>
        </p:txBody>
      </p:sp>
      <p:sp>
        <p:nvSpPr>
          <p:cNvPr id="46" name="Rectangle 45"/>
          <p:cNvSpPr>
            <a:spLocks noChangeArrowheads="1"/>
          </p:cNvSpPr>
          <p:nvPr/>
        </p:nvSpPr>
        <p:spPr bwMode="auto">
          <a:xfrm>
            <a:off x="8635929" y="3948254"/>
            <a:ext cx="29174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900" b="1" i="1">
                <a:solidFill>
                  <a:srgbClr val="000000"/>
                </a:solidFill>
                <a:latin typeface="+mj-lt"/>
              </a:rPr>
              <a:t>40%+</a:t>
            </a:r>
            <a:endParaRPr lang="en-US" altLang="en-US">
              <a:latin typeface="+mj-lt"/>
            </a:endParaRPr>
          </a:p>
        </p:txBody>
      </p:sp>
      <p:sp>
        <p:nvSpPr>
          <p:cNvPr id="47" name="Rectangle 46"/>
          <p:cNvSpPr>
            <a:spLocks noChangeArrowheads="1"/>
          </p:cNvSpPr>
          <p:nvPr/>
        </p:nvSpPr>
        <p:spPr bwMode="auto">
          <a:xfrm>
            <a:off x="2346495" y="4184214"/>
            <a:ext cx="89768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900" b="1" dirty="0">
                <a:solidFill>
                  <a:srgbClr val="000000"/>
                </a:solidFill>
                <a:latin typeface="+mj-lt"/>
              </a:rPr>
              <a:t>Advertising ROI</a:t>
            </a:r>
            <a:endParaRPr lang="en-US" altLang="en-US" dirty="0">
              <a:latin typeface="+mj-lt"/>
            </a:endParaRPr>
          </a:p>
        </p:txBody>
      </p:sp>
      <p:sp>
        <p:nvSpPr>
          <p:cNvPr id="48" name="Rectangle 47"/>
          <p:cNvSpPr>
            <a:spLocks noChangeArrowheads="1"/>
          </p:cNvSpPr>
          <p:nvPr/>
        </p:nvSpPr>
        <p:spPr bwMode="auto">
          <a:xfrm>
            <a:off x="4665185" y="4192896"/>
            <a:ext cx="46807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900">
                <a:solidFill>
                  <a:srgbClr val="000000"/>
                </a:solidFill>
                <a:latin typeface="+mj-lt"/>
              </a:rPr>
              <a:t>Negative</a:t>
            </a:r>
            <a:endParaRPr lang="en-US" altLang="en-US">
              <a:latin typeface="+mj-lt"/>
            </a:endParaRPr>
          </a:p>
        </p:txBody>
      </p:sp>
      <p:sp>
        <p:nvSpPr>
          <p:cNvPr id="49" name="Rectangle 48"/>
          <p:cNvSpPr>
            <a:spLocks noChangeArrowheads="1"/>
          </p:cNvSpPr>
          <p:nvPr/>
        </p:nvSpPr>
        <p:spPr bwMode="auto">
          <a:xfrm>
            <a:off x="5934946" y="4192896"/>
            <a:ext cx="160300"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900">
                <a:solidFill>
                  <a:srgbClr val="000000"/>
                </a:solidFill>
                <a:latin typeface="+mj-lt"/>
              </a:rPr>
              <a:t>0%</a:t>
            </a:r>
            <a:endParaRPr lang="en-US" altLang="en-US">
              <a:latin typeface="+mj-lt"/>
            </a:endParaRPr>
          </a:p>
        </p:txBody>
      </p:sp>
      <p:sp>
        <p:nvSpPr>
          <p:cNvPr id="50" name="Rectangle 49"/>
          <p:cNvSpPr>
            <a:spLocks noChangeArrowheads="1"/>
          </p:cNvSpPr>
          <p:nvPr/>
        </p:nvSpPr>
        <p:spPr bwMode="auto">
          <a:xfrm>
            <a:off x="6951727" y="4191909"/>
            <a:ext cx="26289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900" dirty="0">
                <a:solidFill>
                  <a:srgbClr val="000000"/>
                </a:solidFill>
                <a:latin typeface="+mj-lt"/>
              </a:rPr>
              <a:t>1-4%</a:t>
            </a:r>
            <a:endParaRPr lang="en-US" altLang="en-US" dirty="0">
              <a:latin typeface="+mj-lt"/>
            </a:endParaRPr>
          </a:p>
        </p:txBody>
      </p:sp>
      <p:sp>
        <p:nvSpPr>
          <p:cNvPr id="51" name="Rectangle 50"/>
          <p:cNvSpPr>
            <a:spLocks noChangeArrowheads="1"/>
          </p:cNvSpPr>
          <p:nvPr/>
        </p:nvSpPr>
        <p:spPr bwMode="auto">
          <a:xfrm>
            <a:off x="7964597" y="4191909"/>
            <a:ext cx="328615"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900" dirty="0">
                <a:solidFill>
                  <a:srgbClr val="000000"/>
                </a:solidFill>
                <a:latin typeface="+mj-lt"/>
              </a:rPr>
              <a:t>5-10%</a:t>
            </a:r>
            <a:endParaRPr lang="en-US" altLang="en-US" dirty="0">
              <a:latin typeface="+mj-lt"/>
            </a:endParaRPr>
          </a:p>
        </p:txBody>
      </p:sp>
      <p:sp>
        <p:nvSpPr>
          <p:cNvPr id="52" name="Rectangle 51"/>
          <p:cNvSpPr>
            <a:spLocks noChangeArrowheads="1"/>
          </p:cNvSpPr>
          <p:nvPr/>
        </p:nvSpPr>
        <p:spPr bwMode="auto">
          <a:xfrm>
            <a:off x="8640737" y="4184214"/>
            <a:ext cx="227626"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900" b="1" i="1">
                <a:solidFill>
                  <a:srgbClr val="000000"/>
                </a:solidFill>
                <a:latin typeface="+mj-lt"/>
              </a:rPr>
              <a:t>20%</a:t>
            </a:r>
            <a:endParaRPr lang="en-US" altLang="en-US">
              <a:latin typeface="+mj-lt"/>
            </a:endParaRPr>
          </a:p>
        </p:txBody>
      </p:sp>
      <p:sp>
        <p:nvSpPr>
          <p:cNvPr id="53" name="Rectangle 52"/>
          <p:cNvSpPr>
            <a:spLocks noChangeArrowheads="1"/>
          </p:cNvSpPr>
          <p:nvPr/>
        </p:nvSpPr>
        <p:spPr bwMode="auto">
          <a:xfrm>
            <a:off x="2346495" y="4432153"/>
            <a:ext cx="1306448"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900" b="1" dirty="0">
                <a:solidFill>
                  <a:srgbClr val="000000"/>
                </a:solidFill>
                <a:latin typeface="+mj-lt"/>
              </a:rPr>
              <a:t>Promotional Programs</a:t>
            </a:r>
            <a:endParaRPr lang="en-US" altLang="en-US" dirty="0">
              <a:latin typeface="+mj-lt"/>
            </a:endParaRPr>
          </a:p>
        </p:txBody>
      </p:sp>
      <p:sp>
        <p:nvSpPr>
          <p:cNvPr id="54" name="Rectangle 53"/>
          <p:cNvSpPr>
            <a:spLocks noChangeArrowheads="1"/>
          </p:cNvSpPr>
          <p:nvPr/>
        </p:nvSpPr>
        <p:spPr bwMode="auto">
          <a:xfrm>
            <a:off x="4681215" y="4440835"/>
            <a:ext cx="43601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900">
                <a:solidFill>
                  <a:srgbClr val="000000"/>
                </a:solidFill>
                <a:latin typeface="+mj-lt"/>
              </a:rPr>
              <a:t>Disaster</a:t>
            </a:r>
            <a:endParaRPr lang="en-US" altLang="en-US">
              <a:latin typeface="+mj-lt"/>
            </a:endParaRPr>
          </a:p>
        </p:txBody>
      </p:sp>
      <p:sp>
        <p:nvSpPr>
          <p:cNvPr id="55" name="Rectangle 54"/>
          <p:cNvSpPr>
            <a:spLocks noChangeArrowheads="1"/>
          </p:cNvSpPr>
          <p:nvPr/>
        </p:nvSpPr>
        <p:spPr bwMode="auto">
          <a:xfrm>
            <a:off x="5648840" y="4439848"/>
            <a:ext cx="711733"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900" dirty="0">
                <a:solidFill>
                  <a:srgbClr val="000000"/>
                </a:solidFill>
                <a:latin typeface="+mj-lt"/>
              </a:rPr>
              <a:t>Un-profitable</a:t>
            </a:r>
            <a:endParaRPr lang="en-US" altLang="en-US" dirty="0">
              <a:latin typeface="+mj-lt"/>
            </a:endParaRPr>
          </a:p>
        </p:txBody>
      </p:sp>
      <p:sp>
        <p:nvSpPr>
          <p:cNvPr id="56" name="Rectangle 55"/>
          <p:cNvSpPr>
            <a:spLocks noChangeArrowheads="1"/>
          </p:cNvSpPr>
          <p:nvPr/>
        </p:nvSpPr>
        <p:spPr bwMode="auto">
          <a:xfrm>
            <a:off x="6437163" y="4440835"/>
            <a:ext cx="1292020"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900">
                <a:solidFill>
                  <a:srgbClr val="000000"/>
                </a:solidFill>
                <a:latin typeface="+mj-lt"/>
              </a:rPr>
              <a:t>Marginally Unprofitable </a:t>
            </a:r>
            <a:endParaRPr lang="en-US" altLang="en-US">
              <a:latin typeface="+mj-lt"/>
            </a:endParaRPr>
          </a:p>
        </p:txBody>
      </p:sp>
      <p:sp>
        <p:nvSpPr>
          <p:cNvPr id="57" name="Rectangle 56"/>
          <p:cNvSpPr>
            <a:spLocks noChangeArrowheads="1"/>
          </p:cNvSpPr>
          <p:nvPr/>
        </p:nvSpPr>
        <p:spPr bwMode="auto">
          <a:xfrm>
            <a:off x="7869218" y="4440835"/>
            <a:ext cx="519373"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900">
                <a:solidFill>
                  <a:srgbClr val="000000"/>
                </a:solidFill>
                <a:latin typeface="+mj-lt"/>
              </a:rPr>
              <a:t>Profitable</a:t>
            </a:r>
            <a:endParaRPr lang="en-US" altLang="en-US">
              <a:latin typeface="+mj-lt"/>
            </a:endParaRPr>
          </a:p>
        </p:txBody>
      </p:sp>
      <p:sp>
        <p:nvSpPr>
          <p:cNvPr id="58" name="Rectangle 57"/>
          <p:cNvSpPr>
            <a:spLocks noChangeArrowheads="1"/>
          </p:cNvSpPr>
          <p:nvPr/>
        </p:nvSpPr>
        <p:spPr bwMode="auto">
          <a:xfrm>
            <a:off x="8673599" y="4432153"/>
            <a:ext cx="812722"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900" b="1" i="1">
                <a:solidFill>
                  <a:srgbClr val="000000"/>
                </a:solidFill>
                <a:latin typeface="+mj-lt"/>
              </a:rPr>
              <a:t>Very Profitable</a:t>
            </a:r>
            <a:endParaRPr lang="en-US" altLang="en-US">
              <a:latin typeface="+mj-lt"/>
            </a:endParaRPr>
          </a:p>
        </p:txBody>
      </p:sp>
      <p:sp>
        <p:nvSpPr>
          <p:cNvPr id="59" name="Rectangle 58"/>
          <p:cNvSpPr>
            <a:spLocks noChangeArrowheads="1"/>
          </p:cNvSpPr>
          <p:nvPr/>
        </p:nvSpPr>
        <p:spPr bwMode="auto">
          <a:xfrm>
            <a:off x="2346495" y="4681680"/>
            <a:ext cx="1275990"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900" b="1" dirty="0">
                <a:solidFill>
                  <a:srgbClr val="000000"/>
                </a:solidFill>
                <a:latin typeface="+mj-lt"/>
              </a:rPr>
              <a:t>Customer Satisfaction</a:t>
            </a:r>
            <a:endParaRPr lang="en-US" altLang="en-US" dirty="0">
              <a:latin typeface="+mj-lt"/>
            </a:endParaRPr>
          </a:p>
        </p:txBody>
      </p:sp>
      <p:sp>
        <p:nvSpPr>
          <p:cNvPr id="60" name="Rectangle 59"/>
          <p:cNvSpPr>
            <a:spLocks noChangeArrowheads="1"/>
          </p:cNvSpPr>
          <p:nvPr/>
        </p:nvSpPr>
        <p:spPr bwMode="auto">
          <a:xfrm>
            <a:off x="4734917" y="4689375"/>
            <a:ext cx="328615"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900" dirty="0">
                <a:solidFill>
                  <a:srgbClr val="000000"/>
                </a:solidFill>
                <a:latin typeface="+mj-lt"/>
              </a:rPr>
              <a:t>0-50%</a:t>
            </a:r>
            <a:endParaRPr lang="en-US" altLang="en-US" dirty="0">
              <a:latin typeface="+mj-lt"/>
            </a:endParaRPr>
          </a:p>
        </p:txBody>
      </p:sp>
      <p:sp>
        <p:nvSpPr>
          <p:cNvPr id="61" name="Rectangle 60"/>
          <p:cNvSpPr>
            <a:spLocks noChangeArrowheads="1"/>
          </p:cNvSpPr>
          <p:nvPr/>
        </p:nvSpPr>
        <p:spPr bwMode="auto">
          <a:xfrm>
            <a:off x="5817928" y="4689375"/>
            <a:ext cx="3943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900" dirty="0">
                <a:solidFill>
                  <a:srgbClr val="000000"/>
                </a:solidFill>
                <a:latin typeface="+mj-lt"/>
              </a:rPr>
              <a:t>51-65%</a:t>
            </a:r>
            <a:endParaRPr lang="en-US" altLang="en-US" dirty="0">
              <a:latin typeface="+mj-lt"/>
            </a:endParaRPr>
          </a:p>
        </p:txBody>
      </p:sp>
      <p:sp>
        <p:nvSpPr>
          <p:cNvPr id="62" name="Rectangle 61"/>
          <p:cNvSpPr>
            <a:spLocks noChangeArrowheads="1"/>
          </p:cNvSpPr>
          <p:nvPr/>
        </p:nvSpPr>
        <p:spPr bwMode="auto">
          <a:xfrm>
            <a:off x="6886005" y="4689375"/>
            <a:ext cx="3943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900" dirty="0">
                <a:solidFill>
                  <a:srgbClr val="000000"/>
                </a:solidFill>
                <a:latin typeface="+mj-lt"/>
              </a:rPr>
              <a:t>66-75%</a:t>
            </a:r>
            <a:endParaRPr lang="en-US" altLang="en-US" dirty="0">
              <a:latin typeface="+mj-lt"/>
            </a:endParaRPr>
          </a:p>
        </p:txBody>
      </p:sp>
      <p:sp>
        <p:nvSpPr>
          <p:cNvPr id="63" name="Rectangle 62"/>
          <p:cNvSpPr>
            <a:spLocks noChangeArrowheads="1"/>
          </p:cNvSpPr>
          <p:nvPr/>
        </p:nvSpPr>
        <p:spPr bwMode="auto">
          <a:xfrm>
            <a:off x="7931735" y="4689375"/>
            <a:ext cx="3943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900" dirty="0">
                <a:solidFill>
                  <a:srgbClr val="000000"/>
                </a:solidFill>
                <a:latin typeface="+mj-lt"/>
              </a:rPr>
              <a:t>76-82%</a:t>
            </a:r>
            <a:endParaRPr lang="en-US" altLang="en-US" dirty="0">
              <a:latin typeface="+mj-lt"/>
            </a:endParaRPr>
          </a:p>
        </p:txBody>
      </p:sp>
      <p:sp>
        <p:nvSpPr>
          <p:cNvPr id="64" name="Rectangle 63"/>
          <p:cNvSpPr>
            <a:spLocks noChangeArrowheads="1"/>
          </p:cNvSpPr>
          <p:nvPr/>
        </p:nvSpPr>
        <p:spPr bwMode="auto">
          <a:xfrm>
            <a:off x="8657569" y="4681680"/>
            <a:ext cx="392735"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900" b="1" i="1" dirty="0">
                <a:solidFill>
                  <a:srgbClr val="000000"/>
                </a:solidFill>
                <a:latin typeface="+mj-lt"/>
              </a:rPr>
              <a:t>83-90%</a:t>
            </a:r>
            <a:endParaRPr lang="en-US" altLang="en-US" dirty="0">
              <a:latin typeface="+mj-lt"/>
            </a:endParaRPr>
          </a:p>
        </p:txBody>
      </p:sp>
      <p:sp>
        <p:nvSpPr>
          <p:cNvPr id="65" name="Rectangle 64"/>
          <p:cNvSpPr>
            <a:spLocks noChangeArrowheads="1"/>
          </p:cNvSpPr>
          <p:nvPr/>
        </p:nvSpPr>
        <p:spPr bwMode="auto">
          <a:xfrm>
            <a:off x="2346496" y="4913672"/>
            <a:ext cx="1684757"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900" b="1" dirty="0">
                <a:solidFill>
                  <a:srgbClr val="000000"/>
                </a:solidFill>
                <a:latin typeface="+mj-lt"/>
              </a:rPr>
              <a:t>Customer Retention (Annual)</a:t>
            </a:r>
            <a:endParaRPr lang="en-US" altLang="en-US" dirty="0">
              <a:latin typeface="+mj-lt"/>
            </a:endParaRPr>
          </a:p>
        </p:txBody>
      </p:sp>
      <p:sp>
        <p:nvSpPr>
          <p:cNvPr id="66" name="Rectangle 65"/>
          <p:cNvSpPr>
            <a:spLocks noChangeArrowheads="1"/>
          </p:cNvSpPr>
          <p:nvPr/>
        </p:nvSpPr>
        <p:spPr bwMode="auto">
          <a:xfrm>
            <a:off x="4734917" y="4921367"/>
            <a:ext cx="328615"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900" dirty="0">
                <a:solidFill>
                  <a:srgbClr val="000000"/>
                </a:solidFill>
                <a:latin typeface="+mj-lt"/>
              </a:rPr>
              <a:t>0-40%</a:t>
            </a:r>
            <a:endParaRPr lang="en-US" altLang="en-US" dirty="0">
              <a:latin typeface="+mj-lt"/>
            </a:endParaRPr>
          </a:p>
        </p:txBody>
      </p:sp>
      <p:sp>
        <p:nvSpPr>
          <p:cNvPr id="67" name="Rectangle 66"/>
          <p:cNvSpPr>
            <a:spLocks noChangeArrowheads="1"/>
          </p:cNvSpPr>
          <p:nvPr/>
        </p:nvSpPr>
        <p:spPr bwMode="auto">
          <a:xfrm>
            <a:off x="5817928" y="4921367"/>
            <a:ext cx="3943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900" dirty="0">
                <a:solidFill>
                  <a:srgbClr val="000000"/>
                </a:solidFill>
                <a:latin typeface="+mj-lt"/>
              </a:rPr>
              <a:t>41-60%</a:t>
            </a:r>
            <a:endParaRPr lang="en-US" altLang="en-US" dirty="0">
              <a:latin typeface="+mj-lt"/>
            </a:endParaRPr>
          </a:p>
        </p:txBody>
      </p:sp>
      <p:sp>
        <p:nvSpPr>
          <p:cNvPr id="68" name="Rectangle 67"/>
          <p:cNvSpPr>
            <a:spLocks noChangeArrowheads="1"/>
          </p:cNvSpPr>
          <p:nvPr/>
        </p:nvSpPr>
        <p:spPr bwMode="auto">
          <a:xfrm>
            <a:off x="6886005" y="4921367"/>
            <a:ext cx="3943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900" dirty="0">
                <a:solidFill>
                  <a:srgbClr val="000000"/>
                </a:solidFill>
                <a:latin typeface="+mj-lt"/>
              </a:rPr>
              <a:t>61-80%</a:t>
            </a:r>
            <a:endParaRPr lang="en-US" altLang="en-US" dirty="0">
              <a:latin typeface="+mj-lt"/>
            </a:endParaRPr>
          </a:p>
        </p:txBody>
      </p:sp>
      <p:sp>
        <p:nvSpPr>
          <p:cNvPr id="69" name="Rectangle 68"/>
          <p:cNvSpPr>
            <a:spLocks noChangeArrowheads="1"/>
          </p:cNvSpPr>
          <p:nvPr/>
        </p:nvSpPr>
        <p:spPr bwMode="auto">
          <a:xfrm>
            <a:off x="7931735" y="4921367"/>
            <a:ext cx="394339"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900" dirty="0">
                <a:solidFill>
                  <a:srgbClr val="000000"/>
                </a:solidFill>
                <a:latin typeface="+mj-lt"/>
              </a:rPr>
              <a:t>81-90%</a:t>
            </a:r>
            <a:endParaRPr lang="en-US" altLang="en-US" dirty="0">
              <a:latin typeface="+mj-lt"/>
            </a:endParaRPr>
          </a:p>
        </p:txBody>
      </p:sp>
      <p:sp>
        <p:nvSpPr>
          <p:cNvPr id="70" name="Rectangle 69"/>
          <p:cNvSpPr>
            <a:spLocks noChangeArrowheads="1"/>
          </p:cNvSpPr>
          <p:nvPr/>
        </p:nvSpPr>
        <p:spPr bwMode="auto">
          <a:xfrm>
            <a:off x="8649554" y="4913672"/>
            <a:ext cx="423193"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900" b="1" i="1" dirty="0">
                <a:solidFill>
                  <a:srgbClr val="000000"/>
                </a:solidFill>
                <a:latin typeface="+mj-lt"/>
              </a:rPr>
              <a:t>91-97% </a:t>
            </a:r>
            <a:endParaRPr lang="en-US" altLang="en-US" dirty="0">
              <a:latin typeface="+mj-lt"/>
            </a:endParaRPr>
          </a:p>
        </p:txBody>
      </p:sp>
      <p:cxnSp>
        <p:nvCxnSpPr>
          <p:cNvPr id="71" name="Straight Connector 70"/>
          <p:cNvCxnSpPr/>
          <p:nvPr/>
        </p:nvCxnSpPr>
        <p:spPr>
          <a:xfrm>
            <a:off x="2346495" y="3896590"/>
            <a:ext cx="7198024" cy="0"/>
          </a:xfrm>
          <a:prstGeom prst="line">
            <a:avLst/>
          </a:prstGeom>
          <a:ln w="1270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4939328" y="3255237"/>
            <a:ext cx="4247775" cy="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2670419" y="4139737"/>
            <a:ext cx="6874101" cy="0"/>
          </a:xfrm>
          <a:prstGeom prst="line">
            <a:avLst/>
          </a:prstGeom>
          <a:ln w="1270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2346496" y="4382884"/>
            <a:ext cx="7187633" cy="0"/>
          </a:xfrm>
          <a:prstGeom prst="line">
            <a:avLst/>
          </a:prstGeom>
          <a:ln w="1270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2346496" y="4626031"/>
            <a:ext cx="7187633" cy="0"/>
          </a:xfrm>
          <a:prstGeom prst="line">
            <a:avLst/>
          </a:prstGeom>
          <a:ln w="1270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2346496" y="4869178"/>
            <a:ext cx="7187633" cy="0"/>
          </a:xfrm>
          <a:prstGeom prst="line">
            <a:avLst/>
          </a:prstGeom>
          <a:ln w="1270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2346495" y="5112326"/>
            <a:ext cx="7177242" cy="0"/>
          </a:xfrm>
          <a:prstGeom prst="line">
            <a:avLst/>
          </a:prstGeom>
          <a:ln w="1270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78" name="Straight Arrow Connector 77"/>
          <p:cNvCxnSpPr/>
          <p:nvPr/>
        </p:nvCxnSpPr>
        <p:spPr>
          <a:xfrm>
            <a:off x="6483099" y="5237018"/>
            <a:ext cx="3040639"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9" name="Rectangle 773"/>
          <p:cNvSpPr>
            <a:spLocks noChangeArrowheads="1"/>
          </p:cNvSpPr>
          <p:nvPr/>
        </p:nvSpPr>
        <p:spPr bwMode="auto">
          <a:xfrm>
            <a:off x="5862636" y="5400387"/>
            <a:ext cx="29158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marL="285750" indent="-285750">
              <a:buFont typeface="Arial" panose="020B0604020202020204" pitchFamily="34" charset="0"/>
              <a:buChar char="•"/>
            </a:pPr>
            <a:r>
              <a:rPr lang="en-US" altLang="en-US" sz="1100" b="1" dirty="0">
                <a:solidFill>
                  <a:schemeClr val="bg1"/>
                </a:solidFill>
                <a:latin typeface="+mj-lt"/>
              </a:rPr>
              <a:t>The objective is very simple.</a:t>
            </a:r>
          </a:p>
          <a:p>
            <a:pPr marL="285750" indent="-285750">
              <a:buFont typeface="Arial" panose="020B0604020202020204" pitchFamily="34" charset="0"/>
              <a:buChar char="•"/>
            </a:pPr>
            <a:r>
              <a:rPr lang="en-US" altLang="en-US" sz="1100" b="1" dirty="0">
                <a:solidFill>
                  <a:schemeClr val="bg1"/>
                </a:solidFill>
              </a:rPr>
              <a:t>To improve marketing performance.</a:t>
            </a:r>
            <a:r>
              <a:rPr lang="en-US" altLang="en-US" sz="1100" b="1" dirty="0">
                <a:solidFill>
                  <a:schemeClr val="bg1"/>
                </a:solidFill>
                <a:latin typeface="+mj-lt"/>
              </a:rPr>
              <a:t>  </a:t>
            </a:r>
            <a:endParaRPr lang="en-US" altLang="en-US" sz="1400" dirty="0">
              <a:solidFill>
                <a:schemeClr val="bg1"/>
              </a:solidFill>
              <a:latin typeface="+mj-lt"/>
            </a:endParaRPr>
          </a:p>
        </p:txBody>
      </p:sp>
      <p:sp>
        <p:nvSpPr>
          <p:cNvPr id="81" name="Rectangle 80"/>
          <p:cNvSpPr>
            <a:spLocks noChangeArrowheads="1"/>
          </p:cNvSpPr>
          <p:nvPr/>
        </p:nvSpPr>
        <p:spPr bwMode="auto">
          <a:xfrm>
            <a:off x="4818678" y="2630210"/>
            <a:ext cx="744539"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altLang="en-US" sz="1100" dirty="0">
                <a:solidFill>
                  <a:srgbClr val="000000"/>
                </a:solidFill>
                <a:latin typeface="+mj-lt"/>
              </a:rPr>
              <a:t>(Well Below Average)</a:t>
            </a:r>
            <a:endParaRPr lang="en-US" altLang="en-US" sz="1100" dirty="0">
              <a:latin typeface="+mj-lt"/>
            </a:endParaRPr>
          </a:p>
        </p:txBody>
      </p:sp>
      <p:sp>
        <p:nvSpPr>
          <p:cNvPr id="82" name="Rectangle 671"/>
          <p:cNvSpPr>
            <a:spLocks noChangeArrowheads="1"/>
          </p:cNvSpPr>
          <p:nvPr/>
        </p:nvSpPr>
        <p:spPr bwMode="auto">
          <a:xfrm>
            <a:off x="2261807" y="2023979"/>
            <a:ext cx="205787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en-US" altLang="en-US" sz="1400" b="1" i="1" dirty="0">
                <a:solidFill>
                  <a:srgbClr val="0153A5"/>
                </a:solidFill>
                <a:latin typeface="+mj-lt"/>
              </a:rPr>
              <a:t>The Bell Curve for</a:t>
            </a:r>
          </a:p>
          <a:p>
            <a:r>
              <a:rPr lang="en-US" altLang="en-US" sz="1400" b="1" i="1" dirty="0">
                <a:solidFill>
                  <a:srgbClr val="0153A5"/>
                </a:solidFill>
                <a:latin typeface="+mj-lt"/>
              </a:rPr>
              <a:t>Marketing Performance </a:t>
            </a:r>
            <a:endParaRPr lang="en-US" altLang="en-US" sz="1400" b="1" dirty="0">
              <a:solidFill>
                <a:srgbClr val="0153A5"/>
              </a:solidFill>
              <a:latin typeface="+mj-lt"/>
            </a:endParaRPr>
          </a:p>
        </p:txBody>
      </p:sp>
      <p:sp>
        <p:nvSpPr>
          <p:cNvPr id="83" name="Rectangle 676"/>
          <p:cNvSpPr>
            <a:spLocks noChangeArrowheads="1"/>
          </p:cNvSpPr>
          <p:nvPr/>
        </p:nvSpPr>
        <p:spPr bwMode="auto">
          <a:xfrm>
            <a:off x="7877017" y="1586230"/>
            <a:ext cx="128881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1000" b="1" dirty="0">
                <a:latin typeface="+mj-lt"/>
              </a:rPr>
              <a:t>Zone of Exceptional </a:t>
            </a:r>
          </a:p>
          <a:p>
            <a:pPr algn="ctr"/>
            <a:r>
              <a:rPr lang="en-US" altLang="en-US" sz="1000" b="1" dirty="0">
                <a:latin typeface="+mj-lt"/>
              </a:rPr>
              <a:t>Marketing</a:t>
            </a:r>
            <a:endParaRPr lang="en-US" altLang="en-US" sz="1000" dirty="0">
              <a:latin typeface="+mj-lt"/>
            </a:endParaRPr>
          </a:p>
        </p:txBody>
      </p:sp>
      <p:sp>
        <p:nvSpPr>
          <p:cNvPr id="84" name="Rectangle 679"/>
          <p:cNvSpPr>
            <a:spLocks noChangeArrowheads="1"/>
          </p:cNvSpPr>
          <p:nvPr/>
        </p:nvSpPr>
        <p:spPr bwMode="auto">
          <a:xfrm>
            <a:off x="5008347" y="1582805"/>
            <a:ext cx="10403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altLang="en-US" sz="1000" b="1" dirty="0">
                <a:latin typeface="+mj-lt"/>
              </a:rPr>
              <a:t>Zone of Death </a:t>
            </a:r>
          </a:p>
          <a:p>
            <a:pPr algn="ctr"/>
            <a:r>
              <a:rPr lang="en-US" altLang="en-US" sz="1000" b="1" dirty="0">
                <a:latin typeface="+mj-lt"/>
              </a:rPr>
              <a:t>Wish Marketing </a:t>
            </a:r>
            <a:endParaRPr lang="en-US" altLang="en-US" sz="1000" dirty="0">
              <a:latin typeface="+mj-lt"/>
            </a:endParaRPr>
          </a:p>
        </p:txBody>
      </p:sp>
      <p:sp>
        <p:nvSpPr>
          <p:cNvPr id="85" name="Rectangle 84"/>
          <p:cNvSpPr>
            <a:spLocks noChangeArrowheads="1"/>
          </p:cNvSpPr>
          <p:nvPr/>
        </p:nvSpPr>
        <p:spPr bwMode="auto">
          <a:xfrm>
            <a:off x="5449168" y="2111850"/>
            <a:ext cx="9619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altLang="en-US" sz="1100" dirty="0">
                <a:solidFill>
                  <a:srgbClr val="000000"/>
                </a:solidFill>
                <a:latin typeface="+mj-lt"/>
              </a:rPr>
              <a:t>(Below Average)</a:t>
            </a:r>
            <a:endParaRPr lang="en-US" altLang="en-US" sz="1100" dirty="0">
              <a:latin typeface="+mj-lt"/>
            </a:endParaRPr>
          </a:p>
        </p:txBody>
      </p:sp>
      <p:sp>
        <p:nvSpPr>
          <p:cNvPr id="86" name="Rectangle 85"/>
          <p:cNvSpPr>
            <a:spLocks noChangeArrowheads="1"/>
          </p:cNvSpPr>
          <p:nvPr/>
        </p:nvSpPr>
        <p:spPr bwMode="auto">
          <a:xfrm>
            <a:off x="7868030" y="2091068"/>
            <a:ext cx="6250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altLang="en-US" sz="1100" dirty="0">
                <a:solidFill>
                  <a:srgbClr val="000000"/>
                </a:solidFill>
                <a:latin typeface="+mj-lt"/>
              </a:rPr>
              <a:t>(Above Average)</a:t>
            </a:r>
            <a:endParaRPr lang="en-US" altLang="en-US" sz="1100" dirty="0">
              <a:latin typeface="+mj-lt"/>
            </a:endParaRPr>
          </a:p>
        </p:txBody>
      </p:sp>
      <p:sp>
        <p:nvSpPr>
          <p:cNvPr id="87" name="Rectangle 86"/>
          <p:cNvSpPr>
            <a:spLocks noChangeArrowheads="1"/>
          </p:cNvSpPr>
          <p:nvPr/>
        </p:nvSpPr>
        <p:spPr bwMode="auto">
          <a:xfrm>
            <a:off x="8526733" y="2630209"/>
            <a:ext cx="8148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altLang="en-US" sz="1100" dirty="0">
                <a:solidFill>
                  <a:srgbClr val="000000"/>
                </a:solidFill>
                <a:latin typeface="+mj-lt"/>
              </a:rPr>
              <a:t>(Well Above Average)</a:t>
            </a:r>
            <a:endParaRPr lang="en-US" altLang="en-US" sz="1100" dirty="0">
              <a:latin typeface="+mj-lt"/>
            </a:endParaRPr>
          </a:p>
        </p:txBody>
      </p:sp>
      <p:sp>
        <p:nvSpPr>
          <p:cNvPr id="88" name="Oval 87"/>
          <p:cNvSpPr/>
          <p:nvPr/>
        </p:nvSpPr>
        <p:spPr>
          <a:xfrm>
            <a:off x="6675131" y="2149294"/>
            <a:ext cx="796751" cy="796751"/>
          </a:xfrm>
          <a:prstGeom prst="ellipse">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mj-lt"/>
            </a:endParaRPr>
          </a:p>
        </p:txBody>
      </p:sp>
      <p:sp>
        <p:nvSpPr>
          <p:cNvPr id="89" name="Rectangle 88"/>
          <p:cNvSpPr>
            <a:spLocks noChangeArrowheads="1"/>
          </p:cNvSpPr>
          <p:nvPr/>
        </p:nvSpPr>
        <p:spPr bwMode="auto">
          <a:xfrm>
            <a:off x="6509250" y="2282096"/>
            <a:ext cx="1158789" cy="484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en-US" altLang="en-US" sz="1050" dirty="0">
                <a:latin typeface="+mj-lt"/>
              </a:rPr>
              <a:t>(Average marketing program)</a:t>
            </a:r>
          </a:p>
        </p:txBody>
      </p:sp>
      <p:sp>
        <p:nvSpPr>
          <p:cNvPr id="90" name="Freeform 89"/>
          <p:cNvSpPr/>
          <p:nvPr/>
        </p:nvSpPr>
        <p:spPr>
          <a:xfrm>
            <a:off x="1524002" y="5973741"/>
            <a:ext cx="4821315" cy="336806"/>
          </a:xfrm>
          <a:custGeom>
            <a:avLst/>
            <a:gdLst>
              <a:gd name="connsiteX0" fmla="*/ 0 w 4821315"/>
              <a:gd name="connsiteY0" fmla="*/ 0 h 336806"/>
              <a:gd name="connsiteX1" fmla="*/ 4652912 w 4821315"/>
              <a:gd name="connsiteY1" fmla="*/ 0 h 336806"/>
              <a:gd name="connsiteX2" fmla="*/ 4821315 w 4821315"/>
              <a:gd name="connsiteY2" fmla="*/ 168403 h 336806"/>
              <a:gd name="connsiteX3" fmla="*/ 4652912 w 4821315"/>
              <a:gd name="connsiteY3" fmla="*/ 336806 h 336806"/>
              <a:gd name="connsiteX4" fmla="*/ 0 w 4821315"/>
              <a:gd name="connsiteY4" fmla="*/ 336806 h 3368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21315" h="336806">
                <a:moveTo>
                  <a:pt x="0" y="0"/>
                </a:moveTo>
                <a:lnTo>
                  <a:pt x="4652912" y="0"/>
                </a:lnTo>
                <a:cubicBezTo>
                  <a:pt x="4745918" y="0"/>
                  <a:pt x="4821315" y="75397"/>
                  <a:pt x="4821315" y="168403"/>
                </a:cubicBezTo>
                <a:cubicBezTo>
                  <a:pt x="4821315" y="261409"/>
                  <a:pt x="4745918" y="336806"/>
                  <a:pt x="4652912" y="336806"/>
                </a:cubicBezTo>
                <a:lnTo>
                  <a:pt x="0" y="336806"/>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600">
              <a:latin typeface="+mj-lt"/>
            </a:endParaRPr>
          </a:p>
        </p:txBody>
      </p:sp>
      <p:sp>
        <p:nvSpPr>
          <p:cNvPr id="91" name="Text Box 27"/>
          <p:cNvSpPr txBox="1">
            <a:spLocks noChangeArrowheads="1"/>
          </p:cNvSpPr>
          <p:nvPr/>
        </p:nvSpPr>
        <p:spPr bwMode="auto">
          <a:xfrm>
            <a:off x="1890370" y="5978085"/>
            <a:ext cx="4439420" cy="27699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rgbClr val="1203C2"/>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1200" b="1" dirty="0">
                <a:solidFill>
                  <a:srgbClr val="0153A5"/>
                </a:solidFill>
                <a:latin typeface="+mj-lt"/>
              </a:rPr>
              <a:t>Source: </a:t>
            </a:r>
            <a:r>
              <a:rPr lang="en-US" altLang="en-US" sz="1200" b="1" dirty="0">
                <a:latin typeface="+mj-lt"/>
              </a:rPr>
              <a:t>Adapted from Copernicus Marketing Consulting</a:t>
            </a:r>
          </a:p>
        </p:txBody>
      </p:sp>
    </p:spTree>
    <p:extLst>
      <p:ext uri="{BB962C8B-B14F-4D97-AF65-F5344CB8AC3E}">
        <p14:creationId xmlns:p14="http://schemas.microsoft.com/office/powerpoint/2010/main" val="378024660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Top Performing Companies Use Analytics</a:t>
            </a:r>
            <a:endParaRPr lang="en-US" dirty="0"/>
          </a:p>
        </p:txBody>
      </p:sp>
      <p:graphicFrame>
        <p:nvGraphicFramePr>
          <p:cNvPr id="4" name="Content Placeholder 3"/>
          <p:cNvGraphicFramePr>
            <a:graphicFrameLocks noGrp="1"/>
          </p:cNvGraphicFramePr>
          <p:nvPr>
            <p:ph idx="1"/>
          </p:nvPr>
        </p:nvGraphicFramePr>
        <p:xfrm>
          <a:off x="2152650" y="1643743"/>
          <a:ext cx="7886700" cy="4609046"/>
        </p:xfrm>
        <a:graphic>
          <a:graphicData uri="http://schemas.openxmlformats.org/drawingml/2006/table">
            <a:tbl>
              <a:tblPr firstRow="1" bandRow="1">
                <a:tableStyleId>{5C22544A-7EE6-4342-B048-85BDC9FD1C3A}</a:tableStyleId>
              </a:tblPr>
              <a:tblGrid>
                <a:gridCol w="1504950">
                  <a:extLst>
                    <a:ext uri="{9D8B030D-6E8A-4147-A177-3AD203B41FA5}">
                      <a16:colId xmlns:a16="http://schemas.microsoft.com/office/drawing/2014/main" val="20000"/>
                    </a:ext>
                  </a:extLst>
                </a:gridCol>
                <a:gridCol w="4811486">
                  <a:extLst>
                    <a:ext uri="{9D8B030D-6E8A-4147-A177-3AD203B41FA5}">
                      <a16:colId xmlns:a16="http://schemas.microsoft.com/office/drawing/2014/main" val="20001"/>
                    </a:ext>
                  </a:extLst>
                </a:gridCol>
                <a:gridCol w="1570264">
                  <a:extLst>
                    <a:ext uri="{9D8B030D-6E8A-4147-A177-3AD203B41FA5}">
                      <a16:colId xmlns:a16="http://schemas.microsoft.com/office/drawing/2014/main" val="20002"/>
                    </a:ext>
                  </a:extLst>
                </a:gridCol>
              </a:tblGrid>
              <a:tr h="64455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1800" b="1" dirty="0">
                          <a:solidFill>
                            <a:schemeClr val="bg1"/>
                          </a:solidFill>
                          <a:latin typeface="+mj-lt"/>
                        </a:rPr>
                        <a:t>High Performers</a:t>
                      </a:r>
                      <a:endParaRPr lang="en-US" sz="1800" b="1" dirty="0">
                        <a:solidFill>
                          <a:schemeClr val="bg1"/>
                        </a:solidFill>
                        <a:latin typeface="+mj-lt"/>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rgbClr val="0153A5"/>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0153A5"/>
                    </a:solidFill>
                  </a:tcPr>
                </a:tc>
                <a:tc>
                  <a:txBody>
                    <a:bodyPr/>
                    <a:lstStyle/>
                    <a:p>
                      <a:endParaRPr lang="en-US" dirty="0">
                        <a:solidFill>
                          <a:schemeClr val="bg1"/>
                        </a:solidFill>
                        <a:latin typeface="+mj-lt"/>
                      </a:endParaRPr>
                    </a:p>
                  </a:txBody>
                  <a:tcPr anchor="ctr">
                    <a:lnL w="12700" cap="flat" cmpd="sng" algn="ctr">
                      <a:solidFill>
                        <a:srgbClr val="0153A5"/>
                      </a:solidFill>
                      <a:prstDash val="solid"/>
                      <a:round/>
                      <a:headEnd type="none" w="med" len="med"/>
                      <a:tailEnd type="none" w="med" len="med"/>
                    </a:lnL>
                    <a:lnR w="12700" cap="flat" cmpd="sng" algn="ctr">
                      <a:solidFill>
                        <a:srgbClr val="0153A5"/>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0153A5"/>
                    </a:solidFill>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800" b="1" dirty="0">
                          <a:solidFill>
                            <a:schemeClr val="bg1"/>
                          </a:solidFill>
                          <a:latin typeface="+mj-lt"/>
                        </a:rPr>
                        <a:t>Low Performers</a:t>
                      </a:r>
                      <a:endParaRPr lang="en-US" sz="1800" b="1" dirty="0">
                        <a:solidFill>
                          <a:schemeClr val="bg1"/>
                        </a:solidFill>
                        <a:latin typeface="+mj-lt"/>
                      </a:endParaRPr>
                    </a:p>
                  </a:txBody>
                  <a:tcPr anchor="ctr">
                    <a:lnL w="12700" cap="flat" cmpd="sng" algn="ctr">
                      <a:solidFill>
                        <a:srgbClr val="0153A5"/>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0153A5"/>
                    </a:solidFill>
                  </a:tcPr>
                </a:tc>
                <a:extLst>
                  <a:ext uri="{0D108BD9-81ED-4DB2-BD59-A6C34878D82A}">
                    <a16:rowId xmlns:a16="http://schemas.microsoft.com/office/drawing/2014/main" val="10000"/>
                  </a:ext>
                </a:extLst>
              </a:tr>
              <a:tr h="494194">
                <a:tc>
                  <a:txBody>
                    <a:bodyPr/>
                    <a:lstStyle/>
                    <a:p>
                      <a:r>
                        <a:rPr lang="en-US" altLang="en-US" sz="1400" b="1" dirty="0">
                          <a:solidFill>
                            <a:srgbClr val="008000"/>
                          </a:solidFill>
                          <a:latin typeface="+mj-lt"/>
                        </a:rPr>
                        <a:t>65%</a:t>
                      </a:r>
                      <a:endParaRPr lang="en-US" sz="1400" dirty="0">
                        <a:latin typeface="+mj-lt"/>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400" b="1" dirty="0">
                          <a:solidFill>
                            <a:schemeClr val="tx1"/>
                          </a:solidFill>
                          <a:latin typeface="+mj-lt"/>
                        </a:rPr>
                        <a:t>Have significant decision-support/analytical capabilities</a:t>
                      </a:r>
                      <a:r>
                        <a:rPr lang="en-US" altLang="en-US" sz="1400" b="1" dirty="0">
                          <a:solidFill>
                            <a:srgbClr val="000000"/>
                          </a:solidFill>
                          <a:latin typeface="+mj-lt"/>
                        </a:rPr>
                        <a:t> </a:t>
                      </a:r>
                      <a:endParaRPr lang="en-US" sz="1400" b="1" dirty="0">
                        <a:latin typeface="+mj-lt"/>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400" b="1" dirty="0">
                          <a:solidFill>
                            <a:srgbClr val="CE1515"/>
                          </a:solidFill>
                          <a:latin typeface="+mj-lt"/>
                        </a:rPr>
                        <a:t>23%</a:t>
                      </a:r>
                      <a:endParaRPr lang="en-US" sz="1400" dirty="0">
                        <a:solidFill>
                          <a:srgbClr val="CE1515"/>
                        </a:solidFill>
                        <a:latin typeface="+mj-lt"/>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494194">
                <a:tc>
                  <a:txBody>
                    <a:bodyPr/>
                    <a:lstStyle/>
                    <a:p>
                      <a:r>
                        <a:rPr lang="en-US" altLang="en-US" sz="1400" b="1" dirty="0">
                          <a:solidFill>
                            <a:srgbClr val="008000"/>
                          </a:solidFill>
                          <a:latin typeface="+mj-lt"/>
                        </a:rPr>
                        <a:t>36%</a:t>
                      </a:r>
                      <a:endParaRPr lang="en-US" sz="1400" dirty="0">
                        <a:latin typeface="+mj-lt"/>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400" b="1" dirty="0">
                          <a:solidFill>
                            <a:schemeClr val="tx1"/>
                          </a:solidFill>
                          <a:latin typeface="+mj-lt"/>
                        </a:rPr>
                        <a:t>Value analytical insights to a very large extent</a:t>
                      </a:r>
                      <a:endParaRPr lang="en-US" sz="1400" b="1" dirty="0">
                        <a:latin typeface="+mj-lt"/>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400" b="1" dirty="0">
                          <a:solidFill>
                            <a:srgbClr val="CE1515"/>
                          </a:solidFill>
                          <a:latin typeface="+mj-lt"/>
                        </a:rPr>
                        <a:t>08%</a:t>
                      </a:r>
                      <a:endParaRPr lang="en-US" sz="1400" dirty="0">
                        <a:solidFill>
                          <a:srgbClr val="CE1515"/>
                        </a:solidFill>
                        <a:latin typeface="+mj-lt"/>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49419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1400" b="1" dirty="0">
                          <a:solidFill>
                            <a:srgbClr val="008000"/>
                          </a:solidFill>
                          <a:latin typeface="+mj-lt"/>
                        </a:rPr>
                        <a:t>77%</a:t>
                      </a:r>
                      <a:endParaRPr lang="en-US" sz="1400" dirty="0">
                        <a:latin typeface="+mj-lt"/>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400" b="1" dirty="0">
                          <a:solidFill>
                            <a:schemeClr val="tx1"/>
                          </a:solidFill>
                          <a:latin typeface="+mj-lt"/>
                        </a:rPr>
                        <a:t>Have above average analytical capability within industry</a:t>
                      </a:r>
                      <a:r>
                        <a:rPr lang="en-US" altLang="en-US" sz="1400" b="1" dirty="0">
                          <a:solidFill>
                            <a:srgbClr val="800000"/>
                          </a:solidFill>
                          <a:latin typeface="+mj-lt"/>
                        </a:rPr>
                        <a:t> </a:t>
                      </a:r>
                      <a:endParaRPr lang="en-US" sz="1400" b="1" dirty="0">
                        <a:latin typeface="+mj-lt"/>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400" b="1" dirty="0">
                          <a:solidFill>
                            <a:srgbClr val="CE1515"/>
                          </a:solidFill>
                          <a:latin typeface="+mj-lt"/>
                        </a:rPr>
                        <a:t>33%</a:t>
                      </a:r>
                      <a:endParaRPr lang="en-US" sz="1400" dirty="0">
                        <a:solidFill>
                          <a:srgbClr val="CE1515"/>
                        </a:solidFill>
                        <a:latin typeface="+mj-lt"/>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49419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1400" b="1" dirty="0">
                          <a:solidFill>
                            <a:srgbClr val="008000"/>
                          </a:solidFill>
                          <a:latin typeface="+mj-lt"/>
                        </a:rPr>
                        <a:t>77%</a:t>
                      </a:r>
                      <a:endParaRPr lang="en-US" sz="1400" dirty="0">
                        <a:latin typeface="+mj-lt"/>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400" b="1" dirty="0">
                          <a:solidFill>
                            <a:schemeClr val="tx1"/>
                          </a:solidFill>
                          <a:latin typeface="+mj-lt"/>
                        </a:rPr>
                        <a:t>Have BI/Data Warehouse modules installed</a:t>
                      </a:r>
                      <a:endParaRPr lang="en-US" sz="1400" b="1" dirty="0">
                        <a:latin typeface="+mj-lt"/>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400" b="1" dirty="0">
                          <a:solidFill>
                            <a:srgbClr val="CE1515"/>
                          </a:solidFill>
                          <a:latin typeface="+mj-lt"/>
                        </a:rPr>
                        <a:t>62%</a:t>
                      </a:r>
                      <a:endParaRPr lang="en-US" sz="1400" dirty="0">
                        <a:solidFill>
                          <a:srgbClr val="CE1515"/>
                        </a:solidFill>
                        <a:latin typeface="+mj-lt"/>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49419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1400" b="1" dirty="0">
                          <a:solidFill>
                            <a:srgbClr val="008000"/>
                          </a:solidFill>
                          <a:latin typeface="+mj-lt"/>
                        </a:rPr>
                        <a:t>73%</a:t>
                      </a:r>
                      <a:endParaRPr lang="en-US" sz="1400" dirty="0">
                        <a:latin typeface="+mj-lt"/>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400" b="1" dirty="0">
                          <a:solidFill>
                            <a:schemeClr val="tx1"/>
                          </a:solidFill>
                          <a:latin typeface="+mj-lt"/>
                        </a:rPr>
                        <a:t>Make decisions based on ES data and analysis</a:t>
                      </a:r>
                      <a:endParaRPr lang="en-US" sz="1400" b="1" dirty="0">
                        <a:latin typeface="+mj-lt"/>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400" b="1" dirty="0">
                          <a:solidFill>
                            <a:srgbClr val="008000"/>
                          </a:solidFill>
                          <a:latin typeface="+mj-lt"/>
                        </a:rPr>
                        <a:t>51%</a:t>
                      </a:r>
                      <a:endParaRPr lang="en-US" sz="1400" dirty="0">
                        <a:latin typeface="+mj-lt"/>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49419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1400" b="1" dirty="0">
                          <a:solidFill>
                            <a:srgbClr val="008000"/>
                          </a:solidFill>
                          <a:latin typeface="+mj-lt"/>
                        </a:rPr>
                        <a:t>40%</a:t>
                      </a:r>
                      <a:endParaRPr lang="en-US" sz="1400" dirty="0">
                        <a:latin typeface="+mj-lt"/>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400" b="1" dirty="0">
                          <a:solidFill>
                            <a:schemeClr val="tx1"/>
                          </a:solidFill>
                          <a:latin typeface="+mj-lt"/>
                        </a:rPr>
                        <a:t>Use analytics across their entire organization</a:t>
                      </a:r>
                      <a:endParaRPr lang="en-US" sz="1400" b="1" dirty="0">
                        <a:latin typeface="+mj-lt"/>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400" b="1" dirty="0">
                          <a:solidFill>
                            <a:srgbClr val="CE1515"/>
                          </a:solidFill>
                          <a:latin typeface="+mj-lt"/>
                        </a:rPr>
                        <a:t>23%</a:t>
                      </a:r>
                      <a:endParaRPr lang="en-US" sz="1400" dirty="0">
                        <a:solidFill>
                          <a:srgbClr val="CE1515"/>
                        </a:solidFill>
                        <a:latin typeface="+mj-lt"/>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951395">
                <a:tc grid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1600" b="1" dirty="0">
                          <a:solidFill>
                            <a:srgbClr val="0153A5"/>
                          </a:solidFill>
                          <a:latin typeface="+mj-lt"/>
                        </a:rPr>
                        <a:t>* </a:t>
                      </a:r>
                      <a:r>
                        <a:rPr lang="en-US" altLang="en-US" sz="1400" b="1" dirty="0">
                          <a:solidFill>
                            <a:srgbClr val="0153A5"/>
                          </a:solidFill>
                          <a:latin typeface="+mj-lt"/>
                        </a:rPr>
                        <a:t>Based on an Accenture study with a sample of 400 companies worldwide (2005).  Source: Tom Davenport.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153A5"/>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hMerge="1">
                  <a:txBody>
                    <a:bodyPr/>
                    <a:lstStyle/>
                    <a:p>
                      <a:endParaRPr lang="en-US"/>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hMerge="1">
                  <a:txBody>
                    <a:bodyPr/>
                    <a:lstStyle/>
                    <a:p>
                      <a:endParaRPr lang="en-US" dirty="0"/>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73219360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21st Century Marketing Decisions</a:t>
            </a:r>
            <a:endParaRPr lang="en-US" dirty="0"/>
          </a:p>
        </p:txBody>
      </p:sp>
      <p:sp>
        <p:nvSpPr>
          <p:cNvPr id="3" name="Content Placeholder 2"/>
          <p:cNvSpPr>
            <a:spLocks noGrp="1"/>
          </p:cNvSpPr>
          <p:nvPr>
            <p:ph idx="1"/>
          </p:nvPr>
        </p:nvSpPr>
        <p:spPr>
          <a:xfrm>
            <a:off x="173620" y="1499617"/>
            <a:ext cx="12018380" cy="4677347"/>
          </a:xfrm>
        </p:spPr>
        <p:txBody>
          <a:bodyPr vert="horz" lIns="0" tIns="45720" rIns="0" bIns="45720" rtlCol="0" anchor="t" anchorCtr="0">
            <a:normAutofit/>
          </a:bodyPr>
          <a:lstStyle/>
          <a:p>
            <a:pPr>
              <a:lnSpc>
                <a:spcPct val="100000"/>
              </a:lnSpc>
              <a:spcBef>
                <a:spcPts val="600"/>
              </a:spcBef>
              <a:spcAft>
                <a:spcPts val="600"/>
              </a:spcAft>
              <a:buSzPct val="90000"/>
            </a:pPr>
            <a:r>
              <a:rPr lang="en-US" altLang="en-US" sz="2800" dirty="0"/>
              <a:t>We have too much data of the wrong kind, not enough of the right kind (data and information have no value by themselves, but generate value through their use).</a:t>
            </a:r>
          </a:p>
          <a:p>
            <a:pPr>
              <a:lnSpc>
                <a:spcPct val="100000"/>
              </a:lnSpc>
              <a:spcBef>
                <a:spcPts val="600"/>
              </a:spcBef>
              <a:spcAft>
                <a:spcPts val="600"/>
              </a:spcAft>
              <a:buSzPct val="90000"/>
            </a:pPr>
            <a:r>
              <a:rPr lang="en-US" altLang="en-US" sz="2800" dirty="0"/>
              <a:t>Humans are inconsistent, but “creative” information processors (in both analyzing and synthesizing information).</a:t>
            </a:r>
          </a:p>
          <a:p>
            <a:pPr>
              <a:lnSpc>
                <a:spcPct val="100000"/>
              </a:lnSpc>
              <a:spcBef>
                <a:spcPts val="600"/>
              </a:spcBef>
              <a:spcAft>
                <a:spcPts val="600"/>
              </a:spcAft>
              <a:buSzPct val="90000"/>
            </a:pPr>
            <a:r>
              <a:rPr lang="en-US" altLang="en-US" sz="2800" dirty="0"/>
              <a:t>Computers/mathematical models are consistent information processors.</a:t>
            </a:r>
          </a:p>
          <a:p>
            <a:pPr>
              <a:lnSpc>
                <a:spcPct val="100000"/>
              </a:lnSpc>
              <a:spcBef>
                <a:spcPts val="600"/>
              </a:spcBef>
              <a:spcAft>
                <a:spcPts val="600"/>
              </a:spcAft>
              <a:buSzPct val="90000"/>
            </a:pPr>
            <a:r>
              <a:rPr lang="en-US" altLang="en-US" sz="2800" dirty="0"/>
              <a:t> </a:t>
            </a:r>
            <a:r>
              <a:rPr lang="en-US" altLang="en-US" sz="2800" b="1" dirty="0"/>
              <a:t>Managers  + Models </a:t>
            </a:r>
            <a:r>
              <a:rPr lang="en-US" altLang="en-US" sz="2800" dirty="0">
                <a:sym typeface="Wingdings" pitchFamily="2" charset="2"/>
              </a:rPr>
              <a:t> </a:t>
            </a:r>
            <a:r>
              <a:rPr lang="en-US" altLang="en-US" sz="2800" dirty="0"/>
              <a:t>(Possibility of) Better Decisions</a:t>
            </a:r>
            <a:br>
              <a:rPr lang="en-US" altLang="en-US" sz="2800" dirty="0"/>
            </a:br>
            <a:endParaRPr lang="en-US" sz="2800" dirty="0"/>
          </a:p>
        </p:txBody>
      </p:sp>
    </p:spTree>
    <p:extLst>
      <p:ext uri="{BB962C8B-B14F-4D97-AF65-F5344CB8AC3E}">
        <p14:creationId xmlns:p14="http://schemas.microsoft.com/office/powerpoint/2010/main" val="137235891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Something to Think About</a:t>
            </a:r>
            <a:endParaRPr lang="en-US" dirty="0"/>
          </a:p>
        </p:txBody>
      </p:sp>
      <p:sp>
        <p:nvSpPr>
          <p:cNvPr id="3" name="Content Placeholder 2"/>
          <p:cNvSpPr>
            <a:spLocks noGrp="1"/>
          </p:cNvSpPr>
          <p:nvPr>
            <p:ph idx="1"/>
          </p:nvPr>
        </p:nvSpPr>
        <p:spPr/>
        <p:txBody>
          <a:bodyPr/>
          <a:lstStyle/>
          <a:p>
            <a:pPr marL="0" indent="0">
              <a:buNone/>
            </a:pPr>
            <a:r>
              <a:rPr lang="en-US" altLang="en-US" dirty="0"/>
              <a:t>“</a:t>
            </a:r>
            <a:r>
              <a:rPr lang="en-US" altLang="zh-CN" dirty="0">
                <a:ea typeface="SimSun" pitchFamily="2" charset="-122"/>
              </a:rPr>
              <a:t>In the end, sustained white-collar productivity enhancement is less about breakthrough technologies and more about newfound efficiencies in the </a:t>
            </a:r>
            <a:r>
              <a:rPr lang="en-US" altLang="zh-CN" i="1" dirty="0">
                <a:ea typeface="SimSun" pitchFamily="2" charset="-122"/>
              </a:rPr>
              <a:t>cerebral production function</a:t>
            </a:r>
            <a:r>
              <a:rPr lang="en-US" altLang="zh-CN" dirty="0">
                <a:ea typeface="SimSun" pitchFamily="2" charset="-122"/>
              </a:rPr>
              <a:t> of the high value-added knowledge worker” </a:t>
            </a:r>
          </a:p>
          <a:p>
            <a:pPr marL="0" indent="0">
              <a:buNone/>
            </a:pPr>
            <a:r>
              <a:rPr lang="en-US" altLang="zh-CN" dirty="0">
                <a:ea typeface="SimSun" pitchFamily="2" charset="-122"/>
              </a:rPr>
              <a:t>		</a:t>
            </a:r>
            <a:r>
              <a:rPr lang="en-US" altLang="zh-CN" sz="2000" dirty="0">
                <a:ea typeface="SimSun" pitchFamily="2" charset="-122"/>
              </a:rPr>
              <a:t>-- </a:t>
            </a:r>
            <a:r>
              <a:rPr lang="en-US" altLang="zh-CN" sz="2000" dirty="0">
                <a:solidFill>
                  <a:srgbClr val="0153A5"/>
                </a:solidFill>
                <a:ea typeface="SimSun" pitchFamily="2" charset="-122"/>
              </a:rPr>
              <a:t>Roach 2002 (Chief Economist, Morgan Stanley)</a:t>
            </a:r>
            <a:endParaRPr lang="en-US" dirty="0">
              <a:solidFill>
                <a:srgbClr val="0153A5"/>
              </a:solidFill>
            </a:endParaRPr>
          </a:p>
        </p:txBody>
      </p:sp>
    </p:spTree>
    <p:extLst>
      <p:ext uri="{BB962C8B-B14F-4D97-AF65-F5344CB8AC3E}">
        <p14:creationId xmlns:p14="http://schemas.microsoft.com/office/powerpoint/2010/main" val="2928447173"/>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The Opportunity for Marketing Analytics</a:t>
            </a:r>
            <a:endParaRPr lang="en-US" dirty="0"/>
          </a:p>
        </p:txBody>
      </p:sp>
      <p:sp>
        <p:nvSpPr>
          <p:cNvPr id="3" name="Content Placeholder 2"/>
          <p:cNvSpPr>
            <a:spLocks noGrp="1"/>
          </p:cNvSpPr>
          <p:nvPr>
            <p:ph idx="1"/>
          </p:nvPr>
        </p:nvSpPr>
        <p:spPr/>
        <p:txBody>
          <a:bodyPr>
            <a:normAutofit/>
          </a:bodyPr>
          <a:lstStyle/>
          <a:p>
            <a:pPr>
              <a:lnSpc>
                <a:spcPct val="80000"/>
              </a:lnSpc>
              <a:buSzPct val="90000"/>
            </a:pPr>
            <a:r>
              <a:rPr lang="en-US" altLang="en-US" sz="2200" dirty="0"/>
              <a:t>The Global 1,000 companies spend about $1 trillion on Marketing (Source: Accenture study 2001).  </a:t>
            </a:r>
            <a:br>
              <a:rPr lang="en-US" altLang="en-US" sz="2200" dirty="0"/>
            </a:br>
            <a:endParaRPr lang="en-US" altLang="en-US" sz="2200" dirty="0"/>
          </a:p>
          <a:p>
            <a:pPr>
              <a:lnSpc>
                <a:spcPct val="80000"/>
              </a:lnSpc>
              <a:buSzPct val="90000"/>
            </a:pPr>
            <a:r>
              <a:rPr lang="en-US" altLang="en-US" sz="2200" dirty="0"/>
              <a:t>68% of the participants indicate they have problems even articulating, much less measuring, the ROI of marketing (Source: Accenture study 2001).</a:t>
            </a:r>
            <a:br>
              <a:rPr lang="en-US" altLang="en-US" sz="2200" dirty="0"/>
            </a:br>
            <a:endParaRPr lang="en-US" altLang="en-US" sz="2200" dirty="0"/>
          </a:p>
          <a:p>
            <a:pPr>
              <a:lnSpc>
                <a:spcPct val="80000"/>
              </a:lnSpc>
              <a:buSzPct val="90000"/>
            </a:pPr>
            <a:r>
              <a:rPr lang="en-US" altLang="en-US" sz="2200" dirty="0"/>
              <a:t>“The mathematical modeling of humanity promises to be one of the great undertakings of the 21</a:t>
            </a:r>
            <a:r>
              <a:rPr lang="en-US" altLang="en-US" sz="2200" baseline="30000" dirty="0"/>
              <a:t>st</a:t>
            </a:r>
            <a:r>
              <a:rPr lang="en-US" altLang="en-US" sz="2200" dirty="0"/>
              <a:t> century.” (Business Week, January 23, 2006).</a:t>
            </a:r>
            <a:br>
              <a:rPr lang="en-US" altLang="en-US" sz="2200" dirty="0"/>
            </a:br>
            <a:endParaRPr lang="en-US" altLang="en-US" sz="2200" dirty="0"/>
          </a:p>
          <a:p>
            <a:pPr>
              <a:lnSpc>
                <a:spcPct val="80000"/>
              </a:lnSpc>
              <a:buSzPct val="90000"/>
            </a:pPr>
            <a:r>
              <a:rPr lang="en-US" altLang="en-US" sz="2200" dirty="0"/>
              <a:t>Systematic marketing decision making can improve marketing productivity by 5 – 10% with minimal additional costs (i.e., it has very high ROI).  (Source:  Several studies documented in Principles of Marketing Engineering).</a:t>
            </a:r>
            <a:endParaRPr lang="en-US" sz="2200" dirty="0"/>
          </a:p>
        </p:txBody>
      </p:sp>
    </p:spTree>
    <p:extLst>
      <p:ext uri="{BB962C8B-B14F-4D97-AF65-F5344CB8AC3E}">
        <p14:creationId xmlns:p14="http://schemas.microsoft.com/office/powerpoint/2010/main" val="1979639754"/>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B725E-E026-4FC4-BABD-572556FAA608}"/>
              </a:ext>
            </a:extLst>
          </p:cNvPr>
          <p:cNvSpPr>
            <a:spLocks noGrp="1"/>
          </p:cNvSpPr>
          <p:nvPr>
            <p:ph type="title"/>
          </p:nvPr>
        </p:nvSpPr>
        <p:spPr>
          <a:xfrm>
            <a:off x="208344" y="1"/>
            <a:ext cx="11145456" cy="1250113"/>
          </a:xfrm>
        </p:spPr>
        <p:txBody>
          <a:bodyPr>
            <a:normAutofit/>
          </a:bodyPr>
          <a:lstStyle/>
          <a:p>
            <a:r>
              <a:rPr lang="en-US" sz="4400" dirty="0"/>
              <a:t>Reducing Dimensionality of Data  </a:t>
            </a:r>
          </a:p>
        </p:txBody>
      </p:sp>
      <p:sp>
        <p:nvSpPr>
          <p:cNvPr id="3" name="Content Placeholder 2">
            <a:extLst>
              <a:ext uri="{FF2B5EF4-FFF2-40B4-BE49-F238E27FC236}">
                <a16:creationId xmlns:a16="http://schemas.microsoft.com/office/drawing/2014/main" id="{A558A40F-693F-4363-B925-9385309DE82A}"/>
              </a:ext>
            </a:extLst>
          </p:cNvPr>
          <p:cNvSpPr>
            <a:spLocks noGrp="1"/>
          </p:cNvSpPr>
          <p:nvPr>
            <p:ph idx="1"/>
          </p:nvPr>
        </p:nvSpPr>
        <p:spPr>
          <a:xfrm>
            <a:off x="0" y="1358900"/>
            <a:ext cx="12192000" cy="5499100"/>
          </a:xfrm>
        </p:spPr>
        <p:txBody>
          <a:bodyPr anchor="t">
            <a:normAutofit/>
          </a:bodyPr>
          <a:lstStyle/>
          <a:p>
            <a:r>
              <a:rPr lang="en-US" sz="3200" dirty="0"/>
              <a:t>Factor Analysis </a:t>
            </a:r>
          </a:p>
          <a:p>
            <a:pPr lvl="1"/>
            <a:r>
              <a:rPr lang="en-US" sz="2800" b="0" i="0" dirty="0">
                <a:effectLst/>
                <a:latin typeface="sohne"/>
              </a:rPr>
              <a:t>Goal — Finding latent </a:t>
            </a:r>
            <a:r>
              <a:rPr lang="en-US" sz="2800" dirty="0">
                <a:latin typeface="sohne"/>
              </a:rPr>
              <a:t>variables (</a:t>
            </a:r>
            <a:r>
              <a:rPr lang="zh-CN" altLang="en-US" sz="2800" dirty="0">
                <a:latin typeface="sohne"/>
              </a:rPr>
              <a:t>潜在变量</a:t>
            </a:r>
            <a:r>
              <a:rPr lang="en-US" altLang="zh-CN" sz="2800" dirty="0">
                <a:latin typeface="sohne"/>
              </a:rPr>
              <a:t>) </a:t>
            </a:r>
            <a:r>
              <a:rPr lang="en-US" sz="2800" dirty="0">
                <a:latin typeface="sohne"/>
              </a:rPr>
              <a:t>in a data </a:t>
            </a:r>
            <a:r>
              <a:rPr lang="en-US" sz="2800" b="0" i="0" dirty="0">
                <a:effectLst/>
                <a:latin typeface="sohne"/>
              </a:rPr>
              <a:t>set</a:t>
            </a:r>
            <a:r>
              <a:rPr lang="en-US" sz="2800" b="0" i="0" dirty="0">
                <a:effectLst/>
                <a:latin typeface="sohne"/>
                <a:sym typeface="Wingdings" panose="05000000000000000000" pitchFamily="2" charset="2"/>
              </a:rPr>
              <a:t> Factors/Constructs</a:t>
            </a:r>
            <a:endParaRPr lang="en-US" sz="2800" b="0" i="0" dirty="0">
              <a:effectLst/>
              <a:latin typeface="sohne"/>
            </a:endParaRPr>
          </a:p>
          <a:p>
            <a:pPr lvl="1"/>
            <a:r>
              <a:rPr lang="en-US" sz="2800" dirty="0">
                <a:hlinkClick r:id="rId3"/>
              </a:rPr>
              <a:t>Factor analysis</a:t>
            </a:r>
            <a:r>
              <a:rPr lang="en-US" sz="2800" dirty="0"/>
              <a:t> is a theory driven statistical data reduction technique used to explain covariance among </a:t>
            </a:r>
            <a:r>
              <a:rPr lang="en-US" sz="2800" i="1" dirty="0"/>
              <a:t>observed random variables </a:t>
            </a:r>
            <a:r>
              <a:rPr lang="en-US" sz="2800" dirty="0"/>
              <a:t>in terms of fewer </a:t>
            </a:r>
            <a:r>
              <a:rPr lang="en-US" sz="2800" i="1" dirty="0"/>
              <a:t>unobserved random variables named factor</a:t>
            </a:r>
            <a:r>
              <a:rPr lang="en-US" sz="2800" dirty="0"/>
              <a:t>. </a:t>
            </a:r>
            <a:endParaRPr lang="en-US" sz="3200" b="1" dirty="0">
              <a:solidFill>
                <a:srgbClr val="C00000"/>
              </a:solidFill>
            </a:endParaRPr>
          </a:p>
          <a:p>
            <a:pPr lvl="1"/>
            <a:r>
              <a:rPr lang="en-US" sz="2800" b="0" i="0" dirty="0">
                <a:effectLst/>
                <a:latin typeface="sohne"/>
              </a:rPr>
              <a:t>Factor Analysis tries to find </a:t>
            </a:r>
            <a:r>
              <a:rPr lang="en-US" sz="2800" b="1" i="1" dirty="0">
                <a:effectLst/>
                <a:latin typeface="sohne"/>
              </a:rPr>
              <a:t>latent variables </a:t>
            </a:r>
            <a:r>
              <a:rPr lang="en-US" sz="2800" b="0" i="0" dirty="0">
                <a:effectLst/>
                <a:latin typeface="sohne"/>
              </a:rPr>
              <a:t>that make sense to us. We can rotate the solution until we find latent variables that have a </a:t>
            </a:r>
            <a:r>
              <a:rPr lang="en-US" sz="2800" b="1" i="0" dirty="0">
                <a:solidFill>
                  <a:srgbClr val="C00000"/>
                </a:solidFill>
                <a:effectLst/>
                <a:latin typeface="sohne"/>
              </a:rPr>
              <a:t>clear interpretation and “make sense”.</a:t>
            </a:r>
          </a:p>
          <a:p>
            <a:r>
              <a:rPr lang="en-US" sz="3200" dirty="0"/>
              <a:t>Principal Component Analysis (</a:t>
            </a:r>
            <a:r>
              <a:rPr lang="en-US" sz="2400" dirty="0">
                <a:hlinkClick r:id="rId4"/>
              </a:rPr>
              <a:t>Principal component analysis – Wikipedia</a:t>
            </a:r>
            <a:r>
              <a:rPr lang="en-US" sz="2400" dirty="0"/>
              <a:t>)</a:t>
            </a:r>
            <a:endParaRPr lang="en-US" sz="3200" dirty="0"/>
          </a:p>
          <a:p>
            <a:pPr lvl="1"/>
            <a:r>
              <a:rPr lang="en-US" sz="2800" b="0" i="0" dirty="0">
                <a:effectLst/>
                <a:latin typeface="sohne"/>
              </a:rPr>
              <a:t>Goal — Reducing the number of dimensions of a data set</a:t>
            </a:r>
            <a:endParaRPr lang="en-US" dirty="0"/>
          </a:p>
          <a:p>
            <a:pPr lvl="2"/>
            <a:r>
              <a:rPr lang="en-US" sz="1600" dirty="0">
                <a:hlinkClick r:id="rId5"/>
              </a:rPr>
              <a:t>https://towardsdatascience.com/what-is-the-difference-between-pca-and-factor-analysis-5362ef6fa6f9</a:t>
            </a:r>
            <a:r>
              <a:rPr lang="en-US" sz="1600" dirty="0"/>
              <a:t> </a:t>
            </a:r>
          </a:p>
          <a:p>
            <a:pPr lvl="2"/>
            <a:r>
              <a:rPr lang="en-US" sz="1400" dirty="0">
                <a:hlinkClick r:id="rId6"/>
              </a:rPr>
              <a:t>A Step-by-Step Explanation of Principal Component Analysis (PCA) | Built In</a:t>
            </a:r>
            <a:endParaRPr lang="en-US" sz="1600" dirty="0"/>
          </a:p>
        </p:txBody>
      </p:sp>
    </p:spTree>
    <p:extLst>
      <p:ext uri="{BB962C8B-B14F-4D97-AF65-F5344CB8AC3E}">
        <p14:creationId xmlns:p14="http://schemas.microsoft.com/office/powerpoint/2010/main" val="1121934939"/>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C5E2B-1DA7-4A8F-92E6-3288544D36F3}"/>
              </a:ext>
            </a:extLst>
          </p:cNvPr>
          <p:cNvSpPr>
            <a:spLocks noGrp="1"/>
          </p:cNvSpPr>
          <p:nvPr>
            <p:ph type="title"/>
          </p:nvPr>
        </p:nvSpPr>
        <p:spPr/>
        <p:txBody>
          <a:bodyPr/>
          <a:lstStyle/>
          <a:p>
            <a:r>
              <a:rPr lang="en-US" dirty="0"/>
              <a:t>Data vs. Model</a:t>
            </a:r>
          </a:p>
        </p:txBody>
      </p:sp>
      <p:sp>
        <p:nvSpPr>
          <p:cNvPr id="3" name="Content Placeholder 2">
            <a:extLst>
              <a:ext uri="{FF2B5EF4-FFF2-40B4-BE49-F238E27FC236}">
                <a16:creationId xmlns:a16="http://schemas.microsoft.com/office/drawing/2014/main" id="{BF8BAC30-0B8D-47C9-9A08-F96DAF48C274}"/>
              </a:ext>
            </a:extLst>
          </p:cNvPr>
          <p:cNvSpPr>
            <a:spLocks noGrp="1"/>
          </p:cNvSpPr>
          <p:nvPr>
            <p:ph idx="1"/>
          </p:nvPr>
        </p:nvSpPr>
        <p:spPr/>
        <p:txBody>
          <a:bodyPr/>
          <a:lstStyle/>
          <a:p>
            <a:pPr marL="0" indent="0" algn="l" fontAlgn="base">
              <a:buNone/>
            </a:pPr>
            <a:r>
              <a:rPr lang="en-US" sz="4000" b="1" i="1" dirty="0">
                <a:solidFill>
                  <a:srgbClr val="121212"/>
                </a:solidFill>
                <a:effectLst/>
                <a:latin typeface="nyt-cheltenham"/>
              </a:rPr>
              <a:t>The C.D.C.’s New Challenge? Grappling With </a:t>
            </a:r>
            <a:r>
              <a:rPr lang="en-US" sz="4000" b="1" i="1" dirty="0">
                <a:solidFill>
                  <a:srgbClr val="FF0000"/>
                </a:solidFill>
                <a:effectLst/>
                <a:latin typeface="nyt-cheltenham"/>
              </a:rPr>
              <a:t>Imperfect Science</a:t>
            </a:r>
          </a:p>
          <a:p>
            <a:pPr marL="0" indent="0" algn="l" fontAlgn="base">
              <a:buNone/>
            </a:pPr>
            <a:r>
              <a:rPr lang="en-US" sz="4000" b="0" i="0" dirty="0">
                <a:solidFill>
                  <a:srgbClr val="333333"/>
                </a:solidFill>
                <a:effectLst/>
                <a:latin typeface="nyt-cheltenham"/>
              </a:rPr>
              <a:t>The Omicron coronavirus variant is moving much faster than researchers can, worsening a longstanding problem: </a:t>
            </a:r>
            <a:r>
              <a:rPr lang="en-US" sz="4000" b="0" i="1" dirty="0">
                <a:solidFill>
                  <a:srgbClr val="333333"/>
                </a:solidFill>
                <a:effectLst/>
                <a:latin typeface="nyt-cheltenham"/>
              </a:rPr>
              <a:t>The agency must make tough decisions with </a:t>
            </a:r>
            <a:r>
              <a:rPr lang="en-US" sz="4000" i="1" dirty="0">
                <a:solidFill>
                  <a:srgbClr val="FF0000"/>
                </a:solidFill>
                <a:effectLst/>
                <a:latin typeface="nyt-cheltenham"/>
              </a:rPr>
              <a:t>scant data</a:t>
            </a:r>
            <a:r>
              <a:rPr lang="en-US" sz="4000" b="0" i="1" dirty="0">
                <a:solidFill>
                  <a:srgbClr val="333333"/>
                </a:solidFill>
                <a:effectLst/>
                <a:latin typeface="nyt-cheltenham"/>
              </a:rPr>
              <a:t>.</a:t>
            </a:r>
          </a:p>
          <a:p>
            <a:pPr marL="0" indent="0">
              <a:buNone/>
            </a:pPr>
            <a:endParaRPr lang="en-US" dirty="0"/>
          </a:p>
        </p:txBody>
      </p:sp>
      <p:sp>
        <p:nvSpPr>
          <p:cNvPr id="5" name="TextBox 4">
            <a:extLst>
              <a:ext uri="{FF2B5EF4-FFF2-40B4-BE49-F238E27FC236}">
                <a16:creationId xmlns:a16="http://schemas.microsoft.com/office/drawing/2014/main" id="{2DA34A07-723B-4709-9380-0DED599F8174}"/>
              </a:ext>
            </a:extLst>
          </p:cNvPr>
          <p:cNvSpPr txBox="1"/>
          <p:nvPr/>
        </p:nvSpPr>
        <p:spPr>
          <a:xfrm>
            <a:off x="1214847" y="6059616"/>
            <a:ext cx="10512879" cy="369332"/>
          </a:xfrm>
          <a:prstGeom prst="rect">
            <a:avLst/>
          </a:prstGeom>
          <a:noFill/>
        </p:spPr>
        <p:txBody>
          <a:bodyPr wrap="square">
            <a:spAutoFit/>
          </a:bodyPr>
          <a:lstStyle/>
          <a:p>
            <a:r>
              <a:rPr lang="en-US" dirty="0">
                <a:hlinkClick r:id="rId2"/>
              </a:rPr>
              <a:t>https://www.nytimes.com/2022/01/17/health/cdc-omicron-isolation-guidance.html</a:t>
            </a:r>
            <a:r>
              <a:rPr lang="en-US" dirty="0"/>
              <a:t> </a:t>
            </a:r>
          </a:p>
        </p:txBody>
      </p:sp>
      <p:sp>
        <p:nvSpPr>
          <p:cNvPr id="6" name="TextBox 5">
            <a:extLst>
              <a:ext uri="{FF2B5EF4-FFF2-40B4-BE49-F238E27FC236}">
                <a16:creationId xmlns:a16="http://schemas.microsoft.com/office/drawing/2014/main" id="{01029047-A1E0-4459-A234-7F3A261DCFF3}"/>
              </a:ext>
            </a:extLst>
          </p:cNvPr>
          <p:cNvSpPr txBox="1"/>
          <p:nvPr/>
        </p:nvSpPr>
        <p:spPr>
          <a:xfrm flipH="1">
            <a:off x="595554" y="5272888"/>
            <a:ext cx="10711929" cy="769441"/>
          </a:xfrm>
          <a:prstGeom prst="rect">
            <a:avLst/>
          </a:prstGeom>
          <a:noFill/>
        </p:spPr>
        <p:txBody>
          <a:bodyPr wrap="square" rtlCol="0">
            <a:spAutoFit/>
          </a:bodyPr>
          <a:lstStyle/>
          <a:p>
            <a:r>
              <a:rPr lang="en-US" sz="2800" b="1" i="1" dirty="0"/>
              <a:t>Your Model is only as Good as your Data!</a:t>
            </a:r>
          </a:p>
          <a:p>
            <a:r>
              <a:rPr lang="en-US" sz="1600" dirty="0">
                <a:hlinkClick r:id="rId3"/>
              </a:rPr>
              <a:t>DATA PREPROCESSING TECHNIQUES IN R. | by Data Science. | Medium</a:t>
            </a:r>
            <a:endParaRPr lang="en-US" sz="1600" b="1" i="1" dirty="0"/>
          </a:p>
        </p:txBody>
      </p:sp>
    </p:spTree>
    <p:extLst>
      <p:ext uri="{BB962C8B-B14F-4D97-AF65-F5344CB8AC3E}">
        <p14:creationId xmlns:p14="http://schemas.microsoft.com/office/powerpoint/2010/main" val="4125024703"/>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963167" y="6347239"/>
            <a:ext cx="2725420" cy="165430"/>
          </a:xfrm>
          <a:prstGeom prst="rect">
            <a:avLst/>
          </a:prstGeom>
        </p:spPr>
        <p:txBody>
          <a:bodyPr vert="horz" wrap="square" lIns="0" tIns="26670" rIns="0" bIns="0" rtlCol="0">
            <a:spAutoFit/>
          </a:bodyPr>
          <a:lstStyle/>
          <a:p>
            <a:pPr marL="25400">
              <a:spcBef>
                <a:spcPts val="210"/>
              </a:spcBef>
            </a:pPr>
            <a:r>
              <a:rPr sz="900" b="1" spc="-10" dirty="0">
                <a:solidFill>
                  <a:srgbClr val="888888"/>
                </a:solidFill>
                <a:latin typeface="Arial"/>
                <a:cs typeface="Arial"/>
              </a:rPr>
              <a:t>Copyright</a:t>
            </a:r>
            <a:r>
              <a:rPr sz="900" b="1" spc="-20" dirty="0">
                <a:solidFill>
                  <a:srgbClr val="888888"/>
                </a:solidFill>
                <a:latin typeface="Arial"/>
                <a:cs typeface="Arial"/>
              </a:rPr>
              <a:t> </a:t>
            </a:r>
            <a:r>
              <a:rPr sz="900" b="1" dirty="0">
                <a:solidFill>
                  <a:srgbClr val="888888"/>
                </a:solidFill>
                <a:latin typeface="Arial"/>
                <a:cs typeface="Arial"/>
              </a:rPr>
              <a:t>© </a:t>
            </a:r>
            <a:r>
              <a:rPr sz="900" b="1" spc="-10" dirty="0">
                <a:solidFill>
                  <a:srgbClr val="888888"/>
                </a:solidFill>
                <a:latin typeface="Arial"/>
                <a:cs typeface="Arial"/>
              </a:rPr>
              <a:t>2011</a:t>
            </a:r>
            <a:r>
              <a:rPr sz="900" b="1" spc="-30" dirty="0">
                <a:solidFill>
                  <a:srgbClr val="888888"/>
                </a:solidFill>
                <a:latin typeface="Arial"/>
                <a:cs typeface="Arial"/>
              </a:rPr>
              <a:t> </a:t>
            </a:r>
            <a:r>
              <a:rPr sz="900" b="1" spc="-10" dirty="0">
                <a:solidFill>
                  <a:srgbClr val="888888"/>
                </a:solidFill>
                <a:latin typeface="Arial"/>
                <a:cs typeface="Arial"/>
              </a:rPr>
              <a:t>Accenture</a:t>
            </a:r>
            <a:r>
              <a:rPr sz="900" b="1" spc="-30" dirty="0">
                <a:solidFill>
                  <a:srgbClr val="888888"/>
                </a:solidFill>
                <a:latin typeface="Arial"/>
                <a:cs typeface="Arial"/>
              </a:rPr>
              <a:t> </a:t>
            </a:r>
            <a:r>
              <a:rPr sz="900" b="1" dirty="0">
                <a:solidFill>
                  <a:srgbClr val="888888"/>
                </a:solidFill>
                <a:latin typeface="Arial"/>
                <a:cs typeface="Arial"/>
              </a:rPr>
              <a:t>All</a:t>
            </a:r>
            <a:r>
              <a:rPr sz="900" b="1" spc="-10" dirty="0">
                <a:solidFill>
                  <a:srgbClr val="888888"/>
                </a:solidFill>
                <a:latin typeface="Arial"/>
                <a:cs typeface="Arial"/>
              </a:rPr>
              <a:t> </a:t>
            </a:r>
            <a:r>
              <a:rPr sz="900" b="1" dirty="0">
                <a:solidFill>
                  <a:srgbClr val="888888"/>
                </a:solidFill>
                <a:latin typeface="Arial"/>
                <a:cs typeface="Arial"/>
              </a:rPr>
              <a:t>Rights</a:t>
            </a:r>
            <a:r>
              <a:rPr sz="900" b="1" spc="-30" dirty="0">
                <a:solidFill>
                  <a:srgbClr val="888888"/>
                </a:solidFill>
                <a:latin typeface="Arial"/>
                <a:cs typeface="Arial"/>
              </a:rPr>
              <a:t> </a:t>
            </a:r>
            <a:r>
              <a:rPr sz="900" b="1" spc="-10" dirty="0">
                <a:solidFill>
                  <a:srgbClr val="888888"/>
                </a:solidFill>
                <a:latin typeface="Arial"/>
                <a:cs typeface="Arial"/>
              </a:rPr>
              <a:t>Reserved.</a:t>
            </a:r>
            <a:endParaRPr sz="900" dirty="0">
              <a:latin typeface="Arial"/>
              <a:cs typeface="Arial"/>
            </a:endParaRPr>
          </a:p>
        </p:txBody>
      </p:sp>
      <p:sp>
        <p:nvSpPr>
          <p:cNvPr id="4" name="object 4"/>
          <p:cNvSpPr txBox="1"/>
          <p:nvPr/>
        </p:nvSpPr>
        <p:spPr>
          <a:xfrm>
            <a:off x="10232391" y="6551574"/>
            <a:ext cx="191770" cy="180819"/>
          </a:xfrm>
          <a:prstGeom prst="rect">
            <a:avLst/>
          </a:prstGeom>
        </p:spPr>
        <p:txBody>
          <a:bodyPr vert="horz" wrap="square" lIns="0" tIns="26670" rIns="0" bIns="0" rtlCol="0">
            <a:spAutoFit/>
          </a:bodyPr>
          <a:lstStyle/>
          <a:p>
            <a:pPr marL="25400">
              <a:spcBef>
                <a:spcPts val="210"/>
              </a:spcBef>
            </a:pPr>
            <a:r>
              <a:rPr sz="1000" spc="-10" dirty="0">
                <a:latin typeface="Arial"/>
                <a:cs typeface="Arial"/>
              </a:rPr>
              <a:t>16</a:t>
            </a:r>
            <a:endParaRPr sz="1000">
              <a:latin typeface="Arial"/>
              <a:cs typeface="Arial"/>
            </a:endParaRPr>
          </a:p>
        </p:txBody>
      </p:sp>
      <p:sp>
        <p:nvSpPr>
          <p:cNvPr id="5" name="object 5"/>
          <p:cNvSpPr txBox="1">
            <a:spLocks noGrp="1"/>
          </p:cNvSpPr>
          <p:nvPr>
            <p:ph type="title"/>
          </p:nvPr>
        </p:nvSpPr>
        <p:spPr>
          <a:xfrm>
            <a:off x="143765" y="66362"/>
            <a:ext cx="11904469" cy="396262"/>
          </a:xfrm>
          <a:prstGeom prst="rect">
            <a:avLst/>
          </a:prstGeom>
        </p:spPr>
        <p:txBody>
          <a:bodyPr vert="horz" wrap="square" lIns="0" tIns="26670" rIns="0" bIns="0" numCol="1" rtlCol="0" anchor="ctr" anchorCtr="0" compatLnSpc="1">
            <a:prstTxWarp prst="textNoShape">
              <a:avLst/>
            </a:prstTxWarp>
            <a:spAutoFit/>
          </a:bodyPr>
          <a:lstStyle/>
          <a:p>
            <a:pPr marL="25400">
              <a:lnSpc>
                <a:spcPct val="100000"/>
              </a:lnSpc>
              <a:spcBef>
                <a:spcPts val="210"/>
              </a:spcBef>
            </a:pPr>
            <a:r>
              <a:rPr sz="2400" dirty="0"/>
              <a:t>Business</a:t>
            </a:r>
            <a:r>
              <a:rPr sz="2400" spc="-110" dirty="0"/>
              <a:t> </a:t>
            </a:r>
            <a:r>
              <a:rPr sz="2400" dirty="0"/>
              <a:t>Intelligence,</a:t>
            </a:r>
            <a:r>
              <a:rPr sz="2400" spc="-20" dirty="0"/>
              <a:t> Analytics</a:t>
            </a:r>
            <a:r>
              <a:rPr sz="2400" spc="60" dirty="0"/>
              <a:t> </a:t>
            </a:r>
            <a:r>
              <a:rPr sz="2400" dirty="0"/>
              <a:t>and</a:t>
            </a:r>
            <a:r>
              <a:rPr sz="2400" spc="-20" dirty="0"/>
              <a:t> </a:t>
            </a:r>
            <a:r>
              <a:rPr sz="2400" dirty="0"/>
              <a:t>Decisions:</a:t>
            </a:r>
            <a:r>
              <a:rPr lang="en-US" sz="2400" dirty="0"/>
              <a:t> </a:t>
            </a:r>
            <a:r>
              <a:rPr sz="2400" dirty="0"/>
              <a:t>Bridging</a:t>
            </a:r>
            <a:r>
              <a:rPr sz="2400" spc="-80" dirty="0"/>
              <a:t> </a:t>
            </a:r>
            <a:r>
              <a:rPr sz="2400" dirty="0"/>
              <a:t>the</a:t>
            </a:r>
            <a:r>
              <a:rPr sz="2400" spc="-40" dirty="0"/>
              <a:t> </a:t>
            </a:r>
            <a:r>
              <a:rPr sz="2400" dirty="0"/>
              <a:t>Language</a:t>
            </a:r>
            <a:r>
              <a:rPr sz="2400" spc="-110" dirty="0"/>
              <a:t> </a:t>
            </a:r>
            <a:r>
              <a:rPr sz="2400" dirty="0"/>
              <a:t>Barrier</a:t>
            </a:r>
          </a:p>
        </p:txBody>
      </p:sp>
      <p:sp>
        <p:nvSpPr>
          <p:cNvPr id="7" name="object 7"/>
          <p:cNvSpPr/>
          <p:nvPr/>
        </p:nvSpPr>
        <p:spPr>
          <a:xfrm>
            <a:off x="3609233" y="1589781"/>
            <a:ext cx="4526280" cy="4381500"/>
          </a:xfrm>
          <a:custGeom>
            <a:avLst/>
            <a:gdLst/>
            <a:ahLst/>
            <a:cxnLst/>
            <a:rect l="l" t="t" r="r" b="b"/>
            <a:pathLst>
              <a:path w="2263140" h="2190750">
                <a:moveTo>
                  <a:pt x="2263013" y="0"/>
                </a:moveTo>
                <a:lnTo>
                  <a:pt x="1902333" y="57530"/>
                </a:lnTo>
                <a:lnTo>
                  <a:pt x="1974977" y="132841"/>
                </a:lnTo>
                <a:lnTo>
                  <a:pt x="0" y="2039746"/>
                </a:lnTo>
                <a:lnTo>
                  <a:pt x="145287" y="2190191"/>
                </a:lnTo>
                <a:lnTo>
                  <a:pt x="2120265" y="283209"/>
                </a:lnTo>
                <a:lnTo>
                  <a:pt x="2192909" y="358520"/>
                </a:lnTo>
                <a:lnTo>
                  <a:pt x="2263013" y="0"/>
                </a:lnTo>
                <a:close/>
              </a:path>
            </a:pathLst>
          </a:custGeom>
          <a:solidFill>
            <a:srgbClr val="AADAF5">
              <a:alpha val="39999"/>
            </a:srgbClr>
          </a:solidFill>
        </p:spPr>
        <p:txBody>
          <a:bodyPr wrap="square" lIns="0" tIns="0" rIns="0" bIns="0" rtlCol="0"/>
          <a:lstStyle/>
          <a:p>
            <a:endParaRPr dirty="0"/>
          </a:p>
        </p:txBody>
      </p:sp>
      <p:sp>
        <p:nvSpPr>
          <p:cNvPr id="8" name="object 8"/>
          <p:cNvSpPr/>
          <p:nvPr/>
        </p:nvSpPr>
        <p:spPr>
          <a:xfrm>
            <a:off x="3231302" y="3780531"/>
            <a:ext cx="4912360" cy="0"/>
          </a:xfrm>
          <a:custGeom>
            <a:avLst/>
            <a:gdLst/>
            <a:ahLst/>
            <a:cxnLst/>
            <a:rect l="l" t="t" r="r" b="b"/>
            <a:pathLst>
              <a:path w="2456179">
                <a:moveTo>
                  <a:pt x="0" y="0"/>
                </a:moveTo>
                <a:lnTo>
                  <a:pt x="2455925" y="0"/>
                </a:lnTo>
              </a:path>
            </a:pathLst>
          </a:custGeom>
          <a:ln w="6350">
            <a:solidFill>
              <a:srgbClr val="DD4411"/>
            </a:solidFill>
          </a:ln>
        </p:spPr>
        <p:txBody>
          <a:bodyPr wrap="square" lIns="0" tIns="0" rIns="0" bIns="0" rtlCol="0"/>
          <a:lstStyle/>
          <a:p>
            <a:endParaRPr/>
          </a:p>
        </p:txBody>
      </p:sp>
      <p:sp>
        <p:nvSpPr>
          <p:cNvPr id="9" name="object 9"/>
          <p:cNvSpPr txBox="1"/>
          <p:nvPr/>
        </p:nvSpPr>
        <p:spPr>
          <a:xfrm>
            <a:off x="1755140" y="3385310"/>
            <a:ext cx="1150620" cy="548868"/>
          </a:xfrm>
          <a:prstGeom prst="rect">
            <a:avLst/>
          </a:prstGeom>
        </p:spPr>
        <p:txBody>
          <a:bodyPr vert="horz" wrap="square" lIns="0" tIns="25400" rIns="0" bIns="0" rtlCol="0">
            <a:spAutoFit/>
          </a:bodyPr>
          <a:lstStyle/>
          <a:p>
            <a:pPr marL="25400" marR="10160">
              <a:spcBef>
                <a:spcPts val="200"/>
              </a:spcBef>
            </a:pPr>
            <a:r>
              <a:rPr sz="1700" b="1" dirty="0">
                <a:latin typeface="Calibri"/>
                <a:cs typeface="Calibri"/>
              </a:rPr>
              <a:t>Compet</a:t>
            </a:r>
            <a:r>
              <a:rPr sz="1700" b="1" spc="-20" dirty="0">
                <a:latin typeface="Calibri"/>
                <a:cs typeface="Calibri"/>
              </a:rPr>
              <a:t>i</a:t>
            </a:r>
            <a:r>
              <a:rPr sz="1700" b="1" dirty="0">
                <a:latin typeface="Calibri"/>
                <a:cs typeface="Calibri"/>
              </a:rPr>
              <a:t>t</a:t>
            </a:r>
            <a:r>
              <a:rPr sz="1700" b="1" spc="-20" dirty="0">
                <a:latin typeface="Calibri"/>
                <a:cs typeface="Calibri"/>
              </a:rPr>
              <a:t>iv</a:t>
            </a:r>
            <a:r>
              <a:rPr sz="1700" b="1" dirty="0">
                <a:latin typeface="Calibri"/>
                <a:cs typeface="Calibri"/>
              </a:rPr>
              <a:t>e  </a:t>
            </a:r>
            <a:r>
              <a:rPr sz="1700" b="1" spc="-10" dirty="0">
                <a:latin typeface="Calibri"/>
                <a:cs typeface="Calibri"/>
              </a:rPr>
              <a:t>Advantage</a:t>
            </a:r>
            <a:endParaRPr sz="1700">
              <a:latin typeface="Calibri"/>
              <a:cs typeface="Calibri"/>
            </a:endParaRPr>
          </a:p>
        </p:txBody>
      </p:sp>
      <p:sp>
        <p:nvSpPr>
          <p:cNvPr id="10" name="object 10"/>
          <p:cNvSpPr txBox="1"/>
          <p:nvPr/>
        </p:nvSpPr>
        <p:spPr>
          <a:xfrm>
            <a:off x="3198876" y="1839974"/>
            <a:ext cx="1031240" cy="239809"/>
          </a:xfrm>
          <a:prstGeom prst="rect">
            <a:avLst/>
          </a:prstGeom>
        </p:spPr>
        <p:txBody>
          <a:bodyPr vert="horz" wrap="square" lIns="0" tIns="24130" rIns="0" bIns="0" rtlCol="0">
            <a:spAutoFit/>
          </a:bodyPr>
          <a:lstStyle/>
          <a:p>
            <a:pPr marL="25400">
              <a:spcBef>
                <a:spcPts val="190"/>
              </a:spcBef>
            </a:pPr>
            <a:r>
              <a:rPr sz="1400" spc="-10" dirty="0">
                <a:solidFill>
                  <a:srgbClr val="00BAED"/>
                </a:solidFill>
                <a:latin typeface="Arial"/>
                <a:cs typeface="Arial"/>
              </a:rPr>
              <a:t>O</a:t>
            </a:r>
            <a:r>
              <a:rPr sz="1400" spc="-20" dirty="0">
                <a:solidFill>
                  <a:srgbClr val="00BAED"/>
                </a:solidFill>
                <a:latin typeface="Arial"/>
                <a:cs typeface="Arial"/>
              </a:rPr>
              <a:t>p</a:t>
            </a:r>
            <a:r>
              <a:rPr sz="1400" spc="-10" dirty="0">
                <a:solidFill>
                  <a:srgbClr val="00BAED"/>
                </a:solidFill>
                <a:latin typeface="Arial"/>
                <a:cs typeface="Arial"/>
              </a:rPr>
              <a:t>ti</a:t>
            </a:r>
            <a:r>
              <a:rPr sz="1400" dirty="0">
                <a:solidFill>
                  <a:srgbClr val="00BAED"/>
                </a:solidFill>
                <a:latin typeface="Arial"/>
                <a:cs typeface="Arial"/>
              </a:rPr>
              <a:t>m</a:t>
            </a:r>
            <a:r>
              <a:rPr sz="1400" spc="-10" dirty="0">
                <a:solidFill>
                  <a:srgbClr val="00BAED"/>
                </a:solidFill>
                <a:latin typeface="Arial"/>
                <a:cs typeface="Arial"/>
              </a:rPr>
              <a:t>i</a:t>
            </a:r>
            <a:r>
              <a:rPr sz="1400" spc="-40" dirty="0">
                <a:solidFill>
                  <a:srgbClr val="00BAED"/>
                </a:solidFill>
                <a:latin typeface="Arial"/>
                <a:cs typeface="Arial"/>
              </a:rPr>
              <a:t>z</a:t>
            </a:r>
            <a:r>
              <a:rPr sz="1400" spc="-20" dirty="0">
                <a:solidFill>
                  <a:srgbClr val="00BAED"/>
                </a:solidFill>
                <a:latin typeface="Arial"/>
                <a:cs typeface="Arial"/>
              </a:rPr>
              <a:t>a</a:t>
            </a:r>
            <a:r>
              <a:rPr sz="1400" spc="-10" dirty="0">
                <a:solidFill>
                  <a:srgbClr val="00BAED"/>
                </a:solidFill>
                <a:latin typeface="Arial"/>
                <a:cs typeface="Arial"/>
              </a:rPr>
              <a:t>ti</a:t>
            </a:r>
            <a:r>
              <a:rPr sz="1400" spc="-20" dirty="0">
                <a:solidFill>
                  <a:srgbClr val="00BAED"/>
                </a:solidFill>
                <a:latin typeface="Arial"/>
                <a:cs typeface="Arial"/>
              </a:rPr>
              <a:t>o</a:t>
            </a:r>
            <a:r>
              <a:rPr sz="1400" spc="-10" dirty="0">
                <a:solidFill>
                  <a:srgbClr val="00BAED"/>
                </a:solidFill>
                <a:latin typeface="Arial"/>
                <a:cs typeface="Arial"/>
              </a:rPr>
              <a:t>n</a:t>
            </a:r>
            <a:endParaRPr sz="1400" dirty="0">
              <a:latin typeface="Arial"/>
              <a:cs typeface="Arial"/>
            </a:endParaRPr>
          </a:p>
        </p:txBody>
      </p:sp>
      <p:sp>
        <p:nvSpPr>
          <p:cNvPr id="11" name="object 11"/>
          <p:cNvSpPr txBox="1"/>
          <p:nvPr/>
        </p:nvSpPr>
        <p:spPr>
          <a:xfrm>
            <a:off x="3198876" y="2379980"/>
            <a:ext cx="1587500" cy="239809"/>
          </a:xfrm>
          <a:prstGeom prst="rect">
            <a:avLst/>
          </a:prstGeom>
        </p:spPr>
        <p:txBody>
          <a:bodyPr vert="horz" wrap="square" lIns="0" tIns="24130" rIns="0" bIns="0" rtlCol="0">
            <a:spAutoFit/>
          </a:bodyPr>
          <a:lstStyle/>
          <a:p>
            <a:pPr marL="25400">
              <a:spcBef>
                <a:spcPts val="190"/>
              </a:spcBef>
            </a:pPr>
            <a:r>
              <a:rPr sz="1400" spc="-10" dirty="0">
                <a:solidFill>
                  <a:srgbClr val="00BAED"/>
                </a:solidFill>
                <a:latin typeface="Arial"/>
                <a:cs typeface="Arial"/>
              </a:rPr>
              <a:t>Predictive</a:t>
            </a:r>
            <a:r>
              <a:rPr sz="1400" spc="-70" dirty="0">
                <a:solidFill>
                  <a:srgbClr val="00BAED"/>
                </a:solidFill>
                <a:latin typeface="Arial"/>
                <a:cs typeface="Arial"/>
              </a:rPr>
              <a:t> </a:t>
            </a:r>
            <a:r>
              <a:rPr sz="1400" spc="-20" dirty="0">
                <a:solidFill>
                  <a:srgbClr val="00BAED"/>
                </a:solidFill>
                <a:latin typeface="Arial"/>
                <a:cs typeface="Arial"/>
              </a:rPr>
              <a:t>Modeling</a:t>
            </a:r>
            <a:endParaRPr sz="1400">
              <a:latin typeface="Arial"/>
              <a:cs typeface="Arial"/>
            </a:endParaRPr>
          </a:p>
        </p:txBody>
      </p:sp>
      <p:sp>
        <p:nvSpPr>
          <p:cNvPr id="12" name="object 12"/>
          <p:cNvSpPr txBox="1"/>
          <p:nvPr/>
        </p:nvSpPr>
        <p:spPr>
          <a:xfrm>
            <a:off x="3198877" y="2843276"/>
            <a:ext cx="1055370" cy="455253"/>
          </a:xfrm>
          <a:prstGeom prst="rect">
            <a:avLst/>
          </a:prstGeom>
        </p:spPr>
        <p:txBody>
          <a:bodyPr vert="horz" wrap="square" lIns="0" tIns="24130" rIns="0" bIns="0" rtlCol="0">
            <a:spAutoFit/>
          </a:bodyPr>
          <a:lstStyle/>
          <a:p>
            <a:pPr marL="25400" marR="10160">
              <a:spcBef>
                <a:spcPts val="190"/>
              </a:spcBef>
            </a:pPr>
            <a:r>
              <a:rPr sz="1400" spc="-20" dirty="0">
                <a:solidFill>
                  <a:srgbClr val="00BAED"/>
                </a:solidFill>
                <a:latin typeface="Arial"/>
                <a:cs typeface="Arial"/>
              </a:rPr>
              <a:t>Forecasting/ </a:t>
            </a:r>
            <a:r>
              <a:rPr sz="1400" spc="-360" dirty="0">
                <a:solidFill>
                  <a:srgbClr val="00BAED"/>
                </a:solidFill>
                <a:latin typeface="Arial"/>
                <a:cs typeface="Arial"/>
              </a:rPr>
              <a:t> </a:t>
            </a:r>
            <a:r>
              <a:rPr sz="1400" spc="-20" dirty="0">
                <a:solidFill>
                  <a:srgbClr val="00BAED"/>
                </a:solidFill>
                <a:latin typeface="Arial"/>
                <a:cs typeface="Arial"/>
              </a:rPr>
              <a:t>e</a:t>
            </a:r>
            <a:r>
              <a:rPr sz="1400" spc="-40" dirty="0">
                <a:solidFill>
                  <a:srgbClr val="00BAED"/>
                </a:solidFill>
                <a:latin typeface="Arial"/>
                <a:cs typeface="Arial"/>
              </a:rPr>
              <a:t>x</a:t>
            </a:r>
            <a:r>
              <a:rPr sz="1400" spc="-10" dirty="0">
                <a:solidFill>
                  <a:srgbClr val="00BAED"/>
                </a:solidFill>
                <a:latin typeface="Arial"/>
                <a:cs typeface="Arial"/>
              </a:rPr>
              <a:t>t</a:t>
            </a:r>
            <a:r>
              <a:rPr sz="1400" spc="-30" dirty="0">
                <a:solidFill>
                  <a:srgbClr val="00BAED"/>
                </a:solidFill>
                <a:latin typeface="Arial"/>
                <a:cs typeface="Arial"/>
              </a:rPr>
              <a:t>r</a:t>
            </a:r>
            <a:r>
              <a:rPr sz="1400" spc="-20" dirty="0">
                <a:solidFill>
                  <a:srgbClr val="00BAED"/>
                </a:solidFill>
                <a:latin typeface="Arial"/>
                <a:cs typeface="Arial"/>
              </a:rPr>
              <a:t>apo</a:t>
            </a:r>
            <a:r>
              <a:rPr sz="1400" spc="-10" dirty="0">
                <a:solidFill>
                  <a:srgbClr val="00BAED"/>
                </a:solidFill>
                <a:latin typeface="Arial"/>
                <a:cs typeface="Arial"/>
              </a:rPr>
              <a:t>la</a:t>
            </a:r>
            <a:r>
              <a:rPr sz="1400" spc="-20" dirty="0">
                <a:solidFill>
                  <a:srgbClr val="00BAED"/>
                </a:solidFill>
                <a:latin typeface="Arial"/>
                <a:cs typeface="Arial"/>
              </a:rPr>
              <a:t>t</a:t>
            </a:r>
            <a:r>
              <a:rPr sz="1400" spc="-10" dirty="0">
                <a:solidFill>
                  <a:srgbClr val="00BAED"/>
                </a:solidFill>
                <a:latin typeface="Arial"/>
                <a:cs typeface="Arial"/>
              </a:rPr>
              <a:t>ion</a:t>
            </a:r>
            <a:endParaRPr sz="1400">
              <a:latin typeface="Arial"/>
              <a:cs typeface="Arial"/>
            </a:endParaRPr>
          </a:p>
        </p:txBody>
      </p:sp>
      <p:sp>
        <p:nvSpPr>
          <p:cNvPr id="13" name="object 13"/>
          <p:cNvSpPr txBox="1"/>
          <p:nvPr/>
        </p:nvSpPr>
        <p:spPr>
          <a:xfrm>
            <a:off x="3198877" y="3353052"/>
            <a:ext cx="1489710" cy="239809"/>
          </a:xfrm>
          <a:prstGeom prst="rect">
            <a:avLst/>
          </a:prstGeom>
        </p:spPr>
        <p:txBody>
          <a:bodyPr vert="horz" wrap="square" lIns="0" tIns="24130" rIns="0" bIns="0" rtlCol="0">
            <a:spAutoFit/>
          </a:bodyPr>
          <a:lstStyle/>
          <a:p>
            <a:pPr marL="25400">
              <a:spcBef>
                <a:spcPts val="190"/>
              </a:spcBef>
            </a:pPr>
            <a:r>
              <a:rPr sz="1400" spc="-10" dirty="0">
                <a:solidFill>
                  <a:srgbClr val="00BAED"/>
                </a:solidFill>
                <a:latin typeface="Arial"/>
                <a:cs typeface="Arial"/>
              </a:rPr>
              <a:t>Statistical</a:t>
            </a:r>
            <a:r>
              <a:rPr sz="1400" spc="-40" dirty="0">
                <a:solidFill>
                  <a:srgbClr val="00BAED"/>
                </a:solidFill>
                <a:latin typeface="Arial"/>
                <a:cs typeface="Arial"/>
              </a:rPr>
              <a:t> </a:t>
            </a:r>
            <a:r>
              <a:rPr sz="1400" spc="-20" dirty="0">
                <a:solidFill>
                  <a:srgbClr val="00BAED"/>
                </a:solidFill>
                <a:latin typeface="Arial"/>
                <a:cs typeface="Arial"/>
              </a:rPr>
              <a:t>analysis</a:t>
            </a:r>
            <a:endParaRPr sz="1400">
              <a:latin typeface="Arial"/>
              <a:cs typeface="Arial"/>
            </a:endParaRPr>
          </a:p>
        </p:txBody>
      </p:sp>
      <p:sp>
        <p:nvSpPr>
          <p:cNvPr id="14" name="object 14"/>
          <p:cNvSpPr txBox="1"/>
          <p:nvPr/>
        </p:nvSpPr>
        <p:spPr>
          <a:xfrm>
            <a:off x="3198876" y="3912108"/>
            <a:ext cx="502920" cy="239809"/>
          </a:xfrm>
          <a:prstGeom prst="rect">
            <a:avLst/>
          </a:prstGeom>
        </p:spPr>
        <p:txBody>
          <a:bodyPr vert="horz" wrap="square" lIns="0" tIns="24130" rIns="0" bIns="0" rtlCol="0">
            <a:spAutoFit/>
          </a:bodyPr>
          <a:lstStyle/>
          <a:p>
            <a:pPr marL="25400">
              <a:spcBef>
                <a:spcPts val="190"/>
              </a:spcBef>
            </a:pPr>
            <a:r>
              <a:rPr sz="1400" spc="-10" dirty="0">
                <a:solidFill>
                  <a:srgbClr val="DD4411"/>
                </a:solidFill>
                <a:latin typeface="Arial"/>
                <a:cs typeface="Arial"/>
              </a:rPr>
              <a:t>Ale</a:t>
            </a:r>
            <a:r>
              <a:rPr sz="1400" spc="-30" dirty="0">
                <a:solidFill>
                  <a:srgbClr val="DD4411"/>
                </a:solidFill>
                <a:latin typeface="Arial"/>
                <a:cs typeface="Arial"/>
              </a:rPr>
              <a:t>r</a:t>
            </a:r>
            <a:r>
              <a:rPr sz="1400" spc="-10" dirty="0">
                <a:solidFill>
                  <a:srgbClr val="DD4411"/>
                </a:solidFill>
                <a:latin typeface="Arial"/>
                <a:cs typeface="Arial"/>
              </a:rPr>
              <a:t>ts</a:t>
            </a:r>
            <a:endParaRPr sz="1400">
              <a:latin typeface="Arial"/>
              <a:cs typeface="Arial"/>
            </a:endParaRPr>
          </a:p>
        </p:txBody>
      </p:sp>
      <p:sp>
        <p:nvSpPr>
          <p:cNvPr id="15" name="object 15"/>
          <p:cNvSpPr txBox="1"/>
          <p:nvPr/>
        </p:nvSpPr>
        <p:spPr>
          <a:xfrm>
            <a:off x="3198876" y="4383784"/>
            <a:ext cx="1323340" cy="239809"/>
          </a:xfrm>
          <a:prstGeom prst="rect">
            <a:avLst/>
          </a:prstGeom>
        </p:spPr>
        <p:txBody>
          <a:bodyPr vert="horz" wrap="square" lIns="0" tIns="24130" rIns="0" bIns="0" rtlCol="0">
            <a:spAutoFit/>
          </a:bodyPr>
          <a:lstStyle/>
          <a:p>
            <a:pPr marL="25400">
              <a:spcBef>
                <a:spcPts val="190"/>
              </a:spcBef>
            </a:pPr>
            <a:r>
              <a:rPr sz="1400" spc="-20" dirty="0">
                <a:solidFill>
                  <a:srgbClr val="DD4411"/>
                </a:solidFill>
                <a:latin typeface="Arial"/>
                <a:cs typeface="Arial"/>
              </a:rPr>
              <a:t>Query/drill</a:t>
            </a:r>
            <a:r>
              <a:rPr sz="1400" spc="-10" dirty="0">
                <a:solidFill>
                  <a:srgbClr val="DD4411"/>
                </a:solidFill>
                <a:latin typeface="Arial"/>
                <a:cs typeface="Arial"/>
              </a:rPr>
              <a:t> </a:t>
            </a:r>
            <a:r>
              <a:rPr sz="1400" spc="-20" dirty="0">
                <a:solidFill>
                  <a:srgbClr val="DD4411"/>
                </a:solidFill>
                <a:latin typeface="Arial"/>
                <a:cs typeface="Arial"/>
              </a:rPr>
              <a:t>down</a:t>
            </a:r>
            <a:endParaRPr sz="1400">
              <a:latin typeface="Arial"/>
              <a:cs typeface="Arial"/>
            </a:endParaRPr>
          </a:p>
        </p:txBody>
      </p:sp>
      <p:sp>
        <p:nvSpPr>
          <p:cNvPr id="16" name="object 16"/>
          <p:cNvSpPr txBox="1"/>
          <p:nvPr/>
        </p:nvSpPr>
        <p:spPr>
          <a:xfrm>
            <a:off x="3198877" y="4860034"/>
            <a:ext cx="1195070" cy="239809"/>
          </a:xfrm>
          <a:prstGeom prst="rect">
            <a:avLst/>
          </a:prstGeom>
        </p:spPr>
        <p:txBody>
          <a:bodyPr vert="horz" wrap="square" lIns="0" tIns="24130" rIns="0" bIns="0" rtlCol="0">
            <a:spAutoFit/>
          </a:bodyPr>
          <a:lstStyle/>
          <a:p>
            <a:pPr marL="25400">
              <a:spcBef>
                <a:spcPts val="190"/>
              </a:spcBef>
            </a:pPr>
            <a:r>
              <a:rPr sz="1400" spc="-10" dirty="0">
                <a:solidFill>
                  <a:srgbClr val="DD4411"/>
                </a:solidFill>
                <a:latin typeface="Arial"/>
                <a:cs typeface="Arial"/>
              </a:rPr>
              <a:t>Ad</a:t>
            </a:r>
            <a:r>
              <a:rPr sz="1400" spc="-60" dirty="0">
                <a:solidFill>
                  <a:srgbClr val="DD4411"/>
                </a:solidFill>
                <a:latin typeface="Arial"/>
                <a:cs typeface="Arial"/>
              </a:rPr>
              <a:t> </a:t>
            </a:r>
            <a:r>
              <a:rPr sz="1400" spc="-20" dirty="0">
                <a:solidFill>
                  <a:srgbClr val="DD4411"/>
                </a:solidFill>
                <a:latin typeface="Arial"/>
                <a:cs typeface="Arial"/>
              </a:rPr>
              <a:t>hoc</a:t>
            </a:r>
            <a:r>
              <a:rPr sz="1400" spc="-50" dirty="0">
                <a:solidFill>
                  <a:srgbClr val="DD4411"/>
                </a:solidFill>
                <a:latin typeface="Arial"/>
                <a:cs typeface="Arial"/>
              </a:rPr>
              <a:t> </a:t>
            </a:r>
            <a:r>
              <a:rPr sz="1400" spc="-20" dirty="0">
                <a:solidFill>
                  <a:srgbClr val="DD4411"/>
                </a:solidFill>
                <a:latin typeface="Arial"/>
                <a:cs typeface="Arial"/>
              </a:rPr>
              <a:t>reports</a:t>
            </a:r>
            <a:endParaRPr sz="1400">
              <a:latin typeface="Arial"/>
              <a:cs typeface="Arial"/>
            </a:endParaRPr>
          </a:p>
        </p:txBody>
      </p:sp>
      <p:sp>
        <p:nvSpPr>
          <p:cNvPr id="17" name="object 17"/>
          <p:cNvSpPr txBox="1"/>
          <p:nvPr/>
        </p:nvSpPr>
        <p:spPr>
          <a:xfrm>
            <a:off x="3198876" y="5423916"/>
            <a:ext cx="1432560" cy="239809"/>
          </a:xfrm>
          <a:prstGeom prst="rect">
            <a:avLst/>
          </a:prstGeom>
        </p:spPr>
        <p:txBody>
          <a:bodyPr vert="horz" wrap="square" lIns="0" tIns="24130" rIns="0" bIns="0" rtlCol="0">
            <a:spAutoFit/>
          </a:bodyPr>
          <a:lstStyle/>
          <a:p>
            <a:pPr marL="25400">
              <a:spcBef>
                <a:spcPts val="190"/>
              </a:spcBef>
            </a:pPr>
            <a:r>
              <a:rPr sz="1400" spc="-20" dirty="0">
                <a:solidFill>
                  <a:srgbClr val="DD4411"/>
                </a:solidFill>
                <a:latin typeface="Arial"/>
                <a:cs typeface="Arial"/>
              </a:rPr>
              <a:t>Standard</a:t>
            </a:r>
            <a:r>
              <a:rPr sz="1400" spc="-60" dirty="0">
                <a:solidFill>
                  <a:srgbClr val="DD4411"/>
                </a:solidFill>
                <a:latin typeface="Arial"/>
                <a:cs typeface="Arial"/>
              </a:rPr>
              <a:t> </a:t>
            </a:r>
            <a:r>
              <a:rPr sz="1400" spc="-10" dirty="0">
                <a:solidFill>
                  <a:srgbClr val="DD4411"/>
                </a:solidFill>
                <a:latin typeface="Arial"/>
                <a:cs typeface="Arial"/>
              </a:rPr>
              <a:t>Reports</a:t>
            </a:r>
            <a:endParaRPr sz="1400">
              <a:latin typeface="Arial"/>
              <a:cs typeface="Arial"/>
            </a:endParaRPr>
          </a:p>
        </p:txBody>
      </p:sp>
      <p:sp>
        <p:nvSpPr>
          <p:cNvPr id="18" name="object 18"/>
          <p:cNvSpPr txBox="1"/>
          <p:nvPr/>
        </p:nvSpPr>
        <p:spPr>
          <a:xfrm>
            <a:off x="5454901" y="1802640"/>
            <a:ext cx="3128773" cy="239809"/>
          </a:xfrm>
          <a:prstGeom prst="rect">
            <a:avLst/>
          </a:prstGeom>
        </p:spPr>
        <p:txBody>
          <a:bodyPr vert="horz" wrap="square" lIns="0" tIns="24130" rIns="0" bIns="0" rtlCol="0">
            <a:spAutoFit/>
          </a:bodyPr>
          <a:lstStyle/>
          <a:p>
            <a:pPr marL="25400">
              <a:spcBef>
                <a:spcPts val="190"/>
              </a:spcBef>
            </a:pPr>
            <a:r>
              <a:rPr lang="en-US" sz="1400" spc="-950" dirty="0">
                <a:solidFill>
                  <a:srgbClr val="00BAED"/>
                </a:solidFill>
                <a:latin typeface="Arial"/>
                <a:cs typeface="Arial"/>
              </a:rPr>
              <a:t>"""</a:t>
            </a:r>
            <a:r>
              <a:rPr sz="1400" spc="70" dirty="0">
                <a:solidFill>
                  <a:srgbClr val="00BAED"/>
                </a:solidFill>
                <a:latin typeface="Arial"/>
                <a:cs typeface="Arial"/>
              </a:rPr>
              <a:t>W</a:t>
            </a:r>
            <a:r>
              <a:rPr sz="1400" spc="-20" dirty="0">
                <a:solidFill>
                  <a:srgbClr val="00BAED"/>
                </a:solidFill>
                <a:latin typeface="Arial"/>
                <a:cs typeface="Arial"/>
              </a:rPr>
              <a:t>ha</a:t>
            </a:r>
            <a:r>
              <a:rPr sz="1400" spc="-10" dirty="0">
                <a:solidFill>
                  <a:srgbClr val="00BAED"/>
                </a:solidFill>
                <a:latin typeface="Arial"/>
                <a:cs typeface="Arial"/>
              </a:rPr>
              <a:t>t</a:t>
            </a:r>
            <a:r>
              <a:rPr sz="1400" spc="-40" dirty="0">
                <a:solidFill>
                  <a:srgbClr val="00BAED"/>
                </a:solidFill>
                <a:latin typeface="Arial"/>
                <a:cs typeface="Arial"/>
              </a:rPr>
              <a:t>’</a:t>
            </a:r>
            <a:r>
              <a:rPr sz="1400" spc="-10" dirty="0">
                <a:solidFill>
                  <a:srgbClr val="00BAED"/>
                </a:solidFill>
                <a:latin typeface="Arial"/>
                <a:cs typeface="Arial"/>
              </a:rPr>
              <a:t>s</a:t>
            </a:r>
            <a:r>
              <a:rPr sz="1400" spc="-80" dirty="0">
                <a:solidFill>
                  <a:srgbClr val="00BAED"/>
                </a:solidFill>
                <a:latin typeface="Arial"/>
                <a:cs typeface="Arial"/>
              </a:rPr>
              <a:t> </a:t>
            </a:r>
            <a:r>
              <a:rPr sz="1400" spc="-10" dirty="0">
                <a:solidFill>
                  <a:srgbClr val="00BAED"/>
                </a:solidFill>
                <a:latin typeface="Arial"/>
                <a:cs typeface="Arial"/>
              </a:rPr>
              <a:t>t</a:t>
            </a:r>
            <a:r>
              <a:rPr sz="1400" spc="-20" dirty="0">
                <a:solidFill>
                  <a:srgbClr val="00BAED"/>
                </a:solidFill>
                <a:latin typeface="Arial"/>
                <a:cs typeface="Arial"/>
              </a:rPr>
              <a:t>h</a:t>
            </a:r>
            <a:r>
              <a:rPr sz="1400" spc="-10" dirty="0">
                <a:solidFill>
                  <a:srgbClr val="00BAED"/>
                </a:solidFill>
                <a:latin typeface="Arial"/>
                <a:cs typeface="Arial"/>
              </a:rPr>
              <a:t>e</a:t>
            </a:r>
            <a:r>
              <a:rPr sz="1400" spc="10" dirty="0">
                <a:solidFill>
                  <a:srgbClr val="00BAED"/>
                </a:solidFill>
                <a:latin typeface="Arial"/>
                <a:cs typeface="Arial"/>
              </a:rPr>
              <a:t> </a:t>
            </a:r>
            <a:r>
              <a:rPr sz="1400" spc="-20" dirty="0">
                <a:solidFill>
                  <a:srgbClr val="00BAED"/>
                </a:solidFill>
                <a:latin typeface="Arial"/>
                <a:cs typeface="Arial"/>
              </a:rPr>
              <a:t>be</a:t>
            </a:r>
            <a:r>
              <a:rPr sz="1400" spc="-10" dirty="0">
                <a:solidFill>
                  <a:srgbClr val="00BAED"/>
                </a:solidFill>
                <a:latin typeface="Arial"/>
                <a:cs typeface="Arial"/>
              </a:rPr>
              <a:t>st</a:t>
            </a:r>
            <a:r>
              <a:rPr sz="1400" spc="10" dirty="0">
                <a:solidFill>
                  <a:srgbClr val="00BAED"/>
                </a:solidFill>
                <a:latin typeface="Arial"/>
                <a:cs typeface="Arial"/>
              </a:rPr>
              <a:t> </a:t>
            </a:r>
            <a:r>
              <a:rPr sz="1400" spc="-10" dirty="0">
                <a:solidFill>
                  <a:srgbClr val="00BAED"/>
                </a:solidFill>
                <a:latin typeface="Arial"/>
                <a:cs typeface="Arial"/>
              </a:rPr>
              <a:t>t</a:t>
            </a:r>
            <a:r>
              <a:rPr sz="1400" spc="-20" dirty="0">
                <a:solidFill>
                  <a:srgbClr val="00BAED"/>
                </a:solidFill>
                <a:latin typeface="Arial"/>
                <a:cs typeface="Arial"/>
              </a:rPr>
              <a:t>ha</a:t>
            </a:r>
            <a:r>
              <a:rPr sz="1400" spc="-10" dirty="0">
                <a:solidFill>
                  <a:srgbClr val="00BAED"/>
                </a:solidFill>
                <a:latin typeface="Arial"/>
                <a:cs typeface="Arial"/>
              </a:rPr>
              <a:t>t</a:t>
            </a:r>
            <a:r>
              <a:rPr sz="1400" spc="10" dirty="0">
                <a:solidFill>
                  <a:srgbClr val="00BAED"/>
                </a:solidFill>
                <a:latin typeface="Arial"/>
                <a:cs typeface="Arial"/>
              </a:rPr>
              <a:t> </a:t>
            </a:r>
            <a:r>
              <a:rPr sz="1400" spc="-10" dirty="0">
                <a:solidFill>
                  <a:srgbClr val="00BAED"/>
                </a:solidFill>
                <a:latin typeface="Arial"/>
                <a:cs typeface="Arial"/>
              </a:rPr>
              <a:t>c</a:t>
            </a:r>
            <a:r>
              <a:rPr sz="1400" spc="-20" dirty="0">
                <a:solidFill>
                  <a:srgbClr val="00BAED"/>
                </a:solidFill>
                <a:latin typeface="Arial"/>
                <a:cs typeface="Arial"/>
              </a:rPr>
              <a:t>a</a:t>
            </a:r>
            <a:r>
              <a:rPr sz="1400" spc="-10" dirty="0">
                <a:solidFill>
                  <a:srgbClr val="00BAED"/>
                </a:solidFill>
                <a:latin typeface="Arial"/>
                <a:cs typeface="Arial"/>
              </a:rPr>
              <a:t>n</a:t>
            </a:r>
            <a:r>
              <a:rPr sz="1400" spc="10" dirty="0">
                <a:solidFill>
                  <a:srgbClr val="00BAED"/>
                </a:solidFill>
                <a:latin typeface="Arial"/>
                <a:cs typeface="Arial"/>
              </a:rPr>
              <a:t> </a:t>
            </a:r>
            <a:r>
              <a:rPr sz="1400" spc="-20" dirty="0">
                <a:solidFill>
                  <a:srgbClr val="00BAED"/>
                </a:solidFill>
                <a:latin typeface="Arial"/>
                <a:cs typeface="Arial"/>
              </a:rPr>
              <a:t>happen?</a:t>
            </a:r>
            <a:endParaRPr sz="1400" dirty="0">
              <a:latin typeface="Arial"/>
              <a:cs typeface="Arial"/>
            </a:endParaRPr>
          </a:p>
        </p:txBody>
      </p:sp>
      <p:sp>
        <p:nvSpPr>
          <p:cNvPr id="19" name="object 19"/>
          <p:cNvSpPr txBox="1"/>
          <p:nvPr/>
        </p:nvSpPr>
        <p:spPr>
          <a:xfrm>
            <a:off x="5454902" y="2379980"/>
            <a:ext cx="1993900" cy="239809"/>
          </a:xfrm>
          <a:prstGeom prst="rect">
            <a:avLst/>
          </a:prstGeom>
        </p:spPr>
        <p:txBody>
          <a:bodyPr vert="horz" wrap="square" lIns="0" tIns="24130" rIns="0" bIns="0" rtlCol="0">
            <a:spAutoFit/>
          </a:bodyPr>
          <a:lstStyle/>
          <a:p>
            <a:pPr marL="25400">
              <a:spcBef>
                <a:spcPts val="190"/>
              </a:spcBef>
            </a:pPr>
            <a:r>
              <a:rPr sz="1400" spc="70" dirty="0">
                <a:solidFill>
                  <a:srgbClr val="00BAED"/>
                </a:solidFill>
                <a:latin typeface="Arial"/>
                <a:cs typeface="Arial"/>
              </a:rPr>
              <a:t>W</a:t>
            </a:r>
            <a:r>
              <a:rPr sz="1400" spc="-20" dirty="0">
                <a:solidFill>
                  <a:srgbClr val="00BAED"/>
                </a:solidFill>
                <a:latin typeface="Arial"/>
                <a:cs typeface="Arial"/>
              </a:rPr>
              <a:t>ha</a:t>
            </a:r>
            <a:r>
              <a:rPr sz="1400" spc="-10" dirty="0">
                <a:solidFill>
                  <a:srgbClr val="00BAED"/>
                </a:solidFill>
                <a:latin typeface="Arial"/>
                <a:cs typeface="Arial"/>
              </a:rPr>
              <a:t>t</a:t>
            </a:r>
            <a:r>
              <a:rPr sz="1400" spc="-80" dirty="0">
                <a:solidFill>
                  <a:srgbClr val="00BAED"/>
                </a:solidFill>
                <a:latin typeface="Arial"/>
                <a:cs typeface="Arial"/>
              </a:rPr>
              <a:t> </a:t>
            </a:r>
            <a:r>
              <a:rPr sz="1400" spc="-40" dirty="0">
                <a:solidFill>
                  <a:srgbClr val="00BAED"/>
                </a:solidFill>
                <a:latin typeface="Arial"/>
                <a:cs typeface="Arial"/>
              </a:rPr>
              <a:t>w</a:t>
            </a:r>
            <a:r>
              <a:rPr sz="1400" spc="-20" dirty="0">
                <a:solidFill>
                  <a:srgbClr val="00BAED"/>
                </a:solidFill>
                <a:latin typeface="Arial"/>
                <a:cs typeface="Arial"/>
              </a:rPr>
              <a:t>i</a:t>
            </a:r>
            <a:r>
              <a:rPr sz="1400" spc="-10" dirty="0">
                <a:solidFill>
                  <a:srgbClr val="00BAED"/>
                </a:solidFill>
                <a:latin typeface="Arial"/>
                <a:cs typeface="Arial"/>
              </a:rPr>
              <a:t>ll</a:t>
            </a:r>
            <a:r>
              <a:rPr sz="1400" spc="40" dirty="0">
                <a:solidFill>
                  <a:srgbClr val="00BAED"/>
                </a:solidFill>
                <a:latin typeface="Arial"/>
                <a:cs typeface="Arial"/>
              </a:rPr>
              <a:t> </a:t>
            </a:r>
            <a:r>
              <a:rPr sz="1400" spc="-20" dirty="0">
                <a:solidFill>
                  <a:srgbClr val="00BAED"/>
                </a:solidFill>
                <a:latin typeface="Arial"/>
                <a:cs typeface="Arial"/>
              </a:rPr>
              <a:t>happe</a:t>
            </a:r>
            <a:r>
              <a:rPr sz="1400" spc="-10" dirty="0">
                <a:solidFill>
                  <a:srgbClr val="00BAED"/>
                </a:solidFill>
                <a:latin typeface="Arial"/>
                <a:cs typeface="Arial"/>
              </a:rPr>
              <a:t>n</a:t>
            </a:r>
            <a:r>
              <a:rPr sz="1400" spc="30" dirty="0">
                <a:solidFill>
                  <a:srgbClr val="00BAED"/>
                </a:solidFill>
                <a:latin typeface="Arial"/>
                <a:cs typeface="Arial"/>
              </a:rPr>
              <a:t> </a:t>
            </a:r>
            <a:r>
              <a:rPr sz="1400" spc="-20" dirty="0">
                <a:solidFill>
                  <a:srgbClr val="00BAED"/>
                </a:solidFill>
                <a:latin typeface="Arial"/>
                <a:cs typeface="Arial"/>
              </a:rPr>
              <a:t>ne</a:t>
            </a:r>
            <a:r>
              <a:rPr sz="1400" spc="-40" dirty="0">
                <a:solidFill>
                  <a:srgbClr val="00BAED"/>
                </a:solidFill>
                <a:latin typeface="Arial"/>
                <a:cs typeface="Arial"/>
              </a:rPr>
              <a:t>x</a:t>
            </a:r>
            <a:r>
              <a:rPr sz="1400" spc="-10" dirty="0">
                <a:solidFill>
                  <a:srgbClr val="00BAED"/>
                </a:solidFill>
                <a:latin typeface="Arial"/>
                <a:cs typeface="Arial"/>
              </a:rPr>
              <a:t>t</a:t>
            </a:r>
            <a:r>
              <a:rPr sz="1400" spc="-20" dirty="0">
                <a:solidFill>
                  <a:srgbClr val="00BAED"/>
                </a:solidFill>
                <a:latin typeface="Arial"/>
                <a:cs typeface="Arial"/>
              </a:rPr>
              <a:t>?</a:t>
            </a:r>
            <a:endParaRPr sz="1400" dirty="0">
              <a:latin typeface="Arial"/>
              <a:cs typeface="Arial"/>
            </a:endParaRPr>
          </a:p>
        </p:txBody>
      </p:sp>
      <p:sp>
        <p:nvSpPr>
          <p:cNvPr id="20" name="object 20"/>
          <p:cNvSpPr txBox="1"/>
          <p:nvPr/>
        </p:nvSpPr>
        <p:spPr>
          <a:xfrm>
            <a:off x="5454902" y="2843276"/>
            <a:ext cx="2555240" cy="239809"/>
          </a:xfrm>
          <a:prstGeom prst="rect">
            <a:avLst/>
          </a:prstGeom>
        </p:spPr>
        <p:txBody>
          <a:bodyPr vert="horz" wrap="square" lIns="0" tIns="24130" rIns="0" bIns="0" rtlCol="0">
            <a:spAutoFit/>
          </a:bodyPr>
          <a:lstStyle/>
          <a:p>
            <a:pPr marL="25400">
              <a:spcBef>
                <a:spcPts val="190"/>
              </a:spcBef>
            </a:pPr>
            <a:r>
              <a:rPr sz="1400" spc="70" dirty="0">
                <a:solidFill>
                  <a:srgbClr val="00BAED"/>
                </a:solidFill>
                <a:latin typeface="Arial"/>
                <a:cs typeface="Arial"/>
              </a:rPr>
              <a:t>W</a:t>
            </a:r>
            <a:r>
              <a:rPr sz="1400" spc="-20" dirty="0">
                <a:solidFill>
                  <a:srgbClr val="00BAED"/>
                </a:solidFill>
                <a:latin typeface="Arial"/>
                <a:cs typeface="Arial"/>
              </a:rPr>
              <a:t>ha</a:t>
            </a:r>
            <a:r>
              <a:rPr sz="1400" spc="-10" dirty="0">
                <a:solidFill>
                  <a:srgbClr val="00BAED"/>
                </a:solidFill>
                <a:latin typeface="Arial"/>
                <a:cs typeface="Arial"/>
              </a:rPr>
              <a:t>t</a:t>
            </a:r>
            <a:r>
              <a:rPr sz="1400" spc="-80" dirty="0">
                <a:solidFill>
                  <a:srgbClr val="00BAED"/>
                </a:solidFill>
                <a:latin typeface="Arial"/>
                <a:cs typeface="Arial"/>
              </a:rPr>
              <a:t> </a:t>
            </a:r>
            <a:r>
              <a:rPr sz="1400" spc="-20" dirty="0">
                <a:solidFill>
                  <a:srgbClr val="00BAED"/>
                </a:solidFill>
                <a:latin typeface="Arial"/>
                <a:cs typeface="Arial"/>
              </a:rPr>
              <a:t>i</a:t>
            </a:r>
            <a:r>
              <a:rPr sz="1400" spc="-10" dirty="0">
                <a:solidFill>
                  <a:srgbClr val="00BAED"/>
                </a:solidFill>
                <a:latin typeface="Arial"/>
                <a:cs typeface="Arial"/>
              </a:rPr>
              <a:t>f</a:t>
            </a:r>
            <a:r>
              <a:rPr sz="1400" spc="10" dirty="0">
                <a:solidFill>
                  <a:srgbClr val="00BAED"/>
                </a:solidFill>
                <a:latin typeface="Arial"/>
                <a:cs typeface="Arial"/>
              </a:rPr>
              <a:t> </a:t>
            </a:r>
            <a:r>
              <a:rPr sz="1400" spc="-10" dirty="0">
                <a:solidFill>
                  <a:srgbClr val="00BAED"/>
                </a:solidFill>
                <a:latin typeface="Arial"/>
                <a:cs typeface="Arial"/>
              </a:rPr>
              <a:t>t</a:t>
            </a:r>
            <a:r>
              <a:rPr sz="1400" spc="-20" dirty="0">
                <a:solidFill>
                  <a:srgbClr val="00BAED"/>
                </a:solidFill>
                <a:latin typeface="Arial"/>
                <a:cs typeface="Arial"/>
              </a:rPr>
              <a:t>he</a:t>
            </a:r>
            <a:r>
              <a:rPr sz="1400" spc="-10" dirty="0">
                <a:solidFill>
                  <a:srgbClr val="00BAED"/>
                </a:solidFill>
                <a:latin typeface="Arial"/>
                <a:cs typeface="Arial"/>
              </a:rPr>
              <a:t>se</a:t>
            </a:r>
            <a:r>
              <a:rPr sz="1400" spc="10" dirty="0">
                <a:solidFill>
                  <a:srgbClr val="00BAED"/>
                </a:solidFill>
                <a:latin typeface="Arial"/>
                <a:cs typeface="Arial"/>
              </a:rPr>
              <a:t> </a:t>
            </a:r>
            <a:r>
              <a:rPr sz="1400" spc="-10" dirty="0">
                <a:solidFill>
                  <a:srgbClr val="00BAED"/>
                </a:solidFill>
                <a:latin typeface="Arial"/>
                <a:cs typeface="Arial"/>
              </a:rPr>
              <a:t>t</a:t>
            </a:r>
            <a:r>
              <a:rPr sz="1400" spc="-30" dirty="0">
                <a:solidFill>
                  <a:srgbClr val="00BAED"/>
                </a:solidFill>
                <a:latin typeface="Arial"/>
                <a:cs typeface="Arial"/>
              </a:rPr>
              <a:t>r</a:t>
            </a:r>
            <a:r>
              <a:rPr sz="1400" spc="-20" dirty="0">
                <a:solidFill>
                  <a:srgbClr val="00BAED"/>
                </a:solidFill>
                <a:latin typeface="Arial"/>
                <a:cs typeface="Arial"/>
              </a:rPr>
              <a:t>end</a:t>
            </a:r>
            <a:r>
              <a:rPr sz="1400" spc="-10" dirty="0">
                <a:solidFill>
                  <a:srgbClr val="00BAED"/>
                </a:solidFill>
                <a:latin typeface="Arial"/>
                <a:cs typeface="Arial"/>
              </a:rPr>
              <a:t>s</a:t>
            </a:r>
            <a:r>
              <a:rPr sz="1400" spc="40" dirty="0">
                <a:solidFill>
                  <a:srgbClr val="00BAED"/>
                </a:solidFill>
                <a:latin typeface="Arial"/>
                <a:cs typeface="Arial"/>
              </a:rPr>
              <a:t> </a:t>
            </a:r>
            <a:r>
              <a:rPr sz="1400" spc="-10" dirty="0">
                <a:solidFill>
                  <a:srgbClr val="00BAED"/>
                </a:solidFill>
                <a:latin typeface="Arial"/>
                <a:cs typeface="Arial"/>
              </a:rPr>
              <a:t>c</a:t>
            </a:r>
            <a:r>
              <a:rPr sz="1400" spc="-20" dirty="0">
                <a:solidFill>
                  <a:srgbClr val="00BAED"/>
                </a:solidFill>
                <a:latin typeface="Arial"/>
                <a:cs typeface="Arial"/>
              </a:rPr>
              <a:t>on</a:t>
            </a:r>
            <a:r>
              <a:rPr sz="1400" spc="-10" dirty="0">
                <a:solidFill>
                  <a:srgbClr val="00BAED"/>
                </a:solidFill>
                <a:latin typeface="Arial"/>
                <a:cs typeface="Arial"/>
              </a:rPr>
              <a:t>ti</a:t>
            </a:r>
            <a:r>
              <a:rPr sz="1400" spc="-20" dirty="0">
                <a:solidFill>
                  <a:srgbClr val="00BAED"/>
                </a:solidFill>
                <a:latin typeface="Arial"/>
                <a:cs typeface="Arial"/>
              </a:rPr>
              <a:t>nue?</a:t>
            </a:r>
            <a:endParaRPr sz="1400" dirty="0">
              <a:latin typeface="Arial"/>
              <a:cs typeface="Arial"/>
            </a:endParaRPr>
          </a:p>
        </p:txBody>
      </p:sp>
      <p:sp>
        <p:nvSpPr>
          <p:cNvPr id="21" name="object 21"/>
          <p:cNvSpPr txBox="1"/>
          <p:nvPr/>
        </p:nvSpPr>
        <p:spPr>
          <a:xfrm>
            <a:off x="5454902" y="3353052"/>
            <a:ext cx="1991360" cy="239809"/>
          </a:xfrm>
          <a:prstGeom prst="rect">
            <a:avLst/>
          </a:prstGeom>
        </p:spPr>
        <p:txBody>
          <a:bodyPr vert="horz" wrap="square" lIns="0" tIns="24130" rIns="0" bIns="0" rtlCol="0">
            <a:spAutoFit/>
          </a:bodyPr>
          <a:lstStyle/>
          <a:p>
            <a:pPr marL="25400">
              <a:spcBef>
                <a:spcPts val="190"/>
              </a:spcBef>
            </a:pPr>
            <a:r>
              <a:rPr sz="1400" spc="70" dirty="0">
                <a:solidFill>
                  <a:srgbClr val="00BAED"/>
                </a:solidFill>
                <a:latin typeface="Arial"/>
                <a:cs typeface="Arial"/>
              </a:rPr>
              <a:t>W</a:t>
            </a:r>
            <a:r>
              <a:rPr sz="1400" spc="-20" dirty="0">
                <a:solidFill>
                  <a:srgbClr val="00BAED"/>
                </a:solidFill>
                <a:latin typeface="Arial"/>
                <a:cs typeface="Arial"/>
              </a:rPr>
              <a:t>h</a:t>
            </a:r>
            <a:r>
              <a:rPr sz="1400" spc="-10" dirty="0">
                <a:solidFill>
                  <a:srgbClr val="00BAED"/>
                </a:solidFill>
                <a:latin typeface="Arial"/>
                <a:cs typeface="Arial"/>
              </a:rPr>
              <a:t>y</a:t>
            </a:r>
            <a:r>
              <a:rPr sz="1400" spc="-80" dirty="0">
                <a:solidFill>
                  <a:srgbClr val="00BAED"/>
                </a:solidFill>
                <a:latin typeface="Arial"/>
                <a:cs typeface="Arial"/>
              </a:rPr>
              <a:t> </a:t>
            </a:r>
            <a:r>
              <a:rPr sz="1400" spc="-20" dirty="0">
                <a:solidFill>
                  <a:srgbClr val="00BAED"/>
                </a:solidFill>
                <a:latin typeface="Arial"/>
                <a:cs typeface="Arial"/>
              </a:rPr>
              <a:t>i</a:t>
            </a:r>
            <a:r>
              <a:rPr sz="1400" spc="-10" dirty="0">
                <a:solidFill>
                  <a:srgbClr val="00BAED"/>
                </a:solidFill>
                <a:latin typeface="Arial"/>
                <a:cs typeface="Arial"/>
              </a:rPr>
              <a:t>s t</a:t>
            </a:r>
            <a:r>
              <a:rPr sz="1400" spc="-20" dirty="0">
                <a:solidFill>
                  <a:srgbClr val="00BAED"/>
                </a:solidFill>
                <a:latin typeface="Arial"/>
                <a:cs typeface="Arial"/>
              </a:rPr>
              <a:t>hi</a:t>
            </a:r>
            <a:r>
              <a:rPr sz="1400" spc="-10" dirty="0">
                <a:solidFill>
                  <a:srgbClr val="00BAED"/>
                </a:solidFill>
                <a:latin typeface="Arial"/>
                <a:cs typeface="Arial"/>
              </a:rPr>
              <a:t>s</a:t>
            </a:r>
            <a:r>
              <a:rPr sz="1400" spc="10" dirty="0">
                <a:solidFill>
                  <a:srgbClr val="00BAED"/>
                </a:solidFill>
                <a:latin typeface="Arial"/>
                <a:cs typeface="Arial"/>
              </a:rPr>
              <a:t> </a:t>
            </a:r>
            <a:r>
              <a:rPr sz="1400" spc="-20" dirty="0">
                <a:solidFill>
                  <a:srgbClr val="00BAED"/>
                </a:solidFill>
                <a:latin typeface="Arial"/>
                <a:cs typeface="Arial"/>
              </a:rPr>
              <a:t>happening?</a:t>
            </a:r>
            <a:endParaRPr sz="1400" dirty="0">
              <a:latin typeface="Arial"/>
              <a:cs typeface="Arial"/>
            </a:endParaRPr>
          </a:p>
        </p:txBody>
      </p:sp>
      <p:sp>
        <p:nvSpPr>
          <p:cNvPr id="22" name="object 22"/>
          <p:cNvSpPr txBox="1"/>
          <p:nvPr/>
        </p:nvSpPr>
        <p:spPr>
          <a:xfrm>
            <a:off x="5454903" y="3912108"/>
            <a:ext cx="2228850" cy="239809"/>
          </a:xfrm>
          <a:prstGeom prst="rect">
            <a:avLst/>
          </a:prstGeom>
        </p:spPr>
        <p:txBody>
          <a:bodyPr vert="horz" wrap="square" lIns="0" tIns="24130" rIns="0" bIns="0" rtlCol="0">
            <a:spAutoFit/>
          </a:bodyPr>
          <a:lstStyle/>
          <a:p>
            <a:pPr marL="25400">
              <a:spcBef>
                <a:spcPts val="190"/>
              </a:spcBef>
            </a:pPr>
            <a:r>
              <a:rPr sz="1400" spc="70" dirty="0">
                <a:solidFill>
                  <a:srgbClr val="DD4411"/>
                </a:solidFill>
                <a:latin typeface="Arial"/>
                <a:cs typeface="Arial"/>
              </a:rPr>
              <a:t>W</a:t>
            </a:r>
            <a:r>
              <a:rPr sz="1400" spc="-20" dirty="0">
                <a:solidFill>
                  <a:srgbClr val="DD4411"/>
                </a:solidFill>
                <a:latin typeface="Arial"/>
                <a:cs typeface="Arial"/>
              </a:rPr>
              <a:t>ha</a:t>
            </a:r>
            <a:r>
              <a:rPr sz="1400" spc="-10" dirty="0">
                <a:solidFill>
                  <a:srgbClr val="DD4411"/>
                </a:solidFill>
                <a:latin typeface="Arial"/>
                <a:cs typeface="Arial"/>
              </a:rPr>
              <a:t>t</a:t>
            </a:r>
            <a:r>
              <a:rPr sz="1400" spc="-80" dirty="0">
                <a:solidFill>
                  <a:srgbClr val="DD4411"/>
                </a:solidFill>
                <a:latin typeface="Arial"/>
                <a:cs typeface="Arial"/>
              </a:rPr>
              <a:t> </a:t>
            </a:r>
            <a:r>
              <a:rPr sz="1400" spc="-20" dirty="0">
                <a:solidFill>
                  <a:srgbClr val="DD4411"/>
                </a:solidFill>
                <a:latin typeface="Arial"/>
                <a:cs typeface="Arial"/>
              </a:rPr>
              <a:t>a</a:t>
            </a:r>
            <a:r>
              <a:rPr sz="1400" spc="-10" dirty="0">
                <a:solidFill>
                  <a:srgbClr val="DD4411"/>
                </a:solidFill>
                <a:latin typeface="Arial"/>
                <a:cs typeface="Arial"/>
              </a:rPr>
              <a:t>cti</a:t>
            </a:r>
            <a:r>
              <a:rPr sz="1400" spc="-20" dirty="0">
                <a:solidFill>
                  <a:srgbClr val="DD4411"/>
                </a:solidFill>
                <a:latin typeface="Arial"/>
                <a:cs typeface="Arial"/>
              </a:rPr>
              <a:t>on</a:t>
            </a:r>
            <a:r>
              <a:rPr sz="1400" spc="-10" dirty="0">
                <a:solidFill>
                  <a:srgbClr val="DD4411"/>
                </a:solidFill>
                <a:latin typeface="Arial"/>
                <a:cs typeface="Arial"/>
              </a:rPr>
              <a:t>s</a:t>
            </a:r>
            <a:r>
              <a:rPr sz="1400" spc="40" dirty="0">
                <a:solidFill>
                  <a:srgbClr val="DD4411"/>
                </a:solidFill>
                <a:latin typeface="Arial"/>
                <a:cs typeface="Arial"/>
              </a:rPr>
              <a:t> </a:t>
            </a:r>
            <a:r>
              <a:rPr sz="1400" spc="-20" dirty="0">
                <a:solidFill>
                  <a:srgbClr val="DD4411"/>
                </a:solidFill>
                <a:latin typeface="Arial"/>
                <a:cs typeface="Arial"/>
              </a:rPr>
              <a:t>ar</a:t>
            </a:r>
            <a:r>
              <a:rPr sz="1400" spc="-10" dirty="0">
                <a:solidFill>
                  <a:srgbClr val="DD4411"/>
                </a:solidFill>
                <a:latin typeface="Arial"/>
                <a:cs typeface="Arial"/>
              </a:rPr>
              <a:t>e</a:t>
            </a:r>
            <a:r>
              <a:rPr sz="1400" spc="10" dirty="0">
                <a:solidFill>
                  <a:srgbClr val="DD4411"/>
                </a:solidFill>
                <a:latin typeface="Arial"/>
                <a:cs typeface="Arial"/>
              </a:rPr>
              <a:t> </a:t>
            </a:r>
            <a:r>
              <a:rPr sz="1400" spc="-20" dirty="0">
                <a:solidFill>
                  <a:srgbClr val="DD4411"/>
                </a:solidFill>
                <a:latin typeface="Arial"/>
                <a:cs typeface="Arial"/>
              </a:rPr>
              <a:t>needed?</a:t>
            </a:r>
            <a:endParaRPr sz="1400" dirty="0">
              <a:latin typeface="Arial"/>
              <a:cs typeface="Arial"/>
            </a:endParaRPr>
          </a:p>
        </p:txBody>
      </p:sp>
      <p:sp>
        <p:nvSpPr>
          <p:cNvPr id="23" name="object 23"/>
          <p:cNvSpPr txBox="1"/>
          <p:nvPr/>
        </p:nvSpPr>
        <p:spPr>
          <a:xfrm>
            <a:off x="5454902" y="4385055"/>
            <a:ext cx="2555240" cy="239809"/>
          </a:xfrm>
          <a:prstGeom prst="rect">
            <a:avLst/>
          </a:prstGeom>
        </p:spPr>
        <p:txBody>
          <a:bodyPr vert="horz" wrap="square" lIns="0" tIns="24130" rIns="0" bIns="0" rtlCol="0">
            <a:spAutoFit/>
          </a:bodyPr>
          <a:lstStyle/>
          <a:p>
            <a:pPr marL="25400" marR="10160">
              <a:spcBef>
                <a:spcPts val="190"/>
              </a:spcBef>
            </a:pPr>
            <a:r>
              <a:rPr sz="1400" spc="70" dirty="0">
                <a:solidFill>
                  <a:srgbClr val="DD4411"/>
                </a:solidFill>
                <a:latin typeface="Arial"/>
                <a:cs typeface="Arial"/>
              </a:rPr>
              <a:t>W</a:t>
            </a:r>
            <a:r>
              <a:rPr sz="1400" spc="-20" dirty="0">
                <a:solidFill>
                  <a:srgbClr val="DD4411"/>
                </a:solidFill>
                <a:latin typeface="Arial"/>
                <a:cs typeface="Arial"/>
              </a:rPr>
              <a:t>ha</a:t>
            </a:r>
            <a:r>
              <a:rPr sz="1400" spc="-10" dirty="0">
                <a:solidFill>
                  <a:srgbClr val="DD4411"/>
                </a:solidFill>
                <a:latin typeface="Arial"/>
                <a:cs typeface="Arial"/>
              </a:rPr>
              <a:t>t</a:t>
            </a:r>
            <a:r>
              <a:rPr sz="1400" spc="-80" dirty="0">
                <a:solidFill>
                  <a:srgbClr val="DD4411"/>
                </a:solidFill>
                <a:latin typeface="Arial"/>
                <a:cs typeface="Arial"/>
              </a:rPr>
              <a:t> </a:t>
            </a:r>
            <a:r>
              <a:rPr sz="1400" spc="-20" dirty="0">
                <a:solidFill>
                  <a:srgbClr val="DD4411"/>
                </a:solidFill>
                <a:latin typeface="Arial"/>
                <a:cs typeface="Arial"/>
              </a:rPr>
              <a:t>e</a:t>
            </a:r>
            <a:r>
              <a:rPr sz="1400" spc="-40" dirty="0">
                <a:solidFill>
                  <a:srgbClr val="DD4411"/>
                </a:solidFill>
                <a:latin typeface="Arial"/>
                <a:cs typeface="Arial"/>
              </a:rPr>
              <a:t>x</a:t>
            </a:r>
            <a:r>
              <a:rPr sz="1400" spc="-20" dirty="0">
                <a:solidFill>
                  <a:srgbClr val="DD4411"/>
                </a:solidFill>
                <a:latin typeface="Arial"/>
                <a:cs typeface="Arial"/>
              </a:rPr>
              <a:t>a</a:t>
            </a:r>
            <a:r>
              <a:rPr sz="1400" spc="-10" dirty="0">
                <a:solidFill>
                  <a:srgbClr val="DD4411"/>
                </a:solidFill>
                <a:latin typeface="Arial"/>
                <a:cs typeface="Arial"/>
              </a:rPr>
              <a:t>ct</a:t>
            </a:r>
            <a:r>
              <a:rPr sz="1400" spc="10" dirty="0">
                <a:solidFill>
                  <a:srgbClr val="DD4411"/>
                </a:solidFill>
                <a:latin typeface="Arial"/>
                <a:cs typeface="Arial"/>
              </a:rPr>
              <a:t>l</a:t>
            </a:r>
            <a:r>
              <a:rPr sz="1400" spc="-10" dirty="0">
                <a:solidFill>
                  <a:srgbClr val="DD4411"/>
                </a:solidFill>
                <a:latin typeface="Arial"/>
                <a:cs typeface="Arial"/>
              </a:rPr>
              <a:t>y</a:t>
            </a:r>
            <a:r>
              <a:rPr sz="1400" spc="40" dirty="0">
                <a:solidFill>
                  <a:srgbClr val="DD4411"/>
                </a:solidFill>
                <a:latin typeface="Arial"/>
                <a:cs typeface="Arial"/>
              </a:rPr>
              <a:t> </a:t>
            </a:r>
            <a:r>
              <a:rPr sz="1400" spc="-20" dirty="0">
                <a:solidFill>
                  <a:srgbClr val="DD4411"/>
                </a:solidFill>
                <a:latin typeface="Arial"/>
                <a:cs typeface="Arial"/>
              </a:rPr>
              <a:t>i</a:t>
            </a:r>
            <a:r>
              <a:rPr sz="1400" spc="-10" dirty="0">
                <a:solidFill>
                  <a:srgbClr val="DD4411"/>
                </a:solidFill>
                <a:latin typeface="Arial"/>
                <a:cs typeface="Arial"/>
              </a:rPr>
              <a:t>s t</a:t>
            </a:r>
            <a:r>
              <a:rPr sz="1400" spc="-20" dirty="0">
                <a:solidFill>
                  <a:srgbClr val="DD4411"/>
                </a:solidFill>
                <a:latin typeface="Arial"/>
                <a:cs typeface="Arial"/>
              </a:rPr>
              <a:t>h</a:t>
            </a:r>
            <a:r>
              <a:rPr sz="1400" spc="-10" dirty="0">
                <a:solidFill>
                  <a:srgbClr val="DD4411"/>
                </a:solidFill>
                <a:latin typeface="Arial"/>
                <a:cs typeface="Arial"/>
              </a:rPr>
              <a:t>e  </a:t>
            </a:r>
            <a:r>
              <a:rPr sz="1400" spc="-30" dirty="0">
                <a:solidFill>
                  <a:srgbClr val="DD4411"/>
                </a:solidFill>
                <a:latin typeface="Arial"/>
                <a:cs typeface="Arial"/>
              </a:rPr>
              <a:t>problem?</a:t>
            </a:r>
            <a:endParaRPr sz="1400" dirty="0">
              <a:latin typeface="Arial"/>
              <a:cs typeface="Arial"/>
            </a:endParaRPr>
          </a:p>
        </p:txBody>
      </p:sp>
      <p:sp>
        <p:nvSpPr>
          <p:cNvPr id="24" name="object 24"/>
          <p:cNvSpPr txBox="1"/>
          <p:nvPr/>
        </p:nvSpPr>
        <p:spPr>
          <a:xfrm>
            <a:off x="5454902" y="4860034"/>
            <a:ext cx="2529840" cy="239809"/>
          </a:xfrm>
          <a:prstGeom prst="rect">
            <a:avLst/>
          </a:prstGeom>
        </p:spPr>
        <p:txBody>
          <a:bodyPr vert="horz" wrap="square" lIns="0" tIns="24130" rIns="0" bIns="0" rtlCol="0">
            <a:spAutoFit/>
          </a:bodyPr>
          <a:lstStyle/>
          <a:p>
            <a:pPr marL="25400">
              <a:spcBef>
                <a:spcPts val="190"/>
              </a:spcBef>
            </a:pPr>
            <a:r>
              <a:rPr sz="1400" spc="-20" dirty="0">
                <a:solidFill>
                  <a:srgbClr val="DD4411"/>
                </a:solidFill>
                <a:latin typeface="Arial"/>
                <a:cs typeface="Arial"/>
              </a:rPr>
              <a:t>Ho</a:t>
            </a:r>
            <a:r>
              <a:rPr sz="1400" spc="-10" dirty="0">
                <a:solidFill>
                  <a:srgbClr val="DD4411"/>
                </a:solidFill>
                <a:latin typeface="Arial"/>
                <a:cs typeface="Arial"/>
              </a:rPr>
              <a:t>w </a:t>
            </a:r>
            <a:r>
              <a:rPr sz="1400" dirty="0">
                <a:solidFill>
                  <a:srgbClr val="DD4411"/>
                </a:solidFill>
                <a:latin typeface="Arial"/>
                <a:cs typeface="Arial"/>
              </a:rPr>
              <a:t>m</a:t>
            </a:r>
            <a:r>
              <a:rPr sz="1400" spc="-20" dirty="0">
                <a:solidFill>
                  <a:srgbClr val="DD4411"/>
                </a:solidFill>
                <a:latin typeface="Arial"/>
                <a:cs typeface="Arial"/>
              </a:rPr>
              <a:t>an</a:t>
            </a:r>
            <a:r>
              <a:rPr sz="1400" spc="-160" dirty="0">
                <a:solidFill>
                  <a:srgbClr val="DD4411"/>
                </a:solidFill>
                <a:latin typeface="Arial"/>
                <a:cs typeface="Arial"/>
              </a:rPr>
              <a:t>y</a:t>
            </a:r>
            <a:r>
              <a:rPr sz="1400" spc="-10" dirty="0">
                <a:solidFill>
                  <a:srgbClr val="DD4411"/>
                </a:solidFill>
                <a:latin typeface="Arial"/>
                <a:cs typeface="Arial"/>
              </a:rPr>
              <a:t>,</a:t>
            </a:r>
            <a:r>
              <a:rPr sz="1400" spc="30" dirty="0">
                <a:solidFill>
                  <a:srgbClr val="DD4411"/>
                </a:solidFill>
                <a:latin typeface="Arial"/>
                <a:cs typeface="Arial"/>
              </a:rPr>
              <a:t> </a:t>
            </a:r>
            <a:r>
              <a:rPr sz="1400" spc="-20" dirty="0">
                <a:solidFill>
                  <a:srgbClr val="DD4411"/>
                </a:solidFill>
                <a:latin typeface="Arial"/>
                <a:cs typeface="Arial"/>
              </a:rPr>
              <a:t>ho</a:t>
            </a:r>
            <a:r>
              <a:rPr sz="1400" spc="-10" dirty="0">
                <a:solidFill>
                  <a:srgbClr val="DD4411"/>
                </a:solidFill>
                <a:latin typeface="Arial"/>
                <a:cs typeface="Arial"/>
              </a:rPr>
              <a:t>w</a:t>
            </a:r>
            <a:r>
              <a:rPr sz="1400" spc="20" dirty="0">
                <a:solidFill>
                  <a:srgbClr val="DD4411"/>
                </a:solidFill>
                <a:latin typeface="Arial"/>
                <a:cs typeface="Arial"/>
              </a:rPr>
              <a:t> </a:t>
            </a:r>
            <a:r>
              <a:rPr sz="1400" spc="-20" dirty="0">
                <a:solidFill>
                  <a:srgbClr val="DD4411"/>
                </a:solidFill>
                <a:latin typeface="Arial"/>
                <a:cs typeface="Arial"/>
              </a:rPr>
              <a:t>o</a:t>
            </a:r>
            <a:r>
              <a:rPr sz="1400" spc="-10" dirty="0">
                <a:solidFill>
                  <a:srgbClr val="DD4411"/>
                </a:solidFill>
                <a:latin typeface="Arial"/>
                <a:cs typeface="Arial"/>
              </a:rPr>
              <a:t>f</a:t>
            </a:r>
            <a:r>
              <a:rPr sz="1400" spc="-20" dirty="0">
                <a:solidFill>
                  <a:srgbClr val="DD4411"/>
                </a:solidFill>
                <a:latin typeface="Arial"/>
                <a:cs typeface="Arial"/>
              </a:rPr>
              <a:t>ten</a:t>
            </a:r>
            <a:r>
              <a:rPr sz="1400" spc="-10" dirty="0">
                <a:solidFill>
                  <a:srgbClr val="DD4411"/>
                </a:solidFill>
                <a:latin typeface="Arial"/>
                <a:cs typeface="Arial"/>
              </a:rPr>
              <a:t>,</a:t>
            </a:r>
            <a:r>
              <a:rPr sz="1400" spc="30" dirty="0">
                <a:solidFill>
                  <a:srgbClr val="DD4411"/>
                </a:solidFill>
                <a:latin typeface="Arial"/>
                <a:cs typeface="Arial"/>
              </a:rPr>
              <a:t> </a:t>
            </a:r>
            <a:r>
              <a:rPr sz="1400" spc="-40" dirty="0">
                <a:solidFill>
                  <a:srgbClr val="DD4411"/>
                </a:solidFill>
                <a:latin typeface="Arial"/>
                <a:cs typeface="Arial"/>
              </a:rPr>
              <a:t>w</a:t>
            </a:r>
            <a:r>
              <a:rPr sz="1400" spc="-20" dirty="0">
                <a:solidFill>
                  <a:srgbClr val="DD4411"/>
                </a:solidFill>
                <a:latin typeface="Arial"/>
                <a:cs typeface="Arial"/>
              </a:rPr>
              <a:t>here?</a:t>
            </a:r>
            <a:endParaRPr sz="1400" dirty="0">
              <a:latin typeface="Arial"/>
              <a:cs typeface="Arial"/>
            </a:endParaRPr>
          </a:p>
        </p:txBody>
      </p:sp>
      <p:sp>
        <p:nvSpPr>
          <p:cNvPr id="25" name="object 25"/>
          <p:cNvSpPr txBox="1"/>
          <p:nvPr/>
        </p:nvSpPr>
        <p:spPr>
          <a:xfrm>
            <a:off x="5454903" y="5423916"/>
            <a:ext cx="1507490" cy="239809"/>
          </a:xfrm>
          <a:prstGeom prst="rect">
            <a:avLst/>
          </a:prstGeom>
        </p:spPr>
        <p:txBody>
          <a:bodyPr vert="horz" wrap="square" lIns="0" tIns="24130" rIns="0" bIns="0" rtlCol="0">
            <a:spAutoFit/>
          </a:bodyPr>
          <a:lstStyle/>
          <a:p>
            <a:pPr marL="25400">
              <a:spcBef>
                <a:spcPts val="190"/>
              </a:spcBef>
            </a:pPr>
            <a:r>
              <a:rPr sz="1400" spc="70" dirty="0">
                <a:solidFill>
                  <a:srgbClr val="DD4411"/>
                </a:solidFill>
                <a:latin typeface="Arial"/>
                <a:cs typeface="Arial"/>
              </a:rPr>
              <a:t>W</a:t>
            </a:r>
            <a:r>
              <a:rPr sz="1400" spc="-20" dirty="0">
                <a:solidFill>
                  <a:srgbClr val="DD4411"/>
                </a:solidFill>
                <a:latin typeface="Arial"/>
                <a:cs typeface="Arial"/>
              </a:rPr>
              <a:t>ha</a:t>
            </a:r>
            <a:r>
              <a:rPr sz="1400" spc="-10" dirty="0">
                <a:solidFill>
                  <a:srgbClr val="DD4411"/>
                </a:solidFill>
                <a:latin typeface="Arial"/>
                <a:cs typeface="Arial"/>
              </a:rPr>
              <a:t>t</a:t>
            </a:r>
            <a:r>
              <a:rPr sz="1400" spc="-80" dirty="0">
                <a:solidFill>
                  <a:srgbClr val="DD4411"/>
                </a:solidFill>
                <a:latin typeface="Arial"/>
                <a:cs typeface="Arial"/>
              </a:rPr>
              <a:t> </a:t>
            </a:r>
            <a:r>
              <a:rPr sz="1400" spc="-20" dirty="0">
                <a:solidFill>
                  <a:srgbClr val="DD4411"/>
                </a:solidFill>
                <a:latin typeface="Arial"/>
                <a:cs typeface="Arial"/>
              </a:rPr>
              <a:t>happened?</a:t>
            </a:r>
            <a:endParaRPr sz="1400" dirty="0">
              <a:latin typeface="Arial"/>
              <a:cs typeface="Arial"/>
            </a:endParaRPr>
          </a:p>
        </p:txBody>
      </p:sp>
      <p:sp>
        <p:nvSpPr>
          <p:cNvPr id="27" name="object 27"/>
          <p:cNvSpPr/>
          <p:nvPr/>
        </p:nvSpPr>
        <p:spPr>
          <a:xfrm>
            <a:off x="3106421" y="1695449"/>
            <a:ext cx="5109210" cy="4136390"/>
          </a:xfrm>
          <a:custGeom>
            <a:avLst/>
            <a:gdLst/>
            <a:ahLst/>
            <a:cxnLst/>
            <a:rect l="l" t="t" r="r" b="b"/>
            <a:pathLst>
              <a:path w="2554604" h="2068195">
                <a:moveTo>
                  <a:pt x="2554478" y="2039112"/>
                </a:moveTo>
                <a:lnTo>
                  <a:pt x="2535428" y="2029587"/>
                </a:lnTo>
                <a:lnTo>
                  <a:pt x="2497328" y="2010537"/>
                </a:lnTo>
                <a:lnTo>
                  <a:pt x="2497328" y="2029587"/>
                </a:lnTo>
                <a:lnTo>
                  <a:pt x="34302" y="2029587"/>
                </a:lnTo>
                <a:lnTo>
                  <a:pt x="38201" y="57150"/>
                </a:lnTo>
                <a:lnTo>
                  <a:pt x="57150" y="57150"/>
                </a:lnTo>
                <a:lnTo>
                  <a:pt x="52400" y="47625"/>
                </a:lnTo>
                <a:lnTo>
                  <a:pt x="28702" y="0"/>
                </a:lnTo>
                <a:lnTo>
                  <a:pt x="0" y="57150"/>
                </a:lnTo>
                <a:lnTo>
                  <a:pt x="19151" y="57150"/>
                </a:lnTo>
                <a:lnTo>
                  <a:pt x="15240" y="2038350"/>
                </a:lnTo>
                <a:lnTo>
                  <a:pt x="21590" y="2038350"/>
                </a:lnTo>
                <a:lnTo>
                  <a:pt x="21590" y="2048637"/>
                </a:lnTo>
                <a:lnTo>
                  <a:pt x="2497328" y="2048637"/>
                </a:lnTo>
                <a:lnTo>
                  <a:pt x="2497328" y="2067687"/>
                </a:lnTo>
                <a:lnTo>
                  <a:pt x="2535428" y="2048637"/>
                </a:lnTo>
                <a:lnTo>
                  <a:pt x="2554478" y="2039112"/>
                </a:lnTo>
                <a:close/>
              </a:path>
            </a:pathLst>
          </a:custGeom>
          <a:solidFill>
            <a:srgbClr val="000000"/>
          </a:solidFill>
        </p:spPr>
        <p:txBody>
          <a:bodyPr wrap="square" lIns="0" tIns="0" rIns="0" bIns="0" rtlCol="0"/>
          <a:lstStyle/>
          <a:p>
            <a:endParaRPr/>
          </a:p>
        </p:txBody>
      </p:sp>
      <p:sp>
        <p:nvSpPr>
          <p:cNvPr id="28" name="object 28"/>
          <p:cNvSpPr/>
          <p:nvPr/>
        </p:nvSpPr>
        <p:spPr>
          <a:xfrm>
            <a:off x="8205897" y="3780531"/>
            <a:ext cx="500123" cy="2014640"/>
          </a:xfrm>
          <a:custGeom>
            <a:avLst/>
            <a:gdLst/>
            <a:ahLst/>
            <a:cxnLst/>
            <a:rect l="l" t="t" r="r" b="b"/>
            <a:pathLst>
              <a:path w="69850" h="929005">
                <a:moveTo>
                  <a:pt x="0" y="0"/>
                </a:moveTo>
                <a:lnTo>
                  <a:pt x="13600" y="1535"/>
                </a:lnTo>
                <a:lnTo>
                  <a:pt x="24701" y="5714"/>
                </a:lnTo>
                <a:lnTo>
                  <a:pt x="32182" y="11894"/>
                </a:lnTo>
                <a:lnTo>
                  <a:pt x="34925" y="19431"/>
                </a:lnTo>
                <a:lnTo>
                  <a:pt x="34925" y="445007"/>
                </a:lnTo>
                <a:lnTo>
                  <a:pt x="37667" y="452544"/>
                </a:lnTo>
                <a:lnTo>
                  <a:pt x="45148" y="458723"/>
                </a:lnTo>
                <a:lnTo>
                  <a:pt x="56249" y="462903"/>
                </a:lnTo>
                <a:lnTo>
                  <a:pt x="69850" y="464438"/>
                </a:lnTo>
                <a:lnTo>
                  <a:pt x="56249" y="465955"/>
                </a:lnTo>
                <a:lnTo>
                  <a:pt x="45148" y="470090"/>
                </a:lnTo>
                <a:lnTo>
                  <a:pt x="37667" y="476226"/>
                </a:lnTo>
                <a:lnTo>
                  <a:pt x="34925" y="483743"/>
                </a:lnTo>
                <a:lnTo>
                  <a:pt x="34925" y="909319"/>
                </a:lnTo>
                <a:lnTo>
                  <a:pt x="32182" y="916910"/>
                </a:lnTo>
                <a:lnTo>
                  <a:pt x="24701" y="923083"/>
                </a:lnTo>
                <a:lnTo>
                  <a:pt x="13600" y="927232"/>
                </a:lnTo>
                <a:lnTo>
                  <a:pt x="0" y="928751"/>
                </a:lnTo>
              </a:path>
            </a:pathLst>
          </a:custGeom>
          <a:ln w="14287">
            <a:solidFill>
              <a:srgbClr val="DD4411"/>
            </a:solidFill>
          </a:ln>
        </p:spPr>
        <p:txBody>
          <a:bodyPr wrap="square" lIns="0" tIns="0" rIns="0" bIns="0" rtlCol="0"/>
          <a:lstStyle/>
          <a:p>
            <a:endParaRPr/>
          </a:p>
        </p:txBody>
      </p:sp>
      <p:sp>
        <p:nvSpPr>
          <p:cNvPr id="29" name="object 29"/>
          <p:cNvSpPr txBox="1"/>
          <p:nvPr/>
        </p:nvSpPr>
        <p:spPr>
          <a:xfrm>
            <a:off x="8725917" y="4380738"/>
            <a:ext cx="946150" cy="670696"/>
          </a:xfrm>
          <a:prstGeom prst="rect">
            <a:avLst/>
          </a:prstGeom>
        </p:spPr>
        <p:txBody>
          <a:bodyPr vert="horz" wrap="square" lIns="0" tIns="24130" rIns="0" bIns="0" rtlCol="0">
            <a:spAutoFit/>
          </a:bodyPr>
          <a:lstStyle/>
          <a:p>
            <a:pPr marL="25400" marR="10160">
              <a:spcBef>
                <a:spcPts val="190"/>
              </a:spcBef>
            </a:pPr>
            <a:r>
              <a:rPr sz="1400" b="1" spc="-20" dirty="0">
                <a:solidFill>
                  <a:srgbClr val="DD4411"/>
                </a:solidFill>
                <a:latin typeface="Calibri"/>
                <a:cs typeface="Calibri"/>
              </a:rPr>
              <a:t>Descriptive </a:t>
            </a:r>
            <a:r>
              <a:rPr sz="1400" b="1" spc="-10" dirty="0">
                <a:solidFill>
                  <a:srgbClr val="DD4411"/>
                </a:solidFill>
                <a:latin typeface="Calibri"/>
                <a:cs typeface="Calibri"/>
              </a:rPr>
              <a:t> Analytics </a:t>
            </a:r>
            <a:r>
              <a:rPr sz="1400" b="1" dirty="0">
                <a:solidFill>
                  <a:srgbClr val="DD4411"/>
                </a:solidFill>
                <a:latin typeface="Calibri"/>
                <a:cs typeface="Calibri"/>
              </a:rPr>
              <a:t> </a:t>
            </a:r>
            <a:r>
              <a:rPr sz="1400" spc="-10" dirty="0">
                <a:solidFill>
                  <a:srgbClr val="DD4411"/>
                </a:solidFill>
                <a:latin typeface="Calibri"/>
                <a:cs typeface="Calibri"/>
              </a:rPr>
              <a:t>(</a:t>
            </a:r>
            <a:r>
              <a:rPr sz="1400" spc="-20" dirty="0">
                <a:solidFill>
                  <a:srgbClr val="DD4411"/>
                </a:solidFill>
                <a:latin typeface="Calibri"/>
                <a:cs typeface="Calibri"/>
              </a:rPr>
              <a:t>t</a:t>
            </a:r>
            <a:r>
              <a:rPr sz="1400" spc="-30" dirty="0">
                <a:solidFill>
                  <a:srgbClr val="DD4411"/>
                </a:solidFill>
                <a:latin typeface="Calibri"/>
                <a:cs typeface="Calibri"/>
              </a:rPr>
              <a:t>h</a:t>
            </a:r>
            <a:r>
              <a:rPr sz="1400" spc="-10" dirty="0">
                <a:solidFill>
                  <a:srgbClr val="DD4411"/>
                </a:solidFill>
                <a:latin typeface="Calibri"/>
                <a:cs typeface="Calibri"/>
              </a:rPr>
              <a:t>e </a:t>
            </a:r>
            <a:r>
              <a:rPr sz="1400" spc="-20" dirty="0">
                <a:solidFill>
                  <a:srgbClr val="DD4411"/>
                </a:solidFill>
                <a:latin typeface="Calibri"/>
                <a:cs typeface="Calibri"/>
              </a:rPr>
              <a:t>“</a:t>
            </a:r>
            <a:r>
              <a:rPr sz="1400" spc="-30" dirty="0">
                <a:solidFill>
                  <a:srgbClr val="DD4411"/>
                </a:solidFill>
                <a:latin typeface="Calibri"/>
                <a:cs typeface="Calibri"/>
              </a:rPr>
              <a:t>wha</a:t>
            </a:r>
            <a:r>
              <a:rPr sz="1400" spc="20" dirty="0">
                <a:solidFill>
                  <a:srgbClr val="DD4411"/>
                </a:solidFill>
                <a:latin typeface="Calibri"/>
                <a:cs typeface="Calibri"/>
              </a:rPr>
              <a:t>t</a:t>
            </a:r>
            <a:r>
              <a:rPr sz="1400" spc="-20" dirty="0">
                <a:solidFill>
                  <a:srgbClr val="DD4411"/>
                </a:solidFill>
                <a:latin typeface="Calibri"/>
                <a:cs typeface="Calibri"/>
              </a:rPr>
              <a:t>”</a:t>
            </a:r>
            <a:r>
              <a:rPr sz="1400" spc="-10" dirty="0">
                <a:solidFill>
                  <a:srgbClr val="DD4411"/>
                </a:solidFill>
                <a:latin typeface="Calibri"/>
                <a:cs typeface="Calibri"/>
              </a:rPr>
              <a:t>)</a:t>
            </a:r>
            <a:endParaRPr sz="1400">
              <a:latin typeface="Calibri"/>
              <a:cs typeface="Calibri"/>
            </a:endParaRPr>
          </a:p>
        </p:txBody>
      </p:sp>
      <p:sp>
        <p:nvSpPr>
          <p:cNvPr id="30" name="object 30"/>
          <p:cNvSpPr txBox="1"/>
          <p:nvPr/>
        </p:nvSpPr>
        <p:spPr>
          <a:xfrm>
            <a:off x="3959605" y="6040120"/>
            <a:ext cx="2630170" cy="287258"/>
          </a:xfrm>
          <a:prstGeom prst="rect">
            <a:avLst/>
          </a:prstGeom>
        </p:spPr>
        <p:txBody>
          <a:bodyPr vert="horz" wrap="square" lIns="0" tIns="25400" rIns="0" bIns="0" rtlCol="0">
            <a:spAutoFit/>
          </a:bodyPr>
          <a:lstStyle/>
          <a:p>
            <a:pPr marL="25400">
              <a:spcBef>
                <a:spcPts val="200"/>
              </a:spcBef>
            </a:pPr>
            <a:r>
              <a:rPr sz="1700" b="1" dirty="0">
                <a:latin typeface="Calibri"/>
                <a:cs typeface="Calibri"/>
              </a:rPr>
              <a:t>So</a:t>
            </a:r>
            <a:r>
              <a:rPr sz="1700" b="1" spc="-10" dirty="0">
                <a:latin typeface="Calibri"/>
                <a:cs typeface="Calibri"/>
              </a:rPr>
              <a:t>p</a:t>
            </a:r>
            <a:r>
              <a:rPr sz="1700" b="1" dirty="0">
                <a:latin typeface="Calibri"/>
                <a:cs typeface="Calibri"/>
              </a:rPr>
              <a:t>h</a:t>
            </a:r>
            <a:r>
              <a:rPr sz="1700" b="1" spc="-20" dirty="0">
                <a:latin typeface="Calibri"/>
                <a:cs typeface="Calibri"/>
              </a:rPr>
              <a:t>i</a:t>
            </a:r>
            <a:r>
              <a:rPr sz="1700" b="1" spc="-40" dirty="0">
                <a:latin typeface="Calibri"/>
                <a:cs typeface="Calibri"/>
              </a:rPr>
              <a:t>s</a:t>
            </a:r>
            <a:r>
              <a:rPr sz="1700" b="1" dirty="0">
                <a:latin typeface="Calibri"/>
                <a:cs typeface="Calibri"/>
              </a:rPr>
              <a:t>t</a:t>
            </a:r>
            <a:r>
              <a:rPr sz="1700" b="1" spc="-20" dirty="0">
                <a:latin typeface="Calibri"/>
                <a:cs typeface="Calibri"/>
              </a:rPr>
              <a:t>i</a:t>
            </a:r>
            <a:r>
              <a:rPr sz="1700" b="1" dirty="0">
                <a:latin typeface="Calibri"/>
                <a:cs typeface="Calibri"/>
              </a:rPr>
              <a:t>c</a:t>
            </a:r>
            <a:r>
              <a:rPr sz="1700" b="1" spc="-30" dirty="0">
                <a:latin typeface="Calibri"/>
                <a:cs typeface="Calibri"/>
              </a:rPr>
              <a:t>a</a:t>
            </a:r>
            <a:r>
              <a:rPr sz="1700" b="1" dirty="0">
                <a:latin typeface="Calibri"/>
                <a:cs typeface="Calibri"/>
              </a:rPr>
              <a:t>t</a:t>
            </a:r>
            <a:r>
              <a:rPr sz="1700" b="1" spc="-20" dirty="0">
                <a:latin typeface="Calibri"/>
                <a:cs typeface="Calibri"/>
              </a:rPr>
              <a:t>i</a:t>
            </a:r>
            <a:r>
              <a:rPr sz="1700" b="1" dirty="0">
                <a:latin typeface="Calibri"/>
                <a:cs typeface="Calibri"/>
              </a:rPr>
              <a:t>on</a:t>
            </a:r>
            <a:r>
              <a:rPr sz="1700" b="1" spc="-60" dirty="0">
                <a:latin typeface="Calibri"/>
                <a:cs typeface="Calibri"/>
              </a:rPr>
              <a:t> </a:t>
            </a:r>
            <a:r>
              <a:rPr sz="1700" b="1" dirty="0">
                <a:latin typeface="Calibri"/>
                <a:cs typeface="Calibri"/>
              </a:rPr>
              <a:t>of I</a:t>
            </a:r>
            <a:r>
              <a:rPr sz="1700" b="1" spc="-30" dirty="0">
                <a:latin typeface="Calibri"/>
                <a:cs typeface="Calibri"/>
              </a:rPr>
              <a:t>n</a:t>
            </a:r>
            <a:r>
              <a:rPr sz="1700" b="1" spc="-20" dirty="0">
                <a:latin typeface="Calibri"/>
                <a:cs typeface="Calibri"/>
              </a:rPr>
              <a:t>t</a:t>
            </a:r>
            <a:r>
              <a:rPr sz="1700" b="1" dirty="0">
                <a:latin typeface="Calibri"/>
                <a:cs typeface="Calibri"/>
              </a:rPr>
              <a:t>e</a:t>
            </a:r>
            <a:r>
              <a:rPr sz="1700" b="1" spc="-20" dirty="0">
                <a:latin typeface="Calibri"/>
                <a:cs typeface="Calibri"/>
              </a:rPr>
              <a:t>llig</a:t>
            </a:r>
            <a:r>
              <a:rPr sz="1700" b="1" dirty="0">
                <a:latin typeface="Calibri"/>
                <a:cs typeface="Calibri"/>
              </a:rPr>
              <a:t>ence</a:t>
            </a:r>
            <a:endParaRPr sz="1700">
              <a:latin typeface="Calibri"/>
              <a:cs typeface="Calibri"/>
            </a:endParaRPr>
          </a:p>
        </p:txBody>
      </p:sp>
      <p:sp>
        <p:nvSpPr>
          <p:cNvPr id="31" name="object 31"/>
          <p:cNvSpPr txBox="1"/>
          <p:nvPr/>
        </p:nvSpPr>
        <p:spPr>
          <a:xfrm>
            <a:off x="8725917" y="2373885"/>
            <a:ext cx="1146810" cy="670696"/>
          </a:xfrm>
          <a:prstGeom prst="rect">
            <a:avLst/>
          </a:prstGeom>
        </p:spPr>
        <p:txBody>
          <a:bodyPr vert="horz" wrap="square" lIns="0" tIns="24130" rIns="0" bIns="0" rtlCol="0">
            <a:spAutoFit/>
          </a:bodyPr>
          <a:lstStyle/>
          <a:p>
            <a:pPr marL="25400" marR="378460">
              <a:spcBef>
                <a:spcPts val="190"/>
              </a:spcBef>
            </a:pPr>
            <a:r>
              <a:rPr sz="1400" b="1" spc="-20" dirty="0">
                <a:solidFill>
                  <a:srgbClr val="00BAED"/>
                </a:solidFill>
                <a:latin typeface="Calibri"/>
                <a:cs typeface="Calibri"/>
              </a:rPr>
              <a:t>P</a:t>
            </a:r>
            <a:r>
              <a:rPr sz="1400" b="1" spc="-30" dirty="0">
                <a:solidFill>
                  <a:srgbClr val="00BAED"/>
                </a:solidFill>
                <a:latin typeface="Calibri"/>
                <a:cs typeface="Calibri"/>
              </a:rPr>
              <a:t>r</a:t>
            </a:r>
            <a:r>
              <a:rPr sz="1400" b="1" spc="-20" dirty="0">
                <a:solidFill>
                  <a:srgbClr val="00BAED"/>
                </a:solidFill>
                <a:latin typeface="Calibri"/>
                <a:cs typeface="Calibri"/>
              </a:rPr>
              <a:t>e</a:t>
            </a:r>
            <a:r>
              <a:rPr sz="1400" b="1" spc="-10" dirty="0">
                <a:solidFill>
                  <a:srgbClr val="00BAED"/>
                </a:solidFill>
                <a:latin typeface="Calibri"/>
                <a:cs typeface="Calibri"/>
              </a:rPr>
              <a:t>d</a:t>
            </a:r>
            <a:r>
              <a:rPr sz="1400" b="1" spc="-20" dirty="0">
                <a:solidFill>
                  <a:srgbClr val="00BAED"/>
                </a:solidFill>
                <a:latin typeface="Calibri"/>
                <a:cs typeface="Calibri"/>
              </a:rPr>
              <a:t>ic</a:t>
            </a:r>
            <a:r>
              <a:rPr sz="1400" b="1" spc="-10" dirty="0">
                <a:solidFill>
                  <a:srgbClr val="00BAED"/>
                </a:solidFill>
                <a:latin typeface="Calibri"/>
                <a:cs typeface="Calibri"/>
              </a:rPr>
              <a:t>t</a:t>
            </a:r>
            <a:r>
              <a:rPr sz="1400" b="1" spc="-20" dirty="0">
                <a:solidFill>
                  <a:srgbClr val="00BAED"/>
                </a:solidFill>
                <a:latin typeface="Calibri"/>
                <a:cs typeface="Calibri"/>
              </a:rPr>
              <a:t>i</a:t>
            </a:r>
            <a:r>
              <a:rPr sz="1400" b="1" spc="-50" dirty="0">
                <a:solidFill>
                  <a:srgbClr val="00BAED"/>
                </a:solidFill>
                <a:latin typeface="Calibri"/>
                <a:cs typeface="Calibri"/>
              </a:rPr>
              <a:t>v</a:t>
            </a:r>
            <a:r>
              <a:rPr sz="1400" b="1" spc="-10" dirty="0">
                <a:solidFill>
                  <a:srgbClr val="00BAED"/>
                </a:solidFill>
                <a:latin typeface="Calibri"/>
                <a:cs typeface="Calibri"/>
              </a:rPr>
              <a:t>e  Analytics</a:t>
            </a:r>
            <a:endParaRPr sz="1400">
              <a:latin typeface="Calibri"/>
              <a:cs typeface="Calibri"/>
            </a:endParaRPr>
          </a:p>
          <a:p>
            <a:pPr marL="25400"/>
            <a:r>
              <a:rPr sz="1400" spc="-20" dirty="0">
                <a:solidFill>
                  <a:srgbClr val="00BAED"/>
                </a:solidFill>
                <a:latin typeface="Calibri"/>
                <a:cs typeface="Calibri"/>
              </a:rPr>
              <a:t>(the</a:t>
            </a:r>
            <a:r>
              <a:rPr sz="1400" spc="-40" dirty="0">
                <a:solidFill>
                  <a:srgbClr val="00BAED"/>
                </a:solidFill>
                <a:latin typeface="Calibri"/>
                <a:cs typeface="Calibri"/>
              </a:rPr>
              <a:t> </a:t>
            </a:r>
            <a:r>
              <a:rPr sz="1400" spc="-20" dirty="0">
                <a:solidFill>
                  <a:srgbClr val="00BAED"/>
                </a:solidFill>
                <a:latin typeface="Calibri"/>
                <a:cs typeface="Calibri"/>
              </a:rPr>
              <a:t>“so</a:t>
            </a:r>
            <a:r>
              <a:rPr sz="1400" spc="-40" dirty="0">
                <a:solidFill>
                  <a:srgbClr val="00BAED"/>
                </a:solidFill>
                <a:latin typeface="Calibri"/>
                <a:cs typeface="Calibri"/>
              </a:rPr>
              <a:t> </a:t>
            </a:r>
            <a:r>
              <a:rPr sz="1400" spc="-20" dirty="0">
                <a:solidFill>
                  <a:srgbClr val="00BAED"/>
                </a:solidFill>
                <a:latin typeface="Calibri"/>
                <a:cs typeface="Calibri"/>
              </a:rPr>
              <a:t>what”)</a:t>
            </a:r>
            <a:endParaRPr sz="1400">
              <a:latin typeface="Calibri"/>
              <a:cs typeface="Calibri"/>
            </a:endParaRPr>
          </a:p>
        </p:txBody>
      </p:sp>
      <p:sp>
        <p:nvSpPr>
          <p:cNvPr id="39" name="object 28">
            <a:extLst>
              <a:ext uri="{FF2B5EF4-FFF2-40B4-BE49-F238E27FC236}">
                <a16:creationId xmlns:a16="http://schemas.microsoft.com/office/drawing/2014/main" id="{6EE792F0-C5FC-4B7C-A2F7-CE1648551E73}"/>
              </a:ext>
            </a:extLst>
          </p:cNvPr>
          <p:cNvSpPr/>
          <p:nvPr/>
        </p:nvSpPr>
        <p:spPr>
          <a:xfrm>
            <a:off x="8205897" y="1802639"/>
            <a:ext cx="500123" cy="1907449"/>
          </a:xfrm>
          <a:custGeom>
            <a:avLst/>
            <a:gdLst/>
            <a:ahLst/>
            <a:cxnLst/>
            <a:rect l="l" t="t" r="r" b="b"/>
            <a:pathLst>
              <a:path w="69850" h="929005">
                <a:moveTo>
                  <a:pt x="0" y="0"/>
                </a:moveTo>
                <a:lnTo>
                  <a:pt x="13600" y="1535"/>
                </a:lnTo>
                <a:lnTo>
                  <a:pt x="24701" y="5714"/>
                </a:lnTo>
                <a:lnTo>
                  <a:pt x="32182" y="11894"/>
                </a:lnTo>
                <a:lnTo>
                  <a:pt x="34925" y="19431"/>
                </a:lnTo>
                <a:lnTo>
                  <a:pt x="34925" y="445007"/>
                </a:lnTo>
                <a:lnTo>
                  <a:pt x="37667" y="452544"/>
                </a:lnTo>
                <a:lnTo>
                  <a:pt x="45148" y="458723"/>
                </a:lnTo>
                <a:lnTo>
                  <a:pt x="56249" y="462903"/>
                </a:lnTo>
                <a:lnTo>
                  <a:pt x="69850" y="464438"/>
                </a:lnTo>
                <a:lnTo>
                  <a:pt x="56249" y="465955"/>
                </a:lnTo>
                <a:lnTo>
                  <a:pt x="45148" y="470090"/>
                </a:lnTo>
                <a:lnTo>
                  <a:pt x="37667" y="476226"/>
                </a:lnTo>
                <a:lnTo>
                  <a:pt x="34925" y="483743"/>
                </a:lnTo>
                <a:lnTo>
                  <a:pt x="34925" y="909319"/>
                </a:lnTo>
                <a:lnTo>
                  <a:pt x="32182" y="916910"/>
                </a:lnTo>
                <a:lnTo>
                  <a:pt x="24701" y="923083"/>
                </a:lnTo>
                <a:lnTo>
                  <a:pt x="13600" y="927232"/>
                </a:lnTo>
                <a:lnTo>
                  <a:pt x="0" y="928751"/>
                </a:lnTo>
              </a:path>
            </a:pathLst>
          </a:custGeom>
          <a:ln w="14287">
            <a:solidFill>
              <a:schemeClr val="accent1">
                <a:lumMod val="50000"/>
              </a:schemeClr>
            </a:solidFill>
          </a:ln>
        </p:spPr>
        <p:txBody>
          <a:bodyPr wrap="square" lIns="0" tIns="0" rIns="0" bIns="0" rtlCol="0"/>
          <a:lstStyle/>
          <a:p>
            <a:endParaRP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646293" y="6851743"/>
            <a:ext cx="2725420" cy="165430"/>
          </a:xfrm>
          <a:prstGeom prst="rect">
            <a:avLst/>
          </a:prstGeom>
        </p:spPr>
        <p:txBody>
          <a:bodyPr vert="horz" wrap="square" lIns="0" tIns="26670" rIns="0" bIns="0" rtlCol="0">
            <a:spAutoFit/>
          </a:bodyPr>
          <a:lstStyle/>
          <a:p>
            <a:pPr marL="25400">
              <a:spcBef>
                <a:spcPts val="210"/>
              </a:spcBef>
            </a:pPr>
            <a:r>
              <a:rPr sz="900" b="1" spc="-10" dirty="0">
                <a:solidFill>
                  <a:srgbClr val="888888"/>
                </a:solidFill>
                <a:latin typeface="Arial"/>
                <a:cs typeface="Arial"/>
              </a:rPr>
              <a:t>Copyright</a:t>
            </a:r>
            <a:r>
              <a:rPr sz="900" b="1" spc="-20" dirty="0">
                <a:solidFill>
                  <a:srgbClr val="888888"/>
                </a:solidFill>
                <a:latin typeface="Arial"/>
                <a:cs typeface="Arial"/>
              </a:rPr>
              <a:t> </a:t>
            </a:r>
            <a:r>
              <a:rPr sz="900" b="1" dirty="0">
                <a:solidFill>
                  <a:srgbClr val="888888"/>
                </a:solidFill>
                <a:latin typeface="Arial"/>
                <a:cs typeface="Arial"/>
              </a:rPr>
              <a:t>© </a:t>
            </a:r>
            <a:r>
              <a:rPr sz="900" b="1" spc="-10" dirty="0">
                <a:solidFill>
                  <a:srgbClr val="888888"/>
                </a:solidFill>
                <a:latin typeface="Arial"/>
                <a:cs typeface="Arial"/>
              </a:rPr>
              <a:t>2011</a:t>
            </a:r>
            <a:r>
              <a:rPr sz="900" b="1" spc="-30" dirty="0">
                <a:solidFill>
                  <a:srgbClr val="888888"/>
                </a:solidFill>
                <a:latin typeface="Arial"/>
                <a:cs typeface="Arial"/>
              </a:rPr>
              <a:t> </a:t>
            </a:r>
            <a:r>
              <a:rPr sz="900" b="1" spc="-10" dirty="0">
                <a:solidFill>
                  <a:srgbClr val="888888"/>
                </a:solidFill>
                <a:latin typeface="Arial"/>
                <a:cs typeface="Arial"/>
              </a:rPr>
              <a:t>Accenture</a:t>
            </a:r>
            <a:r>
              <a:rPr sz="900" b="1" spc="-30" dirty="0">
                <a:solidFill>
                  <a:srgbClr val="888888"/>
                </a:solidFill>
                <a:latin typeface="Arial"/>
                <a:cs typeface="Arial"/>
              </a:rPr>
              <a:t> </a:t>
            </a:r>
            <a:r>
              <a:rPr sz="900" b="1" dirty="0">
                <a:solidFill>
                  <a:srgbClr val="888888"/>
                </a:solidFill>
                <a:latin typeface="Arial"/>
                <a:cs typeface="Arial"/>
              </a:rPr>
              <a:t>All</a:t>
            </a:r>
            <a:r>
              <a:rPr sz="900" b="1" spc="-10" dirty="0">
                <a:solidFill>
                  <a:srgbClr val="888888"/>
                </a:solidFill>
                <a:latin typeface="Arial"/>
                <a:cs typeface="Arial"/>
              </a:rPr>
              <a:t> </a:t>
            </a:r>
            <a:r>
              <a:rPr sz="900" b="1" dirty="0">
                <a:solidFill>
                  <a:srgbClr val="888888"/>
                </a:solidFill>
                <a:latin typeface="Arial"/>
                <a:cs typeface="Arial"/>
              </a:rPr>
              <a:t>Rights</a:t>
            </a:r>
            <a:r>
              <a:rPr sz="900" b="1" spc="-30" dirty="0">
                <a:solidFill>
                  <a:srgbClr val="888888"/>
                </a:solidFill>
                <a:latin typeface="Arial"/>
                <a:cs typeface="Arial"/>
              </a:rPr>
              <a:t> </a:t>
            </a:r>
            <a:r>
              <a:rPr sz="900" b="1" spc="-10" dirty="0">
                <a:solidFill>
                  <a:srgbClr val="888888"/>
                </a:solidFill>
                <a:latin typeface="Arial"/>
                <a:cs typeface="Arial"/>
              </a:rPr>
              <a:t>Reserved.</a:t>
            </a:r>
            <a:endParaRPr sz="900" dirty="0">
              <a:latin typeface="Arial"/>
              <a:cs typeface="Arial"/>
            </a:endParaRPr>
          </a:p>
        </p:txBody>
      </p:sp>
      <p:graphicFrame>
        <p:nvGraphicFramePr>
          <p:cNvPr id="5" name="object 5"/>
          <p:cNvGraphicFramePr>
            <a:graphicFrameLocks noGrp="1"/>
          </p:cNvGraphicFramePr>
          <p:nvPr>
            <p:extLst>
              <p:ext uri="{D42A27DB-BD31-4B8C-83A1-F6EECF244321}">
                <p14:modId xmlns:p14="http://schemas.microsoft.com/office/powerpoint/2010/main" val="3741804971"/>
              </p:ext>
            </p:extLst>
          </p:nvPr>
        </p:nvGraphicFramePr>
        <p:xfrm>
          <a:off x="1646293" y="1909350"/>
          <a:ext cx="10306221" cy="3975192"/>
        </p:xfrm>
        <a:graphic>
          <a:graphicData uri="http://schemas.openxmlformats.org/drawingml/2006/table">
            <a:tbl>
              <a:tblPr firstRow="1" bandRow="1">
                <a:tableStyleId>{2D5ABB26-0587-4C30-8999-92F81FD0307C}</a:tableStyleId>
              </a:tblPr>
              <a:tblGrid>
                <a:gridCol w="3208736">
                  <a:extLst>
                    <a:ext uri="{9D8B030D-6E8A-4147-A177-3AD203B41FA5}">
                      <a16:colId xmlns:a16="http://schemas.microsoft.com/office/drawing/2014/main" val="20000"/>
                    </a:ext>
                  </a:extLst>
                </a:gridCol>
                <a:gridCol w="3216798">
                  <a:extLst>
                    <a:ext uri="{9D8B030D-6E8A-4147-A177-3AD203B41FA5}">
                      <a16:colId xmlns:a16="http://schemas.microsoft.com/office/drawing/2014/main" val="20001"/>
                    </a:ext>
                  </a:extLst>
                </a:gridCol>
                <a:gridCol w="3880687">
                  <a:extLst>
                    <a:ext uri="{9D8B030D-6E8A-4147-A177-3AD203B41FA5}">
                      <a16:colId xmlns:a16="http://schemas.microsoft.com/office/drawing/2014/main" val="20002"/>
                    </a:ext>
                  </a:extLst>
                </a:gridCol>
              </a:tblGrid>
              <a:tr h="1987596">
                <a:tc>
                  <a:txBody>
                    <a:bodyPr/>
                    <a:lstStyle/>
                    <a:p>
                      <a:pPr algn="ctr">
                        <a:lnSpc>
                          <a:spcPct val="100000"/>
                        </a:lnSpc>
                      </a:pPr>
                      <a:r>
                        <a:rPr sz="2000" b="1" dirty="0">
                          <a:latin typeface="Calibri"/>
                          <a:cs typeface="Calibri"/>
                        </a:rPr>
                        <a:t>Wh</a:t>
                      </a:r>
                      <a:r>
                        <a:rPr sz="2000" b="1" spc="-10" dirty="0">
                          <a:latin typeface="Calibri"/>
                          <a:cs typeface="Calibri"/>
                        </a:rPr>
                        <a:t>a</a:t>
                      </a:r>
                      <a:r>
                        <a:rPr sz="2000" b="1" dirty="0">
                          <a:latin typeface="Calibri"/>
                          <a:cs typeface="Calibri"/>
                        </a:rPr>
                        <a:t>t</a:t>
                      </a:r>
                      <a:r>
                        <a:rPr sz="2000" b="1" spc="-5" dirty="0">
                          <a:latin typeface="Calibri"/>
                          <a:cs typeface="Calibri"/>
                        </a:rPr>
                        <a:t> </a:t>
                      </a:r>
                      <a:r>
                        <a:rPr sz="2000" b="1" dirty="0">
                          <a:latin typeface="Calibri"/>
                          <a:cs typeface="Calibri"/>
                        </a:rPr>
                        <a:t>hap</a:t>
                      </a:r>
                      <a:r>
                        <a:rPr sz="2000" b="1" spc="-5" dirty="0">
                          <a:latin typeface="Calibri"/>
                          <a:cs typeface="Calibri"/>
                        </a:rPr>
                        <a:t>pe</a:t>
                      </a:r>
                      <a:r>
                        <a:rPr sz="2000" b="1" dirty="0">
                          <a:latin typeface="Calibri"/>
                          <a:cs typeface="Calibri"/>
                        </a:rPr>
                        <a:t>n</a:t>
                      </a:r>
                      <a:r>
                        <a:rPr sz="2000" b="1" spc="-5" dirty="0">
                          <a:latin typeface="Calibri"/>
                          <a:cs typeface="Calibri"/>
                        </a:rPr>
                        <a:t>e</a:t>
                      </a:r>
                      <a:r>
                        <a:rPr sz="2000" b="1" dirty="0">
                          <a:latin typeface="Calibri"/>
                          <a:cs typeface="Calibri"/>
                        </a:rPr>
                        <a:t>d?</a:t>
                      </a:r>
                      <a:endParaRPr sz="2000" dirty="0">
                        <a:latin typeface="Calibri"/>
                        <a:cs typeface="Calibri"/>
                      </a:endParaRPr>
                    </a:p>
                    <a:p>
                      <a:pPr algn="ctr">
                        <a:lnSpc>
                          <a:spcPct val="100000"/>
                        </a:lnSpc>
                      </a:pPr>
                      <a:r>
                        <a:rPr sz="2000" spc="-10" dirty="0">
                          <a:latin typeface="Calibri"/>
                          <a:cs typeface="Calibri"/>
                        </a:rPr>
                        <a:t>(Reporting)</a:t>
                      </a:r>
                      <a:endParaRPr sz="2000" dirty="0">
                        <a:latin typeface="Calibri"/>
                        <a:cs typeface="Calibri"/>
                      </a:endParaRPr>
                    </a:p>
                  </a:txBody>
                  <a:tcPr marL="0" marR="0" marT="0" marB="0" anchor="ctr">
                    <a:lnL w="19050">
                      <a:solidFill>
                        <a:srgbClr val="000000"/>
                      </a:solidFill>
                      <a:prstDash val="solid"/>
                    </a:lnL>
                    <a:lnR w="6350">
                      <a:solidFill>
                        <a:srgbClr val="000000"/>
                      </a:solidFill>
                      <a:prstDash val="solid"/>
                    </a:lnR>
                    <a:lnT w="19050">
                      <a:solidFill>
                        <a:srgbClr val="000000"/>
                      </a:solidFill>
                      <a:prstDash val="solid"/>
                    </a:lnT>
                    <a:lnB w="6350">
                      <a:solidFill>
                        <a:srgbClr val="000000"/>
                      </a:solidFill>
                      <a:prstDash val="solid"/>
                    </a:lnB>
                  </a:tcPr>
                </a:tc>
                <a:tc>
                  <a:txBody>
                    <a:bodyPr/>
                    <a:lstStyle/>
                    <a:p>
                      <a:pPr marL="81280" marR="73660" indent="-1905" algn="ctr">
                        <a:lnSpc>
                          <a:spcPct val="100000"/>
                        </a:lnSpc>
                        <a:tabLst>
                          <a:tab pos="500380" algn="l"/>
                        </a:tabLst>
                      </a:pPr>
                      <a:r>
                        <a:rPr sz="2000" b="1" dirty="0">
                          <a:latin typeface="Calibri"/>
                          <a:cs typeface="Calibri"/>
                        </a:rPr>
                        <a:t>Wh</a:t>
                      </a:r>
                      <a:r>
                        <a:rPr sz="2000" b="1" spc="-10" dirty="0">
                          <a:latin typeface="Calibri"/>
                          <a:cs typeface="Calibri"/>
                        </a:rPr>
                        <a:t>a</a:t>
                      </a:r>
                      <a:r>
                        <a:rPr sz="2000" b="1" dirty="0">
                          <a:latin typeface="Calibri"/>
                          <a:cs typeface="Calibri"/>
                        </a:rPr>
                        <a:t>t</a:t>
                      </a:r>
                      <a:r>
                        <a:rPr sz="2000" b="1" spc="-5" dirty="0">
                          <a:latin typeface="Calibri"/>
                          <a:cs typeface="Calibri"/>
                        </a:rPr>
                        <a:t> i</a:t>
                      </a:r>
                      <a:r>
                        <a:rPr sz="2000" b="1" dirty="0">
                          <a:latin typeface="Calibri"/>
                          <a:cs typeface="Calibri"/>
                        </a:rPr>
                        <a:t>s</a:t>
                      </a:r>
                      <a:r>
                        <a:rPr sz="2000" b="1" spc="5" dirty="0">
                          <a:latin typeface="Calibri"/>
                          <a:cs typeface="Calibri"/>
                        </a:rPr>
                        <a:t> </a:t>
                      </a:r>
                      <a:r>
                        <a:rPr sz="2000" b="1" dirty="0">
                          <a:latin typeface="Calibri"/>
                          <a:cs typeface="Calibri"/>
                        </a:rPr>
                        <a:t>hap</a:t>
                      </a:r>
                      <a:r>
                        <a:rPr sz="2000" b="1" spc="-5" dirty="0">
                          <a:latin typeface="Calibri"/>
                          <a:cs typeface="Calibri"/>
                        </a:rPr>
                        <a:t>pe</a:t>
                      </a:r>
                      <a:r>
                        <a:rPr sz="2000" b="1" dirty="0">
                          <a:latin typeface="Calibri"/>
                          <a:cs typeface="Calibri"/>
                        </a:rPr>
                        <a:t>n</a:t>
                      </a:r>
                      <a:r>
                        <a:rPr sz="2000" b="1" spc="-5" dirty="0">
                          <a:latin typeface="Calibri"/>
                          <a:cs typeface="Calibri"/>
                        </a:rPr>
                        <a:t>i</a:t>
                      </a:r>
                      <a:r>
                        <a:rPr sz="2000" b="1" dirty="0">
                          <a:latin typeface="Calibri"/>
                          <a:cs typeface="Calibri"/>
                        </a:rPr>
                        <a:t>ng  </a:t>
                      </a:r>
                      <a:r>
                        <a:rPr sz="2000" b="1" spc="-5" dirty="0">
                          <a:latin typeface="Calibri"/>
                          <a:cs typeface="Calibri"/>
                        </a:rPr>
                        <a:t>now</a:t>
                      </a:r>
                      <a:r>
                        <a:rPr sz="2000" b="1" dirty="0">
                          <a:latin typeface="Calibri"/>
                          <a:cs typeface="Calibri"/>
                        </a:rPr>
                        <a:t>?	</a:t>
                      </a:r>
                      <a:endParaRPr lang="en-US" sz="2000" b="1" dirty="0">
                        <a:latin typeface="Calibri"/>
                        <a:cs typeface="Calibri"/>
                      </a:endParaRPr>
                    </a:p>
                    <a:p>
                      <a:pPr marL="81280" marR="73660" indent="-1905" algn="ctr">
                        <a:lnSpc>
                          <a:spcPct val="100000"/>
                        </a:lnSpc>
                        <a:tabLst>
                          <a:tab pos="500380" algn="l"/>
                        </a:tabLst>
                      </a:pPr>
                      <a:r>
                        <a:rPr sz="2000" dirty="0">
                          <a:latin typeface="Calibri"/>
                          <a:cs typeface="Calibri"/>
                        </a:rPr>
                        <a:t>(A</a:t>
                      </a:r>
                      <a:r>
                        <a:rPr sz="2000" spc="-5" dirty="0">
                          <a:latin typeface="Calibri"/>
                          <a:cs typeface="Calibri"/>
                        </a:rPr>
                        <a:t>l</a:t>
                      </a:r>
                      <a:r>
                        <a:rPr sz="2000" dirty="0">
                          <a:latin typeface="Calibri"/>
                          <a:cs typeface="Calibri"/>
                        </a:rPr>
                        <a:t>er</a:t>
                      </a:r>
                      <a:r>
                        <a:rPr sz="2000" spc="-10" dirty="0">
                          <a:latin typeface="Calibri"/>
                          <a:cs typeface="Calibri"/>
                        </a:rPr>
                        <a:t>t</a:t>
                      </a:r>
                      <a:r>
                        <a:rPr sz="2000" dirty="0">
                          <a:latin typeface="Calibri"/>
                          <a:cs typeface="Calibri"/>
                        </a:rPr>
                        <a:t>s)</a:t>
                      </a:r>
                    </a:p>
                  </a:txBody>
                  <a:tcPr marL="0" marR="0" marT="0" marB="0" anchor="ctr">
                    <a:lnL w="6350">
                      <a:solidFill>
                        <a:srgbClr val="000000"/>
                      </a:solidFill>
                      <a:prstDash val="solid"/>
                    </a:lnL>
                    <a:lnR w="6350">
                      <a:solidFill>
                        <a:srgbClr val="000000"/>
                      </a:solidFill>
                      <a:prstDash val="solid"/>
                    </a:lnR>
                    <a:lnT w="19050">
                      <a:solidFill>
                        <a:srgbClr val="000000"/>
                      </a:solidFill>
                      <a:prstDash val="solid"/>
                    </a:lnT>
                    <a:lnB w="6350">
                      <a:solidFill>
                        <a:srgbClr val="000000"/>
                      </a:solidFill>
                      <a:prstDash val="solid"/>
                    </a:lnB>
                  </a:tcPr>
                </a:tc>
                <a:tc>
                  <a:txBody>
                    <a:bodyPr/>
                    <a:lstStyle/>
                    <a:p>
                      <a:pPr marL="217170" marR="69850" indent="-139065" algn="ctr">
                        <a:lnSpc>
                          <a:spcPct val="100000"/>
                        </a:lnSpc>
                        <a:spcBef>
                          <a:spcPts val="440"/>
                        </a:spcBef>
                      </a:pPr>
                      <a:r>
                        <a:rPr sz="2000" b="1" spc="-5" dirty="0">
                          <a:latin typeface="Calibri"/>
                          <a:cs typeface="Calibri"/>
                        </a:rPr>
                        <a:t>What</a:t>
                      </a:r>
                      <a:r>
                        <a:rPr sz="2000" b="1" spc="-35" dirty="0">
                          <a:latin typeface="Calibri"/>
                          <a:cs typeface="Calibri"/>
                        </a:rPr>
                        <a:t> </a:t>
                      </a:r>
                      <a:r>
                        <a:rPr sz="2000" b="1" spc="-10" dirty="0">
                          <a:latin typeface="Calibri"/>
                          <a:cs typeface="Calibri"/>
                        </a:rPr>
                        <a:t>will</a:t>
                      </a:r>
                      <a:r>
                        <a:rPr sz="2000" b="1" spc="-20" dirty="0">
                          <a:latin typeface="Calibri"/>
                          <a:cs typeface="Calibri"/>
                        </a:rPr>
                        <a:t> </a:t>
                      </a:r>
                      <a:r>
                        <a:rPr sz="2000" b="1" spc="-5" dirty="0">
                          <a:latin typeface="Calibri"/>
                          <a:cs typeface="Calibri"/>
                        </a:rPr>
                        <a:t>happen? </a:t>
                      </a:r>
                      <a:r>
                        <a:rPr sz="2000" b="1" spc="-140" dirty="0">
                          <a:latin typeface="Calibri"/>
                          <a:cs typeface="Calibri"/>
                        </a:rPr>
                        <a:t> </a:t>
                      </a:r>
                      <a:endParaRPr lang="en-US" sz="2000" b="1" spc="-140" dirty="0">
                        <a:latin typeface="Calibri"/>
                        <a:cs typeface="Calibri"/>
                      </a:endParaRPr>
                    </a:p>
                    <a:p>
                      <a:pPr marL="217170" marR="69850" indent="-139065" algn="ctr">
                        <a:lnSpc>
                          <a:spcPct val="100000"/>
                        </a:lnSpc>
                        <a:spcBef>
                          <a:spcPts val="440"/>
                        </a:spcBef>
                      </a:pPr>
                      <a:r>
                        <a:rPr sz="2000" spc="-5" dirty="0">
                          <a:latin typeface="Calibri"/>
                          <a:cs typeface="Calibri"/>
                        </a:rPr>
                        <a:t>(Prediction, </a:t>
                      </a:r>
                      <a:r>
                        <a:rPr sz="2000" dirty="0">
                          <a:latin typeface="Calibri"/>
                          <a:cs typeface="Calibri"/>
                        </a:rPr>
                        <a:t> </a:t>
                      </a:r>
                      <a:r>
                        <a:rPr sz="2000" spc="-10" dirty="0">
                          <a:latin typeface="Calibri"/>
                          <a:cs typeface="Calibri"/>
                        </a:rPr>
                        <a:t>Simulation)</a:t>
                      </a:r>
                      <a:endParaRPr sz="2000" dirty="0">
                        <a:latin typeface="Calibri"/>
                        <a:cs typeface="Calibri"/>
                      </a:endParaRPr>
                    </a:p>
                  </a:txBody>
                  <a:tcPr marL="0" marR="0" marT="0" marB="0" anchor="ctr">
                    <a:lnL w="6350">
                      <a:solidFill>
                        <a:srgbClr val="000000"/>
                      </a:solidFill>
                      <a:prstDash val="solid"/>
                    </a:lnL>
                    <a:lnR w="19050">
                      <a:solidFill>
                        <a:srgbClr val="000000"/>
                      </a:solidFill>
                      <a:prstDash val="solid"/>
                    </a:lnR>
                    <a:lnT w="19050">
                      <a:solidFill>
                        <a:srgbClr val="000000"/>
                      </a:solidFill>
                      <a:prstDash val="solid"/>
                    </a:lnT>
                    <a:lnB w="6350">
                      <a:solidFill>
                        <a:srgbClr val="000000"/>
                      </a:solidFill>
                      <a:prstDash val="solid"/>
                    </a:lnB>
                  </a:tcPr>
                </a:tc>
                <a:extLst>
                  <a:ext uri="{0D108BD9-81ED-4DB2-BD59-A6C34878D82A}">
                    <a16:rowId xmlns:a16="http://schemas.microsoft.com/office/drawing/2014/main" val="10000"/>
                  </a:ext>
                </a:extLst>
              </a:tr>
              <a:tr h="1987596">
                <a:tc>
                  <a:txBody>
                    <a:bodyPr/>
                    <a:lstStyle/>
                    <a:p>
                      <a:pPr marL="56515" marR="50800" indent="12065" algn="ctr">
                        <a:lnSpc>
                          <a:spcPct val="100000"/>
                        </a:lnSpc>
                      </a:pPr>
                      <a:r>
                        <a:rPr sz="2000" b="1" spc="-5" dirty="0">
                          <a:latin typeface="Calibri"/>
                          <a:cs typeface="Calibri"/>
                        </a:rPr>
                        <a:t>How and </a:t>
                      </a:r>
                      <a:r>
                        <a:rPr sz="2000" b="1" spc="-10" dirty="0">
                          <a:latin typeface="Calibri"/>
                          <a:cs typeface="Calibri"/>
                        </a:rPr>
                        <a:t>why </a:t>
                      </a:r>
                      <a:r>
                        <a:rPr sz="2000" b="1" spc="-5" dirty="0">
                          <a:latin typeface="Calibri"/>
                          <a:cs typeface="Calibri"/>
                        </a:rPr>
                        <a:t>did it happen?</a:t>
                      </a:r>
                      <a:r>
                        <a:rPr sz="2000" b="1" spc="-35" dirty="0">
                          <a:latin typeface="Calibri"/>
                          <a:cs typeface="Calibri"/>
                        </a:rPr>
                        <a:t> </a:t>
                      </a:r>
                      <a:r>
                        <a:rPr sz="2000" spc="-10" dirty="0">
                          <a:latin typeface="Calibri"/>
                          <a:cs typeface="Calibri"/>
                        </a:rPr>
                        <a:t>(Modeling)</a:t>
                      </a:r>
                      <a:endParaRPr sz="2000" dirty="0">
                        <a:latin typeface="Calibri"/>
                        <a:cs typeface="Calibri"/>
                      </a:endParaRPr>
                    </a:p>
                  </a:txBody>
                  <a:tcPr marL="0" marR="0" marT="0" marB="0" anchor="ctr">
                    <a:lnL w="19050">
                      <a:solidFill>
                        <a:srgbClr val="000000"/>
                      </a:solidFill>
                      <a:prstDash val="solid"/>
                    </a:lnL>
                    <a:lnR w="6350">
                      <a:solidFill>
                        <a:srgbClr val="000000"/>
                      </a:solidFill>
                      <a:prstDash val="solid"/>
                    </a:lnR>
                    <a:lnT w="6350">
                      <a:solidFill>
                        <a:srgbClr val="000000"/>
                      </a:solidFill>
                      <a:prstDash val="solid"/>
                    </a:lnT>
                    <a:lnB w="19050">
                      <a:solidFill>
                        <a:srgbClr val="000000"/>
                      </a:solidFill>
                      <a:prstDash val="solid"/>
                    </a:lnB>
                  </a:tcPr>
                </a:tc>
                <a:tc>
                  <a:txBody>
                    <a:bodyPr/>
                    <a:lstStyle/>
                    <a:p>
                      <a:pPr marL="78740" marR="72390" indent="635" algn="ctr">
                        <a:lnSpc>
                          <a:spcPct val="100000"/>
                        </a:lnSpc>
                        <a:spcBef>
                          <a:spcPts val="440"/>
                        </a:spcBef>
                      </a:pPr>
                      <a:r>
                        <a:rPr sz="2000" b="1" spc="-10" dirty="0">
                          <a:latin typeface="Calibri"/>
                          <a:cs typeface="Calibri"/>
                        </a:rPr>
                        <a:t>What’s </a:t>
                      </a:r>
                      <a:r>
                        <a:rPr sz="2000" b="1" spc="-5" dirty="0">
                          <a:latin typeface="Calibri"/>
                          <a:cs typeface="Calibri"/>
                        </a:rPr>
                        <a:t>the </a:t>
                      </a:r>
                      <a:r>
                        <a:rPr sz="2000" b="1" spc="-10" dirty="0">
                          <a:latin typeface="Calibri"/>
                          <a:cs typeface="Calibri"/>
                        </a:rPr>
                        <a:t>next </a:t>
                      </a:r>
                      <a:r>
                        <a:rPr sz="2000" b="1" spc="-5" dirty="0">
                          <a:latin typeface="Calibri"/>
                          <a:cs typeface="Calibri"/>
                        </a:rPr>
                        <a:t> </a:t>
                      </a:r>
                      <a:r>
                        <a:rPr sz="2000" b="1" spc="-10" dirty="0">
                          <a:latin typeface="Calibri"/>
                          <a:cs typeface="Calibri"/>
                        </a:rPr>
                        <a:t>best</a:t>
                      </a:r>
                      <a:r>
                        <a:rPr sz="2000" b="1" spc="-5" dirty="0">
                          <a:latin typeface="Calibri"/>
                          <a:cs typeface="Calibri"/>
                        </a:rPr>
                        <a:t> action? </a:t>
                      </a:r>
                      <a:r>
                        <a:rPr sz="2000" b="1" dirty="0">
                          <a:latin typeface="Calibri"/>
                          <a:cs typeface="Calibri"/>
                        </a:rPr>
                        <a:t> </a:t>
                      </a:r>
                      <a:r>
                        <a:rPr sz="2000" dirty="0">
                          <a:latin typeface="Calibri"/>
                          <a:cs typeface="Calibri"/>
                        </a:rPr>
                        <a:t>(</a:t>
                      </a:r>
                      <a:r>
                        <a:rPr sz="2000" spc="-10" dirty="0">
                          <a:latin typeface="Calibri"/>
                          <a:cs typeface="Calibri"/>
                        </a:rPr>
                        <a:t>R</a:t>
                      </a:r>
                      <a:r>
                        <a:rPr sz="2000" dirty="0">
                          <a:latin typeface="Calibri"/>
                          <a:cs typeface="Calibri"/>
                        </a:rPr>
                        <a:t>e</a:t>
                      </a:r>
                      <a:r>
                        <a:rPr sz="2000" spc="5" dirty="0">
                          <a:latin typeface="Calibri"/>
                          <a:cs typeface="Calibri"/>
                        </a:rPr>
                        <a:t>c</a:t>
                      </a:r>
                      <a:r>
                        <a:rPr sz="2000" dirty="0">
                          <a:latin typeface="Calibri"/>
                          <a:cs typeface="Calibri"/>
                        </a:rPr>
                        <a:t>o</a:t>
                      </a:r>
                      <a:r>
                        <a:rPr sz="2000" spc="-5" dirty="0">
                          <a:latin typeface="Calibri"/>
                          <a:cs typeface="Calibri"/>
                        </a:rPr>
                        <a:t>mm</a:t>
                      </a:r>
                      <a:r>
                        <a:rPr sz="2000" dirty="0">
                          <a:latin typeface="Calibri"/>
                          <a:cs typeface="Calibri"/>
                        </a:rPr>
                        <a:t>e</a:t>
                      </a:r>
                      <a:r>
                        <a:rPr sz="2000" spc="-5" dirty="0">
                          <a:latin typeface="Calibri"/>
                          <a:cs typeface="Calibri"/>
                        </a:rPr>
                        <a:t>n</a:t>
                      </a:r>
                      <a:r>
                        <a:rPr sz="2000" spc="-10" dirty="0">
                          <a:latin typeface="Calibri"/>
                          <a:cs typeface="Calibri"/>
                        </a:rPr>
                        <a:t>da</a:t>
                      </a:r>
                      <a:r>
                        <a:rPr sz="2000" spc="-5" dirty="0">
                          <a:latin typeface="Calibri"/>
                          <a:cs typeface="Calibri"/>
                        </a:rPr>
                        <a:t>ti</a:t>
                      </a:r>
                      <a:r>
                        <a:rPr sz="2000" dirty="0">
                          <a:latin typeface="Calibri"/>
                          <a:cs typeface="Calibri"/>
                        </a:rPr>
                        <a:t>o</a:t>
                      </a:r>
                      <a:r>
                        <a:rPr sz="2000" spc="-10" dirty="0">
                          <a:latin typeface="Calibri"/>
                          <a:cs typeface="Calibri"/>
                        </a:rPr>
                        <a:t>n</a:t>
                      </a:r>
                      <a:r>
                        <a:rPr sz="2000" dirty="0">
                          <a:latin typeface="Calibri"/>
                          <a:cs typeface="Calibri"/>
                        </a:rPr>
                        <a:t>)</a:t>
                      </a:r>
                    </a:p>
                  </a:txBody>
                  <a:tcPr marL="0" marR="0" marT="0" marB="0" anchor="ctr">
                    <a:lnL w="6350">
                      <a:solidFill>
                        <a:srgbClr val="000000"/>
                      </a:solidFill>
                      <a:prstDash val="solid"/>
                    </a:lnL>
                    <a:lnR w="6350">
                      <a:solidFill>
                        <a:srgbClr val="000000"/>
                      </a:solidFill>
                      <a:prstDash val="solid"/>
                    </a:lnR>
                    <a:lnT w="6350">
                      <a:solidFill>
                        <a:srgbClr val="000000"/>
                      </a:solidFill>
                      <a:prstDash val="solid"/>
                    </a:lnT>
                    <a:lnB w="19050">
                      <a:solidFill>
                        <a:srgbClr val="000000"/>
                      </a:solidFill>
                      <a:prstDash val="solid"/>
                    </a:lnB>
                  </a:tcPr>
                </a:tc>
                <a:tc>
                  <a:txBody>
                    <a:bodyPr/>
                    <a:lstStyle/>
                    <a:p>
                      <a:pPr marL="49530" marR="42545" algn="ctr">
                        <a:lnSpc>
                          <a:spcPct val="100000"/>
                        </a:lnSpc>
                        <a:spcBef>
                          <a:spcPts val="440"/>
                        </a:spcBef>
                      </a:pPr>
                      <a:r>
                        <a:rPr sz="2000" b="1" spc="-10" dirty="0">
                          <a:latin typeface="Calibri"/>
                          <a:cs typeface="Calibri"/>
                        </a:rPr>
                        <a:t>What’s </a:t>
                      </a:r>
                      <a:r>
                        <a:rPr sz="2000" b="1" spc="-5" dirty="0">
                          <a:latin typeface="Calibri"/>
                          <a:cs typeface="Calibri"/>
                        </a:rPr>
                        <a:t>the </a:t>
                      </a:r>
                      <a:r>
                        <a:rPr sz="2000" b="1" spc="-10" dirty="0">
                          <a:latin typeface="Calibri"/>
                          <a:cs typeface="Calibri"/>
                        </a:rPr>
                        <a:t>best that </a:t>
                      </a:r>
                      <a:r>
                        <a:rPr sz="2000" b="1" spc="-145" dirty="0">
                          <a:latin typeface="Calibri"/>
                          <a:cs typeface="Calibri"/>
                        </a:rPr>
                        <a:t> </a:t>
                      </a:r>
                      <a:r>
                        <a:rPr sz="2000" b="1" spc="-5" dirty="0">
                          <a:latin typeface="Calibri"/>
                          <a:cs typeface="Calibri"/>
                        </a:rPr>
                        <a:t>can happen? </a:t>
                      </a:r>
                      <a:r>
                        <a:rPr sz="2000" b="1" dirty="0">
                          <a:latin typeface="Calibri"/>
                          <a:cs typeface="Calibri"/>
                        </a:rPr>
                        <a:t> </a:t>
                      </a:r>
                      <a:r>
                        <a:rPr sz="2000" spc="-10" dirty="0">
                          <a:latin typeface="Calibri"/>
                          <a:cs typeface="Calibri"/>
                        </a:rPr>
                        <a:t>(Optimization)</a:t>
                      </a:r>
                      <a:endParaRPr sz="2000" dirty="0">
                        <a:latin typeface="Calibri"/>
                        <a:cs typeface="Calibri"/>
                      </a:endParaRPr>
                    </a:p>
                  </a:txBody>
                  <a:tcPr marL="0" marR="0" marT="0" marB="0" anchor="ctr">
                    <a:lnL w="6350">
                      <a:solidFill>
                        <a:srgbClr val="000000"/>
                      </a:solidFill>
                      <a:prstDash val="solid"/>
                    </a:lnL>
                    <a:lnR w="19050">
                      <a:solidFill>
                        <a:srgbClr val="000000"/>
                      </a:solidFill>
                      <a:prstDash val="solid"/>
                    </a:lnR>
                    <a:lnT w="6350">
                      <a:solidFill>
                        <a:srgbClr val="000000"/>
                      </a:solidFill>
                      <a:prstDash val="solid"/>
                    </a:lnT>
                    <a:lnB w="19050">
                      <a:solidFill>
                        <a:srgbClr val="000000"/>
                      </a:solidFill>
                      <a:prstDash val="solid"/>
                    </a:lnB>
                  </a:tcPr>
                </a:tc>
                <a:extLst>
                  <a:ext uri="{0D108BD9-81ED-4DB2-BD59-A6C34878D82A}">
                    <a16:rowId xmlns:a16="http://schemas.microsoft.com/office/drawing/2014/main" val="10001"/>
                  </a:ext>
                </a:extLst>
              </a:tr>
            </a:tbl>
          </a:graphicData>
        </a:graphic>
      </p:graphicFrame>
      <p:sp>
        <p:nvSpPr>
          <p:cNvPr id="6" name="object 6"/>
          <p:cNvSpPr txBox="1"/>
          <p:nvPr/>
        </p:nvSpPr>
        <p:spPr>
          <a:xfrm>
            <a:off x="2879429" y="1426831"/>
            <a:ext cx="1323938" cy="394980"/>
          </a:xfrm>
          <a:prstGeom prst="rect">
            <a:avLst/>
          </a:prstGeom>
        </p:spPr>
        <p:txBody>
          <a:bodyPr vert="horz" wrap="square" lIns="0" tIns="25400" rIns="0" bIns="0" rtlCol="0">
            <a:spAutoFit/>
          </a:bodyPr>
          <a:lstStyle/>
          <a:p>
            <a:pPr marL="25400">
              <a:spcBef>
                <a:spcPts val="200"/>
              </a:spcBef>
            </a:pPr>
            <a:r>
              <a:rPr sz="2400" b="1" spc="-30" dirty="0">
                <a:latin typeface="Calibri"/>
                <a:cs typeface="Calibri"/>
              </a:rPr>
              <a:t>P</a:t>
            </a:r>
            <a:r>
              <a:rPr sz="2400" b="1" dirty="0">
                <a:latin typeface="Calibri"/>
                <a:cs typeface="Calibri"/>
              </a:rPr>
              <a:t>a</a:t>
            </a:r>
            <a:r>
              <a:rPr sz="2400" b="1" spc="-30" dirty="0">
                <a:latin typeface="Calibri"/>
                <a:cs typeface="Calibri"/>
              </a:rPr>
              <a:t>s</a:t>
            </a:r>
            <a:r>
              <a:rPr sz="2400" b="1" dirty="0">
                <a:latin typeface="Calibri"/>
                <a:cs typeface="Calibri"/>
              </a:rPr>
              <a:t>t</a:t>
            </a:r>
            <a:endParaRPr sz="2400" dirty="0">
              <a:latin typeface="Calibri"/>
              <a:cs typeface="Calibri"/>
            </a:endParaRPr>
          </a:p>
        </p:txBody>
      </p:sp>
      <p:sp>
        <p:nvSpPr>
          <p:cNvPr id="7" name="object 7"/>
          <p:cNvSpPr txBox="1"/>
          <p:nvPr/>
        </p:nvSpPr>
        <p:spPr>
          <a:xfrm>
            <a:off x="6044443" y="1453396"/>
            <a:ext cx="2271206" cy="394980"/>
          </a:xfrm>
          <a:prstGeom prst="rect">
            <a:avLst/>
          </a:prstGeom>
        </p:spPr>
        <p:txBody>
          <a:bodyPr vert="horz" wrap="square" lIns="0" tIns="25400" rIns="0" bIns="0" rtlCol="0">
            <a:spAutoFit/>
          </a:bodyPr>
          <a:lstStyle/>
          <a:p>
            <a:pPr marL="25400">
              <a:spcBef>
                <a:spcPts val="200"/>
              </a:spcBef>
            </a:pPr>
            <a:r>
              <a:rPr sz="2400" b="1" spc="-10" dirty="0">
                <a:latin typeface="Calibri"/>
                <a:cs typeface="Calibri"/>
              </a:rPr>
              <a:t>P</a:t>
            </a:r>
            <a:r>
              <a:rPr sz="2400" b="1" spc="-20" dirty="0">
                <a:latin typeface="Calibri"/>
                <a:cs typeface="Calibri"/>
              </a:rPr>
              <a:t>r</a:t>
            </a:r>
            <a:r>
              <a:rPr sz="2400" b="1" dirty="0">
                <a:latin typeface="Calibri"/>
                <a:cs typeface="Calibri"/>
              </a:rPr>
              <a:t>ese</a:t>
            </a:r>
            <a:r>
              <a:rPr sz="2400" b="1" spc="-30" dirty="0">
                <a:latin typeface="Calibri"/>
                <a:cs typeface="Calibri"/>
              </a:rPr>
              <a:t>n</a:t>
            </a:r>
            <a:r>
              <a:rPr sz="2400" b="1" dirty="0">
                <a:latin typeface="Calibri"/>
                <a:cs typeface="Calibri"/>
              </a:rPr>
              <a:t>t</a:t>
            </a:r>
            <a:endParaRPr sz="2400" dirty="0">
              <a:latin typeface="Calibri"/>
              <a:cs typeface="Calibri"/>
            </a:endParaRPr>
          </a:p>
        </p:txBody>
      </p:sp>
      <p:sp>
        <p:nvSpPr>
          <p:cNvPr id="8" name="object 8"/>
          <p:cNvSpPr txBox="1"/>
          <p:nvPr/>
        </p:nvSpPr>
        <p:spPr>
          <a:xfrm>
            <a:off x="8716761" y="1424328"/>
            <a:ext cx="1972854" cy="394980"/>
          </a:xfrm>
          <a:prstGeom prst="rect">
            <a:avLst/>
          </a:prstGeom>
        </p:spPr>
        <p:txBody>
          <a:bodyPr vert="horz" wrap="square" lIns="0" tIns="25400" rIns="0" bIns="0" rtlCol="0">
            <a:spAutoFit/>
          </a:bodyPr>
          <a:lstStyle/>
          <a:p>
            <a:pPr marL="25400">
              <a:spcBef>
                <a:spcPts val="200"/>
              </a:spcBef>
            </a:pPr>
            <a:r>
              <a:rPr sz="2400" b="1" spc="-20" dirty="0">
                <a:latin typeface="Calibri"/>
                <a:cs typeface="Calibri"/>
              </a:rPr>
              <a:t>F</a:t>
            </a:r>
            <a:r>
              <a:rPr sz="2400" b="1" spc="-10" dirty="0">
                <a:latin typeface="Calibri"/>
                <a:cs typeface="Calibri"/>
              </a:rPr>
              <a:t>u</a:t>
            </a:r>
            <a:r>
              <a:rPr sz="2400" b="1" dirty="0">
                <a:latin typeface="Calibri"/>
                <a:cs typeface="Calibri"/>
              </a:rPr>
              <a:t>t</a:t>
            </a:r>
            <a:r>
              <a:rPr sz="2400" b="1" spc="-10" dirty="0">
                <a:latin typeface="Calibri"/>
                <a:cs typeface="Calibri"/>
              </a:rPr>
              <a:t>u</a:t>
            </a:r>
            <a:r>
              <a:rPr sz="2400" b="1" spc="-20" dirty="0">
                <a:latin typeface="Calibri"/>
                <a:cs typeface="Calibri"/>
              </a:rPr>
              <a:t>r</a:t>
            </a:r>
            <a:r>
              <a:rPr sz="2400" b="1" dirty="0">
                <a:latin typeface="Calibri"/>
                <a:cs typeface="Calibri"/>
              </a:rPr>
              <a:t>e</a:t>
            </a:r>
            <a:endParaRPr sz="2400" dirty="0">
              <a:latin typeface="Calibri"/>
              <a:cs typeface="Calibri"/>
            </a:endParaRPr>
          </a:p>
        </p:txBody>
      </p:sp>
      <p:sp>
        <p:nvSpPr>
          <p:cNvPr id="9" name="object 9"/>
          <p:cNvSpPr txBox="1"/>
          <p:nvPr/>
        </p:nvSpPr>
        <p:spPr>
          <a:xfrm>
            <a:off x="-1051461" y="2634808"/>
            <a:ext cx="2577382" cy="394980"/>
          </a:xfrm>
          <a:prstGeom prst="rect">
            <a:avLst/>
          </a:prstGeom>
        </p:spPr>
        <p:txBody>
          <a:bodyPr vert="horz" wrap="square" lIns="0" tIns="25400" rIns="0" bIns="0" rtlCol="0">
            <a:spAutoFit/>
          </a:bodyPr>
          <a:lstStyle/>
          <a:p>
            <a:pPr marL="25400" algn="r">
              <a:spcBef>
                <a:spcPts val="200"/>
              </a:spcBef>
            </a:pPr>
            <a:r>
              <a:rPr sz="2400" b="1" dirty="0">
                <a:latin typeface="Calibri"/>
                <a:cs typeface="Calibri"/>
              </a:rPr>
              <a:t>I</a:t>
            </a:r>
            <a:r>
              <a:rPr sz="2400" b="1" spc="-10" dirty="0">
                <a:latin typeface="Calibri"/>
                <a:cs typeface="Calibri"/>
              </a:rPr>
              <a:t>n</a:t>
            </a:r>
            <a:r>
              <a:rPr sz="2400" b="1" spc="-20" dirty="0">
                <a:latin typeface="Calibri"/>
                <a:cs typeface="Calibri"/>
              </a:rPr>
              <a:t>f</a:t>
            </a:r>
            <a:r>
              <a:rPr sz="2400" b="1" spc="-10" dirty="0">
                <a:latin typeface="Calibri"/>
                <a:cs typeface="Calibri"/>
              </a:rPr>
              <a:t>o</a:t>
            </a:r>
            <a:r>
              <a:rPr sz="2400" b="1" dirty="0">
                <a:latin typeface="Calibri"/>
                <a:cs typeface="Calibri"/>
              </a:rPr>
              <a:t>r</a:t>
            </a:r>
            <a:r>
              <a:rPr sz="2400" b="1" spc="-10" dirty="0">
                <a:latin typeface="Calibri"/>
                <a:cs typeface="Calibri"/>
              </a:rPr>
              <a:t>m</a:t>
            </a:r>
            <a:r>
              <a:rPr sz="2400" b="1" spc="-30" dirty="0">
                <a:latin typeface="Calibri"/>
                <a:cs typeface="Calibri"/>
              </a:rPr>
              <a:t>a</a:t>
            </a:r>
            <a:r>
              <a:rPr sz="2400" b="1" dirty="0">
                <a:latin typeface="Calibri"/>
                <a:cs typeface="Calibri"/>
              </a:rPr>
              <a:t>t</a:t>
            </a:r>
            <a:r>
              <a:rPr sz="2400" b="1" spc="-20" dirty="0">
                <a:latin typeface="Calibri"/>
                <a:cs typeface="Calibri"/>
              </a:rPr>
              <a:t>i</a:t>
            </a:r>
            <a:r>
              <a:rPr sz="2400" b="1" spc="-10" dirty="0">
                <a:latin typeface="Calibri"/>
                <a:cs typeface="Calibri"/>
              </a:rPr>
              <a:t>o</a:t>
            </a:r>
            <a:r>
              <a:rPr sz="2400" b="1" dirty="0">
                <a:latin typeface="Calibri"/>
                <a:cs typeface="Calibri"/>
              </a:rPr>
              <a:t>n</a:t>
            </a:r>
            <a:endParaRPr sz="2400" dirty="0">
              <a:latin typeface="Calibri"/>
              <a:cs typeface="Calibri"/>
            </a:endParaRPr>
          </a:p>
        </p:txBody>
      </p:sp>
      <p:sp>
        <p:nvSpPr>
          <p:cNvPr id="10" name="object 10"/>
          <p:cNvSpPr txBox="1"/>
          <p:nvPr/>
        </p:nvSpPr>
        <p:spPr>
          <a:xfrm>
            <a:off x="-290973" y="4822048"/>
            <a:ext cx="1500474" cy="394980"/>
          </a:xfrm>
          <a:prstGeom prst="rect">
            <a:avLst/>
          </a:prstGeom>
        </p:spPr>
        <p:txBody>
          <a:bodyPr vert="horz" wrap="square" lIns="0" tIns="25400" rIns="0" bIns="0" rtlCol="0">
            <a:spAutoFit/>
          </a:bodyPr>
          <a:lstStyle/>
          <a:p>
            <a:pPr marL="25400" algn="r">
              <a:spcBef>
                <a:spcPts val="200"/>
              </a:spcBef>
            </a:pPr>
            <a:r>
              <a:rPr sz="2400" b="1" dirty="0">
                <a:latin typeface="Calibri"/>
                <a:cs typeface="Calibri"/>
              </a:rPr>
              <a:t>I</a:t>
            </a:r>
            <a:r>
              <a:rPr sz="2400" b="1" spc="-10" dirty="0">
                <a:latin typeface="Calibri"/>
                <a:cs typeface="Calibri"/>
              </a:rPr>
              <a:t>n</a:t>
            </a:r>
            <a:r>
              <a:rPr sz="2400" b="1" dirty="0">
                <a:latin typeface="Calibri"/>
                <a:cs typeface="Calibri"/>
              </a:rPr>
              <a:t>s</a:t>
            </a:r>
            <a:r>
              <a:rPr sz="2400" b="1" spc="-10" dirty="0">
                <a:latin typeface="Calibri"/>
                <a:cs typeface="Calibri"/>
              </a:rPr>
              <a:t>i</a:t>
            </a:r>
            <a:r>
              <a:rPr sz="2400" b="1" dirty="0">
                <a:latin typeface="Calibri"/>
                <a:cs typeface="Calibri"/>
              </a:rPr>
              <a:t>g</a:t>
            </a:r>
            <a:r>
              <a:rPr sz="2400" b="1" spc="-30" dirty="0">
                <a:latin typeface="Calibri"/>
                <a:cs typeface="Calibri"/>
              </a:rPr>
              <a:t>h</a:t>
            </a:r>
            <a:r>
              <a:rPr sz="2400" b="1" dirty="0">
                <a:latin typeface="Calibri"/>
                <a:cs typeface="Calibri"/>
              </a:rPr>
              <a:t>t</a:t>
            </a:r>
            <a:endParaRPr sz="2400" dirty="0">
              <a:latin typeface="Calibri"/>
              <a:cs typeface="Calibri"/>
            </a:endParaRPr>
          </a:p>
        </p:txBody>
      </p:sp>
      <p:sp>
        <p:nvSpPr>
          <p:cNvPr id="11" name="object 11"/>
          <p:cNvSpPr txBox="1">
            <a:spLocks noGrp="1"/>
          </p:cNvSpPr>
          <p:nvPr>
            <p:ph type="title"/>
          </p:nvPr>
        </p:nvSpPr>
        <p:spPr>
          <a:xfrm>
            <a:off x="3951514" y="-30777"/>
            <a:ext cx="4313266" cy="578363"/>
          </a:xfrm>
          <a:prstGeom prst="rect">
            <a:avLst/>
          </a:prstGeom>
        </p:spPr>
        <p:txBody>
          <a:bodyPr vert="horz" wrap="square" lIns="0" tIns="24130" rIns="0" bIns="0" numCol="1" rtlCol="0" anchor="ctr" anchorCtr="0" compatLnSpc="1">
            <a:prstTxWarp prst="textNoShape">
              <a:avLst/>
            </a:prstTxWarp>
            <a:spAutoFit/>
          </a:bodyPr>
          <a:lstStyle/>
          <a:p>
            <a:pPr marL="25400">
              <a:lnSpc>
                <a:spcPct val="100000"/>
              </a:lnSpc>
              <a:spcBef>
                <a:spcPts val="190"/>
              </a:spcBef>
            </a:pPr>
            <a:r>
              <a:rPr spc="-10" dirty="0">
                <a:latin typeface="Calibri"/>
                <a:cs typeface="Calibri"/>
              </a:rPr>
              <a:t>Analytical</a:t>
            </a:r>
            <a:r>
              <a:rPr lang="en-US" spc="-10" dirty="0">
                <a:latin typeface="Calibri"/>
                <a:cs typeface="Calibri"/>
              </a:rPr>
              <a:t> </a:t>
            </a:r>
            <a:r>
              <a:rPr spc="-20" dirty="0">
                <a:latin typeface="Calibri"/>
                <a:cs typeface="Calibri"/>
              </a:rPr>
              <a:t>Questions</a:t>
            </a:r>
            <a:endParaRPr dirty="0">
              <a:latin typeface="Calibri"/>
              <a:cs typeface="Calibri"/>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C3D148-8D6C-466F-8106-2167FE6F0AA9}"/>
              </a:ext>
            </a:extLst>
          </p:cNvPr>
          <p:cNvSpPr>
            <a:spLocks noGrp="1"/>
          </p:cNvSpPr>
          <p:nvPr>
            <p:ph type="title"/>
          </p:nvPr>
        </p:nvSpPr>
        <p:spPr/>
        <p:txBody>
          <a:bodyPr/>
          <a:lstStyle/>
          <a:p>
            <a:r>
              <a:rPr lang="en-US" sz="3600" i="0" dirty="0">
                <a:solidFill>
                  <a:srgbClr val="000000"/>
                </a:solidFill>
                <a:latin typeface="+mn-lt"/>
              </a:rPr>
              <a:t>Models: </a:t>
            </a:r>
            <a:r>
              <a:rPr lang="en-US" sz="3600" dirty="0">
                <a:latin typeface="+mn-lt"/>
              </a:rPr>
              <a:t>Marketing Engineering and Analytics</a:t>
            </a:r>
          </a:p>
        </p:txBody>
      </p:sp>
      <p:sp>
        <p:nvSpPr>
          <p:cNvPr id="3" name="Content Placeholder 2">
            <a:extLst>
              <a:ext uri="{FF2B5EF4-FFF2-40B4-BE49-F238E27FC236}">
                <a16:creationId xmlns:a16="http://schemas.microsoft.com/office/drawing/2014/main" id="{082A389C-5FE6-4A68-B518-3E51BB61E503}"/>
              </a:ext>
            </a:extLst>
          </p:cNvPr>
          <p:cNvSpPr>
            <a:spLocks noGrp="1"/>
          </p:cNvSpPr>
          <p:nvPr>
            <p:ph idx="1"/>
          </p:nvPr>
        </p:nvSpPr>
        <p:spPr>
          <a:xfrm>
            <a:off x="304800" y="685800"/>
            <a:ext cx="11684000" cy="5486400"/>
          </a:xfrm>
        </p:spPr>
        <p:txBody>
          <a:bodyPr/>
          <a:lstStyle/>
          <a:p>
            <a:pPr marL="0" indent="0" algn="l">
              <a:buNone/>
            </a:pPr>
            <a:r>
              <a:rPr lang="en-US" sz="3600" b="0" i="0" dirty="0">
                <a:solidFill>
                  <a:srgbClr val="202122"/>
                </a:solidFill>
                <a:effectLst/>
                <a:latin typeface="Arial" panose="020B0604020202020204" pitchFamily="34" charset="0"/>
              </a:rPr>
              <a:t>In marketing engineering methods and models can be classified in several categories:</a:t>
            </a:r>
          </a:p>
          <a:p>
            <a:pPr marL="514350" indent="-514350" algn="l">
              <a:buFont typeface="+mj-lt"/>
              <a:buAutoNum type="arabicPeriod"/>
            </a:pPr>
            <a:r>
              <a:rPr lang="en-US" sz="3200" b="1" i="0" u="none" strike="noStrike" dirty="0">
                <a:solidFill>
                  <a:srgbClr val="0645AD"/>
                </a:solidFill>
                <a:effectLst/>
                <a:latin typeface="Arial" panose="020B0604020202020204" pitchFamily="34" charset="0"/>
                <a:hlinkClick r:id="rId2" tooltip="Customer value"/>
              </a:rPr>
              <a:t>Customer value</a:t>
            </a:r>
            <a:r>
              <a:rPr lang="en-US" sz="3200" b="1" i="0" dirty="0">
                <a:solidFill>
                  <a:srgbClr val="000000"/>
                </a:solidFill>
                <a:effectLst/>
                <a:latin typeface="Arial" panose="020B0604020202020204" pitchFamily="34" charset="0"/>
              </a:rPr>
              <a:t> assessment</a:t>
            </a:r>
            <a:r>
              <a:rPr lang="en-US" sz="3200" b="0" i="0" dirty="0">
                <a:solidFill>
                  <a:srgbClr val="54595D"/>
                </a:solidFill>
                <a:effectLst/>
                <a:latin typeface="Arial" panose="020B0604020202020204" pitchFamily="34" charset="0"/>
              </a:rPr>
              <a:t> </a:t>
            </a:r>
            <a:endParaRPr lang="en-US" sz="3200" b="0" i="0" dirty="0">
              <a:solidFill>
                <a:srgbClr val="202122"/>
              </a:solidFill>
              <a:effectLst/>
              <a:latin typeface="Arial" panose="020B0604020202020204" pitchFamily="34" charset="0"/>
            </a:endParaRPr>
          </a:p>
          <a:p>
            <a:pPr marL="514350" indent="-514350" algn="l">
              <a:buFont typeface="+mj-lt"/>
              <a:buAutoNum type="arabicPeriod"/>
            </a:pPr>
            <a:r>
              <a:rPr lang="en-US" sz="3200" b="1" i="0" u="none" strike="noStrike" dirty="0">
                <a:solidFill>
                  <a:srgbClr val="0645AD"/>
                </a:solidFill>
                <a:effectLst/>
                <a:latin typeface="Arial" panose="020B0604020202020204" pitchFamily="34" charset="0"/>
                <a:hlinkClick r:id="rId3" tooltip="Market segmentation"/>
              </a:rPr>
              <a:t>Segmentation</a:t>
            </a:r>
            <a:r>
              <a:rPr lang="en-US" sz="3200" b="1" i="0" dirty="0">
                <a:solidFill>
                  <a:srgbClr val="000000"/>
                </a:solidFill>
                <a:effectLst/>
                <a:latin typeface="Arial" panose="020B0604020202020204" pitchFamily="34" charset="0"/>
              </a:rPr>
              <a:t> and </a:t>
            </a:r>
            <a:r>
              <a:rPr lang="en-US" sz="3200" b="1" i="0" u="none" strike="noStrike" dirty="0">
                <a:solidFill>
                  <a:srgbClr val="0645AD"/>
                </a:solidFill>
                <a:effectLst/>
                <a:latin typeface="Arial" panose="020B0604020202020204" pitchFamily="34" charset="0"/>
                <a:hlinkClick r:id="rId4" tooltip="Targeted advertising"/>
              </a:rPr>
              <a:t>targeting</a:t>
            </a:r>
            <a:r>
              <a:rPr lang="en-US" sz="3200" b="0" i="0" dirty="0">
                <a:solidFill>
                  <a:srgbClr val="54595D"/>
                </a:solidFill>
                <a:effectLst/>
                <a:latin typeface="Arial" panose="020B0604020202020204" pitchFamily="34" charset="0"/>
              </a:rPr>
              <a:t> </a:t>
            </a:r>
            <a:endParaRPr lang="en-US" sz="3200" b="0" i="0" dirty="0">
              <a:solidFill>
                <a:srgbClr val="202122"/>
              </a:solidFill>
              <a:effectLst/>
              <a:latin typeface="Arial" panose="020B0604020202020204" pitchFamily="34" charset="0"/>
            </a:endParaRPr>
          </a:p>
          <a:p>
            <a:pPr marL="514350" indent="-514350" algn="l">
              <a:buFont typeface="+mj-lt"/>
              <a:buAutoNum type="arabicPeriod"/>
            </a:pPr>
            <a:r>
              <a:rPr lang="en-US" sz="3200" b="1" i="0" u="none" strike="noStrike" dirty="0">
                <a:solidFill>
                  <a:srgbClr val="0645AD"/>
                </a:solidFill>
                <a:effectLst/>
                <a:latin typeface="Arial" panose="020B0604020202020204" pitchFamily="34" charset="0"/>
                <a:hlinkClick r:id="rId5" tooltip="Positioning (marketing)"/>
              </a:rPr>
              <a:t>Positioning</a:t>
            </a:r>
            <a:endParaRPr lang="en-US" sz="3200" b="1" i="0" u="none" strike="noStrike" dirty="0">
              <a:solidFill>
                <a:srgbClr val="0645AD"/>
              </a:solidFill>
              <a:effectLst/>
              <a:latin typeface="Arial" panose="020B0604020202020204" pitchFamily="34" charset="0"/>
            </a:endParaRPr>
          </a:p>
          <a:p>
            <a:pPr marL="514350" indent="-514350" algn="l">
              <a:buFont typeface="+mj-lt"/>
              <a:buAutoNum type="arabicPeriod"/>
            </a:pPr>
            <a:r>
              <a:rPr lang="en-US" sz="3200" b="1" i="0" u="none" strike="noStrike" dirty="0">
                <a:solidFill>
                  <a:srgbClr val="0645AD"/>
                </a:solidFill>
                <a:effectLst/>
                <a:latin typeface="Arial" panose="020B0604020202020204" pitchFamily="34" charset="0"/>
                <a:hlinkClick r:id="rId6" tooltip="Product forecasting"/>
              </a:rPr>
              <a:t>Forecasting</a:t>
            </a:r>
            <a:r>
              <a:rPr lang="en-US" sz="3200" b="0" i="0" dirty="0">
                <a:solidFill>
                  <a:srgbClr val="54595D"/>
                </a:solidFill>
                <a:effectLst/>
                <a:latin typeface="Arial" panose="020B0604020202020204" pitchFamily="34" charset="0"/>
              </a:rPr>
              <a:t> </a:t>
            </a:r>
            <a:endParaRPr lang="en-US" sz="3200" b="1" i="0" dirty="0">
              <a:solidFill>
                <a:srgbClr val="000000"/>
              </a:solidFill>
              <a:effectLst/>
              <a:latin typeface="Arial" panose="020B0604020202020204" pitchFamily="34" charset="0"/>
            </a:endParaRPr>
          </a:p>
          <a:p>
            <a:pPr marL="514350" indent="-514350" algn="l">
              <a:buFont typeface="+mj-lt"/>
              <a:buAutoNum type="arabicPeriod"/>
            </a:pPr>
            <a:r>
              <a:rPr lang="en-US" sz="3200" b="1" i="0" dirty="0">
                <a:solidFill>
                  <a:srgbClr val="000000"/>
                </a:solidFill>
                <a:effectLst/>
                <a:latin typeface="Arial" panose="020B0604020202020204" pitchFamily="34" charset="0"/>
              </a:rPr>
              <a:t>New product and service design</a:t>
            </a:r>
            <a:endParaRPr lang="en-US" sz="3200" b="0" i="0" dirty="0">
              <a:solidFill>
                <a:srgbClr val="202122"/>
              </a:solidFill>
              <a:effectLst/>
              <a:latin typeface="Arial" panose="020B0604020202020204" pitchFamily="34" charset="0"/>
            </a:endParaRPr>
          </a:p>
          <a:p>
            <a:pPr marL="514350" indent="-514350" algn="l">
              <a:buFont typeface="+mj-lt"/>
              <a:buAutoNum type="arabicPeriod"/>
            </a:pPr>
            <a:r>
              <a:rPr lang="en-US" sz="3200" b="1" i="0" u="none" strike="noStrike" dirty="0">
                <a:solidFill>
                  <a:srgbClr val="0645AD"/>
                </a:solidFill>
                <a:effectLst/>
                <a:latin typeface="Arial" panose="020B0604020202020204" pitchFamily="34" charset="0"/>
                <a:hlinkClick r:id="rId7" tooltip="Marketing mix"/>
              </a:rPr>
              <a:t>Marketing mix</a:t>
            </a:r>
            <a:endParaRPr lang="en-US" sz="3200" b="1" i="0" dirty="0">
              <a:solidFill>
                <a:srgbClr val="000000"/>
              </a:solidFill>
              <a:effectLst/>
              <a:latin typeface="Arial" panose="020B0604020202020204" pitchFamily="34" charset="0"/>
            </a:endParaRPr>
          </a:p>
        </p:txBody>
      </p:sp>
      <p:sp>
        <p:nvSpPr>
          <p:cNvPr id="5" name="TextBox 4">
            <a:extLst>
              <a:ext uri="{FF2B5EF4-FFF2-40B4-BE49-F238E27FC236}">
                <a16:creationId xmlns:a16="http://schemas.microsoft.com/office/drawing/2014/main" id="{AB81DB08-26D0-477A-BC9F-BB3952C1DE54}"/>
              </a:ext>
            </a:extLst>
          </p:cNvPr>
          <p:cNvSpPr txBox="1"/>
          <p:nvPr/>
        </p:nvSpPr>
        <p:spPr>
          <a:xfrm>
            <a:off x="2220686" y="5802868"/>
            <a:ext cx="6096000" cy="369332"/>
          </a:xfrm>
          <a:prstGeom prst="rect">
            <a:avLst/>
          </a:prstGeom>
          <a:noFill/>
        </p:spPr>
        <p:txBody>
          <a:bodyPr wrap="square">
            <a:spAutoFit/>
          </a:bodyPr>
          <a:lstStyle/>
          <a:p>
            <a:r>
              <a:rPr lang="en-US" dirty="0"/>
              <a:t>https://en.wikipedia.org/wiki/Marketing_engineering</a:t>
            </a:r>
          </a:p>
        </p:txBody>
      </p:sp>
    </p:spTree>
    <p:extLst>
      <p:ext uri="{BB962C8B-B14F-4D97-AF65-F5344CB8AC3E}">
        <p14:creationId xmlns:p14="http://schemas.microsoft.com/office/powerpoint/2010/main" val="4112055809"/>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03C45-1FC9-4FD3-9DD8-6FB909105573}"/>
              </a:ext>
            </a:extLst>
          </p:cNvPr>
          <p:cNvSpPr>
            <a:spLocks noGrp="1"/>
          </p:cNvSpPr>
          <p:nvPr>
            <p:ph type="title"/>
          </p:nvPr>
        </p:nvSpPr>
        <p:spPr/>
        <p:txBody>
          <a:bodyPr/>
          <a:lstStyle/>
          <a:p>
            <a:r>
              <a:rPr lang="en-US" dirty="0"/>
              <a:t>Book Binder Club Case Study</a:t>
            </a:r>
          </a:p>
        </p:txBody>
      </p:sp>
      <p:sp>
        <p:nvSpPr>
          <p:cNvPr id="3" name="Content Placeholder 2">
            <a:extLst>
              <a:ext uri="{FF2B5EF4-FFF2-40B4-BE49-F238E27FC236}">
                <a16:creationId xmlns:a16="http://schemas.microsoft.com/office/drawing/2014/main" id="{00EAA31E-42E2-44F1-A404-5DC5287AAB73}"/>
              </a:ext>
            </a:extLst>
          </p:cNvPr>
          <p:cNvSpPr>
            <a:spLocks noGrp="1"/>
          </p:cNvSpPr>
          <p:nvPr>
            <p:ph idx="1"/>
          </p:nvPr>
        </p:nvSpPr>
        <p:spPr/>
        <p:txBody>
          <a:bodyPr/>
          <a:lstStyle/>
          <a:p>
            <a:pPr marL="0" indent="0">
              <a:buNone/>
            </a:pPr>
            <a:r>
              <a:rPr lang="en-US" dirty="0">
                <a:effectLst/>
              </a:rPr>
              <a:t>Using our customer choice model, students can apply the theory to the case to answer the following question: "Which of several possible methods (RFM, regression or binary logit) is best for prioritizing customers to target and how large a campaign should the company launch?"</a:t>
            </a:r>
          </a:p>
          <a:p>
            <a:pPr marL="0" indent="0">
              <a:buNone/>
            </a:pPr>
            <a:endParaRPr lang="en-US" dirty="0"/>
          </a:p>
          <a:p>
            <a:pPr marL="0" indent="0">
              <a:buNone/>
            </a:pPr>
            <a:r>
              <a:rPr lang="en-US" dirty="0">
                <a:hlinkClick r:id="rId2"/>
              </a:rPr>
              <a:t>** Case study introduction: Bookbinders Club – YouTube</a:t>
            </a:r>
            <a:r>
              <a:rPr lang="en-US" dirty="0"/>
              <a:t> </a:t>
            </a:r>
          </a:p>
          <a:p>
            <a:pPr marL="0" indent="0">
              <a:buNone/>
            </a:pPr>
            <a:endParaRPr lang="en-US" dirty="0">
              <a:effectLst/>
              <a:hlinkClick r:id="rId3"/>
            </a:endParaRPr>
          </a:p>
          <a:p>
            <a:pPr marL="0" indent="0">
              <a:buNone/>
            </a:pPr>
            <a:r>
              <a:rPr lang="en-US" dirty="0">
                <a:effectLst/>
                <a:hlinkClick r:id="rId3"/>
              </a:rPr>
              <a:t>https://www.enginius.biz/index.php/case_studies/bookbinders-case-study-predictive/</a:t>
            </a:r>
            <a:r>
              <a:rPr lang="en-US" dirty="0">
                <a:effectLst/>
              </a:rPr>
              <a:t> </a:t>
            </a:r>
          </a:p>
        </p:txBody>
      </p:sp>
    </p:spTree>
    <p:extLst>
      <p:ext uri="{BB962C8B-B14F-4D97-AF65-F5344CB8AC3E}">
        <p14:creationId xmlns:p14="http://schemas.microsoft.com/office/powerpoint/2010/main" val="2985454749"/>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8E49A-8225-41CB-9323-95088348E46E}"/>
              </a:ext>
            </a:extLst>
          </p:cNvPr>
          <p:cNvSpPr>
            <a:spLocks noGrp="1"/>
          </p:cNvSpPr>
          <p:nvPr>
            <p:ph type="title"/>
          </p:nvPr>
        </p:nvSpPr>
        <p:spPr/>
        <p:txBody>
          <a:bodyPr/>
          <a:lstStyle/>
          <a:p>
            <a:r>
              <a:rPr lang="en-US" dirty="0"/>
              <a:t>Additional References</a:t>
            </a:r>
          </a:p>
        </p:txBody>
      </p:sp>
      <p:sp>
        <p:nvSpPr>
          <p:cNvPr id="3" name="Content Placeholder 2">
            <a:extLst>
              <a:ext uri="{FF2B5EF4-FFF2-40B4-BE49-F238E27FC236}">
                <a16:creationId xmlns:a16="http://schemas.microsoft.com/office/drawing/2014/main" id="{5AECEDC9-A3AB-4295-BA0F-66C86F4DF2C4}"/>
              </a:ext>
            </a:extLst>
          </p:cNvPr>
          <p:cNvSpPr>
            <a:spLocks noGrp="1"/>
          </p:cNvSpPr>
          <p:nvPr>
            <p:ph idx="1"/>
          </p:nvPr>
        </p:nvSpPr>
        <p:spPr>
          <a:xfrm>
            <a:off x="645017" y="5737535"/>
            <a:ext cx="10515600" cy="754958"/>
          </a:xfrm>
        </p:spPr>
        <p:txBody>
          <a:bodyPr>
            <a:normAutofit fontScale="85000" lnSpcReduction="10000"/>
          </a:bodyPr>
          <a:lstStyle/>
          <a:p>
            <a:pPr marL="457200" indent="-457200">
              <a:buFont typeface="+mj-lt"/>
              <a:buAutoNum type="arabicPeriod"/>
            </a:pPr>
            <a:r>
              <a:rPr lang="en-US" b="0" i="0" u="none" strike="noStrike" dirty="0">
                <a:effectLst/>
                <a:latin typeface="Open Sans" panose="020B0606030504020204" pitchFamily="34" charset="0"/>
                <a:hlinkClick r:id="rId2" tooltip="John Saunders"/>
              </a:rPr>
              <a:t>Saunders, J.</a:t>
            </a:r>
            <a:r>
              <a:rPr lang="en-US" b="0" i="0" dirty="0">
                <a:effectLst/>
                <a:latin typeface="Open Sans" panose="020B0606030504020204" pitchFamily="34" charset="0"/>
              </a:rPr>
              <a:t> (1987), "The Specification of Aggregate Market Models", </a:t>
            </a:r>
            <a:r>
              <a:rPr lang="en-US" b="0" i="1" u="none" strike="noStrike" dirty="0">
                <a:solidFill>
                  <a:srgbClr val="007377"/>
                </a:solidFill>
                <a:effectLst/>
                <a:latin typeface="Open Sans" panose="020B0606030504020204" pitchFamily="34" charset="0"/>
                <a:hlinkClick r:id="rId3"/>
              </a:rPr>
              <a:t>European Journal of Marketing</a:t>
            </a:r>
            <a:r>
              <a:rPr lang="en-US" b="0" i="0" dirty="0">
                <a:effectLst/>
                <a:latin typeface="Open Sans" panose="020B0606030504020204" pitchFamily="34" charset="0"/>
              </a:rPr>
              <a:t>, Vol. 21 No. 2, pp. 5-47. </a:t>
            </a:r>
            <a:r>
              <a:rPr lang="en-US" b="0" i="0" u="none" strike="noStrike" dirty="0">
                <a:solidFill>
                  <a:srgbClr val="007377"/>
                </a:solidFill>
                <a:effectLst/>
                <a:latin typeface="Open Sans" panose="020B0606030504020204" pitchFamily="34" charset="0"/>
                <a:hlinkClick r:id="rId4" tooltip="DOI: https://doi.org/10.1108/EUM0000000004681"/>
              </a:rPr>
              <a:t>https://doi.org/10.1108/EUM0000000004681</a:t>
            </a:r>
            <a:endParaRPr lang="en-US" dirty="0"/>
          </a:p>
        </p:txBody>
      </p:sp>
      <p:pic>
        <p:nvPicPr>
          <p:cNvPr id="7" name="Picture 6">
            <a:extLst>
              <a:ext uri="{FF2B5EF4-FFF2-40B4-BE49-F238E27FC236}">
                <a16:creationId xmlns:a16="http://schemas.microsoft.com/office/drawing/2014/main" id="{E36D7C27-BE34-488A-A665-02F0C6B923EC}"/>
              </a:ext>
            </a:extLst>
          </p:cNvPr>
          <p:cNvPicPr>
            <a:picLocks noChangeAspect="1"/>
          </p:cNvPicPr>
          <p:nvPr/>
        </p:nvPicPr>
        <p:blipFill>
          <a:blip r:embed="rId5"/>
          <a:stretch>
            <a:fillRect/>
          </a:stretch>
        </p:blipFill>
        <p:spPr>
          <a:xfrm>
            <a:off x="125298" y="321972"/>
            <a:ext cx="5465410" cy="5042078"/>
          </a:xfrm>
          <a:prstGeom prst="rect">
            <a:avLst/>
          </a:prstGeom>
          <a:ln w="38100">
            <a:solidFill>
              <a:srgbClr val="C00000"/>
            </a:solidFill>
          </a:ln>
        </p:spPr>
      </p:pic>
      <p:pic>
        <p:nvPicPr>
          <p:cNvPr id="9" name="Picture 8">
            <a:extLst>
              <a:ext uri="{FF2B5EF4-FFF2-40B4-BE49-F238E27FC236}">
                <a16:creationId xmlns:a16="http://schemas.microsoft.com/office/drawing/2014/main" id="{8032E06F-FF98-454B-8195-535F206AE26B}"/>
              </a:ext>
            </a:extLst>
          </p:cNvPr>
          <p:cNvPicPr>
            <a:picLocks noChangeAspect="1"/>
          </p:cNvPicPr>
          <p:nvPr/>
        </p:nvPicPr>
        <p:blipFill>
          <a:blip r:embed="rId6"/>
          <a:stretch>
            <a:fillRect/>
          </a:stretch>
        </p:blipFill>
        <p:spPr>
          <a:xfrm>
            <a:off x="5721459" y="373486"/>
            <a:ext cx="6296676" cy="4117871"/>
          </a:xfrm>
          <a:prstGeom prst="rect">
            <a:avLst/>
          </a:prstGeom>
          <a:ln w="38100">
            <a:solidFill>
              <a:srgbClr val="C00000"/>
            </a:solidFill>
          </a:ln>
        </p:spPr>
      </p:pic>
    </p:spTree>
    <p:extLst>
      <p:ext uri="{BB962C8B-B14F-4D97-AF65-F5344CB8AC3E}">
        <p14:creationId xmlns:p14="http://schemas.microsoft.com/office/powerpoint/2010/main" val="2266697288"/>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8E49A-8225-41CB-9323-95088348E46E}"/>
              </a:ext>
            </a:extLst>
          </p:cNvPr>
          <p:cNvSpPr>
            <a:spLocks noGrp="1"/>
          </p:cNvSpPr>
          <p:nvPr>
            <p:ph type="title"/>
          </p:nvPr>
        </p:nvSpPr>
        <p:spPr/>
        <p:txBody>
          <a:bodyPr/>
          <a:lstStyle/>
          <a:p>
            <a:r>
              <a:rPr lang="en-US" dirty="0"/>
              <a:t>Additional References</a:t>
            </a:r>
          </a:p>
        </p:txBody>
      </p:sp>
      <p:sp>
        <p:nvSpPr>
          <p:cNvPr id="3" name="Content Placeholder 2">
            <a:extLst>
              <a:ext uri="{FF2B5EF4-FFF2-40B4-BE49-F238E27FC236}">
                <a16:creationId xmlns:a16="http://schemas.microsoft.com/office/drawing/2014/main" id="{5AECEDC9-A3AB-4295-BA0F-66C86F4DF2C4}"/>
              </a:ext>
            </a:extLst>
          </p:cNvPr>
          <p:cNvSpPr>
            <a:spLocks noGrp="1"/>
          </p:cNvSpPr>
          <p:nvPr>
            <p:ph idx="1"/>
          </p:nvPr>
        </p:nvSpPr>
        <p:spPr/>
        <p:txBody>
          <a:bodyPr/>
          <a:lstStyle/>
          <a:p>
            <a:pPr marL="457200" indent="-457200">
              <a:buFont typeface="+mj-lt"/>
              <a:buAutoNum type="arabicPeriod"/>
            </a:pPr>
            <a:r>
              <a:rPr lang="en-US" dirty="0">
                <a:hlinkClick r:id="rId2"/>
              </a:rPr>
              <a:t>Aggregate Advertising Models: The State of the Art (informs.org)</a:t>
            </a:r>
            <a:r>
              <a:rPr lang="en-US" dirty="0"/>
              <a:t> by John C. Little 2001</a:t>
            </a:r>
          </a:p>
          <a:p>
            <a:pPr marL="457200" indent="-457200">
              <a:buFont typeface="+mj-lt"/>
              <a:buAutoNum type="arabicPeriod"/>
            </a:pPr>
            <a:r>
              <a:rPr lang="en-US" b="0" i="0" u="none" strike="noStrike" dirty="0">
                <a:effectLst/>
                <a:latin typeface="Open Sans" panose="020B0606030504020204" pitchFamily="34" charset="0"/>
                <a:hlinkClick r:id="rId3" tooltip="John Saunders"/>
              </a:rPr>
              <a:t>Saunders, J.</a:t>
            </a:r>
            <a:r>
              <a:rPr lang="en-US" b="0" i="0" dirty="0">
                <a:effectLst/>
                <a:latin typeface="Open Sans" panose="020B0606030504020204" pitchFamily="34" charset="0"/>
              </a:rPr>
              <a:t> (1987), "The Specification of Aggregate Market Models", </a:t>
            </a:r>
            <a:r>
              <a:rPr lang="en-US" b="0" i="1" u="none" strike="noStrike" dirty="0">
                <a:solidFill>
                  <a:srgbClr val="007377"/>
                </a:solidFill>
                <a:effectLst/>
                <a:latin typeface="Open Sans" panose="020B0606030504020204" pitchFamily="34" charset="0"/>
                <a:hlinkClick r:id="rId4"/>
              </a:rPr>
              <a:t>European Journal of Marketing</a:t>
            </a:r>
            <a:r>
              <a:rPr lang="en-US" b="0" i="0" dirty="0">
                <a:effectLst/>
                <a:latin typeface="Open Sans" panose="020B0606030504020204" pitchFamily="34" charset="0"/>
              </a:rPr>
              <a:t>, Vol. 21 No. 2, pp. 5-47. </a:t>
            </a:r>
            <a:r>
              <a:rPr lang="en-US" b="0" i="0" u="none" strike="noStrike" dirty="0">
                <a:solidFill>
                  <a:srgbClr val="007377"/>
                </a:solidFill>
                <a:effectLst/>
                <a:latin typeface="Open Sans" panose="020B0606030504020204" pitchFamily="34" charset="0"/>
                <a:hlinkClick r:id="rId5" tooltip="DOI: https://doi.org/10.1108/EUM0000000004681"/>
              </a:rPr>
              <a:t>https://doi.org/10.1108/EUM0000000004681</a:t>
            </a:r>
            <a:endParaRPr lang="en-US" dirty="0"/>
          </a:p>
        </p:txBody>
      </p:sp>
    </p:spTree>
    <p:extLst>
      <p:ext uri="{BB962C8B-B14F-4D97-AF65-F5344CB8AC3E}">
        <p14:creationId xmlns:p14="http://schemas.microsoft.com/office/powerpoint/2010/main" val="119082089"/>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Shared Experience Models</a:t>
            </a:r>
            <a:endParaRPr lang="en-US" dirty="0"/>
          </a:p>
        </p:txBody>
      </p:sp>
      <p:sp>
        <p:nvSpPr>
          <p:cNvPr id="3" name="Content Placeholder 2"/>
          <p:cNvSpPr>
            <a:spLocks noGrp="1"/>
          </p:cNvSpPr>
          <p:nvPr>
            <p:ph idx="1"/>
          </p:nvPr>
        </p:nvSpPr>
        <p:spPr/>
        <p:txBody>
          <a:bodyPr/>
          <a:lstStyle/>
          <a:p>
            <a:r>
              <a:rPr lang="en-US" altLang="en-US" dirty="0"/>
              <a:t>Base the response model on behavior observed at other leading firms (i.e., this results in a “benchmark” response function).</a:t>
            </a:r>
            <a:endParaRPr lang="en-US" dirty="0"/>
          </a:p>
        </p:txBody>
      </p:sp>
    </p:spTree>
    <p:extLst>
      <p:ext uri="{BB962C8B-B14F-4D97-AF65-F5344CB8AC3E}">
        <p14:creationId xmlns:p14="http://schemas.microsoft.com/office/powerpoint/2010/main" val="1830762160"/>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Qualitative Response Models</a:t>
            </a:r>
            <a:endParaRPr lang="en-US" dirty="0"/>
          </a:p>
        </p:txBody>
      </p:sp>
      <p:sp>
        <p:nvSpPr>
          <p:cNvPr id="3" name="Content Placeholder 2"/>
          <p:cNvSpPr>
            <a:spLocks noGrp="1"/>
          </p:cNvSpPr>
          <p:nvPr>
            <p:ph idx="1"/>
          </p:nvPr>
        </p:nvSpPr>
        <p:spPr/>
        <p:txBody>
          <a:bodyPr/>
          <a:lstStyle/>
          <a:p>
            <a:pPr>
              <a:spcAft>
                <a:spcPct val="75000"/>
              </a:spcAft>
              <a:buSzPct val="90000"/>
            </a:pPr>
            <a:r>
              <a:rPr lang="en-US" altLang="en-US" dirty="0"/>
              <a:t>Rules to capture qualitative response:</a:t>
            </a:r>
          </a:p>
          <a:p>
            <a:pPr>
              <a:lnSpc>
                <a:spcPct val="110000"/>
              </a:lnSpc>
              <a:spcAft>
                <a:spcPct val="100000"/>
              </a:spcAft>
              <a:buSzPct val="90000"/>
              <a:buFont typeface="Wingdings" pitchFamily="2" charset="2"/>
              <a:buNone/>
            </a:pPr>
            <a:r>
              <a:rPr lang="en-US" altLang="en-US" i="1" dirty="0"/>
              <a:t>	The retailer will accept the trade deal, but what he does with it is based on coop advertising dollars.  If the deal includes coop money, the retailer will accept the deal and pass on all of the discount to the consumer.  If the discount is greater than 30 percent, he will put up a big display.  Otherwise, the retailer leaves the item at regular price and does not use an ad feature or a display</a:t>
            </a:r>
          </a:p>
        </p:txBody>
      </p:sp>
    </p:spTree>
    <p:extLst>
      <p:ext uri="{BB962C8B-B14F-4D97-AF65-F5344CB8AC3E}">
        <p14:creationId xmlns:p14="http://schemas.microsoft.com/office/powerpoint/2010/main" val="826068660"/>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We Focus on End-User Models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387842571"/>
              </p:ext>
            </p:extLst>
          </p:nvPr>
        </p:nvGraphicFramePr>
        <p:xfrm>
          <a:off x="838200" y="1500184"/>
          <a:ext cx="10261923" cy="5068175"/>
        </p:xfrm>
        <a:graphic>
          <a:graphicData uri="http://schemas.openxmlformats.org/drawingml/2006/table">
            <a:tbl>
              <a:tblPr firstRow="1" bandRow="1">
                <a:tableStyleId>{5C22544A-7EE6-4342-B048-85BDC9FD1C3A}</a:tableStyleId>
              </a:tblPr>
              <a:tblGrid>
                <a:gridCol w="3420641">
                  <a:extLst>
                    <a:ext uri="{9D8B030D-6E8A-4147-A177-3AD203B41FA5}">
                      <a16:colId xmlns:a16="http://schemas.microsoft.com/office/drawing/2014/main" val="20000"/>
                    </a:ext>
                  </a:extLst>
                </a:gridCol>
                <a:gridCol w="3420641">
                  <a:extLst>
                    <a:ext uri="{9D8B030D-6E8A-4147-A177-3AD203B41FA5}">
                      <a16:colId xmlns:a16="http://schemas.microsoft.com/office/drawing/2014/main" val="20001"/>
                    </a:ext>
                  </a:extLst>
                </a:gridCol>
                <a:gridCol w="3420641">
                  <a:extLst>
                    <a:ext uri="{9D8B030D-6E8A-4147-A177-3AD203B41FA5}">
                      <a16:colId xmlns:a16="http://schemas.microsoft.com/office/drawing/2014/main" val="20002"/>
                    </a:ext>
                  </a:extLst>
                </a:gridCol>
              </a:tblGrid>
              <a:tr h="518875">
                <a:tc>
                  <a:txBody>
                    <a:bodyPr/>
                    <a:lstStyle/>
                    <a:p>
                      <a:endParaRPr lang="en-US" sz="2400" dirty="0"/>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0153A5"/>
                    </a:solidFill>
                  </a:tcPr>
                </a:tc>
                <a:tc>
                  <a:txBody>
                    <a:bodyPr/>
                    <a:lstStyle/>
                    <a:p>
                      <a:r>
                        <a:rPr lang="en-US" altLang="en-US" sz="2400" dirty="0"/>
                        <a:t>End-User Models</a:t>
                      </a:r>
                      <a:endParaRPr lang="en-US" sz="2400" dirty="0"/>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0153A5"/>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2400" dirty="0"/>
                        <a:t>High-End Systems</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0153A5"/>
                    </a:solidFill>
                  </a:tcPr>
                </a:tc>
                <a:extLst>
                  <a:ext uri="{0D108BD9-81ED-4DB2-BD59-A6C34878D82A}">
                    <a16:rowId xmlns:a16="http://schemas.microsoft.com/office/drawing/2014/main" val="10000"/>
                  </a:ext>
                </a:extLst>
              </a:tr>
              <a:tr h="518875">
                <a:tc>
                  <a:txBody>
                    <a:bodyPr/>
                    <a:lstStyle/>
                    <a:p>
                      <a:r>
                        <a:rPr lang="en-US" altLang="en-US" sz="2400" b="1" dirty="0"/>
                        <a:t>Scale of problem</a:t>
                      </a:r>
                      <a:endParaRPr lang="en-US" sz="2400" b="1" dirty="0"/>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r>
                        <a:rPr lang="en-US" altLang="en-US" sz="2400" dirty="0"/>
                        <a:t>Small/Medium</a:t>
                      </a:r>
                      <a:endParaRPr lang="en-US" sz="2400" dirty="0"/>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2400" dirty="0"/>
                        <a:t>Small/Large</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676786">
                <a:tc>
                  <a:txBody>
                    <a:bodyPr/>
                    <a:lstStyle/>
                    <a:p>
                      <a:pPr>
                        <a:lnSpc>
                          <a:spcPct val="90000"/>
                        </a:lnSpc>
                      </a:pPr>
                      <a:r>
                        <a:rPr lang="en-US" altLang="en-US" sz="2800" b="1" dirty="0"/>
                        <a:t>Time Availability</a:t>
                      </a:r>
                    </a:p>
                    <a:p>
                      <a:pPr>
                        <a:lnSpc>
                          <a:spcPct val="90000"/>
                        </a:lnSpc>
                      </a:pPr>
                      <a:r>
                        <a:rPr lang="en-US" altLang="en-US" sz="2400" dirty="0">
                          <a:solidFill>
                            <a:schemeClr val="tx1">
                              <a:lumMod val="65000"/>
                              <a:lumOff val="35000"/>
                            </a:schemeClr>
                          </a:solidFill>
                        </a:rPr>
                        <a:t>(for setting up model)</a:t>
                      </a:r>
                      <a:endParaRPr lang="en-US" sz="2400" dirty="0">
                        <a:solidFill>
                          <a:schemeClr val="tx1">
                            <a:lumMod val="65000"/>
                            <a:lumOff val="35000"/>
                          </a:schemeClr>
                        </a:solidFill>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2400" dirty="0"/>
                        <a:t>Short</a:t>
                      </a:r>
                      <a:endParaRPr lang="en-US" sz="2400" dirty="0"/>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2400" dirty="0"/>
                        <a:t>Long</a:t>
                      </a:r>
                      <a:endParaRPr lang="en-US" sz="2400" dirty="0"/>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1887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2400" b="1" dirty="0"/>
                        <a:t>Costs/Benefits</a:t>
                      </a:r>
                      <a:endParaRPr lang="en-US" sz="2400" b="1" dirty="0"/>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2400" dirty="0"/>
                        <a:t>Low/Medium</a:t>
                      </a:r>
                      <a:endParaRPr lang="en-US" sz="2400" dirty="0"/>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2400" dirty="0"/>
                        <a:t>High</a:t>
                      </a:r>
                      <a:endParaRPr lang="en-US" sz="2400" dirty="0"/>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1887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2400" b="1" dirty="0"/>
                        <a:t>User Training</a:t>
                      </a:r>
                      <a:endParaRPr lang="en-US" sz="2400" b="1" dirty="0"/>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2400" dirty="0"/>
                        <a:t>Moderate/High</a:t>
                      </a:r>
                      <a:endParaRPr lang="en-US" sz="2400" dirty="0"/>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2400" dirty="0"/>
                        <a:t>Low/Moderate</a:t>
                      </a:r>
                      <a:endParaRPr lang="en-US" sz="2400" dirty="0"/>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51887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2400" b="1" dirty="0"/>
                        <a:t>Technical Skills</a:t>
                      </a:r>
                      <a:endParaRPr lang="en-US" sz="2400" b="1" dirty="0"/>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2400" dirty="0"/>
                        <a:t>Low/Moderate</a:t>
                      </a:r>
                      <a:endParaRPr lang="en-US" sz="2400" dirty="0"/>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2400" dirty="0"/>
                        <a:t>High</a:t>
                      </a:r>
                      <a:endParaRPr lang="en-US" sz="2400" dirty="0"/>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70708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2400" b="1" dirty="0"/>
                        <a:t>Recurrence of problem</a:t>
                      </a:r>
                      <a:endParaRPr lang="en-US" sz="2400" b="1" dirty="0"/>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2400" dirty="0"/>
                        <a:t>Low</a:t>
                      </a:r>
                      <a:endParaRPr lang="en-US" sz="2400" dirty="0"/>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2400" dirty="0"/>
                        <a:t>Low or High*</a:t>
                      </a:r>
                      <a:endParaRPr lang="en-US" sz="2400" dirty="0"/>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846168">
                <a:tc grid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2400" dirty="0">
                          <a:solidFill>
                            <a:schemeClr val="tx1"/>
                          </a:solidFill>
                        </a:rPr>
                        <a:t>*Low for one-time studies.  High for models in continuous use</a:t>
                      </a:r>
                      <a:endParaRPr lang="en-US" sz="2400" dirty="0">
                        <a:solidFill>
                          <a:schemeClr val="tx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153A5"/>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solidFill>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590499584"/>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Are Models Valuable?</a:t>
            </a:r>
            <a:endParaRPr lang="en-US" dirty="0"/>
          </a:p>
        </p:txBody>
      </p:sp>
      <p:sp>
        <p:nvSpPr>
          <p:cNvPr id="3" name="Content Placeholder 2"/>
          <p:cNvSpPr>
            <a:spLocks noGrp="1"/>
          </p:cNvSpPr>
          <p:nvPr>
            <p:ph idx="1"/>
          </p:nvPr>
        </p:nvSpPr>
        <p:spPr/>
        <p:txBody>
          <a:bodyPr>
            <a:normAutofit/>
          </a:bodyPr>
          <a:lstStyle/>
          <a:p>
            <a:pPr marL="1714500" indent="-1714500">
              <a:spcAft>
                <a:spcPct val="100000"/>
              </a:spcAft>
              <a:buNone/>
            </a:pPr>
            <a:r>
              <a:rPr lang="en-US" altLang="en-US" b="1" i="1" dirty="0">
                <a:solidFill>
                  <a:srgbClr val="0153A5"/>
                </a:solidFill>
              </a:rPr>
              <a:t>Belief</a:t>
            </a:r>
            <a:r>
              <a:rPr lang="en-US" altLang="en-US" b="1" dirty="0">
                <a:solidFill>
                  <a:srgbClr val="0153A5"/>
                </a:solidFill>
              </a:rPr>
              <a:t>:</a:t>
            </a:r>
            <a:r>
              <a:rPr lang="en-US" altLang="en-US" dirty="0"/>
              <a:t>	‘No mechanical prediction method can possibly capture the complicated cues and patterns humans use for prediction.’</a:t>
            </a:r>
          </a:p>
          <a:p>
            <a:pPr marL="1714500" indent="-1714500">
              <a:spcAft>
                <a:spcPct val="100000"/>
              </a:spcAft>
              <a:buNone/>
            </a:pPr>
            <a:r>
              <a:rPr lang="en-US" altLang="en-US" b="1" i="1" dirty="0">
                <a:solidFill>
                  <a:srgbClr val="0153A5"/>
                </a:solidFill>
              </a:rPr>
              <a:t>Hard Fact</a:t>
            </a:r>
            <a:r>
              <a:rPr lang="en-US" altLang="en-US" b="1" dirty="0">
                <a:solidFill>
                  <a:srgbClr val="0153A5"/>
                </a:solidFill>
              </a:rPr>
              <a:t>:</a:t>
            </a:r>
            <a:r>
              <a:rPr lang="en-US" altLang="en-US" dirty="0"/>
              <a:t>	A host of studies in medical diagnosis, loan granting, auditing and production scheduling have shown that even simple models out-perform expert </a:t>
            </a:r>
            <a:r>
              <a:rPr lang="en-US" altLang="en-US" dirty="0" err="1"/>
              <a:t>judgement</a:t>
            </a:r>
            <a:r>
              <a:rPr lang="en-US" altLang="en-US" dirty="0"/>
              <a:t>.</a:t>
            </a:r>
          </a:p>
          <a:p>
            <a:pPr marL="1714500" indent="-1714500">
              <a:buNone/>
            </a:pPr>
            <a:r>
              <a:rPr lang="en-US" altLang="en-US" b="1" i="1" dirty="0">
                <a:solidFill>
                  <a:srgbClr val="0153A5"/>
                </a:solidFill>
              </a:rPr>
              <a:t>Example</a:t>
            </a:r>
            <a:r>
              <a:rPr lang="en-US" altLang="en-US" b="1" dirty="0">
                <a:solidFill>
                  <a:srgbClr val="0153A5"/>
                </a:solidFill>
              </a:rPr>
              <a:t>:</a:t>
            </a:r>
            <a:r>
              <a:rPr lang="en-US" altLang="en-US" dirty="0"/>
              <a:t>	Bowman and </a:t>
            </a:r>
            <a:r>
              <a:rPr lang="en-US" altLang="en-US" dirty="0" err="1"/>
              <a:t>Kunreuther</a:t>
            </a:r>
            <a:r>
              <a:rPr lang="en-US" altLang="en-US" dirty="0"/>
              <a:t> showed that simple models </a:t>
            </a:r>
            <a:r>
              <a:rPr lang="en-US" altLang="en-US" i="1" dirty="0"/>
              <a:t>based on managers’ past behavior</a:t>
            </a:r>
            <a:r>
              <a:rPr lang="en-US" altLang="en-US" dirty="0"/>
              <a:t>, (in terms of production scheduling and inventory decisions) out-perform the managers themselves in the future.</a:t>
            </a:r>
          </a:p>
        </p:txBody>
      </p:sp>
    </p:spTree>
    <p:extLst>
      <p:ext uri="{BB962C8B-B14F-4D97-AF65-F5344CB8AC3E}">
        <p14:creationId xmlns:p14="http://schemas.microsoft.com/office/powerpoint/2010/main" val="3241330491"/>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Are ‘Models’ the Whole Answer?  No!</a:t>
            </a:r>
            <a:endParaRPr lang="en-US" dirty="0"/>
          </a:p>
        </p:txBody>
      </p:sp>
      <p:sp>
        <p:nvSpPr>
          <p:cNvPr id="3" name="Content Placeholder 2"/>
          <p:cNvSpPr>
            <a:spLocks noGrp="1"/>
          </p:cNvSpPr>
          <p:nvPr>
            <p:ph idx="1"/>
          </p:nvPr>
        </p:nvSpPr>
        <p:spPr/>
        <p:txBody>
          <a:bodyPr>
            <a:normAutofit fontScale="92500" lnSpcReduction="10000"/>
          </a:bodyPr>
          <a:lstStyle/>
          <a:p>
            <a:pPr marL="479425" indent="-479425">
              <a:spcAft>
                <a:spcPct val="0"/>
              </a:spcAft>
              <a:buNone/>
              <a:tabLst>
                <a:tab pos="387350" algn="r"/>
                <a:tab pos="6284913" algn="r"/>
                <a:tab pos="6459538" algn="l"/>
              </a:tabLst>
            </a:pPr>
            <a:r>
              <a:rPr lang="en-US" altLang="en-US" i="1" dirty="0"/>
              <a:t>The widespread availability of statistical packages has put </a:t>
            </a:r>
          </a:p>
          <a:p>
            <a:pPr marL="479425" indent="-479425">
              <a:spcAft>
                <a:spcPct val="0"/>
              </a:spcAft>
              <a:buNone/>
              <a:tabLst>
                <a:tab pos="387350" algn="r"/>
                <a:tab pos="6284913" algn="r"/>
                <a:tab pos="6459538" algn="l"/>
              </a:tabLst>
            </a:pPr>
            <a:r>
              <a:rPr lang="en-US" altLang="en-US" i="1" dirty="0"/>
              <a:t>mathematical bazookas in the hands of those who would be</a:t>
            </a:r>
          </a:p>
          <a:p>
            <a:pPr marL="479425" indent="-479425">
              <a:spcAft>
                <a:spcPct val="0"/>
              </a:spcAft>
              <a:buNone/>
              <a:tabLst>
                <a:tab pos="387350" algn="r"/>
                <a:tab pos="6284913" algn="r"/>
                <a:tab pos="6459538" algn="l"/>
              </a:tabLst>
            </a:pPr>
            <a:r>
              <a:rPr lang="en-US" altLang="en-US" i="1" dirty="0"/>
              <a:t>dangerous with an abacus.</a:t>
            </a:r>
            <a:endParaRPr lang="en-US" altLang="en-US" sz="1800" dirty="0"/>
          </a:p>
          <a:p>
            <a:pPr marL="479425" indent="-479425">
              <a:spcAft>
                <a:spcPct val="100000"/>
              </a:spcAft>
              <a:buNone/>
              <a:tabLst>
                <a:tab pos="387350" algn="r"/>
                <a:tab pos="6284913" algn="r"/>
                <a:tab pos="6459538" algn="l"/>
              </a:tabLst>
            </a:pPr>
            <a:r>
              <a:rPr lang="en-US" altLang="en-US" sz="1800" dirty="0"/>
              <a:t>				</a:t>
            </a:r>
            <a:r>
              <a:rPr lang="en-US" altLang="en-US" sz="1800" b="1" dirty="0">
                <a:solidFill>
                  <a:srgbClr val="0153A5"/>
                </a:solidFill>
              </a:rPr>
              <a:t>—Barnett</a:t>
            </a:r>
            <a:endParaRPr lang="en-US" altLang="en-US" b="1" dirty="0">
              <a:solidFill>
                <a:srgbClr val="0153A5"/>
              </a:solidFill>
            </a:endParaRPr>
          </a:p>
          <a:p>
            <a:pPr marL="479425" indent="-479425">
              <a:spcAft>
                <a:spcPct val="75000"/>
              </a:spcAft>
              <a:buNone/>
              <a:tabLst>
                <a:tab pos="387350" algn="r"/>
                <a:tab pos="6284913" algn="r"/>
                <a:tab pos="6459538" algn="l"/>
              </a:tabLst>
            </a:pPr>
            <a:r>
              <a:rPr lang="en-US" altLang="en-US" dirty="0"/>
              <a:t>To evaluate any decision aid, you need a proper baseline.</a:t>
            </a:r>
          </a:p>
          <a:p>
            <a:pPr marL="479425" indent="-479425">
              <a:buNone/>
              <a:tabLst>
                <a:tab pos="387350" algn="r"/>
                <a:tab pos="6284913" algn="r"/>
                <a:tab pos="6459538" algn="l"/>
              </a:tabLst>
            </a:pPr>
            <a:r>
              <a:rPr lang="en-US" altLang="en-US" dirty="0"/>
              <a:t>	1.	Intuitive </a:t>
            </a:r>
            <a:r>
              <a:rPr lang="en-US" altLang="en-US" dirty="0" err="1"/>
              <a:t>judgement</a:t>
            </a:r>
            <a:r>
              <a:rPr lang="en-US" altLang="en-US" dirty="0"/>
              <a:t> does not have an impressive track record.</a:t>
            </a:r>
          </a:p>
          <a:p>
            <a:pPr marL="479425" indent="-479425">
              <a:buNone/>
              <a:tabLst>
                <a:tab pos="387350" algn="r"/>
                <a:tab pos="6284913" algn="r"/>
                <a:tab pos="6459538" algn="l"/>
              </a:tabLst>
            </a:pPr>
            <a:r>
              <a:rPr lang="en-US" altLang="en-US" dirty="0"/>
              <a:t>	2.	When driving at night with your headlights on you do not necessarily see too well. But turning them off will not improve the situation.</a:t>
            </a:r>
          </a:p>
          <a:p>
            <a:pPr marL="479425" indent="-479425">
              <a:spcAft>
                <a:spcPct val="0"/>
              </a:spcAft>
              <a:buNone/>
              <a:tabLst>
                <a:tab pos="387350" algn="r"/>
                <a:tab pos="6284913" algn="r"/>
                <a:tab pos="6459538" algn="l"/>
              </a:tabLst>
            </a:pPr>
            <a:r>
              <a:rPr lang="en-US" altLang="en-US" dirty="0"/>
              <a:t>	3.	‘</a:t>
            </a:r>
            <a:r>
              <a:rPr lang="en-US" altLang="en-US" i="1" dirty="0"/>
              <a:t>Decision aids do not guarantee perfect decisions but when appropriately used they will yield better decisions on average than intuition.</a:t>
            </a:r>
            <a:r>
              <a:rPr lang="en-US" altLang="en-US" dirty="0"/>
              <a:t>’</a:t>
            </a:r>
          </a:p>
          <a:p>
            <a:pPr marL="479425" indent="-479425" algn="r">
              <a:buNone/>
              <a:tabLst>
                <a:tab pos="387350" algn="r"/>
                <a:tab pos="6284913" algn="r"/>
                <a:tab pos="6459538" algn="l"/>
              </a:tabLst>
            </a:pPr>
            <a:r>
              <a:rPr lang="en-US" altLang="en-US" sz="1800" b="1" dirty="0">
                <a:solidFill>
                  <a:srgbClr val="0153A5"/>
                </a:solidFill>
              </a:rPr>
              <a:t>—Hogarth, p.199</a:t>
            </a:r>
          </a:p>
        </p:txBody>
      </p:sp>
    </p:spTree>
    <p:extLst>
      <p:ext uri="{BB962C8B-B14F-4D97-AF65-F5344CB8AC3E}">
        <p14:creationId xmlns:p14="http://schemas.microsoft.com/office/powerpoint/2010/main" val="2416774561"/>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83CD9-49FB-4190-A473-3068028941A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1C03BA5-3DE8-4577-BABD-B013E2FC33B9}"/>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384077061"/>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3A8C4-F362-423A-A257-851DDB4B1A9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76741D2-E16C-41E6-AFD5-FC88174292A7}"/>
              </a:ext>
            </a:extLst>
          </p:cNvPr>
          <p:cNvSpPr>
            <a:spLocks noGrp="1"/>
          </p:cNvSpPr>
          <p:nvPr>
            <p:ph idx="1"/>
          </p:nvPr>
        </p:nvSpPr>
        <p:spPr/>
        <p:txBody>
          <a:bodyPr/>
          <a:lstStyle/>
          <a:p>
            <a:endParaRPr lang="en-US"/>
          </a:p>
        </p:txBody>
      </p:sp>
      <p:pic>
        <p:nvPicPr>
          <p:cNvPr id="2052" name="Picture 4">
            <a:extLst>
              <a:ext uri="{FF2B5EF4-FFF2-40B4-BE49-F238E27FC236}">
                <a16:creationId xmlns:a16="http://schemas.microsoft.com/office/drawing/2014/main" id="{831A193E-891D-4559-955D-28E50DAD35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586263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E6CAA962-8281-4C86-BBF4-D777FE2D3CF6}"/>
              </a:ext>
            </a:extLst>
          </p:cNvPr>
          <p:cNvSpPr txBox="1"/>
          <p:nvPr/>
        </p:nvSpPr>
        <p:spPr>
          <a:xfrm>
            <a:off x="97971" y="6460774"/>
            <a:ext cx="12191999" cy="369332"/>
          </a:xfrm>
          <a:prstGeom prst="rect">
            <a:avLst/>
          </a:prstGeom>
          <a:solidFill>
            <a:schemeClr val="bg1"/>
          </a:solidFill>
        </p:spPr>
        <p:txBody>
          <a:bodyPr wrap="square">
            <a:spAutoFit/>
          </a:bodyPr>
          <a:lstStyle/>
          <a:p>
            <a:r>
              <a:rPr lang="en-US" dirty="0">
                <a:hlinkClick r:id="rId3"/>
              </a:rPr>
              <a:t>The Times’s Classic Weather Chart: Now Online with 3,000 Cities - The New York Times (nytimes.com)</a:t>
            </a:r>
            <a:endParaRPr lang="en-US" dirty="0"/>
          </a:p>
        </p:txBody>
      </p:sp>
    </p:spTree>
    <p:extLst>
      <p:ext uri="{BB962C8B-B14F-4D97-AF65-F5344CB8AC3E}">
        <p14:creationId xmlns:p14="http://schemas.microsoft.com/office/powerpoint/2010/main" val="3804454897"/>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Marketing Response Model</a:t>
            </a:r>
            <a:endParaRPr lang="en-US" dirty="0"/>
          </a:p>
        </p:txBody>
      </p:sp>
      <p:sp>
        <p:nvSpPr>
          <p:cNvPr id="4" name="Rounded Rectangle 3"/>
          <p:cNvSpPr/>
          <p:nvPr/>
        </p:nvSpPr>
        <p:spPr>
          <a:xfrm>
            <a:off x="5122530" y="5569527"/>
            <a:ext cx="1946943" cy="565727"/>
          </a:xfrm>
          <a:prstGeom prst="roundRect">
            <a:avLst>
              <a:gd name="adj" fmla="val 13780"/>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5" name="Rounded Rectangle 4"/>
          <p:cNvSpPr/>
          <p:nvPr/>
        </p:nvSpPr>
        <p:spPr>
          <a:xfrm>
            <a:off x="5418160" y="2783600"/>
            <a:ext cx="1355683" cy="1361209"/>
          </a:xfrm>
          <a:prstGeom prst="roundRect">
            <a:avLst>
              <a:gd name="adj" fmla="val 8270"/>
            </a:avLst>
          </a:prstGeom>
          <a:noFill/>
          <a:ln w="19050">
            <a:solidFill>
              <a:srgbClr val="0153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6" name="Rounded Rectangle 5"/>
          <p:cNvSpPr/>
          <p:nvPr/>
        </p:nvSpPr>
        <p:spPr>
          <a:xfrm>
            <a:off x="8110947" y="2783600"/>
            <a:ext cx="2186938" cy="1361209"/>
          </a:xfrm>
          <a:prstGeom prst="roundRect">
            <a:avLst>
              <a:gd name="adj" fmla="val 8270"/>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7" name="Rounded Rectangle 6"/>
          <p:cNvSpPr/>
          <p:nvPr/>
        </p:nvSpPr>
        <p:spPr>
          <a:xfrm>
            <a:off x="2134113" y="2783600"/>
            <a:ext cx="1946943" cy="1361209"/>
          </a:xfrm>
          <a:prstGeom prst="roundRect">
            <a:avLst>
              <a:gd name="adj" fmla="val 8270"/>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8" name="Rectangle 14"/>
          <p:cNvSpPr>
            <a:spLocks noChangeArrowheads="1"/>
          </p:cNvSpPr>
          <p:nvPr/>
        </p:nvSpPr>
        <p:spPr bwMode="auto">
          <a:xfrm>
            <a:off x="1798130" y="1773583"/>
            <a:ext cx="2655983" cy="6647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lgn="ctr">
              <a:lnSpc>
                <a:spcPct val="90000"/>
              </a:lnSpc>
            </a:pPr>
            <a:r>
              <a:rPr lang="en-US" altLang="en-US" sz="2400" b="1" dirty="0">
                <a:solidFill>
                  <a:srgbClr val="0153A5"/>
                </a:solidFill>
              </a:rPr>
              <a:t>Marketing Actions</a:t>
            </a:r>
          </a:p>
          <a:p>
            <a:pPr algn="ctr">
              <a:lnSpc>
                <a:spcPct val="90000"/>
              </a:lnSpc>
            </a:pPr>
            <a:r>
              <a:rPr lang="en-US" altLang="en-US" sz="2400" b="1" dirty="0">
                <a:solidFill>
                  <a:srgbClr val="0153A5"/>
                </a:solidFill>
              </a:rPr>
              <a:t>Inputs</a:t>
            </a:r>
          </a:p>
        </p:txBody>
      </p:sp>
      <p:sp>
        <p:nvSpPr>
          <p:cNvPr id="9" name="Rectangle 15"/>
          <p:cNvSpPr>
            <a:spLocks noChangeArrowheads="1"/>
          </p:cNvSpPr>
          <p:nvPr/>
        </p:nvSpPr>
        <p:spPr bwMode="auto">
          <a:xfrm>
            <a:off x="5125459" y="1373973"/>
            <a:ext cx="1846659" cy="6647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lgn="ctr">
              <a:lnSpc>
                <a:spcPct val="90000"/>
              </a:lnSpc>
            </a:pPr>
            <a:r>
              <a:rPr lang="en-US" altLang="en-US" sz="2400" b="1" dirty="0">
                <a:solidFill>
                  <a:srgbClr val="0153A5"/>
                </a:solidFill>
              </a:rPr>
              <a:t>Competitive </a:t>
            </a:r>
          </a:p>
          <a:p>
            <a:pPr algn="ctr">
              <a:lnSpc>
                <a:spcPct val="90000"/>
              </a:lnSpc>
            </a:pPr>
            <a:r>
              <a:rPr lang="en-US" altLang="en-US" sz="2400" b="1" dirty="0">
                <a:solidFill>
                  <a:srgbClr val="0153A5"/>
                </a:solidFill>
              </a:rPr>
              <a:t>Actions</a:t>
            </a:r>
          </a:p>
        </p:txBody>
      </p:sp>
      <p:sp>
        <p:nvSpPr>
          <p:cNvPr id="10" name="Rectangle 16"/>
          <p:cNvSpPr>
            <a:spLocks noChangeArrowheads="1"/>
          </p:cNvSpPr>
          <p:nvPr/>
        </p:nvSpPr>
        <p:spPr bwMode="auto">
          <a:xfrm>
            <a:off x="7794200" y="1773583"/>
            <a:ext cx="2584042" cy="6647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lgn="ctr">
              <a:lnSpc>
                <a:spcPct val="90000"/>
              </a:lnSpc>
            </a:pPr>
            <a:r>
              <a:rPr lang="en-US" altLang="en-US" sz="2400" b="1" dirty="0">
                <a:solidFill>
                  <a:srgbClr val="0153A5"/>
                </a:solidFill>
              </a:rPr>
              <a:t>Observed Market </a:t>
            </a:r>
          </a:p>
          <a:p>
            <a:pPr algn="ctr">
              <a:lnSpc>
                <a:spcPct val="90000"/>
              </a:lnSpc>
            </a:pPr>
            <a:r>
              <a:rPr lang="en-US" altLang="en-US" sz="2400" b="1" dirty="0">
                <a:solidFill>
                  <a:srgbClr val="0153A5"/>
                </a:solidFill>
              </a:rPr>
              <a:t>Outputs</a:t>
            </a:r>
          </a:p>
        </p:txBody>
      </p:sp>
      <p:sp>
        <p:nvSpPr>
          <p:cNvPr id="11" name="Rectangle 17"/>
          <p:cNvSpPr>
            <a:spLocks noChangeArrowheads="1"/>
          </p:cNvSpPr>
          <p:nvPr/>
        </p:nvSpPr>
        <p:spPr bwMode="auto">
          <a:xfrm>
            <a:off x="5515608" y="2975318"/>
            <a:ext cx="1227900"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lgn="ctr"/>
            <a:r>
              <a:rPr lang="en-US" altLang="en-US" sz="2000" b="1" dirty="0"/>
              <a:t>Market</a:t>
            </a:r>
          </a:p>
          <a:p>
            <a:pPr algn="ctr"/>
            <a:r>
              <a:rPr lang="en-US" altLang="en-US" sz="2000" b="1" dirty="0"/>
              <a:t>Response</a:t>
            </a:r>
          </a:p>
          <a:p>
            <a:pPr algn="ctr"/>
            <a:r>
              <a:rPr lang="en-US" altLang="en-US" sz="2000" b="1" dirty="0"/>
              <a:t>Model</a:t>
            </a:r>
          </a:p>
        </p:txBody>
      </p:sp>
      <p:sp>
        <p:nvSpPr>
          <p:cNvPr id="12" name="Rectangle 19"/>
          <p:cNvSpPr>
            <a:spLocks noChangeArrowheads="1"/>
          </p:cNvSpPr>
          <p:nvPr/>
        </p:nvSpPr>
        <p:spPr bwMode="auto">
          <a:xfrm>
            <a:off x="5497279" y="5718887"/>
            <a:ext cx="119744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lgn="ctr"/>
            <a:r>
              <a:rPr lang="en-US" altLang="en-US" sz="2000" dirty="0">
                <a:solidFill>
                  <a:schemeClr val="bg1"/>
                </a:solidFill>
              </a:rPr>
              <a:t>Objectives</a:t>
            </a:r>
            <a:endParaRPr lang="en-US" altLang="en-US" sz="1400" dirty="0">
              <a:solidFill>
                <a:schemeClr val="bg1"/>
              </a:solidFill>
            </a:endParaRPr>
          </a:p>
        </p:txBody>
      </p:sp>
      <p:sp>
        <p:nvSpPr>
          <p:cNvPr id="13" name="Rectangle 22"/>
          <p:cNvSpPr>
            <a:spLocks noChangeArrowheads="1"/>
          </p:cNvSpPr>
          <p:nvPr/>
        </p:nvSpPr>
        <p:spPr bwMode="auto">
          <a:xfrm>
            <a:off x="2283749" y="2840408"/>
            <a:ext cx="1704723"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algn="ctr"/>
            <a:r>
              <a:rPr lang="en-US" altLang="en-US" dirty="0">
                <a:solidFill>
                  <a:schemeClr val="bg1"/>
                </a:solidFill>
              </a:rPr>
              <a:t>Product design </a:t>
            </a:r>
          </a:p>
          <a:p>
            <a:pPr algn="ctr"/>
            <a:r>
              <a:rPr lang="en-US" altLang="en-US" dirty="0">
                <a:solidFill>
                  <a:schemeClr val="bg1"/>
                </a:solidFill>
              </a:rPr>
              <a:t>Price</a:t>
            </a:r>
          </a:p>
          <a:p>
            <a:pPr algn="ctr"/>
            <a:r>
              <a:rPr lang="en-US" altLang="en-US" dirty="0">
                <a:solidFill>
                  <a:schemeClr val="bg1"/>
                </a:solidFill>
              </a:rPr>
              <a:t>Advertising</a:t>
            </a:r>
          </a:p>
          <a:p>
            <a:pPr algn="ctr"/>
            <a:r>
              <a:rPr lang="en-US" altLang="en-US" dirty="0">
                <a:solidFill>
                  <a:schemeClr val="bg1"/>
                </a:solidFill>
              </a:rPr>
              <a:t>Selling effort etc.</a:t>
            </a:r>
          </a:p>
        </p:txBody>
      </p:sp>
      <p:sp>
        <p:nvSpPr>
          <p:cNvPr id="14" name="Rectangle 25"/>
          <p:cNvSpPr>
            <a:spLocks noChangeArrowheads="1"/>
          </p:cNvSpPr>
          <p:nvPr/>
        </p:nvSpPr>
        <p:spPr bwMode="auto">
          <a:xfrm>
            <a:off x="8317068" y="3044456"/>
            <a:ext cx="1864485"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lgn="ctr"/>
            <a:r>
              <a:rPr lang="en-US" altLang="en-US" sz="2000" dirty="0">
                <a:solidFill>
                  <a:schemeClr val="bg1"/>
                </a:solidFill>
              </a:rPr>
              <a:t>Awareness level</a:t>
            </a:r>
          </a:p>
          <a:p>
            <a:pPr algn="ctr"/>
            <a:r>
              <a:rPr lang="en-US" altLang="en-US" sz="2000" dirty="0">
                <a:solidFill>
                  <a:schemeClr val="bg1"/>
                </a:solidFill>
              </a:rPr>
              <a:t>Preference level</a:t>
            </a:r>
          </a:p>
          <a:p>
            <a:pPr algn="ctr"/>
            <a:r>
              <a:rPr lang="en-US" altLang="en-US" sz="2000" dirty="0">
                <a:solidFill>
                  <a:schemeClr val="bg1"/>
                </a:solidFill>
              </a:rPr>
              <a:t>Sales Level</a:t>
            </a:r>
          </a:p>
        </p:txBody>
      </p:sp>
      <p:cxnSp>
        <p:nvCxnSpPr>
          <p:cNvPr id="15" name="Straight Arrow Connector 14"/>
          <p:cNvCxnSpPr/>
          <p:nvPr/>
        </p:nvCxnSpPr>
        <p:spPr>
          <a:xfrm>
            <a:off x="6096000" y="2078179"/>
            <a:ext cx="0" cy="613067"/>
          </a:xfrm>
          <a:prstGeom prst="straightConnector1">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6875317" y="3522515"/>
            <a:ext cx="1132610" cy="0"/>
          </a:xfrm>
          <a:prstGeom prst="straightConnector1">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7170365" y="5841997"/>
            <a:ext cx="1932588" cy="0"/>
          </a:xfrm>
          <a:prstGeom prst="straightConnector1">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9102953" y="4241793"/>
            <a:ext cx="0" cy="160020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3082638" y="5841997"/>
            <a:ext cx="193110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4173680" y="3532906"/>
            <a:ext cx="1132610" cy="0"/>
          </a:xfrm>
          <a:prstGeom prst="straightConnector1">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3082638" y="4241793"/>
            <a:ext cx="0" cy="1600204"/>
          </a:xfrm>
          <a:prstGeom prst="straightConnector1">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6096000" y="4241793"/>
            <a:ext cx="0" cy="473084"/>
          </a:xfrm>
          <a:prstGeom prst="straightConnector1">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23" name="Rectangle 18"/>
          <p:cNvSpPr>
            <a:spLocks noChangeArrowheads="1"/>
          </p:cNvSpPr>
          <p:nvPr/>
        </p:nvSpPr>
        <p:spPr bwMode="auto">
          <a:xfrm>
            <a:off x="5517137" y="4766833"/>
            <a:ext cx="1194238"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lgn="ctr"/>
            <a:r>
              <a:rPr lang="en-US" altLang="en-US" sz="1400" dirty="0"/>
              <a:t>Environmental </a:t>
            </a:r>
          </a:p>
          <a:p>
            <a:pPr algn="ctr"/>
            <a:r>
              <a:rPr lang="en-US" altLang="en-US" sz="1400" dirty="0"/>
              <a:t>Conditions</a:t>
            </a:r>
          </a:p>
        </p:txBody>
      </p:sp>
      <p:sp>
        <p:nvSpPr>
          <p:cNvPr id="24" name="Rectangle 27"/>
          <p:cNvSpPr>
            <a:spLocks noChangeArrowheads="1"/>
          </p:cNvSpPr>
          <p:nvPr/>
        </p:nvSpPr>
        <p:spPr bwMode="auto">
          <a:xfrm>
            <a:off x="7594946" y="5517297"/>
            <a:ext cx="1077219" cy="3122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lgn="ctr">
              <a:lnSpc>
                <a:spcPct val="125000"/>
              </a:lnSpc>
            </a:pPr>
            <a:r>
              <a:rPr lang="en-US" altLang="en-US" dirty="0"/>
              <a:t>Evaluation</a:t>
            </a:r>
          </a:p>
        </p:txBody>
      </p:sp>
      <p:sp>
        <p:nvSpPr>
          <p:cNvPr id="25" name="Rectangle 28"/>
          <p:cNvSpPr>
            <a:spLocks noChangeArrowheads="1"/>
          </p:cNvSpPr>
          <p:nvPr/>
        </p:nvSpPr>
        <p:spPr bwMode="auto">
          <a:xfrm>
            <a:off x="3125354" y="5505884"/>
            <a:ext cx="1943100" cy="3122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gn="ctr">
              <a:lnSpc>
                <a:spcPct val="125000"/>
              </a:lnSpc>
            </a:pPr>
            <a:r>
              <a:rPr lang="en-US" altLang="en-US" dirty="0"/>
              <a:t>Control Adaption</a:t>
            </a:r>
          </a:p>
        </p:txBody>
      </p:sp>
      <p:grpSp>
        <p:nvGrpSpPr>
          <p:cNvPr id="26" name="Group 25"/>
          <p:cNvGrpSpPr/>
          <p:nvPr/>
        </p:nvGrpSpPr>
        <p:grpSpPr>
          <a:xfrm>
            <a:off x="3874935" y="5935517"/>
            <a:ext cx="393701" cy="353291"/>
            <a:chOff x="-165101" y="5332012"/>
            <a:chExt cx="393701" cy="353291"/>
          </a:xfrm>
        </p:grpSpPr>
        <p:sp>
          <p:nvSpPr>
            <p:cNvPr id="27" name="Oval 26"/>
            <p:cNvSpPr/>
            <p:nvPr/>
          </p:nvSpPr>
          <p:spPr>
            <a:xfrm>
              <a:off x="-144896" y="5332012"/>
              <a:ext cx="353291" cy="35329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8" name="Rectangle 28"/>
            <p:cNvSpPr>
              <a:spLocks noChangeArrowheads="1"/>
            </p:cNvSpPr>
            <p:nvPr/>
          </p:nvSpPr>
          <p:spPr bwMode="auto">
            <a:xfrm>
              <a:off x="-165101" y="5343605"/>
              <a:ext cx="393701" cy="2428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algn="ctr">
                <a:lnSpc>
                  <a:spcPct val="125000"/>
                </a:lnSpc>
              </a:pPr>
              <a:r>
                <a:rPr lang="en-US" altLang="en-US" sz="1400" dirty="0"/>
                <a:t>06</a:t>
              </a:r>
            </a:p>
          </p:txBody>
        </p:sp>
      </p:grpSp>
      <p:grpSp>
        <p:nvGrpSpPr>
          <p:cNvPr id="29" name="Group 28"/>
          <p:cNvGrpSpPr/>
          <p:nvPr/>
        </p:nvGrpSpPr>
        <p:grpSpPr>
          <a:xfrm>
            <a:off x="7943572" y="5937826"/>
            <a:ext cx="393701" cy="353291"/>
            <a:chOff x="-165101" y="5332012"/>
            <a:chExt cx="393701" cy="353291"/>
          </a:xfrm>
        </p:grpSpPr>
        <p:sp>
          <p:nvSpPr>
            <p:cNvPr id="30" name="Oval 29"/>
            <p:cNvSpPr/>
            <p:nvPr/>
          </p:nvSpPr>
          <p:spPr>
            <a:xfrm>
              <a:off x="-144896" y="5332012"/>
              <a:ext cx="353291" cy="35329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1" name="Rectangle 28"/>
            <p:cNvSpPr>
              <a:spLocks noChangeArrowheads="1"/>
            </p:cNvSpPr>
            <p:nvPr/>
          </p:nvSpPr>
          <p:spPr bwMode="auto">
            <a:xfrm>
              <a:off x="-165101" y="5343605"/>
              <a:ext cx="393701" cy="2428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algn="ctr">
                <a:lnSpc>
                  <a:spcPct val="125000"/>
                </a:lnSpc>
              </a:pPr>
              <a:r>
                <a:rPr lang="en-US" altLang="en-US" sz="1400" dirty="0"/>
                <a:t>05</a:t>
              </a:r>
            </a:p>
          </p:txBody>
        </p:sp>
      </p:grpSp>
      <p:grpSp>
        <p:nvGrpSpPr>
          <p:cNvPr id="32" name="Group 31"/>
          <p:cNvGrpSpPr/>
          <p:nvPr/>
        </p:nvGrpSpPr>
        <p:grpSpPr>
          <a:xfrm>
            <a:off x="6208291" y="4358408"/>
            <a:ext cx="393701" cy="353291"/>
            <a:chOff x="-165101" y="5332012"/>
            <a:chExt cx="393701" cy="353291"/>
          </a:xfrm>
        </p:grpSpPr>
        <p:sp>
          <p:nvSpPr>
            <p:cNvPr id="33" name="Oval 32"/>
            <p:cNvSpPr/>
            <p:nvPr/>
          </p:nvSpPr>
          <p:spPr>
            <a:xfrm>
              <a:off x="-144896" y="5332012"/>
              <a:ext cx="353291" cy="35329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4" name="Rectangle 28"/>
            <p:cNvSpPr>
              <a:spLocks noChangeArrowheads="1"/>
            </p:cNvSpPr>
            <p:nvPr/>
          </p:nvSpPr>
          <p:spPr bwMode="auto">
            <a:xfrm>
              <a:off x="-165101" y="5343605"/>
              <a:ext cx="393701" cy="2428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algn="ctr">
                <a:lnSpc>
                  <a:spcPct val="125000"/>
                </a:lnSpc>
              </a:pPr>
              <a:r>
                <a:rPr lang="en-US" altLang="en-US" sz="1400" dirty="0"/>
                <a:t>03</a:t>
              </a:r>
            </a:p>
          </p:txBody>
        </p:sp>
      </p:grpSp>
      <p:grpSp>
        <p:nvGrpSpPr>
          <p:cNvPr id="35" name="Group 34"/>
          <p:cNvGrpSpPr/>
          <p:nvPr/>
        </p:nvGrpSpPr>
        <p:grpSpPr>
          <a:xfrm>
            <a:off x="4483400" y="3631045"/>
            <a:ext cx="393701" cy="353291"/>
            <a:chOff x="-165101" y="5332012"/>
            <a:chExt cx="393701" cy="353291"/>
          </a:xfrm>
        </p:grpSpPr>
        <p:sp>
          <p:nvSpPr>
            <p:cNvPr id="36" name="Oval 35"/>
            <p:cNvSpPr/>
            <p:nvPr/>
          </p:nvSpPr>
          <p:spPr>
            <a:xfrm>
              <a:off x="-144896" y="5332012"/>
              <a:ext cx="353291" cy="35329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7" name="Rectangle 28"/>
            <p:cNvSpPr>
              <a:spLocks noChangeArrowheads="1"/>
            </p:cNvSpPr>
            <p:nvPr/>
          </p:nvSpPr>
          <p:spPr bwMode="auto">
            <a:xfrm>
              <a:off x="-165101" y="5343605"/>
              <a:ext cx="393701" cy="2428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algn="ctr">
                <a:lnSpc>
                  <a:spcPct val="125000"/>
                </a:lnSpc>
              </a:pPr>
              <a:r>
                <a:rPr lang="en-US" altLang="en-US" sz="1400" dirty="0"/>
                <a:t>01</a:t>
              </a:r>
            </a:p>
          </p:txBody>
        </p:sp>
      </p:grpSp>
      <p:grpSp>
        <p:nvGrpSpPr>
          <p:cNvPr id="38" name="Group 37"/>
          <p:cNvGrpSpPr/>
          <p:nvPr/>
        </p:nvGrpSpPr>
        <p:grpSpPr>
          <a:xfrm>
            <a:off x="6187509" y="2207491"/>
            <a:ext cx="393701" cy="353291"/>
            <a:chOff x="-165101" y="5332012"/>
            <a:chExt cx="393701" cy="353291"/>
          </a:xfrm>
        </p:grpSpPr>
        <p:sp>
          <p:nvSpPr>
            <p:cNvPr id="39" name="Oval 38"/>
            <p:cNvSpPr/>
            <p:nvPr/>
          </p:nvSpPr>
          <p:spPr>
            <a:xfrm>
              <a:off x="-144896" y="5332012"/>
              <a:ext cx="353291" cy="35329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0" name="Rectangle 28"/>
            <p:cNvSpPr>
              <a:spLocks noChangeArrowheads="1"/>
            </p:cNvSpPr>
            <p:nvPr/>
          </p:nvSpPr>
          <p:spPr bwMode="auto">
            <a:xfrm>
              <a:off x="-165101" y="5343605"/>
              <a:ext cx="393701" cy="2428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algn="ctr">
                <a:lnSpc>
                  <a:spcPct val="125000"/>
                </a:lnSpc>
              </a:pPr>
              <a:r>
                <a:rPr lang="en-US" altLang="en-US" sz="1400" dirty="0"/>
                <a:t>02</a:t>
              </a:r>
            </a:p>
          </p:txBody>
        </p:sp>
      </p:grpSp>
      <p:grpSp>
        <p:nvGrpSpPr>
          <p:cNvPr id="41" name="Group 40"/>
          <p:cNvGrpSpPr/>
          <p:nvPr/>
        </p:nvGrpSpPr>
        <p:grpSpPr>
          <a:xfrm>
            <a:off x="7222321" y="3614495"/>
            <a:ext cx="393701" cy="353291"/>
            <a:chOff x="-165101" y="5332012"/>
            <a:chExt cx="393701" cy="353291"/>
          </a:xfrm>
        </p:grpSpPr>
        <p:sp>
          <p:nvSpPr>
            <p:cNvPr id="42" name="Oval 41"/>
            <p:cNvSpPr/>
            <p:nvPr/>
          </p:nvSpPr>
          <p:spPr>
            <a:xfrm>
              <a:off x="-144896" y="5332012"/>
              <a:ext cx="353291" cy="35329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43" name="Rectangle 28"/>
            <p:cNvSpPr>
              <a:spLocks noChangeArrowheads="1"/>
            </p:cNvSpPr>
            <p:nvPr/>
          </p:nvSpPr>
          <p:spPr bwMode="auto">
            <a:xfrm>
              <a:off x="-165101" y="5343605"/>
              <a:ext cx="393701" cy="2428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algn="ctr">
                <a:lnSpc>
                  <a:spcPct val="125000"/>
                </a:lnSpc>
              </a:pPr>
              <a:r>
                <a:rPr lang="en-US" altLang="en-US" sz="1400" dirty="0"/>
                <a:t>04</a:t>
              </a:r>
            </a:p>
          </p:txBody>
        </p:sp>
      </p:grpSp>
    </p:spTree>
    <p:extLst>
      <p:ext uri="{BB962C8B-B14F-4D97-AF65-F5344CB8AC3E}">
        <p14:creationId xmlns:p14="http://schemas.microsoft.com/office/powerpoint/2010/main" val="3327527102"/>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Response models in the decision loop…</a:t>
            </a:r>
          </a:p>
        </p:txBody>
      </p:sp>
      <p:sp>
        <p:nvSpPr>
          <p:cNvPr id="4" name="Rounded Rectangle 3"/>
          <p:cNvSpPr/>
          <p:nvPr/>
        </p:nvSpPr>
        <p:spPr>
          <a:xfrm>
            <a:off x="5122530" y="5569527"/>
            <a:ext cx="1946943" cy="565727"/>
          </a:xfrm>
          <a:prstGeom prst="roundRect">
            <a:avLst>
              <a:gd name="adj" fmla="val 13780"/>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5" name="Rounded Rectangle 4"/>
          <p:cNvSpPr/>
          <p:nvPr/>
        </p:nvSpPr>
        <p:spPr>
          <a:xfrm>
            <a:off x="5418160" y="2783600"/>
            <a:ext cx="1355683" cy="1361209"/>
          </a:xfrm>
          <a:prstGeom prst="roundRect">
            <a:avLst>
              <a:gd name="adj" fmla="val 8270"/>
            </a:avLst>
          </a:prstGeom>
          <a:noFill/>
          <a:ln w="19050">
            <a:solidFill>
              <a:srgbClr val="0153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6" name="Rounded Rectangle 5"/>
          <p:cNvSpPr/>
          <p:nvPr/>
        </p:nvSpPr>
        <p:spPr>
          <a:xfrm>
            <a:off x="8110947" y="2783600"/>
            <a:ext cx="1946943" cy="1361209"/>
          </a:xfrm>
          <a:prstGeom prst="roundRect">
            <a:avLst>
              <a:gd name="adj" fmla="val 8270"/>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7" name="Rounded Rectangle 6"/>
          <p:cNvSpPr/>
          <p:nvPr/>
        </p:nvSpPr>
        <p:spPr>
          <a:xfrm>
            <a:off x="2134113" y="2783600"/>
            <a:ext cx="1946943" cy="1361209"/>
          </a:xfrm>
          <a:prstGeom prst="roundRect">
            <a:avLst>
              <a:gd name="adj" fmla="val 8270"/>
            </a:avLst>
          </a:prstGeom>
          <a:solidFill>
            <a:srgbClr val="0153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8" name="Rectangle 14"/>
          <p:cNvSpPr>
            <a:spLocks noChangeArrowheads="1"/>
          </p:cNvSpPr>
          <p:nvPr/>
        </p:nvSpPr>
        <p:spPr bwMode="auto">
          <a:xfrm>
            <a:off x="2072051" y="1887884"/>
            <a:ext cx="2108141" cy="4985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lgn="ctr">
              <a:lnSpc>
                <a:spcPct val="90000"/>
              </a:lnSpc>
            </a:pPr>
            <a:r>
              <a:rPr lang="en-US" altLang="en-US" b="1" dirty="0">
                <a:solidFill>
                  <a:srgbClr val="0153A5"/>
                </a:solidFill>
              </a:rPr>
              <a:t>Marketing Actions</a:t>
            </a:r>
          </a:p>
          <a:p>
            <a:pPr algn="ctr">
              <a:lnSpc>
                <a:spcPct val="90000"/>
              </a:lnSpc>
            </a:pPr>
            <a:r>
              <a:rPr lang="en-US" altLang="en-US" b="1" dirty="0">
                <a:solidFill>
                  <a:srgbClr val="0153A5"/>
                </a:solidFill>
              </a:rPr>
              <a:t>Inputs</a:t>
            </a:r>
          </a:p>
        </p:txBody>
      </p:sp>
      <p:sp>
        <p:nvSpPr>
          <p:cNvPr id="9" name="Rectangle 15"/>
          <p:cNvSpPr>
            <a:spLocks noChangeArrowheads="1"/>
          </p:cNvSpPr>
          <p:nvPr/>
        </p:nvSpPr>
        <p:spPr bwMode="auto">
          <a:xfrm>
            <a:off x="4932221" y="1887885"/>
            <a:ext cx="2327561" cy="2492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lgn="ctr">
              <a:lnSpc>
                <a:spcPct val="90000"/>
              </a:lnSpc>
            </a:pPr>
            <a:r>
              <a:rPr lang="en-US" altLang="en-US" b="1">
                <a:solidFill>
                  <a:srgbClr val="0153A5"/>
                </a:solidFill>
              </a:rPr>
              <a:t>Competitive Actions</a:t>
            </a:r>
          </a:p>
        </p:txBody>
      </p:sp>
      <p:sp>
        <p:nvSpPr>
          <p:cNvPr id="10" name="Rectangle 16"/>
          <p:cNvSpPr>
            <a:spLocks noChangeArrowheads="1"/>
          </p:cNvSpPr>
          <p:nvPr/>
        </p:nvSpPr>
        <p:spPr bwMode="auto">
          <a:xfrm>
            <a:off x="8287122" y="1887884"/>
            <a:ext cx="1598194"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lvl="0" algn="ctr" eaLnBrk="0" hangingPunct="0">
              <a:defRPr/>
            </a:pPr>
            <a:r>
              <a:rPr lang="en-US" b="1" dirty="0">
                <a:solidFill>
                  <a:srgbClr val="0153A5"/>
                </a:solidFill>
              </a:rPr>
              <a:t>Observations </a:t>
            </a:r>
          </a:p>
          <a:p>
            <a:pPr lvl="0" algn="ctr" eaLnBrk="0" hangingPunct="0">
              <a:defRPr/>
            </a:pPr>
            <a:r>
              <a:rPr lang="en-US" b="1" dirty="0">
                <a:solidFill>
                  <a:srgbClr val="0153A5"/>
                </a:solidFill>
              </a:rPr>
              <a:t>(outputs)</a:t>
            </a:r>
            <a:endParaRPr lang="en-US" altLang="en-US" b="1" dirty="0">
              <a:solidFill>
                <a:srgbClr val="0153A5"/>
              </a:solidFill>
            </a:endParaRPr>
          </a:p>
        </p:txBody>
      </p:sp>
      <p:sp>
        <p:nvSpPr>
          <p:cNvPr id="11" name="Rectangle 17"/>
          <p:cNvSpPr>
            <a:spLocks noChangeArrowheads="1"/>
          </p:cNvSpPr>
          <p:nvPr/>
        </p:nvSpPr>
        <p:spPr bwMode="auto">
          <a:xfrm>
            <a:off x="5669602" y="3198782"/>
            <a:ext cx="852798"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lgn="ctr"/>
            <a:r>
              <a:rPr lang="en-US" altLang="en-US" sz="1400" b="1" dirty="0"/>
              <a:t>Response</a:t>
            </a:r>
          </a:p>
          <a:p>
            <a:pPr algn="ctr"/>
            <a:r>
              <a:rPr lang="en-US" altLang="en-US" sz="1400" b="1" dirty="0"/>
              <a:t>Model</a:t>
            </a:r>
          </a:p>
        </p:txBody>
      </p:sp>
      <p:sp>
        <p:nvSpPr>
          <p:cNvPr id="12" name="Rectangle 19"/>
          <p:cNvSpPr>
            <a:spLocks noChangeArrowheads="1"/>
          </p:cNvSpPr>
          <p:nvPr/>
        </p:nvSpPr>
        <p:spPr bwMode="auto">
          <a:xfrm>
            <a:off x="5663189" y="5718887"/>
            <a:ext cx="865622"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lgn="ctr"/>
            <a:r>
              <a:rPr lang="en-US" altLang="en-US" sz="1400" dirty="0">
                <a:solidFill>
                  <a:schemeClr val="bg1"/>
                </a:solidFill>
              </a:rPr>
              <a:t>Objectives</a:t>
            </a:r>
          </a:p>
        </p:txBody>
      </p:sp>
      <p:sp>
        <p:nvSpPr>
          <p:cNvPr id="13" name="Rectangle 22"/>
          <p:cNvSpPr>
            <a:spLocks noChangeArrowheads="1"/>
          </p:cNvSpPr>
          <p:nvPr/>
        </p:nvSpPr>
        <p:spPr bwMode="auto">
          <a:xfrm>
            <a:off x="2339789" y="2973674"/>
            <a:ext cx="1531098" cy="861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p>
            <a:pPr algn="ctr"/>
            <a:r>
              <a:rPr lang="en-US" altLang="en-US" sz="1400" dirty="0">
                <a:solidFill>
                  <a:schemeClr val="bg1"/>
                </a:solidFill>
              </a:rPr>
              <a:t>Product design, </a:t>
            </a:r>
          </a:p>
          <a:p>
            <a:pPr algn="ctr"/>
            <a:r>
              <a:rPr lang="en-US" altLang="en-US" sz="1400" dirty="0">
                <a:solidFill>
                  <a:schemeClr val="bg1"/>
                </a:solidFill>
              </a:rPr>
              <a:t>Price,</a:t>
            </a:r>
          </a:p>
          <a:p>
            <a:pPr algn="ctr"/>
            <a:r>
              <a:rPr lang="en-US" altLang="en-US" sz="1400" dirty="0">
                <a:solidFill>
                  <a:schemeClr val="bg1"/>
                </a:solidFill>
              </a:rPr>
              <a:t>Advertising</a:t>
            </a:r>
          </a:p>
          <a:p>
            <a:pPr algn="ctr"/>
            <a:r>
              <a:rPr lang="en-US" altLang="en-US" sz="1400" dirty="0">
                <a:solidFill>
                  <a:schemeClr val="bg1"/>
                </a:solidFill>
              </a:rPr>
              <a:t>Selling effort</a:t>
            </a:r>
          </a:p>
        </p:txBody>
      </p:sp>
      <p:sp>
        <p:nvSpPr>
          <p:cNvPr id="14" name="Rectangle 25"/>
          <p:cNvSpPr>
            <a:spLocks noChangeArrowheads="1"/>
          </p:cNvSpPr>
          <p:nvPr/>
        </p:nvSpPr>
        <p:spPr bwMode="auto">
          <a:xfrm>
            <a:off x="8606408" y="3094872"/>
            <a:ext cx="99309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lvl="0" algn="ctr">
              <a:defRPr/>
            </a:pPr>
            <a:r>
              <a:rPr lang="en-US" sz="1400" dirty="0">
                <a:solidFill>
                  <a:schemeClr val="bg1"/>
                </a:solidFill>
              </a:rPr>
              <a:t>Awareness</a:t>
            </a:r>
          </a:p>
          <a:p>
            <a:pPr lvl="0" algn="ctr">
              <a:defRPr/>
            </a:pPr>
            <a:r>
              <a:rPr lang="en-US" sz="1400" dirty="0">
                <a:solidFill>
                  <a:schemeClr val="bg1"/>
                </a:solidFill>
              </a:rPr>
              <a:t>Preferences</a:t>
            </a:r>
          </a:p>
          <a:p>
            <a:pPr lvl="0" algn="ctr">
              <a:defRPr/>
            </a:pPr>
            <a:r>
              <a:rPr lang="en-US" sz="1400" dirty="0">
                <a:solidFill>
                  <a:schemeClr val="bg1"/>
                </a:solidFill>
              </a:rPr>
              <a:t>Sales</a:t>
            </a:r>
            <a:endParaRPr lang="en-US" altLang="en-US" sz="1400" dirty="0">
              <a:solidFill>
                <a:schemeClr val="bg1"/>
              </a:solidFill>
            </a:endParaRPr>
          </a:p>
        </p:txBody>
      </p:sp>
      <p:cxnSp>
        <p:nvCxnSpPr>
          <p:cNvPr id="15" name="Straight Arrow Connector 14"/>
          <p:cNvCxnSpPr/>
          <p:nvPr/>
        </p:nvCxnSpPr>
        <p:spPr>
          <a:xfrm>
            <a:off x="6096000" y="2234045"/>
            <a:ext cx="0" cy="457200"/>
          </a:xfrm>
          <a:prstGeom prst="straightConnector1">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6875317" y="3522515"/>
            <a:ext cx="1132610" cy="0"/>
          </a:xfrm>
          <a:prstGeom prst="straightConnector1">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a:off x="7170365" y="5841997"/>
            <a:ext cx="1932588" cy="0"/>
          </a:xfrm>
          <a:prstGeom prst="straightConnector1">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9102953" y="4241793"/>
            <a:ext cx="0" cy="160020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3082638" y="5841997"/>
            <a:ext cx="193110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4173680" y="3532906"/>
            <a:ext cx="1132610" cy="0"/>
          </a:xfrm>
          <a:prstGeom prst="straightConnector1">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3082638" y="4241793"/>
            <a:ext cx="0" cy="1600204"/>
          </a:xfrm>
          <a:prstGeom prst="straightConnector1">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6096000" y="4241793"/>
            <a:ext cx="0" cy="473084"/>
          </a:xfrm>
          <a:prstGeom prst="straightConnector1">
            <a:avLst/>
          </a:prstGeom>
          <a:ln>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23" name="Rectangle 18"/>
          <p:cNvSpPr>
            <a:spLocks noChangeArrowheads="1"/>
          </p:cNvSpPr>
          <p:nvPr/>
        </p:nvSpPr>
        <p:spPr bwMode="auto">
          <a:xfrm>
            <a:off x="5480461" y="4766833"/>
            <a:ext cx="1267590"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lgn="ctr"/>
            <a:r>
              <a:rPr lang="en-US" altLang="en-US" sz="1400" dirty="0"/>
              <a:t>Environmental </a:t>
            </a:r>
          </a:p>
          <a:p>
            <a:pPr algn="ctr"/>
            <a:r>
              <a:rPr lang="en-US" altLang="en-US" sz="1400" dirty="0"/>
              <a:t>Conditions</a:t>
            </a:r>
          </a:p>
        </p:txBody>
      </p:sp>
      <p:sp>
        <p:nvSpPr>
          <p:cNvPr id="24" name="Rectangle 27"/>
          <p:cNvSpPr>
            <a:spLocks noChangeArrowheads="1"/>
          </p:cNvSpPr>
          <p:nvPr/>
        </p:nvSpPr>
        <p:spPr bwMode="auto">
          <a:xfrm>
            <a:off x="7697538" y="5517296"/>
            <a:ext cx="872034" cy="248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p>
            <a:pPr algn="ctr">
              <a:lnSpc>
                <a:spcPct val="125000"/>
              </a:lnSpc>
            </a:pPr>
            <a:r>
              <a:rPr lang="en-US" altLang="en-US" sz="1400" dirty="0"/>
              <a:t>Evaluation</a:t>
            </a:r>
          </a:p>
        </p:txBody>
      </p:sp>
      <p:sp>
        <p:nvSpPr>
          <p:cNvPr id="25" name="Rectangle 28"/>
          <p:cNvSpPr>
            <a:spLocks noChangeArrowheads="1"/>
          </p:cNvSpPr>
          <p:nvPr/>
        </p:nvSpPr>
        <p:spPr bwMode="auto">
          <a:xfrm>
            <a:off x="3125354" y="5505883"/>
            <a:ext cx="1943100" cy="248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p>
            <a:pPr algn="ctr">
              <a:lnSpc>
                <a:spcPct val="125000"/>
              </a:lnSpc>
            </a:pPr>
            <a:r>
              <a:rPr lang="en-US" altLang="en-US" sz="1400" dirty="0"/>
              <a:t>Control Adaption</a:t>
            </a:r>
          </a:p>
        </p:txBody>
      </p:sp>
    </p:spTree>
    <p:extLst>
      <p:ext uri="{BB962C8B-B14F-4D97-AF65-F5344CB8AC3E}">
        <p14:creationId xmlns:p14="http://schemas.microsoft.com/office/powerpoint/2010/main" val="4024006281"/>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(simple) example of response model</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024738587"/>
              </p:ext>
            </p:extLst>
          </p:nvPr>
        </p:nvGraphicFramePr>
        <p:xfrm>
          <a:off x="2152650" y="1500189"/>
          <a:ext cx="7886700" cy="467677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392143573"/>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Individual-Level Response Models: Requirements</a:t>
            </a:r>
            <a:endParaRPr lang="en-US" dirty="0"/>
          </a:p>
        </p:txBody>
      </p:sp>
      <p:sp>
        <p:nvSpPr>
          <p:cNvPr id="3" name="Content Placeholder 2"/>
          <p:cNvSpPr>
            <a:spLocks noGrp="1"/>
          </p:cNvSpPr>
          <p:nvPr>
            <p:ph idx="1"/>
          </p:nvPr>
        </p:nvSpPr>
        <p:spPr/>
        <p:txBody>
          <a:bodyPr anchor="t">
            <a:normAutofit/>
          </a:bodyPr>
          <a:lstStyle/>
          <a:p>
            <a:pPr>
              <a:lnSpc>
                <a:spcPct val="100000"/>
              </a:lnSpc>
              <a:spcBef>
                <a:spcPts val="600"/>
              </a:spcBef>
              <a:spcAft>
                <a:spcPts val="600"/>
              </a:spcAft>
              <a:buSzPct val="90000"/>
            </a:pPr>
            <a:r>
              <a:rPr lang="en-US" altLang="en-US" sz="3600" dirty="0"/>
              <a:t>Satisfies sum and range constraints.</a:t>
            </a:r>
          </a:p>
          <a:p>
            <a:pPr>
              <a:lnSpc>
                <a:spcPct val="100000"/>
              </a:lnSpc>
              <a:spcBef>
                <a:spcPts val="600"/>
              </a:spcBef>
              <a:spcAft>
                <a:spcPts val="600"/>
              </a:spcAft>
              <a:buSzPct val="90000"/>
            </a:pPr>
            <a:r>
              <a:rPr lang="en-US" altLang="en-US" sz="3600" dirty="0"/>
              <a:t>Is consistent with the “random utility” model.</a:t>
            </a:r>
          </a:p>
          <a:p>
            <a:pPr>
              <a:lnSpc>
                <a:spcPct val="100000"/>
              </a:lnSpc>
              <a:spcBef>
                <a:spcPts val="600"/>
              </a:spcBef>
              <a:spcAft>
                <a:spcPts val="600"/>
              </a:spcAft>
              <a:buSzPct val="90000"/>
            </a:pPr>
            <a:r>
              <a:rPr lang="en-US" altLang="en-US" sz="3600" dirty="0"/>
              <a:t>Has the “proportional draw” property.</a:t>
            </a:r>
          </a:p>
          <a:p>
            <a:pPr>
              <a:lnSpc>
                <a:spcPct val="100000"/>
              </a:lnSpc>
              <a:spcBef>
                <a:spcPts val="600"/>
              </a:spcBef>
              <a:spcAft>
                <a:spcPts val="600"/>
              </a:spcAft>
              <a:buSzPct val="90000"/>
            </a:pPr>
            <a:r>
              <a:rPr lang="en-US" altLang="en-US" sz="3600" dirty="0"/>
              <a:t>Widely used in marketing.</a:t>
            </a:r>
            <a:endParaRPr lang="en-US" sz="3600" dirty="0"/>
          </a:p>
        </p:txBody>
      </p:sp>
    </p:spTree>
    <p:extLst>
      <p:ext uri="{BB962C8B-B14F-4D97-AF65-F5344CB8AC3E}">
        <p14:creationId xmlns:p14="http://schemas.microsoft.com/office/powerpoint/2010/main" val="3637732798"/>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4010" y="1"/>
            <a:ext cx="10809790" cy="1250113"/>
          </a:xfrm>
        </p:spPr>
        <p:txBody>
          <a:bodyPr/>
          <a:lstStyle/>
          <a:p>
            <a:r>
              <a:rPr lang="en-US" altLang="en-US" dirty="0"/>
              <a:t>Individual-Level Response Models: </a:t>
            </a:r>
            <a:br>
              <a:rPr lang="en-US" altLang="en-US" dirty="0"/>
            </a:br>
            <a:r>
              <a:rPr lang="en-US" altLang="en-US" sz="3600" b="1" dirty="0">
                <a:solidFill>
                  <a:srgbClr val="C00000"/>
                </a:solidFill>
              </a:rPr>
              <a:t>multinomial logit model (</a:t>
            </a:r>
            <a:r>
              <a:rPr lang="en-US" altLang="en-US" dirty="0"/>
              <a:t>MNL)</a:t>
            </a:r>
            <a:endParaRPr lang="en-US" dirty="0"/>
          </a:p>
        </p:txBody>
      </p:sp>
      <p:sp>
        <p:nvSpPr>
          <p:cNvPr id="3" name="Content Placeholder 2"/>
          <p:cNvSpPr>
            <a:spLocks noGrp="1"/>
          </p:cNvSpPr>
          <p:nvPr>
            <p:ph idx="1"/>
          </p:nvPr>
        </p:nvSpPr>
        <p:spPr>
          <a:xfrm>
            <a:off x="1" y="1250114"/>
            <a:ext cx="12104914" cy="5926189"/>
          </a:xfrm>
          <a:solidFill>
            <a:schemeClr val="bg1"/>
          </a:solidFill>
        </p:spPr>
        <p:txBody>
          <a:bodyPr>
            <a:normAutofit fontScale="92500" lnSpcReduction="10000"/>
          </a:bodyPr>
          <a:lstStyle/>
          <a:p>
            <a:pPr marL="0" indent="0">
              <a:lnSpc>
                <a:spcPct val="100000"/>
              </a:lnSpc>
              <a:spcAft>
                <a:spcPct val="100000"/>
              </a:spcAft>
              <a:buSzPct val="90000"/>
              <a:buNone/>
              <a:tabLst>
                <a:tab pos="2006600" algn="r"/>
                <a:tab pos="2100263" algn="l"/>
              </a:tabLst>
            </a:pPr>
            <a:r>
              <a:rPr lang="en-US" altLang="en-US" sz="2600" dirty="0"/>
              <a:t>The </a:t>
            </a:r>
            <a:r>
              <a:rPr lang="en-US" altLang="en-US" sz="2600" b="1" dirty="0">
                <a:solidFill>
                  <a:srgbClr val="C00000"/>
                </a:solidFill>
              </a:rPr>
              <a:t>multinomial </a:t>
            </a:r>
            <a:r>
              <a:rPr lang="en-US" altLang="en-US" sz="2600" b="1" dirty="0" err="1">
                <a:solidFill>
                  <a:srgbClr val="C00000"/>
                </a:solidFill>
              </a:rPr>
              <a:t>logit</a:t>
            </a:r>
            <a:r>
              <a:rPr lang="en-US" altLang="en-US" sz="2600" b="1" dirty="0">
                <a:solidFill>
                  <a:srgbClr val="C00000"/>
                </a:solidFill>
              </a:rPr>
              <a:t> model </a:t>
            </a:r>
            <a:r>
              <a:rPr lang="en-US" altLang="en-US" sz="2600" dirty="0"/>
              <a:t>can be used to represent “</a:t>
            </a:r>
            <a:r>
              <a:rPr lang="en-US" altLang="en-US" sz="2600" b="1" dirty="0">
                <a:solidFill>
                  <a:srgbClr val="C00000"/>
                </a:solidFill>
              </a:rPr>
              <a:t>probability of choice</a:t>
            </a:r>
            <a:r>
              <a:rPr lang="en-US" altLang="en-US" sz="2600" dirty="0"/>
              <a:t>.” The individual’s probability of choosing brand 1 is given by (similar equations can be developed for other brands in the consideration set of consumers):</a:t>
            </a:r>
          </a:p>
          <a:p>
            <a:pPr>
              <a:spcAft>
                <a:spcPct val="0"/>
              </a:spcAft>
              <a:buSzPct val="90000"/>
              <a:buNone/>
              <a:tabLst>
                <a:tab pos="2006600" algn="r"/>
                <a:tab pos="2100263" algn="l"/>
              </a:tabLst>
            </a:pPr>
            <a:r>
              <a:rPr lang="en-US" altLang="en-US" sz="3300" dirty="0"/>
              <a:t>		</a:t>
            </a:r>
            <a:r>
              <a:rPr lang="en-US" altLang="en-US" sz="3300" b="1" dirty="0">
                <a:solidFill>
                  <a:srgbClr val="0153A5"/>
                </a:solidFill>
              </a:rPr>
              <a:t>	   </a:t>
            </a:r>
            <a:r>
              <a:rPr lang="en-US" altLang="en-US" sz="3300" b="1" i="1" dirty="0">
                <a:solidFill>
                  <a:srgbClr val="0153A5"/>
                </a:solidFill>
              </a:rPr>
              <a:t>e</a:t>
            </a:r>
            <a:r>
              <a:rPr lang="en-US" altLang="en-US" sz="3300" b="1" i="1" baseline="44000" dirty="0">
                <a:solidFill>
                  <a:srgbClr val="0153A5"/>
                </a:solidFill>
              </a:rPr>
              <a:t>A</a:t>
            </a:r>
            <a:r>
              <a:rPr lang="en-US" altLang="en-US" sz="3300" b="1" baseline="34000" dirty="0">
                <a:solidFill>
                  <a:srgbClr val="0153A5"/>
                </a:solidFill>
              </a:rPr>
              <a:t>1</a:t>
            </a:r>
            <a:endParaRPr lang="en-US" altLang="en-US" sz="3300" b="1" dirty="0">
              <a:solidFill>
                <a:srgbClr val="0153A5"/>
              </a:solidFill>
            </a:endParaRPr>
          </a:p>
          <a:p>
            <a:pPr>
              <a:lnSpc>
                <a:spcPct val="60000"/>
              </a:lnSpc>
              <a:spcAft>
                <a:spcPct val="0"/>
              </a:spcAft>
              <a:buSzPct val="90000"/>
              <a:buNone/>
              <a:tabLst>
                <a:tab pos="2006600" algn="r"/>
                <a:tab pos="2100263" algn="l"/>
              </a:tabLst>
            </a:pPr>
            <a:r>
              <a:rPr lang="en-US" altLang="en-US" sz="3300" b="1" dirty="0">
                <a:solidFill>
                  <a:srgbClr val="0153A5"/>
                </a:solidFill>
              </a:rPr>
              <a:t>		</a:t>
            </a:r>
            <a:r>
              <a:rPr lang="en-US" altLang="en-US" sz="3300" b="1" i="1" dirty="0">
                <a:solidFill>
                  <a:srgbClr val="0153A5"/>
                </a:solidFill>
              </a:rPr>
              <a:t>P</a:t>
            </a:r>
            <a:r>
              <a:rPr lang="en-US" altLang="en-US" sz="3300" b="1" i="1" baseline="-25000" dirty="0">
                <a:solidFill>
                  <a:srgbClr val="0153A5"/>
                </a:solidFill>
              </a:rPr>
              <a:t>i </a:t>
            </a:r>
            <a:r>
              <a:rPr lang="en-US" altLang="en-US" sz="3300" b="1" baseline="-25000" dirty="0">
                <a:solidFill>
                  <a:srgbClr val="0153A5"/>
                </a:solidFill>
              </a:rPr>
              <a:t>1</a:t>
            </a:r>
            <a:r>
              <a:rPr lang="en-US" altLang="en-US" sz="3300" b="1" dirty="0">
                <a:solidFill>
                  <a:srgbClr val="0153A5"/>
                </a:solidFill>
              </a:rPr>
              <a:t>  =	  ––––</a:t>
            </a:r>
          </a:p>
          <a:p>
            <a:pPr>
              <a:spcAft>
                <a:spcPct val="0"/>
              </a:spcAft>
              <a:buSzPct val="90000"/>
              <a:buNone/>
              <a:tabLst>
                <a:tab pos="2006600" algn="r"/>
                <a:tab pos="2100263" algn="l"/>
              </a:tabLst>
            </a:pPr>
            <a:r>
              <a:rPr lang="en-US" altLang="en-US" sz="3300" b="1" dirty="0">
                <a:solidFill>
                  <a:srgbClr val="0153A5"/>
                </a:solidFill>
              </a:rPr>
              <a:t>			   </a:t>
            </a:r>
            <a:r>
              <a:rPr lang="en-US" altLang="en-US" sz="3300" b="1" dirty="0">
                <a:solidFill>
                  <a:srgbClr val="0153A5"/>
                </a:solidFill>
                <a:sym typeface="Symbol" pitchFamily="18" charset="2"/>
              </a:rPr>
              <a:t></a:t>
            </a:r>
            <a:r>
              <a:rPr lang="en-US" altLang="en-US" sz="3300" b="1" i="1" dirty="0">
                <a:solidFill>
                  <a:srgbClr val="0153A5"/>
                </a:solidFill>
              </a:rPr>
              <a:t>e </a:t>
            </a:r>
            <a:r>
              <a:rPr lang="en-US" altLang="en-US" sz="3300" b="1" i="1" baseline="44000" dirty="0" err="1">
                <a:solidFill>
                  <a:srgbClr val="0153A5"/>
                </a:solidFill>
              </a:rPr>
              <a:t>A</a:t>
            </a:r>
            <a:r>
              <a:rPr lang="en-US" altLang="en-US" sz="3300" b="1" i="1" baseline="34000" dirty="0" err="1">
                <a:solidFill>
                  <a:srgbClr val="0153A5"/>
                </a:solidFill>
              </a:rPr>
              <a:t>j</a:t>
            </a:r>
            <a:endParaRPr lang="en-US" altLang="en-US" sz="3300" b="1" dirty="0">
              <a:solidFill>
                <a:srgbClr val="0153A5"/>
              </a:solidFill>
            </a:endParaRPr>
          </a:p>
          <a:p>
            <a:pPr>
              <a:lnSpc>
                <a:spcPct val="55000"/>
              </a:lnSpc>
              <a:buSzPct val="90000"/>
              <a:buNone/>
              <a:tabLst>
                <a:tab pos="2006600" algn="r"/>
                <a:tab pos="2100263" algn="l"/>
              </a:tabLst>
            </a:pPr>
            <a:r>
              <a:rPr lang="en-US" altLang="en-US" sz="3300" b="1" dirty="0">
                <a:solidFill>
                  <a:srgbClr val="0153A5"/>
                </a:solidFill>
              </a:rPr>
              <a:t>			   </a:t>
            </a:r>
            <a:r>
              <a:rPr lang="en-US" altLang="en-US" sz="3300" b="1" i="1" dirty="0">
                <a:solidFill>
                  <a:srgbClr val="0153A5"/>
                </a:solidFill>
              </a:rPr>
              <a:t>j</a:t>
            </a:r>
          </a:p>
          <a:p>
            <a:pPr>
              <a:lnSpc>
                <a:spcPct val="55000"/>
              </a:lnSpc>
              <a:buSzPct val="90000"/>
              <a:buNone/>
              <a:tabLst>
                <a:tab pos="2006600" algn="r"/>
                <a:tab pos="2100263" algn="l"/>
              </a:tabLst>
            </a:pPr>
            <a:endParaRPr lang="en-US" altLang="en-US" sz="3300" i="1" dirty="0"/>
          </a:p>
          <a:p>
            <a:pPr>
              <a:lnSpc>
                <a:spcPct val="55000"/>
              </a:lnSpc>
              <a:spcBef>
                <a:spcPct val="55000"/>
              </a:spcBef>
              <a:spcAft>
                <a:spcPct val="15000"/>
              </a:spcAft>
              <a:buSzPct val="90000"/>
              <a:buNone/>
              <a:tabLst>
                <a:tab pos="2006600" algn="r"/>
                <a:tab pos="2100263" algn="l"/>
              </a:tabLst>
            </a:pPr>
            <a:r>
              <a:rPr lang="en-US" altLang="en-US" sz="3300" dirty="0"/>
              <a:t>  	     where	     </a:t>
            </a:r>
            <a:r>
              <a:rPr lang="en-US" altLang="en-US" sz="3300" b="1" i="1" dirty="0" err="1">
                <a:solidFill>
                  <a:srgbClr val="0153A5"/>
                </a:solidFill>
              </a:rPr>
              <a:t>A</a:t>
            </a:r>
            <a:r>
              <a:rPr lang="en-US" altLang="en-US" sz="3300" b="1" i="1" baseline="-25000" dirty="0" err="1">
                <a:solidFill>
                  <a:srgbClr val="0153A5"/>
                </a:solidFill>
              </a:rPr>
              <a:t>j</a:t>
            </a:r>
            <a:r>
              <a:rPr lang="en-US" altLang="en-US" sz="3300" b="1" dirty="0">
                <a:solidFill>
                  <a:srgbClr val="0153A5"/>
                </a:solidFill>
              </a:rPr>
              <a:t>   =	 </a:t>
            </a:r>
            <a:r>
              <a:rPr lang="en-US" altLang="en-US" sz="3300" b="1" dirty="0">
                <a:solidFill>
                  <a:srgbClr val="0153A5"/>
                </a:solidFill>
                <a:sym typeface="Symbol" pitchFamily="18" charset="2"/>
              </a:rPr>
              <a:t> </a:t>
            </a:r>
            <a:r>
              <a:rPr lang="en-US" altLang="en-US" sz="3300" b="1" i="1" dirty="0">
                <a:solidFill>
                  <a:srgbClr val="0153A5"/>
                </a:solidFill>
              </a:rPr>
              <a:t>b</a:t>
            </a:r>
            <a:r>
              <a:rPr lang="en-US" altLang="en-US" sz="3300" b="1" i="1" baseline="-25000" dirty="0">
                <a:solidFill>
                  <a:srgbClr val="0153A5"/>
                </a:solidFill>
              </a:rPr>
              <a:t>k </a:t>
            </a:r>
            <a:r>
              <a:rPr lang="en-US" altLang="en-US" sz="3300" b="1" i="1" dirty="0" err="1">
                <a:solidFill>
                  <a:srgbClr val="0153A5"/>
                </a:solidFill>
              </a:rPr>
              <a:t>X</a:t>
            </a:r>
            <a:r>
              <a:rPr lang="en-US" altLang="en-US" sz="3300" b="1" i="1" baseline="-25000" dirty="0" err="1">
                <a:solidFill>
                  <a:srgbClr val="0153A5"/>
                </a:solidFill>
              </a:rPr>
              <a:t>ijk</a:t>
            </a:r>
            <a:r>
              <a:rPr lang="en-US" altLang="en-US" sz="3300" b="1" i="1" baseline="-25000" dirty="0">
                <a:solidFill>
                  <a:srgbClr val="0153A5"/>
                </a:solidFill>
              </a:rPr>
              <a:t>  </a:t>
            </a:r>
            <a:r>
              <a:rPr lang="en-US" altLang="en-US" sz="3300" i="1" dirty="0"/>
              <a:t>and</a:t>
            </a:r>
            <a:endParaRPr lang="en-US" altLang="en-US" sz="3300" dirty="0"/>
          </a:p>
          <a:p>
            <a:pPr>
              <a:lnSpc>
                <a:spcPct val="55000"/>
              </a:lnSpc>
              <a:buSzPct val="90000"/>
              <a:buNone/>
              <a:tabLst>
                <a:tab pos="2006600" algn="r"/>
                <a:tab pos="2100263" algn="l"/>
              </a:tabLst>
            </a:pPr>
            <a:r>
              <a:rPr lang="en-US" altLang="en-US" sz="3300" dirty="0"/>
              <a:t>			 </a:t>
            </a:r>
            <a:r>
              <a:rPr lang="en-US" altLang="en-US" sz="3300" b="1" dirty="0">
                <a:solidFill>
                  <a:srgbClr val="0153A5"/>
                </a:solidFill>
              </a:rPr>
              <a:t>         </a:t>
            </a:r>
            <a:r>
              <a:rPr lang="en-US" altLang="en-US" sz="3300" b="1" i="1" dirty="0">
                <a:solidFill>
                  <a:srgbClr val="0153A5"/>
                </a:solidFill>
              </a:rPr>
              <a:t>k</a:t>
            </a:r>
          </a:p>
          <a:p>
            <a:pPr>
              <a:lnSpc>
                <a:spcPct val="100000"/>
              </a:lnSpc>
              <a:buSzPct val="90000"/>
              <a:buNone/>
              <a:tabLst>
                <a:tab pos="2006600" algn="r"/>
                <a:tab pos="2100263" algn="l"/>
              </a:tabLst>
            </a:pPr>
            <a:r>
              <a:rPr lang="en-US" altLang="en-US" dirty="0"/>
              <a:t>	</a:t>
            </a:r>
            <a:r>
              <a:rPr lang="en-US" altLang="en-US" sz="3000" b="1" dirty="0">
                <a:solidFill>
                  <a:srgbClr val="FF0000"/>
                </a:solidFill>
              </a:rPr>
              <a:t>b</a:t>
            </a:r>
            <a:r>
              <a:rPr lang="en-US" altLang="en-US" sz="3000" b="1" baseline="-25000" dirty="0">
                <a:solidFill>
                  <a:srgbClr val="FF0000"/>
                </a:solidFill>
              </a:rPr>
              <a:t>k</a:t>
            </a:r>
            <a:r>
              <a:rPr lang="en-US" altLang="en-US" sz="3000" b="1" dirty="0">
                <a:solidFill>
                  <a:srgbClr val="FF0000"/>
                </a:solidFill>
              </a:rPr>
              <a:t> </a:t>
            </a:r>
            <a:r>
              <a:rPr lang="en-US" altLang="en-US" sz="3000" dirty="0"/>
              <a:t>are parameters representing importance weights that are to be estimated from data (</a:t>
            </a:r>
            <a:r>
              <a:rPr lang="en-US" altLang="en-US" sz="3000" b="1" dirty="0" err="1">
                <a:solidFill>
                  <a:srgbClr val="FF0000"/>
                </a:solidFill>
              </a:rPr>
              <a:t>i</a:t>
            </a:r>
            <a:r>
              <a:rPr lang="en-US" altLang="en-US" sz="3000" b="1" dirty="0">
                <a:solidFill>
                  <a:srgbClr val="FF0000"/>
                </a:solidFill>
              </a:rPr>
              <a:t> represents consumer</a:t>
            </a:r>
            <a:r>
              <a:rPr lang="en-US" altLang="en-US" sz="3000" dirty="0"/>
              <a:t>, </a:t>
            </a:r>
            <a:r>
              <a:rPr lang="en-US" altLang="en-US" sz="3000" b="1" dirty="0">
                <a:solidFill>
                  <a:srgbClr val="FF0000"/>
                </a:solidFill>
              </a:rPr>
              <a:t>j represents brand</a:t>
            </a:r>
            <a:r>
              <a:rPr lang="en-US" altLang="en-US" sz="3000" dirty="0"/>
              <a:t>, and </a:t>
            </a:r>
            <a:r>
              <a:rPr lang="en-US" altLang="en-US" sz="3000" dirty="0">
                <a:solidFill>
                  <a:srgbClr val="FF0000"/>
                </a:solidFill>
              </a:rPr>
              <a:t>k represents marketing variable</a:t>
            </a:r>
            <a:r>
              <a:rPr lang="en-US" altLang="en-US" sz="3000" dirty="0"/>
              <a:t>).</a:t>
            </a:r>
            <a:endParaRPr lang="en-US" dirty="0"/>
          </a:p>
        </p:txBody>
      </p:sp>
      <p:sp>
        <p:nvSpPr>
          <p:cNvPr id="6" name="TextBox 5">
            <a:extLst>
              <a:ext uri="{FF2B5EF4-FFF2-40B4-BE49-F238E27FC236}">
                <a16:creationId xmlns:a16="http://schemas.microsoft.com/office/drawing/2014/main" id="{6F798321-0EDB-438B-8319-C27D6844BD13}"/>
              </a:ext>
            </a:extLst>
          </p:cNvPr>
          <p:cNvSpPr txBox="1"/>
          <p:nvPr/>
        </p:nvSpPr>
        <p:spPr>
          <a:xfrm>
            <a:off x="6380544" y="3244334"/>
            <a:ext cx="6256116" cy="369332"/>
          </a:xfrm>
          <a:prstGeom prst="rect">
            <a:avLst/>
          </a:prstGeom>
          <a:noFill/>
        </p:spPr>
        <p:txBody>
          <a:bodyPr wrap="square">
            <a:spAutoFit/>
          </a:bodyPr>
          <a:lstStyle/>
          <a:p>
            <a:r>
              <a:rPr lang="en-US" dirty="0">
                <a:hlinkClick r:id="rId3"/>
              </a:rPr>
              <a:t>Multinomial logistic regression - Wikipedia</a:t>
            </a:r>
            <a:endParaRPr lang="en-US" dirty="0"/>
          </a:p>
        </p:txBody>
      </p:sp>
    </p:spTree>
    <p:extLst>
      <p:ext uri="{BB962C8B-B14F-4D97-AF65-F5344CB8AC3E}">
        <p14:creationId xmlns:p14="http://schemas.microsoft.com/office/powerpoint/2010/main" val="2410120982"/>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An Important Implication of the </a:t>
            </a:r>
            <a:r>
              <a:rPr lang="en-US" altLang="en-US" dirty="0" err="1"/>
              <a:t>Logit</a:t>
            </a:r>
            <a:r>
              <a:rPr lang="en-US" altLang="en-US" dirty="0"/>
              <a:t> Model</a:t>
            </a:r>
            <a:endParaRPr lang="en-US" dirty="0"/>
          </a:p>
        </p:txBody>
      </p:sp>
      <p:graphicFrame>
        <p:nvGraphicFramePr>
          <p:cNvPr id="4" name="Content Placeholder 3"/>
          <p:cNvGraphicFramePr>
            <a:graphicFrameLocks noGrp="1"/>
          </p:cNvGraphicFramePr>
          <p:nvPr>
            <p:ph idx="1"/>
          </p:nvPr>
        </p:nvGraphicFramePr>
        <p:xfrm>
          <a:off x="2152650" y="1500189"/>
          <a:ext cx="7886700" cy="4676775"/>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ABDF466B-3DC1-409E-A9A8-7CDD1C8FFFD3}"/>
              </a:ext>
            </a:extLst>
          </p:cNvPr>
          <p:cNvSpPr txBox="1"/>
          <p:nvPr/>
        </p:nvSpPr>
        <p:spPr>
          <a:xfrm>
            <a:off x="7480140" y="1719369"/>
            <a:ext cx="4511232" cy="646331"/>
          </a:xfrm>
          <a:prstGeom prst="rect">
            <a:avLst/>
          </a:prstGeom>
          <a:noFill/>
        </p:spPr>
        <p:txBody>
          <a:bodyPr wrap="square">
            <a:spAutoFit/>
          </a:bodyPr>
          <a:lstStyle/>
          <a:p>
            <a:r>
              <a:rPr lang="en-US" dirty="0">
                <a:hlinkClick r:id="rId4"/>
              </a:rPr>
              <a:t>Study more at </a:t>
            </a:r>
          </a:p>
          <a:p>
            <a:r>
              <a:rPr lang="en-US" dirty="0" err="1">
                <a:hlinkClick r:id="rId4"/>
              </a:rPr>
              <a:t>StatQuest</a:t>
            </a:r>
            <a:r>
              <a:rPr lang="en-US" dirty="0">
                <a:hlinkClick r:id="rId4"/>
              </a:rPr>
              <a:t>: Logistic Regression - YouTube</a:t>
            </a:r>
            <a:endParaRPr lang="en-US" dirty="0"/>
          </a:p>
        </p:txBody>
      </p:sp>
    </p:spTree>
    <p:extLst>
      <p:ext uri="{BB962C8B-B14F-4D97-AF65-F5344CB8AC3E}">
        <p14:creationId xmlns:p14="http://schemas.microsoft.com/office/powerpoint/2010/main" val="2513249418"/>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Attribute Ratings per Store</a:t>
            </a:r>
            <a:endParaRPr lang="en-US" dirty="0"/>
          </a:p>
        </p:txBody>
      </p:sp>
      <p:graphicFrame>
        <p:nvGraphicFramePr>
          <p:cNvPr id="4" name="Content Placeholder 3"/>
          <p:cNvGraphicFramePr>
            <a:graphicFrameLocks noGrp="1"/>
          </p:cNvGraphicFramePr>
          <p:nvPr>
            <p:ph idx="1"/>
          </p:nvPr>
        </p:nvGraphicFramePr>
        <p:xfrm>
          <a:off x="2152650" y="1992086"/>
          <a:ext cx="7886700" cy="3657598"/>
        </p:xfrm>
        <a:graphic>
          <a:graphicData uri="http://schemas.openxmlformats.org/drawingml/2006/table">
            <a:tbl>
              <a:tblPr firstRow="1" bandRow="1">
                <a:tableStyleId>{5C22544A-7EE6-4342-B048-85BDC9FD1C3A}</a:tableStyleId>
              </a:tblPr>
              <a:tblGrid>
                <a:gridCol w="1577340">
                  <a:extLst>
                    <a:ext uri="{9D8B030D-6E8A-4147-A177-3AD203B41FA5}">
                      <a16:colId xmlns:a16="http://schemas.microsoft.com/office/drawing/2014/main" val="20000"/>
                    </a:ext>
                  </a:extLst>
                </a:gridCol>
                <a:gridCol w="1577340">
                  <a:extLst>
                    <a:ext uri="{9D8B030D-6E8A-4147-A177-3AD203B41FA5}">
                      <a16:colId xmlns:a16="http://schemas.microsoft.com/office/drawing/2014/main" val="20001"/>
                    </a:ext>
                  </a:extLst>
                </a:gridCol>
                <a:gridCol w="1577340">
                  <a:extLst>
                    <a:ext uri="{9D8B030D-6E8A-4147-A177-3AD203B41FA5}">
                      <a16:colId xmlns:a16="http://schemas.microsoft.com/office/drawing/2014/main" val="20002"/>
                    </a:ext>
                  </a:extLst>
                </a:gridCol>
                <a:gridCol w="1577340">
                  <a:extLst>
                    <a:ext uri="{9D8B030D-6E8A-4147-A177-3AD203B41FA5}">
                      <a16:colId xmlns:a16="http://schemas.microsoft.com/office/drawing/2014/main" val="20003"/>
                    </a:ext>
                  </a:extLst>
                </a:gridCol>
                <a:gridCol w="1577340">
                  <a:extLst>
                    <a:ext uri="{9D8B030D-6E8A-4147-A177-3AD203B41FA5}">
                      <a16:colId xmlns:a16="http://schemas.microsoft.com/office/drawing/2014/main" val="20004"/>
                    </a:ext>
                  </a:extLst>
                </a:gridCol>
              </a:tblGrid>
              <a:tr h="712964">
                <a:tc>
                  <a:txBody>
                    <a:bodyPr/>
                    <a:lstStyle/>
                    <a:p>
                      <a:pPr algn="ctr"/>
                      <a:r>
                        <a:rPr lang="en-US" altLang="en-US" sz="1600" dirty="0">
                          <a:solidFill>
                            <a:schemeClr val="bg1"/>
                          </a:solidFill>
                          <a:latin typeface="+mj-lt"/>
                        </a:rPr>
                        <a:t> Store </a:t>
                      </a:r>
                      <a:endParaRPr lang="en-US" sz="1600" dirty="0">
                        <a:solidFill>
                          <a:schemeClr val="bg1"/>
                        </a:solidFill>
                        <a:latin typeface="+mj-lt"/>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0153A5"/>
                    </a:solidFill>
                  </a:tcPr>
                </a:tc>
                <a:tc>
                  <a:txBody>
                    <a:bodyPr/>
                    <a:lstStyle/>
                    <a:p>
                      <a:pPr algn="ctr"/>
                      <a:r>
                        <a:rPr lang="en-US" altLang="en-US" sz="1600" dirty="0">
                          <a:solidFill>
                            <a:schemeClr val="bg1"/>
                          </a:solidFill>
                          <a:latin typeface="+mj-lt"/>
                        </a:rPr>
                        <a:t>Performance</a:t>
                      </a:r>
                      <a:endParaRPr lang="en-US" sz="1600" dirty="0">
                        <a:solidFill>
                          <a:schemeClr val="bg1"/>
                        </a:solidFill>
                        <a:latin typeface="+mj-lt"/>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0153A5"/>
                    </a:solidFill>
                  </a:tcPr>
                </a:tc>
                <a:tc>
                  <a:txBody>
                    <a:bodyPr/>
                    <a:lstStyle/>
                    <a:p>
                      <a:pPr algn="ctr"/>
                      <a:r>
                        <a:rPr lang="en-US" altLang="en-US" sz="1600" dirty="0">
                          <a:solidFill>
                            <a:schemeClr val="bg1"/>
                          </a:solidFill>
                          <a:latin typeface="+mj-lt"/>
                        </a:rPr>
                        <a:t>Quality</a:t>
                      </a:r>
                      <a:endParaRPr lang="en-US" sz="1600" dirty="0">
                        <a:solidFill>
                          <a:schemeClr val="bg1"/>
                        </a:solidFill>
                        <a:latin typeface="+mj-lt"/>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0153A5"/>
                    </a:solidFill>
                  </a:tcPr>
                </a:tc>
                <a:tc>
                  <a:txBody>
                    <a:bodyPr/>
                    <a:lstStyle/>
                    <a:p>
                      <a:pPr algn="ctr"/>
                      <a:r>
                        <a:rPr lang="en-US" altLang="en-US" sz="1600" dirty="0">
                          <a:solidFill>
                            <a:schemeClr val="bg1"/>
                          </a:solidFill>
                          <a:latin typeface="+mj-lt"/>
                        </a:rPr>
                        <a:t>Variety</a:t>
                      </a:r>
                      <a:endParaRPr lang="en-US" sz="1600" dirty="0">
                        <a:solidFill>
                          <a:schemeClr val="bg1"/>
                        </a:solidFill>
                        <a:latin typeface="+mj-lt"/>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0153A5"/>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600" dirty="0">
                          <a:solidFill>
                            <a:schemeClr val="bg1"/>
                          </a:solidFill>
                          <a:latin typeface="+mj-lt"/>
                        </a:rPr>
                        <a:t>Value</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rgbClr val="0153A5"/>
                    </a:solidFill>
                  </a:tcPr>
                </a:tc>
                <a:extLst>
                  <a:ext uri="{0D108BD9-81ED-4DB2-BD59-A6C34878D82A}">
                    <a16:rowId xmlns:a16="http://schemas.microsoft.com/office/drawing/2014/main" val="10000"/>
                  </a:ext>
                </a:extLst>
              </a:tr>
              <a:tr h="555492">
                <a:tc>
                  <a:txBody>
                    <a:bodyPr/>
                    <a:lstStyle/>
                    <a:p>
                      <a:pPr algn="ctr"/>
                      <a:r>
                        <a:rPr lang="en-US" dirty="0">
                          <a:solidFill>
                            <a:schemeClr val="tx1"/>
                          </a:solidFill>
                          <a:latin typeface="+mj-lt"/>
                        </a:rPr>
                        <a:t>1</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800" dirty="0">
                          <a:solidFill>
                            <a:schemeClr val="tx1"/>
                          </a:solidFill>
                          <a:latin typeface="+mj-lt"/>
                        </a:rPr>
                        <a:t>0.7</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800" dirty="0">
                          <a:solidFill>
                            <a:schemeClr val="tx1"/>
                          </a:solidFill>
                          <a:latin typeface="+mj-lt"/>
                        </a:rPr>
                        <a:t>0.5</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800" dirty="0">
                          <a:solidFill>
                            <a:schemeClr val="tx1"/>
                          </a:solidFill>
                          <a:latin typeface="+mj-lt"/>
                        </a:rPr>
                        <a:t>0.7</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800" dirty="0">
                          <a:solidFill>
                            <a:schemeClr val="tx1"/>
                          </a:solidFill>
                          <a:latin typeface="+mj-lt"/>
                        </a:rPr>
                        <a:t>0.7</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555492">
                <a:tc>
                  <a:txBody>
                    <a:bodyPr/>
                    <a:lstStyle/>
                    <a:p>
                      <a:pPr algn="ctr"/>
                      <a:r>
                        <a:rPr lang="en-US" dirty="0">
                          <a:solidFill>
                            <a:schemeClr val="tx1"/>
                          </a:solidFill>
                          <a:latin typeface="+mj-lt"/>
                        </a:rPr>
                        <a:t>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800" dirty="0">
                          <a:solidFill>
                            <a:schemeClr val="tx1"/>
                          </a:solidFill>
                          <a:latin typeface="+mj-lt"/>
                        </a:rPr>
                        <a:t>0.3</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800" dirty="0">
                          <a:solidFill>
                            <a:schemeClr val="tx1"/>
                          </a:solidFill>
                          <a:latin typeface="+mj-lt"/>
                        </a:rPr>
                        <a:t>0.4</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a:txBody>
                    <a:bodyPr/>
                    <a:lstStyle/>
                    <a:p>
                      <a:pPr algn="ctr"/>
                      <a:r>
                        <a:rPr lang="en-US" altLang="en-US" sz="1800" dirty="0">
                          <a:solidFill>
                            <a:schemeClr val="tx1"/>
                          </a:solidFill>
                          <a:latin typeface="+mj-lt"/>
                        </a:rPr>
                        <a:t>0.2</a:t>
                      </a:r>
                      <a:endParaRPr lang="en-US" dirty="0">
                        <a:solidFill>
                          <a:schemeClr val="tx1"/>
                        </a:solidFill>
                        <a:latin typeface="+mj-lt"/>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800" dirty="0">
                          <a:solidFill>
                            <a:schemeClr val="tx1"/>
                          </a:solidFill>
                          <a:latin typeface="+mj-lt"/>
                        </a:rPr>
                        <a:t>0.</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55492">
                <a:tc>
                  <a:txBody>
                    <a:bodyPr/>
                    <a:lstStyle/>
                    <a:p>
                      <a:pPr algn="ctr"/>
                      <a:r>
                        <a:rPr lang="en-US" dirty="0">
                          <a:solidFill>
                            <a:schemeClr val="tx1"/>
                          </a:solidFill>
                          <a:latin typeface="+mj-lt"/>
                        </a:rPr>
                        <a:t>3</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800" dirty="0">
                          <a:solidFill>
                            <a:schemeClr val="tx1"/>
                          </a:solidFill>
                          <a:latin typeface="+mj-lt"/>
                        </a:rPr>
                        <a:t>0.6</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800" dirty="0">
                          <a:solidFill>
                            <a:schemeClr val="tx1"/>
                          </a:solidFill>
                          <a:latin typeface="+mj-lt"/>
                        </a:rPr>
                        <a:t>0.8</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800" dirty="0">
                          <a:solidFill>
                            <a:schemeClr val="tx1"/>
                          </a:solidFill>
                          <a:latin typeface="+mj-lt"/>
                        </a:rPr>
                        <a:t>0.7</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800" dirty="0">
                          <a:solidFill>
                            <a:schemeClr val="tx1"/>
                          </a:solidFill>
                          <a:latin typeface="+mj-lt"/>
                        </a:rPr>
                        <a:t>0.4</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55492">
                <a:tc>
                  <a:txBody>
                    <a:bodyPr/>
                    <a:lstStyle/>
                    <a:p>
                      <a:pPr algn="ctr"/>
                      <a:r>
                        <a:rPr lang="en-US" dirty="0">
                          <a:solidFill>
                            <a:schemeClr val="tx1"/>
                          </a:solidFill>
                          <a:latin typeface="+mj-lt"/>
                        </a:rPr>
                        <a:t>4 </a:t>
                      </a:r>
                      <a:r>
                        <a:rPr lang="en-US" altLang="en-US" sz="1800" dirty="0">
                          <a:solidFill>
                            <a:schemeClr val="tx1"/>
                          </a:solidFill>
                          <a:latin typeface="+mj-lt"/>
                        </a:rPr>
                        <a:t>(new)</a:t>
                      </a:r>
                      <a:endParaRPr lang="en-US" dirty="0">
                        <a:solidFill>
                          <a:schemeClr val="tx1"/>
                        </a:solidFill>
                        <a:latin typeface="+mj-lt"/>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800" dirty="0">
                          <a:solidFill>
                            <a:schemeClr val="tx1"/>
                          </a:solidFill>
                          <a:latin typeface="+mj-lt"/>
                        </a:rPr>
                        <a:t>0.6</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800" dirty="0">
                          <a:solidFill>
                            <a:schemeClr val="tx1"/>
                          </a:solidFill>
                          <a:latin typeface="+mj-lt"/>
                        </a:rPr>
                        <a:t>0.4</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800" dirty="0">
                          <a:solidFill>
                            <a:schemeClr val="tx1"/>
                          </a:solidFill>
                          <a:latin typeface="+mj-lt"/>
                        </a:rPr>
                        <a:t>0.8</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800" dirty="0">
                          <a:solidFill>
                            <a:schemeClr val="tx1"/>
                          </a:solidFill>
                          <a:latin typeface="+mj-lt"/>
                        </a:rPr>
                        <a:t>0.5</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722666">
                <a:tc>
                  <a:txBody>
                    <a:bodyPr/>
                    <a:lstStyle/>
                    <a:p>
                      <a:pPr algn="ctr"/>
                      <a:r>
                        <a:rPr lang="en-US" altLang="en-US" sz="1800" dirty="0">
                          <a:solidFill>
                            <a:schemeClr val="tx1"/>
                          </a:solidFill>
                          <a:latin typeface="+mj-lt"/>
                        </a:rPr>
                        <a:t>Importance</a:t>
                      </a:r>
                      <a:br>
                        <a:rPr lang="en-US" altLang="en-US" sz="1800" dirty="0">
                          <a:solidFill>
                            <a:schemeClr val="tx1"/>
                          </a:solidFill>
                          <a:latin typeface="+mj-lt"/>
                        </a:rPr>
                      </a:br>
                      <a:r>
                        <a:rPr lang="en-US" altLang="en-US" sz="1800" dirty="0">
                          <a:solidFill>
                            <a:schemeClr val="tx1"/>
                          </a:solidFill>
                          <a:latin typeface="+mj-lt"/>
                        </a:rPr>
                        <a:t>Weight</a:t>
                      </a:r>
                      <a:endParaRPr lang="en-US" dirty="0">
                        <a:solidFill>
                          <a:schemeClr val="tx1"/>
                        </a:solidFill>
                        <a:latin typeface="+mj-lt"/>
                      </a:endParaRP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800" dirty="0">
                          <a:solidFill>
                            <a:schemeClr val="tx1"/>
                          </a:solidFill>
                          <a:latin typeface="+mj-lt"/>
                        </a:rPr>
                        <a:t>2.0</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800" dirty="0">
                          <a:solidFill>
                            <a:schemeClr val="tx1"/>
                          </a:solidFill>
                          <a:latin typeface="+mj-lt"/>
                        </a:rPr>
                        <a:t>1.7</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800" dirty="0">
                          <a:solidFill>
                            <a:schemeClr val="tx1"/>
                          </a:solidFill>
                          <a:latin typeface="+mj-lt"/>
                        </a:rPr>
                        <a:t>1.3</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1800" dirty="0">
                          <a:solidFill>
                            <a:schemeClr val="tx1"/>
                          </a:solidFill>
                          <a:latin typeface="+mj-lt"/>
                        </a:rPr>
                        <a:t>2.2</a:t>
                      </a:r>
                    </a:p>
                  </a:txBody>
                  <a:tcPr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378406995"/>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dirty="0"/>
              <a:t>Shares per Store</a:t>
            </a:r>
            <a:br>
              <a:rPr lang="en-US" altLang="en-US" dirty="0"/>
            </a:br>
            <a:r>
              <a:rPr lang="en-US" altLang="en-US" dirty="0"/>
              <a:t>(Illustrates </a:t>
            </a:r>
            <a:r>
              <a:rPr lang="en-US" altLang="en-US" b="1" dirty="0"/>
              <a:t>Proportional Draw Property</a:t>
            </a:r>
            <a:r>
              <a:rPr lang="en-US" altLang="en-US" dirty="0"/>
              <a:t>)</a:t>
            </a:r>
            <a:endParaRPr lang="en-US" dirty="0"/>
          </a:p>
        </p:txBody>
      </p:sp>
      <p:graphicFrame>
        <p:nvGraphicFramePr>
          <p:cNvPr id="4" name="Content Placeholder 3"/>
          <p:cNvGraphicFramePr>
            <a:graphicFrameLocks noGrp="1"/>
          </p:cNvGraphicFramePr>
          <p:nvPr>
            <p:ph idx="1"/>
          </p:nvPr>
        </p:nvGraphicFramePr>
        <p:xfrm>
          <a:off x="358815" y="1500189"/>
          <a:ext cx="10994985" cy="4984076"/>
        </p:xfrm>
        <a:graphic>
          <a:graphicData uri="http://schemas.openxmlformats.org/drawingml/2006/table">
            <a:tbl>
              <a:tblPr firstRow="1" bandRow="1">
                <a:tableStyleId>{5C22544A-7EE6-4342-B048-85BDC9FD1C3A}</a:tableStyleId>
              </a:tblPr>
              <a:tblGrid>
                <a:gridCol w="1278575">
                  <a:extLst>
                    <a:ext uri="{9D8B030D-6E8A-4147-A177-3AD203B41FA5}">
                      <a16:colId xmlns:a16="http://schemas.microsoft.com/office/drawing/2014/main" val="20000"/>
                    </a:ext>
                  </a:extLst>
                </a:gridCol>
                <a:gridCol w="2386422">
                  <a:extLst>
                    <a:ext uri="{9D8B030D-6E8A-4147-A177-3AD203B41FA5}">
                      <a16:colId xmlns:a16="http://schemas.microsoft.com/office/drawing/2014/main" val="20001"/>
                    </a:ext>
                  </a:extLst>
                </a:gridCol>
                <a:gridCol w="1832497">
                  <a:extLst>
                    <a:ext uri="{9D8B030D-6E8A-4147-A177-3AD203B41FA5}">
                      <a16:colId xmlns:a16="http://schemas.microsoft.com/office/drawing/2014/main" val="20002"/>
                    </a:ext>
                  </a:extLst>
                </a:gridCol>
                <a:gridCol w="1832497">
                  <a:extLst>
                    <a:ext uri="{9D8B030D-6E8A-4147-A177-3AD203B41FA5}">
                      <a16:colId xmlns:a16="http://schemas.microsoft.com/office/drawing/2014/main" val="20003"/>
                    </a:ext>
                  </a:extLst>
                </a:gridCol>
                <a:gridCol w="1832497">
                  <a:extLst>
                    <a:ext uri="{9D8B030D-6E8A-4147-A177-3AD203B41FA5}">
                      <a16:colId xmlns:a16="http://schemas.microsoft.com/office/drawing/2014/main" val="20004"/>
                    </a:ext>
                  </a:extLst>
                </a:gridCol>
                <a:gridCol w="1832497">
                  <a:extLst>
                    <a:ext uri="{9D8B030D-6E8A-4147-A177-3AD203B41FA5}">
                      <a16:colId xmlns:a16="http://schemas.microsoft.com/office/drawing/2014/main" val="20005"/>
                    </a:ext>
                  </a:extLst>
                </a:gridCol>
              </a:tblGrid>
              <a:tr h="575927">
                <a:tc>
                  <a:txBody>
                    <a:bodyPr/>
                    <a:lstStyle/>
                    <a:p>
                      <a:endParaRPr lang="en-US" sz="2400" dirty="0">
                        <a:latin typeface="+mj-lt"/>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0153A5"/>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bg1"/>
                          </a:solidFill>
                          <a:latin typeface="+mj-lt"/>
                        </a:rPr>
                        <a:t>(a)</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0153A5"/>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bg1"/>
                          </a:solidFill>
                          <a:latin typeface="+mj-lt"/>
                        </a:rPr>
                        <a:t>(b)</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0153A5"/>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bg1"/>
                          </a:solidFill>
                          <a:latin typeface="+mj-lt"/>
                        </a:rPr>
                        <a:t>(c)</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0153A5"/>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bg1"/>
                          </a:solidFill>
                          <a:latin typeface="+mj-lt"/>
                        </a:rPr>
                        <a:t>(d)</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0153A5"/>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bg1"/>
                          </a:solidFill>
                          <a:latin typeface="+mj-lt"/>
                        </a:rPr>
                        <a:t>(e)</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rgbClr val="0153A5"/>
                    </a:solidFill>
                  </a:tcPr>
                </a:tc>
                <a:extLst>
                  <a:ext uri="{0D108BD9-81ED-4DB2-BD59-A6C34878D82A}">
                    <a16:rowId xmlns:a16="http://schemas.microsoft.com/office/drawing/2014/main" val="10000"/>
                  </a:ext>
                </a:extLst>
              </a:tr>
              <a:tr h="150443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en-US" sz="2400" b="1" dirty="0">
                          <a:solidFill>
                            <a:srgbClr val="0153A5"/>
                          </a:solidFill>
                          <a:latin typeface="+mj-lt"/>
                        </a:rPr>
                        <a:t>Store</a:t>
                      </a:r>
                      <a:endParaRPr lang="en-US" sz="2400" b="1" dirty="0">
                        <a:solidFill>
                          <a:srgbClr val="0153A5"/>
                        </a:solidFill>
                        <a:latin typeface="+mj-lt"/>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2400" b="1" i="1" dirty="0" err="1">
                          <a:solidFill>
                            <a:srgbClr val="0153A5"/>
                          </a:solidFill>
                          <a:latin typeface="+mj-lt"/>
                        </a:rPr>
                        <a:t>A</a:t>
                      </a:r>
                      <a:r>
                        <a:rPr lang="en-US" altLang="en-US" sz="2400" b="1" i="1" baseline="-25000" dirty="0" err="1">
                          <a:solidFill>
                            <a:srgbClr val="0153A5"/>
                          </a:solidFill>
                          <a:latin typeface="+mj-lt"/>
                        </a:rPr>
                        <a:t>j</a:t>
                      </a:r>
                      <a:r>
                        <a:rPr lang="en-US" altLang="en-US" sz="2400" b="1" dirty="0">
                          <a:solidFill>
                            <a:srgbClr val="0153A5"/>
                          </a:solidFill>
                          <a:latin typeface="+mj-lt"/>
                        </a:rPr>
                        <a:t> = </a:t>
                      </a:r>
                      <a:r>
                        <a:rPr lang="en-US" altLang="en-US" sz="2400" b="1" i="1" dirty="0" err="1">
                          <a:solidFill>
                            <a:srgbClr val="0153A5"/>
                          </a:solidFill>
                          <a:latin typeface="+mj-lt"/>
                        </a:rPr>
                        <a:t>b</a:t>
                      </a:r>
                      <a:r>
                        <a:rPr lang="en-US" altLang="en-US" sz="2400" b="1" i="1" baseline="-25000" dirty="0" err="1">
                          <a:solidFill>
                            <a:srgbClr val="0153A5"/>
                          </a:solidFill>
                          <a:latin typeface="+mj-lt"/>
                        </a:rPr>
                        <a:t>k</a:t>
                      </a:r>
                      <a:r>
                        <a:rPr lang="en-US" altLang="en-US" sz="2400" b="1" dirty="0">
                          <a:solidFill>
                            <a:srgbClr val="0153A5"/>
                          </a:solidFill>
                          <a:latin typeface="+mj-lt"/>
                        </a:rPr>
                        <a:t> </a:t>
                      </a:r>
                      <a:r>
                        <a:rPr lang="en-US" altLang="en-US" sz="2400" b="1" i="1" dirty="0" err="1">
                          <a:solidFill>
                            <a:srgbClr val="0153A5"/>
                          </a:solidFill>
                          <a:latin typeface="+mj-lt"/>
                        </a:rPr>
                        <a:t>X</a:t>
                      </a:r>
                      <a:r>
                        <a:rPr lang="en-US" altLang="en-US" sz="2400" b="1" i="1" baseline="-25000" dirty="0" err="1">
                          <a:solidFill>
                            <a:srgbClr val="0153A5"/>
                          </a:solidFill>
                          <a:latin typeface="+mj-lt"/>
                        </a:rPr>
                        <a:t>jk</a:t>
                      </a:r>
                      <a:endParaRPr lang="en-US" sz="2400" b="1" dirty="0">
                        <a:solidFill>
                          <a:srgbClr val="0153A5"/>
                        </a:solidFill>
                        <a:latin typeface="+mj-lt"/>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2400" b="1" i="1" dirty="0" err="1">
                          <a:solidFill>
                            <a:srgbClr val="0153A5"/>
                          </a:solidFill>
                          <a:latin typeface="+mj-lt"/>
                        </a:rPr>
                        <a:t>e</a:t>
                      </a:r>
                      <a:r>
                        <a:rPr lang="en-US" altLang="en-US" sz="2400" b="1" i="1" baseline="44000" dirty="0" err="1">
                          <a:solidFill>
                            <a:srgbClr val="0153A5"/>
                          </a:solidFill>
                          <a:latin typeface="+mj-lt"/>
                        </a:rPr>
                        <a:t>A</a:t>
                      </a:r>
                      <a:r>
                        <a:rPr lang="en-US" altLang="en-US" sz="2400" b="1" i="1" baseline="34000" dirty="0" err="1">
                          <a:solidFill>
                            <a:srgbClr val="0153A5"/>
                          </a:solidFill>
                          <a:latin typeface="+mj-lt"/>
                        </a:rPr>
                        <a:t>j</a:t>
                      </a:r>
                      <a:endParaRPr lang="en-US" altLang="en-US" sz="2400" b="1" dirty="0">
                        <a:solidFill>
                          <a:srgbClr val="0153A5"/>
                        </a:solidFill>
                        <a:latin typeface="+mj-lt"/>
                      </a:endParaRPr>
                    </a:p>
                    <a:p>
                      <a:endParaRPr lang="en-US" sz="2400" dirty="0">
                        <a:latin typeface="+mj-lt"/>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2400" b="1" dirty="0">
                          <a:solidFill>
                            <a:srgbClr val="0153A5"/>
                          </a:solidFill>
                          <a:latin typeface="+mj-lt"/>
                        </a:rPr>
                        <a:t>Share estimate without new store</a:t>
                      </a:r>
                      <a:endParaRPr lang="en-US" sz="2400" b="1" dirty="0">
                        <a:solidFill>
                          <a:srgbClr val="0153A5"/>
                        </a:solidFill>
                        <a:latin typeface="+mj-lt"/>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en-US" sz="2400" b="1" dirty="0">
                          <a:solidFill>
                            <a:srgbClr val="0153A5"/>
                          </a:solidFill>
                          <a:latin typeface="+mj-lt"/>
                        </a:rPr>
                        <a:t>Share estimate with new store</a:t>
                      </a:r>
                      <a:endParaRPr lang="en-US" sz="2400" b="1" dirty="0">
                        <a:solidFill>
                          <a:srgbClr val="0153A5"/>
                        </a:solidFill>
                        <a:latin typeface="+mj-lt"/>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tc>
                  <a:txBody>
                    <a:bodyPr/>
                    <a:lstStyle/>
                    <a:p>
                      <a:pPr algn="ctr"/>
                      <a:r>
                        <a:rPr lang="en-US" altLang="en-US" sz="2400" b="1" dirty="0">
                          <a:solidFill>
                            <a:srgbClr val="0153A5"/>
                          </a:solidFill>
                          <a:latin typeface="+mj-lt"/>
                        </a:rPr>
                        <a:t>Draw</a:t>
                      </a:r>
                    </a:p>
                    <a:p>
                      <a:pPr algn="ctr"/>
                      <a:r>
                        <a:rPr lang="en-US" altLang="en-US" sz="2400" b="1" dirty="0">
                          <a:solidFill>
                            <a:srgbClr val="0153A5"/>
                          </a:solidFill>
                          <a:latin typeface="+mj-lt"/>
                        </a:rPr>
                        <a:t>(c)–(d)</a:t>
                      </a:r>
                      <a:endParaRPr lang="en-US" sz="2400" b="1" dirty="0">
                        <a:solidFill>
                          <a:srgbClr val="0153A5"/>
                        </a:solidFill>
                        <a:latin typeface="+mj-lt"/>
                      </a:endParaRPr>
                    </a:p>
                    <a:p>
                      <a:endParaRPr lang="en-US" sz="2400" dirty="0">
                        <a:latin typeface="+mj-lt"/>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445952">
                <a:tc>
                  <a:txBody>
                    <a:bodyPr/>
                    <a:lstStyle/>
                    <a:p>
                      <a:r>
                        <a:rPr lang="en-US" sz="2400" dirty="0">
                          <a:latin typeface="+mj-lt"/>
                        </a:rPr>
                        <a:t>1</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rgbClr val="0153A5"/>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algn="ctr"/>
                      <a:r>
                        <a:rPr lang="en-US" altLang="en-US" sz="2400" dirty="0">
                          <a:latin typeface="+mj-lt"/>
                        </a:rPr>
                        <a:t>4.70</a:t>
                      </a:r>
                      <a:endParaRPr lang="en-US" sz="2400" dirty="0">
                        <a:latin typeface="+mj-lt"/>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rgbClr val="0153A5"/>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latin typeface="+mj-lt"/>
                        </a:rPr>
                        <a:t>109.9</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rgbClr val="0153A5"/>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latin typeface="+mj-lt"/>
                        </a:rPr>
                        <a:t>0.512</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rgbClr val="0153A5"/>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latin typeface="+mj-lt"/>
                        </a:rPr>
                        <a:t>0.407</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rgbClr val="0153A5"/>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latin typeface="+mj-lt"/>
                        </a:rPr>
                        <a:t>0.105</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rgbClr val="0153A5"/>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445952">
                <a:tc>
                  <a:txBody>
                    <a:bodyPr/>
                    <a:lstStyle/>
                    <a:p>
                      <a:r>
                        <a:rPr lang="en-US" sz="2400" dirty="0">
                          <a:latin typeface="+mj-lt"/>
                        </a:rPr>
                        <a:t>2</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latin typeface="+mj-lt"/>
                        </a:rPr>
                        <a:t>3.30</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latin typeface="+mj-lt"/>
                        </a:rPr>
                        <a:t>27.1</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latin typeface="+mj-lt"/>
                        </a:rPr>
                        <a:t>0.126</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latin typeface="+mj-lt"/>
                        </a:rPr>
                        <a:t>0.100</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latin typeface="+mj-lt"/>
                        </a:rPr>
                        <a:t>0.026</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445952">
                <a:tc>
                  <a:txBody>
                    <a:bodyPr/>
                    <a:lstStyle/>
                    <a:p>
                      <a:r>
                        <a:rPr lang="en-US" sz="2400" dirty="0">
                          <a:latin typeface="+mj-lt"/>
                        </a:rPr>
                        <a:t>3</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latin typeface="+mj-lt"/>
                        </a:rPr>
                        <a:t>4.35</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latin typeface="+mj-lt"/>
                        </a:rPr>
                        <a:t>77.5</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latin typeface="+mj-lt"/>
                        </a:rPr>
                        <a:t>0.362</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latin typeface="+mj-lt"/>
                        </a:rPr>
                        <a:t>0.287</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latin typeface="+mj-lt"/>
                        </a:rPr>
                        <a:t>0.075</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445952">
                <a:tc>
                  <a:txBody>
                    <a:bodyPr/>
                    <a:lstStyle/>
                    <a:p>
                      <a:r>
                        <a:rPr lang="en-US" sz="2400" dirty="0">
                          <a:latin typeface="+mj-lt"/>
                        </a:rPr>
                        <a:t>4</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latin typeface="+mj-lt"/>
                        </a:rPr>
                        <a:t>4.02</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latin typeface="+mj-lt"/>
                        </a:rPr>
                        <a:t>55.7</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tc>
                  <a:txBody>
                    <a:bodyPr/>
                    <a:lstStyle/>
                    <a:p>
                      <a:pPr algn="ctr"/>
                      <a:endParaRPr lang="en-US" sz="2400" dirty="0">
                        <a:latin typeface="+mj-lt"/>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dirty="0">
                          <a:latin typeface="+mj-lt"/>
                        </a:rPr>
                        <a:t>0.206</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tc>
                  <a:txBody>
                    <a:bodyPr/>
                    <a:lstStyle/>
                    <a:p>
                      <a:endParaRPr lang="en-US" sz="2400" dirty="0">
                        <a:latin typeface="+mj-lt"/>
                      </a:endParaRP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rgbClr val="0153A5"/>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1024869">
                <a:tc gridSpan="6">
                  <a:txBody>
                    <a:bodyPr/>
                    <a:lstStyle/>
                    <a:p>
                      <a:r>
                        <a:rPr lang="en-US" altLang="en-US" sz="2400" dirty="0">
                          <a:latin typeface="+mj-lt"/>
                        </a:rPr>
                        <a:t>The new store draws share from each existing store proportional to that store’s market share (subscript </a:t>
                      </a:r>
                      <a:r>
                        <a:rPr lang="en-US" altLang="en-US" sz="2400" dirty="0" err="1">
                          <a:latin typeface="+mj-lt"/>
                        </a:rPr>
                        <a:t>i</a:t>
                      </a:r>
                      <a:r>
                        <a:rPr lang="en-US" altLang="en-US" sz="2400" dirty="0">
                          <a:latin typeface="+mj-lt"/>
                        </a:rPr>
                        <a:t> to represent individual is omitted).</a:t>
                      </a:r>
                    </a:p>
                  </a:txBody>
                  <a:tcPr anchor="ct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rgbClr val="0153A5"/>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solidFill>
                      <a:schemeClr val="bg1"/>
                    </a:solidFill>
                  </a:tcPr>
                </a:tc>
                <a:tc hMerge="1">
                  <a:txBody>
                    <a:bodyPr/>
                    <a:lstStyle/>
                    <a:p>
                      <a:endParaRPr lang="en-US"/>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hMerge="1">
                  <a:txBody>
                    <a:bodyPr/>
                    <a:lstStyle/>
                    <a:p>
                      <a:endParaRPr lang="en-US"/>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hMerge="1">
                  <a:txBody>
                    <a:bodyPr/>
                    <a:lstStyle/>
                    <a:p>
                      <a:endParaRPr lang="en-US"/>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hMerge="1">
                  <a:txBody>
                    <a:bodyPr/>
                    <a:lstStyle/>
                    <a:p>
                      <a:endParaRPr lang="en-US"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tc hMerge="1">
                  <a:txBody>
                    <a:bodyPr/>
                    <a:lstStyle/>
                    <a:p>
                      <a:endParaRPr lang="en-US" dirty="0"/>
                    </a:p>
                  </a:txBody>
                  <a:tcPr>
                    <a:lnL w="12700" cap="flat" cmpd="sng" algn="ctr">
                      <a:solidFill>
                        <a:schemeClr val="bg2">
                          <a:lumMod val="90000"/>
                        </a:schemeClr>
                      </a:solidFill>
                      <a:prstDash val="solid"/>
                      <a:round/>
                      <a:headEnd type="none" w="med" len="med"/>
                      <a:tailEnd type="none" w="med" len="med"/>
                    </a:lnL>
                    <a:lnR w="12700" cap="flat" cmpd="sng" algn="ctr">
                      <a:solidFill>
                        <a:schemeClr val="bg2">
                          <a:lumMod val="90000"/>
                        </a:schemeClr>
                      </a:solidFill>
                      <a:prstDash val="solid"/>
                      <a:round/>
                      <a:headEnd type="none" w="med" len="med"/>
                      <a:tailEnd type="none" w="med" len="med"/>
                    </a:lnR>
                    <a:lnT w="12700" cap="flat" cmpd="sng" algn="ctr">
                      <a:solidFill>
                        <a:schemeClr val="bg2">
                          <a:lumMod val="90000"/>
                        </a:schemeClr>
                      </a:solidFill>
                      <a:prstDash val="solid"/>
                      <a:round/>
                      <a:headEnd type="none" w="med" len="med"/>
                      <a:tailEnd type="none" w="med" len="med"/>
                    </a:lnT>
                    <a:lnB w="12700" cap="flat" cmpd="sng" algn="ctr">
                      <a:solidFill>
                        <a:schemeClr val="bg2">
                          <a:lumMod val="90000"/>
                        </a:schemeClr>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933717788"/>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D5A65-5110-491B-92D8-AB85B6116F6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9ACC798-C16D-41B9-91CC-1E72E0C695C6}"/>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3F2C3681-4FA0-4B1A-8975-1C43BBE0466C}"/>
              </a:ext>
            </a:extLst>
          </p:cNvPr>
          <p:cNvPicPr>
            <a:picLocks noChangeAspect="1"/>
          </p:cNvPicPr>
          <p:nvPr/>
        </p:nvPicPr>
        <p:blipFill>
          <a:blip r:embed="rId2"/>
          <a:stretch>
            <a:fillRect/>
          </a:stretch>
        </p:blipFill>
        <p:spPr>
          <a:xfrm>
            <a:off x="1524433" y="-51515"/>
            <a:ext cx="9014346" cy="6858000"/>
          </a:xfrm>
          <a:prstGeom prst="rect">
            <a:avLst/>
          </a:prstGeom>
        </p:spPr>
      </p:pic>
      <p:sp>
        <p:nvSpPr>
          <p:cNvPr id="7" name="TextBox 6">
            <a:extLst>
              <a:ext uri="{FF2B5EF4-FFF2-40B4-BE49-F238E27FC236}">
                <a16:creationId xmlns:a16="http://schemas.microsoft.com/office/drawing/2014/main" id="{A823D9A7-E65D-41C4-BF4E-517A9A030CFB}"/>
              </a:ext>
            </a:extLst>
          </p:cNvPr>
          <p:cNvSpPr txBox="1"/>
          <p:nvPr/>
        </p:nvSpPr>
        <p:spPr>
          <a:xfrm>
            <a:off x="0" y="6176964"/>
            <a:ext cx="10353004" cy="369332"/>
          </a:xfrm>
          <a:prstGeom prst="rect">
            <a:avLst/>
          </a:prstGeom>
          <a:noFill/>
        </p:spPr>
        <p:txBody>
          <a:bodyPr wrap="square">
            <a:spAutoFit/>
          </a:bodyPr>
          <a:lstStyle/>
          <a:p>
            <a:r>
              <a:rPr lang="en-US" dirty="0">
                <a:hlinkClick r:id="rId3"/>
              </a:rPr>
              <a:t>Eddie Woo, Introduction to Logarithms (1 of 2: Definition) - YouTube</a:t>
            </a:r>
            <a:endParaRPr lang="en-US" dirty="0"/>
          </a:p>
        </p:txBody>
      </p:sp>
      <p:pic>
        <p:nvPicPr>
          <p:cNvPr id="10" name="Picture 9">
            <a:extLst>
              <a:ext uri="{FF2B5EF4-FFF2-40B4-BE49-F238E27FC236}">
                <a16:creationId xmlns:a16="http://schemas.microsoft.com/office/drawing/2014/main" id="{717798D9-AF83-481C-BB7C-CEE5C0804942}"/>
              </a:ext>
            </a:extLst>
          </p:cNvPr>
          <p:cNvPicPr>
            <a:picLocks noChangeAspect="1"/>
          </p:cNvPicPr>
          <p:nvPr/>
        </p:nvPicPr>
        <p:blipFill>
          <a:blip r:embed="rId4"/>
          <a:stretch>
            <a:fillRect/>
          </a:stretch>
        </p:blipFill>
        <p:spPr>
          <a:xfrm>
            <a:off x="8950817" y="-51515"/>
            <a:ext cx="1587962" cy="2279560"/>
          </a:xfrm>
          <a:prstGeom prst="rect">
            <a:avLst/>
          </a:prstGeom>
        </p:spPr>
      </p:pic>
    </p:spTree>
    <p:extLst>
      <p:ext uri="{BB962C8B-B14F-4D97-AF65-F5344CB8AC3E}">
        <p14:creationId xmlns:p14="http://schemas.microsoft.com/office/powerpoint/2010/main" val="1276250937"/>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37F25-357A-4126-AEEA-C40D3F8D85BD}"/>
              </a:ext>
            </a:extLst>
          </p:cNvPr>
          <p:cNvSpPr>
            <a:spLocks noGrp="1"/>
          </p:cNvSpPr>
          <p:nvPr>
            <p:ph type="title"/>
          </p:nvPr>
        </p:nvSpPr>
        <p:spPr/>
        <p:txBody>
          <a:bodyPr/>
          <a:lstStyle/>
          <a:p>
            <a:r>
              <a:rPr lang="en-US" b="1" dirty="0">
                <a:solidFill>
                  <a:srgbClr val="333333"/>
                </a:solidFill>
              </a:rPr>
              <a:t>Objectives of this course </a:t>
            </a:r>
            <a:endParaRPr lang="en-US" dirty="0"/>
          </a:p>
        </p:txBody>
      </p:sp>
      <p:sp>
        <p:nvSpPr>
          <p:cNvPr id="5" name="TextBox 4">
            <a:extLst>
              <a:ext uri="{FF2B5EF4-FFF2-40B4-BE49-F238E27FC236}">
                <a16:creationId xmlns:a16="http://schemas.microsoft.com/office/drawing/2014/main" id="{92CAA3D6-5869-459F-81B4-018254348406}"/>
              </a:ext>
            </a:extLst>
          </p:cNvPr>
          <p:cNvSpPr txBox="1"/>
          <p:nvPr/>
        </p:nvSpPr>
        <p:spPr>
          <a:xfrm>
            <a:off x="285508" y="1115850"/>
            <a:ext cx="11773969" cy="5940088"/>
          </a:xfrm>
          <a:prstGeom prst="rect">
            <a:avLst/>
          </a:prstGeom>
          <a:noFill/>
        </p:spPr>
        <p:txBody>
          <a:bodyPr wrap="square">
            <a:spAutoFit/>
          </a:bodyPr>
          <a:lstStyle/>
          <a:p>
            <a:pPr marL="342900" indent="-342900">
              <a:buFont typeface="+mj-lt"/>
              <a:buAutoNum type="arabicPeriod"/>
            </a:pPr>
            <a:r>
              <a:rPr lang="en-US" sz="3200" i="0" dirty="0">
                <a:effectLst/>
                <a:latin typeface="Open Sans" panose="020B0606030504020204" pitchFamily="34" charset="0"/>
              </a:rPr>
              <a:t>Learn about different </a:t>
            </a:r>
            <a:r>
              <a:rPr lang="en-US" sz="3200" b="1" i="0" dirty="0">
                <a:effectLst/>
                <a:latin typeface="Open Sans" panose="020B0606030504020204" pitchFamily="34" charset="0"/>
              </a:rPr>
              <a:t>decision areas in marketing</a:t>
            </a:r>
          </a:p>
          <a:p>
            <a:pPr marL="342900" indent="-342900">
              <a:buFont typeface="+mj-lt"/>
              <a:buAutoNum type="arabicPeriod"/>
            </a:pPr>
            <a:r>
              <a:rPr lang="en-US" sz="3200" i="0" dirty="0">
                <a:effectLst/>
                <a:latin typeface="Open Sans" panose="020B0606030504020204" pitchFamily="34" charset="0"/>
              </a:rPr>
              <a:t>Learn </a:t>
            </a:r>
            <a:r>
              <a:rPr lang="en-US" sz="3200" b="1" i="0" dirty="0">
                <a:effectLst/>
                <a:latin typeface="Open Sans" panose="020B0606030504020204" pitchFamily="34" charset="0"/>
              </a:rPr>
              <a:t>concepts and analytical frameworks </a:t>
            </a:r>
            <a:r>
              <a:rPr lang="en-US" sz="3200" i="0" dirty="0">
                <a:effectLst/>
                <a:latin typeface="Open Sans" panose="020B0606030504020204" pitchFamily="34" charset="0"/>
              </a:rPr>
              <a:t>used in marketing</a:t>
            </a:r>
          </a:p>
          <a:p>
            <a:pPr marL="342900" indent="-342900">
              <a:buFont typeface="+mj-lt"/>
              <a:buAutoNum type="arabicPeriod"/>
            </a:pPr>
            <a:r>
              <a:rPr lang="en-US" sz="3200" i="0" dirty="0">
                <a:effectLst/>
                <a:latin typeface="Open Sans" panose="020B0606030504020204" pitchFamily="34" charset="0"/>
              </a:rPr>
              <a:t>Learn </a:t>
            </a:r>
            <a:r>
              <a:rPr lang="en-US" sz="3200" b="1" i="0" dirty="0">
                <a:effectLst/>
                <a:latin typeface="Open Sans" panose="020B0606030504020204" pitchFamily="34" charset="0"/>
              </a:rPr>
              <a:t>specific analytical models/tools, the process of using them, </a:t>
            </a:r>
            <a:r>
              <a:rPr lang="en-US" sz="3200" i="0" dirty="0">
                <a:effectLst/>
                <a:latin typeface="Open Sans" panose="020B0606030504020204" pitchFamily="34" charset="0"/>
              </a:rPr>
              <a:t>and their value for improving marketing decisions</a:t>
            </a:r>
          </a:p>
          <a:p>
            <a:pPr marL="342900" indent="-342900">
              <a:buFont typeface="+mj-lt"/>
              <a:buAutoNum type="arabicPeriod"/>
            </a:pPr>
            <a:r>
              <a:rPr lang="en-US" sz="3200" i="0" dirty="0">
                <a:effectLst/>
                <a:latin typeface="Open Sans" panose="020B0606030504020204" pitchFamily="34" charset="0"/>
              </a:rPr>
              <a:t>Learn to </a:t>
            </a:r>
            <a:r>
              <a:rPr lang="en-US" sz="3200" b="1" i="0" dirty="0">
                <a:effectLst/>
                <a:latin typeface="Open Sans" panose="020B0606030504020204" pitchFamily="34" charset="0"/>
              </a:rPr>
              <a:t>interpret analytical results</a:t>
            </a:r>
            <a:r>
              <a:rPr lang="en-US" sz="3200" i="0" dirty="0">
                <a:effectLst/>
                <a:latin typeface="Open Sans" panose="020B0606030504020204" pitchFamily="34" charset="0"/>
              </a:rPr>
              <a:t>, and link them to business performance</a:t>
            </a:r>
          </a:p>
          <a:p>
            <a:pPr marL="342900" indent="-342900">
              <a:buFont typeface="+mj-lt"/>
              <a:buAutoNum type="arabicPeriod"/>
            </a:pPr>
            <a:r>
              <a:rPr lang="en-US" sz="3200" i="0" dirty="0">
                <a:effectLst/>
                <a:latin typeface="Open Sans" panose="020B0606030504020204" pitchFamily="34" charset="0"/>
              </a:rPr>
              <a:t>Learn how to address </a:t>
            </a:r>
            <a:r>
              <a:rPr lang="en-US" sz="3200" b="1" i="0" dirty="0">
                <a:effectLst/>
                <a:latin typeface="Open Sans" panose="020B0606030504020204" pitchFamily="34" charset="0"/>
              </a:rPr>
              <a:t>organizational issues </a:t>
            </a:r>
            <a:r>
              <a:rPr lang="en-US" sz="3200" i="0" dirty="0">
                <a:effectLst/>
                <a:latin typeface="Open Sans" panose="020B0606030504020204" pitchFamily="34" charset="0"/>
              </a:rPr>
              <a:t>in implementing analytical results</a:t>
            </a:r>
          </a:p>
          <a:p>
            <a:pPr marL="342900" indent="-342900">
              <a:buFont typeface="+mj-lt"/>
              <a:buAutoNum type="arabicPeriod"/>
            </a:pPr>
            <a:r>
              <a:rPr lang="en-US" sz="3200" i="0" dirty="0">
                <a:effectLst/>
                <a:latin typeface="Open Sans" panose="020B0606030504020204" pitchFamily="34" charset="0"/>
              </a:rPr>
              <a:t>Become a better </a:t>
            </a:r>
            <a:r>
              <a:rPr lang="en-US" sz="3200" b="1" i="1" dirty="0">
                <a:effectLst/>
                <a:latin typeface="Open Sans" panose="020B0606030504020204" pitchFamily="34" charset="0"/>
              </a:rPr>
              <a:t>consumer </a:t>
            </a:r>
            <a:r>
              <a:rPr lang="en-US" sz="3200" b="1" i="0" dirty="0">
                <a:effectLst/>
                <a:latin typeface="Open Sans" panose="020B0606030504020204" pitchFamily="34" charset="0"/>
              </a:rPr>
              <a:t>of marketing analytics</a:t>
            </a:r>
            <a:br>
              <a:rPr lang="en-US" sz="2800" dirty="0">
                <a:solidFill>
                  <a:srgbClr val="C00000"/>
                </a:solidFill>
              </a:rPr>
            </a:br>
            <a:endParaRPr lang="en-US" sz="2800" dirty="0">
              <a:solidFill>
                <a:srgbClr val="C00000"/>
              </a:solidFill>
            </a:endParaRPr>
          </a:p>
        </p:txBody>
      </p:sp>
    </p:spTree>
    <p:extLst>
      <p:ext uri="{BB962C8B-B14F-4D97-AF65-F5344CB8AC3E}">
        <p14:creationId xmlns:p14="http://schemas.microsoft.com/office/powerpoint/2010/main" val="1608047077"/>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What Do You See?</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431987" y="1503606"/>
            <a:ext cx="7328027" cy="4669941"/>
          </a:xfrm>
        </p:spPr>
      </p:pic>
    </p:spTree>
    <p:extLst>
      <p:ext uri="{BB962C8B-B14F-4D97-AF65-F5344CB8AC3E}">
        <p14:creationId xmlns:p14="http://schemas.microsoft.com/office/powerpoint/2010/main" val="565164327"/>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E8404-5D8A-4D31-9597-467E33426B24}"/>
              </a:ext>
            </a:extLst>
          </p:cNvPr>
          <p:cNvSpPr>
            <a:spLocks noGrp="1"/>
          </p:cNvSpPr>
          <p:nvPr>
            <p:ph type="title"/>
          </p:nvPr>
        </p:nvSpPr>
        <p:spPr/>
        <p:txBody>
          <a:bodyPr/>
          <a:lstStyle/>
          <a:p>
            <a:r>
              <a:rPr lang="en-US" b="0" i="0" dirty="0">
                <a:effectLst/>
                <a:latin typeface="Arial" panose="020B0604020202020204" pitchFamily="34" charset="0"/>
              </a:rPr>
              <a:t>Why is Marketing important?</a:t>
            </a:r>
            <a:br>
              <a:rPr lang="en-US" b="0" i="0" dirty="0">
                <a:effectLst/>
                <a:latin typeface="Arial" panose="020B0604020202020204" pitchFamily="34" charset="0"/>
              </a:rPr>
            </a:br>
            <a:endParaRPr lang="en-US" dirty="0"/>
          </a:p>
        </p:txBody>
      </p:sp>
      <p:sp>
        <p:nvSpPr>
          <p:cNvPr id="3" name="Content Placeholder 2">
            <a:extLst>
              <a:ext uri="{FF2B5EF4-FFF2-40B4-BE49-F238E27FC236}">
                <a16:creationId xmlns:a16="http://schemas.microsoft.com/office/drawing/2014/main" id="{C7118A38-E374-48C5-85EE-D27F1BC1BC6A}"/>
              </a:ext>
            </a:extLst>
          </p:cNvPr>
          <p:cNvSpPr>
            <a:spLocks noGrp="1"/>
          </p:cNvSpPr>
          <p:nvPr>
            <p:ph idx="1"/>
          </p:nvPr>
        </p:nvSpPr>
        <p:spPr/>
        <p:txBody>
          <a:bodyPr/>
          <a:lstStyle/>
          <a:p>
            <a:endParaRPr lang="en-US" dirty="0"/>
          </a:p>
        </p:txBody>
      </p:sp>
      <p:pic>
        <p:nvPicPr>
          <p:cNvPr id="6146" name="Picture 2">
            <a:extLst>
              <a:ext uri="{FF2B5EF4-FFF2-40B4-BE49-F238E27FC236}">
                <a16:creationId xmlns:a16="http://schemas.microsoft.com/office/drawing/2014/main" id="{2281B42C-FFC6-4C8E-A7D8-90CF709CEB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754" y="1236161"/>
            <a:ext cx="12396744" cy="417198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9702645C-239B-4C11-A979-569AA196CD54}"/>
              </a:ext>
            </a:extLst>
          </p:cNvPr>
          <p:cNvSpPr txBox="1"/>
          <p:nvPr/>
        </p:nvSpPr>
        <p:spPr>
          <a:xfrm>
            <a:off x="3190875" y="5607887"/>
            <a:ext cx="4572000" cy="369332"/>
          </a:xfrm>
          <a:prstGeom prst="rect">
            <a:avLst/>
          </a:prstGeom>
          <a:noFill/>
        </p:spPr>
        <p:txBody>
          <a:bodyPr wrap="square">
            <a:spAutoFit/>
          </a:bodyPr>
          <a:lstStyle/>
          <a:p>
            <a:r>
              <a:rPr lang="en-US" dirty="0">
                <a:hlinkClick r:id="rId3"/>
              </a:rPr>
              <a:t>https://www.consuunt.com/marketing/</a:t>
            </a:r>
            <a:r>
              <a:rPr lang="en-US" dirty="0"/>
              <a:t> </a:t>
            </a:r>
          </a:p>
        </p:txBody>
      </p:sp>
    </p:spTree>
    <p:extLst>
      <p:ext uri="{BB962C8B-B14F-4D97-AF65-F5344CB8AC3E}">
        <p14:creationId xmlns:p14="http://schemas.microsoft.com/office/powerpoint/2010/main" val="2410482863"/>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52D09-53BC-41A3-A0B7-70EE804553B3}"/>
              </a:ext>
            </a:extLst>
          </p:cNvPr>
          <p:cNvSpPr>
            <a:spLocks noGrp="1"/>
          </p:cNvSpPr>
          <p:nvPr>
            <p:ph type="title"/>
          </p:nvPr>
        </p:nvSpPr>
        <p:spPr>
          <a:xfrm>
            <a:off x="265471" y="1"/>
            <a:ext cx="11631561" cy="1250113"/>
          </a:xfrm>
        </p:spPr>
        <p:txBody>
          <a:bodyPr/>
          <a:lstStyle/>
          <a:p>
            <a:r>
              <a:rPr lang="en-US" dirty="0"/>
              <a:t>Big Data and Cloud Computing/Cloud Storage: AWS  </a:t>
            </a:r>
          </a:p>
        </p:txBody>
      </p:sp>
      <p:pic>
        <p:nvPicPr>
          <p:cNvPr id="1026" name="Picture 2" descr="product-page-diagram_Amazon-S3_HIW">
            <a:extLst>
              <a:ext uri="{FF2B5EF4-FFF2-40B4-BE49-F238E27FC236}">
                <a16:creationId xmlns:a16="http://schemas.microsoft.com/office/drawing/2014/main" id="{5617E708-C7F7-443D-97E6-5DA28ED7DC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025" y="901518"/>
            <a:ext cx="12496800" cy="471277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5952F02-00DF-4120-8AF6-46BF23F52359}"/>
              </a:ext>
            </a:extLst>
          </p:cNvPr>
          <p:cNvSpPr txBox="1"/>
          <p:nvPr/>
        </p:nvSpPr>
        <p:spPr>
          <a:xfrm>
            <a:off x="1033670" y="6056243"/>
            <a:ext cx="3307316" cy="369332"/>
          </a:xfrm>
          <a:prstGeom prst="rect">
            <a:avLst/>
          </a:prstGeom>
          <a:noFill/>
        </p:spPr>
        <p:txBody>
          <a:bodyPr wrap="none" rtlCol="0">
            <a:spAutoFit/>
          </a:bodyPr>
          <a:lstStyle/>
          <a:p>
            <a:r>
              <a:rPr lang="en-US" dirty="0">
                <a:hlinkClick r:id="rId3"/>
              </a:rPr>
              <a:t>https://aws.amazon.com/s3/</a:t>
            </a:r>
            <a:r>
              <a:rPr lang="en-US" dirty="0"/>
              <a:t> </a:t>
            </a:r>
          </a:p>
        </p:txBody>
      </p:sp>
    </p:spTree>
    <p:extLst>
      <p:ext uri="{BB962C8B-B14F-4D97-AF65-F5344CB8AC3E}">
        <p14:creationId xmlns:p14="http://schemas.microsoft.com/office/powerpoint/2010/main" val="3536630909"/>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1353800" cy="1250113"/>
          </a:xfrm>
        </p:spPr>
        <p:txBody>
          <a:bodyPr/>
          <a:lstStyle/>
          <a:p>
            <a:r>
              <a:rPr lang="en-US" dirty="0"/>
              <a:t>Data Science Venn Diagram</a:t>
            </a:r>
          </a:p>
        </p:txBody>
      </p:sp>
      <p:sp>
        <p:nvSpPr>
          <p:cNvPr id="3" name="Content Placeholder 2"/>
          <p:cNvSpPr>
            <a:spLocks noGrp="1"/>
          </p:cNvSpPr>
          <p:nvPr>
            <p:ph idx="1"/>
          </p:nvPr>
        </p:nvSpPr>
        <p:spPr/>
        <p:txBody>
          <a:bodyPr/>
          <a:lstStyle/>
          <a:p>
            <a:endParaRPr lang="en-US" dirty="0"/>
          </a:p>
        </p:txBody>
      </p:sp>
      <p:pic>
        <p:nvPicPr>
          <p:cNvPr id="1026" name="Picture 2" descr="https://miro.medium.com/max/1550/1*sqwqixXMf7EvKFwbkFFyhA.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74281"/>
            <a:ext cx="5181013" cy="445400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63209" y="5738090"/>
            <a:ext cx="10640029" cy="738664"/>
          </a:xfrm>
          <a:prstGeom prst="rect">
            <a:avLst/>
          </a:prstGeom>
          <a:noFill/>
        </p:spPr>
        <p:txBody>
          <a:bodyPr wrap="none" rtlCol="0">
            <a:spAutoFit/>
          </a:bodyPr>
          <a:lstStyle/>
          <a:p>
            <a:r>
              <a:rPr lang="en-US" sz="2400" dirty="0"/>
              <a:t>Drew Conway’s Venn diagram of data science </a:t>
            </a:r>
          </a:p>
          <a:p>
            <a:r>
              <a:rPr lang="en-US" dirty="0">
                <a:hlinkClick r:id="rId4"/>
              </a:rPr>
              <a:t>https://towardsdatascience.com/why-the-data-science-venn-diagram-is-misleading-16751f852063</a:t>
            </a:r>
            <a:endParaRPr lang="en-US" sz="2400" dirty="0"/>
          </a:p>
        </p:txBody>
      </p:sp>
      <p:sp>
        <p:nvSpPr>
          <p:cNvPr id="5" name="TextBox 4"/>
          <p:cNvSpPr txBox="1"/>
          <p:nvPr/>
        </p:nvSpPr>
        <p:spPr>
          <a:xfrm rot="18810621">
            <a:off x="57644" y="1589995"/>
            <a:ext cx="2106987" cy="420564"/>
          </a:xfrm>
          <a:prstGeom prst="rect">
            <a:avLst/>
          </a:prstGeom>
          <a:noFill/>
        </p:spPr>
        <p:txBody>
          <a:bodyPr wrap="none" rtlCol="0">
            <a:spAutoFit/>
          </a:bodyPr>
          <a:lstStyle/>
          <a:p>
            <a:r>
              <a:rPr lang="en-US" sz="2133" b="1" dirty="0">
                <a:solidFill>
                  <a:srgbClr val="C00000"/>
                </a:solidFill>
              </a:rPr>
              <a:t>Programming </a:t>
            </a:r>
          </a:p>
        </p:txBody>
      </p:sp>
      <p:sp>
        <p:nvSpPr>
          <p:cNvPr id="6" name="TextBox 5"/>
          <p:cNvSpPr txBox="1"/>
          <p:nvPr/>
        </p:nvSpPr>
        <p:spPr>
          <a:xfrm>
            <a:off x="4493098" y="5394150"/>
            <a:ext cx="7698902" cy="369332"/>
          </a:xfrm>
          <a:prstGeom prst="rect">
            <a:avLst/>
          </a:prstGeom>
          <a:noFill/>
        </p:spPr>
        <p:txBody>
          <a:bodyPr wrap="none" rtlCol="0">
            <a:spAutoFit/>
          </a:bodyPr>
          <a:lstStyle/>
          <a:p>
            <a:r>
              <a:rPr lang="en-US" dirty="0">
                <a:hlinkClick r:id="rId5"/>
              </a:rPr>
              <a:t>http://drewconway.com/zia/2013/3/26/the-data-science-venn-diagram</a:t>
            </a:r>
            <a:endParaRPr lang="en-US" dirty="0"/>
          </a:p>
        </p:txBody>
      </p:sp>
      <p:pic>
        <p:nvPicPr>
          <p:cNvPr id="8" name="Picture 2" descr="data science venn diagram">
            <a:extLst>
              <a:ext uri="{FF2B5EF4-FFF2-40B4-BE49-F238E27FC236}">
                <a16:creationId xmlns:a16="http://schemas.microsoft.com/office/drawing/2014/main" id="{FFCE3493-A72A-4D4E-BA4C-1B40B7596A0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19213" y="-10236"/>
            <a:ext cx="5790970" cy="5345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4388086"/>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err="1"/>
              <a:t>Today’s</a:t>
            </a:r>
            <a:r>
              <a:rPr lang="fr-FR" dirty="0"/>
              <a:t> trends</a:t>
            </a:r>
            <a:endParaRPr lang="en-US"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026341" y="1387068"/>
            <a:ext cx="5688113" cy="5079721"/>
          </a:xfrm>
        </p:spPr>
      </p:pic>
    </p:spTree>
    <p:extLst>
      <p:ext uri="{BB962C8B-B14F-4D97-AF65-F5344CB8AC3E}">
        <p14:creationId xmlns:p14="http://schemas.microsoft.com/office/powerpoint/2010/main" val="1009219288"/>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60F69-4E26-45C3-A402-FF63F8E0D1A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164BA95-A1A6-4B3B-9349-3F07C8A5AF22}"/>
              </a:ext>
            </a:extLst>
          </p:cNvPr>
          <p:cNvSpPr>
            <a:spLocks noGrp="1"/>
          </p:cNvSpPr>
          <p:nvPr>
            <p:ph idx="1"/>
          </p:nvPr>
        </p:nvSpPr>
        <p:spPr/>
        <p:txBody>
          <a:bodyPr/>
          <a:lstStyle/>
          <a:p>
            <a:endParaRPr lang="en-US"/>
          </a:p>
        </p:txBody>
      </p:sp>
      <p:pic>
        <p:nvPicPr>
          <p:cNvPr id="2050" name="Picture 2">
            <a:extLst>
              <a:ext uri="{FF2B5EF4-FFF2-40B4-BE49-F238E27FC236}">
                <a16:creationId xmlns:a16="http://schemas.microsoft.com/office/drawing/2014/main" id="{646CAEC0-DAF3-4974-8F0D-B15FED6AAD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416" y="-382577"/>
            <a:ext cx="11839168" cy="668536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BFEE0980-866F-499B-BB0E-157AD0EA49AE}"/>
              </a:ext>
            </a:extLst>
          </p:cNvPr>
          <p:cNvSpPr txBox="1"/>
          <p:nvPr/>
        </p:nvSpPr>
        <p:spPr>
          <a:xfrm>
            <a:off x="838200" y="6428605"/>
            <a:ext cx="12127173" cy="369332"/>
          </a:xfrm>
          <a:prstGeom prst="rect">
            <a:avLst/>
          </a:prstGeom>
          <a:noFill/>
        </p:spPr>
        <p:txBody>
          <a:bodyPr wrap="square">
            <a:spAutoFit/>
          </a:bodyPr>
          <a:lstStyle/>
          <a:p>
            <a:r>
              <a:rPr lang="en-US" dirty="0"/>
              <a:t>https://www.kdnuggets.com/2018/06/difference-between-data-integration-data-engineering.html</a:t>
            </a:r>
          </a:p>
        </p:txBody>
      </p:sp>
    </p:spTree>
    <p:extLst>
      <p:ext uri="{BB962C8B-B14F-4D97-AF65-F5344CB8AC3E}">
        <p14:creationId xmlns:p14="http://schemas.microsoft.com/office/powerpoint/2010/main" val="3887225166"/>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5A6F7-4935-4999-A480-7584B7C862C4}"/>
              </a:ext>
            </a:extLst>
          </p:cNvPr>
          <p:cNvSpPr>
            <a:spLocks noGrp="1"/>
          </p:cNvSpPr>
          <p:nvPr>
            <p:ph type="title"/>
          </p:nvPr>
        </p:nvSpPr>
        <p:spPr/>
        <p:txBody>
          <a:bodyPr/>
          <a:lstStyle/>
          <a:p>
            <a:r>
              <a:rPr lang="en-US" dirty="0"/>
              <a:t>Machine Learning and Artificial Intelligence (AI)</a:t>
            </a:r>
          </a:p>
        </p:txBody>
      </p:sp>
      <p:pic>
        <p:nvPicPr>
          <p:cNvPr id="6146" name="Picture 2">
            <a:extLst>
              <a:ext uri="{FF2B5EF4-FFF2-40B4-BE49-F238E27FC236}">
                <a16:creationId xmlns:a16="http://schemas.microsoft.com/office/drawing/2014/main" id="{C20568A3-BB43-4558-B1BB-32CECFC411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167" y="1250114"/>
            <a:ext cx="11791666" cy="357895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AE21120-FBBE-4F51-AB1A-84906D8598CE}"/>
              </a:ext>
            </a:extLst>
          </p:cNvPr>
          <p:cNvSpPr txBox="1"/>
          <p:nvPr/>
        </p:nvSpPr>
        <p:spPr>
          <a:xfrm>
            <a:off x="0" y="5369426"/>
            <a:ext cx="4749421" cy="1200329"/>
          </a:xfrm>
          <a:prstGeom prst="rect">
            <a:avLst/>
          </a:prstGeom>
          <a:noFill/>
        </p:spPr>
        <p:txBody>
          <a:bodyPr wrap="square">
            <a:spAutoFit/>
          </a:bodyPr>
          <a:lstStyle/>
          <a:p>
            <a:r>
              <a:rPr lang="en-US" dirty="0">
                <a:hlinkClick r:id="rId3"/>
              </a:rPr>
              <a:t>https://medium.com/@anjaliksahar/data-based-job-roles-data-analyst-data-engineer-data-scientist-and-machine-learning-engineer-bac3e44ae539</a:t>
            </a:r>
            <a:r>
              <a:rPr lang="en-US" dirty="0"/>
              <a:t> </a:t>
            </a:r>
          </a:p>
        </p:txBody>
      </p:sp>
    </p:spTree>
    <p:extLst>
      <p:ext uri="{BB962C8B-B14F-4D97-AF65-F5344CB8AC3E}">
        <p14:creationId xmlns:p14="http://schemas.microsoft.com/office/powerpoint/2010/main" val="3178824613"/>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7041C-CC13-467B-B00C-6E0799475F23}"/>
              </a:ext>
            </a:extLst>
          </p:cNvPr>
          <p:cNvSpPr>
            <a:spLocks noGrp="1"/>
          </p:cNvSpPr>
          <p:nvPr>
            <p:ph type="title"/>
          </p:nvPr>
        </p:nvSpPr>
        <p:spPr/>
        <p:txBody>
          <a:bodyPr/>
          <a:lstStyle/>
          <a:p>
            <a:r>
              <a:rPr lang="en-US" b="0" i="1" dirty="0">
                <a:solidFill>
                  <a:srgbClr val="808080"/>
                </a:solidFill>
                <a:effectLst/>
                <a:latin typeface="Arial" panose="020B0604020202020204" pitchFamily="34" charset="0"/>
              </a:rPr>
              <a:t>The 4Cs of Marketing.</a:t>
            </a:r>
            <a:endParaRPr lang="en-US" dirty="0"/>
          </a:p>
        </p:txBody>
      </p:sp>
      <p:sp>
        <p:nvSpPr>
          <p:cNvPr id="3" name="Content Placeholder 2">
            <a:extLst>
              <a:ext uri="{FF2B5EF4-FFF2-40B4-BE49-F238E27FC236}">
                <a16:creationId xmlns:a16="http://schemas.microsoft.com/office/drawing/2014/main" id="{2398BABD-1F2B-4EE7-98CE-191F9504CF97}"/>
              </a:ext>
            </a:extLst>
          </p:cNvPr>
          <p:cNvSpPr>
            <a:spLocks noGrp="1"/>
          </p:cNvSpPr>
          <p:nvPr>
            <p:ph idx="1"/>
          </p:nvPr>
        </p:nvSpPr>
        <p:spPr>
          <a:xfrm>
            <a:off x="1909518" y="5049673"/>
            <a:ext cx="8129832" cy="1127291"/>
          </a:xfrm>
        </p:spPr>
        <p:txBody>
          <a:bodyPr anchor="t">
            <a:normAutofit fontScale="85000" lnSpcReduction="10000"/>
          </a:bodyPr>
          <a:lstStyle/>
          <a:p>
            <a:pPr>
              <a:lnSpc>
                <a:spcPct val="110000"/>
              </a:lnSpc>
              <a:spcBef>
                <a:spcPts val="600"/>
              </a:spcBef>
            </a:pPr>
            <a:r>
              <a:rPr lang="en-US" b="1" i="0" dirty="0">
                <a:solidFill>
                  <a:srgbClr val="64A8F0"/>
                </a:solidFill>
                <a:effectLst/>
                <a:latin typeface="Arial" panose="020B0604020202020204" pitchFamily="34" charset="0"/>
              </a:rPr>
              <a:t>traditional 4P Marketing Mix uses the Business perspective, while the 4Cs are more focused on the Customer Experience</a:t>
            </a:r>
            <a:r>
              <a:rPr lang="en-US" b="0" i="0" dirty="0">
                <a:solidFill>
                  <a:srgbClr val="777777"/>
                </a:solidFill>
                <a:effectLst/>
                <a:latin typeface="Arial" panose="020B0604020202020204" pitchFamily="34" charset="0"/>
              </a:rPr>
              <a:t>.</a:t>
            </a:r>
          </a:p>
          <a:p>
            <a:pPr>
              <a:lnSpc>
                <a:spcPct val="110000"/>
              </a:lnSpc>
              <a:spcBef>
                <a:spcPts val="600"/>
              </a:spcBef>
            </a:pPr>
            <a:r>
              <a:rPr lang="en-US" b="0" i="0" dirty="0">
                <a:solidFill>
                  <a:srgbClr val="777777"/>
                </a:solidFill>
                <a:effectLst/>
                <a:latin typeface="Arial" panose="020B0604020202020204" pitchFamily="34" charset="0"/>
              </a:rPr>
              <a:t>The </a:t>
            </a:r>
            <a:r>
              <a:rPr lang="en-US" b="1" i="0" dirty="0">
                <a:solidFill>
                  <a:srgbClr val="000000"/>
                </a:solidFill>
                <a:effectLst/>
                <a:latin typeface="Arial" panose="020B0604020202020204" pitchFamily="34" charset="0"/>
              </a:rPr>
              <a:t>Needs</a:t>
            </a:r>
            <a:r>
              <a:rPr lang="en-US" b="0" i="0" dirty="0">
                <a:solidFill>
                  <a:srgbClr val="777777"/>
                </a:solidFill>
                <a:effectLst/>
                <a:latin typeface="Arial" panose="020B0604020202020204" pitchFamily="34" charset="0"/>
              </a:rPr>
              <a:t>, </a:t>
            </a:r>
            <a:r>
              <a:rPr lang="en-US" b="1" i="0" dirty="0">
                <a:solidFill>
                  <a:srgbClr val="000000"/>
                </a:solidFill>
                <a:effectLst/>
                <a:latin typeface="Arial" panose="020B0604020202020204" pitchFamily="34" charset="0"/>
              </a:rPr>
              <a:t>Perceptions</a:t>
            </a:r>
            <a:r>
              <a:rPr lang="en-US" b="1" i="0" dirty="0">
                <a:solidFill>
                  <a:srgbClr val="777777"/>
                </a:solidFill>
                <a:effectLst/>
                <a:latin typeface="Arial" panose="020B0604020202020204" pitchFamily="34" charset="0"/>
              </a:rPr>
              <a:t> </a:t>
            </a:r>
            <a:r>
              <a:rPr lang="en-US" b="0" i="0" dirty="0">
                <a:solidFill>
                  <a:srgbClr val="777777"/>
                </a:solidFill>
                <a:effectLst/>
                <a:latin typeface="Arial" panose="020B0604020202020204" pitchFamily="34" charset="0"/>
              </a:rPr>
              <a:t>and Customer </a:t>
            </a:r>
            <a:r>
              <a:rPr lang="en-US" b="1" i="0" dirty="0">
                <a:solidFill>
                  <a:srgbClr val="000000"/>
                </a:solidFill>
                <a:effectLst/>
                <a:latin typeface="Arial" panose="020B0604020202020204" pitchFamily="34" charset="0"/>
              </a:rPr>
              <a:t>Satisfaction.</a:t>
            </a:r>
            <a:endParaRPr lang="en-US" b="0" i="0" dirty="0">
              <a:solidFill>
                <a:srgbClr val="777777"/>
              </a:solidFill>
              <a:effectLst/>
              <a:latin typeface="Arial" panose="020B0604020202020204" pitchFamily="34" charset="0"/>
            </a:endParaRPr>
          </a:p>
          <a:p>
            <a:pPr>
              <a:lnSpc>
                <a:spcPct val="110000"/>
              </a:lnSpc>
              <a:spcBef>
                <a:spcPts val="600"/>
              </a:spcBef>
            </a:pPr>
            <a:endParaRPr lang="en-US" dirty="0"/>
          </a:p>
        </p:txBody>
      </p:sp>
      <p:pic>
        <p:nvPicPr>
          <p:cNvPr id="4098" name="Picture 2">
            <a:extLst>
              <a:ext uri="{FF2B5EF4-FFF2-40B4-BE49-F238E27FC236}">
                <a16:creationId xmlns:a16="http://schemas.microsoft.com/office/drawing/2014/main" id="{3AEB2AAF-9C4F-4ECD-86C0-3F6E3AAF89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9519" y="993374"/>
            <a:ext cx="7966059" cy="388705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52AB31AF-BC60-46EA-B78A-B928F38E799F}"/>
              </a:ext>
            </a:extLst>
          </p:cNvPr>
          <p:cNvSpPr txBox="1"/>
          <p:nvPr/>
        </p:nvSpPr>
        <p:spPr>
          <a:xfrm>
            <a:off x="2032349" y="6426466"/>
            <a:ext cx="9328245" cy="369332"/>
          </a:xfrm>
          <a:prstGeom prst="rect">
            <a:avLst/>
          </a:prstGeom>
          <a:noFill/>
        </p:spPr>
        <p:txBody>
          <a:bodyPr wrap="square">
            <a:spAutoFit/>
          </a:bodyPr>
          <a:lstStyle/>
          <a:p>
            <a:r>
              <a:rPr lang="en-US" dirty="0">
                <a:hlinkClick r:id="rId3"/>
              </a:rPr>
              <a:t>*** https://www.consuunt.com/4c-marketing-model/</a:t>
            </a:r>
            <a:r>
              <a:rPr lang="en-US" dirty="0"/>
              <a:t> </a:t>
            </a:r>
          </a:p>
        </p:txBody>
      </p:sp>
    </p:spTree>
    <p:extLst>
      <p:ext uri="{BB962C8B-B14F-4D97-AF65-F5344CB8AC3E}">
        <p14:creationId xmlns:p14="http://schemas.microsoft.com/office/powerpoint/2010/main" val="2229431690"/>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78681" y="5485686"/>
            <a:ext cx="2254577" cy="743914"/>
          </a:xfrm>
          <a:prstGeom prst="roundRect">
            <a:avLst/>
          </a:prstGeom>
          <a:solidFill>
            <a:schemeClr val="accent5">
              <a:lumMod val="50000"/>
            </a:schemeClr>
          </a:solidFill>
          <a:ln>
            <a:noFill/>
          </a:ln>
          <a:effectLst/>
          <a:scene3d>
            <a:camera prst="orthographicFront">
              <a:rot lat="0" lon="0" rev="0"/>
            </a:camera>
            <a:lightRig rig="balanced" dir="t">
              <a:rot lat="0" lon="0" rev="8700000"/>
            </a:lightRig>
          </a:scene3d>
          <a:sp3d>
            <a:bevelT w="190500" h="38100"/>
          </a:sp3d>
        </p:spPr>
        <p:txBody>
          <a:bodyPr wrap="square" lIns="0" rIns="0" rtlCol="0" anchor="ctr">
            <a:noAutofit/>
          </a:bodyPr>
          <a:lstStyle/>
          <a:p>
            <a:pPr algn="ctr">
              <a:defRPr/>
            </a:pPr>
            <a:r>
              <a:rPr lang="en-US" sz="1000" b="1" dirty="0">
                <a:solidFill>
                  <a:prstClr val="white"/>
                </a:solidFill>
                <a:latin typeface="Open Sans" panose="020B0606030504020204" pitchFamily="34" charset="0"/>
                <a:ea typeface="Open Sans" panose="020B0606030504020204" pitchFamily="34" charset="0"/>
                <a:cs typeface="Open Sans" panose="020B0606030504020204" pitchFamily="34" charset="0"/>
              </a:rPr>
              <a:t>How Analytics Helps Decision Making in High Fixed Cost and High Variable Cost Industries</a:t>
            </a:r>
            <a:endParaRPr lang="th-TH" sz="1000" b="1" dirty="0">
              <a:solidFill>
                <a:prstClr val="white"/>
              </a:solidFill>
              <a:latin typeface="Open Sans" panose="020B0606030504020204" pitchFamily="34" charset="0"/>
              <a:ea typeface="Open Sans" panose="020B0606030504020204" pitchFamily="34" charset="0"/>
              <a:cs typeface="Cordia New" panose="020B0304020202020204" pitchFamily="34" charset="-34"/>
            </a:endParaRPr>
          </a:p>
        </p:txBody>
      </p:sp>
      <p:sp>
        <p:nvSpPr>
          <p:cNvPr id="5" name="TextBox 4"/>
          <p:cNvSpPr txBox="1"/>
          <p:nvPr/>
        </p:nvSpPr>
        <p:spPr>
          <a:xfrm>
            <a:off x="8012540" y="5479286"/>
            <a:ext cx="2290296" cy="750314"/>
          </a:xfrm>
          <a:prstGeom prst="roundRect">
            <a:avLst/>
          </a:prstGeom>
          <a:solidFill>
            <a:srgbClr val="F2B806"/>
          </a:solidFill>
          <a:ln>
            <a:noFill/>
          </a:ln>
          <a:effectLst/>
          <a:scene3d>
            <a:camera prst="orthographicFront">
              <a:rot lat="0" lon="0" rev="0"/>
            </a:camera>
            <a:lightRig rig="balanced" dir="t">
              <a:rot lat="0" lon="0" rev="8700000"/>
            </a:lightRig>
          </a:scene3d>
          <a:sp3d>
            <a:bevelT w="190500" h="38100"/>
          </a:sp3d>
        </p:spPr>
        <p:txBody>
          <a:bodyPr wrap="none" lIns="0" rIns="0" rtlCol="0" anchor="ctr">
            <a:noAutofit/>
          </a:bodyPr>
          <a:lstStyle/>
          <a:p>
            <a:pPr algn="ctr">
              <a:defRPr/>
            </a:pP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Thinking About How to Present </a:t>
            </a:r>
          </a:p>
          <a:p>
            <a:pPr algn="ctr">
              <a:defRPr/>
            </a:pP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Resource Planning Results to Peers </a:t>
            </a:r>
          </a:p>
          <a:p>
            <a:pPr algn="ctr">
              <a:defRPr/>
            </a:pP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and to  Higher Ups (Exercise)</a:t>
            </a:r>
            <a:endParaRPr lang="th-TH" sz="1000" b="1" dirty="0">
              <a:solidFill>
                <a:prstClr val="black"/>
              </a:solidFill>
              <a:latin typeface="Open Sans" panose="020B0606030504020204" pitchFamily="34" charset="0"/>
              <a:ea typeface="Open Sans" panose="020B0606030504020204" pitchFamily="34" charset="0"/>
            </a:endParaRPr>
          </a:p>
        </p:txBody>
      </p:sp>
      <p:sp>
        <p:nvSpPr>
          <p:cNvPr id="6" name="TextBox 5"/>
          <p:cNvSpPr txBox="1"/>
          <p:nvPr/>
        </p:nvSpPr>
        <p:spPr>
          <a:xfrm>
            <a:off x="5923280" y="5476734"/>
            <a:ext cx="1999238" cy="752866"/>
          </a:xfrm>
          <a:prstGeom prst="roundRect">
            <a:avLst/>
          </a:prstGeom>
          <a:solidFill>
            <a:srgbClr val="F2B806"/>
          </a:solidFill>
          <a:ln>
            <a:noFill/>
          </a:ln>
          <a:effectLst/>
          <a:scene3d>
            <a:camera prst="orthographicFront">
              <a:rot lat="0" lon="0" rev="0"/>
            </a:camera>
            <a:lightRig rig="balanced" dir="t">
              <a:rot lat="0" lon="0" rev="8700000"/>
            </a:lightRig>
          </a:scene3d>
          <a:sp3d>
            <a:bevelT w="190500" h="38100"/>
          </a:sp3d>
        </p:spPr>
        <p:txBody>
          <a:bodyPr wrap="none" lIns="0" rIns="0" rtlCol="0" anchor="ctr">
            <a:noAutofit/>
          </a:bodyPr>
          <a:lstStyle/>
          <a:p>
            <a:pPr algn="ctr">
              <a:defRPr/>
            </a:pP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Developing an Organizational </a:t>
            </a:r>
          </a:p>
          <a:p>
            <a:pPr algn="ctr">
              <a:defRPr/>
            </a:pP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Chart for Their own </a:t>
            </a:r>
          </a:p>
          <a:p>
            <a:pPr algn="ctr">
              <a:defRPr/>
            </a:pP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Role/Position (Exercise)</a:t>
            </a:r>
            <a:endParaRPr lang="th-TH" sz="1000" b="1" dirty="0">
              <a:solidFill>
                <a:prstClr val="black"/>
              </a:solidFill>
              <a:latin typeface="Open Sans" panose="020B0606030504020204" pitchFamily="34" charset="0"/>
              <a:ea typeface="Open Sans" panose="020B0606030504020204" pitchFamily="34" charset="0"/>
            </a:endParaRPr>
          </a:p>
        </p:txBody>
      </p:sp>
      <p:sp>
        <p:nvSpPr>
          <p:cNvPr id="7" name="TextBox 6"/>
          <p:cNvSpPr txBox="1"/>
          <p:nvPr/>
        </p:nvSpPr>
        <p:spPr>
          <a:xfrm>
            <a:off x="3578681" y="4748187"/>
            <a:ext cx="1690900" cy="640080"/>
          </a:xfrm>
          <a:prstGeom prst="roundRect">
            <a:avLst/>
          </a:prstGeom>
          <a:solidFill>
            <a:schemeClr val="bg1">
              <a:lumMod val="9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lIns="0" tIns="0" rIns="0" bIns="0" rtlCol="0" anchor="ctr">
            <a:noAutofit/>
          </a:bodyPr>
          <a:lstStyle/>
          <a:p>
            <a:pPr algn="ctr">
              <a:defRPr/>
            </a:pP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Installing and Using </a:t>
            </a:r>
          </a:p>
          <a:p>
            <a:pPr algn="ctr">
              <a:defRPr/>
            </a:pP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Marketing Engineering </a:t>
            </a:r>
          </a:p>
          <a:p>
            <a:pPr algn="ctr">
              <a:defRPr/>
            </a:pP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Software (Exercise)</a:t>
            </a:r>
            <a:endParaRPr lang="th-TH" sz="1000" b="1" dirty="0">
              <a:solidFill>
                <a:prstClr val="black"/>
              </a:solidFill>
              <a:latin typeface="Open Sans" panose="020B0606030504020204" pitchFamily="34" charset="0"/>
              <a:ea typeface="Open Sans" panose="020B0606030504020204" pitchFamily="34" charset="0"/>
              <a:cs typeface="Cordia New" panose="020B0304020202020204" pitchFamily="34" charset="-34"/>
            </a:endParaRPr>
          </a:p>
        </p:txBody>
      </p:sp>
      <p:sp>
        <p:nvSpPr>
          <p:cNvPr id="8" name="TextBox 7"/>
          <p:cNvSpPr txBox="1"/>
          <p:nvPr/>
        </p:nvSpPr>
        <p:spPr>
          <a:xfrm>
            <a:off x="7097648" y="4739665"/>
            <a:ext cx="1429209" cy="648603"/>
          </a:xfrm>
          <a:prstGeom prst="roundRect">
            <a:avLst/>
          </a:prstGeom>
          <a:solidFill>
            <a:schemeClr val="bg1">
              <a:lumMod val="9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0" rIns="0" rtlCol="0" anchor="ctr">
            <a:noAutofit/>
          </a:bodyPr>
          <a:lstStyle/>
          <a:p>
            <a:pPr algn="ctr">
              <a:defRPr/>
            </a:pP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Computing Elasticity </a:t>
            </a:r>
          </a:p>
          <a:p>
            <a:pPr algn="ctr">
              <a:defRPr/>
            </a:pP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And Cross-Price </a:t>
            </a:r>
          </a:p>
          <a:p>
            <a:pPr algn="ctr">
              <a:defRPr/>
            </a:pP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Elasticity (Exercise)</a:t>
            </a:r>
            <a:endParaRPr lang="th-TH" sz="1000" b="1" dirty="0">
              <a:solidFill>
                <a:prstClr val="black"/>
              </a:solidFill>
              <a:latin typeface="Open Sans" panose="020B0606030504020204" pitchFamily="34" charset="0"/>
              <a:ea typeface="Open Sans" panose="020B0606030504020204" pitchFamily="34" charset="0"/>
              <a:cs typeface="Cordia New" panose="020B0304020202020204" pitchFamily="34" charset="-34"/>
            </a:endParaRPr>
          </a:p>
        </p:txBody>
      </p:sp>
      <p:sp>
        <p:nvSpPr>
          <p:cNvPr id="9" name="TextBox 8"/>
          <p:cNvSpPr txBox="1"/>
          <p:nvPr/>
        </p:nvSpPr>
        <p:spPr>
          <a:xfrm>
            <a:off x="5333019" y="4739665"/>
            <a:ext cx="1691276" cy="642203"/>
          </a:xfrm>
          <a:prstGeom prst="roundRect">
            <a:avLst/>
          </a:prstGeom>
          <a:solidFill>
            <a:schemeClr val="bg1">
              <a:lumMod val="9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lIns="0" tIns="0" rIns="0" bIns="0" rtlCol="0" anchor="ctr">
            <a:noAutofit/>
          </a:bodyPr>
          <a:lstStyle/>
          <a:p>
            <a:pPr algn="ctr">
              <a:defRPr/>
            </a:pP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Running Different Decision Scenarios for Allegro (Exercise)</a:t>
            </a:r>
            <a:endParaRPr lang="th-TH" sz="1000" b="1" dirty="0">
              <a:solidFill>
                <a:prstClr val="black"/>
              </a:solidFill>
              <a:latin typeface="Open Sans" panose="020B0606030504020204" pitchFamily="34" charset="0"/>
              <a:ea typeface="Open Sans" panose="020B0606030504020204" pitchFamily="34" charset="0"/>
              <a:cs typeface="Cordia New" panose="020B0304020202020204" pitchFamily="34" charset="-34"/>
            </a:endParaRPr>
          </a:p>
        </p:txBody>
      </p:sp>
      <p:sp>
        <p:nvSpPr>
          <p:cNvPr id="10" name="TextBox 9"/>
          <p:cNvSpPr txBox="1"/>
          <p:nvPr/>
        </p:nvSpPr>
        <p:spPr>
          <a:xfrm>
            <a:off x="8600208" y="4748187"/>
            <a:ext cx="1702628" cy="639640"/>
          </a:xfrm>
          <a:prstGeom prst="roundRect">
            <a:avLst/>
          </a:prstGeom>
          <a:solidFill>
            <a:schemeClr val="accent5">
              <a:lumMod val="50000"/>
            </a:schemeClr>
          </a:solidFill>
          <a:ln>
            <a:noFill/>
          </a:ln>
          <a:effectLst/>
          <a:scene3d>
            <a:camera prst="orthographicFront">
              <a:rot lat="0" lon="0" rev="0"/>
            </a:camera>
            <a:lightRig rig="balanced" dir="t">
              <a:rot lat="0" lon="0" rev="8700000"/>
            </a:lightRig>
          </a:scene3d>
          <a:sp3d>
            <a:bevelT w="190500" h="38100"/>
          </a:sp3d>
        </p:spPr>
        <p:txBody>
          <a:bodyPr wrap="square" lIns="0" rIns="0" rtlCol="0" anchor="ctr">
            <a:noAutofit/>
          </a:bodyPr>
          <a:lstStyle/>
          <a:p>
            <a:pPr algn="ctr">
              <a:defRPr/>
            </a:pPr>
            <a:r>
              <a:rPr lang="en-US" sz="1000" dirty="0">
                <a:solidFill>
                  <a:prstClr val="white"/>
                </a:solidFill>
                <a:latin typeface="Open Sans" panose="020B0606030504020204" pitchFamily="34" charset="0"/>
                <a:ea typeface="Open Sans" panose="020B0606030504020204" pitchFamily="34" charset="0"/>
                <a:cs typeface="Open Sans" panose="020B0606030504020204" pitchFamily="34" charset="0"/>
              </a:rPr>
              <a:t>Reflecting on  the </a:t>
            </a:r>
          </a:p>
          <a:p>
            <a:pPr algn="ctr">
              <a:defRPr/>
            </a:pPr>
            <a:r>
              <a:rPr lang="en-US" sz="1000" dirty="0">
                <a:solidFill>
                  <a:prstClr val="white"/>
                </a:solidFill>
                <a:latin typeface="Open Sans" panose="020B0606030504020204" pitchFamily="34" charset="0"/>
                <a:ea typeface="Open Sans" panose="020B0606030504020204" pitchFamily="34" charset="0"/>
                <a:cs typeface="Open Sans" panose="020B0606030504020204" pitchFamily="34" charset="0"/>
              </a:rPr>
              <a:t>Results from Allegro </a:t>
            </a:r>
          </a:p>
          <a:p>
            <a:pPr algn="ctr">
              <a:defRPr/>
            </a:pPr>
            <a:r>
              <a:rPr lang="en-US" sz="1000" dirty="0">
                <a:solidFill>
                  <a:prstClr val="white"/>
                </a:solidFill>
                <a:latin typeface="Open Sans" panose="020B0606030504020204" pitchFamily="34" charset="0"/>
                <a:ea typeface="Open Sans" panose="020B0606030504020204" pitchFamily="34" charset="0"/>
                <a:cs typeface="Open Sans" panose="020B0606030504020204" pitchFamily="34" charset="0"/>
              </a:rPr>
              <a:t>Smart Spreadsheet</a:t>
            </a:r>
            <a:endParaRPr lang="th-TH" sz="1000" dirty="0">
              <a:solidFill>
                <a:prstClr val="white"/>
              </a:solidFill>
              <a:latin typeface="Open Sans" panose="020B0606030504020204" pitchFamily="34" charset="0"/>
              <a:ea typeface="Open Sans" panose="020B0606030504020204" pitchFamily="34" charset="0"/>
              <a:cs typeface="Cordia New" panose="020B0304020202020204" pitchFamily="34" charset="-34"/>
            </a:endParaRPr>
          </a:p>
        </p:txBody>
      </p:sp>
      <p:sp>
        <p:nvSpPr>
          <p:cNvPr id="11" name="TextBox 10"/>
          <p:cNvSpPr txBox="1"/>
          <p:nvPr/>
        </p:nvSpPr>
        <p:spPr>
          <a:xfrm>
            <a:off x="5923280" y="3668999"/>
            <a:ext cx="2179654" cy="736314"/>
          </a:xfrm>
          <a:prstGeom prst="roundRect">
            <a:avLst/>
          </a:prstGeom>
          <a:solidFill>
            <a:srgbClr val="F2B806"/>
          </a:solidFill>
          <a:ln>
            <a:noFill/>
          </a:ln>
          <a:effectLst/>
          <a:scene3d>
            <a:camera prst="orthographicFront">
              <a:rot lat="0" lon="0" rev="0"/>
            </a:camera>
            <a:lightRig rig="balanced" dir="t">
              <a:rot lat="0" lon="0" rev="8700000"/>
            </a:lightRig>
          </a:scene3d>
          <a:sp3d>
            <a:bevelT w="190500" h="38100"/>
          </a:sp3d>
        </p:spPr>
        <p:txBody>
          <a:bodyPr wrap="square" lIns="0" rIns="0" rtlCol="0" anchor="ctr">
            <a:noAutofit/>
          </a:bodyPr>
          <a:lstStyle/>
          <a:p>
            <a:pPr algn="ctr">
              <a:defRPr/>
            </a:pP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Developing/Using Organizational Chart to Anticipate Issues in Implementing Analytical Results</a:t>
            </a:r>
            <a:endParaRPr lang="th-TH" sz="1000" b="1" dirty="0">
              <a:solidFill>
                <a:prstClr val="black"/>
              </a:solidFill>
              <a:latin typeface="Open Sans" panose="020B0606030504020204" pitchFamily="34" charset="0"/>
              <a:ea typeface="Open Sans" panose="020B0606030504020204" pitchFamily="34" charset="0"/>
            </a:endParaRPr>
          </a:p>
        </p:txBody>
      </p:sp>
      <p:sp>
        <p:nvSpPr>
          <p:cNvPr id="12" name="TextBox 11"/>
          <p:cNvSpPr txBox="1"/>
          <p:nvPr/>
        </p:nvSpPr>
        <p:spPr>
          <a:xfrm>
            <a:off x="8600209" y="2924537"/>
            <a:ext cx="1694559" cy="638299"/>
          </a:xfrm>
          <a:prstGeom prst="roundRect">
            <a:avLst/>
          </a:prstGeom>
          <a:solidFill>
            <a:schemeClr val="bg1">
              <a:lumMod val="9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0" rIns="0" rtlCol="0" anchor="ctr">
            <a:noAutofit/>
          </a:bodyPr>
          <a:lstStyle/>
          <a:p>
            <a:pPr algn="ctr">
              <a:defRPr/>
            </a:pP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Break-Even Analysis</a:t>
            </a:r>
            <a:endParaRPr lang="th-TH" sz="1000" b="1" dirty="0">
              <a:solidFill>
                <a:prstClr val="black"/>
              </a:solidFill>
              <a:latin typeface="Open Sans" panose="020B0606030504020204" pitchFamily="34" charset="0"/>
              <a:ea typeface="Open Sans" panose="020B0606030504020204" pitchFamily="34" charset="0"/>
              <a:cs typeface="Cordia New" panose="020B0304020202020204" pitchFamily="34" charset="-34"/>
            </a:endParaRPr>
          </a:p>
        </p:txBody>
      </p:sp>
      <p:sp>
        <p:nvSpPr>
          <p:cNvPr id="13" name="TextBox 12"/>
          <p:cNvSpPr txBox="1"/>
          <p:nvPr/>
        </p:nvSpPr>
        <p:spPr>
          <a:xfrm>
            <a:off x="7100655" y="2932135"/>
            <a:ext cx="1426203" cy="634120"/>
          </a:xfrm>
          <a:prstGeom prst="roundRect">
            <a:avLst/>
          </a:prstGeom>
          <a:solidFill>
            <a:schemeClr val="bg1">
              <a:lumMod val="9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0" rIns="0" rtlCol="0" anchor="ctr">
            <a:noAutofit/>
          </a:bodyPr>
          <a:lstStyle/>
          <a:p>
            <a:pPr algn="ctr">
              <a:defRPr/>
            </a:pP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Using Excel and</a:t>
            </a:r>
          </a:p>
          <a:p>
            <a:pPr algn="ctr">
              <a:defRPr/>
            </a:pP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Using Solver Tool </a:t>
            </a:r>
          </a:p>
          <a:p>
            <a:pPr algn="ctr">
              <a:defRPr/>
            </a:pP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Within Excel</a:t>
            </a:r>
            <a:endParaRPr lang="th-TH" sz="1000" b="1" dirty="0">
              <a:solidFill>
                <a:prstClr val="black"/>
              </a:solidFill>
              <a:latin typeface="Open Sans" panose="020B0606030504020204" pitchFamily="34" charset="0"/>
              <a:ea typeface="Open Sans" panose="020B0606030504020204" pitchFamily="34" charset="0"/>
              <a:cs typeface="Cordia New" panose="020B0304020202020204" pitchFamily="34" charset="-34"/>
            </a:endParaRPr>
          </a:p>
        </p:txBody>
      </p:sp>
      <p:sp>
        <p:nvSpPr>
          <p:cNvPr id="14" name="TextBox 13"/>
          <p:cNvSpPr txBox="1"/>
          <p:nvPr/>
        </p:nvSpPr>
        <p:spPr>
          <a:xfrm>
            <a:off x="5131697" y="2926990"/>
            <a:ext cx="1882210" cy="639266"/>
          </a:xfrm>
          <a:prstGeom prst="roundRect">
            <a:avLst/>
          </a:prstGeom>
          <a:solidFill>
            <a:schemeClr val="accent6">
              <a:lumMod val="75000"/>
            </a:schemeClr>
          </a:solidFill>
          <a:ln>
            <a:noFill/>
          </a:ln>
          <a:effectLst/>
          <a:scene3d>
            <a:camera prst="orthographicFront">
              <a:rot lat="0" lon="0" rev="0"/>
            </a:camera>
            <a:lightRig rig="balanced" dir="t">
              <a:rot lat="0" lon="0" rev="8700000"/>
            </a:lightRig>
          </a:scene3d>
          <a:sp3d>
            <a:bevelT w="190500" h="38100"/>
          </a:sp3d>
        </p:spPr>
        <p:txBody>
          <a:bodyPr wrap="square" lIns="0" rIns="0" rtlCol="0" anchor="ctr">
            <a:noAutofit/>
          </a:bodyPr>
          <a:lstStyle/>
          <a:p>
            <a:pPr algn="ctr">
              <a:defRPr/>
            </a:pPr>
            <a:r>
              <a:rPr lang="en-US" sz="1000" b="1" dirty="0">
                <a:solidFill>
                  <a:prstClr val="white"/>
                </a:solidFill>
                <a:latin typeface="Open Sans" panose="020B0606030504020204" pitchFamily="34" charset="0"/>
                <a:ea typeface="Open Sans" panose="020B0606030504020204" pitchFamily="34" charset="0"/>
                <a:cs typeface="Open Sans" panose="020B0606030504020204" pitchFamily="34" charset="0"/>
              </a:rPr>
              <a:t>Fixed Costs and Variable Costs and their Impact on Business Performance</a:t>
            </a:r>
            <a:endParaRPr lang="th-TH" sz="1000" b="1" dirty="0">
              <a:solidFill>
                <a:prstClr val="white"/>
              </a:solidFill>
              <a:latin typeface="Open Sans" panose="020B0606030504020204" pitchFamily="34" charset="0"/>
              <a:ea typeface="Open Sans" panose="020B0606030504020204" pitchFamily="34" charset="0"/>
              <a:cs typeface="Cordia New" panose="020B0304020202020204" pitchFamily="34" charset="-34"/>
            </a:endParaRPr>
          </a:p>
        </p:txBody>
      </p:sp>
      <p:sp>
        <p:nvSpPr>
          <p:cNvPr id="15" name="TextBox 14"/>
          <p:cNvSpPr txBox="1"/>
          <p:nvPr/>
        </p:nvSpPr>
        <p:spPr>
          <a:xfrm>
            <a:off x="3567296" y="2936666"/>
            <a:ext cx="1477654" cy="632570"/>
          </a:xfrm>
          <a:prstGeom prst="roundRect">
            <a:avLst/>
          </a:prstGeom>
          <a:solidFill>
            <a:schemeClr val="accent6">
              <a:lumMod val="75000"/>
            </a:schemeClr>
          </a:solidFill>
          <a:ln>
            <a:noFill/>
          </a:ln>
          <a:effectLst/>
          <a:scene3d>
            <a:camera prst="orthographicFront">
              <a:rot lat="0" lon="0" rev="0"/>
            </a:camera>
            <a:lightRig rig="balanced" dir="t">
              <a:rot lat="0" lon="0" rev="8700000"/>
            </a:lightRig>
          </a:scene3d>
          <a:sp3d>
            <a:bevelT w="190500" h="38100"/>
          </a:sp3d>
        </p:spPr>
        <p:txBody>
          <a:bodyPr wrap="square" lIns="0" rIns="0" rtlCol="0" anchor="ctr">
            <a:noAutofit/>
          </a:bodyPr>
          <a:lstStyle/>
          <a:p>
            <a:pPr algn="ctr">
              <a:defRPr/>
            </a:pPr>
            <a:r>
              <a:rPr lang="en-US" sz="1000" b="1" dirty="0">
                <a:solidFill>
                  <a:prstClr val="white"/>
                </a:solidFill>
                <a:latin typeface="Open Sans" panose="020B0606030504020204" pitchFamily="34" charset="0"/>
                <a:ea typeface="Open Sans" panose="020B0606030504020204" pitchFamily="34" charset="0"/>
                <a:cs typeface="Open Sans" panose="020B0606030504020204" pitchFamily="34" charset="0"/>
              </a:rPr>
              <a:t>Break Even</a:t>
            </a:r>
          </a:p>
          <a:p>
            <a:pPr algn="ctr">
              <a:defRPr/>
            </a:pPr>
            <a:r>
              <a:rPr lang="en-US" sz="1000" b="1" dirty="0">
                <a:solidFill>
                  <a:prstClr val="white"/>
                </a:solidFill>
                <a:latin typeface="Open Sans" panose="020B0606030504020204" pitchFamily="34" charset="0"/>
                <a:ea typeface="Open Sans" panose="020B0606030504020204" pitchFamily="34" charset="0"/>
                <a:cs typeface="Open Sans" panose="020B0606030504020204" pitchFamily="34" charset="0"/>
              </a:rPr>
              <a:t>and Safety Margin</a:t>
            </a:r>
            <a:endParaRPr lang="th-TH" sz="1000" b="1" dirty="0">
              <a:solidFill>
                <a:prstClr val="white"/>
              </a:solidFill>
              <a:latin typeface="Open Sans" panose="020B0606030504020204" pitchFamily="34" charset="0"/>
              <a:ea typeface="Open Sans" panose="020B0606030504020204" pitchFamily="34" charset="0"/>
              <a:cs typeface="Cordia New" panose="020B0304020202020204" pitchFamily="34" charset="-34"/>
            </a:endParaRPr>
          </a:p>
        </p:txBody>
      </p:sp>
      <p:sp>
        <p:nvSpPr>
          <p:cNvPr id="16" name="TextBox 15"/>
          <p:cNvSpPr txBox="1"/>
          <p:nvPr/>
        </p:nvSpPr>
        <p:spPr>
          <a:xfrm>
            <a:off x="8600208" y="2194684"/>
            <a:ext cx="1698914" cy="630653"/>
          </a:xfrm>
          <a:prstGeom prst="roundRect">
            <a:avLst/>
          </a:prstGeom>
          <a:solidFill>
            <a:schemeClr val="accent6">
              <a:lumMod val="75000"/>
            </a:schemeClr>
          </a:solidFill>
          <a:ln>
            <a:noFill/>
          </a:ln>
          <a:effectLst/>
          <a:scene3d>
            <a:camera prst="orthographicFront">
              <a:rot lat="0" lon="0" rev="0"/>
            </a:camera>
            <a:lightRig rig="balanced" dir="t">
              <a:rot lat="0" lon="0" rev="8700000"/>
            </a:lightRig>
          </a:scene3d>
          <a:sp3d>
            <a:bevelT w="190500" h="38100"/>
          </a:sp3d>
        </p:spPr>
        <p:txBody>
          <a:bodyPr wrap="square" lIns="0" rIns="0" rtlCol="0" anchor="ctr">
            <a:noAutofit/>
          </a:bodyPr>
          <a:lstStyle/>
          <a:p>
            <a:pPr algn="ctr">
              <a:defRPr/>
            </a:pPr>
            <a:r>
              <a:rPr lang="en-US" sz="1000" b="1" dirty="0">
                <a:solidFill>
                  <a:prstClr val="white"/>
                </a:solidFill>
                <a:latin typeface="Open Sans" panose="020B0606030504020204" pitchFamily="34" charset="0"/>
                <a:ea typeface="Open Sans" panose="020B0606030504020204" pitchFamily="34" charset="0"/>
                <a:cs typeface="Open Sans" panose="020B0606030504020204" pitchFamily="34" charset="0"/>
              </a:rPr>
              <a:t>Return on Investment</a:t>
            </a:r>
          </a:p>
          <a:p>
            <a:pPr algn="ctr">
              <a:defRPr/>
            </a:pPr>
            <a:r>
              <a:rPr lang="en-US" sz="1000" b="1" dirty="0">
                <a:solidFill>
                  <a:prstClr val="white"/>
                </a:solidFill>
                <a:latin typeface="Open Sans" panose="020B0606030504020204" pitchFamily="34" charset="0"/>
                <a:ea typeface="Open Sans" panose="020B0606030504020204" pitchFamily="34" charset="0"/>
                <a:cs typeface="Open Sans" panose="020B0606030504020204" pitchFamily="34" charset="0"/>
              </a:rPr>
              <a:t>(ROI)</a:t>
            </a:r>
            <a:endParaRPr lang="th-TH" sz="1000" b="1" dirty="0">
              <a:solidFill>
                <a:prstClr val="white"/>
              </a:solidFill>
              <a:latin typeface="Open Sans" panose="020B0606030504020204" pitchFamily="34" charset="0"/>
              <a:ea typeface="Open Sans" panose="020B0606030504020204" pitchFamily="34" charset="0"/>
              <a:cs typeface="Cordia New" panose="020B0304020202020204" pitchFamily="34" charset="-34"/>
            </a:endParaRPr>
          </a:p>
        </p:txBody>
      </p:sp>
      <p:sp>
        <p:nvSpPr>
          <p:cNvPr id="17" name="TextBox 16"/>
          <p:cNvSpPr txBox="1"/>
          <p:nvPr/>
        </p:nvSpPr>
        <p:spPr>
          <a:xfrm>
            <a:off x="5094613" y="2192380"/>
            <a:ext cx="1955290" cy="637191"/>
          </a:xfrm>
          <a:prstGeom prst="roundRect">
            <a:avLst/>
          </a:prstGeom>
          <a:solidFill>
            <a:schemeClr val="accent6">
              <a:lumMod val="75000"/>
            </a:schemeClr>
          </a:solidFill>
          <a:ln>
            <a:noFill/>
          </a:ln>
          <a:effectLst/>
          <a:scene3d>
            <a:camera prst="orthographicFront">
              <a:rot lat="0" lon="0" rev="0"/>
            </a:camera>
            <a:lightRig rig="balanced" dir="t">
              <a:rot lat="0" lon="0" rev="8700000"/>
            </a:lightRig>
          </a:scene3d>
          <a:sp3d>
            <a:bevelT w="190500" h="38100"/>
          </a:sp3d>
        </p:spPr>
        <p:txBody>
          <a:bodyPr wrap="none" lIns="0" rIns="0" rtlCol="0" anchor="ctr">
            <a:noAutofit/>
          </a:bodyPr>
          <a:lstStyle/>
          <a:p>
            <a:pPr algn="ctr">
              <a:defRPr/>
            </a:pPr>
            <a:r>
              <a:rPr lang="en-US" sz="1000" b="1" dirty="0">
                <a:solidFill>
                  <a:prstClr val="white"/>
                </a:solidFill>
                <a:latin typeface="Open Sans" panose="020B0606030504020204" pitchFamily="34" charset="0"/>
                <a:ea typeface="Open Sans" panose="020B0606030504020204" pitchFamily="34" charset="0"/>
                <a:cs typeface="Open Sans" panose="020B0606030504020204" pitchFamily="34" charset="0"/>
              </a:rPr>
              <a:t>Market Response </a:t>
            </a:r>
          </a:p>
          <a:p>
            <a:pPr algn="ctr">
              <a:defRPr/>
            </a:pPr>
            <a:r>
              <a:rPr lang="en-US" sz="1000" b="1" dirty="0">
                <a:solidFill>
                  <a:prstClr val="white"/>
                </a:solidFill>
                <a:latin typeface="Open Sans" panose="020B0606030504020204" pitchFamily="34" charset="0"/>
                <a:ea typeface="Open Sans" panose="020B0606030504020204" pitchFamily="34" charset="0"/>
                <a:cs typeface="Open Sans" panose="020B0606030504020204" pitchFamily="34" charset="0"/>
              </a:rPr>
              <a:t>Models and Elasticity of</a:t>
            </a:r>
            <a:br>
              <a:rPr lang="en-US" sz="1000" b="1" dirty="0">
                <a:solidFill>
                  <a:prstClr val="white"/>
                </a:solidFill>
                <a:latin typeface="Open Sans" panose="020B0606030504020204" pitchFamily="34" charset="0"/>
                <a:ea typeface="Open Sans" panose="020B0606030504020204" pitchFamily="34" charset="0"/>
                <a:cs typeface="Open Sans" panose="020B0606030504020204" pitchFamily="34" charset="0"/>
              </a:rPr>
            </a:br>
            <a:r>
              <a:rPr lang="en-US" sz="1000" b="1" dirty="0">
                <a:solidFill>
                  <a:prstClr val="white"/>
                </a:solidFill>
                <a:latin typeface="Open Sans" panose="020B0606030504020204" pitchFamily="34" charset="0"/>
                <a:ea typeface="Open Sans" panose="020B0606030504020204" pitchFamily="34" charset="0"/>
                <a:cs typeface="Open Sans" panose="020B0606030504020204" pitchFamily="34" charset="0"/>
              </a:rPr>
              <a:t>Response</a:t>
            </a:r>
          </a:p>
        </p:txBody>
      </p:sp>
      <p:sp>
        <p:nvSpPr>
          <p:cNvPr id="18" name="TextBox 17"/>
          <p:cNvSpPr txBox="1"/>
          <p:nvPr/>
        </p:nvSpPr>
        <p:spPr>
          <a:xfrm>
            <a:off x="7141681" y="2194683"/>
            <a:ext cx="1388451" cy="626804"/>
          </a:xfrm>
          <a:prstGeom prst="roundRect">
            <a:avLst/>
          </a:prstGeom>
          <a:solidFill>
            <a:schemeClr val="accent6">
              <a:lumMod val="75000"/>
            </a:schemeClr>
          </a:solidFill>
          <a:ln>
            <a:noFill/>
          </a:ln>
          <a:effectLst/>
          <a:scene3d>
            <a:camera prst="orthographicFront">
              <a:rot lat="0" lon="0" rev="0"/>
            </a:camera>
            <a:lightRig rig="balanced" dir="t">
              <a:rot lat="0" lon="0" rev="8700000"/>
            </a:lightRig>
          </a:scene3d>
          <a:sp3d>
            <a:bevelT w="190500" h="38100"/>
          </a:sp3d>
        </p:spPr>
        <p:txBody>
          <a:bodyPr wrap="square" lIns="0" tIns="0" rIns="0" bIns="0" rtlCol="0" anchor="ctr">
            <a:noAutofit/>
          </a:bodyPr>
          <a:lstStyle/>
          <a:p>
            <a:pPr algn="ctr">
              <a:defRPr/>
            </a:pPr>
            <a:r>
              <a:rPr lang="en-US" sz="1000" dirty="0">
                <a:solidFill>
                  <a:prstClr val="white"/>
                </a:solidFill>
                <a:latin typeface="Open Sans" panose="020B0606030504020204" pitchFamily="34" charset="0"/>
                <a:ea typeface="Open Sans" panose="020B0606030504020204" pitchFamily="34" charset="0"/>
                <a:cs typeface="Open Sans" panose="020B0606030504020204" pitchFamily="34" charset="0"/>
              </a:rPr>
              <a:t> </a:t>
            </a:r>
            <a:r>
              <a:rPr lang="en-US" sz="1000" b="1" dirty="0">
                <a:solidFill>
                  <a:prstClr val="white"/>
                </a:solidFill>
                <a:latin typeface="Open Sans" panose="020B0606030504020204" pitchFamily="34" charset="0"/>
                <a:ea typeface="Open Sans" panose="020B0606030504020204" pitchFamily="34" charset="0"/>
                <a:cs typeface="Open Sans" panose="020B0606030504020204" pitchFamily="34" charset="0"/>
              </a:rPr>
              <a:t>Opportunity Costs of Decisions</a:t>
            </a:r>
            <a:endParaRPr lang="th-TH" sz="1000" b="1" dirty="0">
              <a:solidFill>
                <a:prstClr val="white"/>
              </a:solidFill>
              <a:latin typeface="Open Sans" panose="020B0606030504020204" pitchFamily="34" charset="0"/>
              <a:ea typeface="Open Sans" panose="020B0606030504020204" pitchFamily="34" charset="0"/>
              <a:cs typeface="Cordia New" panose="020B0304020202020204" pitchFamily="34" charset="-34"/>
            </a:endParaRPr>
          </a:p>
        </p:txBody>
      </p:sp>
      <p:sp>
        <p:nvSpPr>
          <p:cNvPr id="19" name="TextBox 18"/>
          <p:cNvSpPr txBox="1"/>
          <p:nvPr/>
        </p:nvSpPr>
        <p:spPr>
          <a:xfrm>
            <a:off x="3578682" y="2186417"/>
            <a:ext cx="1418465" cy="635070"/>
          </a:xfrm>
          <a:prstGeom prst="roundRect">
            <a:avLst/>
          </a:prstGeom>
          <a:solidFill>
            <a:srgbClr val="C00000"/>
          </a:solidFill>
          <a:ln>
            <a:noFill/>
          </a:ln>
          <a:effectLst/>
          <a:scene3d>
            <a:camera prst="orthographicFront">
              <a:rot lat="0" lon="0" rev="0"/>
            </a:camera>
            <a:lightRig rig="balanced" dir="t">
              <a:rot lat="0" lon="0" rev="8700000"/>
            </a:lightRig>
          </a:scene3d>
          <a:sp3d>
            <a:bevelT w="190500" h="38100"/>
          </a:sp3d>
        </p:spPr>
        <p:txBody>
          <a:bodyPr wrap="square" lIns="0" rIns="0" rtlCol="0" anchor="ctr">
            <a:noAutofit/>
          </a:bodyPr>
          <a:lstStyle/>
          <a:p>
            <a:pPr algn="ctr">
              <a:defRPr/>
            </a:pPr>
            <a:r>
              <a:rPr lang="en-US" sz="1000" b="1" dirty="0">
                <a:solidFill>
                  <a:prstClr val="white"/>
                </a:solidFill>
                <a:latin typeface="Open Sans" panose="020B0606030504020204" pitchFamily="34" charset="0"/>
                <a:ea typeface="Open Sans" panose="020B0606030504020204" pitchFamily="34" charset="0"/>
                <a:cs typeface="Open Sans" panose="020B0606030504020204" pitchFamily="34" charset="0"/>
              </a:rPr>
              <a:t>Marketing Mix and</a:t>
            </a:r>
          </a:p>
          <a:p>
            <a:pPr algn="ctr">
              <a:defRPr/>
            </a:pPr>
            <a:r>
              <a:rPr lang="en-US" sz="1000" b="1" dirty="0">
                <a:solidFill>
                  <a:prstClr val="white"/>
                </a:solidFill>
                <a:latin typeface="Open Sans" panose="020B0606030504020204" pitchFamily="34" charset="0"/>
                <a:ea typeface="Open Sans" panose="020B0606030504020204" pitchFamily="34" charset="0"/>
                <a:cs typeface="Open Sans" panose="020B0606030504020204" pitchFamily="34" charset="0"/>
              </a:rPr>
              <a:t>Resource Allocation</a:t>
            </a:r>
          </a:p>
        </p:txBody>
      </p:sp>
      <p:sp>
        <p:nvSpPr>
          <p:cNvPr id="20" name="TextBox 7"/>
          <p:cNvSpPr txBox="1"/>
          <p:nvPr/>
        </p:nvSpPr>
        <p:spPr>
          <a:xfrm>
            <a:off x="3567296" y="1080749"/>
            <a:ext cx="2199902" cy="818289"/>
          </a:xfrm>
          <a:prstGeom prst="roundRect">
            <a:avLst/>
          </a:prstGeom>
          <a:solidFill>
            <a:schemeClr val="accent5">
              <a:lumMod val="50000"/>
            </a:schemeClr>
          </a:solidFill>
          <a:ln>
            <a:noFill/>
          </a:ln>
          <a:effectLst/>
          <a:scene3d>
            <a:camera prst="orthographicFront">
              <a:rot lat="0" lon="0" rev="0"/>
            </a:camera>
            <a:lightRig rig="balanced" dir="t">
              <a:rot lat="0" lon="0" rev="8700000"/>
            </a:lightRig>
          </a:scene3d>
          <a:sp3d>
            <a:bevelT w="190500" h="38100"/>
          </a:sp3d>
        </p:spPr>
        <p:txBody>
          <a:bodyPr wrap="square" lIns="0" rIns="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000" b="1" dirty="0">
                <a:solidFill>
                  <a:prstClr val="white"/>
                </a:solidFill>
                <a:latin typeface="Open Sans" panose="020B0606030504020204" pitchFamily="34" charset="0"/>
                <a:ea typeface="Open Sans" panose="020B0606030504020204" pitchFamily="34" charset="0"/>
                <a:cs typeface="Open Sans" panose="020B0606030504020204" pitchFamily="34" charset="0"/>
              </a:rPr>
              <a:t>Learn to Interpret Analytical Results,  and Link them to Business Performance</a:t>
            </a:r>
            <a:endParaRPr lang="th-TH" sz="1000" b="1" dirty="0">
              <a:solidFill>
                <a:prstClr val="white"/>
              </a:solidFill>
              <a:latin typeface="Open Sans" panose="020B0606030504020204" pitchFamily="34" charset="0"/>
              <a:ea typeface="Open Sans" panose="020B0606030504020204" pitchFamily="34" charset="0"/>
              <a:cs typeface="Cordia New" panose="020B0304020202020204" pitchFamily="34" charset="-34"/>
            </a:endParaRPr>
          </a:p>
        </p:txBody>
      </p:sp>
      <p:sp>
        <p:nvSpPr>
          <p:cNvPr id="21" name="TextBox 8"/>
          <p:cNvSpPr txBox="1"/>
          <p:nvPr/>
        </p:nvSpPr>
        <p:spPr>
          <a:xfrm>
            <a:off x="5833258" y="1074135"/>
            <a:ext cx="2196190" cy="824903"/>
          </a:xfrm>
          <a:prstGeom prst="roundRect">
            <a:avLst/>
          </a:prstGeom>
          <a:solidFill>
            <a:srgbClr val="FFC000"/>
          </a:solidFill>
          <a:ln>
            <a:noFill/>
          </a:ln>
          <a:effectLst/>
          <a:scene3d>
            <a:camera prst="orthographicFront">
              <a:rot lat="0" lon="0" rev="0"/>
            </a:camera>
            <a:lightRig rig="balanced" dir="t">
              <a:rot lat="0" lon="0" rev="8700000"/>
            </a:lightRig>
          </a:scene3d>
          <a:sp3d>
            <a:bevelT w="190500" h="38100"/>
          </a:sp3d>
        </p:spPr>
        <p:txBody>
          <a:bodyPr wrap="square" lIns="0" rIns="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Learn How to Address Organizational Issues in Implementing Analytical Results</a:t>
            </a:r>
            <a:endParaRPr lang="th-TH" sz="1000" b="1" dirty="0">
              <a:solidFill>
                <a:prstClr val="black"/>
              </a:solidFill>
              <a:latin typeface="Open Sans" panose="020B0606030504020204" pitchFamily="34" charset="0"/>
              <a:ea typeface="Open Sans" panose="020B0606030504020204" pitchFamily="34" charset="0"/>
              <a:cs typeface="Cordia New" panose="020B0304020202020204" pitchFamily="34" charset="-34"/>
            </a:endParaRPr>
          </a:p>
        </p:txBody>
      </p:sp>
      <p:sp>
        <p:nvSpPr>
          <p:cNvPr id="22" name="TextBox 21"/>
          <p:cNvSpPr txBox="1"/>
          <p:nvPr/>
        </p:nvSpPr>
        <p:spPr>
          <a:xfrm>
            <a:off x="8102933" y="1072513"/>
            <a:ext cx="2196190" cy="826525"/>
          </a:xfrm>
          <a:prstGeom prst="roundRect">
            <a:avLst/>
          </a:prstGeom>
          <a:solidFill>
            <a:srgbClr val="00B0F0"/>
          </a:solidFill>
          <a:ln>
            <a:noFill/>
          </a:ln>
          <a:effectLst/>
          <a:scene3d>
            <a:camera prst="orthographicFront">
              <a:rot lat="0" lon="0" rev="0"/>
            </a:camera>
            <a:lightRig rig="balanced" dir="t">
              <a:rot lat="0" lon="0" rev="8700000"/>
            </a:lightRig>
          </a:scene3d>
          <a:sp3d>
            <a:bevelT w="190500" h="38100"/>
          </a:sp3d>
        </p:spPr>
        <p:txBody>
          <a:bodyPr wrap="none" lIns="0" rIns="0" rtlCol="0" anchor="ctr">
            <a:noAutofit/>
          </a:bodyPr>
          <a:lstStyle/>
          <a:p>
            <a:pPr algn="ctr">
              <a:defRPr/>
            </a:pPr>
            <a:r>
              <a:rPr lang="en-US" sz="1000" b="1" dirty="0">
                <a:latin typeface="Open Sans" panose="020B0606030504020204" pitchFamily="34" charset="0"/>
                <a:ea typeface="Open Sans" panose="020B0606030504020204" pitchFamily="34" charset="0"/>
                <a:cs typeface="Open Sans" panose="020B0606030504020204" pitchFamily="34" charset="0"/>
              </a:rPr>
              <a:t>Become a Better Consumer of </a:t>
            </a:r>
          </a:p>
          <a:p>
            <a:pPr algn="ctr">
              <a:defRPr/>
            </a:pPr>
            <a:r>
              <a:rPr lang="en-US" sz="1000" b="1" dirty="0">
                <a:latin typeface="Open Sans" panose="020B0606030504020204" pitchFamily="34" charset="0"/>
                <a:ea typeface="Open Sans" panose="020B0606030504020204" pitchFamily="34" charset="0"/>
                <a:cs typeface="Open Sans" panose="020B0606030504020204" pitchFamily="34" charset="0"/>
              </a:rPr>
              <a:t>Marketing Analytics</a:t>
            </a:r>
            <a:endParaRPr lang="th-TH" sz="1000" b="1" dirty="0">
              <a:latin typeface="Open Sans" panose="020B0606030504020204" pitchFamily="34" charset="0"/>
              <a:ea typeface="Open Sans" panose="020B0606030504020204" pitchFamily="34" charset="0"/>
            </a:endParaRPr>
          </a:p>
        </p:txBody>
      </p:sp>
      <p:sp>
        <p:nvSpPr>
          <p:cNvPr id="23" name="TextBox 22"/>
          <p:cNvSpPr txBox="1"/>
          <p:nvPr/>
        </p:nvSpPr>
        <p:spPr>
          <a:xfrm>
            <a:off x="3567296" y="137189"/>
            <a:ext cx="2196190" cy="846140"/>
          </a:xfrm>
          <a:prstGeom prst="roundRect">
            <a:avLst/>
          </a:prstGeom>
          <a:solidFill>
            <a:srgbClr val="CE1515"/>
          </a:solidFill>
          <a:ln>
            <a:noFill/>
          </a:ln>
          <a:effectLst/>
          <a:scene3d>
            <a:camera prst="orthographicFront">
              <a:rot lat="0" lon="0" rev="0"/>
            </a:camera>
            <a:lightRig rig="balanced" dir="t">
              <a:rot lat="0" lon="0" rev="8700000"/>
            </a:lightRig>
          </a:scene3d>
          <a:sp3d>
            <a:bevelT w="190500" h="38100"/>
          </a:sp3d>
        </p:spPr>
        <p:txBody>
          <a:bodyPr wrap="none" lIns="0" rIns="0" rtlCol="0" anchor="ctr">
            <a:noAutofit/>
          </a:bodyPr>
          <a:lstStyle/>
          <a:p>
            <a:pPr algn="ctr">
              <a:defRPr/>
            </a:pPr>
            <a:r>
              <a:rPr lang="en-US" sz="1000" b="1" dirty="0">
                <a:solidFill>
                  <a:prstClr val="white"/>
                </a:solidFill>
                <a:latin typeface="Open Sans" panose="020B0606030504020204" pitchFamily="34" charset="0"/>
                <a:ea typeface="Open Sans" panose="020B0606030504020204" pitchFamily="34" charset="0"/>
                <a:cs typeface="Open Sans" panose="020B0606030504020204" pitchFamily="34" charset="0"/>
              </a:rPr>
              <a:t>Learn About Different Decision </a:t>
            </a:r>
          </a:p>
          <a:p>
            <a:pPr algn="ctr">
              <a:defRPr/>
            </a:pPr>
            <a:r>
              <a:rPr lang="en-US" sz="1000" b="1" dirty="0">
                <a:solidFill>
                  <a:prstClr val="white"/>
                </a:solidFill>
                <a:latin typeface="Open Sans" panose="020B0606030504020204" pitchFamily="34" charset="0"/>
                <a:ea typeface="Open Sans" panose="020B0606030504020204" pitchFamily="34" charset="0"/>
                <a:cs typeface="Open Sans" panose="020B0606030504020204" pitchFamily="34" charset="0"/>
              </a:rPr>
              <a:t>Areas in Marketing</a:t>
            </a:r>
          </a:p>
        </p:txBody>
      </p:sp>
      <p:sp>
        <p:nvSpPr>
          <p:cNvPr id="24" name="TextBox 23"/>
          <p:cNvSpPr txBox="1"/>
          <p:nvPr/>
        </p:nvSpPr>
        <p:spPr>
          <a:xfrm>
            <a:off x="5833258" y="140872"/>
            <a:ext cx="2196190" cy="846140"/>
          </a:xfrm>
          <a:prstGeom prst="roundRect">
            <a:avLst/>
          </a:prstGeom>
          <a:solidFill>
            <a:srgbClr val="578339"/>
          </a:solidFill>
          <a:ln>
            <a:noFill/>
          </a:ln>
          <a:effectLst/>
          <a:scene3d>
            <a:camera prst="orthographicFront">
              <a:rot lat="0" lon="0" rev="0"/>
            </a:camera>
            <a:lightRig rig="balanced" dir="t">
              <a:rot lat="0" lon="0" rev="8700000"/>
            </a:lightRig>
          </a:scene3d>
          <a:sp3d>
            <a:bevelT w="190500" h="38100"/>
          </a:sp3d>
        </p:spPr>
        <p:txBody>
          <a:bodyPr wrap="none" lIns="0" rIns="0" rtlCol="0" anchor="ctr">
            <a:noAutofit/>
          </a:bodyPr>
          <a:lstStyle/>
          <a:p>
            <a:pPr marL="166688" algn="ctr">
              <a:defRPr/>
            </a:pPr>
            <a:r>
              <a:rPr lang="en-US" sz="1000" b="1" dirty="0">
                <a:solidFill>
                  <a:prstClr val="white"/>
                </a:solidFill>
                <a:latin typeface="Open Sans" panose="020B0606030504020204" pitchFamily="34" charset="0"/>
                <a:ea typeface="Open Sans" panose="020B0606030504020204" pitchFamily="34" charset="0"/>
                <a:cs typeface="Open Sans" panose="020B0606030504020204" pitchFamily="34" charset="0"/>
              </a:rPr>
              <a:t>Learn Concepts and </a:t>
            </a:r>
          </a:p>
          <a:p>
            <a:pPr marL="166688" algn="ctr">
              <a:defRPr/>
            </a:pPr>
            <a:r>
              <a:rPr lang="en-US" sz="1000" b="1" dirty="0">
                <a:solidFill>
                  <a:prstClr val="white"/>
                </a:solidFill>
                <a:latin typeface="Open Sans" panose="020B0606030504020204" pitchFamily="34" charset="0"/>
                <a:ea typeface="Open Sans" panose="020B0606030504020204" pitchFamily="34" charset="0"/>
                <a:cs typeface="Open Sans" panose="020B0606030504020204" pitchFamily="34" charset="0"/>
              </a:rPr>
              <a:t>Analytical Frameworks </a:t>
            </a:r>
          </a:p>
          <a:p>
            <a:pPr marL="166688" algn="ctr">
              <a:defRPr/>
            </a:pPr>
            <a:r>
              <a:rPr lang="en-US" sz="1000" b="1" dirty="0">
                <a:solidFill>
                  <a:prstClr val="white"/>
                </a:solidFill>
                <a:latin typeface="Open Sans" panose="020B0606030504020204" pitchFamily="34" charset="0"/>
                <a:ea typeface="Open Sans" panose="020B0606030504020204" pitchFamily="34" charset="0"/>
                <a:cs typeface="Open Sans" panose="020B0606030504020204" pitchFamily="34" charset="0"/>
              </a:rPr>
              <a:t>Used in Marketing</a:t>
            </a:r>
            <a:endParaRPr lang="th-TH" sz="1000" b="1" dirty="0">
              <a:solidFill>
                <a:prstClr val="white"/>
              </a:solidFill>
              <a:latin typeface="Open Sans" panose="020B0606030504020204" pitchFamily="34" charset="0"/>
              <a:ea typeface="Open Sans" panose="020B0606030504020204" pitchFamily="34" charset="0"/>
            </a:endParaRPr>
          </a:p>
        </p:txBody>
      </p:sp>
      <p:sp>
        <p:nvSpPr>
          <p:cNvPr id="25" name="TextBox 24"/>
          <p:cNvSpPr txBox="1"/>
          <p:nvPr/>
        </p:nvSpPr>
        <p:spPr>
          <a:xfrm>
            <a:off x="8102933" y="135079"/>
            <a:ext cx="2196190" cy="846140"/>
          </a:xfrm>
          <a:prstGeom prst="roundRect">
            <a:avLst/>
          </a:prstGeom>
          <a:solidFill>
            <a:schemeClr val="bg1">
              <a:lumMod val="95000"/>
            </a:schemeClr>
          </a:solidFill>
          <a:ln>
            <a:noFill/>
          </a:ln>
          <a:effectLst>
            <a:outerShdw blurRad="50800" dist="38100" dir="5400000" sx="97000" sy="97000" algn="t" rotWithShape="0">
              <a:prstClr val="black">
                <a:alpha val="35000"/>
              </a:prstClr>
            </a:outerShdw>
          </a:effectLst>
          <a:scene3d>
            <a:camera prst="orthographicFront">
              <a:rot lat="0" lon="0" rev="0"/>
            </a:camera>
            <a:lightRig rig="balanced" dir="t">
              <a:rot lat="0" lon="0" rev="8700000"/>
            </a:lightRig>
          </a:scene3d>
          <a:sp3d>
            <a:bevelT w="190500" h="38100"/>
          </a:sp3d>
        </p:spPr>
        <p:txBody>
          <a:bodyPr wrap="none" lIns="0" rIns="0" rtlCol="0" anchor="ctr">
            <a:noAutofit/>
          </a:bodyPr>
          <a:lstStyle/>
          <a:p>
            <a:pPr algn="ctr">
              <a:defRPr/>
            </a:pP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Learn Specific Analytical </a:t>
            </a:r>
          </a:p>
          <a:p>
            <a:pPr algn="ctr">
              <a:defRPr/>
            </a:pP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Tools and their Value </a:t>
            </a:r>
          </a:p>
          <a:p>
            <a:pPr algn="ctr">
              <a:defRPr/>
            </a:pP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for Improving Marketing </a:t>
            </a:r>
          </a:p>
          <a:p>
            <a:pPr algn="ctr">
              <a:defRPr/>
            </a:pP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Decisions</a:t>
            </a:r>
            <a:endParaRPr lang="th-TH" sz="1000" b="1" dirty="0">
              <a:solidFill>
                <a:prstClr val="black"/>
              </a:solidFill>
              <a:latin typeface="Open Sans" panose="020B0606030504020204" pitchFamily="34" charset="0"/>
              <a:ea typeface="Open Sans" panose="020B0606030504020204" pitchFamily="34" charset="0"/>
              <a:cs typeface="Cordia New" panose="020B0304020202020204" pitchFamily="34" charset="-34"/>
            </a:endParaRPr>
          </a:p>
        </p:txBody>
      </p:sp>
      <p:sp>
        <p:nvSpPr>
          <p:cNvPr id="26" name="TextBox 25"/>
          <p:cNvSpPr txBox="1"/>
          <p:nvPr/>
        </p:nvSpPr>
        <p:spPr>
          <a:xfrm>
            <a:off x="1950029" y="135079"/>
            <a:ext cx="1465286" cy="1768464"/>
          </a:xfrm>
          <a:prstGeom prst="roundRect">
            <a:avLst>
              <a:gd name="adj" fmla="val 5321"/>
            </a:avLst>
          </a:prstGeom>
          <a:solidFill>
            <a:schemeClr val="bg2"/>
          </a:solidFill>
          <a:ln w="28575">
            <a:noFill/>
          </a:ln>
          <a:effectLst/>
          <a:scene3d>
            <a:camera prst="orthographicFront"/>
            <a:lightRig rig="threePt" dir="t"/>
          </a:scene3d>
          <a:sp3d contourW="12700">
            <a:bevelT/>
            <a:extrusionClr>
              <a:schemeClr val="bg1"/>
            </a:extrusionClr>
            <a:contourClr>
              <a:schemeClr val="bg1"/>
            </a:contourClr>
          </a:sp3d>
        </p:spPr>
        <p:txBody>
          <a:bodyPr wrap="square" lIns="0" rIns="0" rtlCol="0" anchor="ctr">
            <a:noAutofit/>
          </a:bodyPr>
          <a:lstStyle/>
          <a:p>
            <a:pPr algn="ctr">
              <a:defRPr/>
            </a:pPr>
            <a:r>
              <a:rPr lang="en-US" sz="1400" b="1" dirty="0">
                <a:latin typeface="Open Sans" panose="020B0606030504020204" pitchFamily="34" charset="0"/>
                <a:ea typeface="Open Sans" panose="020B0606030504020204" pitchFamily="34" charset="0"/>
                <a:cs typeface="Open Sans" panose="020B0606030504020204" pitchFamily="34" charset="0"/>
              </a:rPr>
              <a:t>OBJECTIVES</a:t>
            </a:r>
            <a:endParaRPr lang="th-TH" sz="1400" b="1" dirty="0">
              <a:latin typeface="Open Sans" panose="020B0606030504020204" pitchFamily="34" charset="0"/>
              <a:ea typeface="Open Sans" panose="020B0606030504020204" pitchFamily="34" charset="0"/>
              <a:cs typeface="Cordia New" panose="020B0304020202020204" pitchFamily="34" charset="-34"/>
            </a:endParaRPr>
          </a:p>
        </p:txBody>
      </p:sp>
      <p:cxnSp>
        <p:nvCxnSpPr>
          <p:cNvPr id="27" name="Straight Connector 26"/>
          <p:cNvCxnSpPr/>
          <p:nvPr/>
        </p:nvCxnSpPr>
        <p:spPr>
          <a:xfrm>
            <a:off x="1524000" y="2047007"/>
            <a:ext cx="9144000"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3572642" y="3660254"/>
            <a:ext cx="2260617" cy="750314"/>
          </a:xfrm>
          <a:prstGeom prst="roundRect">
            <a:avLst/>
          </a:prstGeom>
          <a:noFill/>
          <a:ln w="12700">
            <a:solidFill>
              <a:srgbClr val="0153A5"/>
            </a:solidFill>
          </a:ln>
          <a:effectLst/>
        </p:spPr>
        <p:txBody>
          <a:bodyPr wrap="none" lIns="0" rIns="0" rtlCol="0" anchor="ctr">
            <a:noAutofit/>
          </a:bodyPr>
          <a:lstStyle/>
          <a:p>
            <a:pPr algn="ctr">
              <a:defRPr/>
            </a:pPr>
            <a:r>
              <a:rPr lang="en-US" sz="10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Sales and Market Share Response </a:t>
            </a:r>
          </a:p>
          <a:p>
            <a:pPr algn="ctr">
              <a:defRPr/>
            </a:pPr>
            <a:r>
              <a:rPr lang="en-US" sz="10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to Different Prices and Levels </a:t>
            </a:r>
          </a:p>
          <a:p>
            <a:pPr algn="ctr">
              <a:defRPr/>
            </a:pPr>
            <a:r>
              <a:rPr lang="en-US" sz="10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of Advertising and Sales Effort </a:t>
            </a:r>
            <a:endParaRPr lang="th-TH" sz="1000" b="1" dirty="0">
              <a:solidFill>
                <a:schemeClr val="tx1">
                  <a:lumMod val="85000"/>
                  <a:lumOff val="15000"/>
                </a:schemeClr>
              </a:solidFill>
              <a:latin typeface="Open Sans" panose="020B0606030504020204" pitchFamily="34" charset="0"/>
              <a:ea typeface="Open Sans" panose="020B0606030504020204" pitchFamily="34" charset="0"/>
            </a:endParaRPr>
          </a:p>
        </p:txBody>
      </p:sp>
      <p:sp>
        <p:nvSpPr>
          <p:cNvPr id="29" name="TextBox 28"/>
          <p:cNvSpPr txBox="1"/>
          <p:nvPr/>
        </p:nvSpPr>
        <p:spPr>
          <a:xfrm>
            <a:off x="8192954" y="3660254"/>
            <a:ext cx="2109882" cy="750314"/>
          </a:xfrm>
          <a:prstGeom prst="roundRect">
            <a:avLst/>
          </a:prstGeom>
          <a:noFill/>
          <a:ln w="12700">
            <a:solidFill>
              <a:srgbClr val="0153A5"/>
            </a:solidFill>
          </a:ln>
          <a:effectLst/>
        </p:spPr>
        <p:txBody>
          <a:bodyPr wrap="none" lIns="0" rIns="0" rtlCol="0" anchor="ctr">
            <a:noAutofit/>
          </a:bodyPr>
          <a:lstStyle/>
          <a:p>
            <a:pPr algn="ctr">
              <a:defRPr/>
            </a:pPr>
            <a:r>
              <a:rPr lang="en-US" sz="10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Understand the Contributions</a:t>
            </a:r>
          </a:p>
          <a:p>
            <a:pPr algn="ctr">
              <a:defRPr/>
            </a:pPr>
            <a:r>
              <a:rPr lang="en-US" sz="10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of Judgment (Intuition or </a:t>
            </a:r>
          </a:p>
          <a:p>
            <a:pPr algn="ctr">
              <a:defRPr/>
            </a:pPr>
            <a:r>
              <a:rPr lang="en-US" sz="10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Experience) and Analytics</a:t>
            </a:r>
            <a:endParaRPr lang="th-TH" sz="1000" b="1" dirty="0">
              <a:solidFill>
                <a:schemeClr val="tx1">
                  <a:lumMod val="85000"/>
                  <a:lumOff val="15000"/>
                </a:schemeClr>
              </a:solidFill>
              <a:latin typeface="Open Sans" panose="020B0606030504020204" pitchFamily="34" charset="0"/>
              <a:ea typeface="Open Sans" panose="020B0606030504020204" pitchFamily="34" charset="0"/>
            </a:endParaRPr>
          </a:p>
        </p:txBody>
      </p:sp>
      <p:cxnSp>
        <p:nvCxnSpPr>
          <p:cNvPr id="30" name="Straight Connector 29"/>
          <p:cNvCxnSpPr/>
          <p:nvPr/>
        </p:nvCxnSpPr>
        <p:spPr>
          <a:xfrm>
            <a:off x="1524000" y="4582389"/>
            <a:ext cx="9144000"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1950029" y="2194978"/>
            <a:ext cx="1465286" cy="2215590"/>
          </a:xfrm>
          <a:prstGeom prst="roundRect">
            <a:avLst>
              <a:gd name="adj" fmla="val 5321"/>
            </a:avLst>
          </a:prstGeom>
          <a:solidFill>
            <a:schemeClr val="bg2"/>
          </a:solidFill>
          <a:ln w="28575">
            <a:noFill/>
          </a:ln>
          <a:effectLst/>
          <a:scene3d>
            <a:camera prst="orthographicFront"/>
            <a:lightRig rig="threePt" dir="t"/>
          </a:scene3d>
          <a:sp3d>
            <a:bevelT/>
          </a:sp3d>
        </p:spPr>
        <p:txBody>
          <a:bodyPr wrap="square" lIns="0" rIns="0" rtlCol="0" anchor="ctr">
            <a:noAutofit/>
          </a:bodyPr>
          <a:lstStyle/>
          <a:p>
            <a:pPr algn="ctr">
              <a:defRPr/>
            </a:pPr>
            <a:r>
              <a:rPr lang="en-US" sz="1400" b="1" dirty="0">
                <a:latin typeface="Open Sans" panose="020B0606030504020204" pitchFamily="34" charset="0"/>
                <a:ea typeface="Open Sans" panose="020B0606030504020204" pitchFamily="34" charset="0"/>
                <a:cs typeface="Open Sans" panose="020B0606030504020204" pitchFamily="34" charset="0"/>
              </a:rPr>
              <a:t>EXPERIENCES</a:t>
            </a:r>
          </a:p>
          <a:p>
            <a:pPr algn="ctr">
              <a:defRPr/>
            </a:pPr>
            <a:r>
              <a:rPr lang="en-US" sz="1400" b="1" dirty="0">
                <a:latin typeface="Open Sans" panose="020B0606030504020204" pitchFamily="34" charset="0"/>
                <a:ea typeface="Open Sans" panose="020B0606030504020204" pitchFamily="34" charset="0"/>
                <a:cs typeface="Open Sans" panose="020B0606030504020204" pitchFamily="34" charset="0"/>
              </a:rPr>
              <a:t>(Session 2)</a:t>
            </a:r>
            <a:endParaRPr lang="th-TH" sz="1400" b="1" dirty="0">
              <a:latin typeface="Open Sans" panose="020B0606030504020204" pitchFamily="34" charset="0"/>
              <a:ea typeface="Open Sans" panose="020B0606030504020204" pitchFamily="34" charset="0"/>
              <a:cs typeface="Cordia New" panose="020B0304020202020204" pitchFamily="34" charset="-34"/>
            </a:endParaRPr>
          </a:p>
        </p:txBody>
      </p:sp>
      <p:sp>
        <p:nvSpPr>
          <p:cNvPr id="32" name="TextBox 31"/>
          <p:cNvSpPr txBox="1"/>
          <p:nvPr/>
        </p:nvSpPr>
        <p:spPr>
          <a:xfrm>
            <a:off x="1950029" y="4748188"/>
            <a:ext cx="1465286" cy="1481413"/>
          </a:xfrm>
          <a:prstGeom prst="roundRect">
            <a:avLst>
              <a:gd name="adj" fmla="val 5321"/>
            </a:avLst>
          </a:prstGeom>
          <a:solidFill>
            <a:schemeClr val="bg2"/>
          </a:solidFill>
          <a:ln w="28575">
            <a:noFill/>
          </a:ln>
          <a:effectLst/>
          <a:scene3d>
            <a:camera prst="orthographicFront"/>
            <a:lightRig rig="threePt" dir="t"/>
          </a:scene3d>
          <a:sp3d>
            <a:bevelT/>
          </a:sp3d>
        </p:spPr>
        <p:txBody>
          <a:bodyPr wrap="square" lIns="0" rIns="0" rtlCol="0" anchor="ctr">
            <a:noAutofit/>
          </a:bodyPr>
          <a:lstStyle/>
          <a:p>
            <a:pPr algn="ctr">
              <a:defRPr/>
            </a:pPr>
            <a:r>
              <a:rPr lang="en-US" sz="1400" b="1" dirty="0">
                <a:latin typeface="Open Sans" panose="020B0606030504020204" pitchFamily="34" charset="0"/>
                <a:ea typeface="Open Sans" panose="020B0606030504020204" pitchFamily="34" charset="0"/>
                <a:cs typeface="Open Sans" panose="020B0606030504020204" pitchFamily="34" charset="0"/>
              </a:rPr>
              <a:t>SUPPORTING</a:t>
            </a:r>
          </a:p>
          <a:p>
            <a:pPr algn="ctr">
              <a:defRPr/>
            </a:pPr>
            <a:r>
              <a:rPr lang="en-US" sz="1400" b="1" dirty="0">
                <a:latin typeface="Open Sans" panose="020B0606030504020204" pitchFamily="34" charset="0"/>
                <a:ea typeface="Open Sans" panose="020B0606030504020204" pitchFamily="34" charset="0"/>
                <a:cs typeface="Open Sans" panose="020B0606030504020204" pitchFamily="34" charset="0"/>
              </a:rPr>
              <a:t>EVIDENCE</a:t>
            </a:r>
            <a:endParaRPr lang="th-TH" sz="1400" b="1" dirty="0">
              <a:latin typeface="Open Sans" panose="020B0606030504020204" pitchFamily="34" charset="0"/>
              <a:ea typeface="Open Sans" panose="020B0606030504020204" pitchFamily="34" charset="0"/>
            </a:endParaRPr>
          </a:p>
        </p:txBody>
      </p:sp>
      <p:sp>
        <p:nvSpPr>
          <p:cNvPr id="33" name="TextBox 32"/>
          <p:cNvSpPr txBox="1"/>
          <p:nvPr/>
        </p:nvSpPr>
        <p:spPr>
          <a:xfrm>
            <a:off x="8192955" y="3668709"/>
            <a:ext cx="2101813" cy="736314"/>
          </a:xfrm>
          <a:prstGeom prst="roundRect">
            <a:avLst/>
          </a:prstGeom>
          <a:solidFill>
            <a:srgbClr val="00B0F0"/>
          </a:solidFill>
          <a:ln>
            <a:noFill/>
          </a:ln>
          <a:effectLst/>
          <a:scene3d>
            <a:camera prst="orthographicFront">
              <a:rot lat="0" lon="0" rev="0"/>
            </a:camera>
            <a:lightRig rig="balanced" dir="t">
              <a:rot lat="0" lon="0" rev="8700000"/>
            </a:lightRig>
          </a:scene3d>
          <a:sp3d>
            <a:bevelT w="190500" h="38100"/>
          </a:sp3d>
        </p:spPr>
        <p:txBody>
          <a:bodyPr wrap="square" lIns="0" rIns="0" rtlCol="0" anchor="ctr">
            <a:noAutofit/>
          </a:bodyPr>
          <a:lstStyle/>
          <a:p>
            <a:pPr algn="ctr">
              <a:defRPr/>
            </a:pP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Understand the Contributions of Judgment (Intuition or Experience) and Analytics</a:t>
            </a:r>
            <a:endParaRPr lang="th-TH" sz="1000" b="1" dirty="0">
              <a:solidFill>
                <a:prstClr val="black"/>
              </a:solidFill>
              <a:latin typeface="Open Sans" panose="020B0606030504020204" pitchFamily="34" charset="0"/>
              <a:ea typeface="Open Sans" panose="020B0606030504020204" pitchFamily="34" charset="0"/>
              <a:cs typeface="Cordia New" panose="020B0304020202020204" pitchFamily="34" charset="-34"/>
            </a:endParaRPr>
          </a:p>
        </p:txBody>
      </p:sp>
      <p:sp>
        <p:nvSpPr>
          <p:cNvPr id="34" name="TextBox 33"/>
          <p:cNvSpPr txBox="1"/>
          <p:nvPr/>
        </p:nvSpPr>
        <p:spPr>
          <a:xfrm>
            <a:off x="3567296" y="3660081"/>
            <a:ext cx="2265962" cy="744943"/>
          </a:xfrm>
          <a:prstGeom prst="roundRect">
            <a:avLst/>
          </a:prstGeom>
          <a:solidFill>
            <a:schemeClr val="accent5">
              <a:lumMod val="50000"/>
            </a:schemeClr>
          </a:solidFill>
          <a:ln>
            <a:noFill/>
          </a:ln>
          <a:effectLst/>
          <a:scene3d>
            <a:camera prst="orthographicFront">
              <a:rot lat="0" lon="0" rev="0"/>
            </a:camera>
            <a:lightRig rig="balanced" dir="t">
              <a:rot lat="0" lon="0" rev="8700000"/>
            </a:lightRig>
          </a:scene3d>
          <a:sp3d>
            <a:bevelT w="190500" h="38100"/>
          </a:sp3d>
        </p:spPr>
        <p:txBody>
          <a:bodyPr wrap="none" lIns="0" rIns="0" rtlCol="0" anchor="ctr">
            <a:noAutofit/>
          </a:bodyPr>
          <a:lstStyle/>
          <a:p>
            <a:pPr algn="ctr">
              <a:defRPr/>
            </a:pPr>
            <a:r>
              <a:rPr lang="en-US" sz="1000" b="1" dirty="0">
                <a:solidFill>
                  <a:prstClr val="white"/>
                </a:solidFill>
                <a:latin typeface="Open Sans" panose="020B0606030504020204" pitchFamily="34" charset="0"/>
                <a:ea typeface="Open Sans" panose="020B0606030504020204" pitchFamily="34" charset="0"/>
                <a:cs typeface="Open Sans" panose="020B0606030504020204" pitchFamily="34" charset="0"/>
              </a:rPr>
              <a:t>Sales and Market Share Response </a:t>
            </a:r>
          </a:p>
          <a:p>
            <a:pPr algn="ctr">
              <a:defRPr/>
            </a:pPr>
            <a:r>
              <a:rPr lang="en-US" sz="1000" b="1" dirty="0">
                <a:solidFill>
                  <a:prstClr val="white"/>
                </a:solidFill>
                <a:latin typeface="Open Sans" panose="020B0606030504020204" pitchFamily="34" charset="0"/>
                <a:ea typeface="Open Sans" panose="020B0606030504020204" pitchFamily="34" charset="0"/>
                <a:cs typeface="Open Sans" panose="020B0606030504020204" pitchFamily="34" charset="0"/>
              </a:rPr>
              <a:t>to Different Prices and Levels of </a:t>
            </a:r>
          </a:p>
          <a:p>
            <a:pPr algn="ctr">
              <a:defRPr/>
            </a:pPr>
            <a:r>
              <a:rPr lang="en-US" sz="1000" b="1" dirty="0">
                <a:solidFill>
                  <a:prstClr val="white"/>
                </a:solidFill>
                <a:latin typeface="Open Sans" panose="020B0606030504020204" pitchFamily="34" charset="0"/>
                <a:ea typeface="Open Sans" panose="020B0606030504020204" pitchFamily="34" charset="0"/>
                <a:cs typeface="Open Sans" panose="020B0606030504020204" pitchFamily="34" charset="0"/>
              </a:rPr>
              <a:t>Advertising and Sales Effort </a:t>
            </a:r>
            <a:endParaRPr lang="th-TH" sz="1000" b="1" dirty="0">
              <a:solidFill>
                <a:prstClr val="white"/>
              </a:solidFill>
              <a:latin typeface="Open Sans" panose="020B0606030504020204" pitchFamily="34" charset="0"/>
              <a:ea typeface="Open Sans" panose="020B0606030504020204" pitchFamily="34" charset="0"/>
            </a:endParaRPr>
          </a:p>
        </p:txBody>
      </p:sp>
    </p:spTree>
    <p:extLst>
      <p:ext uri="{BB962C8B-B14F-4D97-AF65-F5344CB8AC3E}">
        <p14:creationId xmlns:p14="http://schemas.microsoft.com/office/powerpoint/2010/main" val="3784825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250"/>
                                        <p:tgtEl>
                                          <p:spTgt spid="26"/>
                                        </p:tgtEl>
                                      </p:cBhvr>
                                    </p:animEffect>
                                  </p:childTnLst>
                                </p:cTn>
                              </p:par>
                            </p:childTnLst>
                          </p:cTn>
                        </p:par>
                        <p:par>
                          <p:cTn id="8" fill="hold">
                            <p:stCondLst>
                              <p:cond delay="250"/>
                            </p:stCondLst>
                            <p:childTnLst>
                              <p:par>
                                <p:cTn id="9" presetID="10" presetClass="entr" presetSubtype="0"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250"/>
                                        <p:tgtEl>
                                          <p:spTgt spid="29"/>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250"/>
                                        <p:tgtEl>
                                          <p:spTgt spid="28"/>
                                        </p:tgtEl>
                                      </p:cBhvr>
                                    </p:animEffect>
                                  </p:childTnLst>
                                </p:cTn>
                              </p:par>
                            </p:childTnLst>
                          </p:cTn>
                        </p:par>
                        <p:par>
                          <p:cTn id="16" fill="hold">
                            <p:stCondLst>
                              <p:cond delay="750"/>
                            </p:stCondLst>
                            <p:childTnLst>
                              <p:par>
                                <p:cTn id="17" presetID="10" presetClass="entr" presetSubtype="0" fill="hold" grpId="0"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250"/>
                                        <p:tgtEl>
                                          <p:spTgt spid="31"/>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fade">
                                      <p:cBhvr>
                                        <p:cTn id="23" dur="250"/>
                                        <p:tgtEl>
                                          <p:spTgt spid="32"/>
                                        </p:tgtEl>
                                      </p:cBhvr>
                                    </p:animEffect>
                                  </p:childTnLst>
                                </p:cTn>
                              </p:par>
                            </p:childTnLst>
                          </p:cTn>
                        </p:par>
                        <p:par>
                          <p:cTn id="24" fill="hold">
                            <p:stCondLst>
                              <p:cond delay="1250"/>
                            </p:stCondLst>
                            <p:childTnLst>
                              <p:par>
                                <p:cTn id="25" presetID="10" presetClass="entr" presetSubtype="0"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250"/>
                                        <p:tgtEl>
                                          <p:spTgt spid="25"/>
                                        </p:tgtEl>
                                      </p:cBhvr>
                                    </p:animEffect>
                                  </p:childTnLst>
                                </p:cTn>
                              </p:par>
                            </p:childTnLst>
                          </p:cTn>
                        </p:par>
                        <p:par>
                          <p:cTn id="28" fill="hold">
                            <p:stCondLst>
                              <p:cond delay="1500"/>
                            </p:stCondLst>
                            <p:childTnLst>
                              <p:par>
                                <p:cTn id="29" presetID="10" presetClass="entr" presetSubtype="0"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250"/>
                                        <p:tgtEl>
                                          <p:spTgt spid="24"/>
                                        </p:tgtEl>
                                      </p:cBhvr>
                                    </p:animEffect>
                                  </p:childTnLst>
                                </p:cTn>
                              </p:par>
                            </p:childTnLst>
                          </p:cTn>
                        </p:par>
                        <p:par>
                          <p:cTn id="32" fill="hold">
                            <p:stCondLst>
                              <p:cond delay="1750"/>
                            </p:stCondLst>
                            <p:childTnLst>
                              <p:par>
                                <p:cTn id="33" presetID="10" presetClass="entr" presetSubtype="0"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250"/>
                                        <p:tgtEl>
                                          <p:spTgt spid="23"/>
                                        </p:tgtEl>
                                      </p:cBhvr>
                                    </p:animEffect>
                                  </p:childTnLst>
                                </p:cTn>
                              </p:par>
                            </p:childTnLst>
                          </p:cTn>
                        </p:par>
                        <p:par>
                          <p:cTn id="36" fill="hold">
                            <p:stCondLst>
                              <p:cond delay="2000"/>
                            </p:stCondLst>
                            <p:childTnLst>
                              <p:par>
                                <p:cTn id="37" presetID="10" presetClass="entr" presetSubtype="0"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250"/>
                                        <p:tgtEl>
                                          <p:spTgt spid="22"/>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250"/>
                                        <p:tgtEl>
                                          <p:spTgt spid="16"/>
                                        </p:tgtEl>
                                      </p:cBhvr>
                                    </p:animEffect>
                                  </p:childTnLst>
                                </p:cTn>
                              </p:par>
                            </p:childTnLst>
                          </p:cTn>
                        </p:par>
                        <p:par>
                          <p:cTn id="45" fill="hold">
                            <p:stCondLst>
                              <p:cond delay="250"/>
                            </p:stCondLst>
                            <p:childTnLst>
                              <p:par>
                                <p:cTn id="46" presetID="10" presetClass="entr" presetSubtype="0"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250"/>
                                        <p:tgtEl>
                                          <p:spTgt spid="17"/>
                                        </p:tgtEl>
                                      </p:cBhvr>
                                    </p:animEffect>
                                  </p:childTnLst>
                                </p:cTn>
                              </p:par>
                            </p:childTnLst>
                          </p:cTn>
                        </p:par>
                        <p:par>
                          <p:cTn id="49" fill="hold">
                            <p:stCondLst>
                              <p:cond delay="500"/>
                            </p:stCondLst>
                            <p:childTnLst>
                              <p:par>
                                <p:cTn id="50" presetID="10" presetClass="entr" presetSubtype="0" fill="hold" grpId="0" nodeType="after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250"/>
                                        <p:tgtEl>
                                          <p:spTgt spid="18"/>
                                        </p:tgtEl>
                                      </p:cBhvr>
                                    </p:animEffect>
                                  </p:childTnLst>
                                </p:cTn>
                              </p:par>
                            </p:childTnLst>
                          </p:cTn>
                        </p:par>
                        <p:par>
                          <p:cTn id="53" fill="hold">
                            <p:stCondLst>
                              <p:cond delay="750"/>
                            </p:stCondLst>
                            <p:childTnLst>
                              <p:par>
                                <p:cTn id="54" presetID="10" presetClass="entr" presetSubtype="0" fill="hold" grpId="0" nodeType="after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fade">
                                      <p:cBhvr>
                                        <p:cTn id="56" dur="250"/>
                                        <p:tgtEl>
                                          <p:spTgt spid="13"/>
                                        </p:tgtEl>
                                      </p:cBhvr>
                                    </p:animEffect>
                                  </p:childTnLst>
                                </p:cTn>
                              </p:par>
                            </p:childTnLst>
                          </p:cTn>
                        </p:par>
                        <p:par>
                          <p:cTn id="57" fill="hold">
                            <p:stCondLst>
                              <p:cond delay="1000"/>
                            </p:stCondLst>
                            <p:childTnLst>
                              <p:par>
                                <p:cTn id="58" presetID="10" presetClass="entr" presetSubtype="0" fill="hold" grpId="0" nodeType="after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250"/>
                                        <p:tgtEl>
                                          <p:spTgt spid="19"/>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fade">
                                      <p:cBhvr>
                                        <p:cTn id="65" dur="250"/>
                                        <p:tgtEl>
                                          <p:spTgt spid="14"/>
                                        </p:tgtEl>
                                      </p:cBhvr>
                                    </p:animEffect>
                                  </p:childTnLst>
                                </p:cTn>
                              </p:par>
                            </p:childTnLst>
                          </p:cTn>
                        </p:par>
                        <p:par>
                          <p:cTn id="66" fill="hold">
                            <p:stCondLst>
                              <p:cond delay="250"/>
                            </p:stCondLst>
                            <p:childTnLst>
                              <p:par>
                                <p:cTn id="67" presetID="10" presetClass="entr" presetSubtype="0" fill="hold" grpId="0" nodeType="afterEffect">
                                  <p:stCondLst>
                                    <p:cond delay="0"/>
                                  </p:stCondLst>
                                  <p:childTnLst>
                                    <p:set>
                                      <p:cBhvr>
                                        <p:cTn id="68" dur="1" fill="hold">
                                          <p:stCondLst>
                                            <p:cond delay="0"/>
                                          </p:stCondLst>
                                        </p:cTn>
                                        <p:tgtEl>
                                          <p:spTgt spid="12"/>
                                        </p:tgtEl>
                                        <p:attrNameLst>
                                          <p:attrName>style.visibility</p:attrName>
                                        </p:attrNameLst>
                                      </p:cBhvr>
                                      <p:to>
                                        <p:strVal val="visible"/>
                                      </p:to>
                                    </p:set>
                                    <p:animEffect transition="in" filter="fade">
                                      <p:cBhvr>
                                        <p:cTn id="69" dur="250"/>
                                        <p:tgtEl>
                                          <p:spTgt spid="12"/>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15"/>
                                        </p:tgtEl>
                                        <p:attrNameLst>
                                          <p:attrName>style.visibility</p:attrName>
                                        </p:attrNameLst>
                                      </p:cBhvr>
                                      <p:to>
                                        <p:strVal val="visible"/>
                                      </p:to>
                                    </p:set>
                                    <p:animEffect transition="in" filter="fade">
                                      <p:cBhvr>
                                        <p:cTn id="74" dur="250"/>
                                        <p:tgtEl>
                                          <p:spTgt spid="15"/>
                                        </p:tgtEl>
                                      </p:cBhvr>
                                    </p:animEffect>
                                  </p:childTnLst>
                                </p:cTn>
                              </p:par>
                            </p:childTnLst>
                          </p:cTn>
                        </p:par>
                        <p:par>
                          <p:cTn id="75" fill="hold">
                            <p:stCondLst>
                              <p:cond delay="250"/>
                            </p:stCondLst>
                            <p:childTnLst>
                              <p:par>
                                <p:cTn id="76" presetID="10" presetClass="entr" presetSubtype="0" fill="hold" grpId="0" nodeType="afterEffect">
                                  <p:stCondLst>
                                    <p:cond delay="0"/>
                                  </p:stCondLst>
                                  <p:childTnLst>
                                    <p:set>
                                      <p:cBhvr>
                                        <p:cTn id="77" dur="1" fill="hold">
                                          <p:stCondLst>
                                            <p:cond delay="0"/>
                                          </p:stCondLst>
                                        </p:cTn>
                                        <p:tgtEl>
                                          <p:spTgt spid="33"/>
                                        </p:tgtEl>
                                        <p:attrNameLst>
                                          <p:attrName>style.visibility</p:attrName>
                                        </p:attrNameLst>
                                      </p:cBhvr>
                                      <p:to>
                                        <p:strVal val="visible"/>
                                      </p:to>
                                    </p:set>
                                    <p:animEffect transition="in" filter="fade">
                                      <p:cBhvr>
                                        <p:cTn id="78" dur="250"/>
                                        <p:tgtEl>
                                          <p:spTgt spid="33"/>
                                        </p:tgtEl>
                                      </p:cBhvr>
                                    </p:animEffect>
                                  </p:childTnLst>
                                </p:cTn>
                              </p:par>
                            </p:childTnLst>
                          </p:cTn>
                        </p:par>
                        <p:par>
                          <p:cTn id="79" fill="hold">
                            <p:stCondLst>
                              <p:cond delay="500"/>
                            </p:stCondLst>
                            <p:childTnLst>
                              <p:par>
                                <p:cTn id="80" presetID="10" presetClass="entr" presetSubtype="0" fill="hold" grpId="0" nodeType="afterEffect">
                                  <p:stCondLst>
                                    <p:cond delay="0"/>
                                  </p:stCondLst>
                                  <p:childTnLst>
                                    <p:set>
                                      <p:cBhvr>
                                        <p:cTn id="81" dur="1" fill="hold">
                                          <p:stCondLst>
                                            <p:cond delay="0"/>
                                          </p:stCondLst>
                                        </p:cTn>
                                        <p:tgtEl>
                                          <p:spTgt spid="11"/>
                                        </p:tgtEl>
                                        <p:attrNameLst>
                                          <p:attrName>style.visibility</p:attrName>
                                        </p:attrNameLst>
                                      </p:cBhvr>
                                      <p:to>
                                        <p:strVal val="visible"/>
                                      </p:to>
                                    </p:set>
                                    <p:animEffect transition="in" filter="fade">
                                      <p:cBhvr>
                                        <p:cTn id="82" dur="250"/>
                                        <p:tgtEl>
                                          <p:spTgt spid="11"/>
                                        </p:tgtEl>
                                      </p:cBhvr>
                                    </p:animEffect>
                                  </p:childTnLst>
                                </p:cTn>
                              </p:par>
                            </p:childTnLst>
                          </p:cTn>
                        </p:par>
                        <p:par>
                          <p:cTn id="83" fill="hold">
                            <p:stCondLst>
                              <p:cond delay="750"/>
                            </p:stCondLst>
                            <p:childTnLst>
                              <p:par>
                                <p:cTn id="84" presetID="10" presetClass="entr" presetSubtype="0" fill="hold" grpId="0" nodeType="afterEffect">
                                  <p:stCondLst>
                                    <p:cond delay="0"/>
                                  </p:stCondLst>
                                  <p:childTnLst>
                                    <p:set>
                                      <p:cBhvr>
                                        <p:cTn id="85" dur="1" fill="hold">
                                          <p:stCondLst>
                                            <p:cond delay="0"/>
                                          </p:stCondLst>
                                        </p:cTn>
                                        <p:tgtEl>
                                          <p:spTgt spid="34"/>
                                        </p:tgtEl>
                                        <p:attrNameLst>
                                          <p:attrName>style.visibility</p:attrName>
                                        </p:attrNameLst>
                                      </p:cBhvr>
                                      <p:to>
                                        <p:strVal val="visible"/>
                                      </p:to>
                                    </p:set>
                                    <p:animEffect transition="in" filter="fade">
                                      <p:cBhvr>
                                        <p:cTn id="86" dur="250"/>
                                        <p:tgtEl>
                                          <p:spTgt spid="34"/>
                                        </p:tgtEl>
                                      </p:cBhvr>
                                    </p:animEffect>
                                  </p:childTnLst>
                                </p:cTn>
                              </p:par>
                            </p:childTnLst>
                          </p:cTn>
                        </p:par>
                        <p:par>
                          <p:cTn id="87" fill="hold">
                            <p:stCondLst>
                              <p:cond delay="1000"/>
                            </p:stCondLst>
                            <p:childTnLst>
                              <p:par>
                                <p:cTn id="88" presetID="10" presetClass="entr" presetSubtype="0" fill="hold" grpId="0" nodeType="afterEffect">
                                  <p:stCondLst>
                                    <p:cond delay="0"/>
                                  </p:stCondLst>
                                  <p:childTnLst>
                                    <p:set>
                                      <p:cBhvr>
                                        <p:cTn id="89" dur="1" fill="hold">
                                          <p:stCondLst>
                                            <p:cond delay="0"/>
                                          </p:stCondLst>
                                        </p:cTn>
                                        <p:tgtEl>
                                          <p:spTgt spid="7"/>
                                        </p:tgtEl>
                                        <p:attrNameLst>
                                          <p:attrName>style.visibility</p:attrName>
                                        </p:attrNameLst>
                                      </p:cBhvr>
                                      <p:to>
                                        <p:strVal val="visible"/>
                                      </p:to>
                                    </p:set>
                                    <p:animEffect transition="in" filter="fade">
                                      <p:cBhvr>
                                        <p:cTn id="90" dur="250"/>
                                        <p:tgtEl>
                                          <p:spTgt spid="7"/>
                                        </p:tgtEl>
                                      </p:cBhvr>
                                    </p:animEffect>
                                  </p:childTnLst>
                                </p:cTn>
                              </p:par>
                            </p:childTnLst>
                          </p:cTn>
                        </p:par>
                        <p:par>
                          <p:cTn id="91" fill="hold">
                            <p:stCondLst>
                              <p:cond delay="1250"/>
                            </p:stCondLst>
                            <p:childTnLst>
                              <p:par>
                                <p:cTn id="92" presetID="10" presetClass="entr" presetSubtype="0" fill="hold" grpId="0" nodeType="afterEffect">
                                  <p:stCondLst>
                                    <p:cond delay="0"/>
                                  </p:stCondLst>
                                  <p:childTnLst>
                                    <p:set>
                                      <p:cBhvr>
                                        <p:cTn id="93" dur="1" fill="hold">
                                          <p:stCondLst>
                                            <p:cond delay="0"/>
                                          </p:stCondLst>
                                        </p:cTn>
                                        <p:tgtEl>
                                          <p:spTgt spid="9"/>
                                        </p:tgtEl>
                                        <p:attrNameLst>
                                          <p:attrName>style.visibility</p:attrName>
                                        </p:attrNameLst>
                                      </p:cBhvr>
                                      <p:to>
                                        <p:strVal val="visible"/>
                                      </p:to>
                                    </p:set>
                                    <p:animEffect transition="in" filter="fade">
                                      <p:cBhvr>
                                        <p:cTn id="94" dur="250"/>
                                        <p:tgtEl>
                                          <p:spTgt spid="9"/>
                                        </p:tgtEl>
                                      </p:cBhvr>
                                    </p:animEffect>
                                  </p:childTnLst>
                                </p:cTn>
                              </p:par>
                            </p:childTnLst>
                          </p:cTn>
                        </p:par>
                        <p:par>
                          <p:cTn id="95" fill="hold">
                            <p:stCondLst>
                              <p:cond delay="1500"/>
                            </p:stCondLst>
                            <p:childTnLst>
                              <p:par>
                                <p:cTn id="96" presetID="10" presetClass="entr" presetSubtype="0" fill="hold" grpId="0" nodeType="afterEffect">
                                  <p:stCondLst>
                                    <p:cond delay="0"/>
                                  </p:stCondLst>
                                  <p:childTnLst>
                                    <p:set>
                                      <p:cBhvr>
                                        <p:cTn id="97" dur="1" fill="hold">
                                          <p:stCondLst>
                                            <p:cond delay="0"/>
                                          </p:stCondLst>
                                        </p:cTn>
                                        <p:tgtEl>
                                          <p:spTgt spid="10"/>
                                        </p:tgtEl>
                                        <p:attrNameLst>
                                          <p:attrName>style.visibility</p:attrName>
                                        </p:attrNameLst>
                                      </p:cBhvr>
                                      <p:to>
                                        <p:strVal val="visible"/>
                                      </p:to>
                                    </p:set>
                                    <p:animEffect transition="in" filter="fade">
                                      <p:cBhvr>
                                        <p:cTn id="98" dur="250"/>
                                        <p:tgtEl>
                                          <p:spTgt spid="10"/>
                                        </p:tgtEl>
                                      </p:cBhvr>
                                    </p:animEffect>
                                  </p:childTnLst>
                                </p:cTn>
                              </p:par>
                            </p:childTnLst>
                          </p:cTn>
                        </p:par>
                        <p:par>
                          <p:cTn id="99" fill="hold">
                            <p:stCondLst>
                              <p:cond delay="1750"/>
                            </p:stCondLst>
                            <p:childTnLst>
                              <p:par>
                                <p:cTn id="100" presetID="10" presetClass="entr" presetSubtype="0" fill="hold" grpId="0" nodeType="afterEffect">
                                  <p:stCondLst>
                                    <p:cond delay="0"/>
                                  </p:stCondLst>
                                  <p:childTnLst>
                                    <p:set>
                                      <p:cBhvr>
                                        <p:cTn id="101" dur="1" fill="hold">
                                          <p:stCondLst>
                                            <p:cond delay="0"/>
                                          </p:stCondLst>
                                        </p:cTn>
                                        <p:tgtEl>
                                          <p:spTgt spid="8"/>
                                        </p:tgtEl>
                                        <p:attrNameLst>
                                          <p:attrName>style.visibility</p:attrName>
                                        </p:attrNameLst>
                                      </p:cBhvr>
                                      <p:to>
                                        <p:strVal val="visible"/>
                                      </p:to>
                                    </p:set>
                                    <p:animEffect transition="in" filter="fade">
                                      <p:cBhvr>
                                        <p:cTn id="102" dur="250"/>
                                        <p:tgtEl>
                                          <p:spTgt spid="8"/>
                                        </p:tgtEl>
                                      </p:cBhvr>
                                    </p:animEffect>
                                  </p:childTnLst>
                                </p:cTn>
                              </p:par>
                            </p:childTnLst>
                          </p:cTn>
                        </p:par>
                        <p:par>
                          <p:cTn id="103" fill="hold">
                            <p:stCondLst>
                              <p:cond delay="2000"/>
                            </p:stCondLst>
                            <p:childTnLst>
                              <p:par>
                                <p:cTn id="104" presetID="10" presetClass="entr" presetSubtype="0" fill="hold" grpId="0" nodeType="afterEffect">
                                  <p:stCondLst>
                                    <p:cond delay="0"/>
                                  </p:stCondLst>
                                  <p:childTnLst>
                                    <p:set>
                                      <p:cBhvr>
                                        <p:cTn id="105" dur="1" fill="hold">
                                          <p:stCondLst>
                                            <p:cond delay="0"/>
                                          </p:stCondLst>
                                        </p:cTn>
                                        <p:tgtEl>
                                          <p:spTgt spid="4"/>
                                        </p:tgtEl>
                                        <p:attrNameLst>
                                          <p:attrName>style.visibility</p:attrName>
                                        </p:attrNameLst>
                                      </p:cBhvr>
                                      <p:to>
                                        <p:strVal val="visible"/>
                                      </p:to>
                                    </p:set>
                                    <p:animEffect transition="in" filter="fade">
                                      <p:cBhvr>
                                        <p:cTn id="106" dur="250"/>
                                        <p:tgtEl>
                                          <p:spTgt spid="4"/>
                                        </p:tgtEl>
                                      </p:cBhvr>
                                    </p:animEffect>
                                  </p:childTnLst>
                                </p:cTn>
                              </p:par>
                            </p:childTnLst>
                          </p:cTn>
                        </p:par>
                        <p:par>
                          <p:cTn id="107" fill="hold">
                            <p:stCondLst>
                              <p:cond delay="2250"/>
                            </p:stCondLst>
                            <p:childTnLst>
                              <p:par>
                                <p:cTn id="108" presetID="10" presetClass="entr" presetSubtype="0" fill="hold" grpId="0" nodeType="afterEffect">
                                  <p:stCondLst>
                                    <p:cond delay="0"/>
                                  </p:stCondLst>
                                  <p:childTnLst>
                                    <p:set>
                                      <p:cBhvr>
                                        <p:cTn id="109" dur="1" fill="hold">
                                          <p:stCondLst>
                                            <p:cond delay="0"/>
                                          </p:stCondLst>
                                        </p:cTn>
                                        <p:tgtEl>
                                          <p:spTgt spid="5"/>
                                        </p:tgtEl>
                                        <p:attrNameLst>
                                          <p:attrName>style.visibility</p:attrName>
                                        </p:attrNameLst>
                                      </p:cBhvr>
                                      <p:to>
                                        <p:strVal val="visible"/>
                                      </p:to>
                                    </p:set>
                                    <p:animEffect transition="in" filter="fade">
                                      <p:cBhvr>
                                        <p:cTn id="110" dur="250"/>
                                        <p:tgtEl>
                                          <p:spTgt spid="5"/>
                                        </p:tgtEl>
                                      </p:cBhvr>
                                    </p:animEffect>
                                  </p:childTnLst>
                                </p:cTn>
                              </p:par>
                            </p:childTnLst>
                          </p:cTn>
                        </p:par>
                        <p:par>
                          <p:cTn id="111" fill="hold">
                            <p:stCondLst>
                              <p:cond delay="2500"/>
                            </p:stCondLst>
                            <p:childTnLst>
                              <p:par>
                                <p:cTn id="112" presetID="10" presetClass="entr" presetSubtype="0" fill="hold" grpId="0" nodeType="afterEffect">
                                  <p:stCondLst>
                                    <p:cond delay="0"/>
                                  </p:stCondLst>
                                  <p:childTnLst>
                                    <p:set>
                                      <p:cBhvr>
                                        <p:cTn id="113" dur="1" fill="hold">
                                          <p:stCondLst>
                                            <p:cond delay="0"/>
                                          </p:stCondLst>
                                        </p:cTn>
                                        <p:tgtEl>
                                          <p:spTgt spid="6"/>
                                        </p:tgtEl>
                                        <p:attrNameLst>
                                          <p:attrName>style.visibility</p:attrName>
                                        </p:attrNameLst>
                                      </p:cBhvr>
                                      <p:to>
                                        <p:strVal val="visible"/>
                                      </p:to>
                                    </p:set>
                                    <p:animEffect transition="in" filter="fade">
                                      <p:cBhvr>
                                        <p:cTn id="114"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2" grpId="0" animBg="1"/>
      <p:bldP spid="23" grpId="0" animBg="1"/>
      <p:bldP spid="24" grpId="0" animBg="1"/>
      <p:bldP spid="25" grpId="0" animBg="1"/>
      <p:bldP spid="26" grpId="0" animBg="1"/>
      <p:bldP spid="28" grpId="0" animBg="1"/>
      <p:bldP spid="29" grpId="0" animBg="1"/>
      <p:bldP spid="31" grpId="0" animBg="1"/>
      <p:bldP spid="32" grpId="0" animBg="1"/>
      <p:bldP spid="33" grpId="0" animBg="1"/>
      <p:bldP spid="34" grpId="0" animBg="1"/>
    </p:bld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92606EE-64F5-4F0A-81A8-D8124804F391}"/>
              </a:ext>
            </a:extLst>
          </p:cNvPr>
          <p:cNvPicPr>
            <a:picLocks noChangeAspect="1"/>
          </p:cNvPicPr>
          <p:nvPr/>
        </p:nvPicPr>
        <p:blipFill>
          <a:blip r:embed="rId3"/>
          <a:stretch>
            <a:fillRect/>
          </a:stretch>
        </p:blipFill>
        <p:spPr>
          <a:xfrm>
            <a:off x="0" y="0"/>
            <a:ext cx="9521729" cy="6858000"/>
          </a:xfrm>
          <a:prstGeom prst="rect">
            <a:avLst/>
          </a:prstGeom>
        </p:spPr>
      </p:pic>
    </p:spTree>
    <p:extLst>
      <p:ext uri="{BB962C8B-B14F-4D97-AF65-F5344CB8AC3E}">
        <p14:creationId xmlns:p14="http://schemas.microsoft.com/office/powerpoint/2010/main" val="3311971292"/>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10E6C939-EE12-4ADD-9B76-0530B6F893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75" y="71438"/>
            <a:ext cx="11682796" cy="64246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2768639"/>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b="1" dirty="0"/>
              <a:t>Marketing Engineering</a:t>
            </a:r>
            <a:r>
              <a:rPr lang="en-US" altLang="en-US" dirty="0"/>
              <a:t>: </a:t>
            </a:r>
            <a:br>
              <a:rPr lang="en-US" altLang="en-US" dirty="0"/>
            </a:br>
            <a:r>
              <a:rPr lang="en-US" altLang="en-US" dirty="0"/>
              <a:t>Marketing Analytics for the Manager</a:t>
            </a:r>
            <a:endParaRPr lang="en-US" dirty="0"/>
          </a:p>
        </p:txBody>
      </p:sp>
      <p:sp>
        <p:nvSpPr>
          <p:cNvPr id="3" name="Content Placeholder 2"/>
          <p:cNvSpPr>
            <a:spLocks noGrp="1"/>
          </p:cNvSpPr>
          <p:nvPr>
            <p:ph idx="1"/>
          </p:nvPr>
        </p:nvSpPr>
        <p:spPr>
          <a:xfrm>
            <a:off x="214313" y="1499617"/>
            <a:ext cx="11977687" cy="4677347"/>
          </a:xfrm>
        </p:spPr>
        <p:txBody>
          <a:bodyPr anchor="t">
            <a:normAutofit fontScale="92500" lnSpcReduction="20000"/>
          </a:bodyPr>
          <a:lstStyle/>
          <a:p>
            <a:pPr marL="0" indent="0">
              <a:lnSpc>
                <a:spcPct val="110000"/>
              </a:lnSpc>
              <a:spcBef>
                <a:spcPts val="600"/>
              </a:spcBef>
              <a:spcAft>
                <a:spcPts val="600"/>
              </a:spcAft>
              <a:buNone/>
            </a:pPr>
            <a:r>
              <a:rPr lang="en-US" altLang="en-US" sz="2800" dirty="0"/>
              <a:t>Marketing Engineering: a systematic approach to harness data and knowledge to drive effective marketing decision making and implementation through a </a:t>
            </a:r>
            <a:r>
              <a:rPr lang="en-US" altLang="en-US" sz="2800" b="1" i="1" dirty="0"/>
              <a:t>technology-enabled and model-supported </a:t>
            </a:r>
            <a:r>
              <a:rPr lang="en-US" altLang="en-US" sz="2800" dirty="0"/>
              <a:t>interactive </a:t>
            </a:r>
            <a:r>
              <a:rPr lang="en-US" altLang="en-US" sz="2800" b="1" i="1" dirty="0"/>
              <a:t>decision process</a:t>
            </a:r>
            <a:r>
              <a:rPr lang="en-US" altLang="en-US" sz="2800" dirty="0"/>
              <a:t>.</a:t>
            </a:r>
          </a:p>
          <a:p>
            <a:pPr marL="0" indent="0">
              <a:lnSpc>
                <a:spcPct val="100000"/>
              </a:lnSpc>
              <a:spcAft>
                <a:spcPct val="15000"/>
              </a:spcAft>
              <a:buNone/>
            </a:pPr>
            <a:endParaRPr lang="en-US" altLang="en-US" dirty="0"/>
          </a:p>
          <a:p>
            <a:pPr marL="0" indent="0">
              <a:lnSpc>
                <a:spcPct val="100000"/>
              </a:lnSpc>
              <a:spcAft>
                <a:spcPct val="15000"/>
              </a:spcAft>
              <a:buNone/>
            </a:pPr>
            <a:r>
              <a:rPr lang="en-US" altLang="en-US" sz="2600" dirty="0"/>
              <a:t>Marketing Engineering involves developing and using interactive, customizable, computer-decision models for analyzing, planning, and implementing marketing tactics and strategies……or</a:t>
            </a:r>
          </a:p>
          <a:p>
            <a:pPr marL="0" indent="0" algn="ctr">
              <a:lnSpc>
                <a:spcPct val="100000"/>
              </a:lnSpc>
              <a:buNone/>
            </a:pPr>
            <a:r>
              <a:rPr lang="en-US" altLang="en-US" sz="3000" i="1" dirty="0">
                <a:solidFill>
                  <a:srgbClr val="0153A5"/>
                </a:solidFill>
              </a:rPr>
              <a:t>Concepts, frameworks and tools to the rescue!</a:t>
            </a:r>
            <a:endParaRPr lang="en-US" altLang="en-US" i="1" dirty="0">
              <a:solidFill>
                <a:srgbClr val="0153A5"/>
              </a:solidFill>
            </a:endParaRPr>
          </a:p>
          <a:p>
            <a:pPr marL="0" indent="0">
              <a:lnSpc>
                <a:spcPct val="100000"/>
              </a:lnSpc>
              <a:spcAft>
                <a:spcPct val="35000"/>
              </a:spcAft>
              <a:buNone/>
            </a:pPr>
            <a:r>
              <a:rPr lang="en-US" altLang="en-US" dirty="0"/>
              <a:t>Even people who don’t particularly care for computers, software, or math can learn some systematic ways to think about marketing problems, and </a:t>
            </a:r>
            <a:r>
              <a:rPr lang="en-US" altLang="en-US" b="1" dirty="0"/>
              <a:t>ask the right questions.</a:t>
            </a:r>
            <a:endParaRPr lang="en-US" b="1" dirty="0"/>
          </a:p>
        </p:txBody>
      </p:sp>
    </p:spTree>
    <p:extLst>
      <p:ext uri="{BB962C8B-B14F-4D97-AF65-F5344CB8AC3E}">
        <p14:creationId xmlns:p14="http://schemas.microsoft.com/office/powerpoint/2010/main" val="2742705711"/>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BF23C-D3A3-448E-88B1-ECA3AC45272F}"/>
              </a:ext>
            </a:extLst>
          </p:cNvPr>
          <p:cNvSpPr>
            <a:spLocks noGrp="1"/>
          </p:cNvSpPr>
          <p:nvPr>
            <p:ph type="title"/>
          </p:nvPr>
        </p:nvSpPr>
        <p:spPr/>
        <p:txBody>
          <a:bodyPr/>
          <a:lstStyle/>
          <a:p>
            <a:r>
              <a:rPr lang="en-US" dirty="0"/>
              <a:t>4Ps of Marketing </a:t>
            </a:r>
          </a:p>
        </p:txBody>
      </p:sp>
      <p:sp>
        <p:nvSpPr>
          <p:cNvPr id="3" name="Content Placeholder 2">
            <a:extLst>
              <a:ext uri="{FF2B5EF4-FFF2-40B4-BE49-F238E27FC236}">
                <a16:creationId xmlns:a16="http://schemas.microsoft.com/office/drawing/2014/main" id="{4F7BD3A7-F690-4B3A-A6AC-F12B3B399EF3}"/>
              </a:ext>
            </a:extLst>
          </p:cNvPr>
          <p:cNvSpPr>
            <a:spLocks noGrp="1"/>
          </p:cNvSpPr>
          <p:nvPr>
            <p:ph idx="1"/>
          </p:nvPr>
        </p:nvSpPr>
        <p:spPr>
          <a:xfrm>
            <a:off x="627796" y="1499617"/>
            <a:ext cx="10904561" cy="4677347"/>
          </a:xfrm>
        </p:spPr>
        <p:txBody>
          <a:bodyPr anchor="t">
            <a:normAutofit/>
          </a:bodyPr>
          <a:lstStyle/>
          <a:p>
            <a:pPr algn="l"/>
            <a:r>
              <a:rPr lang="en-US" sz="3200" b="1" i="0" dirty="0">
                <a:solidFill>
                  <a:srgbClr val="45474D"/>
                </a:solidFill>
                <a:effectLst/>
                <a:latin typeface="HelveticaNeue"/>
              </a:rPr>
              <a:t>Product:</a:t>
            </a:r>
            <a:r>
              <a:rPr lang="en-US" sz="3200" b="0" i="0" dirty="0">
                <a:solidFill>
                  <a:srgbClr val="45474D"/>
                </a:solidFill>
                <a:effectLst/>
                <a:latin typeface="HelveticaNeue"/>
              </a:rPr>
              <a:t> An item that satisfies a customer need or want</a:t>
            </a:r>
          </a:p>
          <a:p>
            <a:pPr algn="l"/>
            <a:r>
              <a:rPr lang="en-US" sz="3200" b="1" i="0" dirty="0">
                <a:solidFill>
                  <a:srgbClr val="45474D"/>
                </a:solidFill>
                <a:effectLst/>
                <a:latin typeface="HelveticaNeue"/>
              </a:rPr>
              <a:t>Price:</a:t>
            </a:r>
            <a:r>
              <a:rPr lang="en-US" sz="3200" b="0" i="0" dirty="0">
                <a:solidFill>
                  <a:srgbClr val="45474D"/>
                </a:solidFill>
                <a:effectLst/>
                <a:latin typeface="HelveticaNeue"/>
              </a:rPr>
              <a:t> The amount a customer pays for a product or service</a:t>
            </a:r>
          </a:p>
          <a:p>
            <a:pPr algn="l"/>
            <a:r>
              <a:rPr lang="en-US" sz="3200" b="1" i="0" dirty="0">
                <a:solidFill>
                  <a:srgbClr val="45474D"/>
                </a:solidFill>
                <a:effectLst/>
                <a:latin typeface="HelveticaNeue"/>
              </a:rPr>
              <a:t>Promotion:</a:t>
            </a:r>
            <a:r>
              <a:rPr lang="en-US" sz="3200" b="0" i="0" dirty="0">
                <a:solidFill>
                  <a:srgbClr val="45474D"/>
                </a:solidFill>
                <a:effectLst/>
                <a:latin typeface="HelveticaNeue"/>
              </a:rPr>
              <a:t> Communications used to tell customers about your product or service. Includes advertising, public relations and personal sales and promotion.</a:t>
            </a:r>
          </a:p>
          <a:p>
            <a:pPr algn="l"/>
            <a:r>
              <a:rPr lang="en-US" sz="3200" b="1" i="0" dirty="0">
                <a:solidFill>
                  <a:srgbClr val="45474D"/>
                </a:solidFill>
                <a:effectLst/>
                <a:latin typeface="HelveticaNeue"/>
              </a:rPr>
              <a:t>Place:</a:t>
            </a:r>
            <a:r>
              <a:rPr lang="en-US" sz="3200" b="0" i="0" dirty="0">
                <a:solidFill>
                  <a:srgbClr val="45474D"/>
                </a:solidFill>
                <a:effectLst/>
                <a:latin typeface="HelveticaNeue"/>
              </a:rPr>
              <a:t> Broadly defined as distribution. Place is where transactions take place and how customers access your product or service.</a:t>
            </a:r>
          </a:p>
          <a:p>
            <a:endParaRPr lang="en-US" dirty="0"/>
          </a:p>
        </p:txBody>
      </p:sp>
      <p:sp>
        <p:nvSpPr>
          <p:cNvPr id="6" name="TextBox 5">
            <a:extLst>
              <a:ext uri="{FF2B5EF4-FFF2-40B4-BE49-F238E27FC236}">
                <a16:creationId xmlns:a16="http://schemas.microsoft.com/office/drawing/2014/main" id="{1D2740B7-4C4C-4D87-AC0B-D989053E3840}"/>
              </a:ext>
            </a:extLst>
          </p:cNvPr>
          <p:cNvSpPr txBox="1"/>
          <p:nvPr/>
        </p:nvSpPr>
        <p:spPr>
          <a:xfrm>
            <a:off x="1524001" y="5992298"/>
            <a:ext cx="10254343" cy="646331"/>
          </a:xfrm>
          <a:prstGeom prst="rect">
            <a:avLst/>
          </a:prstGeom>
          <a:noFill/>
        </p:spPr>
        <p:txBody>
          <a:bodyPr wrap="square">
            <a:spAutoFit/>
          </a:bodyPr>
          <a:lstStyle/>
          <a:p>
            <a:r>
              <a:rPr lang="en-US" dirty="0">
                <a:hlinkClick r:id="rId2"/>
              </a:rPr>
              <a:t>https://www.xero.com/blog/2012/03/small-business-marketing-introducing-the-four-ps/ </a:t>
            </a:r>
          </a:p>
          <a:p>
            <a:endParaRPr lang="en-US" dirty="0">
              <a:hlinkClick r:id="rId2"/>
            </a:endParaRPr>
          </a:p>
        </p:txBody>
      </p:sp>
    </p:spTree>
    <p:extLst>
      <p:ext uri="{BB962C8B-B14F-4D97-AF65-F5344CB8AC3E}">
        <p14:creationId xmlns:p14="http://schemas.microsoft.com/office/powerpoint/2010/main" val="1098541349"/>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9486C-F8DA-49F2-9F2E-1DCFBEDA67A1}"/>
              </a:ext>
            </a:extLst>
          </p:cNvPr>
          <p:cNvSpPr>
            <a:spLocks noGrp="1"/>
          </p:cNvSpPr>
          <p:nvPr>
            <p:ph type="title"/>
          </p:nvPr>
        </p:nvSpPr>
        <p:spPr/>
        <p:txBody>
          <a:bodyPr/>
          <a:lstStyle/>
          <a:p>
            <a:r>
              <a:rPr lang="en-US" dirty="0"/>
              <a:t>6 Ps in Marketing</a:t>
            </a:r>
          </a:p>
        </p:txBody>
      </p:sp>
      <p:graphicFrame>
        <p:nvGraphicFramePr>
          <p:cNvPr id="4" name="Content Placeholder 3">
            <a:extLst>
              <a:ext uri="{FF2B5EF4-FFF2-40B4-BE49-F238E27FC236}">
                <a16:creationId xmlns:a16="http://schemas.microsoft.com/office/drawing/2014/main" id="{1A8B5E3F-D4E9-4FA9-99AB-198D53C3745B}"/>
              </a:ext>
            </a:extLst>
          </p:cNvPr>
          <p:cNvGraphicFramePr>
            <a:graphicFrameLocks noGrp="1"/>
          </p:cNvGraphicFramePr>
          <p:nvPr>
            <p:ph idx="1"/>
          </p:nvPr>
        </p:nvGraphicFramePr>
        <p:xfrm>
          <a:off x="1915886" y="1531227"/>
          <a:ext cx="8752115" cy="5106311"/>
        </p:xfrm>
        <a:graphic>
          <a:graphicData uri="http://schemas.openxmlformats.org/drawingml/2006/table">
            <a:tbl>
              <a:tblPr/>
              <a:tblGrid>
                <a:gridCol w="2470237">
                  <a:extLst>
                    <a:ext uri="{9D8B030D-6E8A-4147-A177-3AD203B41FA5}">
                      <a16:colId xmlns:a16="http://schemas.microsoft.com/office/drawing/2014/main" val="3271561472"/>
                    </a:ext>
                  </a:extLst>
                </a:gridCol>
                <a:gridCol w="6281878">
                  <a:extLst>
                    <a:ext uri="{9D8B030D-6E8A-4147-A177-3AD203B41FA5}">
                      <a16:colId xmlns:a16="http://schemas.microsoft.com/office/drawing/2014/main" val="1291775278"/>
                    </a:ext>
                  </a:extLst>
                </a:gridCol>
              </a:tblGrid>
              <a:tr h="250421">
                <a:tc>
                  <a:txBody>
                    <a:bodyPr/>
                    <a:lstStyle/>
                    <a:p>
                      <a:pPr algn="l" fontAlgn="base"/>
                      <a:r>
                        <a:rPr lang="en-US" sz="2800" b="1">
                          <a:effectLst/>
                          <a:latin typeface="inherit"/>
                        </a:rPr>
                        <a:t>Element</a:t>
                      </a:r>
                    </a:p>
                  </a:txBody>
                  <a:tcPr marL="33841" marR="33841" marT="33841" marB="33841" anchor="ctr">
                    <a:lnL w="6350" cap="flat" cmpd="sng" algn="ctr">
                      <a:solidFill>
                        <a:srgbClr val="D7D8DF"/>
                      </a:solidFill>
                      <a:prstDash val="solid"/>
                      <a:round/>
                      <a:headEnd type="none" w="med" len="med"/>
                      <a:tailEnd type="none" w="med" len="med"/>
                    </a:lnL>
                    <a:lnR w="6350" cap="flat" cmpd="sng" algn="ctr">
                      <a:solidFill>
                        <a:srgbClr val="D7D8DF"/>
                      </a:solidFill>
                      <a:prstDash val="solid"/>
                      <a:round/>
                      <a:headEnd type="none" w="med" len="med"/>
                      <a:tailEnd type="none" w="med" len="med"/>
                    </a:lnR>
                    <a:lnT w="6350" cap="flat" cmpd="sng" algn="ctr">
                      <a:solidFill>
                        <a:srgbClr val="D7D8DF"/>
                      </a:solidFill>
                      <a:prstDash val="solid"/>
                      <a:round/>
                      <a:headEnd type="none" w="med" len="med"/>
                      <a:tailEnd type="none" w="med" len="med"/>
                    </a:lnT>
                    <a:lnB w="6350" cap="flat" cmpd="sng" algn="ctr">
                      <a:solidFill>
                        <a:srgbClr val="D7D8DF"/>
                      </a:solidFill>
                      <a:prstDash val="solid"/>
                      <a:round/>
                      <a:headEnd type="none" w="med" len="med"/>
                      <a:tailEnd type="none" w="med" len="med"/>
                    </a:lnB>
                    <a:solidFill>
                      <a:srgbClr val="FFFFFF"/>
                    </a:solidFill>
                  </a:tcPr>
                </a:tc>
                <a:tc>
                  <a:txBody>
                    <a:bodyPr/>
                    <a:lstStyle/>
                    <a:p>
                      <a:pPr algn="l" fontAlgn="base"/>
                      <a:r>
                        <a:rPr lang="en-US" sz="2800" b="1">
                          <a:effectLst/>
                          <a:latin typeface="inherit"/>
                        </a:rPr>
                        <a:t>Description</a:t>
                      </a:r>
                    </a:p>
                  </a:txBody>
                  <a:tcPr marL="33841" marR="33841" marT="33841" marB="33841" anchor="ctr">
                    <a:lnL w="6350" cap="flat" cmpd="sng" algn="ctr">
                      <a:solidFill>
                        <a:srgbClr val="D7D8DF"/>
                      </a:solidFill>
                      <a:prstDash val="solid"/>
                      <a:round/>
                      <a:headEnd type="none" w="med" len="med"/>
                      <a:tailEnd type="none" w="med" len="med"/>
                    </a:lnL>
                    <a:lnR w="6350" cap="flat" cmpd="sng" algn="ctr">
                      <a:solidFill>
                        <a:srgbClr val="D7D8DF"/>
                      </a:solidFill>
                      <a:prstDash val="solid"/>
                      <a:round/>
                      <a:headEnd type="none" w="med" len="med"/>
                      <a:tailEnd type="none" w="med" len="med"/>
                    </a:lnR>
                    <a:lnT w="6350" cap="flat" cmpd="sng" algn="ctr">
                      <a:solidFill>
                        <a:srgbClr val="D7D8DF"/>
                      </a:solidFill>
                      <a:prstDash val="solid"/>
                      <a:round/>
                      <a:headEnd type="none" w="med" len="med"/>
                      <a:tailEnd type="none" w="med" len="med"/>
                    </a:lnT>
                    <a:lnB w="6350" cap="flat" cmpd="sng" algn="ctr">
                      <a:solidFill>
                        <a:srgbClr val="D7D8DF"/>
                      </a:solidFill>
                      <a:prstDash val="solid"/>
                      <a:round/>
                      <a:headEnd type="none" w="med" len="med"/>
                      <a:tailEnd type="none" w="med" len="med"/>
                    </a:lnB>
                    <a:solidFill>
                      <a:srgbClr val="FFFFFF"/>
                    </a:solidFill>
                  </a:tcPr>
                </a:tc>
                <a:extLst>
                  <a:ext uri="{0D108BD9-81ED-4DB2-BD59-A6C34878D82A}">
                    <a16:rowId xmlns:a16="http://schemas.microsoft.com/office/drawing/2014/main" val="2416409995"/>
                  </a:ext>
                </a:extLst>
              </a:tr>
              <a:tr h="798639">
                <a:tc>
                  <a:txBody>
                    <a:bodyPr/>
                    <a:lstStyle/>
                    <a:p>
                      <a:pPr algn="l" fontAlgn="base"/>
                      <a:r>
                        <a:rPr lang="en-US" sz="2800" b="0" u="none" strike="noStrike">
                          <a:solidFill>
                            <a:srgbClr val="6C63FF"/>
                          </a:solidFill>
                          <a:effectLst/>
                          <a:latin typeface="inherit"/>
                          <a:hlinkClick r:id="rId2"/>
                        </a:rPr>
                        <a:t>1: Product</a:t>
                      </a:r>
                      <a:endParaRPr lang="en-US" sz="2800">
                        <a:effectLst/>
                      </a:endParaRPr>
                    </a:p>
                  </a:txBody>
                  <a:tcPr marL="33841" marR="33841" marT="33841" marB="33841" anchor="ctr">
                    <a:lnL w="6350" cap="flat" cmpd="sng" algn="ctr">
                      <a:solidFill>
                        <a:srgbClr val="D7D8DF"/>
                      </a:solidFill>
                      <a:prstDash val="solid"/>
                      <a:round/>
                      <a:headEnd type="none" w="med" len="med"/>
                      <a:tailEnd type="none" w="med" len="med"/>
                    </a:lnL>
                    <a:lnR w="6350" cap="flat" cmpd="sng" algn="ctr">
                      <a:solidFill>
                        <a:srgbClr val="D7D8DF"/>
                      </a:solidFill>
                      <a:prstDash val="solid"/>
                      <a:round/>
                      <a:headEnd type="none" w="med" len="med"/>
                      <a:tailEnd type="none" w="med" len="med"/>
                    </a:lnR>
                    <a:lnT w="6350" cap="flat" cmpd="sng" algn="ctr">
                      <a:solidFill>
                        <a:srgbClr val="D7D8DF"/>
                      </a:solidFill>
                      <a:prstDash val="solid"/>
                      <a:round/>
                      <a:headEnd type="none" w="med" len="med"/>
                      <a:tailEnd type="none" w="med" len="med"/>
                    </a:lnT>
                    <a:lnB w="6350" cap="flat" cmpd="sng" algn="ctr">
                      <a:solidFill>
                        <a:srgbClr val="D7D8DF"/>
                      </a:solidFill>
                      <a:prstDash val="solid"/>
                      <a:round/>
                      <a:headEnd type="none" w="med" len="med"/>
                      <a:tailEnd type="none" w="med" len="med"/>
                    </a:lnB>
                    <a:solidFill>
                      <a:srgbClr val="FFFFFF"/>
                    </a:solidFill>
                  </a:tcPr>
                </a:tc>
                <a:tc>
                  <a:txBody>
                    <a:bodyPr/>
                    <a:lstStyle/>
                    <a:p>
                      <a:pPr algn="l" fontAlgn="base"/>
                      <a:r>
                        <a:rPr lang="en-US" sz="2400" dirty="0">
                          <a:effectLst/>
                        </a:rPr>
                        <a:t>The customer benefits derived from using your products.</a:t>
                      </a:r>
                    </a:p>
                  </a:txBody>
                  <a:tcPr marL="33841" marR="33841" marT="33841" marB="33841" anchor="ctr">
                    <a:lnL w="6350" cap="flat" cmpd="sng" algn="ctr">
                      <a:solidFill>
                        <a:srgbClr val="D7D8DF"/>
                      </a:solidFill>
                      <a:prstDash val="solid"/>
                      <a:round/>
                      <a:headEnd type="none" w="med" len="med"/>
                      <a:tailEnd type="none" w="med" len="med"/>
                    </a:lnL>
                    <a:lnR w="6350" cap="flat" cmpd="sng" algn="ctr">
                      <a:solidFill>
                        <a:srgbClr val="D7D8DF"/>
                      </a:solidFill>
                      <a:prstDash val="solid"/>
                      <a:round/>
                      <a:headEnd type="none" w="med" len="med"/>
                      <a:tailEnd type="none" w="med" len="med"/>
                    </a:lnR>
                    <a:lnT w="6350" cap="flat" cmpd="sng" algn="ctr">
                      <a:solidFill>
                        <a:srgbClr val="D7D8DF"/>
                      </a:solidFill>
                      <a:prstDash val="solid"/>
                      <a:round/>
                      <a:headEnd type="none" w="med" len="med"/>
                      <a:tailEnd type="none" w="med" len="med"/>
                    </a:lnT>
                    <a:lnB w="6350" cap="flat" cmpd="sng" algn="ctr">
                      <a:solidFill>
                        <a:srgbClr val="D7D8DF"/>
                      </a:solidFill>
                      <a:prstDash val="solid"/>
                      <a:round/>
                      <a:headEnd type="none" w="med" len="med"/>
                      <a:tailEnd type="none" w="med" len="med"/>
                    </a:lnB>
                    <a:solidFill>
                      <a:srgbClr val="FFFFFF"/>
                    </a:solidFill>
                  </a:tcPr>
                </a:tc>
                <a:extLst>
                  <a:ext uri="{0D108BD9-81ED-4DB2-BD59-A6C34878D82A}">
                    <a16:rowId xmlns:a16="http://schemas.microsoft.com/office/drawing/2014/main" val="327134185"/>
                  </a:ext>
                </a:extLst>
              </a:tr>
              <a:tr h="798639">
                <a:tc>
                  <a:txBody>
                    <a:bodyPr/>
                    <a:lstStyle/>
                    <a:p>
                      <a:pPr algn="l" fontAlgn="base"/>
                      <a:r>
                        <a:rPr lang="en-US" sz="2800" b="0" u="none" strike="noStrike">
                          <a:solidFill>
                            <a:srgbClr val="6C63FF"/>
                          </a:solidFill>
                          <a:effectLst/>
                          <a:latin typeface="inherit"/>
                          <a:hlinkClick r:id="rId3"/>
                        </a:rPr>
                        <a:t>2: Price</a:t>
                      </a:r>
                      <a:endParaRPr lang="en-US" sz="2800">
                        <a:effectLst/>
                      </a:endParaRPr>
                    </a:p>
                  </a:txBody>
                  <a:tcPr marL="33841" marR="33841" marT="33841" marB="33841" anchor="ctr">
                    <a:lnL w="6350" cap="flat" cmpd="sng" algn="ctr">
                      <a:solidFill>
                        <a:srgbClr val="D7D8DF"/>
                      </a:solidFill>
                      <a:prstDash val="solid"/>
                      <a:round/>
                      <a:headEnd type="none" w="med" len="med"/>
                      <a:tailEnd type="none" w="med" len="med"/>
                    </a:lnL>
                    <a:lnR w="6350" cap="flat" cmpd="sng" algn="ctr">
                      <a:solidFill>
                        <a:srgbClr val="D7D8DF"/>
                      </a:solidFill>
                      <a:prstDash val="solid"/>
                      <a:round/>
                      <a:headEnd type="none" w="med" len="med"/>
                      <a:tailEnd type="none" w="med" len="med"/>
                    </a:lnR>
                    <a:lnT w="6350" cap="flat" cmpd="sng" algn="ctr">
                      <a:solidFill>
                        <a:srgbClr val="D7D8DF"/>
                      </a:solidFill>
                      <a:prstDash val="solid"/>
                      <a:round/>
                      <a:headEnd type="none" w="med" len="med"/>
                      <a:tailEnd type="none" w="med" len="med"/>
                    </a:lnT>
                    <a:lnB w="6350" cap="flat" cmpd="sng" algn="ctr">
                      <a:solidFill>
                        <a:srgbClr val="D7D8DF"/>
                      </a:solidFill>
                      <a:prstDash val="solid"/>
                      <a:round/>
                      <a:headEnd type="none" w="med" len="med"/>
                      <a:tailEnd type="none" w="med" len="med"/>
                    </a:lnB>
                    <a:solidFill>
                      <a:srgbClr val="FFFFFF"/>
                    </a:solidFill>
                  </a:tcPr>
                </a:tc>
                <a:tc>
                  <a:txBody>
                    <a:bodyPr/>
                    <a:lstStyle/>
                    <a:p>
                      <a:pPr algn="l" fontAlgn="base"/>
                      <a:r>
                        <a:rPr lang="en-US" sz="2400" dirty="0">
                          <a:effectLst/>
                        </a:rPr>
                        <a:t>The buying cost and discounting practices for customers.</a:t>
                      </a:r>
                    </a:p>
                  </a:txBody>
                  <a:tcPr marL="33841" marR="33841" marT="33841" marB="33841" anchor="ctr">
                    <a:lnL w="6350" cap="flat" cmpd="sng" algn="ctr">
                      <a:solidFill>
                        <a:srgbClr val="D7D8DF"/>
                      </a:solidFill>
                      <a:prstDash val="solid"/>
                      <a:round/>
                      <a:headEnd type="none" w="med" len="med"/>
                      <a:tailEnd type="none" w="med" len="med"/>
                    </a:lnL>
                    <a:lnR w="6350" cap="flat" cmpd="sng" algn="ctr">
                      <a:solidFill>
                        <a:srgbClr val="D7D8DF"/>
                      </a:solidFill>
                      <a:prstDash val="solid"/>
                      <a:round/>
                      <a:headEnd type="none" w="med" len="med"/>
                      <a:tailEnd type="none" w="med" len="med"/>
                    </a:lnR>
                    <a:lnT w="6350" cap="flat" cmpd="sng" algn="ctr">
                      <a:solidFill>
                        <a:srgbClr val="D7D8DF"/>
                      </a:solidFill>
                      <a:prstDash val="solid"/>
                      <a:round/>
                      <a:headEnd type="none" w="med" len="med"/>
                      <a:tailEnd type="none" w="med" len="med"/>
                    </a:lnT>
                    <a:lnB w="6350" cap="flat" cmpd="sng" algn="ctr">
                      <a:solidFill>
                        <a:srgbClr val="D7D8DF"/>
                      </a:solidFill>
                      <a:prstDash val="solid"/>
                      <a:round/>
                      <a:headEnd type="none" w="med" len="med"/>
                      <a:tailEnd type="none" w="med" len="med"/>
                    </a:lnB>
                    <a:solidFill>
                      <a:srgbClr val="FFFFFF"/>
                    </a:solidFill>
                  </a:tcPr>
                </a:tc>
                <a:extLst>
                  <a:ext uri="{0D108BD9-81ED-4DB2-BD59-A6C34878D82A}">
                    <a16:rowId xmlns:a16="http://schemas.microsoft.com/office/drawing/2014/main" val="2376582584"/>
                  </a:ext>
                </a:extLst>
              </a:tr>
              <a:tr h="798639">
                <a:tc>
                  <a:txBody>
                    <a:bodyPr/>
                    <a:lstStyle/>
                    <a:p>
                      <a:pPr algn="l" fontAlgn="base"/>
                      <a:r>
                        <a:rPr lang="en-US" sz="2800" b="0" u="none" strike="noStrike">
                          <a:solidFill>
                            <a:srgbClr val="6C63FF"/>
                          </a:solidFill>
                          <a:effectLst/>
                          <a:latin typeface="inherit"/>
                          <a:hlinkClick r:id="rId4"/>
                        </a:rPr>
                        <a:t>3: Promotion</a:t>
                      </a:r>
                      <a:endParaRPr lang="en-US" sz="2800">
                        <a:effectLst/>
                      </a:endParaRPr>
                    </a:p>
                  </a:txBody>
                  <a:tcPr marL="33841" marR="33841" marT="33841" marB="33841" anchor="ctr">
                    <a:lnL w="6350" cap="flat" cmpd="sng" algn="ctr">
                      <a:solidFill>
                        <a:srgbClr val="D7D8DF"/>
                      </a:solidFill>
                      <a:prstDash val="solid"/>
                      <a:round/>
                      <a:headEnd type="none" w="med" len="med"/>
                      <a:tailEnd type="none" w="med" len="med"/>
                    </a:lnL>
                    <a:lnR w="6350" cap="flat" cmpd="sng" algn="ctr">
                      <a:solidFill>
                        <a:srgbClr val="D7D8DF"/>
                      </a:solidFill>
                      <a:prstDash val="solid"/>
                      <a:round/>
                      <a:headEnd type="none" w="med" len="med"/>
                      <a:tailEnd type="none" w="med" len="med"/>
                    </a:lnR>
                    <a:lnT w="6350" cap="flat" cmpd="sng" algn="ctr">
                      <a:solidFill>
                        <a:srgbClr val="D7D8DF"/>
                      </a:solidFill>
                      <a:prstDash val="solid"/>
                      <a:round/>
                      <a:headEnd type="none" w="med" len="med"/>
                      <a:tailEnd type="none" w="med" len="med"/>
                    </a:lnT>
                    <a:lnB w="6350" cap="flat" cmpd="sng" algn="ctr">
                      <a:solidFill>
                        <a:srgbClr val="D7D8DF"/>
                      </a:solidFill>
                      <a:prstDash val="solid"/>
                      <a:round/>
                      <a:headEnd type="none" w="med" len="med"/>
                      <a:tailEnd type="none" w="med" len="med"/>
                    </a:lnB>
                    <a:solidFill>
                      <a:srgbClr val="FFFFFF"/>
                    </a:solidFill>
                  </a:tcPr>
                </a:tc>
                <a:tc>
                  <a:txBody>
                    <a:bodyPr/>
                    <a:lstStyle/>
                    <a:p>
                      <a:pPr algn="l" fontAlgn="base"/>
                      <a:r>
                        <a:rPr lang="en-US" sz="2400" dirty="0">
                          <a:effectLst/>
                        </a:rPr>
                        <a:t>Communication plans highlighting why they should buy from you.</a:t>
                      </a:r>
                    </a:p>
                  </a:txBody>
                  <a:tcPr marL="33841" marR="33841" marT="33841" marB="33841" anchor="ctr">
                    <a:lnL w="6350" cap="flat" cmpd="sng" algn="ctr">
                      <a:solidFill>
                        <a:srgbClr val="D7D8DF"/>
                      </a:solidFill>
                      <a:prstDash val="solid"/>
                      <a:round/>
                      <a:headEnd type="none" w="med" len="med"/>
                      <a:tailEnd type="none" w="med" len="med"/>
                    </a:lnL>
                    <a:lnR w="6350" cap="flat" cmpd="sng" algn="ctr">
                      <a:solidFill>
                        <a:srgbClr val="D7D8DF"/>
                      </a:solidFill>
                      <a:prstDash val="solid"/>
                      <a:round/>
                      <a:headEnd type="none" w="med" len="med"/>
                      <a:tailEnd type="none" w="med" len="med"/>
                    </a:lnR>
                    <a:lnT w="6350" cap="flat" cmpd="sng" algn="ctr">
                      <a:solidFill>
                        <a:srgbClr val="D7D8DF"/>
                      </a:solidFill>
                      <a:prstDash val="solid"/>
                      <a:round/>
                      <a:headEnd type="none" w="med" len="med"/>
                      <a:tailEnd type="none" w="med" len="med"/>
                    </a:lnT>
                    <a:lnB w="6350" cap="flat" cmpd="sng" algn="ctr">
                      <a:solidFill>
                        <a:srgbClr val="D7D8DF"/>
                      </a:solidFill>
                      <a:prstDash val="solid"/>
                      <a:round/>
                      <a:headEnd type="none" w="med" len="med"/>
                      <a:tailEnd type="none" w="med" len="med"/>
                    </a:lnB>
                    <a:solidFill>
                      <a:srgbClr val="FFFFFF"/>
                    </a:solidFill>
                  </a:tcPr>
                </a:tc>
                <a:extLst>
                  <a:ext uri="{0D108BD9-81ED-4DB2-BD59-A6C34878D82A}">
                    <a16:rowId xmlns:a16="http://schemas.microsoft.com/office/drawing/2014/main" val="3421817330"/>
                  </a:ext>
                </a:extLst>
              </a:tr>
              <a:tr h="615899">
                <a:tc>
                  <a:txBody>
                    <a:bodyPr/>
                    <a:lstStyle/>
                    <a:p>
                      <a:pPr algn="l" fontAlgn="base"/>
                      <a:r>
                        <a:rPr lang="en-US" sz="2800" b="0" u="none" strike="noStrike">
                          <a:solidFill>
                            <a:srgbClr val="6C63FF"/>
                          </a:solidFill>
                          <a:effectLst/>
                          <a:latin typeface="inherit"/>
                          <a:hlinkClick r:id="rId5"/>
                        </a:rPr>
                        <a:t>4: Place</a:t>
                      </a:r>
                      <a:endParaRPr lang="en-US" sz="2800">
                        <a:effectLst/>
                      </a:endParaRPr>
                    </a:p>
                  </a:txBody>
                  <a:tcPr marL="33841" marR="33841" marT="33841" marB="33841" anchor="ctr">
                    <a:lnL w="6350" cap="flat" cmpd="sng" algn="ctr">
                      <a:solidFill>
                        <a:srgbClr val="D7D8DF"/>
                      </a:solidFill>
                      <a:prstDash val="solid"/>
                      <a:round/>
                      <a:headEnd type="none" w="med" len="med"/>
                      <a:tailEnd type="none" w="med" len="med"/>
                    </a:lnL>
                    <a:lnR w="6350" cap="flat" cmpd="sng" algn="ctr">
                      <a:solidFill>
                        <a:srgbClr val="D7D8DF"/>
                      </a:solidFill>
                      <a:prstDash val="solid"/>
                      <a:round/>
                      <a:headEnd type="none" w="med" len="med"/>
                      <a:tailEnd type="none" w="med" len="med"/>
                    </a:lnR>
                    <a:lnT w="6350" cap="flat" cmpd="sng" algn="ctr">
                      <a:solidFill>
                        <a:srgbClr val="D7D8DF"/>
                      </a:solidFill>
                      <a:prstDash val="solid"/>
                      <a:round/>
                      <a:headEnd type="none" w="med" len="med"/>
                      <a:tailEnd type="none" w="med" len="med"/>
                    </a:lnT>
                    <a:lnB w="6350" cap="flat" cmpd="sng" algn="ctr">
                      <a:solidFill>
                        <a:srgbClr val="D7D8DF"/>
                      </a:solidFill>
                      <a:prstDash val="solid"/>
                      <a:round/>
                      <a:headEnd type="none" w="med" len="med"/>
                      <a:tailEnd type="none" w="med" len="med"/>
                    </a:lnB>
                    <a:solidFill>
                      <a:srgbClr val="FFFFFF"/>
                    </a:solidFill>
                  </a:tcPr>
                </a:tc>
                <a:tc>
                  <a:txBody>
                    <a:bodyPr/>
                    <a:lstStyle/>
                    <a:p>
                      <a:pPr algn="l" fontAlgn="base"/>
                      <a:r>
                        <a:rPr lang="en-US" sz="2400">
                          <a:effectLst/>
                        </a:rPr>
                        <a:t>The location of all your sales channels.</a:t>
                      </a:r>
                    </a:p>
                  </a:txBody>
                  <a:tcPr marL="33841" marR="33841" marT="33841" marB="33841" anchor="ctr">
                    <a:lnL w="6350" cap="flat" cmpd="sng" algn="ctr">
                      <a:solidFill>
                        <a:srgbClr val="D7D8DF"/>
                      </a:solidFill>
                      <a:prstDash val="solid"/>
                      <a:round/>
                      <a:headEnd type="none" w="med" len="med"/>
                      <a:tailEnd type="none" w="med" len="med"/>
                    </a:lnL>
                    <a:lnR w="6350" cap="flat" cmpd="sng" algn="ctr">
                      <a:solidFill>
                        <a:srgbClr val="D7D8DF"/>
                      </a:solidFill>
                      <a:prstDash val="solid"/>
                      <a:round/>
                      <a:headEnd type="none" w="med" len="med"/>
                      <a:tailEnd type="none" w="med" len="med"/>
                    </a:lnR>
                    <a:lnT w="6350" cap="flat" cmpd="sng" algn="ctr">
                      <a:solidFill>
                        <a:srgbClr val="D7D8DF"/>
                      </a:solidFill>
                      <a:prstDash val="solid"/>
                      <a:round/>
                      <a:headEnd type="none" w="med" len="med"/>
                      <a:tailEnd type="none" w="med" len="med"/>
                    </a:lnT>
                    <a:lnB w="6350" cap="flat" cmpd="sng" algn="ctr">
                      <a:solidFill>
                        <a:srgbClr val="D7D8DF"/>
                      </a:solidFill>
                      <a:prstDash val="solid"/>
                      <a:round/>
                      <a:headEnd type="none" w="med" len="med"/>
                      <a:tailEnd type="none" w="med" len="med"/>
                    </a:lnB>
                    <a:solidFill>
                      <a:srgbClr val="FFFFFF"/>
                    </a:solidFill>
                  </a:tcPr>
                </a:tc>
                <a:extLst>
                  <a:ext uri="{0D108BD9-81ED-4DB2-BD59-A6C34878D82A}">
                    <a16:rowId xmlns:a16="http://schemas.microsoft.com/office/drawing/2014/main" val="4090819089"/>
                  </a:ext>
                </a:extLst>
              </a:tr>
              <a:tr h="798639">
                <a:tc>
                  <a:txBody>
                    <a:bodyPr/>
                    <a:lstStyle/>
                    <a:p>
                      <a:pPr algn="l" fontAlgn="base"/>
                      <a:r>
                        <a:rPr lang="en-US" sz="2800" b="0" u="none" strike="noStrike">
                          <a:solidFill>
                            <a:srgbClr val="6C63FF"/>
                          </a:solidFill>
                          <a:effectLst/>
                          <a:latin typeface="inherit"/>
                          <a:hlinkClick r:id="rId6"/>
                        </a:rPr>
                        <a:t>5: People</a:t>
                      </a:r>
                      <a:endParaRPr lang="en-US" sz="2800">
                        <a:effectLst/>
                      </a:endParaRPr>
                    </a:p>
                  </a:txBody>
                  <a:tcPr marL="33841" marR="33841" marT="33841" marB="33841" anchor="ctr">
                    <a:lnL w="6350" cap="flat" cmpd="sng" algn="ctr">
                      <a:solidFill>
                        <a:srgbClr val="D7D8DF"/>
                      </a:solidFill>
                      <a:prstDash val="solid"/>
                      <a:round/>
                      <a:headEnd type="none" w="med" len="med"/>
                      <a:tailEnd type="none" w="med" len="med"/>
                    </a:lnL>
                    <a:lnR w="6350" cap="flat" cmpd="sng" algn="ctr">
                      <a:solidFill>
                        <a:srgbClr val="D7D8DF"/>
                      </a:solidFill>
                      <a:prstDash val="solid"/>
                      <a:round/>
                      <a:headEnd type="none" w="med" len="med"/>
                      <a:tailEnd type="none" w="med" len="med"/>
                    </a:lnR>
                    <a:lnT w="6350" cap="flat" cmpd="sng" algn="ctr">
                      <a:solidFill>
                        <a:srgbClr val="D7D8DF"/>
                      </a:solidFill>
                      <a:prstDash val="solid"/>
                      <a:round/>
                      <a:headEnd type="none" w="med" len="med"/>
                      <a:tailEnd type="none" w="med" len="med"/>
                    </a:lnT>
                    <a:lnB w="6350" cap="flat" cmpd="sng" algn="ctr">
                      <a:solidFill>
                        <a:srgbClr val="D7D8DF"/>
                      </a:solidFill>
                      <a:prstDash val="solid"/>
                      <a:round/>
                      <a:headEnd type="none" w="med" len="med"/>
                      <a:tailEnd type="none" w="med" len="med"/>
                    </a:lnB>
                    <a:solidFill>
                      <a:srgbClr val="FFFFFF"/>
                    </a:solidFill>
                  </a:tcPr>
                </a:tc>
                <a:tc>
                  <a:txBody>
                    <a:bodyPr/>
                    <a:lstStyle/>
                    <a:p>
                      <a:pPr algn="l" fontAlgn="base"/>
                      <a:r>
                        <a:rPr lang="en-US" sz="2400" dirty="0">
                          <a:effectLst/>
                        </a:rPr>
                        <a:t>The staff involved in the selling and procurement process.</a:t>
                      </a:r>
                    </a:p>
                  </a:txBody>
                  <a:tcPr marL="33841" marR="33841" marT="33841" marB="33841" anchor="ctr">
                    <a:lnL w="6350" cap="flat" cmpd="sng" algn="ctr">
                      <a:solidFill>
                        <a:srgbClr val="D7D8DF"/>
                      </a:solidFill>
                      <a:prstDash val="solid"/>
                      <a:round/>
                      <a:headEnd type="none" w="med" len="med"/>
                      <a:tailEnd type="none" w="med" len="med"/>
                    </a:lnL>
                    <a:lnR w="6350" cap="flat" cmpd="sng" algn="ctr">
                      <a:solidFill>
                        <a:srgbClr val="D7D8DF"/>
                      </a:solidFill>
                      <a:prstDash val="solid"/>
                      <a:round/>
                      <a:headEnd type="none" w="med" len="med"/>
                      <a:tailEnd type="none" w="med" len="med"/>
                    </a:lnR>
                    <a:lnT w="6350" cap="flat" cmpd="sng" algn="ctr">
                      <a:solidFill>
                        <a:srgbClr val="D7D8DF"/>
                      </a:solidFill>
                      <a:prstDash val="solid"/>
                      <a:round/>
                      <a:headEnd type="none" w="med" len="med"/>
                      <a:tailEnd type="none" w="med" len="med"/>
                    </a:lnT>
                    <a:lnB w="6350" cap="flat" cmpd="sng" algn="ctr">
                      <a:solidFill>
                        <a:srgbClr val="D7D8DF"/>
                      </a:solidFill>
                      <a:prstDash val="solid"/>
                      <a:round/>
                      <a:headEnd type="none" w="med" len="med"/>
                      <a:tailEnd type="none" w="med" len="med"/>
                    </a:lnB>
                    <a:solidFill>
                      <a:srgbClr val="FFFFFF"/>
                    </a:solidFill>
                  </a:tcPr>
                </a:tc>
                <a:extLst>
                  <a:ext uri="{0D108BD9-81ED-4DB2-BD59-A6C34878D82A}">
                    <a16:rowId xmlns:a16="http://schemas.microsoft.com/office/drawing/2014/main" val="917480551"/>
                  </a:ext>
                </a:extLst>
              </a:tr>
              <a:tr h="615899">
                <a:tc>
                  <a:txBody>
                    <a:bodyPr/>
                    <a:lstStyle/>
                    <a:p>
                      <a:pPr algn="l" fontAlgn="base"/>
                      <a:r>
                        <a:rPr lang="en-US" sz="2800" b="0" u="none" strike="noStrike">
                          <a:solidFill>
                            <a:srgbClr val="6C63FF"/>
                          </a:solidFill>
                          <a:effectLst/>
                          <a:latin typeface="inherit"/>
                          <a:hlinkClick r:id="rId7"/>
                        </a:rPr>
                        <a:t>6: Process</a:t>
                      </a:r>
                      <a:endParaRPr lang="en-US" sz="2800">
                        <a:effectLst/>
                      </a:endParaRPr>
                    </a:p>
                  </a:txBody>
                  <a:tcPr marL="33841" marR="33841" marT="33841" marB="33841" anchor="ctr">
                    <a:lnL w="6350" cap="flat" cmpd="sng" algn="ctr">
                      <a:solidFill>
                        <a:srgbClr val="D7D8DF"/>
                      </a:solidFill>
                      <a:prstDash val="solid"/>
                      <a:round/>
                      <a:headEnd type="none" w="med" len="med"/>
                      <a:tailEnd type="none" w="med" len="med"/>
                    </a:lnL>
                    <a:lnR w="6350" cap="flat" cmpd="sng" algn="ctr">
                      <a:solidFill>
                        <a:srgbClr val="D7D8DF"/>
                      </a:solidFill>
                      <a:prstDash val="solid"/>
                      <a:round/>
                      <a:headEnd type="none" w="med" len="med"/>
                      <a:tailEnd type="none" w="med" len="med"/>
                    </a:lnR>
                    <a:lnT w="6350" cap="flat" cmpd="sng" algn="ctr">
                      <a:solidFill>
                        <a:srgbClr val="D7D8DF"/>
                      </a:solidFill>
                      <a:prstDash val="solid"/>
                      <a:round/>
                      <a:headEnd type="none" w="med" len="med"/>
                      <a:tailEnd type="none" w="med" len="med"/>
                    </a:lnT>
                    <a:lnB w="6350" cap="flat" cmpd="sng" algn="ctr">
                      <a:solidFill>
                        <a:srgbClr val="D7D8DF"/>
                      </a:solidFill>
                      <a:prstDash val="solid"/>
                      <a:round/>
                      <a:headEnd type="none" w="med" len="med"/>
                      <a:tailEnd type="none" w="med" len="med"/>
                    </a:lnB>
                    <a:solidFill>
                      <a:srgbClr val="FFFFFF"/>
                    </a:solidFill>
                  </a:tcPr>
                </a:tc>
                <a:tc>
                  <a:txBody>
                    <a:bodyPr/>
                    <a:lstStyle/>
                    <a:p>
                      <a:pPr algn="l" fontAlgn="base"/>
                      <a:r>
                        <a:rPr lang="en-US" sz="2400" dirty="0">
                          <a:effectLst/>
                        </a:rPr>
                        <a:t>The operational procedures needed to procure a sale.</a:t>
                      </a:r>
                    </a:p>
                  </a:txBody>
                  <a:tcPr marL="33841" marR="33841" marT="33841" marB="33841" anchor="ctr">
                    <a:lnL w="6350" cap="flat" cmpd="sng" algn="ctr">
                      <a:solidFill>
                        <a:srgbClr val="D7D8DF"/>
                      </a:solidFill>
                      <a:prstDash val="solid"/>
                      <a:round/>
                      <a:headEnd type="none" w="med" len="med"/>
                      <a:tailEnd type="none" w="med" len="med"/>
                    </a:lnL>
                    <a:lnR w="6350" cap="flat" cmpd="sng" algn="ctr">
                      <a:solidFill>
                        <a:srgbClr val="D7D8DF"/>
                      </a:solidFill>
                      <a:prstDash val="solid"/>
                      <a:round/>
                      <a:headEnd type="none" w="med" len="med"/>
                      <a:tailEnd type="none" w="med" len="med"/>
                    </a:lnR>
                    <a:lnT w="6350" cap="flat" cmpd="sng" algn="ctr">
                      <a:solidFill>
                        <a:srgbClr val="D7D8DF"/>
                      </a:solidFill>
                      <a:prstDash val="solid"/>
                      <a:round/>
                      <a:headEnd type="none" w="med" len="med"/>
                      <a:tailEnd type="none" w="med" len="med"/>
                    </a:lnT>
                    <a:lnB w="6350" cap="flat" cmpd="sng" algn="ctr">
                      <a:solidFill>
                        <a:srgbClr val="D7D8DF"/>
                      </a:solidFill>
                      <a:prstDash val="solid"/>
                      <a:round/>
                      <a:headEnd type="none" w="med" len="med"/>
                      <a:tailEnd type="none" w="med" len="med"/>
                    </a:lnB>
                    <a:solidFill>
                      <a:srgbClr val="FFFFFF"/>
                    </a:solidFill>
                  </a:tcPr>
                </a:tc>
                <a:extLst>
                  <a:ext uri="{0D108BD9-81ED-4DB2-BD59-A6C34878D82A}">
                    <a16:rowId xmlns:a16="http://schemas.microsoft.com/office/drawing/2014/main" val="3695254022"/>
                  </a:ext>
                </a:extLst>
              </a:tr>
            </a:tbl>
          </a:graphicData>
        </a:graphic>
      </p:graphicFrame>
    </p:spTree>
    <p:extLst>
      <p:ext uri="{BB962C8B-B14F-4D97-AF65-F5344CB8AC3E}">
        <p14:creationId xmlns:p14="http://schemas.microsoft.com/office/powerpoint/2010/main" val="67294901"/>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14A491-F485-4F42-B63B-8D9E901C64FB}"/>
              </a:ext>
            </a:extLst>
          </p:cNvPr>
          <p:cNvSpPr>
            <a:spLocks noGrp="1"/>
          </p:cNvSpPr>
          <p:nvPr>
            <p:ph type="title"/>
          </p:nvPr>
        </p:nvSpPr>
        <p:spPr/>
        <p:txBody>
          <a:bodyPr/>
          <a:lstStyle/>
          <a:p>
            <a:r>
              <a:rPr lang="en-US" b="1" i="0" dirty="0">
                <a:solidFill>
                  <a:srgbClr val="000000"/>
                </a:solidFill>
                <a:effectLst/>
                <a:latin typeface="BasierCircle"/>
              </a:rPr>
              <a:t>#5: People</a:t>
            </a:r>
            <a:br>
              <a:rPr lang="en-US" b="1" i="0" dirty="0">
                <a:solidFill>
                  <a:srgbClr val="000000"/>
                </a:solidFill>
                <a:effectLst/>
                <a:latin typeface="BasierCircle"/>
              </a:rPr>
            </a:br>
            <a:endParaRPr lang="en-US" dirty="0"/>
          </a:p>
        </p:txBody>
      </p:sp>
      <p:sp>
        <p:nvSpPr>
          <p:cNvPr id="3" name="Content Placeholder 2">
            <a:extLst>
              <a:ext uri="{FF2B5EF4-FFF2-40B4-BE49-F238E27FC236}">
                <a16:creationId xmlns:a16="http://schemas.microsoft.com/office/drawing/2014/main" id="{50A22737-DDA4-4DC4-847F-847864DD04F6}"/>
              </a:ext>
            </a:extLst>
          </p:cNvPr>
          <p:cNvSpPr>
            <a:spLocks noGrp="1"/>
          </p:cNvSpPr>
          <p:nvPr>
            <p:ph idx="1"/>
          </p:nvPr>
        </p:nvSpPr>
        <p:spPr>
          <a:xfrm>
            <a:off x="150125" y="668741"/>
            <a:ext cx="11914496" cy="6305266"/>
          </a:xfrm>
        </p:spPr>
        <p:txBody>
          <a:bodyPr>
            <a:normAutofit fontScale="92500" lnSpcReduction="10000"/>
          </a:bodyPr>
          <a:lstStyle/>
          <a:p>
            <a:pPr marL="0" indent="0" algn="l" fontAlgn="base">
              <a:buNone/>
            </a:pPr>
            <a:r>
              <a:rPr lang="en-US" b="0" i="0" dirty="0">
                <a:solidFill>
                  <a:srgbClr val="000000"/>
                </a:solidFill>
                <a:effectLst/>
                <a:latin typeface="Charter"/>
              </a:rPr>
              <a:t>In today’s customer-centric approach to marketing, you might assume “People” refers to your target audiences, buyer personas and customers. However, the People in the 7Ps model actually refers to the people within your </a:t>
            </a:r>
            <a:r>
              <a:rPr lang="en-US" b="0" i="0" dirty="0" err="1">
                <a:solidFill>
                  <a:srgbClr val="000000"/>
                </a:solidFill>
                <a:effectLst/>
                <a:latin typeface="Charter"/>
              </a:rPr>
              <a:t>organisation</a:t>
            </a:r>
            <a:r>
              <a:rPr lang="en-US" b="0" i="0" dirty="0">
                <a:solidFill>
                  <a:srgbClr val="000000"/>
                </a:solidFill>
                <a:effectLst/>
                <a:latin typeface="Charter"/>
              </a:rPr>
              <a:t> that interact with your customers – both directly and indirectly:</a:t>
            </a:r>
          </a:p>
          <a:p>
            <a:pPr algn="l" fontAlgn="base">
              <a:buFont typeface="Arial" panose="020B0604020202020204" pitchFamily="34" charset="0"/>
              <a:buChar char="•"/>
            </a:pPr>
            <a:r>
              <a:rPr lang="en-US" sz="3000" b="1" i="0" dirty="0">
                <a:solidFill>
                  <a:srgbClr val="000000"/>
                </a:solidFill>
                <a:effectLst/>
                <a:latin typeface="inherit"/>
              </a:rPr>
              <a:t>Marketers:</a:t>
            </a:r>
            <a:r>
              <a:rPr lang="en-US" sz="3000" b="0" i="0" dirty="0">
                <a:solidFill>
                  <a:srgbClr val="000000"/>
                </a:solidFill>
                <a:effectLst/>
                <a:latin typeface="Charter"/>
              </a:rPr>
              <a:t> The 7Ps model highlights the importance of hiring the best talent for every position on your marketing team.</a:t>
            </a:r>
          </a:p>
          <a:p>
            <a:pPr algn="l" fontAlgn="base">
              <a:buFont typeface="Arial" panose="020B0604020202020204" pitchFamily="34" charset="0"/>
              <a:buChar char="•"/>
            </a:pPr>
            <a:r>
              <a:rPr lang="en-US" sz="3000" b="1" i="0" dirty="0">
                <a:solidFill>
                  <a:srgbClr val="000000"/>
                </a:solidFill>
                <a:effectLst/>
                <a:latin typeface="inherit"/>
              </a:rPr>
              <a:t>Sales team members:</a:t>
            </a:r>
            <a:r>
              <a:rPr lang="en-US" sz="3000" b="0" i="0" dirty="0">
                <a:solidFill>
                  <a:srgbClr val="000000"/>
                </a:solidFill>
                <a:effectLst/>
                <a:latin typeface="Charter"/>
              </a:rPr>
              <a:t> These are the people who typically handle the first </a:t>
            </a:r>
            <a:r>
              <a:rPr lang="en-US" sz="3000" b="1" i="0" dirty="0">
                <a:solidFill>
                  <a:srgbClr val="000000"/>
                </a:solidFill>
                <a:effectLst/>
                <a:latin typeface="Charter"/>
              </a:rPr>
              <a:t>person-to-person interactions </a:t>
            </a:r>
            <a:r>
              <a:rPr lang="en-US" sz="3000" b="0" i="0" dirty="0">
                <a:solidFill>
                  <a:srgbClr val="000000"/>
                </a:solidFill>
                <a:effectLst/>
                <a:latin typeface="Charter"/>
              </a:rPr>
              <a:t>with your customers – and often seal the deal.</a:t>
            </a:r>
          </a:p>
          <a:p>
            <a:pPr algn="l" fontAlgn="base">
              <a:buFont typeface="Arial" panose="020B0604020202020204" pitchFamily="34" charset="0"/>
              <a:buChar char="•"/>
            </a:pPr>
            <a:r>
              <a:rPr lang="en-US" sz="3000" b="1" i="0" dirty="0">
                <a:solidFill>
                  <a:srgbClr val="000000"/>
                </a:solidFill>
                <a:effectLst/>
                <a:latin typeface="inherit"/>
              </a:rPr>
              <a:t>Customer service team:</a:t>
            </a:r>
            <a:r>
              <a:rPr lang="en-US" sz="3000" b="0" i="0" dirty="0">
                <a:solidFill>
                  <a:srgbClr val="000000"/>
                </a:solidFill>
                <a:effectLst/>
                <a:latin typeface="Charter"/>
              </a:rPr>
              <a:t> The individuals tasked with keeping your customers happy, even when things aren’t quite going to plan.</a:t>
            </a:r>
          </a:p>
          <a:p>
            <a:pPr algn="l" fontAlgn="base">
              <a:buFont typeface="Arial" panose="020B0604020202020204" pitchFamily="34" charset="0"/>
              <a:buChar char="•"/>
            </a:pPr>
            <a:r>
              <a:rPr lang="en-US" sz="3000" b="1" i="0" dirty="0">
                <a:solidFill>
                  <a:srgbClr val="000000"/>
                </a:solidFill>
                <a:effectLst/>
                <a:latin typeface="inherit"/>
              </a:rPr>
              <a:t>Recruitment:</a:t>
            </a:r>
            <a:r>
              <a:rPr lang="en-US" sz="3000" b="0" i="0" dirty="0">
                <a:solidFill>
                  <a:srgbClr val="000000"/>
                </a:solidFill>
                <a:effectLst/>
                <a:latin typeface="Charter"/>
              </a:rPr>
              <a:t> Hiring the best talent starts with having quality recruitment personnel.</a:t>
            </a:r>
          </a:p>
          <a:p>
            <a:pPr algn="l" fontAlgn="base">
              <a:buFont typeface="Arial" panose="020B0604020202020204" pitchFamily="34" charset="0"/>
              <a:buChar char="•"/>
            </a:pPr>
            <a:r>
              <a:rPr lang="en-US" sz="3000" b="1" i="0" dirty="0">
                <a:solidFill>
                  <a:srgbClr val="000000"/>
                </a:solidFill>
                <a:effectLst/>
                <a:latin typeface="inherit"/>
              </a:rPr>
              <a:t>Training &amp; skills:</a:t>
            </a:r>
            <a:r>
              <a:rPr lang="en-US" sz="3000" b="0" i="0" dirty="0">
                <a:solidFill>
                  <a:srgbClr val="000000"/>
                </a:solidFill>
                <a:effectLst/>
                <a:latin typeface="Charter"/>
              </a:rPr>
              <a:t> The people responsible for ensuring all of your team members encompass the brand ethos and meet your requirements.</a:t>
            </a:r>
          </a:p>
          <a:p>
            <a:pPr algn="l" fontAlgn="base">
              <a:buFont typeface="Arial" panose="020B0604020202020204" pitchFamily="34" charset="0"/>
              <a:buChar char="•"/>
            </a:pPr>
            <a:r>
              <a:rPr lang="en-US" sz="3000" b="1" i="0" dirty="0">
                <a:solidFill>
                  <a:srgbClr val="000000"/>
                </a:solidFill>
                <a:effectLst/>
                <a:latin typeface="inherit"/>
              </a:rPr>
              <a:t>Managers:</a:t>
            </a:r>
            <a:r>
              <a:rPr lang="en-US" sz="3000" b="0" i="0" dirty="0">
                <a:solidFill>
                  <a:srgbClr val="000000"/>
                </a:solidFill>
                <a:effectLst/>
                <a:latin typeface="Charter"/>
              </a:rPr>
              <a:t> The people with people skills to manage teams, get the best out of everyone and ensure you hit targets.</a:t>
            </a:r>
          </a:p>
          <a:p>
            <a:endParaRPr lang="en-US" dirty="0"/>
          </a:p>
        </p:txBody>
      </p:sp>
      <p:sp>
        <p:nvSpPr>
          <p:cNvPr id="4" name="TextBox 3">
            <a:extLst>
              <a:ext uri="{FF2B5EF4-FFF2-40B4-BE49-F238E27FC236}">
                <a16:creationId xmlns:a16="http://schemas.microsoft.com/office/drawing/2014/main" id="{A3DE3218-D001-4D6A-AD27-7BF87A280271}"/>
              </a:ext>
            </a:extLst>
          </p:cNvPr>
          <p:cNvSpPr txBox="1"/>
          <p:nvPr/>
        </p:nvSpPr>
        <p:spPr>
          <a:xfrm>
            <a:off x="4615219" y="6426467"/>
            <a:ext cx="6093724" cy="369332"/>
          </a:xfrm>
          <a:prstGeom prst="rect">
            <a:avLst/>
          </a:prstGeom>
          <a:solidFill>
            <a:schemeClr val="bg1"/>
          </a:solidFill>
        </p:spPr>
        <p:txBody>
          <a:bodyPr wrap="square">
            <a:spAutoFit/>
          </a:bodyPr>
          <a:lstStyle/>
          <a:p>
            <a:r>
              <a:rPr lang="en-US" dirty="0">
                <a:hlinkClick r:id="rId2"/>
              </a:rPr>
              <a:t>https://www.ventureharbour.com/marketing-mix/</a:t>
            </a:r>
            <a:r>
              <a:rPr lang="en-US" dirty="0"/>
              <a:t> </a:t>
            </a:r>
          </a:p>
        </p:txBody>
      </p:sp>
    </p:spTree>
    <p:extLst>
      <p:ext uri="{BB962C8B-B14F-4D97-AF65-F5344CB8AC3E}">
        <p14:creationId xmlns:p14="http://schemas.microsoft.com/office/powerpoint/2010/main" val="2776300029"/>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BF23C-D3A3-448E-88B1-ECA3AC45272F}"/>
              </a:ext>
            </a:extLst>
          </p:cNvPr>
          <p:cNvSpPr>
            <a:spLocks noGrp="1"/>
          </p:cNvSpPr>
          <p:nvPr>
            <p:ph type="title"/>
          </p:nvPr>
        </p:nvSpPr>
        <p:spPr>
          <a:xfrm>
            <a:off x="838200" y="1"/>
            <a:ext cx="10515600" cy="611351"/>
          </a:xfrm>
        </p:spPr>
        <p:txBody>
          <a:bodyPr/>
          <a:lstStyle/>
          <a:p>
            <a:r>
              <a:rPr lang="en-US" dirty="0"/>
              <a:t>4Ps of Marketing </a:t>
            </a:r>
          </a:p>
        </p:txBody>
      </p:sp>
      <p:sp>
        <p:nvSpPr>
          <p:cNvPr id="3" name="Content Placeholder 2">
            <a:extLst>
              <a:ext uri="{FF2B5EF4-FFF2-40B4-BE49-F238E27FC236}">
                <a16:creationId xmlns:a16="http://schemas.microsoft.com/office/drawing/2014/main" id="{4F7BD3A7-F690-4B3A-A6AC-F12B3B399EF3}"/>
              </a:ext>
            </a:extLst>
          </p:cNvPr>
          <p:cNvSpPr>
            <a:spLocks noGrp="1"/>
          </p:cNvSpPr>
          <p:nvPr>
            <p:ph idx="1"/>
          </p:nvPr>
        </p:nvSpPr>
        <p:spPr/>
        <p:txBody>
          <a:bodyPr/>
          <a:lstStyle/>
          <a:p>
            <a:endParaRPr lang="en-US"/>
          </a:p>
        </p:txBody>
      </p:sp>
      <p:pic>
        <p:nvPicPr>
          <p:cNvPr id="1026" name="Picture 2">
            <a:extLst>
              <a:ext uri="{FF2B5EF4-FFF2-40B4-BE49-F238E27FC236}">
                <a16:creationId xmlns:a16="http://schemas.microsoft.com/office/drawing/2014/main" id="{02AD4B9C-B29B-4849-9BE2-7EB8CD43A5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2641" y="796944"/>
            <a:ext cx="7839985" cy="597687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D2740B7-4C4C-4D87-AC0B-D989053E3840}"/>
              </a:ext>
            </a:extLst>
          </p:cNvPr>
          <p:cNvSpPr txBox="1"/>
          <p:nvPr/>
        </p:nvSpPr>
        <p:spPr>
          <a:xfrm>
            <a:off x="968828" y="6534834"/>
            <a:ext cx="10254343" cy="646331"/>
          </a:xfrm>
          <a:prstGeom prst="rect">
            <a:avLst/>
          </a:prstGeom>
          <a:noFill/>
        </p:spPr>
        <p:txBody>
          <a:bodyPr wrap="square">
            <a:spAutoFit/>
          </a:bodyPr>
          <a:lstStyle/>
          <a:p>
            <a:r>
              <a:rPr lang="en-US" dirty="0">
                <a:hlinkClick r:id="rId3"/>
              </a:rPr>
              <a:t>https://www.xero.com/blog/2012/03/small-business-marketing-introducing-the-four-ps/ </a:t>
            </a:r>
          </a:p>
          <a:p>
            <a:endParaRPr lang="en-US" dirty="0">
              <a:hlinkClick r:id="rId3"/>
            </a:endParaRPr>
          </a:p>
        </p:txBody>
      </p:sp>
    </p:spTree>
    <p:extLst>
      <p:ext uri="{BB962C8B-B14F-4D97-AF65-F5344CB8AC3E}">
        <p14:creationId xmlns:p14="http://schemas.microsoft.com/office/powerpoint/2010/main" val="169085747"/>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A5EB4-D3DB-41C3-9F92-DDB6E636ACDC}"/>
              </a:ext>
            </a:extLst>
          </p:cNvPr>
          <p:cNvSpPr>
            <a:spLocks noGrp="1"/>
          </p:cNvSpPr>
          <p:nvPr>
            <p:ph type="title"/>
          </p:nvPr>
        </p:nvSpPr>
        <p:spPr/>
        <p:txBody>
          <a:bodyPr/>
          <a:lstStyle/>
          <a:p>
            <a:r>
              <a:rPr lang="en-US" b="1" i="0" dirty="0">
                <a:solidFill>
                  <a:srgbClr val="323232"/>
                </a:solidFill>
                <a:effectLst/>
                <a:latin typeface="Source Sans Pro" panose="020B0503030403020204" pitchFamily="34" charset="0"/>
              </a:rPr>
              <a:t>What are the 7Ps of marketing?</a:t>
            </a:r>
            <a:endParaRPr lang="en-US" dirty="0"/>
          </a:p>
        </p:txBody>
      </p:sp>
      <p:sp>
        <p:nvSpPr>
          <p:cNvPr id="3" name="Content Placeholder 2">
            <a:extLst>
              <a:ext uri="{FF2B5EF4-FFF2-40B4-BE49-F238E27FC236}">
                <a16:creationId xmlns:a16="http://schemas.microsoft.com/office/drawing/2014/main" id="{28CADE07-8A5A-48DB-9444-E07BE63A6AE7}"/>
              </a:ext>
            </a:extLst>
          </p:cNvPr>
          <p:cNvSpPr>
            <a:spLocks noGrp="1"/>
          </p:cNvSpPr>
          <p:nvPr>
            <p:ph idx="1"/>
          </p:nvPr>
        </p:nvSpPr>
        <p:spPr>
          <a:xfrm>
            <a:off x="393700" y="1499617"/>
            <a:ext cx="11455400" cy="4677347"/>
          </a:xfrm>
        </p:spPr>
        <p:txBody>
          <a:bodyPr anchor="t">
            <a:normAutofit fontScale="92500" lnSpcReduction="20000"/>
          </a:bodyPr>
          <a:lstStyle/>
          <a:p>
            <a:pPr algn="l">
              <a:buFont typeface="+mj-lt"/>
              <a:buAutoNum type="arabicPeriod"/>
            </a:pPr>
            <a:r>
              <a:rPr lang="en-US" b="1" i="0" dirty="0">
                <a:solidFill>
                  <a:srgbClr val="595959"/>
                </a:solidFill>
                <a:effectLst/>
                <a:latin typeface="Helvetica" panose="020B0604020202020204" pitchFamily="34" charset="0"/>
              </a:rPr>
              <a:t>Products/Services: </a:t>
            </a:r>
            <a:r>
              <a:rPr lang="en-US" b="0" i="0" dirty="0">
                <a:solidFill>
                  <a:srgbClr val="595959"/>
                </a:solidFill>
                <a:effectLst/>
                <a:latin typeface="Helvetica" panose="020B0604020202020204" pitchFamily="34" charset="0"/>
              </a:rPr>
              <a:t>How can you develop your products or services</a:t>
            </a:r>
          </a:p>
          <a:p>
            <a:pPr algn="l">
              <a:buFont typeface="+mj-lt"/>
              <a:buAutoNum type="arabicPeriod"/>
            </a:pPr>
            <a:r>
              <a:rPr lang="en-US" b="1" i="0" dirty="0">
                <a:solidFill>
                  <a:srgbClr val="595959"/>
                </a:solidFill>
                <a:effectLst/>
                <a:latin typeface="Helvetica" panose="020B0604020202020204" pitchFamily="34" charset="0"/>
              </a:rPr>
              <a:t>Prices/Fees: </a:t>
            </a:r>
            <a:r>
              <a:rPr lang="en-US" b="0" i="0" dirty="0">
                <a:solidFill>
                  <a:srgbClr val="595959"/>
                </a:solidFill>
                <a:effectLst/>
                <a:latin typeface="Helvetica" panose="020B0604020202020204" pitchFamily="34" charset="0"/>
              </a:rPr>
              <a:t>How can we change our pricing model</a:t>
            </a:r>
          </a:p>
          <a:p>
            <a:pPr algn="l">
              <a:buFont typeface="+mj-lt"/>
              <a:buAutoNum type="arabicPeriod"/>
            </a:pPr>
            <a:r>
              <a:rPr lang="en-US" b="1" i="0" dirty="0">
                <a:solidFill>
                  <a:srgbClr val="595959"/>
                </a:solidFill>
                <a:effectLst/>
                <a:latin typeface="Helvetica" panose="020B0604020202020204" pitchFamily="34" charset="0"/>
              </a:rPr>
              <a:t>Place/Access:</a:t>
            </a:r>
            <a:r>
              <a:rPr lang="en-US" b="0" i="0" dirty="0">
                <a:solidFill>
                  <a:srgbClr val="595959"/>
                </a:solidFill>
                <a:effectLst/>
                <a:latin typeface="Helvetica" panose="020B0604020202020204" pitchFamily="34" charset="0"/>
              </a:rPr>
              <a:t> What new distribution options are there for customers to experience our product, e.g. online, in-store, mobile </a:t>
            </a:r>
            <a:r>
              <a:rPr lang="en-US" b="0" i="0" dirty="0" err="1">
                <a:solidFill>
                  <a:srgbClr val="595959"/>
                </a:solidFill>
                <a:effectLst/>
                <a:latin typeface="Helvetica" panose="020B0604020202020204" pitchFamily="34" charset="0"/>
              </a:rPr>
              <a:t>etc</a:t>
            </a:r>
            <a:endParaRPr lang="en-US" b="0" i="0" dirty="0">
              <a:solidFill>
                <a:srgbClr val="595959"/>
              </a:solidFill>
              <a:effectLst/>
              <a:latin typeface="Helvetica" panose="020B0604020202020204" pitchFamily="34" charset="0"/>
            </a:endParaRPr>
          </a:p>
          <a:p>
            <a:pPr algn="l">
              <a:buFont typeface="+mj-lt"/>
              <a:buAutoNum type="arabicPeriod"/>
            </a:pPr>
            <a:r>
              <a:rPr lang="en-US" b="1" i="0" dirty="0">
                <a:solidFill>
                  <a:srgbClr val="595959"/>
                </a:solidFill>
                <a:effectLst/>
                <a:latin typeface="Helvetica" panose="020B0604020202020204" pitchFamily="34" charset="0"/>
              </a:rPr>
              <a:t>Promotion:</a:t>
            </a:r>
            <a:r>
              <a:rPr lang="en-US" b="0" i="0" dirty="0">
                <a:solidFill>
                  <a:srgbClr val="595959"/>
                </a:solidFill>
                <a:effectLst/>
                <a:latin typeface="Helvetica" panose="020B0604020202020204" pitchFamily="34" charset="0"/>
              </a:rPr>
              <a:t> How can we add to or substitute the combination within paid, owned and earned media channels</a:t>
            </a:r>
          </a:p>
          <a:p>
            <a:pPr algn="l">
              <a:buFont typeface="+mj-lt"/>
              <a:buAutoNum type="arabicPeriod"/>
            </a:pPr>
            <a:r>
              <a:rPr lang="en-US" b="1" i="0" dirty="0">
                <a:solidFill>
                  <a:srgbClr val="595959"/>
                </a:solidFill>
                <a:effectLst/>
                <a:latin typeface="Helvetica" panose="020B0604020202020204" pitchFamily="34" charset="0"/>
              </a:rPr>
              <a:t>Processes: </a:t>
            </a:r>
            <a:r>
              <a:rPr lang="en-US" b="0" i="0" dirty="0">
                <a:solidFill>
                  <a:srgbClr val="595959"/>
                </a:solidFill>
                <a:effectLst/>
                <a:latin typeface="Helvetica" panose="020B0604020202020204" pitchFamily="34" charset="0"/>
              </a:rPr>
              <a:t>Are there internal process barriers in the way to delivering the best customer value</a:t>
            </a:r>
          </a:p>
          <a:p>
            <a:pPr algn="l">
              <a:buFont typeface="+mj-lt"/>
              <a:buAutoNum type="arabicPeriod"/>
            </a:pPr>
            <a:r>
              <a:rPr lang="en-US" b="1" i="0" dirty="0">
                <a:solidFill>
                  <a:srgbClr val="595959"/>
                </a:solidFill>
                <a:effectLst/>
                <a:latin typeface="Helvetica" panose="020B0604020202020204" pitchFamily="34" charset="0"/>
              </a:rPr>
              <a:t>People: </a:t>
            </a:r>
            <a:r>
              <a:rPr lang="en-US" b="0" i="0" dirty="0">
                <a:solidFill>
                  <a:srgbClr val="595959"/>
                </a:solidFill>
                <a:effectLst/>
                <a:latin typeface="Helvetica" panose="020B0604020202020204" pitchFamily="34" charset="0"/>
              </a:rPr>
              <a:t>Who are our people and are there skills gaps</a:t>
            </a:r>
          </a:p>
          <a:p>
            <a:pPr>
              <a:buFont typeface="+mj-lt"/>
              <a:buAutoNum type="arabicPeriod"/>
            </a:pPr>
            <a:r>
              <a:rPr lang="en-US" b="1" dirty="0">
                <a:solidFill>
                  <a:srgbClr val="595959"/>
                </a:solidFill>
                <a:latin typeface="Helvetica" panose="020B0604020202020204" pitchFamily="34" charset="0"/>
              </a:rPr>
              <a:t>Physical Evidence:</a:t>
            </a:r>
            <a:r>
              <a:rPr lang="en-US" dirty="0">
                <a:solidFill>
                  <a:srgbClr val="595959"/>
                </a:solidFill>
                <a:latin typeface="Helvetica" panose="020B0604020202020204" pitchFamily="34" charset="0"/>
              </a:rPr>
              <a:t> How we reassure our customers, e.g. impressive buildings, well-trained staff, great website</a:t>
            </a:r>
          </a:p>
          <a:p>
            <a:pPr algn="l">
              <a:buFont typeface="+mj-lt"/>
              <a:buAutoNum type="arabicPeriod"/>
            </a:pPr>
            <a:r>
              <a:rPr lang="en-US" b="1" i="0" strike="sngStrike" dirty="0">
                <a:solidFill>
                  <a:srgbClr val="595959"/>
                </a:solidFill>
                <a:effectLst/>
                <a:latin typeface="Helvetica" panose="020B0604020202020204" pitchFamily="34" charset="0"/>
              </a:rPr>
              <a:t>Partners:</a:t>
            </a:r>
            <a:r>
              <a:rPr lang="en-US" b="0" i="0" strike="sngStrike" dirty="0">
                <a:solidFill>
                  <a:srgbClr val="595959"/>
                </a:solidFill>
                <a:effectLst/>
                <a:latin typeface="Helvetica" panose="020B0604020202020204" pitchFamily="34" charset="0"/>
              </a:rPr>
              <a:t> Are we seeking new partners and managing existing partners well?.</a:t>
            </a:r>
          </a:p>
          <a:p>
            <a:endParaRPr lang="en-US" dirty="0"/>
          </a:p>
        </p:txBody>
      </p:sp>
      <p:sp>
        <p:nvSpPr>
          <p:cNvPr id="5" name="TextBox 4">
            <a:extLst>
              <a:ext uri="{FF2B5EF4-FFF2-40B4-BE49-F238E27FC236}">
                <a16:creationId xmlns:a16="http://schemas.microsoft.com/office/drawing/2014/main" id="{98FCD6D8-C27E-4E0E-8197-503BBC93B45C}"/>
              </a:ext>
            </a:extLst>
          </p:cNvPr>
          <p:cNvSpPr txBox="1"/>
          <p:nvPr/>
        </p:nvSpPr>
        <p:spPr>
          <a:xfrm>
            <a:off x="2237015" y="6061547"/>
            <a:ext cx="7886700" cy="230832"/>
          </a:xfrm>
          <a:prstGeom prst="rect">
            <a:avLst/>
          </a:prstGeom>
          <a:noFill/>
        </p:spPr>
        <p:txBody>
          <a:bodyPr wrap="square">
            <a:spAutoFit/>
          </a:bodyPr>
          <a:lstStyle/>
          <a:p>
            <a:r>
              <a:rPr lang="en-US" sz="900" dirty="0"/>
              <a:t>https://www.smartinsights.com/marketing-planning/marketing-models/how-to-use-the-7ps-marketing-mix/</a:t>
            </a:r>
          </a:p>
        </p:txBody>
      </p:sp>
    </p:spTree>
    <p:extLst>
      <p:ext uri="{BB962C8B-B14F-4D97-AF65-F5344CB8AC3E}">
        <p14:creationId xmlns:p14="http://schemas.microsoft.com/office/powerpoint/2010/main" val="317168417"/>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78681" y="5485686"/>
            <a:ext cx="2254577" cy="743914"/>
          </a:xfrm>
          <a:prstGeom prst="roundRect">
            <a:avLst/>
          </a:prstGeom>
          <a:solidFill>
            <a:schemeClr val="accent5">
              <a:lumMod val="50000"/>
            </a:schemeClr>
          </a:solidFill>
          <a:ln>
            <a:noFill/>
          </a:ln>
          <a:effectLst/>
          <a:scene3d>
            <a:camera prst="orthographicFront">
              <a:rot lat="0" lon="0" rev="0"/>
            </a:camera>
            <a:lightRig rig="balanced" dir="t">
              <a:rot lat="0" lon="0" rev="8700000"/>
            </a:lightRig>
          </a:scene3d>
          <a:sp3d>
            <a:bevelT w="190500" h="38100"/>
          </a:sp3d>
        </p:spPr>
        <p:txBody>
          <a:bodyPr wrap="square" lIns="0" rIns="0" rtlCol="0" anchor="ctr">
            <a:noAutofit/>
          </a:bodyPr>
          <a:lstStyle/>
          <a:p>
            <a:pPr algn="ctr">
              <a:defRPr/>
            </a:pPr>
            <a:r>
              <a:rPr lang="en-US" sz="1000" b="1" dirty="0">
                <a:solidFill>
                  <a:prstClr val="white"/>
                </a:solidFill>
                <a:latin typeface="Open Sans" panose="020B0606030504020204" pitchFamily="34" charset="0"/>
                <a:ea typeface="Open Sans" panose="020B0606030504020204" pitchFamily="34" charset="0"/>
                <a:cs typeface="Open Sans" panose="020B0606030504020204" pitchFamily="34" charset="0"/>
              </a:rPr>
              <a:t>How Analytics Helps Decision Making in High Fixed Cost and High Variable Cost Industries</a:t>
            </a:r>
            <a:endParaRPr lang="th-TH" sz="1000" b="1" dirty="0">
              <a:solidFill>
                <a:prstClr val="white"/>
              </a:solidFill>
              <a:latin typeface="Open Sans" panose="020B0606030504020204" pitchFamily="34" charset="0"/>
              <a:ea typeface="Open Sans" panose="020B0606030504020204" pitchFamily="34" charset="0"/>
              <a:cs typeface="Cordia New" panose="020B0304020202020204" pitchFamily="34" charset="-34"/>
            </a:endParaRPr>
          </a:p>
        </p:txBody>
      </p:sp>
      <p:sp>
        <p:nvSpPr>
          <p:cNvPr id="5" name="TextBox 4"/>
          <p:cNvSpPr txBox="1"/>
          <p:nvPr/>
        </p:nvSpPr>
        <p:spPr>
          <a:xfrm>
            <a:off x="8012540" y="5479286"/>
            <a:ext cx="2290296" cy="750314"/>
          </a:xfrm>
          <a:prstGeom prst="roundRect">
            <a:avLst/>
          </a:prstGeom>
          <a:solidFill>
            <a:srgbClr val="F2B806"/>
          </a:solidFill>
          <a:ln>
            <a:noFill/>
          </a:ln>
          <a:effectLst/>
          <a:scene3d>
            <a:camera prst="orthographicFront">
              <a:rot lat="0" lon="0" rev="0"/>
            </a:camera>
            <a:lightRig rig="balanced" dir="t">
              <a:rot lat="0" lon="0" rev="8700000"/>
            </a:lightRig>
          </a:scene3d>
          <a:sp3d>
            <a:bevelT w="190500" h="38100"/>
          </a:sp3d>
        </p:spPr>
        <p:txBody>
          <a:bodyPr wrap="none" lIns="0" rIns="0" rtlCol="0" anchor="ctr">
            <a:noAutofit/>
          </a:bodyPr>
          <a:lstStyle/>
          <a:p>
            <a:pPr algn="ctr">
              <a:defRPr/>
            </a:pP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Thinking About How to Present </a:t>
            </a:r>
          </a:p>
          <a:p>
            <a:pPr algn="ctr">
              <a:defRPr/>
            </a:pP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Resource Planning Results to Peers </a:t>
            </a:r>
          </a:p>
          <a:p>
            <a:pPr algn="ctr">
              <a:defRPr/>
            </a:pP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and to  Higher Ups (Exercise)</a:t>
            </a:r>
            <a:endParaRPr lang="th-TH" sz="1000" b="1" dirty="0">
              <a:solidFill>
                <a:prstClr val="black"/>
              </a:solidFill>
              <a:latin typeface="Open Sans" panose="020B0606030504020204" pitchFamily="34" charset="0"/>
              <a:ea typeface="Open Sans" panose="020B0606030504020204" pitchFamily="34" charset="0"/>
            </a:endParaRPr>
          </a:p>
        </p:txBody>
      </p:sp>
      <p:sp>
        <p:nvSpPr>
          <p:cNvPr id="6" name="TextBox 5"/>
          <p:cNvSpPr txBox="1"/>
          <p:nvPr/>
        </p:nvSpPr>
        <p:spPr>
          <a:xfrm>
            <a:off x="5923280" y="5476734"/>
            <a:ext cx="1999238" cy="752866"/>
          </a:xfrm>
          <a:prstGeom prst="roundRect">
            <a:avLst/>
          </a:prstGeom>
          <a:solidFill>
            <a:srgbClr val="F2B806"/>
          </a:solidFill>
          <a:ln>
            <a:noFill/>
          </a:ln>
          <a:effectLst/>
          <a:scene3d>
            <a:camera prst="orthographicFront">
              <a:rot lat="0" lon="0" rev="0"/>
            </a:camera>
            <a:lightRig rig="balanced" dir="t">
              <a:rot lat="0" lon="0" rev="8700000"/>
            </a:lightRig>
          </a:scene3d>
          <a:sp3d>
            <a:bevelT w="190500" h="38100"/>
          </a:sp3d>
        </p:spPr>
        <p:txBody>
          <a:bodyPr wrap="none" lIns="0" rIns="0" rtlCol="0" anchor="ctr">
            <a:noAutofit/>
          </a:bodyPr>
          <a:lstStyle/>
          <a:p>
            <a:pPr algn="ctr">
              <a:defRPr/>
            </a:pP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Developing an Organizational </a:t>
            </a:r>
          </a:p>
          <a:p>
            <a:pPr algn="ctr">
              <a:defRPr/>
            </a:pP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Chart for Their own </a:t>
            </a:r>
          </a:p>
          <a:p>
            <a:pPr algn="ctr">
              <a:defRPr/>
            </a:pP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Role/Position (Exercise)</a:t>
            </a:r>
            <a:endParaRPr lang="th-TH" sz="1000" b="1" dirty="0">
              <a:solidFill>
                <a:prstClr val="black"/>
              </a:solidFill>
              <a:latin typeface="Open Sans" panose="020B0606030504020204" pitchFamily="34" charset="0"/>
              <a:ea typeface="Open Sans" panose="020B0606030504020204" pitchFamily="34" charset="0"/>
            </a:endParaRPr>
          </a:p>
        </p:txBody>
      </p:sp>
      <p:sp>
        <p:nvSpPr>
          <p:cNvPr id="7" name="TextBox 6"/>
          <p:cNvSpPr txBox="1"/>
          <p:nvPr/>
        </p:nvSpPr>
        <p:spPr>
          <a:xfrm>
            <a:off x="3578681" y="4748187"/>
            <a:ext cx="1690900" cy="640080"/>
          </a:xfrm>
          <a:prstGeom prst="roundRect">
            <a:avLst/>
          </a:prstGeom>
          <a:solidFill>
            <a:schemeClr val="bg1">
              <a:lumMod val="9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lIns="0" tIns="0" rIns="0" bIns="0" rtlCol="0" anchor="ctr">
            <a:noAutofit/>
          </a:bodyPr>
          <a:lstStyle/>
          <a:p>
            <a:pPr algn="ctr">
              <a:defRPr/>
            </a:pP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Installing and Using </a:t>
            </a:r>
          </a:p>
          <a:p>
            <a:pPr algn="ctr">
              <a:defRPr/>
            </a:pP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Marketing Engineering </a:t>
            </a:r>
          </a:p>
          <a:p>
            <a:pPr algn="ctr">
              <a:defRPr/>
            </a:pP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Software (Exercise)</a:t>
            </a:r>
            <a:endParaRPr lang="th-TH" sz="1000" b="1" dirty="0">
              <a:solidFill>
                <a:prstClr val="black"/>
              </a:solidFill>
              <a:latin typeface="Open Sans" panose="020B0606030504020204" pitchFamily="34" charset="0"/>
              <a:ea typeface="Open Sans" panose="020B0606030504020204" pitchFamily="34" charset="0"/>
              <a:cs typeface="Cordia New" panose="020B0304020202020204" pitchFamily="34" charset="-34"/>
            </a:endParaRPr>
          </a:p>
        </p:txBody>
      </p:sp>
      <p:sp>
        <p:nvSpPr>
          <p:cNvPr id="8" name="TextBox 7"/>
          <p:cNvSpPr txBox="1"/>
          <p:nvPr/>
        </p:nvSpPr>
        <p:spPr>
          <a:xfrm>
            <a:off x="7097648" y="4739665"/>
            <a:ext cx="1429209" cy="648603"/>
          </a:xfrm>
          <a:prstGeom prst="roundRect">
            <a:avLst/>
          </a:prstGeom>
          <a:solidFill>
            <a:schemeClr val="bg1">
              <a:lumMod val="9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0" rIns="0" rtlCol="0" anchor="ctr">
            <a:noAutofit/>
          </a:bodyPr>
          <a:lstStyle/>
          <a:p>
            <a:pPr algn="ctr">
              <a:defRPr/>
            </a:pP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Computing Elasticity </a:t>
            </a:r>
          </a:p>
          <a:p>
            <a:pPr algn="ctr">
              <a:defRPr/>
            </a:pP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And Cross-Price </a:t>
            </a:r>
          </a:p>
          <a:p>
            <a:pPr algn="ctr">
              <a:defRPr/>
            </a:pP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Elasticity (Exercise)</a:t>
            </a:r>
            <a:endParaRPr lang="th-TH" sz="1000" b="1" dirty="0">
              <a:solidFill>
                <a:prstClr val="black"/>
              </a:solidFill>
              <a:latin typeface="Open Sans" panose="020B0606030504020204" pitchFamily="34" charset="0"/>
              <a:ea typeface="Open Sans" panose="020B0606030504020204" pitchFamily="34" charset="0"/>
              <a:cs typeface="Cordia New" panose="020B0304020202020204" pitchFamily="34" charset="-34"/>
            </a:endParaRPr>
          </a:p>
        </p:txBody>
      </p:sp>
      <p:sp>
        <p:nvSpPr>
          <p:cNvPr id="9" name="TextBox 8"/>
          <p:cNvSpPr txBox="1"/>
          <p:nvPr/>
        </p:nvSpPr>
        <p:spPr>
          <a:xfrm>
            <a:off x="5333019" y="4739665"/>
            <a:ext cx="1691276" cy="642203"/>
          </a:xfrm>
          <a:prstGeom prst="roundRect">
            <a:avLst/>
          </a:prstGeom>
          <a:solidFill>
            <a:schemeClr val="bg1">
              <a:lumMod val="9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lIns="0" tIns="0" rIns="0" bIns="0" rtlCol="0" anchor="ctr">
            <a:noAutofit/>
          </a:bodyPr>
          <a:lstStyle/>
          <a:p>
            <a:pPr algn="ctr">
              <a:defRPr/>
            </a:pP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Running Different Decision Scenarios for Allegro (Exercise)</a:t>
            </a:r>
            <a:endParaRPr lang="th-TH" sz="1000" b="1" dirty="0">
              <a:solidFill>
                <a:prstClr val="black"/>
              </a:solidFill>
              <a:latin typeface="Open Sans" panose="020B0606030504020204" pitchFamily="34" charset="0"/>
              <a:ea typeface="Open Sans" panose="020B0606030504020204" pitchFamily="34" charset="0"/>
              <a:cs typeface="Cordia New" panose="020B0304020202020204" pitchFamily="34" charset="-34"/>
            </a:endParaRPr>
          </a:p>
        </p:txBody>
      </p:sp>
      <p:sp>
        <p:nvSpPr>
          <p:cNvPr id="10" name="TextBox 9"/>
          <p:cNvSpPr txBox="1"/>
          <p:nvPr/>
        </p:nvSpPr>
        <p:spPr>
          <a:xfrm>
            <a:off x="8600208" y="4748187"/>
            <a:ext cx="1702628" cy="639640"/>
          </a:xfrm>
          <a:prstGeom prst="roundRect">
            <a:avLst/>
          </a:prstGeom>
          <a:solidFill>
            <a:schemeClr val="accent5">
              <a:lumMod val="50000"/>
            </a:schemeClr>
          </a:solidFill>
          <a:ln>
            <a:noFill/>
          </a:ln>
          <a:effectLst/>
          <a:scene3d>
            <a:camera prst="orthographicFront">
              <a:rot lat="0" lon="0" rev="0"/>
            </a:camera>
            <a:lightRig rig="balanced" dir="t">
              <a:rot lat="0" lon="0" rev="8700000"/>
            </a:lightRig>
          </a:scene3d>
          <a:sp3d>
            <a:bevelT w="190500" h="38100"/>
          </a:sp3d>
        </p:spPr>
        <p:txBody>
          <a:bodyPr wrap="square" lIns="0" rIns="0" rtlCol="0" anchor="ctr">
            <a:noAutofit/>
          </a:bodyPr>
          <a:lstStyle/>
          <a:p>
            <a:pPr algn="ctr">
              <a:defRPr/>
            </a:pPr>
            <a:r>
              <a:rPr lang="en-US" sz="1000" dirty="0">
                <a:solidFill>
                  <a:prstClr val="white"/>
                </a:solidFill>
                <a:latin typeface="Open Sans" panose="020B0606030504020204" pitchFamily="34" charset="0"/>
                <a:ea typeface="Open Sans" panose="020B0606030504020204" pitchFamily="34" charset="0"/>
                <a:cs typeface="Open Sans" panose="020B0606030504020204" pitchFamily="34" charset="0"/>
              </a:rPr>
              <a:t>Reflecting on  the </a:t>
            </a:r>
          </a:p>
          <a:p>
            <a:pPr algn="ctr">
              <a:defRPr/>
            </a:pPr>
            <a:r>
              <a:rPr lang="en-US" sz="1000" dirty="0">
                <a:solidFill>
                  <a:prstClr val="white"/>
                </a:solidFill>
                <a:latin typeface="Open Sans" panose="020B0606030504020204" pitchFamily="34" charset="0"/>
                <a:ea typeface="Open Sans" panose="020B0606030504020204" pitchFamily="34" charset="0"/>
                <a:cs typeface="Open Sans" panose="020B0606030504020204" pitchFamily="34" charset="0"/>
              </a:rPr>
              <a:t>Results from Allegro </a:t>
            </a:r>
          </a:p>
          <a:p>
            <a:pPr algn="ctr">
              <a:defRPr/>
            </a:pPr>
            <a:r>
              <a:rPr lang="en-US" sz="1000" dirty="0">
                <a:solidFill>
                  <a:prstClr val="white"/>
                </a:solidFill>
                <a:latin typeface="Open Sans" panose="020B0606030504020204" pitchFamily="34" charset="0"/>
                <a:ea typeface="Open Sans" panose="020B0606030504020204" pitchFamily="34" charset="0"/>
                <a:cs typeface="Open Sans" panose="020B0606030504020204" pitchFamily="34" charset="0"/>
              </a:rPr>
              <a:t>Smart Spreadsheet</a:t>
            </a:r>
            <a:endParaRPr lang="th-TH" sz="1000" dirty="0">
              <a:solidFill>
                <a:prstClr val="white"/>
              </a:solidFill>
              <a:latin typeface="Open Sans" panose="020B0606030504020204" pitchFamily="34" charset="0"/>
              <a:ea typeface="Open Sans" panose="020B0606030504020204" pitchFamily="34" charset="0"/>
              <a:cs typeface="Cordia New" panose="020B0304020202020204" pitchFamily="34" charset="-34"/>
            </a:endParaRPr>
          </a:p>
        </p:txBody>
      </p:sp>
      <p:sp>
        <p:nvSpPr>
          <p:cNvPr id="11" name="TextBox 10"/>
          <p:cNvSpPr txBox="1"/>
          <p:nvPr/>
        </p:nvSpPr>
        <p:spPr>
          <a:xfrm>
            <a:off x="5923280" y="3668999"/>
            <a:ext cx="2179654" cy="736314"/>
          </a:xfrm>
          <a:prstGeom prst="roundRect">
            <a:avLst/>
          </a:prstGeom>
          <a:solidFill>
            <a:srgbClr val="F2B806"/>
          </a:solidFill>
          <a:ln>
            <a:noFill/>
          </a:ln>
          <a:effectLst/>
          <a:scene3d>
            <a:camera prst="orthographicFront">
              <a:rot lat="0" lon="0" rev="0"/>
            </a:camera>
            <a:lightRig rig="balanced" dir="t">
              <a:rot lat="0" lon="0" rev="8700000"/>
            </a:lightRig>
          </a:scene3d>
          <a:sp3d>
            <a:bevelT w="190500" h="38100"/>
          </a:sp3d>
        </p:spPr>
        <p:txBody>
          <a:bodyPr wrap="square" lIns="0" rIns="0" rtlCol="0" anchor="ctr">
            <a:noAutofit/>
          </a:bodyPr>
          <a:lstStyle/>
          <a:p>
            <a:pPr algn="ctr">
              <a:defRPr/>
            </a:pP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Developing/Using Organizational Chart to Anticipate Issues in Implementing Analytical Results</a:t>
            </a:r>
            <a:endParaRPr lang="th-TH" sz="1000" b="1" dirty="0">
              <a:solidFill>
                <a:prstClr val="black"/>
              </a:solidFill>
              <a:latin typeface="Open Sans" panose="020B0606030504020204" pitchFamily="34" charset="0"/>
              <a:ea typeface="Open Sans" panose="020B0606030504020204" pitchFamily="34" charset="0"/>
            </a:endParaRPr>
          </a:p>
        </p:txBody>
      </p:sp>
      <p:sp>
        <p:nvSpPr>
          <p:cNvPr id="12" name="TextBox 11"/>
          <p:cNvSpPr txBox="1"/>
          <p:nvPr/>
        </p:nvSpPr>
        <p:spPr>
          <a:xfrm>
            <a:off x="8600209" y="2924537"/>
            <a:ext cx="1694559" cy="638299"/>
          </a:xfrm>
          <a:prstGeom prst="roundRect">
            <a:avLst/>
          </a:prstGeom>
          <a:solidFill>
            <a:schemeClr val="bg1">
              <a:lumMod val="9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0" rIns="0" rtlCol="0" anchor="ctr">
            <a:noAutofit/>
          </a:bodyPr>
          <a:lstStyle/>
          <a:p>
            <a:pPr algn="ctr">
              <a:defRPr/>
            </a:pP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Break-Even Analysis</a:t>
            </a:r>
            <a:endParaRPr lang="th-TH" sz="1000" b="1" dirty="0">
              <a:solidFill>
                <a:prstClr val="black"/>
              </a:solidFill>
              <a:latin typeface="Open Sans" panose="020B0606030504020204" pitchFamily="34" charset="0"/>
              <a:ea typeface="Open Sans" panose="020B0606030504020204" pitchFamily="34" charset="0"/>
              <a:cs typeface="Cordia New" panose="020B0304020202020204" pitchFamily="34" charset="-34"/>
            </a:endParaRPr>
          </a:p>
        </p:txBody>
      </p:sp>
      <p:sp>
        <p:nvSpPr>
          <p:cNvPr id="13" name="TextBox 12"/>
          <p:cNvSpPr txBox="1"/>
          <p:nvPr/>
        </p:nvSpPr>
        <p:spPr>
          <a:xfrm>
            <a:off x="7100655" y="2932135"/>
            <a:ext cx="1426203" cy="634120"/>
          </a:xfrm>
          <a:prstGeom prst="roundRect">
            <a:avLst/>
          </a:prstGeom>
          <a:solidFill>
            <a:schemeClr val="bg1">
              <a:lumMod val="9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lIns="0" rIns="0" rtlCol="0" anchor="ctr">
            <a:noAutofit/>
          </a:bodyPr>
          <a:lstStyle/>
          <a:p>
            <a:pPr algn="ctr">
              <a:defRPr/>
            </a:pP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Using Excel and</a:t>
            </a:r>
          </a:p>
          <a:p>
            <a:pPr algn="ctr">
              <a:defRPr/>
            </a:pP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Using Solver Tool </a:t>
            </a:r>
          </a:p>
          <a:p>
            <a:pPr algn="ctr">
              <a:defRPr/>
            </a:pP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Within Excel</a:t>
            </a:r>
            <a:endParaRPr lang="th-TH" sz="1000" b="1" dirty="0">
              <a:solidFill>
                <a:prstClr val="black"/>
              </a:solidFill>
              <a:latin typeface="Open Sans" panose="020B0606030504020204" pitchFamily="34" charset="0"/>
              <a:ea typeface="Open Sans" panose="020B0606030504020204" pitchFamily="34" charset="0"/>
              <a:cs typeface="Cordia New" panose="020B0304020202020204" pitchFamily="34" charset="-34"/>
            </a:endParaRPr>
          </a:p>
        </p:txBody>
      </p:sp>
      <p:sp>
        <p:nvSpPr>
          <p:cNvPr id="14" name="TextBox 13"/>
          <p:cNvSpPr txBox="1"/>
          <p:nvPr/>
        </p:nvSpPr>
        <p:spPr>
          <a:xfrm>
            <a:off x="5131697" y="2926990"/>
            <a:ext cx="1882210" cy="639266"/>
          </a:xfrm>
          <a:prstGeom prst="roundRect">
            <a:avLst/>
          </a:prstGeom>
          <a:solidFill>
            <a:schemeClr val="accent6">
              <a:lumMod val="75000"/>
            </a:schemeClr>
          </a:solidFill>
          <a:ln>
            <a:noFill/>
          </a:ln>
          <a:effectLst/>
          <a:scene3d>
            <a:camera prst="orthographicFront">
              <a:rot lat="0" lon="0" rev="0"/>
            </a:camera>
            <a:lightRig rig="balanced" dir="t">
              <a:rot lat="0" lon="0" rev="8700000"/>
            </a:lightRig>
          </a:scene3d>
          <a:sp3d>
            <a:bevelT w="190500" h="38100"/>
          </a:sp3d>
        </p:spPr>
        <p:txBody>
          <a:bodyPr wrap="square" lIns="0" rIns="0" rtlCol="0" anchor="ctr">
            <a:noAutofit/>
          </a:bodyPr>
          <a:lstStyle/>
          <a:p>
            <a:pPr algn="ctr">
              <a:defRPr/>
            </a:pPr>
            <a:r>
              <a:rPr lang="en-US" sz="1000" b="1" dirty="0">
                <a:solidFill>
                  <a:prstClr val="white"/>
                </a:solidFill>
                <a:latin typeface="Open Sans" panose="020B0606030504020204" pitchFamily="34" charset="0"/>
                <a:ea typeface="Open Sans" panose="020B0606030504020204" pitchFamily="34" charset="0"/>
                <a:cs typeface="Open Sans" panose="020B0606030504020204" pitchFamily="34" charset="0"/>
              </a:rPr>
              <a:t>Fixed Costs and Variable Costs and their Impact on Business Performance</a:t>
            </a:r>
            <a:endParaRPr lang="th-TH" sz="1000" b="1" dirty="0">
              <a:solidFill>
                <a:prstClr val="white"/>
              </a:solidFill>
              <a:latin typeface="Open Sans" panose="020B0606030504020204" pitchFamily="34" charset="0"/>
              <a:ea typeface="Open Sans" panose="020B0606030504020204" pitchFamily="34" charset="0"/>
              <a:cs typeface="Cordia New" panose="020B0304020202020204" pitchFamily="34" charset="-34"/>
            </a:endParaRPr>
          </a:p>
        </p:txBody>
      </p:sp>
      <p:sp>
        <p:nvSpPr>
          <p:cNvPr id="15" name="TextBox 14"/>
          <p:cNvSpPr txBox="1"/>
          <p:nvPr/>
        </p:nvSpPr>
        <p:spPr>
          <a:xfrm>
            <a:off x="3567296" y="2936666"/>
            <a:ext cx="1477654" cy="632570"/>
          </a:xfrm>
          <a:prstGeom prst="roundRect">
            <a:avLst/>
          </a:prstGeom>
          <a:solidFill>
            <a:schemeClr val="accent6">
              <a:lumMod val="75000"/>
            </a:schemeClr>
          </a:solidFill>
          <a:ln>
            <a:noFill/>
          </a:ln>
          <a:effectLst/>
          <a:scene3d>
            <a:camera prst="orthographicFront">
              <a:rot lat="0" lon="0" rev="0"/>
            </a:camera>
            <a:lightRig rig="balanced" dir="t">
              <a:rot lat="0" lon="0" rev="8700000"/>
            </a:lightRig>
          </a:scene3d>
          <a:sp3d>
            <a:bevelT w="190500" h="38100"/>
          </a:sp3d>
        </p:spPr>
        <p:txBody>
          <a:bodyPr wrap="square" lIns="0" rIns="0" rtlCol="0" anchor="ctr">
            <a:noAutofit/>
          </a:bodyPr>
          <a:lstStyle/>
          <a:p>
            <a:pPr algn="ctr">
              <a:defRPr/>
            </a:pPr>
            <a:r>
              <a:rPr lang="en-US" sz="1000" b="1" dirty="0">
                <a:solidFill>
                  <a:prstClr val="white"/>
                </a:solidFill>
                <a:latin typeface="Open Sans" panose="020B0606030504020204" pitchFamily="34" charset="0"/>
                <a:ea typeface="Open Sans" panose="020B0606030504020204" pitchFamily="34" charset="0"/>
                <a:cs typeface="Open Sans" panose="020B0606030504020204" pitchFamily="34" charset="0"/>
              </a:rPr>
              <a:t>Break Even</a:t>
            </a:r>
          </a:p>
          <a:p>
            <a:pPr algn="ctr">
              <a:defRPr/>
            </a:pPr>
            <a:r>
              <a:rPr lang="en-US" sz="1000" b="1" dirty="0">
                <a:solidFill>
                  <a:prstClr val="white"/>
                </a:solidFill>
                <a:latin typeface="Open Sans" panose="020B0606030504020204" pitchFamily="34" charset="0"/>
                <a:ea typeface="Open Sans" panose="020B0606030504020204" pitchFamily="34" charset="0"/>
                <a:cs typeface="Open Sans" panose="020B0606030504020204" pitchFamily="34" charset="0"/>
              </a:rPr>
              <a:t>and Safety Margin</a:t>
            </a:r>
            <a:endParaRPr lang="th-TH" sz="1000" b="1" dirty="0">
              <a:solidFill>
                <a:prstClr val="white"/>
              </a:solidFill>
              <a:latin typeface="Open Sans" panose="020B0606030504020204" pitchFamily="34" charset="0"/>
              <a:ea typeface="Open Sans" panose="020B0606030504020204" pitchFamily="34" charset="0"/>
              <a:cs typeface="Cordia New" panose="020B0304020202020204" pitchFamily="34" charset="-34"/>
            </a:endParaRPr>
          </a:p>
        </p:txBody>
      </p:sp>
      <p:sp>
        <p:nvSpPr>
          <p:cNvPr id="16" name="TextBox 15"/>
          <p:cNvSpPr txBox="1"/>
          <p:nvPr/>
        </p:nvSpPr>
        <p:spPr>
          <a:xfrm>
            <a:off x="8600208" y="2194684"/>
            <a:ext cx="1698914" cy="630653"/>
          </a:xfrm>
          <a:prstGeom prst="roundRect">
            <a:avLst/>
          </a:prstGeom>
          <a:solidFill>
            <a:schemeClr val="accent6">
              <a:lumMod val="75000"/>
            </a:schemeClr>
          </a:solidFill>
          <a:ln>
            <a:noFill/>
          </a:ln>
          <a:effectLst/>
          <a:scene3d>
            <a:camera prst="orthographicFront">
              <a:rot lat="0" lon="0" rev="0"/>
            </a:camera>
            <a:lightRig rig="balanced" dir="t">
              <a:rot lat="0" lon="0" rev="8700000"/>
            </a:lightRig>
          </a:scene3d>
          <a:sp3d>
            <a:bevelT w="190500" h="38100"/>
          </a:sp3d>
        </p:spPr>
        <p:txBody>
          <a:bodyPr wrap="square" lIns="0" rIns="0" rtlCol="0" anchor="ctr">
            <a:noAutofit/>
          </a:bodyPr>
          <a:lstStyle/>
          <a:p>
            <a:pPr algn="ctr">
              <a:defRPr/>
            </a:pPr>
            <a:r>
              <a:rPr lang="en-US" sz="1000" b="1" dirty="0">
                <a:solidFill>
                  <a:prstClr val="white"/>
                </a:solidFill>
                <a:latin typeface="Open Sans" panose="020B0606030504020204" pitchFamily="34" charset="0"/>
                <a:ea typeface="Open Sans" panose="020B0606030504020204" pitchFamily="34" charset="0"/>
                <a:cs typeface="Open Sans" panose="020B0606030504020204" pitchFamily="34" charset="0"/>
              </a:rPr>
              <a:t>Return on Investment</a:t>
            </a:r>
          </a:p>
          <a:p>
            <a:pPr algn="ctr">
              <a:defRPr/>
            </a:pPr>
            <a:r>
              <a:rPr lang="en-US" sz="1000" b="1" dirty="0">
                <a:solidFill>
                  <a:prstClr val="white"/>
                </a:solidFill>
                <a:latin typeface="Open Sans" panose="020B0606030504020204" pitchFamily="34" charset="0"/>
                <a:ea typeface="Open Sans" panose="020B0606030504020204" pitchFamily="34" charset="0"/>
                <a:cs typeface="Open Sans" panose="020B0606030504020204" pitchFamily="34" charset="0"/>
              </a:rPr>
              <a:t>(ROI)</a:t>
            </a:r>
            <a:endParaRPr lang="th-TH" sz="1000" b="1" dirty="0">
              <a:solidFill>
                <a:prstClr val="white"/>
              </a:solidFill>
              <a:latin typeface="Open Sans" panose="020B0606030504020204" pitchFamily="34" charset="0"/>
              <a:ea typeface="Open Sans" panose="020B0606030504020204" pitchFamily="34" charset="0"/>
              <a:cs typeface="Cordia New" panose="020B0304020202020204" pitchFamily="34" charset="-34"/>
            </a:endParaRPr>
          </a:p>
        </p:txBody>
      </p:sp>
      <p:sp>
        <p:nvSpPr>
          <p:cNvPr id="17" name="TextBox 16"/>
          <p:cNvSpPr txBox="1"/>
          <p:nvPr/>
        </p:nvSpPr>
        <p:spPr>
          <a:xfrm>
            <a:off x="5094613" y="2192380"/>
            <a:ext cx="1955290" cy="637191"/>
          </a:xfrm>
          <a:prstGeom prst="roundRect">
            <a:avLst/>
          </a:prstGeom>
          <a:solidFill>
            <a:schemeClr val="accent6">
              <a:lumMod val="75000"/>
            </a:schemeClr>
          </a:solidFill>
          <a:ln>
            <a:noFill/>
          </a:ln>
          <a:effectLst/>
          <a:scene3d>
            <a:camera prst="orthographicFront">
              <a:rot lat="0" lon="0" rev="0"/>
            </a:camera>
            <a:lightRig rig="balanced" dir="t">
              <a:rot lat="0" lon="0" rev="8700000"/>
            </a:lightRig>
          </a:scene3d>
          <a:sp3d>
            <a:bevelT w="190500" h="38100"/>
          </a:sp3d>
        </p:spPr>
        <p:txBody>
          <a:bodyPr wrap="none" lIns="0" rIns="0" rtlCol="0" anchor="ctr">
            <a:noAutofit/>
          </a:bodyPr>
          <a:lstStyle/>
          <a:p>
            <a:pPr algn="ctr">
              <a:defRPr/>
            </a:pPr>
            <a:r>
              <a:rPr lang="en-US" sz="1000" b="1" dirty="0">
                <a:solidFill>
                  <a:prstClr val="white"/>
                </a:solidFill>
                <a:latin typeface="Open Sans" panose="020B0606030504020204" pitchFamily="34" charset="0"/>
                <a:ea typeface="Open Sans" panose="020B0606030504020204" pitchFamily="34" charset="0"/>
                <a:cs typeface="Open Sans" panose="020B0606030504020204" pitchFamily="34" charset="0"/>
              </a:rPr>
              <a:t>Market Response </a:t>
            </a:r>
          </a:p>
          <a:p>
            <a:pPr algn="ctr">
              <a:defRPr/>
            </a:pPr>
            <a:r>
              <a:rPr lang="en-US" sz="1000" b="1" dirty="0">
                <a:solidFill>
                  <a:prstClr val="white"/>
                </a:solidFill>
                <a:latin typeface="Open Sans" panose="020B0606030504020204" pitchFamily="34" charset="0"/>
                <a:ea typeface="Open Sans" panose="020B0606030504020204" pitchFamily="34" charset="0"/>
                <a:cs typeface="Open Sans" panose="020B0606030504020204" pitchFamily="34" charset="0"/>
              </a:rPr>
              <a:t>Models and Elasticity of</a:t>
            </a:r>
            <a:br>
              <a:rPr lang="en-US" sz="1000" b="1" dirty="0">
                <a:solidFill>
                  <a:prstClr val="white"/>
                </a:solidFill>
                <a:latin typeface="Open Sans" panose="020B0606030504020204" pitchFamily="34" charset="0"/>
                <a:ea typeface="Open Sans" panose="020B0606030504020204" pitchFamily="34" charset="0"/>
                <a:cs typeface="Open Sans" panose="020B0606030504020204" pitchFamily="34" charset="0"/>
              </a:rPr>
            </a:br>
            <a:r>
              <a:rPr lang="en-US" sz="1000" b="1" dirty="0">
                <a:solidFill>
                  <a:prstClr val="white"/>
                </a:solidFill>
                <a:latin typeface="Open Sans" panose="020B0606030504020204" pitchFamily="34" charset="0"/>
                <a:ea typeface="Open Sans" panose="020B0606030504020204" pitchFamily="34" charset="0"/>
                <a:cs typeface="Open Sans" panose="020B0606030504020204" pitchFamily="34" charset="0"/>
              </a:rPr>
              <a:t>Response</a:t>
            </a:r>
          </a:p>
        </p:txBody>
      </p:sp>
      <p:sp>
        <p:nvSpPr>
          <p:cNvPr id="18" name="TextBox 17"/>
          <p:cNvSpPr txBox="1"/>
          <p:nvPr/>
        </p:nvSpPr>
        <p:spPr>
          <a:xfrm>
            <a:off x="7141681" y="2194683"/>
            <a:ext cx="1388451" cy="626804"/>
          </a:xfrm>
          <a:prstGeom prst="roundRect">
            <a:avLst/>
          </a:prstGeom>
          <a:solidFill>
            <a:schemeClr val="accent6">
              <a:lumMod val="75000"/>
            </a:schemeClr>
          </a:solidFill>
          <a:ln>
            <a:noFill/>
          </a:ln>
          <a:effectLst/>
          <a:scene3d>
            <a:camera prst="orthographicFront">
              <a:rot lat="0" lon="0" rev="0"/>
            </a:camera>
            <a:lightRig rig="balanced" dir="t">
              <a:rot lat="0" lon="0" rev="8700000"/>
            </a:lightRig>
          </a:scene3d>
          <a:sp3d>
            <a:bevelT w="190500" h="38100"/>
          </a:sp3d>
        </p:spPr>
        <p:txBody>
          <a:bodyPr wrap="square" lIns="0" tIns="0" rIns="0" bIns="0" rtlCol="0" anchor="ctr">
            <a:noAutofit/>
          </a:bodyPr>
          <a:lstStyle/>
          <a:p>
            <a:pPr algn="ctr">
              <a:defRPr/>
            </a:pPr>
            <a:r>
              <a:rPr lang="en-US" sz="1000" dirty="0">
                <a:solidFill>
                  <a:prstClr val="white"/>
                </a:solidFill>
                <a:latin typeface="Open Sans" panose="020B0606030504020204" pitchFamily="34" charset="0"/>
                <a:ea typeface="Open Sans" panose="020B0606030504020204" pitchFamily="34" charset="0"/>
                <a:cs typeface="Open Sans" panose="020B0606030504020204" pitchFamily="34" charset="0"/>
              </a:rPr>
              <a:t> </a:t>
            </a:r>
            <a:r>
              <a:rPr lang="en-US" sz="1000" b="1" dirty="0">
                <a:solidFill>
                  <a:prstClr val="white"/>
                </a:solidFill>
                <a:latin typeface="Open Sans" panose="020B0606030504020204" pitchFamily="34" charset="0"/>
                <a:ea typeface="Open Sans" panose="020B0606030504020204" pitchFamily="34" charset="0"/>
                <a:cs typeface="Open Sans" panose="020B0606030504020204" pitchFamily="34" charset="0"/>
              </a:rPr>
              <a:t>Opportunity Costs of Decisions</a:t>
            </a:r>
            <a:endParaRPr lang="th-TH" sz="1000" b="1" dirty="0">
              <a:solidFill>
                <a:prstClr val="white"/>
              </a:solidFill>
              <a:latin typeface="Open Sans" panose="020B0606030504020204" pitchFamily="34" charset="0"/>
              <a:ea typeface="Open Sans" panose="020B0606030504020204" pitchFamily="34" charset="0"/>
              <a:cs typeface="Cordia New" panose="020B0304020202020204" pitchFamily="34" charset="-34"/>
            </a:endParaRPr>
          </a:p>
        </p:txBody>
      </p:sp>
      <p:sp>
        <p:nvSpPr>
          <p:cNvPr id="19" name="TextBox 18"/>
          <p:cNvSpPr txBox="1"/>
          <p:nvPr/>
        </p:nvSpPr>
        <p:spPr>
          <a:xfrm>
            <a:off x="3578682" y="2186417"/>
            <a:ext cx="1418465" cy="635070"/>
          </a:xfrm>
          <a:prstGeom prst="roundRect">
            <a:avLst/>
          </a:prstGeom>
          <a:solidFill>
            <a:srgbClr val="C00000"/>
          </a:solidFill>
          <a:ln>
            <a:noFill/>
          </a:ln>
          <a:effectLst/>
          <a:scene3d>
            <a:camera prst="orthographicFront">
              <a:rot lat="0" lon="0" rev="0"/>
            </a:camera>
            <a:lightRig rig="balanced" dir="t">
              <a:rot lat="0" lon="0" rev="8700000"/>
            </a:lightRig>
          </a:scene3d>
          <a:sp3d>
            <a:bevelT w="190500" h="38100"/>
          </a:sp3d>
        </p:spPr>
        <p:txBody>
          <a:bodyPr wrap="square" lIns="0" rIns="0" rtlCol="0" anchor="ctr">
            <a:noAutofit/>
          </a:bodyPr>
          <a:lstStyle/>
          <a:p>
            <a:pPr algn="ctr">
              <a:defRPr/>
            </a:pPr>
            <a:r>
              <a:rPr lang="en-US" sz="1000" b="1" dirty="0">
                <a:solidFill>
                  <a:prstClr val="white"/>
                </a:solidFill>
                <a:latin typeface="Open Sans" panose="020B0606030504020204" pitchFamily="34" charset="0"/>
                <a:ea typeface="Open Sans" panose="020B0606030504020204" pitchFamily="34" charset="0"/>
                <a:cs typeface="Open Sans" panose="020B0606030504020204" pitchFamily="34" charset="0"/>
              </a:rPr>
              <a:t>Marketing Mix and</a:t>
            </a:r>
          </a:p>
          <a:p>
            <a:pPr algn="ctr">
              <a:defRPr/>
            </a:pPr>
            <a:r>
              <a:rPr lang="en-US" sz="1000" b="1" dirty="0">
                <a:solidFill>
                  <a:prstClr val="white"/>
                </a:solidFill>
                <a:latin typeface="Open Sans" panose="020B0606030504020204" pitchFamily="34" charset="0"/>
                <a:ea typeface="Open Sans" panose="020B0606030504020204" pitchFamily="34" charset="0"/>
                <a:cs typeface="Open Sans" panose="020B0606030504020204" pitchFamily="34" charset="0"/>
              </a:rPr>
              <a:t>Resource Allocation</a:t>
            </a:r>
          </a:p>
        </p:txBody>
      </p:sp>
      <p:sp>
        <p:nvSpPr>
          <p:cNvPr id="20" name="TextBox 7"/>
          <p:cNvSpPr txBox="1"/>
          <p:nvPr/>
        </p:nvSpPr>
        <p:spPr>
          <a:xfrm>
            <a:off x="3567296" y="1080749"/>
            <a:ext cx="2199902" cy="818289"/>
          </a:xfrm>
          <a:prstGeom prst="roundRect">
            <a:avLst/>
          </a:prstGeom>
          <a:solidFill>
            <a:schemeClr val="accent5">
              <a:lumMod val="50000"/>
            </a:schemeClr>
          </a:solidFill>
          <a:ln>
            <a:noFill/>
          </a:ln>
          <a:effectLst/>
          <a:scene3d>
            <a:camera prst="orthographicFront">
              <a:rot lat="0" lon="0" rev="0"/>
            </a:camera>
            <a:lightRig rig="balanced" dir="t">
              <a:rot lat="0" lon="0" rev="8700000"/>
            </a:lightRig>
          </a:scene3d>
          <a:sp3d>
            <a:bevelT w="190500" h="38100"/>
          </a:sp3d>
        </p:spPr>
        <p:txBody>
          <a:bodyPr wrap="square" lIns="0" rIns="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000" b="1" dirty="0">
                <a:solidFill>
                  <a:prstClr val="white"/>
                </a:solidFill>
                <a:latin typeface="Open Sans" panose="020B0606030504020204" pitchFamily="34" charset="0"/>
                <a:ea typeface="Open Sans" panose="020B0606030504020204" pitchFamily="34" charset="0"/>
                <a:cs typeface="Open Sans" panose="020B0606030504020204" pitchFamily="34" charset="0"/>
              </a:rPr>
              <a:t>Learn to Interpret Analytical Results,  and Link them to Business Performance</a:t>
            </a:r>
            <a:endParaRPr lang="th-TH" sz="1000" b="1" dirty="0">
              <a:solidFill>
                <a:prstClr val="white"/>
              </a:solidFill>
              <a:latin typeface="Open Sans" panose="020B0606030504020204" pitchFamily="34" charset="0"/>
              <a:ea typeface="Open Sans" panose="020B0606030504020204" pitchFamily="34" charset="0"/>
              <a:cs typeface="Cordia New" panose="020B0304020202020204" pitchFamily="34" charset="-34"/>
            </a:endParaRPr>
          </a:p>
        </p:txBody>
      </p:sp>
      <p:sp>
        <p:nvSpPr>
          <p:cNvPr id="21" name="TextBox 8"/>
          <p:cNvSpPr txBox="1"/>
          <p:nvPr/>
        </p:nvSpPr>
        <p:spPr>
          <a:xfrm>
            <a:off x="5833258" y="1074135"/>
            <a:ext cx="2196190" cy="824903"/>
          </a:xfrm>
          <a:prstGeom prst="roundRect">
            <a:avLst/>
          </a:prstGeom>
          <a:solidFill>
            <a:srgbClr val="FFC000"/>
          </a:solidFill>
          <a:ln>
            <a:noFill/>
          </a:ln>
          <a:effectLst/>
          <a:scene3d>
            <a:camera prst="orthographicFront">
              <a:rot lat="0" lon="0" rev="0"/>
            </a:camera>
            <a:lightRig rig="balanced" dir="t">
              <a:rot lat="0" lon="0" rev="8700000"/>
            </a:lightRig>
          </a:scene3d>
          <a:sp3d>
            <a:bevelT w="190500" h="38100"/>
          </a:sp3d>
        </p:spPr>
        <p:txBody>
          <a:bodyPr wrap="square" lIns="0" rIns="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Learn How to Address Organizational Issues in Implementing Analytical Results</a:t>
            </a:r>
            <a:endParaRPr lang="th-TH" sz="1000" b="1" dirty="0">
              <a:solidFill>
                <a:prstClr val="black"/>
              </a:solidFill>
              <a:latin typeface="Open Sans" panose="020B0606030504020204" pitchFamily="34" charset="0"/>
              <a:ea typeface="Open Sans" panose="020B0606030504020204" pitchFamily="34" charset="0"/>
              <a:cs typeface="Cordia New" panose="020B0304020202020204" pitchFamily="34" charset="-34"/>
            </a:endParaRPr>
          </a:p>
        </p:txBody>
      </p:sp>
      <p:sp>
        <p:nvSpPr>
          <p:cNvPr id="22" name="TextBox 21"/>
          <p:cNvSpPr txBox="1"/>
          <p:nvPr/>
        </p:nvSpPr>
        <p:spPr>
          <a:xfrm>
            <a:off x="8102933" y="1072513"/>
            <a:ext cx="2196190" cy="826525"/>
          </a:xfrm>
          <a:prstGeom prst="roundRect">
            <a:avLst/>
          </a:prstGeom>
          <a:solidFill>
            <a:srgbClr val="00B0F0"/>
          </a:solidFill>
          <a:ln>
            <a:noFill/>
          </a:ln>
          <a:effectLst/>
          <a:scene3d>
            <a:camera prst="orthographicFront">
              <a:rot lat="0" lon="0" rev="0"/>
            </a:camera>
            <a:lightRig rig="balanced" dir="t">
              <a:rot lat="0" lon="0" rev="8700000"/>
            </a:lightRig>
          </a:scene3d>
          <a:sp3d>
            <a:bevelT w="190500" h="38100"/>
          </a:sp3d>
        </p:spPr>
        <p:txBody>
          <a:bodyPr wrap="none" lIns="0" rIns="0" rtlCol="0" anchor="ctr">
            <a:noAutofit/>
          </a:bodyPr>
          <a:lstStyle/>
          <a:p>
            <a:pPr algn="ctr">
              <a:defRPr/>
            </a:pPr>
            <a:r>
              <a:rPr lang="en-US" sz="1000" b="1" dirty="0">
                <a:latin typeface="Open Sans" panose="020B0606030504020204" pitchFamily="34" charset="0"/>
                <a:ea typeface="Open Sans" panose="020B0606030504020204" pitchFamily="34" charset="0"/>
                <a:cs typeface="Open Sans" panose="020B0606030504020204" pitchFamily="34" charset="0"/>
              </a:rPr>
              <a:t>Become a Better Consumer of </a:t>
            </a:r>
          </a:p>
          <a:p>
            <a:pPr algn="ctr">
              <a:defRPr/>
            </a:pPr>
            <a:r>
              <a:rPr lang="en-US" sz="1000" b="1" dirty="0">
                <a:latin typeface="Open Sans" panose="020B0606030504020204" pitchFamily="34" charset="0"/>
                <a:ea typeface="Open Sans" panose="020B0606030504020204" pitchFamily="34" charset="0"/>
                <a:cs typeface="Open Sans" panose="020B0606030504020204" pitchFamily="34" charset="0"/>
              </a:rPr>
              <a:t>Marketing Analytics</a:t>
            </a:r>
            <a:endParaRPr lang="th-TH" sz="1000" b="1" dirty="0">
              <a:latin typeface="Open Sans" panose="020B0606030504020204" pitchFamily="34" charset="0"/>
              <a:ea typeface="Open Sans" panose="020B0606030504020204" pitchFamily="34" charset="0"/>
            </a:endParaRPr>
          </a:p>
        </p:txBody>
      </p:sp>
      <p:sp>
        <p:nvSpPr>
          <p:cNvPr id="23" name="TextBox 22"/>
          <p:cNvSpPr txBox="1"/>
          <p:nvPr/>
        </p:nvSpPr>
        <p:spPr>
          <a:xfrm>
            <a:off x="3567296" y="137189"/>
            <a:ext cx="2196190" cy="846140"/>
          </a:xfrm>
          <a:prstGeom prst="roundRect">
            <a:avLst/>
          </a:prstGeom>
          <a:solidFill>
            <a:srgbClr val="CE1515"/>
          </a:solidFill>
          <a:ln>
            <a:noFill/>
          </a:ln>
          <a:effectLst/>
          <a:scene3d>
            <a:camera prst="orthographicFront">
              <a:rot lat="0" lon="0" rev="0"/>
            </a:camera>
            <a:lightRig rig="balanced" dir="t">
              <a:rot lat="0" lon="0" rev="8700000"/>
            </a:lightRig>
          </a:scene3d>
          <a:sp3d>
            <a:bevelT w="190500" h="38100"/>
          </a:sp3d>
        </p:spPr>
        <p:txBody>
          <a:bodyPr wrap="none" lIns="0" rIns="0" rtlCol="0" anchor="ctr">
            <a:noAutofit/>
          </a:bodyPr>
          <a:lstStyle/>
          <a:p>
            <a:pPr algn="ctr">
              <a:defRPr/>
            </a:pPr>
            <a:r>
              <a:rPr lang="en-US" sz="1000" b="1" dirty="0">
                <a:solidFill>
                  <a:prstClr val="white"/>
                </a:solidFill>
                <a:latin typeface="Open Sans" panose="020B0606030504020204" pitchFamily="34" charset="0"/>
                <a:ea typeface="Open Sans" panose="020B0606030504020204" pitchFamily="34" charset="0"/>
                <a:cs typeface="Open Sans" panose="020B0606030504020204" pitchFamily="34" charset="0"/>
              </a:rPr>
              <a:t>Learn About Different Decision </a:t>
            </a:r>
          </a:p>
          <a:p>
            <a:pPr algn="ctr">
              <a:defRPr/>
            </a:pPr>
            <a:r>
              <a:rPr lang="en-US" sz="1000" b="1" dirty="0">
                <a:solidFill>
                  <a:prstClr val="white"/>
                </a:solidFill>
                <a:latin typeface="Open Sans" panose="020B0606030504020204" pitchFamily="34" charset="0"/>
                <a:ea typeface="Open Sans" panose="020B0606030504020204" pitchFamily="34" charset="0"/>
                <a:cs typeface="Open Sans" panose="020B0606030504020204" pitchFamily="34" charset="0"/>
              </a:rPr>
              <a:t>Areas in Marketing</a:t>
            </a:r>
          </a:p>
        </p:txBody>
      </p:sp>
      <p:sp>
        <p:nvSpPr>
          <p:cNvPr id="24" name="TextBox 23"/>
          <p:cNvSpPr txBox="1"/>
          <p:nvPr/>
        </p:nvSpPr>
        <p:spPr>
          <a:xfrm>
            <a:off x="5833258" y="140872"/>
            <a:ext cx="2196190" cy="846140"/>
          </a:xfrm>
          <a:prstGeom prst="roundRect">
            <a:avLst/>
          </a:prstGeom>
          <a:solidFill>
            <a:srgbClr val="578339"/>
          </a:solidFill>
          <a:ln>
            <a:noFill/>
          </a:ln>
          <a:effectLst/>
          <a:scene3d>
            <a:camera prst="orthographicFront">
              <a:rot lat="0" lon="0" rev="0"/>
            </a:camera>
            <a:lightRig rig="balanced" dir="t">
              <a:rot lat="0" lon="0" rev="8700000"/>
            </a:lightRig>
          </a:scene3d>
          <a:sp3d>
            <a:bevelT w="190500" h="38100"/>
          </a:sp3d>
        </p:spPr>
        <p:txBody>
          <a:bodyPr wrap="none" lIns="0" rIns="0" rtlCol="0" anchor="ctr">
            <a:noAutofit/>
          </a:bodyPr>
          <a:lstStyle/>
          <a:p>
            <a:pPr marL="166688" algn="ctr">
              <a:defRPr/>
            </a:pPr>
            <a:r>
              <a:rPr lang="en-US" sz="1000" b="1" dirty="0">
                <a:solidFill>
                  <a:prstClr val="white"/>
                </a:solidFill>
                <a:latin typeface="Open Sans" panose="020B0606030504020204" pitchFamily="34" charset="0"/>
                <a:ea typeface="Open Sans" panose="020B0606030504020204" pitchFamily="34" charset="0"/>
                <a:cs typeface="Open Sans" panose="020B0606030504020204" pitchFamily="34" charset="0"/>
              </a:rPr>
              <a:t>Learn Concepts and </a:t>
            </a:r>
          </a:p>
          <a:p>
            <a:pPr marL="166688" algn="ctr">
              <a:defRPr/>
            </a:pPr>
            <a:r>
              <a:rPr lang="en-US" sz="1000" b="1" dirty="0">
                <a:solidFill>
                  <a:prstClr val="white"/>
                </a:solidFill>
                <a:latin typeface="Open Sans" panose="020B0606030504020204" pitchFamily="34" charset="0"/>
                <a:ea typeface="Open Sans" panose="020B0606030504020204" pitchFamily="34" charset="0"/>
                <a:cs typeface="Open Sans" panose="020B0606030504020204" pitchFamily="34" charset="0"/>
              </a:rPr>
              <a:t>Analytical Frameworks </a:t>
            </a:r>
          </a:p>
          <a:p>
            <a:pPr marL="166688" algn="ctr">
              <a:defRPr/>
            </a:pPr>
            <a:r>
              <a:rPr lang="en-US" sz="1000" b="1" dirty="0">
                <a:solidFill>
                  <a:prstClr val="white"/>
                </a:solidFill>
                <a:latin typeface="Open Sans" panose="020B0606030504020204" pitchFamily="34" charset="0"/>
                <a:ea typeface="Open Sans" panose="020B0606030504020204" pitchFamily="34" charset="0"/>
                <a:cs typeface="Open Sans" panose="020B0606030504020204" pitchFamily="34" charset="0"/>
              </a:rPr>
              <a:t>Used in Marketing</a:t>
            </a:r>
            <a:endParaRPr lang="th-TH" sz="1000" b="1" dirty="0">
              <a:solidFill>
                <a:prstClr val="white"/>
              </a:solidFill>
              <a:latin typeface="Open Sans" panose="020B0606030504020204" pitchFamily="34" charset="0"/>
              <a:ea typeface="Open Sans" panose="020B0606030504020204" pitchFamily="34" charset="0"/>
            </a:endParaRPr>
          </a:p>
        </p:txBody>
      </p:sp>
      <p:sp>
        <p:nvSpPr>
          <p:cNvPr id="25" name="TextBox 24"/>
          <p:cNvSpPr txBox="1"/>
          <p:nvPr/>
        </p:nvSpPr>
        <p:spPr>
          <a:xfrm>
            <a:off x="8102933" y="135079"/>
            <a:ext cx="2196190" cy="846140"/>
          </a:xfrm>
          <a:prstGeom prst="roundRect">
            <a:avLst/>
          </a:prstGeom>
          <a:solidFill>
            <a:schemeClr val="bg1">
              <a:lumMod val="95000"/>
            </a:schemeClr>
          </a:solidFill>
          <a:ln>
            <a:noFill/>
          </a:ln>
          <a:effectLst>
            <a:outerShdw blurRad="50800" dist="38100" dir="5400000" sx="97000" sy="97000" algn="t" rotWithShape="0">
              <a:prstClr val="black">
                <a:alpha val="35000"/>
              </a:prstClr>
            </a:outerShdw>
          </a:effectLst>
          <a:scene3d>
            <a:camera prst="orthographicFront">
              <a:rot lat="0" lon="0" rev="0"/>
            </a:camera>
            <a:lightRig rig="balanced" dir="t">
              <a:rot lat="0" lon="0" rev="8700000"/>
            </a:lightRig>
          </a:scene3d>
          <a:sp3d>
            <a:bevelT w="190500" h="38100"/>
          </a:sp3d>
        </p:spPr>
        <p:txBody>
          <a:bodyPr wrap="none" lIns="0" rIns="0" rtlCol="0" anchor="ctr">
            <a:noAutofit/>
          </a:bodyPr>
          <a:lstStyle/>
          <a:p>
            <a:pPr algn="ctr">
              <a:defRPr/>
            </a:pP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Learn Specific Analytical </a:t>
            </a:r>
          </a:p>
          <a:p>
            <a:pPr algn="ctr">
              <a:defRPr/>
            </a:pP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Tools and their Value </a:t>
            </a:r>
          </a:p>
          <a:p>
            <a:pPr algn="ctr">
              <a:defRPr/>
            </a:pP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for Improving Marketing </a:t>
            </a:r>
          </a:p>
          <a:p>
            <a:pPr algn="ctr">
              <a:defRPr/>
            </a:pP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Decisions</a:t>
            </a:r>
            <a:endParaRPr lang="th-TH" sz="1000" b="1" dirty="0">
              <a:solidFill>
                <a:prstClr val="black"/>
              </a:solidFill>
              <a:latin typeface="Open Sans" panose="020B0606030504020204" pitchFamily="34" charset="0"/>
              <a:ea typeface="Open Sans" panose="020B0606030504020204" pitchFamily="34" charset="0"/>
              <a:cs typeface="Cordia New" panose="020B0304020202020204" pitchFamily="34" charset="-34"/>
            </a:endParaRPr>
          </a:p>
        </p:txBody>
      </p:sp>
      <p:sp>
        <p:nvSpPr>
          <p:cNvPr id="26" name="TextBox 25"/>
          <p:cNvSpPr txBox="1"/>
          <p:nvPr/>
        </p:nvSpPr>
        <p:spPr>
          <a:xfrm>
            <a:off x="1950029" y="135079"/>
            <a:ext cx="1465286" cy="1768464"/>
          </a:xfrm>
          <a:prstGeom prst="roundRect">
            <a:avLst>
              <a:gd name="adj" fmla="val 5321"/>
            </a:avLst>
          </a:prstGeom>
          <a:solidFill>
            <a:schemeClr val="bg2"/>
          </a:solidFill>
          <a:ln w="28575">
            <a:noFill/>
          </a:ln>
          <a:effectLst/>
          <a:scene3d>
            <a:camera prst="orthographicFront"/>
            <a:lightRig rig="threePt" dir="t"/>
          </a:scene3d>
          <a:sp3d contourW="12700">
            <a:bevelT/>
            <a:extrusionClr>
              <a:schemeClr val="bg1"/>
            </a:extrusionClr>
            <a:contourClr>
              <a:schemeClr val="bg1"/>
            </a:contourClr>
          </a:sp3d>
        </p:spPr>
        <p:txBody>
          <a:bodyPr wrap="square" lIns="0" rIns="0" rtlCol="0" anchor="ctr">
            <a:noAutofit/>
          </a:bodyPr>
          <a:lstStyle/>
          <a:p>
            <a:pPr algn="ctr">
              <a:defRPr/>
            </a:pPr>
            <a:r>
              <a:rPr lang="en-US" sz="1400" b="1" dirty="0">
                <a:latin typeface="Open Sans" panose="020B0606030504020204" pitchFamily="34" charset="0"/>
                <a:ea typeface="Open Sans" panose="020B0606030504020204" pitchFamily="34" charset="0"/>
                <a:cs typeface="Open Sans" panose="020B0606030504020204" pitchFamily="34" charset="0"/>
              </a:rPr>
              <a:t>OBJECTIVES</a:t>
            </a:r>
            <a:endParaRPr lang="th-TH" sz="1400" b="1" dirty="0">
              <a:latin typeface="Open Sans" panose="020B0606030504020204" pitchFamily="34" charset="0"/>
              <a:ea typeface="Open Sans" panose="020B0606030504020204" pitchFamily="34" charset="0"/>
              <a:cs typeface="Cordia New" panose="020B0304020202020204" pitchFamily="34" charset="-34"/>
            </a:endParaRPr>
          </a:p>
        </p:txBody>
      </p:sp>
      <p:cxnSp>
        <p:nvCxnSpPr>
          <p:cNvPr id="27" name="Straight Connector 26"/>
          <p:cNvCxnSpPr/>
          <p:nvPr/>
        </p:nvCxnSpPr>
        <p:spPr>
          <a:xfrm>
            <a:off x="1524000" y="2047007"/>
            <a:ext cx="9144000"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3572642" y="3660254"/>
            <a:ext cx="2260617" cy="750314"/>
          </a:xfrm>
          <a:prstGeom prst="roundRect">
            <a:avLst/>
          </a:prstGeom>
          <a:noFill/>
          <a:ln w="12700">
            <a:solidFill>
              <a:srgbClr val="0153A5"/>
            </a:solidFill>
          </a:ln>
          <a:effectLst/>
        </p:spPr>
        <p:txBody>
          <a:bodyPr wrap="none" lIns="0" rIns="0" rtlCol="0" anchor="ctr">
            <a:noAutofit/>
          </a:bodyPr>
          <a:lstStyle/>
          <a:p>
            <a:pPr algn="ctr">
              <a:defRPr/>
            </a:pPr>
            <a:r>
              <a:rPr lang="en-US" sz="10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Sales and Market Share Response </a:t>
            </a:r>
          </a:p>
          <a:p>
            <a:pPr algn="ctr">
              <a:defRPr/>
            </a:pPr>
            <a:r>
              <a:rPr lang="en-US" sz="10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to Different Prices and Levels </a:t>
            </a:r>
          </a:p>
          <a:p>
            <a:pPr algn="ctr">
              <a:defRPr/>
            </a:pPr>
            <a:r>
              <a:rPr lang="en-US" sz="10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of Advertising and Sales Effort </a:t>
            </a:r>
            <a:endParaRPr lang="th-TH" sz="1000" b="1" dirty="0">
              <a:solidFill>
                <a:schemeClr val="tx1">
                  <a:lumMod val="85000"/>
                  <a:lumOff val="15000"/>
                </a:schemeClr>
              </a:solidFill>
              <a:latin typeface="Open Sans" panose="020B0606030504020204" pitchFamily="34" charset="0"/>
              <a:ea typeface="Open Sans" panose="020B0606030504020204" pitchFamily="34" charset="0"/>
            </a:endParaRPr>
          </a:p>
        </p:txBody>
      </p:sp>
      <p:sp>
        <p:nvSpPr>
          <p:cNvPr id="29" name="TextBox 28"/>
          <p:cNvSpPr txBox="1"/>
          <p:nvPr/>
        </p:nvSpPr>
        <p:spPr>
          <a:xfrm>
            <a:off x="8192954" y="3660254"/>
            <a:ext cx="2109882" cy="750314"/>
          </a:xfrm>
          <a:prstGeom prst="roundRect">
            <a:avLst/>
          </a:prstGeom>
          <a:noFill/>
          <a:ln w="12700">
            <a:solidFill>
              <a:srgbClr val="0153A5"/>
            </a:solidFill>
          </a:ln>
          <a:effectLst/>
        </p:spPr>
        <p:txBody>
          <a:bodyPr wrap="none" lIns="0" rIns="0" rtlCol="0" anchor="ctr">
            <a:noAutofit/>
          </a:bodyPr>
          <a:lstStyle/>
          <a:p>
            <a:pPr algn="ctr">
              <a:defRPr/>
            </a:pPr>
            <a:r>
              <a:rPr lang="en-US" sz="10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Understand the Contributions</a:t>
            </a:r>
          </a:p>
          <a:p>
            <a:pPr algn="ctr">
              <a:defRPr/>
            </a:pPr>
            <a:r>
              <a:rPr lang="en-US" sz="10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of Judgment (Intuition or </a:t>
            </a:r>
          </a:p>
          <a:p>
            <a:pPr algn="ctr">
              <a:defRPr/>
            </a:pPr>
            <a:r>
              <a:rPr lang="en-US" sz="1000" b="1"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Experience) and Analytics</a:t>
            </a:r>
            <a:endParaRPr lang="th-TH" sz="1000" b="1" dirty="0">
              <a:solidFill>
                <a:schemeClr val="tx1">
                  <a:lumMod val="85000"/>
                  <a:lumOff val="15000"/>
                </a:schemeClr>
              </a:solidFill>
              <a:latin typeface="Open Sans" panose="020B0606030504020204" pitchFamily="34" charset="0"/>
              <a:ea typeface="Open Sans" panose="020B0606030504020204" pitchFamily="34" charset="0"/>
            </a:endParaRPr>
          </a:p>
        </p:txBody>
      </p:sp>
      <p:cxnSp>
        <p:nvCxnSpPr>
          <p:cNvPr id="30" name="Straight Connector 29"/>
          <p:cNvCxnSpPr/>
          <p:nvPr/>
        </p:nvCxnSpPr>
        <p:spPr>
          <a:xfrm>
            <a:off x="1524000" y="4582389"/>
            <a:ext cx="9144000"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1950029" y="2194978"/>
            <a:ext cx="1465286" cy="2215590"/>
          </a:xfrm>
          <a:prstGeom prst="roundRect">
            <a:avLst>
              <a:gd name="adj" fmla="val 5321"/>
            </a:avLst>
          </a:prstGeom>
          <a:solidFill>
            <a:schemeClr val="bg2"/>
          </a:solidFill>
          <a:ln w="28575">
            <a:noFill/>
          </a:ln>
          <a:effectLst/>
          <a:scene3d>
            <a:camera prst="orthographicFront"/>
            <a:lightRig rig="threePt" dir="t"/>
          </a:scene3d>
          <a:sp3d>
            <a:bevelT/>
          </a:sp3d>
        </p:spPr>
        <p:txBody>
          <a:bodyPr wrap="square" lIns="0" rIns="0" rtlCol="0" anchor="ctr">
            <a:noAutofit/>
          </a:bodyPr>
          <a:lstStyle/>
          <a:p>
            <a:pPr algn="ctr">
              <a:defRPr/>
            </a:pPr>
            <a:r>
              <a:rPr lang="en-US" sz="1400" b="1" dirty="0">
                <a:latin typeface="Open Sans" panose="020B0606030504020204" pitchFamily="34" charset="0"/>
                <a:ea typeface="Open Sans" panose="020B0606030504020204" pitchFamily="34" charset="0"/>
                <a:cs typeface="Open Sans" panose="020B0606030504020204" pitchFamily="34" charset="0"/>
              </a:rPr>
              <a:t>EXPERIENCES</a:t>
            </a:r>
          </a:p>
          <a:p>
            <a:pPr algn="ctr">
              <a:defRPr/>
            </a:pPr>
            <a:r>
              <a:rPr lang="en-US" sz="1400" b="1" dirty="0">
                <a:latin typeface="Open Sans" panose="020B0606030504020204" pitchFamily="34" charset="0"/>
                <a:ea typeface="Open Sans" panose="020B0606030504020204" pitchFamily="34" charset="0"/>
                <a:cs typeface="Open Sans" panose="020B0606030504020204" pitchFamily="34" charset="0"/>
              </a:rPr>
              <a:t>(Session 2)</a:t>
            </a:r>
            <a:endParaRPr lang="th-TH" sz="1400" b="1" dirty="0">
              <a:latin typeface="Open Sans" panose="020B0606030504020204" pitchFamily="34" charset="0"/>
              <a:ea typeface="Open Sans" panose="020B0606030504020204" pitchFamily="34" charset="0"/>
              <a:cs typeface="Cordia New" panose="020B0304020202020204" pitchFamily="34" charset="-34"/>
            </a:endParaRPr>
          </a:p>
        </p:txBody>
      </p:sp>
      <p:sp>
        <p:nvSpPr>
          <p:cNvPr id="32" name="TextBox 31"/>
          <p:cNvSpPr txBox="1"/>
          <p:nvPr/>
        </p:nvSpPr>
        <p:spPr>
          <a:xfrm>
            <a:off x="1950029" y="4748188"/>
            <a:ext cx="1465286" cy="1481413"/>
          </a:xfrm>
          <a:prstGeom prst="roundRect">
            <a:avLst>
              <a:gd name="adj" fmla="val 5321"/>
            </a:avLst>
          </a:prstGeom>
          <a:solidFill>
            <a:schemeClr val="bg2"/>
          </a:solidFill>
          <a:ln w="28575">
            <a:noFill/>
          </a:ln>
          <a:effectLst/>
          <a:scene3d>
            <a:camera prst="orthographicFront"/>
            <a:lightRig rig="threePt" dir="t"/>
          </a:scene3d>
          <a:sp3d>
            <a:bevelT/>
          </a:sp3d>
        </p:spPr>
        <p:txBody>
          <a:bodyPr wrap="square" lIns="0" rIns="0" rtlCol="0" anchor="ctr">
            <a:noAutofit/>
          </a:bodyPr>
          <a:lstStyle/>
          <a:p>
            <a:pPr algn="ctr">
              <a:defRPr/>
            </a:pPr>
            <a:r>
              <a:rPr lang="en-US" sz="1400" b="1" dirty="0">
                <a:latin typeface="Open Sans" panose="020B0606030504020204" pitchFamily="34" charset="0"/>
                <a:ea typeface="Open Sans" panose="020B0606030504020204" pitchFamily="34" charset="0"/>
                <a:cs typeface="Open Sans" panose="020B0606030504020204" pitchFamily="34" charset="0"/>
              </a:rPr>
              <a:t>SUPPORTING</a:t>
            </a:r>
          </a:p>
          <a:p>
            <a:pPr algn="ctr">
              <a:defRPr/>
            </a:pPr>
            <a:r>
              <a:rPr lang="en-US" sz="1400" b="1" dirty="0">
                <a:latin typeface="Open Sans" panose="020B0606030504020204" pitchFamily="34" charset="0"/>
                <a:ea typeface="Open Sans" panose="020B0606030504020204" pitchFamily="34" charset="0"/>
                <a:cs typeface="Open Sans" panose="020B0606030504020204" pitchFamily="34" charset="0"/>
              </a:rPr>
              <a:t>EVIDENCE</a:t>
            </a:r>
            <a:endParaRPr lang="th-TH" sz="1400" b="1" dirty="0">
              <a:latin typeface="Open Sans" panose="020B0606030504020204" pitchFamily="34" charset="0"/>
              <a:ea typeface="Open Sans" panose="020B0606030504020204" pitchFamily="34" charset="0"/>
            </a:endParaRPr>
          </a:p>
        </p:txBody>
      </p:sp>
      <p:sp>
        <p:nvSpPr>
          <p:cNvPr id="33" name="TextBox 32"/>
          <p:cNvSpPr txBox="1"/>
          <p:nvPr/>
        </p:nvSpPr>
        <p:spPr>
          <a:xfrm>
            <a:off x="8192955" y="3668709"/>
            <a:ext cx="2101813" cy="736314"/>
          </a:xfrm>
          <a:prstGeom prst="roundRect">
            <a:avLst/>
          </a:prstGeom>
          <a:solidFill>
            <a:srgbClr val="00B0F0"/>
          </a:solidFill>
          <a:ln>
            <a:noFill/>
          </a:ln>
          <a:effectLst/>
          <a:scene3d>
            <a:camera prst="orthographicFront">
              <a:rot lat="0" lon="0" rev="0"/>
            </a:camera>
            <a:lightRig rig="balanced" dir="t">
              <a:rot lat="0" lon="0" rev="8700000"/>
            </a:lightRig>
          </a:scene3d>
          <a:sp3d>
            <a:bevelT w="190500" h="38100"/>
          </a:sp3d>
        </p:spPr>
        <p:txBody>
          <a:bodyPr wrap="square" lIns="0" rIns="0" rtlCol="0" anchor="ctr">
            <a:noAutofit/>
          </a:bodyPr>
          <a:lstStyle/>
          <a:p>
            <a:pPr algn="ctr">
              <a:defRPr/>
            </a:pPr>
            <a:r>
              <a:rPr lang="en-US" sz="1000" b="1" dirty="0">
                <a:solidFill>
                  <a:prstClr val="black"/>
                </a:solidFill>
                <a:latin typeface="Open Sans" panose="020B0606030504020204" pitchFamily="34" charset="0"/>
                <a:ea typeface="Open Sans" panose="020B0606030504020204" pitchFamily="34" charset="0"/>
                <a:cs typeface="Open Sans" panose="020B0606030504020204" pitchFamily="34" charset="0"/>
              </a:rPr>
              <a:t>Understand the Contributions of Judgment (Intuition or Experience) and Analytics</a:t>
            </a:r>
            <a:endParaRPr lang="th-TH" sz="1000" b="1" dirty="0">
              <a:solidFill>
                <a:prstClr val="black"/>
              </a:solidFill>
              <a:latin typeface="Open Sans" panose="020B0606030504020204" pitchFamily="34" charset="0"/>
              <a:ea typeface="Open Sans" panose="020B0606030504020204" pitchFamily="34" charset="0"/>
              <a:cs typeface="Cordia New" panose="020B0304020202020204" pitchFamily="34" charset="-34"/>
            </a:endParaRPr>
          </a:p>
        </p:txBody>
      </p:sp>
      <p:sp>
        <p:nvSpPr>
          <p:cNvPr id="34" name="TextBox 33"/>
          <p:cNvSpPr txBox="1"/>
          <p:nvPr/>
        </p:nvSpPr>
        <p:spPr>
          <a:xfrm>
            <a:off x="3567296" y="3660081"/>
            <a:ext cx="2265962" cy="744943"/>
          </a:xfrm>
          <a:prstGeom prst="roundRect">
            <a:avLst/>
          </a:prstGeom>
          <a:solidFill>
            <a:schemeClr val="accent5">
              <a:lumMod val="50000"/>
            </a:schemeClr>
          </a:solidFill>
          <a:ln>
            <a:noFill/>
          </a:ln>
          <a:effectLst/>
          <a:scene3d>
            <a:camera prst="orthographicFront">
              <a:rot lat="0" lon="0" rev="0"/>
            </a:camera>
            <a:lightRig rig="balanced" dir="t">
              <a:rot lat="0" lon="0" rev="8700000"/>
            </a:lightRig>
          </a:scene3d>
          <a:sp3d>
            <a:bevelT w="190500" h="38100"/>
          </a:sp3d>
        </p:spPr>
        <p:txBody>
          <a:bodyPr wrap="none" lIns="0" rIns="0" rtlCol="0" anchor="ctr">
            <a:noAutofit/>
          </a:bodyPr>
          <a:lstStyle/>
          <a:p>
            <a:pPr algn="ctr">
              <a:defRPr/>
            </a:pPr>
            <a:r>
              <a:rPr lang="en-US" sz="1000" b="1" dirty="0">
                <a:solidFill>
                  <a:prstClr val="white"/>
                </a:solidFill>
                <a:latin typeface="Open Sans" panose="020B0606030504020204" pitchFamily="34" charset="0"/>
                <a:ea typeface="Open Sans" panose="020B0606030504020204" pitchFamily="34" charset="0"/>
                <a:cs typeface="Open Sans" panose="020B0606030504020204" pitchFamily="34" charset="0"/>
              </a:rPr>
              <a:t>Sales and Market Share Response </a:t>
            </a:r>
          </a:p>
          <a:p>
            <a:pPr algn="ctr">
              <a:defRPr/>
            </a:pPr>
            <a:r>
              <a:rPr lang="en-US" sz="1000" b="1" dirty="0">
                <a:solidFill>
                  <a:prstClr val="white"/>
                </a:solidFill>
                <a:latin typeface="Open Sans" panose="020B0606030504020204" pitchFamily="34" charset="0"/>
                <a:ea typeface="Open Sans" panose="020B0606030504020204" pitchFamily="34" charset="0"/>
                <a:cs typeface="Open Sans" panose="020B0606030504020204" pitchFamily="34" charset="0"/>
              </a:rPr>
              <a:t>to Different Prices and Levels of </a:t>
            </a:r>
          </a:p>
          <a:p>
            <a:pPr algn="ctr">
              <a:defRPr/>
            </a:pPr>
            <a:r>
              <a:rPr lang="en-US" sz="1000" b="1" dirty="0">
                <a:solidFill>
                  <a:prstClr val="white"/>
                </a:solidFill>
                <a:latin typeface="Open Sans" panose="020B0606030504020204" pitchFamily="34" charset="0"/>
                <a:ea typeface="Open Sans" panose="020B0606030504020204" pitchFamily="34" charset="0"/>
                <a:cs typeface="Open Sans" panose="020B0606030504020204" pitchFamily="34" charset="0"/>
              </a:rPr>
              <a:t>Advertising and Sales Effort </a:t>
            </a:r>
            <a:endParaRPr lang="th-TH" sz="1000" b="1" dirty="0">
              <a:solidFill>
                <a:prstClr val="white"/>
              </a:solidFill>
              <a:latin typeface="Open Sans" panose="020B0606030504020204" pitchFamily="34" charset="0"/>
              <a:ea typeface="Open Sans" panose="020B0606030504020204" pitchFamily="34" charset="0"/>
            </a:endParaRPr>
          </a:p>
        </p:txBody>
      </p:sp>
    </p:spTree>
    <p:extLst>
      <p:ext uri="{BB962C8B-B14F-4D97-AF65-F5344CB8AC3E}">
        <p14:creationId xmlns:p14="http://schemas.microsoft.com/office/powerpoint/2010/main" val="1488842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250"/>
                                        <p:tgtEl>
                                          <p:spTgt spid="26"/>
                                        </p:tgtEl>
                                      </p:cBhvr>
                                    </p:animEffect>
                                  </p:childTnLst>
                                </p:cTn>
                              </p:par>
                            </p:childTnLst>
                          </p:cTn>
                        </p:par>
                        <p:par>
                          <p:cTn id="8" fill="hold">
                            <p:stCondLst>
                              <p:cond delay="250"/>
                            </p:stCondLst>
                            <p:childTnLst>
                              <p:par>
                                <p:cTn id="9" presetID="10" presetClass="entr" presetSubtype="0"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250"/>
                                        <p:tgtEl>
                                          <p:spTgt spid="29"/>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250"/>
                                        <p:tgtEl>
                                          <p:spTgt spid="28"/>
                                        </p:tgtEl>
                                      </p:cBhvr>
                                    </p:animEffect>
                                  </p:childTnLst>
                                </p:cTn>
                              </p:par>
                            </p:childTnLst>
                          </p:cTn>
                        </p:par>
                        <p:par>
                          <p:cTn id="16" fill="hold">
                            <p:stCondLst>
                              <p:cond delay="750"/>
                            </p:stCondLst>
                            <p:childTnLst>
                              <p:par>
                                <p:cTn id="17" presetID="10" presetClass="entr" presetSubtype="0" fill="hold" grpId="0"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250"/>
                                        <p:tgtEl>
                                          <p:spTgt spid="31"/>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fade">
                                      <p:cBhvr>
                                        <p:cTn id="23" dur="250"/>
                                        <p:tgtEl>
                                          <p:spTgt spid="32"/>
                                        </p:tgtEl>
                                      </p:cBhvr>
                                    </p:animEffect>
                                  </p:childTnLst>
                                </p:cTn>
                              </p:par>
                            </p:childTnLst>
                          </p:cTn>
                        </p:par>
                        <p:par>
                          <p:cTn id="24" fill="hold">
                            <p:stCondLst>
                              <p:cond delay="1250"/>
                            </p:stCondLst>
                            <p:childTnLst>
                              <p:par>
                                <p:cTn id="25" presetID="10" presetClass="entr" presetSubtype="0"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250"/>
                                        <p:tgtEl>
                                          <p:spTgt spid="25"/>
                                        </p:tgtEl>
                                      </p:cBhvr>
                                    </p:animEffect>
                                  </p:childTnLst>
                                </p:cTn>
                              </p:par>
                            </p:childTnLst>
                          </p:cTn>
                        </p:par>
                        <p:par>
                          <p:cTn id="28" fill="hold">
                            <p:stCondLst>
                              <p:cond delay="1500"/>
                            </p:stCondLst>
                            <p:childTnLst>
                              <p:par>
                                <p:cTn id="29" presetID="10" presetClass="entr" presetSubtype="0"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250"/>
                                        <p:tgtEl>
                                          <p:spTgt spid="24"/>
                                        </p:tgtEl>
                                      </p:cBhvr>
                                    </p:animEffect>
                                  </p:childTnLst>
                                </p:cTn>
                              </p:par>
                            </p:childTnLst>
                          </p:cTn>
                        </p:par>
                        <p:par>
                          <p:cTn id="32" fill="hold">
                            <p:stCondLst>
                              <p:cond delay="1750"/>
                            </p:stCondLst>
                            <p:childTnLst>
                              <p:par>
                                <p:cTn id="33" presetID="10" presetClass="entr" presetSubtype="0"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250"/>
                                        <p:tgtEl>
                                          <p:spTgt spid="23"/>
                                        </p:tgtEl>
                                      </p:cBhvr>
                                    </p:animEffect>
                                  </p:childTnLst>
                                </p:cTn>
                              </p:par>
                            </p:childTnLst>
                          </p:cTn>
                        </p:par>
                        <p:par>
                          <p:cTn id="36" fill="hold">
                            <p:stCondLst>
                              <p:cond delay="2000"/>
                            </p:stCondLst>
                            <p:childTnLst>
                              <p:par>
                                <p:cTn id="37" presetID="10" presetClass="entr" presetSubtype="0"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250"/>
                                        <p:tgtEl>
                                          <p:spTgt spid="22"/>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250"/>
                                        <p:tgtEl>
                                          <p:spTgt spid="16"/>
                                        </p:tgtEl>
                                      </p:cBhvr>
                                    </p:animEffect>
                                  </p:childTnLst>
                                </p:cTn>
                              </p:par>
                            </p:childTnLst>
                          </p:cTn>
                        </p:par>
                        <p:par>
                          <p:cTn id="45" fill="hold">
                            <p:stCondLst>
                              <p:cond delay="250"/>
                            </p:stCondLst>
                            <p:childTnLst>
                              <p:par>
                                <p:cTn id="46" presetID="10" presetClass="entr" presetSubtype="0"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250"/>
                                        <p:tgtEl>
                                          <p:spTgt spid="17"/>
                                        </p:tgtEl>
                                      </p:cBhvr>
                                    </p:animEffect>
                                  </p:childTnLst>
                                </p:cTn>
                              </p:par>
                            </p:childTnLst>
                          </p:cTn>
                        </p:par>
                        <p:par>
                          <p:cTn id="49" fill="hold">
                            <p:stCondLst>
                              <p:cond delay="500"/>
                            </p:stCondLst>
                            <p:childTnLst>
                              <p:par>
                                <p:cTn id="50" presetID="10" presetClass="entr" presetSubtype="0" fill="hold" grpId="0" nodeType="after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250"/>
                                        <p:tgtEl>
                                          <p:spTgt spid="18"/>
                                        </p:tgtEl>
                                      </p:cBhvr>
                                    </p:animEffect>
                                  </p:childTnLst>
                                </p:cTn>
                              </p:par>
                            </p:childTnLst>
                          </p:cTn>
                        </p:par>
                        <p:par>
                          <p:cTn id="53" fill="hold">
                            <p:stCondLst>
                              <p:cond delay="750"/>
                            </p:stCondLst>
                            <p:childTnLst>
                              <p:par>
                                <p:cTn id="54" presetID="10" presetClass="entr" presetSubtype="0" fill="hold" grpId="0" nodeType="after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fade">
                                      <p:cBhvr>
                                        <p:cTn id="56" dur="250"/>
                                        <p:tgtEl>
                                          <p:spTgt spid="13"/>
                                        </p:tgtEl>
                                      </p:cBhvr>
                                    </p:animEffect>
                                  </p:childTnLst>
                                </p:cTn>
                              </p:par>
                            </p:childTnLst>
                          </p:cTn>
                        </p:par>
                        <p:par>
                          <p:cTn id="57" fill="hold">
                            <p:stCondLst>
                              <p:cond delay="1000"/>
                            </p:stCondLst>
                            <p:childTnLst>
                              <p:par>
                                <p:cTn id="58" presetID="10" presetClass="entr" presetSubtype="0" fill="hold" grpId="0" nodeType="after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250"/>
                                        <p:tgtEl>
                                          <p:spTgt spid="19"/>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fade">
                                      <p:cBhvr>
                                        <p:cTn id="65" dur="250"/>
                                        <p:tgtEl>
                                          <p:spTgt spid="14"/>
                                        </p:tgtEl>
                                      </p:cBhvr>
                                    </p:animEffect>
                                  </p:childTnLst>
                                </p:cTn>
                              </p:par>
                            </p:childTnLst>
                          </p:cTn>
                        </p:par>
                        <p:par>
                          <p:cTn id="66" fill="hold">
                            <p:stCondLst>
                              <p:cond delay="250"/>
                            </p:stCondLst>
                            <p:childTnLst>
                              <p:par>
                                <p:cTn id="67" presetID="10" presetClass="entr" presetSubtype="0" fill="hold" grpId="0" nodeType="afterEffect">
                                  <p:stCondLst>
                                    <p:cond delay="0"/>
                                  </p:stCondLst>
                                  <p:childTnLst>
                                    <p:set>
                                      <p:cBhvr>
                                        <p:cTn id="68" dur="1" fill="hold">
                                          <p:stCondLst>
                                            <p:cond delay="0"/>
                                          </p:stCondLst>
                                        </p:cTn>
                                        <p:tgtEl>
                                          <p:spTgt spid="12"/>
                                        </p:tgtEl>
                                        <p:attrNameLst>
                                          <p:attrName>style.visibility</p:attrName>
                                        </p:attrNameLst>
                                      </p:cBhvr>
                                      <p:to>
                                        <p:strVal val="visible"/>
                                      </p:to>
                                    </p:set>
                                    <p:animEffect transition="in" filter="fade">
                                      <p:cBhvr>
                                        <p:cTn id="69" dur="250"/>
                                        <p:tgtEl>
                                          <p:spTgt spid="12"/>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15"/>
                                        </p:tgtEl>
                                        <p:attrNameLst>
                                          <p:attrName>style.visibility</p:attrName>
                                        </p:attrNameLst>
                                      </p:cBhvr>
                                      <p:to>
                                        <p:strVal val="visible"/>
                                      </p:to>
                                    </p:set>
                                    <p:animEffect transition="in" filter="fade">
                                      <p:cBhvr>
                                        <p:cTn id="74" dur="250"/>
                                        <p:tgtEl>
                                          <p:spTgt spid="15"/>
                                        </p:tgtEl>
                                      </p:cBhvr>
                                    </p:animEffect>
                                  </p:childTnLst>
                                </p:cTn>
                              </p:par>
                            </p:childTnLst>
                          </p:cTn>
                        </p:par>
                        <p:par>
                          <p:cTn id="75" fill="hold">
                            <p:stCondLst>
                              <p:cond delay="250"/>
                            </p:stCondLst>
                            <p:childTnLst>
                              <p:par>
                                <p:cTn id="76" presetID="10" presetClass="entr" presetSubtype="0" fill="hold" grpId="0" nodeType="afterEffect">
                                  <p:stCondLst>
                                    <p:cond delay="0"/>
                                  </p:stCondLst>
                                  <p:childTnLst>
                                    <p:set>
                                      <p:cBhvr>
                                        <p:cTn id="77" dur="1" fill="hold">
                                          <p:stCondLst>
                                            <p:cond delay="0"/>
                                          </p:stCondLst>
                                        </p:cTn>
                                        <p:tgtEl>
                                          <p:spTgt spid="33"/>
                                        </p:tgtEl>
                                        <p:attrNameLst>
                                          <p:attrName>style.visibility</p:attrName>
                                        </p:attrNameLst>
                                      </p:cBhvr>
                                      <p:to>
                                        <p:strVal val="visible"/>
                                      </p:to>
                                    </p:set>
                                    <p:animEffect transition="in" filter="fade">
                                      <p:cBhvr>
                                        <p:cTn id="78" dur="250"/>
                                        <p:tgtEl>
                                          <p:spTgt spid="33"/>
                                        </p:tgtEl>
                                      </p:cBhvr>
                                    </p:animEffect>
                                  </p:childTnLst>
                                </p:cTn>
                              </p:par>
                            </p:childTnLst>
                          </p:cTn>
                        </p:par>
                        <p:par>
                          <p:cTn id="79" fill="hold">
                            <p:stCondLst>
                              <p:cond delay="500"/>
                            </p:stCondLst>
                            <p:childTnLst>
                              <p:par>
                                <p:cTn id="80" presetID="10" presetClass="entr" presetSubtype="0" fill="hold" grpId="0" nodeType="afterEffect">
                                  <p:stCondLst>
                                    <p:cond delay="0"/>
                                  </p:stCondLst>
                                  <p:childTnLst>
                                    <p:set>
                                      <p:cBhvr>
                                        <p:cTn id="81" dur="1" fill="hold">
                                          <p:stCondLst>
                                            <p:cond delay="0"/>
                                          </p:stCondLst>
                                        </p:cTn>
                                        <p:tgtEl>
                                          <p:spTgt spid="11"/>
                                        </p:tgtEl>
                                        <p:attrNameLst>
                                          <p:attrName>style.visibility</p:attrName>
                                        </p:attrNameLst>
                                      </p:cBhvr>
                                      <p:to>
                                        <p:strVal val="visible"/>
                                      </p:to>
                                    </p:set>
                                    <p:animEffect transition="in" filter="fade">
                                      <p:cBhvr>
                                        <p:cTn id="82" dur="250"/>
                                        <p:tgtEl>
                                          <p:spTgt spid="11"/>
                                        </p:tgtEl>
                                      </p:cBhvr>
                                    </p:animEffect>
                                  </p:childTnLst>
                                </p:cTn>
                              </p:par>
                            </p:childTnLst>
                          </p:cTn>
                        </p:par>
                        <p:par>
                          <p:cTn id="83" fill="hold">
                            <p:stCondLst>
                              <p:cond delay="750"/>
                            </p:stCondLst>
                            <p:childTnLst>
                              <p:par>
                                <p:cTn id="84" presetID="10" presetClass="entr" presetSubtype="0" fill="hold" grpId="0" nodeType="afterEffect">
                                  <p:stCondLst>
                                    <p:cond delay="0"/>
                                  </p:stCondLst>
                                  <p:childTnLst>
                                    <p:set>
                                      <p:cBhvr>
                                        <p:cTn id="85" dur="1" fill="hold">
                                          <p:stCondLst>
                                            <p:cond delay="0"/>
                                          </p:stCondLst>
                                        </p:cTn>
                                        <p:tgtEl>
                                          <p:spTgt spid="34"/>
                                        </p:tgtEl>
                                        <p:attrNameLst>
                                          <p:attrName>style.visibility</p:attrName>
                                        </p:attrNameLst>
                                      </p:cBhvr>
                                      <p:to>
                                        <p:strVal val="visible"/>
                                      </p:to>
                                    </p:set>
                                    <p:animEffect transition="in" filter="fade">
                                      <p:cBhvr>
                                        <p:cTn id="86" dur="250"/>
                                        <p:tgtEl>
                                          <p:spTgt spid="34"/>
                                        </p:tgtEl>
                                      </p:cBhvr>
                                    </p:animEffect>
                                  </p:childTnLst>
                                </p:cTn>
                              </p:par>
                            </p:childTnLst>
                          </p:cTn>
                        </p:par>
                        <p:par>
                          <p:cTn id="87" fill="hold">
                            <p:stCondLst>
                              <p:cond delay="1000"/>
                            </p:stCondLst>
                            <p:childTnLst>
                              <p:par>
                                <p:cTn id="88" presetID="10" presetClass="entr" presetSubtype="0" fill="hold" grpId="0" nodeType="afterEffect">
                                  <p:stCondLst>
                                    <p:cond delay="0"/>
                                  </p:stCondLst>
                                  <p:childTnLst>
                                    <p:set>
                                      <p:cBhvr>
                                        <p:cTn id="89" dur="1" fill="hold">
                                          <p:stCondLst>
                                            <p:cond delay="0"/>
                                          </p:stCondLst>
                                        </p:cTn>
                                        <p:tgtEl>
                                          <p:spTgt spid="7"/>
                                        </p:tgtEl>
                                        <p:attrNameLst>
                                          <p:attrName>style.visibility</p:attrName>
                                        </p:attrNameLst>
                                      </p:cBhvr>
                                      <p:to>
                                        <p:strVal val="visible"/>
                                      </p:to>
                                    </p:set>
                                    <p:animEffect transition="in" filter="fade">
                                      <p:cBhvr>
                                        <p:cTn id="90" dur="250"/>
                                        <p:tgtEl>
                                          <p:spTgt spid="7"/>
                                        </p:tgtEl>
                                      </p:cBhvr>
                                    </p:animEffect>
                                  </p:childTnLst>
                                </p:cTn>
                              </p:par>
                            </p:childTnLst>
                          </p:cTn>
                        </p:par>
                        <p:par>
                          <p:cTn id="91" fill="hold">
                            <p:stCondLst>
                              <p:cond delay="1250"/>
                            </p:stCondLst>
                            <p:childTnLst>
                              <p:par>
                                <p:cTn id="92" presetID="10" presetClass="entr" presetSubtype="0" fill="hold" grpId="0" nodeType="afterEffect">
                                  <p:stCondLst>
                                    <p:cond delay="0"/>
                                  </p:stCondLst>
                                  <p:childTnLst>
                                    <p:set>
                                      <p:cBhvr>
                                        <p:cTn id="93" dur="1" fill="hold">
                                          <p:stCondLst>
                                            <p:cond delay="0"/>
                                          </p:stCondLst>
                                        </p:cTn>
                                        <p:tgtEl>
                                          <p:spTgt spid="9"/>
                                        </p:tgtEl>
                                        <p:attrNameLst>
                                          <p:attrName>style.visibility</p:attrName>
                                        </p:attrNameLst>
                                      </p:cBhvr>
                                      <p:to>
                                        <p:strVal val="visible"/>
                                      </p:to>
                                    </p:set>
                                    <p:animEffect transition="in" filter="fade">
                                      <p:cBhvr>
                                        <p:cTn id="94" dur="250"/>
                                        <p:tgtEl>
                                          <p:spTgt spid="9"/>
                                        </p:tgtEl>
                                      </p:cBhvr>
                                    </p:animEffect>
                                  </p:childTnLst>
                                </p:cTn>
                              </p:par>
                            </p:childTnLst>
                          </p:cTn>
                        </p:par>
                        <p:par>
                          <p:cTn id="95" fill="hold">
                            <p:stCondLst>
                              <p:cond delay="1500"/>
                            </p:stCondLst>
                            <p:childTnLst>
                              <p:par>
                                <p:cTn id="96" presetID="10" presetClass="entr" presetSubtype="0" fill="hold" grpId="0" nodeType="afterEffect">
                                  <p:stCondLst>
                                    <p:cond delay="0"/>
                                  </p:stCondLst>
                                  <p:childTnLst>
                                    <p:set>
                                      <p:cBhvr>
                                        <p:cTn id="97" dur="1" fill="hold">
                                          <p:stCondLst>
                                            <p:cond delay="0"/>
                                          </p:stCondLst>
                                        </p:cTn>
                                        <p:tgtEl>
                                          <p:spTgt spid="10"/>
                                        </p:tgtEl>
                                        <p:attrNameLst>
                                          <p:attrName>style.visibility</p:attrName>
                                        </p:attrNameLst>
                                      </p:cBhvr>
                                      <p:to>
                                        <p:strVal val="visible"/>
                                      </p:to>
                                    </p:set>
                                    <p:animEffect transition="in" filter="fade">
                                      <p:cBhvr>
                                        <p:cTn id="98" dur="250"/>
                                        <p:tgtEl>
                                          <p:spTgt spid="10"/>
                                        </p:tgtEl>
                                      </p:cBhvr>
                                    </p:animEffect>
                                  </p:childTnLst>
                                </p:cTn>
                              </p:par>
                            </p:childTnLst>
                          </p:cTn>
                        </p:par>
                        <p:par>
                          <p:cTn id="99" fill="hold">
                            <p:stCondLst>
                              <p:cond delay="1750"/>
                            </p:stCondLst>
                            <p:childTnLst>
                              <p:par>
                                <p:cTn id="100" presetID="10" presetClass="entr" presetSubtype="0" fill="hold" grpId="0" nodeType="afterEffect">
                                  <p:stCondLst>
                                    <p:cond delay="0"/>
                                  </p:stCondLst>
                                  <p:childTnLst>
                                    <p:set>
                                      <p:cBhvr>
                                        <p:cTn id="101" dur="1" fill="hold">
                                          <p:stCondLst>
                                            <p:cond delay="0"/>
                                          </p:stCondLst>
                                        </p:cTn>
                                        <p:tgtEl>
                                          <p:spTgt spid="8"/>
                                        </p:tgtEl>
                                        <p:attrNameLst>
                                          <p:attrName>style.visibility</p:attrName>
                                        </p:attrNameLst>
                                      </p:cBhvr>
                                      <p:to>
                                        <p:strVal val="visible"/>
                                      </p:to>
                                    </p:set>
                                    <p:animEffect transition="in" filter="fade">
                                      <p:cBhvr>
                                        <p:cTn id="102" dur="250"/>
                                        <p:tgtEl>
                                          <p:spTgt spid="8"/>
                                        </p:tgtEl>
                                      </p:cBhvr>
                                    </p:animEffect>
                                  </p:childTnLst>
                                </p:cTn>
                              </p:par>
                            </p:childTnLst>
                          </p:cTn>
                        </p:par>
                        <p:par>
                          <p:cTn id="103" fill="hold">
                            <p:stCondLst>
                              <p:cond delay="2000"/>
                            </p:stCondLst>
                            <p:childTnLst>
                              <p:par>
                                <p:cTn id="104" presetID="10" presetClass="entr" presetSubtype="0" fill="hold" grpId="0" nodeType="afterEffect">
                                  <p:stCondLst>
                                    <p:cond delay="0"/>
                                  </p:stCondLst>
                                  <p:childTnLst>
                                    <p:set>
                                      <p:cBhvr>
                                        <p:cTn id="105" dur="1" fill="hold">
                                          <p:stCondLst>
                                            <p:cond delay="0"/>
                                          </p:stCondLst>
                                        </p:cTn>
                                        <p:tgtEl>
                                          <p:spTgt spid="4"/>
                                        </p:tgtEl>
                                        <p:attrNameLst>
                                          <p:attrName>style.visibility</p:attrName>
                                        </p:attrNameLst>
                                      </p:cBhvr>
                                      <p:to>
                                        <p:strVal val="visible"/>
                                      </p:to>
                                    </p:set>
                                    <p:animEffect transition="in" filter="fade">
                                      <p:cBhvr>
                                        <p:cTn id="106" dur="250"/>
                                        <p:tgtEl>
                                          <p:spTgt spid="4"/>
                                        </p:tgtEl>
                                      </p:cBhvr>
                                    </p:animEffect>
                                  </p:childTnLst>
                                </p:cTn>
                              </p:par>
                            </p:childTnLst>
                          </p:cTn>
                        </p:par>
                        <p:par>
                          <p:cTn id="107" fill="hold">
                            <p:stCondLst>
                              <p:cond delay="2250"/>
                            </p:stCondLst>
                            <p:childTnLst>
                              <p:par>
                                <p:cTn id="108" presetID="10" presetClass="entr" presetSubtype="0" fill="hold" grpId="0" nodeType="afterEffect">
                                  <p:stCondLst>
                                    <p:cond delay="0"/>
                                  </p:stCondLst>
                                  <p:childTnLst>
                                    <p:set>
                                      <p:cBhvr>
                                        <p:cTn id="109" dur="1" fill="hold">
                                          <p:stCondLst>
                                            <p:cond delay="0"/>
                                          </p:stCondLst>
                                        </p:cTn>
                                        <p:tgtEl>
                                          <p:spTgt spid="5"/>
                                        </p:tgtEl>
                                        <p:attrNameLst>
                                          <p:attrName>style.visibility</p:attrName>
                                        </p:attrNameLst>
                                      </p:cBhvr>
                                      <p:to>
                                        <p:strVal val="visible"/>
                                      </p:to>
                                    </p:set>
                                    <p:animEffect transition="in" filter="fade">
                                      <p:cBhvr>
                                        <p:cTn id="110" dur="250"/>
                                        <p:tgtEl>
                                          <p:spTgt spid="5"/>
                                        </p:tgtEl>
                                      </p:cBhvr>
                                    </p:animEffect>
                                  </p:childTnLst>
                                </p:cTn>
                              </p:par>
                            </p:childTnLst>
                          </p:cTn>
                        </p:par>
                        <p:par>
                          <p:cTn id="111" fill="hold">
                            <p:stCondLst>
                              <p:cond delay="2500"/>
                            </p:stCondLst>
                            <p:childTnLst>
                              <p:par>
                                <p:cTn id="112" presetID="10" presetClass="entr" presetSubtype="0" fill="hold" grpId="0" nodeType="afterEffect">
                                  <p:stCondLst>
                                    <p:cond delay="0"/>
                                  </p:stCondLst>
                                  <p:childTnLst>
                                    <p:set>
                                      <p:cBhvr>
                                        <p:cTn id="113" dur="1" fill="hold">
                                          <p:stCondLst>
                                            <p:cond delay="0"/>
                                          </p:stCondLst>
                                        </p:cTn>
                                        <p:tgtEl>
                                          <p:spTgt spid="6"/>
                                        </p:tgtEl>
                                        <p:attrNameLst>
                                          <p:attrName>style.visibility</p:attrName>
                                        </p:attrNameLst>
                                      </p:cBhvr>
                                      <p:to>
                                        <p:strVal val="visible"/>
                                      </p:to>
                                    </p:set>
                                    <p:animEffect transition="in" filter="fade">
                                      <p:cBhvr>
                                        <p:cTn id="114"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2" grpId="0" animBg="1"/>
      <p:bldP spid="23" grpId="0" animBg="1"/>
      <p:bldP spid="24" grpId="0" animBg="1"/>
      <p:bldP spid="25" grpId="0" animBg="1"/>
      <p:bldP spid="26" grpId="0" animBg="1"/>
      <p:bldP spid="28" grpId="0" animBg="1"/>
      <p:bldP spid="29" grpId="0" animBg="1"/>
      <p:bldP spid="31" grpId="0" animBg="1"/>
      <p:bldP spid="32" grpId="0" animBg="1"/>
      <p:bldP spid="33" grpId="0" animBg="1"/>
      <p:bldP spid="34" grpId="0" animBg="1"/>
    </p:bld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382EB-2650-4D3A-974D-CF491663C9D1}"/>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8810BF85-6EB1-495A-9C53-F68BA182818B}"/>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4E2BC212-EF4C-4ADF-A9D5-6CFE1A25E1A1}"/>
              </a:ext>
            </a:extLst>
          </p:cNvPr>
          <p:cNvPicPr>
            <a:picLocks noChangeAspect="1"/>
          </p:cNvPicPr>
          <p:nvPr/>
        </p:nvPicPr>
        <p:blipFill>
          <a:blip r:embed="rId2"/>
          <a:stretch>
            <a:fillRect/>
          </a:stretch>
        </p:blipFill>
        <p:spPr>
          <a:xfrm>
            <a:off x="0" y="602375"/>
            <a:ext cx="8171645" cy="6255623"/>
          </a:xfrm>
          <a:prstGeom prst="rect">
            <a:avLst/>
          </a:prstGeom>
        </p:spPr>
      </p:pic>
      <p:pic>
        <p:nvPicPr>
          <p:cNvPr id="7" name="Picture 6">
            <a:extLst>
              <a:ext uri="{FF2B5EF4-FFF2-40B4-BE49-F238E27FC236}">
                <a16:creationId xmlns:a16="http://schemas.microsoft.com/office/drawing/2014/main" id="{296984EE-E89C-4BE1-8800-63C1A0FB860D}"/>
              </a:ext>
            </a:extLst>
          </p:cNvPr>
          <p:cNvPicPr>
            <a:picLocks noChangeAspect="1"/>
          </p:cNvPicPr>
          <p:nvPr/>
        </p:nvPicPr>
        <p:blipFill>
          <a:blip r:embed="rId3"/>
          <a:stretch>
            <a:fillRect/>
          </a:stretch>
        </p:blipFill>
        <p:spPr>
          <a:xfrm>
            <a:off x="8377423" y="818582"/>
            <a:ext cx="3814577" cy="3748524"/>
          </a:xfrm>
          <a:prstGeom prst="rect">
            <a:avLst/>
          </a:prstGeom>
        </p:spPr>
      </p:pic>
      <p:sp>
        <p:nvSpPr>
          <p:cNvPr id="9" name="TextBox 8">
            <a:extLst>
              <a:ext uri="{FF2B5EF4-FFF2-40B4-BE49-F238E27FC236}">
                <a16:creationId xmlns:a16="http://schemas.microsoft.com/office/drawing/2014/main" id="{4F991DD0-8F6E-4B57-9512-E97CFBA2FAB7}"/>
              </a:ext>
            </a:extLst>
          </p:cNvPr>
          <p:cNvSpPr txBox="1"/>
          <p:nvPr/>
        </p:nvSpPr>
        <p:spPr>
          <a:xfrm>
            <a:off x="5329960" y="5670086"/>
            <a:ext cx="6094926" cy="369332"/>
          </a:xfrm>
          <a:prstGeom prst="rect">
            <a:avLst/>
          </a:prstGeom>
          <a:noFill/>
        </p:spPr>
        <p:txBody>
          <a:bodyPr wrap="square">
            <a:spAutoFit/>
          </a:bodyPr>
          <a:lstStyle/>
          <a:p>
            <a:r>
              <a:rPr lang="en-US" dirty="0">
                <a:hlinkClick r:id="rId4"/>
              </a:rPr>
              <a:t>What is an Influence Diagram? | Analytica Software</a:t>
            </a:r>
            <a:endParaRPr lang="en-US" dirty="0"/>
          </a:p>
        </p:txBody>
      </p:sp>
    </p:spTree>
    <p:extLst>
      <p:ext uri="{BB962C8B-B14F-4D97-AF65-F5344CB8AC3E}">
        <p14:creationId xmlns:p14="http://schemas.microsoft.com/office/powerpoint/2010/main" val="1862556266"/>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CB3E2-42AE-44DE-81DB-DBA2782AE03E}"/>
              </a:ext>
            </a:extLst>
          </p:cNvPr>
          <p:cNvSpPr>
            <a:spLocks noGrp="1"/>
          </p:cNvSpPr>
          <p:nvPr>
            <p:ph type="title"/>
          </p:nvPr>
        </p:nvSpPr>
        <p:spPr/>
        <p:txBody>
          <a:bodyPr/>
          <a:lstStyle/>
          <a:p>
            <a:r>
              <a:rPr lang="en-US" dirty="0"/>
              <a:t>Inference</a:t>
            </a:r>
          </a:p>
        </p:txBody>
      </p:sp>
      <p:sp>
        <p:nvSpPr>
          <p:cNvPr id="3" name="Content Placeholder 2">
            <a:extLst>
              <a:ext uri="{FF2B5EF4-FFF2-40B4-BE49-F238E27FC236}">
                <a16:creationId xmlns:a16="http://schemas.microsoft.com/office/drawing/2014/main" id="{9A4B82E3-E227-464F-A0C0-59D6C76C0C98}"/>
              </a:ext>
            </a:extLst>
          </p:cNvPr>
          <p:cNvSpPr>
            <a:spLocks noGrp="1"/>
          </p:cNvSpPr>
          <p:nvPr>
            <p:ph idx="1"/>
          </p:nvPr>
        </p:nvSpPr>
        <p:spPr/>
        <p:txBody>
          <a:bodyPr/>
          <a:lstStyle/>
          <a:p>
            <a:r>
              <a:rPr lang="en-US" dirty="0"/>
              <a:t>Four kind of inference: deduction, induction, abduction, dialectics</a:t>
            </a:r>
          </a:p>
          <a:p>
            <a:r>
              <a:rPr lang="en-US" dirty="0"/>
              <a:t>Western is good at deduction, induction inference, but Eastern, is good at abduction and dialectics.</a:t>
            </a:r>
          </a:p>
          <a:p>
            <a:r>
              <a:rPr lang="zh-TW" altLang="en-US" dirty="0"/>
              <a:t>如果用中文表達，您會如何選擇符合當代人了解用語？</a:t>
            </a:r>
          </a:p>
          <a:p>
            <a:r>
              <a:rPr lang="zh-TW" altLang="en-US" sz="3600" dirty="0"/>
              <a:t>演繹、歸納、溯因、辯證</a:t>
            </a:r>
            <a:endParaRPr lang="en-US" altLang="zh-TW" sz="3600" dirty="0"/>
          </a:p>
          <a:p>
            <a:r>
              <a:rPr lang="zh-TW" altLang="en-US" dirty="0"/>
              <a:t>研讀易經的卦爻辭，這四個推理方式都用上了。</a:t>
            </a:r>
          </a:p>
          <a:p>
            <a:r>
              <a:rPr lang="zh-TW" altLang="en-US" dirty="0"/>
              <a:t>馬克斯唯物辯證法是大陸教育的重點，台灣年輕人這方面挺吃虧啊！</a:t>
            </a:r>
          </a:p>
          <a:p>
            <a:r>
              <a:rPr lang="zh-TW" altLang="en-US" dirty="0"/>
              <a:t>是的，東方最擅長的溯因法與辯證法，台灣年輕人應該都不會吧！</a:t>
            </a:r>
            <a:endParaRPr lang="en-US" altLang="zh-TW" dirty="0"/>
          </a:p>
          <a:p>
            <a:r>
              <a:rPr lang="en-US" dirty="0"/>
              <a:t>* Abductive reasoning </a:t>
            </a:r>
            <a:r>
              <a:rPr lang="en-US" dirty="0">
                <a:sym typeface="Wingdings" panose="05000000000000000000" pitchFamily="2" charset="2"/>
              </a:rPr>
              <a:t> </a:t>
            </a:r>
            <a:r>
              <a:rPr lang="zh-TW" altLang="en-US" dirty="0">
                <a:hlinkClick r:id="rId2"/>
              </a:rPr>
              <a:t>溯因推理</a:t>
            </a:r>
            <a:endParaRPr lang="en-US" dirty="0"/>
          </a:p>
        </p:txBody>
      </p:sp>
    </p:spTree>
    <p:extLst>
      <p:ext uri="{BB962C8B-B14F-4D97-AF65-F5344CB8AC3E}">
        <p14:creationId xmlns:p14="http://schemas.microsoft.com/office/powerpoint/2010/main" val="3821724522"/>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C2DB3-9858-4EF6-BFDB-A1BE4D0213FC}"/>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E57B99D-E4EC-4E0B-A7A9-4D0BAF360ED5}"/>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CA9FE2D2-902E-4747-ABC0-1C6A11B6CBA5}"/>
              </a:ext>
            </a:extLst>
          </p:cNvPr>
          <p:cNvPicPr>
            <a:picLocks noChangeAspect="1"/>
          </p:cNvPicPr>
          <p:nvPr/>
        </p:nvPicPr>
        <p:blipFill>
          <a:blip r:embed="rId3"/>
          <a:stretch>
            <a:fillRect/>
          </a:stretch>
        </p:blipFill>
        <p:spPr>
          <a:xfrm>
            <a:off x="0" y="-190976"/>
            <a:ext cx="10326541" cy="6820852"/>
          </a:xfrm>
          <a:prstGeom prst="rect">
            <a:avLst/>
          </a:prstGeom>
        </p:spPr>
      </p:pic>
      <p:sp>
        <p:nvSpPr>
          <p:cNvPr id="7" name="TextBox 6">
            <a:extLst>
              <a:ext uri="{FF2B5EF4-FFF2-40B4-BE49-F238E27FC236}">
                <a16:creationId xmlns:a16="http://schemas.microsoft.com/office/drawing/2014/main" id="{63B876A9-EC58-4288-9218-A3FCDFA9B3FA}"/>
              </a:ext>
            </a:extLst>
          </p:cNvPr>
          <p:cNvSpPr txBox="1"/>
          <p:nvPr/>
        </p:nvSpPr>
        <p:spPr>
          <a:xfrm>
            <a:off x="107155" y="6567577"/>
            <a:ext cx="9662319" cy="276999"/>
          </a:xfrm>
          <a:prstGeom prst="rect">
            <a:avLst/>
          </a:prstGeom>
          <a:solidFill>
            <a:schemeClr val="accent4">
              <a:lumMod val="20000"/>
              <a:lumOff val="80000"/>
            </a:schemeClr>
          </a:solidFill>
        </p:spPr>
        <p:txBody>
          <a:bodyPr wrap="square">
            <a:spAutoFit/>
          </a:bodyPr>
          <a:lstStyle/>
          <a:p>
            <a:r>
              <a:rPr lang="en-US" sz="1200" dirty="0">
                <a:hlinkClick r:id="rId4"/>
              </a:rPr>
              <a:t>(PDF) Inferential Dialectics: On Dialectical Reasoning in Critical Social Science and the Socio-Cultural World (researchgate.net)</a:t>
            </a:r>
            <a:endParaRPr lang="en-US" sz="1200" dirty="0"/>
          </a:p>
        </p:txBody>
      </p:sp>
    </p:spTree>
    <p:extLst>
      <p:ext uri="{BB962C8B-B14F-4D97-AF65-F5344CB8AC3E}">
        <p14:creationId xmlns:p14="http://schemas.microsoft.com/office/powerpoint/2010/main" val="3890684323"/>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E3F0D-D60B-4488-A169-4DFFFF958D37}"/>
              </a:ext>
            </a:extLst>
          </p:cNvPr>
          <p:cNvSpPr>
            <a:spLocks noGrp="1"/>
          </p:cNvSpPr>
          <p:nvPr>
            <p:ph type="title"/>
          </p:nvPr>
        </p:nvSpPr>
        <p:spPr/>
        <p:txBody>
          <a:bodyPr/>
          <a:lstStyle/>
          <a:p>
            <a:pPr algn="r"/>
            <a:r>
              <a:rPr lang="zh-TW" altLang="en-US" sz="3200" i="0" dirty="0"/>
              <a:t>演繹、歸納、溯因、辯證</a:t>
            </a:r>
            <a:endParaRPr lang="en-US" i="0" dirty="0"/>
          </a:p>
        </p:txBody>
      </p:sp>
      <p:sp>
        <p:nvSpPr>
          <p:cNvPr id="3" name="Content Placeholder 2">
            <a:extLst>
              <a:ext uri="{FF2B5EF4-FFF2-40B4-BE49-F238E27FC236}">
                <a16:creationId xmlns:a16="http://schemas.microsoft.com/office/drawing/2014/main" id="{C29FB246-A844-4FBE-9E0D-8E79DF068F8D}"/>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64818EF1-2E96-4227-8A8C-6D1E1279C83C}"/>
              </a:ext>
            </a:extLst>
          </p:cNvPr>
          <p:cNvPicPr>
            <a:picLocks noChangeAspect="1"/>
          </p:cNvPicPr>
          <p:nvPr/>
        </p:nvPicPr>
        <p:blipFill>
          <a:blip r:embed="rId2"/>
          <a:stretch>
            <a:fillRect/>
          </a:stretch>
        </p:blipFill>
        <p:spPr>
          <a:xfrm>
            <a:off x="0" y="0"/>
            <a:ext cx="7178777" cy="6858000"/>
          </a:xfrm>
          <a:prstGeom prst="rect">
            <a:avLst/>
          </a:prstGeom>
        </p:spPr>
      </p:pic>
      <p:sp>
        <p:nvSpPr>
          <p:cNvPr id="7" name="TextBox 6">
            <a:extLst>
              <a:ext uri="{FF2B5EF4-FFF2-40B4-BE49-F238E27FC236}">
                <a16:creationId xmlns:a16="http://schemas.microsoft.com/office/drawing/2014/main" id="{0436D475-C624-4B59-A353-B9FF5AB38304}"/>
              </a:ext>
            </a:extLst>
          </p:cNvPr>
          <p:cNvSpPr txBox="1"/>
          <p:nvPr/>
        </p:nvSpPr>
        <p:spPr>
          <a:xfrm>
            <a:off x="8105775" y="2129522"/>
            <a:ext cx="3781425" cy="2031325"/>
          </a:xfrm>
          <a:prstGeom prst="rect">
            <a:avLst/>
          </a:prstGeom>
          <a:noFill/>
        </p:spPr>
        <p:txBody>
          <a:bodyPr wrap="square">
            <a:spAutoFit/>
          </a:bodyPr>
          <a:lstStyle/>
          <a:p>
            <a:r>
              <a:rPr lang="en-US" dirty="0"/>
              <a:t>HESSD 6, 6581–6610, 2009 Experimentation and explanatory modelling in hydrology M. G. </a:t>
            </a:r>
            <a:r>
              <a:rPr lang="en-US" dirty="0" err="1"/>
              <a:t>Kleinhans</a:t>
            </a:r>
            <a:r>
              <a:rPr lang="en-US" dirty="0"/>
              <a:t> et al</a:t>
            </a:r>
          </a:p>
          <a:p>
            <a:r>
              <a:rPr lang="en-US" dirty="0">
                <a:hlinkClick r:id="rId3"/>
              </a:rPr>
              <a:t>https://hess.copernicus.org/preprints/6/6581/2009/hessd-6-6581-2009.pdf</a:t>
            </a:r>
            <a:r>
              <a:rPr lang="en-US" dirty="0"/>
              <a:t> </a:t>
            </a:r>
          </a:p>
        </p:txBody>
      </p:sp>
    </p:spTree>
    <p:extLst>
      <p:ext uri="{BB962C8B-B14F-4D97-AF65-F5344CB8AC3E}">
        <p14:creationId xmlns:p14="http://schemas.microsoft.com/office/powerpoint/2010/main" val="4158200008"/>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2458B-7995-45BA-AA4C-1A0A14F42FDD}"/>
              </a:ext>
            </a:extLst>
          </p:cNvPr>
          <p:cNvSpPr>
            <a:spLocks noGrp="1"/>
          </p:cNvSpPr>
          <p:nvPr>
            <p:ph type="title"/>
          </p:nvPr>
        </p:nvSpPr>
        <p:spPr/>
        <p:txBody>
          <a:bodyPr/>
          <a:lstStyle/>
          <a:p>
            <a:r>
              <a:rPr lang="en-US" dirty="0"/>
              <a:t>Dialectics of Inference</a:t>
            </a:r>
          </a:p>
        </p:txBody>
      </p:sp>
      <p:sp>
        <p:nvSpPr>
          <p:cNvPr id="3" name="Content Placeholder 2">
            <a:extLst>
              <a:ext uri="{FF2B5EF4-FFF2-40B4-BE49-F238E27FC236}">
                <a16:creationId xmlns:a16="http://schemas.microsoft.com/office/drawing/2014/main" id="{18A4697E-9630-4904-97FA-C0E04A355067}"/>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A2F19AEB-A2CF-416D-8727-2C27A226F2DB}"/>
              </a:ext>
            </a:extLst>
          </p:cNvPr>
          <p:cNvPicPr>
            <a:picLocks noChangeAspect="1"/>
          </p:cNvPicPr>
          <p:nvPr/>
        </p:nvPicPr>
        <p:blipFill>
          <a:blip r:embed="rId2"/>
          <a:stretch>
            <a:fillRect/>
          </a:stretch>
        </p:blipFill>
        <p:spPr>
          <a:xfrm>
            <a:off x="304800" y="600075"/>
            <a:ext cx="9488224" cy="4020111"/>
          </a:xfrm>
          <a:prstGeom prst="rect">
            <a:avLst/>
          </a:prstGeom>
        </p:spPr>
      </p:pic>
      <p:sp>
        <p:nvSpPr>
          <p:cNvPr id="7" name="TextBox 6">
            <a:extLst>
              <a:ext uri="{FF2B5EF4-FFF2-40B4-BE49-F238E27FC236}">
                <a16:creationId xmlns:a16="http://schemas.microsoft.com/office/drawing/2014/main" id="{AE10A2E3-CC90-421A-A46D-5D8D4EC2A44B}"/>
              </a:ext>
            </a:extLst>
          </p:cNvPr>
          <p:cNvSpPr txBox="1"/>
          <p:nvPr/>
        </p:nvSpPr>
        <p:spPr>
          <a:xfrm>
            <a:off x="1152524" y="4971871"/>
            <a:ext cx="10544175" cy="923330"/>
          </a:xfrm>
          <a:prstGeom prst="rect">
            <a:avLst/>
          </a:prstGeom>
          <a:noFill/>
        </p:spPr>
        <p:txBody>
          <a:bodyPr wrap="square">
            <a:spAutoFit/>
          </a:bodyPr>
          <a:lstStyle/>
          <a:p>
            <a:pPr algn="l"/>
            <a:r>
              <a:rPr lang="en-US" b="0" i="0" dirty="0">
                <a:solidFill>
                  <a:srgbClr val="111111"/>
                </a:solidFill>
                <a:effectLst/>
                <a:latin typeface="Roboto" panose="02000000000000000000" pitchFamily="2" charset="0"/>
              </a:rPr>
              <a:t>Inferential Dialectics: On Dialectical Reasoning in Critical Social Science and the Socio-Cultural World</a:t>
            </a:r>
          </a:p>
          <a:p>
            <a:pPr algn="l"/>
            <a:r>
              <a:rPr lang="en-US" b="0" i="0" dirty="0">
                <a:solidFill>
                  <a:srgbClr val="555555"/>
                </a:solidFill>
                <a:effectLst/>
                <a:latin typeface="Roboto" panose="02000000000000000000" pitchFamily="2" charset="0"/>
              </a:rPr>
              <a:t>January 2018</a:t>
            </a:r>
          </a:p>
          <a:p>
            <a:pPr algn="l"/>
            <a:r>
              <a:rPr lang="en-US" b="0" i="0" dirty="0">
                <a:solidFill>
                  <a:srgbClr val="555555"/>
                </a:solidFill>
                <a:effectLst/>
                <a:latin typeface="Roboto" panose="02000000000000000000" pitchFamily="2" charset="0"/>
              </a:rPr>
              <a:t>DOI:</a:t>
            </a:r>
            <a:r>
              <a:rPr lang="en-US" b="0" i="0" u="sng" dirty="0">
                <a:solidFill>
                  <a:srgbClr val="555555"/>
                </a:solidFill>
                <a:effectLst/>
                <a:latin typeface="inherit"/>
                <a:hlinkClick r:id="rId3"/>
              </a:rPr>
              <a:t>10.1007/978-981-10-6641-2_5</a:t>
            </a:r>
            <a:endParaRPr lang="en-US" b="0" i="0" dirty="0">
              <a:solidFill>
                <a:srgbClr val="555555"/>
              </a:solidFill>
              <a:effectLst/>
              <a:latin typeface="Roboto" panose="02000000000000000000" pitchFamily="2" charset="0"/>
            </a:endParaRPr>
          </a:p>
        </p:txBody>
      </p:sp>
    </p:spTree>
    <p:extLst>
      <p:ext uri="{BB962C8B-B14F-4D97-AF65-F5344CB8AC3E}">
        <p14:creationId xmlns:p14="http://schemas.microsoft.com/office/powerpoint/2010/main" val="2910476396"/>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E276C-4F1F-4C48-8999-7CDEBC5C724A}"/>
              </a:ext>
            </a:extLst>
          </p:cNvPr>
          <p:cNvSpPr>
            <a:spLocks noGrp="1"/>
          </p:cNvSpPr>
          <p:nvPr>
            <p:ph type="title"/>
          </p:nvPr>
        </p:nvSpPr>
        <p:spPr/>
        <p:txBody>
          <a:bodyPr>
            <a:normAutofit fontScale="90000"/>
          </a:bodyPr>
          <a:lstStyle/>
          <a:p>
            <a:r>
              <a:rPr lang="en-US" sz="4400" b="1" i="0" dirty="0">
                <a:effectLst/>
                <a:latin typeface="var( --e-global-typography-primary-font-family )"/>
              </a:rPr>
              <a:t>2. Two types of analytics</a:t>
            </a:r>
            <a:endParaRPr lang="en-US" sz="4400" dirty="0"/>
          </a:p>
        </p:txBody>
      </p:sp>
      <p:sp>
        <p:nvSpPr>
          <p:cNvPr id="3" name="Content Placeholder 2">
            <a:extLst>
              <a:ext uri="{FF2B5EF4-FFF2-40B4-BE49-F238E27FC236}">
                <a16:creationId xmlns:a16="http://schemas.microsoft.com/office/drawing/2014/main" id="{A02949A3-71E5-4BA2-B82F-B600BF11DAC9}"/>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69CBD987-8800-4400-BD76-BF8BE32CA3A2}"/>
              </a:ext>
            </a:extLst>
          </p:cNvPr>
          <p:cNvPicPr>
            <a:picLocks noChangeAspect="1"/>
          </p:cNvPicPr>
          <p:nvPr/>
        </p:nvPicPr>
        <p:blipFill>
          <a:blip r:embed="rId2"/>
          <a:stretch>
            <a:fillRect/>
          </a:stretch>
        </p:blipFill>
        <p:spPr>
          <a:xfrm>
            <a:off x="1246584" y="1556694"/>
            <a:ext cx="7897327" cy="4620270"/>
          </a:xfrm>
          <a:prstGeom prst="rect">
            <a:avLst/>
          </a:prstGeom>
        </p:spPr>
      </p:pic>
    </p:spTree>
    <p:extLst>
      <p:ext uri="{BB962C8B-B14F-4D97-AF65-F5344CB8AC3E}">
        <p14:creationId xmlns:p14="http://schemas.microsoft.com/office/powerpoint/2010/main" val="1549286404"/>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F214A-8865-4BA4-9DAA-95AE1AA9A999}"/>
              </a:ext>
            </a:extLst>
          </p:cNvPr>
          <p:cNvSpPr>
            <a:spLocks noGrp="1"/>
          </p:cNvSpPr>
          <p:nvPr>
            <p:ph type="title"/>
          </p:nvPr>
        </p:nvSpPr>
        <p:spPr/>
        <p:txBody>
          <a:bodyPr/>
          <a:lstStyle/>
          <a:p>
            <a:r>
              <a:rPr lang="en-US" dirty="0"/>
              <a:t>A </a:t>
            </a:r>
            <a:r>
              <a:rPr lang="en-US" altLang="zh-TW" dirty="0"/>
              <a:t>T</a:t>
            </a:r>
            <a:r>
              <a:rPr lang="en-US" dirty="0"/>
              <a:t>ypical EDA process</a:t>
            </a:r>
          </a:p>
        </p:txBody>
      </p:sp>
      <p:pic>
        <p:nvPicPr>
          <p:cNvPr id="4" name="Picture 2" descr="A typical EDA process. Source: Ghosh et al. 2018, fig. 3.">
            <a:extLst>
              <a:ext uri="{FF2B5EF4-FFF2-40B4-BE49-F238E27FC236}">
                <a16:creationId xmlns:a16="http://schemas.microsoft.com/office/drawing/2014/main" id="{51A2CFF9-5ED0-4231-947D-DA523EE370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3442" y="533400"/>
            <a:ext cx="11005116" cy="576198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66F59881-D4D1-43B6-B55A-499D27A8EEC2}"/>
              </a:ext>
            </a:extLst>
          </p:cNvPr>
          <p:cNvSpPr txBox="1"/>
          <p:nvPr/>
        </p:nvSpPr>
        <p:spPr>
          <a:xfrm>
            <a:off x="2800350" y="6324600"/>
            <a:ext cx="6101442" cy="369332"/>
          </a:xfrm>
          <a:prstGeom prst="rect">
            <a:avLst/>
          </a:prstGeom>
          <a:noFill/>
        </p:spPr>
        <p:txBody>
          <a:bodyPr wrap="square">
            <a:spAutoFit/>
          </a:bodyPr>
          <a:lstStyle/>
          <a:p>
            <a:r>
              <a:rPr lang="en-US" dirty="0"/>
              <a:t>https://devopedia.org/exploratory-data-analysis</a:t>
            </a:r>
          </a:p>
        </p:txBody>
      </p:sp>
    </p:spTree>
    <p:extLst>
      <p:ext uri="{BB962C8B-B14F-4D97-AF65-F5344CB8AC3E}">
        <p14:creationId xmlns:p14="http://schemas.microsoft.com/office/powerpoint/2010/main" val="1820886037"/>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E8407-87EB-4ECD-8060-2B9BC2F65B8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0A318B0F-F4C6-4708-B029-DE6A4E5AFCC5}"/>
              </a:ext>
            </a:extLst>
          </p:cNvPr>
          <p:cNvSpPr>
            <a:spLocks noGrp="1"/>
          </p:cNvSpPr>
          <p:nvPr>
            <p:ph idx="1"/>
          </p:nvPr>
        </p:nvSpPr>
        <p:spPr/>
        <p:txBody>
          <a:bodyPr/>
          <a:lstStyle/>
          <a:p>
            <a:endParaRPr lang="en-US"/>
          </a:p>
        </p:txBody>
      </p:sp>
      <p:pic>
        <p:nvPicPr>
          <p:cNvPr id="4098" name="Picture 2" descr="Exploratory Data Analysis (EDA) steps.">
            <a:extLst>
              <a:ext uri="{FF2B5EF4-FFF2-40B4-BE49-F238E27FC236}">
                <a16:creationId xmlns:a16="http://schemas.microsoft.com/office/drawing/2014/main" id="{5D763BB2-F732-44A4-B097-69F4698B6E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532" y="998763"/>
            <a:ext cx="11711668" cy="54562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8724436"/>
      </p:ext>
    </p:extLst>
  </p:cSld>
  <p:clrMapOvr>
    <a:masterClrMapping/>
  </p:clrMapOvr>
</p:sld>
</file>

<file path=ppt/theme/theme1.xml><?xml version="1.0" encoding="utf-8"?>
<a:theme xmlns:a="http://schemas.openxmlformats.org/drawingml/2006/main" name="DecisionPro templat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Open Sans"/>
        <a:ea typeface=""/>
        <a:cs typeface=""/>
      </a:majorFont>
      <a:minorFont>
        <a:latin typeface="Open Sans"/>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cisionPro template.pptx" id="{8EBB9A96-D2A8-4A57-8245-B33ABE0D0AD6}" vid="{FF50189C-9A89-4CBE-B5F0-233D8DFC4BB9}"/>
    </a:ext>
  </a:extLst>
</a:theme>
</file>

<file path=ppt/theme/theme2.xml><?xml version="1.0" encoding="utf-8"?>
<a:theme xmlns:a="http://schemas.openxmlformats.org/drawingml/2006/main" name="Tutorial">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Tuto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Tutorial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Tutorial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Tutorial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Tutorial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Tutorial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Tutorial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Tutorial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DecisionPro template</Template>
  <TotalTime>16240</TotalTime>
  <Words>20903</Words>
  <Application>Microsoft Office PowerPoint</Application>
  <PresentationFormat>Widescreen</PresentationFormat>
  <Paragraphs>2307</Paragraphs>
  <Slides>200</Slides>
  <Notes>128</Notes>
  <HiddenSlides>1</HiddenSlides>
  <MMClips>0</MMClips>
  <ScaleCrop>false</ScaleCrop>
  <HeadingPairs>
    <vt:vector size="8" baseType="variant">
      <vt:variant>
        <vt:lpstr>Fonts Used</vt:lpstr>
      </vt:variant>
      <vt:variant>
        <vt:i4>45</vt:i4>
      </vt:variant>
      <vt:variant>
        <vt:lpstr>Theme</vt:lpstr>
      </vt:variant>
      <vt:variant>
        <vt:i4>2</vt:i4>
      </vt:variant>
      <vt:variant>
        <vt:lpstr>Embedded OLE Servers</vt:lpstr>
      </vt:variant>
      <vt:variant>
        <vt:i4>2</vt:i4>
      </vt:variant>
      <vt:variant>
        <vt:lpstr>Slide Titles</vt:lpstr>
      </vt:variant>
      <vt:variant>
        <vt:i4>200</vt:i4>
      </vt:variant>
    </vt:vector>
  </HeadingPairs>
  <TitlesOfParts>
    <vt:vector size="249" baseType="lpstr">
      <vt:lpstr>-apple-system</vt:lpstr>
      <vt:lpstr>AvenirLTStd-Book</vt:lpstr>
      <vt:lpstr>BasierCircle</vt:lpstr>
      <vt:lpstr>benton-sans-light</vt:lpstr>
      <vt:lpstr>Cabin</vt:lpstr>
      <vt:lpstr>Charter</vt:lpstr>
      <vt:lpstr>DengXian</vt:lpstr>
      <vt:lpstr>Exchange</vt:lpstr>
      <vt:lpstr>fontSecondary</vt:lpstr>
      <vt:lpstr>Google Sans</vt:lpstr>
      <vt:lpstr>HelveticaNeue</vt:lpstr>
      <vt:lpstr>HelveticaNeueLTW1G-Bd</vt:lpstr>
      <vt:lpstr>inherit</vt:lpstr>
      <vt:lpstr>Microsoft JhengHei</vt:lpstr>
      <vt:lpstr>Microsoft Yahei</vt:lpstr>
      <vt:lpstr>MPHV</vt:lpstr>
      <vt:lpstr>MPHV-Bold</vt:lpstr>
      <vt:lpstr>New Microsoft JhengHei</vt:lpstr>
      <vt:lpstr>NexusSans</vt:lpstr>
      <vt:lpstr>nyt-cheltenham</vt:lpstr>
      <vt:lpstr>OptimaLTStd-Bold</vt:lpstr>
      <vt:lpstr>Plus Jakarta Sans</vt:lpstr>
      <vt:lpstr>Segoe UI Web (West European)</vt:lpstr>
      <vt:lpstr>sohne</vt:lpstr>
      <vt:lpstr>SymbolMT</vt:lpstr>
      <vt:lpstr>TitilliumWeb700Bold</vt:lpstr>
      <vt:lpstr>var( --e-global-typography-primary-font-family )</vt:lpstr>
      <vt:lpstr>var(--font-sans-serif-narrow)</vt:lpstr>
      <vt:lpstr>Arial</vt:lpstr>
      <vt:lpstr>Arial</vt:lpstr>
      <vt:lpstr>Calibri</vt:lpstr>
      <vt:lpstr>Cambria Math</vt:lpstr>
      <vt:lpstr>Fira Sans</vt:lpstr>
      <vt:lpstr>Georgia</vt:lpstr>
      <vt:lpstr>Helvetica</vt:lpstr>
      <vt:lpstr>Lora</vt:lpstr>
      <vt:lpstr>Nunito</vt:lpstr>
      <vt:lpstr>Open Sans</vt:lpstr>
      <vt:lpstr>Raleway</vt:lpstr>
      <vt:lpstr>Roboto</vt:lpstr>
      <vt:lpstr>Segoe UI Historic</vt:lpstr>
      <vt:lpstr>Source Sans Pro</vt:lpstr>
      <vt:lpstr>Symbol</vt:lpstr>
      <vt:lpstr>Times New Roman</vt:lpstr>
      <vt:lpstr>Wingdings</vt:lpstr>
      <vt:lpstr>DecisionPro template</vt:lpstr>
      <vt:lpstr>Tutorial</vt:lpstr>
      <vt:lpstr>Bitmap Image</vt:lpstr>
      <vt:lpstr>Worksheet</vt:lpstr>
      <vt:lpstr>Marketing Engineering &amp; Analytics</vt:lpstr>
      <vt:lpstr>PowerPoint Presentation</vt:lpstr>
      <vt:lpstr> Definition of Marketing (营销) </vt:lpstr>
      <vt:lpstr>Resources</vt:lpstr>
      <vt:lpstr>Allegro Case and Solver:  Optional Take Home Assignment bonus points (2 points)</vt:lpstr>
      <vt:lpstr>Allegro Case Questions </vt:lpstr>
      <vt:lpstr>The Evolution of marketing – 2/16 start from here </vt:lpstr>
      <vt:lpstr>Emerging Concepts of Marketing </vt:lpstr>
      <vt:lpstr>PowerPoint Presentation</vt:lpstr>
      <vt:lpstr>PowerPoint Presentation</vt:lpstr>
      <vt:lpstr>Information/Decision Life Cycle</vt:lpstr>
      <vt:lpstr>Decision Support Systems (DSS) Framework</vt:lpstr>
      <vt:lpstr>PowerPoint Presentation</vt:lpstr>
      <vt:lpstr>PowerPoint Presentation</vt:lpstr>
      <vt:lpstr>PowerPoint Presentation</vt:lpstr>
      <vt:lpstr>C8 - Digital Marketing </vt:lpstr>
      <vt:lpstr>Embed Customer/Marketing Analytics into Decision Processes</vt:lpstr>
      <vt:lpstr>PowerPoint Presentation</vt:lpstr>
      <vt:lpstr>The Role of Exploratory Data Analysis in Data Science Process</vt:lpstr>
      <vt:lpstr>PowerPoint Presentation</vt:lpstr>
      <vt:lpstr>Optimization Problems and Solver (Excel Add-in)</vt:lpstr>
      <vt:lpstr>PowerPoint Presentation</vt:lpstr>
      <vt:lpstr>Introduction to Excel Solver </vt:lpstr>
      <vt:lpstr>2. Two types of analytics</vt:lpstr>
      <vt:lpstr>PowerPoint Presentation</vt:lpstr>
      <vt:lpstr>The 4C Method vs the 4P Marketing Mix</vt:lpstr>
      <vt:lpstr>Using the Internet to vary the marketing mix: 7 Ps </vt:lpstr>
      <vt:lpstr>PowerPoint Presentation</vt:lpstr>
      <vt:lpstr>Typical Decisions Made by Marketing Managers</vt:lpstr>
      <vt:lpstr>Typical Consequences of Marketing Decisions</vt:lpstr>
      <vt:lpstr>Usual Approach </vt:lpstr>
      <vt:lpstr>Data Mining Approach???</vt:lpstr>
      <vt:lpstr>Data  Insights for Action</vt:lpstr>
      <vt:lpstr>Develop the Right Balance Through Marketing Engineering</vt:lpstr>
      <vt:lpstr>Money Ball 点球成金 </vt:lpstr>
      <vt:lpstr>Trends in Software Supported Decision Making</vt:lpstr>
      <vt:lpstr>Different Types of Data Analytics and Their Competitive Implications</vt:lpstr>
      <vt:lpstr>Climbing the Ladder of Marketing Analytic Capabilities</vt:lpstr>
      <vt:lpstr>What Wal-Mart did on 9/11</vt:lpstr>
      <vt:lpstr>Analytics Begins at the Top in Companies that Navigate via Analytics</vt:lpstr>
      <vt:lpstr>Data Analyst, Data Engineer, Data Scientist </vt:lpstr>
      <vt:lpstr>Characteristics of an Analytic Leader</vt:lpstr>
      <vt:lpstr>How do managers make decisions?</vt:lpstr>
      <vt:lpstr>Decision-making process</vt:lpstr>
      <vt:lpstr>Decision-making process</vt:lpstr>
      <vt:lpstr>Benefits of response models</vt:lpstr>
      <vt:lpstr>Benefits of response models</vt:lpstr>
      <vt:lpstr>Benefits of response models</vt:lpstr>
      <vt:lpstr>Benefits of response models</vt:lpstr>
      <vt:lpstr>Benefits of response models</vt:lpstr>
      <vt:lpstr>Benefits of response models</vt:lpstr>
      <vt:lpstr>Marketing Analytics Increased Marketing Campaign Effectiveness at Grainger</vt:lpstr>
      <vt:lpstr>Use of Marketing Analytics Improved Marketing Productivity at Pfizer</vt:lpstr>
      <vt:lpstr>Small Models Example: Trial/Repeat Model</vt:lpstr>
      <vt:lpstr>Trial/Repeat Model</vt:lpstr>
      <vt:lpstr>Model Diagnostics</vt:lpstr>
      <vt:lpstr>Trial Dynamics</vt:lpstr>
      <vt:lpstr>× Repeat Dynamics</vt:lpstr>
      <vt:lpstr>= Share Dynamics!</vt:lpstr>
      <vt:lpstr>Model Benefits</vt:lpstr>
      <vt:lpstr>The Connected Marketing Analytics Process</vt:lpstr>
      <vt:lpstr>Key Concepts Behind Marketing Engineering</vt:lpstr>
      <vt:lpstr>Return on Investment (ROI) 投资报酬率</vt:lpstr>
      <vt:lpstr>Interpreting ROI numbers</vt:lpstr>
      <vt:lpstr>Applying ROI</vt:lpstr>
      <vt:lpstr>Breakeven Analysis 损益平衡分析: Definitions </vt:lpstr>
      <vt:lpstr>Breakeven Analysis: Computation</vt:lpstr>
      <vt:lpstr>Breakeven Analysis: Example</vt:lpstr>
      <vt:lpstr>Breakeven Analysis: Example</vt:lpstr>
      <vt:lpstr>Breakeven Analysis: Example: Increase in Fixed Cost</vt:lpstr>
      <vt:lpstr>Breakeven Analysis: Interpretation and Application</vt:lpstr>
      <vt:lpstr>Opportunity Cost of an Action or Decision</vt:lpstr>
      <vt:lpstr>PowerPoint Presentation</vt:lpstr>
      <vt:lpstr>Marketing Engineering</vt:lpstr>
      <vt:lpstr>Model-Based Analytics are the core of ME:  What is a Model?</vt:lpstr>
      <vt:lpstr>Verbal Model</vt:lpstr>
      <vt:lpstr>Box and Arrow Model</vt:lpstr>
      <vt:lpstr>PowerPoint Presentation</vt:lpstr>
      <vt:lpstr>Graphical Model</vt:lpstr>
      <vt:lpstr>Presenting Information: Infographics &amp; Data Visualization  </vt:lpstr>
      <vt:lpstr>A Picture Is Worth a Thousand Words</vt:lpstr>
      <vt:lpstr>Mathematical Model</vt:lpstr>
      <vt:lpstr>Are Models Valuable?  Models vs Intuition/Judgments</vt:lpstr>
      <vt:lpstr>Applicant Profile (Academic performance of graduate students)</vt:lpstr>
      <vt:lpstr>Some Takeaways</vt:lpstr>
      <vt:lpstr>PowerPoint Presentation</vt:lpstr>
      <vt:lpstr>What is a model?</vt:lpstr>
      <vt:lpstr>What is a model?</vt:lpstr>
      <vt:lpstr>一個簡單線性回歸 Model</vt:lpstr>
      <vt:lpstr>Terminologies for Regression</vt:lpstr>
      <vt:lpstr>Interpreting the coefficients (model parameters, i.e., a and b)  of a linear response model.  </vt:lpstr>
      <vt:lpstr>PowerPoint Presentation</vt:lpstr>
      <vt:lpstr>Linear Regression, Clearly Explained!!! </vt:lpstr>
      <vt:lpstr>Linear Regression, Clearly Explained!!! </vt:lpstr>
      <vt:lpstr>Simple vs. Multiple Regression</vt:lpstr>
      <vt:lpstr>Correlation Analysis</vt:lpstr>
      <vt:lpstr>What does a model look like?</vt:lpstr>
      <vt:lpstr>What kinds of models?</vt:lpstr>
      <vt:lpstr>What benefits?</vt:lpstr>
      <vt:lpstr>How to Build a Model</vt:lpstr>
      <vt:lpstr>Response Models</vt:lpstr>
      <vt:lpstr>The Concept of a Response Model</vt:lpstr>
      <vt:lpstr>透过现象看本质系列  王武佳</vt:lpstr>
      <vt:lpstr>Marketing Engineering and Analytics</vt:lpstr>
      <vt:lpstr>Price    Sales?</vt:lpstr>
      <vt:lpstr>PowerPoint Presentation</vt:lpstr>
      <vt:lpstr>Input-Output Model</vt:lpstr>
      <vt:lpstr>透過現象看本質有三個步驟： </vt:lpstr>
      <vt:lpstr>Response Function  </vt:lpstr>
      <vt:lpstr>A Simple Model</vt:lpstr>
      <vt:lpstr>PowerPoint Presentation</vt:lpstr>
      <vt:lpstr>Objectives Specified in Models</vt:lpstr>
      <vt:lpstr>The Concept of a Response Model</vt:lpstr>
      <vt:lpstr>Response Function</vt:lpstr>
      <vt:lpstr>PowerPoint Presentation</vt:lpstr>
      <vt:lpstr>8 Phenomena </vt:lpstr>
      <vt:lpstr>透過現象看本質 PhenomenaP1 to P8</vt:lpstr>
      <vt:lpstr>Phenomena</vt:lpstr>
      <vt:lpstr>Convex vs Concave (凸与凹)</vt:lpstr>
      <vt:lpstr>Aggregate Response Models: Linear Model</vt:lpstr>
      <vt:lpstr>Aggregate Response Models: Fractional Root Model</vt:lpstr>
      <vt:lpstr>Aggregate Response Models: Exponential Model (指數增長)</vt:lpstr>
      <vt:lpstr>PowerPoint Presentation</vt:lpstr>
      <vt:lpstr>Aggregate Response Models: Modified Exponential Model</vt:lpstr>
      <vt:lpstr>Aggregate Response Models: Adbudg (Advertising Budget) Function</vt:lpstr>
      <vt:lpstr>PowerPoint Presentation</vt:lpstr>
      <vt:lpstr>PowerPoint Presentation</vt:lpstr>
      <vt:lpstr>AdBudg using Excel </vt:lpstr>
      <vt:lpstr>Aggregate Response Models: Multiple Instruments</vt:lpstr>
      <vt:lpstr>Aggregate Response Models: Multiple Instruments cont’d</vt:lpstr>
      <vt:lpstr>Dynamic Effects</vt:lpstr>
      <vt:lpstr>Dynamic Effects</vt:lpstr>
      <vt:lpstr>Dynamic Effects</vt:lpstr>
      <vt:lpstr>Dynamic Effects</vt:lpstr>
      <vt:lpstr>Dynamic Effects</vt:lpstr>
      <vt:lpstr>Aggregate Response Models: Dynamics</vt:lpstr>
      <vt:lpstr>Market-Share Models and Competitive Effects</vt:lpstr>
      <vt:lpstr>Aggregate Response Models: Market Share</vt:lpstr>
      <vt:lpstr>Model Benefits</vt:lpstr>
      <vt:lpstr>PowerPoint Presentation</vt:lpstr>
      <vt:lpstr>PowerPoint Presentation</vt:lpstr>
      <vt:lpstr>Today’s trends</vt:lpstr>
      <vt:lpstr>Today’s trends</vt:lpstr>
      <vt:lpstr>Today’s trends</vt:lpstr>
      <vt:lpstr>The Opportunity for Marketing Analytics</vt:lpstr>
      <vt:lpstr>Top Performing Companies Use Analytics</vt:lpstr>
      <vt:lpstr>21st Century Marketing Decisions</vt:lpstr>
      <vt:lpstr>Something to Think About</vt:lpstr>
      <vt:lpstr>The Opportunity for Marketing Analytics</vt:lpstr>
      <vt:lpstr>Reducing Dimensionality of Data  </vt:lpstr>
      <vt:lpstr>Data vs. Model</vt:lpstr>
      <vt:lpstr>Business Intelligence, Analytics and Decisions: Bridging the Language Barrier</vt:lpstr>
      <vt:lpstr>Analytical Questions</vt:lpstr>
      <vt:lpstr>Models: Marketing Engineering and Analytics</vt:lpstr>
      <vt:lpstr>Book Binder Club Case Study</vt:lpstr>
      <vt:lpstr>Additional References</vt:lpstr>
      <vt:lpstr>Additional References</vt:lpstr>
      <vt:lpstr>Shared Experience Models</vt:lpstr>
      <vt:lpstr>Qualitative Response Models</vt:lpstr>
      <vt:lpstr>We Focus on End-User Models</vt:lpstr>
      <vt:lpstr>Are Models Valuable?</vt:lpstr>
      <vt:lpstr>Are ‘Models’ the Whole Answer?  No!</vt:lpstr>
      <vt:lpstr>PowerPoint Presentation</vt:lpstr>
      <vt:lpstr>PowerPoint Presentation</vt:lpstr>
      <vt:lpstr>Marketing Response Model</vt:lpstr>
      <vt:lpstr>Response models in the decision loop…</vt:lpstr>
      <vt:lpstr>A (simple) example of response model</vt:lpstr>
      <vt:lpstr>Individual-Level Response Models: Requirements</vt:lpstr>
      <vt:lpstr>Individual-Level Response Models:  multinomial logit model (MNL)</vt:lpstr>
      <vt:lpstr>An Important Implication of the Logit Model</vt:lpstr>
      <vt:lpstr>Attribute Ratings per Store</vt:lpstr>
      <vt:lpstr>Shares per Store (Illustrates Proportional Draw Property)</vt:lpstr>
      <vt:lpstr>PowerPoint Presentation</vt:lpstr>
      <vt:lpstr>Objectives of this course </vt:lpstr>
      <vt:lpstr>What Do You See?</vt:lpstr>
      <vt:lpstr>Why is Marketing important? </vt:lpstr>
      <vt:lpstr>Big Data and Cloud Computing/Cloud Storage: AWS  </vt:lpstr>
      <vt:lpstr>Data Science Venn Diagram</vt:lpstr>
      <vt:lpstr>Today’s trends</vt:lpstr>
      <vt:lpstr>PowerPoint Presentation</vt:lpstr>
      <vt:lpstr>Machine Learning and Artificial Intelligence (AI)</vt:lpstr>
      <vt:lpstr>The 4Cs of Marketing.</vt:lpstr>
      <vt:lpstr>PowerPoint Presentation</vt:lpstr>
      <vt:lpstr>PowerPoint Presentation</vt:lpstr>
      <vt:lpstr>PowerPoint Presentation</vt:lpstr>
      <vt:lpstr>Marketing Engineering:  Marketing Analytics for the Manager</vt:lpstr>
      <vt:lpstr>4Ps of Marketing </vt:lpstr>
      <vt:lpstr>6 Ps in Marketing</vt:lpstr>
      <vt:lpstr>#5: People </vt:lpstr>
      <vt:lpstr>4Ps of Marketing </vt:lpstr>
      <vt:lpstr>What are the 7Ps of marketing?</vt:lpstr>
      <vt:lpstr>PowerPoint Presentation</vt:lpstr>
      <vt:lpstr>PowerPoint Presentation</vt:lpstr>
      <vt:lpstr>Inference</vt:lpstr>
      <vt:lpstr>PowerPoint Presentation</vt:lpstr>
      <vt:lpstr>演繹、歸納、溯因、辯證</vt:lpstr>
      <vt:lpstr>Dialectics of Inference</vt:lpstr>
      <vt:lpstr>2. Two types of analytics</vt:lpstr>
      <vt:lpstr>A Typical EDA process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Jishat</dc:creator>
  <cp:lastModifiedBy>Chen, Minder</cp:lastModifiedBy>
  <cp:revision>220</cp:revision>
  <cp:lastPrinted>2022-01-26T05:22:42Z</cp:lastPrinted>
  <dcterms:created xsi:type="dcterms:W3CDTF">2018-11-05T21:04:23Z</dcterms:created>
  <dcterms:modified xsi:type="dcterms:W3CDTF">2022-02-16T04:40:21Z</dcterms:modified>
</cp:coreProperties>
</file>