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 id="2147483734" r:id="rId2"/>
  </p:sldMasterIdLst>
  <p:notesMasterIdLst>
    <p:notesMasterId r:id="rId161"/>
  </p:notesMasterIdLst>
  <p:sldIdLst>
    <p:sldId id="268" r:id="rId3"/>
    <p:sldId id="995" r:id="rId4"/>
    <p:sldId id="1382" r:id="rId5"/>
    <p:sldId id="726" r:id="rId6"/>
    <p:sldId id="1383" r:id="rId7"/>
    <p:sldId id="285" r:id="rId8"/>
    <p:sldId id="1353" r:id="rId9"/>
    <p:sldId id="286" r:id="rId10"/>
    <p:sldId id="333" r:id="rId11"/>
    <p:sldId id="1345" r:id="rId12"/>
    <p:sldId id="332" r:id="rId13"/>
    <p:sldId id="311" r:id="rId14"/>
    <p:sldId id="334" r:id="rId15"/>
    <p:sldId id="1376" r:id="rId16"/>
    <p:sldId id="1357" r:id="rId17"/>
    <p:sldId id="1377" r:id="rId18"/>
    <p:sldId id="269" r:id="rId19"/>
    <p:sldId id="271" r:id="rId20"/>
    <p:sldId id="1359" r:id="rId21"/>
    <p:sldId id="276" r:id="rId22"/>
    <p:sldId id="1351" r:id="rId23"/>
    <p:sldId id="1352" r:id="rId24"/>
    <p:sldId id="258" r:id="rId25"/>
    <p:sldId id="277" r:id="rId26"/>
    <p:sldId id="278" r:id="rId27"/>
    <p:sldId id="279" r:id="rId28"/>
    <p:sldId id="280" r:id="rId29"/>
    <p:sldId id="281" r:id="rId30"/>
    <p:sldId id="282" r:id="rId31"/>
    <p:sldId id="272" r:id="rId32"/>
    <p:sldId id="1343" r:id="rId33"/>
    <p:sldId id="1346" r:id="rId34"/>
    <p:sldId id="1363" r:id="rId35"/>
    <p:sldId id="261" r:id="rId36"/>
    <p:sldId id="273" r:id="rId37"/>
    <p:sldId id="274" r:id="rId38"/>
    <p:sldId id="263" r:id="rId39"/>
    <p:sldId id="348" r:id="rId40"/>
    <p:sldId id="1381" r:id="rId41"/>
    <p:sldId id="1355" r:id="rId42"/>
    <p:sldId id="259" r:id="rId43"/>
    <p:sldId id="1356" r:id="rId44"/>
    <p:sldId id="1358" r:id="rId45"/>
    <p:sldId id="265" r:id="rId46"/>
    <p:sldId id="1314" r:id="rId47"/>
    <p:sldId id="289" r:id="rId48"/>
    <p:sldId id="1330" r:id="rId49"/>
    <p:sldId id="1378" r:id="rId50"/>
    <p:sldId id="295" r:id="rId51"/>
    <p:sldId id="293" r:id="rId52"/>
    <p:sldId id="294" r:id="rId53"/>
    <p:sldId id="1333" r:id="rId54"/>
    <p:sldId id="1335" r:id="rId55"/>
    <p:sldId id="1380" r:id="rId56"/>
    <p:sldId id="1334" r:id="rId57"/>
    <p:sldId id="1332" r:id="rId58"/>
    <p:sldId id="1331" r:id="rId59"/>
    <p:sldId id="296" r:id="rId60"/>
    <p:sldId id="297" r:id="rId61"/>
    <p:sldId id="301" r:id="rId62"/>
    <p:sldId id="1361" r:id="rId63"/>
    <p:sldId id="298" r:id="rId64"/>
    <p:sldId id="1336" r:id="rId65"/>
    <p:sldId id="302" r:id="rId66"/>
    <p:sldId id="303" r:id="rId67"/>
    <p:sldId id="304" r:id="rId68"/>
    <p:sldId id="309" r:id="rId69"/>
    <p:sldId id="310" r:id="rId70"/>
    <p:sldId id="1392" r:id="rId71"/>
    <p:sldId id="305" r:id="rId72"/>
    <p:sldId id="306" r:id="rId73"/>
    <p:sldId id="307" r:id="rId74"/>
    <p:sldId id="308" r:id="rId75"/>
    <p:sldId id="312" r:id="rId76"/>
    <p:sldId id="1344" r:id="rId77"/>
    <p:sldId id="1379" r:id="rId78"/>
    <p:sldId id="1389" r:id="rId79"/>
    <p:sldId id="1390" r:id="rId80"/>
    <p:sldId id="1362" r:id="rId81"/>
    <p:sldId id="1388" r:id="rId82"/>
    <p:sldId id="1312" r:id="rId83"/>
    <p:sldId id="1208" r:id="rId84"/>
    <p:sldId id="264" r:id="rId85"/>
    <p:sldId id="275" r:id="rId86"/>
    <p:sldId id="1384" r:id="rId87"/>
    <p:sldId id="1385" r:id="rId88"/>
    <p:sldId id="1386" r:id="rId89"/>
    <p:sldId id="1387" r:id="rId90"/>
    <p:sldId id="317" r:id="rId91"/>
    <p:sldId id="336" r:id="rId92"/>
    <p:sldId id="313" r:id="rId93"/>
    <p:sldId id="314" r:id="rId94"/>
    <p:sldId id="315" r:id="rId95"/>
    <p:sldId id="318" r:id="rId96"/>
    <p:sldId id="1316" r:id="rId97"/>
    <p:sldId id="1368" r:id="rId98"/>
    <p:sldId id="1347" r:id="rId99"/>
    <p:sldId id="997" r:id="rId100"/>
    <p:sldId id="998" r:id="rId101"/>
    <p:sldId id="1337" r:id="rId102"/>
    <p:sldId id="267" r:id="rId103"/>
    <p:sldId id="1372" r:id="rId104"/>
    <p:sldId id="1373" r:id="rId105"/>
    <p:sldId id="1374" r:id="rId106"/>
    <p:sldId id="1375" r:id="rId107"/>
    <p:sldId id="325" r:id="rId108"/>
    <p:sldId id="323" r:id="rId109"/>
    <p:sldId id="324" r:id="rId110"/>
    <p:sldId id="1338" r:id="rId111"/>
    <p:sldId id="1340" r:id="rId112"/>
    <p:sldId id="1339" r:id="rId113"/>
    <p:sldId id="326" r:id="rId114"/>
    <p:sldId id="1341" r:id="rId115"/>
    <p:sldId id="327" r:id="rId116"/>
    <p:sldId id="328" r:id="rId117"/>
    <p:sldId id="1315" r:id="rId118"/>
    <p:sldId id="1318" r:id="rId119"/>
    <p:sldId id="1329" r:id="rId120"/>
    <p:sldId id="1317" r:id="rId121"/>
    <p:sldId id="1319" r:id="rId122"/>
    <p:sldId id="1320" r:id="rId123"/>
    <p:sldId id="1321" r:id="rId124"/>
    <p:sldId id="1322" r:id="rId125"/>
    <p:sldId id="1323" r:id="rId126"/>
    <p:sldId id="1325" r:id="rId127"/>
    <p:sldId id="1326" r:id="rId128"/>
    <p:sldId id="1324" r:id="rId129"/>
    <p:sldId id="1327" r:id="rId130"/>
    <p:sldId id="1328" r:id="rId131"/>
    <p:sldId id="1371" r:id="rId132"/>
    <p:sldId id="1348" r:id="rId133"/>
    <p:sldId id="1349" r:id="rId134"/>
    <p:sldId id="1360" r:id="rId135"/>
    <p:sldId id="1369" r:id="rId136"/>
    <p:sldId id="1370" r:id="rId137"/>
    <p:sldId id="262" r:id="rId138"/>
    <p:sldId id="330" r:id="rId139"/>
    <p:sldId id="331" r:id="rId140"/>
    <p:sldId id="1364" r:id="rId141"/>
    <p:sldId id="1365" r:id="rId142"/>
    <p:sldId id="1366" r:id="rId143"/>
    <p:sldId id="299" r:id="rId144"/>
    <p:sldId id="300" r:id="rId145"/>
    <p:sldId id="287" r:id="rId146"/>
    <p:sldId id="291" r:id="rId147"/>
    <p:sldId id="996" r:id="rId148"/>
    <p:sldId id="292" r:id="rId149"/>
    <p:sldId id="319" r:id="rId150"/>
    <p:sldId id="320" r:id="rId151"/>
    <p:sldId id="316" r:id="rId152"/>
    <p:sldId id="288" r:id="rId153"/>
    <p:sldId id="283" r:id="rId154"/>
    <p:sldId id="284" r:id="rId155"/>
    <p:sldId id="257" r:id="rId156"/>
    <p:sldId id="1313" r:id="rId157"/>
    <p:sldId id="999" r:id="rId158"/>
    <p:sldId id="1367" r:id="rId159"/>
    <p:sldId id="1342" r:id="rId1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E91F"/>
    <a:srgbClr val="B00058"/>
    <a:srgbClr val="C80064"/>
    <a:srgbClr val="FF0066"/>
    <a:srgbClr val="0153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85075" autoAdjust="0"/>
  </p:normalViewPr>
  <p:slideViewPr>
    <p:cSldViewPr snapToGrid="0">
      <p:cViewPr varScale="1">
        <p:scale>
          <a:sx n="72" d="100"/>
          <a:sy n="72" d="100"/>
        </p:scale>
        <p:origin x="522" y="27"/>
      </p:cViewPr>
      <p:guideLst/>
    </p:cSldViewPr>
  </p:slideViewPr>
  <p:notesTextViewPr>
    <p:cViewPr>
      <p:scale>
        <a:sx n="3" d="2"/>
        <a:sy n="3" d="2"/>
      </p:scale>
      <p:origin x="0" y="0"/>
    </p:cViewPr>
  </p:notesTextViewPr>
  <p:sorterViewPr>
    <p:cViewPr>
      <p:scale>
        <a:sx n="100" d="100"/>
        <a:sy n="100" d="100"/>
      </p:scale>
      <p:origin x="0" y="-30627"/>
    </p:cViewPr>
  </p:sorterViewPr>
  <p:notesViewPr>
    <p:cSldViewPr snapToGrid="0" showGuides="1">
      <p:cViewPr>
        <p:scale>
          <a:sx n="120" d="100"/>
          <a:sy n="120" d="100"/>
        </p:scale>
        <p:origin x="660" y="-50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6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slide" Target="slides/slide15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presProps" Target="presProp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viewProps" Target="viewProp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tableStyles" Target="tableStyles.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Python\marketing\ExcelExample\perceptual_map_template_202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ubbleChart>
        <c:varyColors val="0"/>
        <c:ser>
          <c:idx val="0"/>
          <c:order val="0"/>
          <c:tx>
            <c:strRef>
              <c:f>Sheet1!$B$1</c:f>
              <c:strCache>
                <c:ptCount val="1"/>
                <c:pt idx="0">
                  <c:v>Y-Values</c:v>
                </c:pt>
              </c:strCache>
            </c:strRef>
          </c:tx>
          <c:spPr>
            <a:solidFill>
              <a:schemeClr val="accent1">
                <a:alpha val="75000"/>
              </a:schemeClr>
            </a:solidFill>
            <a:ln>
              <a:noFill/>
            </a:ln>
            <a:effectLst/>
          </c:spPr>
          <c:invertIfNegative val="0"/>
          <c:dPt>
            <c:idx val="0"/>
            <c:invertIfNegative val="0"/>
            <c:bubble3D val="0"/>
            <c:spPr>
              <a:solidFill>
                <a:srgbClr val="0153A5"/>
              </a:solidFill>
              <a:ln>
                <a:noFill/>
              </a:ln>
              <a:effectLst/>
            </c:spPr>
            <c:extLst>
              <c:ext xmlns:c16="http://schemas.microsoft.com/office/drawing/2014/chart" uri="{C3380CC4-5D6E-409C-BE32-E72D297353CC}">
                <c16:uniqueId val="{00000001-F8A6-4DCA-BC92-FAD33BEF3CA5}"/>
              </c:ext>
            </c:extLst>
          </c:dPt>
          <c:dPt>
            <c:idx val="1"/>
            <c:invertIfNegative val="0"/>
            <c:bubble3D val="0"/>
            <c:spPr>
              <a:solidFill>
                <a:srgbClr val="0153A5"/>
              </a:solidFill>
              <a:ln>
                <a:noFill/>
              </a:ln>
              <a:effectLst/>
            </c:spPr>
            <c:extLst>
              <c:ext xmlns:c16="http://schemas.microsoft.com/office/drawing/2014/chart" uri="{C3380CC4-5D6E-409C-BE32-E72D297353CC}">
                <c16:uniqueId val="{00000003-F8A6-4DCA-BC92-FAD33BEF3CA5}"/>
              </c:ext>
            </c:extLst>
          </c:dPt>
          <c:dPt>
            <c:idx val="2"/>
            <c:invertIfNegative val="0"/>
            <c:bubble3D val="0"/>
            <c:spPr>
              <a:solidFill>
                <a:srgbClr val="0153A5"/>
              </a:solidFill>
              <a:ln>
                <a:noFill/>
              </a:ln>
              <a:effectLst/>
            </c:spPr>
            <c:extLst>
              <c:ext xmlns:c16="http://schemas.microsoft.com/office/drawing/2014/chart" uri="{C3380CC4-5D6E-409C-BE32-E72D297353CC}">
                <c16:uniqueId val="{00000005-F8A6-4DCA-BC92-FAD33BEF3CA5}"/>
              </c:ext>
            </c:extLst>
          </c:dPt>
          <c:dPt>
            <c:idx val="3"/>
            <c:invertIfNegative val="0"/>
            <c:bubble3D val="0"/>
            <c:spPr>
              <a:solidFill>
                <a:srgbClr val="0153A5"/>
              </a:solidFill>
              <a:ln>
                <a:noFill/>
              </a:ln>
              <a:effectLst/>
            </c:spPr>
            <c:extLst>
              <c:ext xmlns:c16="http://schemas.microsoft.com/office/drawing/2014/chart" uri="{C3380CC4-5D6E-409C-BE32-E72D297353CC}">
                <c16:uniqueId val="{00000007-F8A6-4DCA-BC92-FAD33BEF3CA5}"/>
              </c:ext>
            </c:extLst>
          </c:dPt>
          <c:dPt>
            <c:idx val="4"/>
            <c:invertIfNegative val="0"/>
            <c:bubble3D val="0"/>
            <c:spPr>
              <a:solidFill>
                <a:srgbClr val="0153A5"/>
              </a:solidFill>
              <a:ln>
                <a:noFill/>
              </a:ln>
              <a:effectLst/>
            </c:spPr>
            <c:extLst>
              <c:ext xmlns:c16="http://schemas.microsoft.com/office/drawing/2014/chart" uri="{C3380CC4-5D6E-409C-BE32-E72D297353CC}">
                <c16:uniqueId val="{00000009-F8A6-4DCA-BC92-FAD33BEF3CA5}"/>
              </c:ext>
            </c:extLst>
          </c:dPt>
          <c:dPt>
            <c:idx val="5"/>
            <c:invertIfNegative val="0"/>
            <c:bubble3D val="0"/>
            <c:spPr>
              <a:solidFill>
                <a:schemeClr val="accent2"/>
              </a:solidFill>
              <a:ln>
                <a:noFill/>
              </a:ln>
              <a:effectLst/>
            </c:spPr>
            <c:extLst>
              <c:ext xmlns:c16="http://schemas.microsoft.com/office/drawing/2014/chart" uri="{C3380CC4-5D6E-409C-BE32-E72D297353CC}">
                <c16:uniqueId val="{0000000B-F8A6-4DCA-BC92-FAD33BEF3CA5}"/>
              </c:ext>
            </c:extLst>
          </c:dPt>
          <c:xVal>
            <c:numRef>
              <c:f>Sheet1!$A$2:$A$7</c:f>
              <c:numCache>
                <c:formatCode>General</c:formatCode>
                <c:ptCount val="6"/>
                <c:pt idx="0">
                  <c:v>0.2</c:v>
                </c:pt>
                <c:pt idx="1">
                  <c:v>0.5</c:v>
                </c:pt>
                <c:pt idx="2">
                  <c:v>1</c:v>
                </c:pt>
                <c:pt idx="3">
                  <c:v>1.5</c:v>
                </c:pt>
                <c:pt idx="4">
                  <c:v>2</c:v>
                </c:pt>
                <c:pt idx="5">
                  <c:v>2.5</c:v>
                </c:pt>
              </c:numCache>
            </c:numRef>
          </c:xVal>
          <c:yVal>
            <c:numRef>
              <c:f>Sheet1!$B$2:$B$7</c:f>
              <c:numCache>
                <c:formatCode>General</c:formatCode>
                <c:ptCount val="6"/>
                <c:pt idx="0">
                  <c:v>3</c:v>
                </c:pt>
                <c:pt idx="1">
                  <c:v>2</c:v>
                </c:pt>
                <c:pt idx="2">
                  <c:v>2</c:v>
                </c:pt>
                <c:pt idx="3">
                  <c:v>1</c:v>
                </c:pt>
                <c:pt idx="4">
                  <c:v>0.2</c:v>
                </c:pt>
                <c:pt idx="5">
                  <c:v>4</c:v>
                </c:pt>
              </c:numCache>
            </c:numRef>
          </c:yVal>
          <c:bubbleSize>
            <c:numRef>
              <c:f>Sheet1!$C$2:$C$7</c:f>
              <c:numCache>
                <c:formatCode>General</c:formatCode>
                <c:ptCount val="6"/>
                <c:pt idx="0">
                  <c:v>1</c:v>
                </c:pt>
                <c:pt idx="1">
                  <c:v>1</c:v>
                </c:pt>
                <c:pt idx="2">
                  <c:v>1</c:v>
                </c:pt>
                <c:pt idx="3">
                  <c:v>1</c:v>
                </c:pt>
                <c:pt idx="4">
                  <c:v>1</c:v>
                </c:pt>
                <c:pt idx="5">
                  <c:v>1</c:v>
                </c:pt>
              </c:numCache>
            </c:numRef>
          </c:bubbleSize>
          <c:bubble3D val="0"/>
          <c:extLst>
            <c:ext xmlns:c16="http://schemas.microsoft.com/office/drawing/2014/chart" uri="{C3380CC4-5D6E-409C-BE32-E72D297353CC}">
              <c16:uniqueId val="{0000000C-F8A6-4DCA-BC92-FAD33BEF3CA5}"/>
            </c:ext>
          </c:extLst>
        </c:ser>
        <c:dLbls>
          <c:showLegendKey val="0"/>
          <c:showVal val="0"/>
          <c:showCatName val="0"/>
          <c:showSerName val="0"/>
          <c:showPercent val="0"/>
          <c:showBubbleSize val="0"/>
        </c:dLbls>
        <c:bubbleScale val="30"/>
        <c:showNegBubbles val="0"/>
        <c:sizeRepresents val="w"/>
        <c:axId val="73940768"/>
        <c:axId val="73941888"/>
      </c:bubbleChart>
      <c:valAx>
        <c:axId val="73940768"/>
        <c:scaling>
          <c:orientation val="minMax"/>
          <c:max val="3"/>
          <c:min val="0"/>
        </c:scaling>
        <c:delete val="0"/>
        <c:axPos val="b"/>
        <c:majorGridlines>
          <c:spPr>
            <a:ln w="9525" cap="flat" cmpd="sng" algn="ctr">
              <a:noFill/>
              <a:round/>
            </a:ln>
            <a:effectLst/>
          </c:spPr>
        </c:majorGridlines>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73941888"/>
        <c:crosses val="autoZero"/>
        <c:crossBetween val="midCat"/>
        <c:majorUnit val="1"/>
      </c:valAx>
      <c:valAx>
        <c:axId val="73941888"/>
        <c:scaling>
          <c:orientation val="minMax"/>
          <c:max val="5"/>
          <c:min val="0"/>
        </c:scaling>
        <c:delete val="0"/>
        <c:axPos val="l"/>
        <c:majorGridlines>
          <c:spPr>
            <a:ln w="9525" cap="flat" cmpd="sng" algn="ctr">
              <a:noFill/>
              <a:round/>
            </a:ln>
            <a:effectLst/>
          </c:spPr>
        </c:majorGridlines>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73940768"/>
        <c:crosses val="autoZero"/>
        <c:crossBetween val="midCat"/>
        <c:majorUnit val="1"/>
      </c:valAx>
      <c:spPr>
        <a:noFill/>
        <a:ln>
          <a:solidFill>
            <a:schemeClr val="bg1"/>
          </a:solid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strRef>
          <c:f>'Perceptual Map Worksheet'!$E$9</c:f>
          <c:strCache>
            <c:ptCount val="1"/>
            <c:pt idx="0">
              <c:v>Fast Food Market</c:v>
            </c:pt>
          </c:strCache>
        </c:strRef>
      </c:tx>
      <c:layout>
        <c:manualLayout>
          <c:xMode val="edge"/>
          <c:yMode val="edge"/>
          <c:x val="6.5257025798604443E-2"/>
          <c:y val="1.7955000690703139E-2"/>
        </c:manualLayout>
      </c:layout>
      <c:overlay val="0"/>
      <c:spPr>
        <a:noFill/>
        <a:ln w="25400">
          <a:noFill/>
        </a:ln>
      </c:spPr>
    </c:title>
    <c:autoTitleDeleted val="0"/>
    <c:plotArea>
      <c:layout>
        <c:manualLayout>
          <c:layoutTarget val="inner"/>
          <c:xMode val="edge"/>
          <c:yMode val="edge"/>
          <c:x val="6.2001829794040869E-2"/>
          <c:y val="0.12535019015238189"/>
          <c:w val="0.88437606884291209"/>
          <c:h val="0.82416839237677653"/>
        </c:manualLayout>
      </c:layout>
      <c:bubbleChart>
        <c:varyColors val="0"/>
        <c:ser>
          <c:idx val="0"/>
          <c:order val="0"/>
          <c:tx>
            <c:strRef>
              <c:f>'Perceptual Map Worksheet'!$C$31</c:f>
              <c:strCache>
                <c:ptCount val="1"/>
                <c:pt idx="0">
                  <c:v>McDonalds</c:v>
                </c:pt>
              </c:strCache>
            </c:strRef>
          </c:tx>
          <c:spPr>
            <a:solidFill>
              <a:srgbClr val="345882"/>
            </a:solidFill>
            <a:ln w="25400">
              <a:noFill/>
            </a:ln>
          </c:spPr>
          <c:invertIfNegative val="0"/>
          <c:xVal>
            <c:numRef>
              <c:f>'Perceptual Map Worksheet'!$E$31</c:f>
              <c:numCache>
                <c:formatCode>General</c:formatCode>
                <c:ptCount val="1"/>
                <c:pt idx="0">
                  <c:v>5.5</c:v>
                </c:pt>
              </c:numCache>
            </c:numRef>
          </c:xVal>
          <c:yVal>
            <c:numRef>
              <c:f>'Perceptual Map Worksheet'!$G$31</c:f>
              <c:numCache>
                <c:formatCode>General</c:formatCode>
                <c:ptCount val="1"/>
                <c:pt idx="0">
                  <c:v>7</c:v>
                </c:pt>
              </c:numCache>
            </c:numRef>
          </c:yVal>
          <c:bubbleSize>
            <c:numRef>
              <c:f>'Perceptual Map Worksheet'!$I$31</c:f>
              <c:numCache>
                <c:formatCode>General</c:formatCode>
                <c:ptCount val="1"/>
                <c:pt idx="0">
                  <c:v>3</c:v>
                </c:pt>
              </c:numCache>
            </c:numRef>
          </c:bubbleSize>
          <c:bubble3D val="0"/>
          <c:extLst>
            <c:ext xmlns:c16="http://schemas.microsoft.com/office/drawing/2014/chart" uri="{C3380CC4-5D6E-409C-BE32-E72D297353CC}">
              <c16:uniqueId val="{00000000-85A1-4A78-80AD-69C835AB81E7}"/>
            </c:ext>
          </c:extLst>
        </c:ser>
        <c:ser>
          <c:idx val="1"/>
          <c:order val="1"/>
          <c:tx>
            <c:strRef>
              <c:f>'Perceptual Map Worksheet'!$C$32</c:f>
              <c:strCache>
                <c:ptCount val="1"/>
                <c:pt idx="0">
                  <c:v>Burger King</c:v>
                </c:pt>
              </c:strCache>
            </c:strRef>
          </c:tx>
          <c:spPr>
            <a:solidFill>
              <a:srgbClr val="843533"/>
            </a:solidFill>
            <a:ln w="25400">
              <a:noFill/>
            </a:ln>
          </c:spPr>
          <c:invertIfNegative val="0"/>
          <c:xVal>
            <c:numRef>
              <c:f>'Perceptual Map Worksheet'!$E$32</c:f>
              <c:numCache>
                <c:formatCode>General</c:formatCode>
                <c:ptCount val="1"/>
                <c:pt idx="0">
                  <c:v>4</c:v>
                </c:pt>
              </c:numCache>
            </c:numRef>
          </c:xVal>
          <c:yVal>
            <c:numRef>
              <c:f>'Perceptual Map Worksheet'!$G$32</c:f>
              <c:numCache>
                <c:formatCode>General</c:formatCode>
                <c:ptCount val="1"/>
                <c:pt idx="0">
                  <c:v>4.5</c:v>
                </c:pt>
              </c:numCache>
            </c:numRef>
          </c:yVal>
          <c:bubbleSize>
            <c:numRef>
              <c:f>'Perceptual Map Worksheet'!$I$32</c:f>
              <c:numCache>
                <c:formatCode>General</c:formatCode>
                <c:ptCount val="1"/>
                <c:pt idx="0">
                  <c:v>3</c:v>
                </c:pt>
              </c:numCache>
            </c:numRef>
          </c:bubbleSize>
          <c:bubble3D val="0"/>
          <c:extLst>
            <c:ext xmlns:c16="http://schemas.microsoft.com/office/drawing/2014/chart" uri="{C3380CC4-5D6E-409C-BE32-E72D297353CC}">
              <c16:uniqueId val="{00000001-85A1-4A78-80AD-69C835AB81E7}"/>
            </c:ext>
          </c:extLst>
        </c:ser>
        <c:ser>
          <c:idx val="2"/>
          <c:order val="2"/>
          <c:tx>
            <c:strRef>
              <c:f>'Perceptual Map Worksheet'!$C$33</c:f>
              <c:strCache>
                <c:ptCount val="1"/>
                <c:pt idx="0">
                  <c:v>Wendy's</c:v>
                </c:pt>
              </c:strCache>
            </c:strRef>
          </c:tx>
          <c:spPr>
            <a:solidFill>
              <a:srgbClr val="6A813B"/>
            </a:solidFill>
            <a:ln w="25400">
              <a:noFill/>
            </a:ln>
          </c:spPr>
          <c:invertIfNegative val="0"/>
          <c:xVal>
            <c:numRef>
              <c:f>'Perceptual Map Worksheet'!$E$33</c:f>
              <c:numCache>
                <c:formatCode>General</c:formatCode>
                <c:ptCount val="1"/>
                <c:pt idx="0">
                  <c:v>7</c:v>
                </c:pt>
              </c:numCache>
            </c:numRef>
          </c:xVal>
          <c:yVal>
            <c:numRef>
              <c:f>'Perceptual Map Worksheet'!$G$33</c:f>
              <c:numCache>
                <c:formatCode>General</c:formatCode>
                <c:ptCount val="1"/>
                <c:pt idx="0">
                  <c:v>3</c:v>
                </c:pt>
              </c:numCache>
            </c:numRef>
          </c:yVal>
          <c:bubbleSize>
            <c:numRef>
              <c:f>'Perceptual Map Worksheet'!$I$33</c:f>
              <c:numCache>
                <c:formatCode>General</c:formatCode>
                <c:ptCount val="1"/>
                <c:pt idx="0">
                  <c:v>3</c:v>
                </c:pt>
              </c:numCache>
            </c:numRef>
          </c:bubbleSize>
          <c:bubble3D val="0"/>
          <c:extLst>
            <c:ext xmlns:c16="http://schemas.microsoft.com/office/drawing/2014/chart" uri="{C3380CC4-5D6E-409C-BE32-E72D297353CC}">
              <c16:uniqueId val="{00000002-85A1-4A78-80AD-69C835AB81E7}"/>
            </c:ext>
          </c:extLst>
        </c:ser>
        <c:ser>
          <c:idx val="3"/>
          <c:order val="3"/>
          <c:tx>
            <c:strRef>
              <c:f>'Perceptual Map Worksheet'!$C$34</c:f>
              <c:strCache>
                <c:ptCount val="1"/>
                <c:pt idx="0">
                  <c:v>In &amp; Out</c:v>
                </c:pt>
              </c:strCache>
            </c:strRef>
          </c:tx>
          <c:spPr>
            <a:solidFill>
              <a:srgbClr val="57436F"/>
            </a:solidFill>
            <a:ln w="25400">
              <a:noFill/>
            </a:ln>
          </c:spPr>
          <c:invertIfNegative val="0"/>
          <c:xVal>
            <c:numRef>
              <c:f>'Perceptual Map Worksheet'!$E$34</c:f>
              <c:numCache>
                <c:formatCode>General</c:formatCode>
                <c:ptCount val="1"/>
                <c:pt idx="0">
                  <c:v>5</c:v>
                </c:pt>
              </c:numCache>
            </c:numRef>
          </c:xVal>
          <c:yVal>
            <c:numRef>
              <c:f>'Perceptual Map Worksheet'!$G$34</c:f>
              <c:numCache>
                <c:formatCode>General</c:formatCode>
                <c:ptCount val="1"/>
                <c:pt idx="0">
                  <c:v>1</c:v>
                </c:pt>
              </c:numCache>
            </c:numRef>
          </c:yVal>
          <c:bubbleSize>
            <c:numRef>
              <c:f>'Perceptual Map Worksheet'!$I$34</c:f>
              <c:numCache>
                <c:formatCode>General</c:formatCode>
                <c:ptCount val="1"/>
                <c:pt idx="0">
                  <c:v>3</c:v>
                </c:pt>
              </c:numCache>
            </c:numRef>
          </c:bubbleSize>
          <c:bubble3D val="0"/>
          <c:extLst>
            <c:ext xmlns:c16="http://schemas.microsoft.com/office/drawing/2014/chart" uri="{C3380CC4-5D6E-409C-BE32-E72D297353CC}">
              <c16:uniqueId val="{00000003-85A1-4A78-80AD-69C835AB81E7}"/>
            </c:ext>
          </c:extLst>
        </c:ser>
        <c:ser>
          <c:idx val="4"/>
          <c:order val="4"/>
          <c:tx>
            <c:strRef>
              <c:f>'Perceptual Map Worksheet'!$C$35</c:f>
              <c:strCache>
                <c:ptCount val="1"/>
              </c:strCache>
            </c:strRef>
          </c:tx>
          <c:spPr>
            <a:solidFill>
              <a:srgbClr val="317689"/>
            </a:solidFill>
            <a:ln w="25400">
              <a:noFill/>
            </a:ln>
          </c:spPr>
          <c:invertIfNegative val="0"/>
          <c:xVal>
            <c:numRef>
              <c:f>'Perceptual Map Worksheet'!$E$35</c:f>
              <c:numCache>
                <c:formatCode>General</c:formatCode>
                <c:ptCount val="1"/>
              </c:numCache>
            </c:numRef>
          </c:xVal>
          <c:yVal>
            <c:numRef>
              <c:f>'Perceptual Map Worksheet'!$G$35</c:f>
              <c:numCache>
                <c:formatCode>General</c:formatCode>
                <c:ptCount val="1"/>
              </c:numCache>
            </c:numRef>
          </c:yVal>
          <c:bubbleSize>
            <c:numRef>
              <c:f>'Perceptual Map Worksheet'!$I$35</c:f>
              <c:numCache>
                <c:formatCode>General</c:formatCode>
                <c:ptCount val="1"/>
                <c:pt idx="0">
                  <c:v>3</c:v>
                </c:pt>
              </c:numCache>
            </c:numRef>
          </c:bubbleSize>
          <c:bubble3D val="0"/>
          <c:extLst>
            <c:ext xmlns:c16="http://schemas.microsoft.com/office/drawing/2014/chart" uri="{C3380CC4-5D6E-409C-BE32-E72D297353CC}">
              <c16:uniqueId val="{00000004-85A1-4A78-80AD-69C835AB81E7}"/>
            </c:ext>
          </c:extLst>
        </c:ser>
        <c:ser>
          <c:idx val="5"/>
          <c:order val="5"/>
          <c:tx>
            <c:strRef>
              <c:f>'Perceptual Map Worksheet'!$C$36</c:f>
              <c:strCache>
                <c:ptCount val="1"/>
              </c:strCache>
            </c:strRef>
          </c:tx>
          <c:spPr>
            <a:solidFill>
              <a:srgbClr val="AB662E"/>
            </a:solidFill>
            <a:ln w="25400">
              <a:noFill/>
            </a:ln>
          </c:spPr>
          <c:invertIfNegative val="0"/>
          <c:xVal>
            <c:numRef>
              <c:f>'Perceptual Map Worksheet'!$E$36</c:f>
              <c:numCache>
                <c:formatCode>General</c:formatCode>
                <c:ptCount val="1"/>
              </c:numCache>
            </c:numRef>
          </c:xVal>
          <c:yVal>
            <c:numRef>
              <c:f>'Perceptual Map Worksheet'!$G$36</c:f>
              <c:numCache>
                <c:formatCode>General</c:formatCode>
                <c:ptCount val="1"/>
              </c:numCache>
            </c:numRef>
          </c:yVal>
          <c:bubbleSize>
            <c:numRef>
              <c:f>'Perceptual Map Worksheet'!$I$36</c:f>
              <c:numCache>
                <c:formatCode>General</c:formatCode>
                <c:ptCount val="1"/>
                <c:pt idx="0">
                  <c:v>3</c:v>
                </c:pt>
              </c:numCache>
            </c:numRef>
          </c:bubbleSize>
          <c:bubble3D val="0"/>
          <c:extLst>
            <c:ext xmlns:c16="http://schemas.microsoft.com/office/drawing/2014/chart" uri="{C3380CC4-5D6E-409C-BE32-E72D297353CC}">
              <c16:uniqueId val="{00000005-85A1-4A78-80AD-69C835AB81E7}"/>
            </c:ext>
          </c:extLst>
        </c:ser>
        <c:ser>
          <c:idx val="6"/>
          <c:order val="6"/>
          <c:tx>
            <c:strRef>
              <c:f>'Perceptual Map Worksheet'!$C$37</c:f>
              <c:strCache>
                <c:ptCount val="1"/>
              </c:strCache>
            </c:strRef>
          </c:tx>
          <c:spPr>
            <a:solidFill>
              <a:srgbClr val="3C6494"/>
            </a:solidFill>
            <a:ln w="25400">
              <a:noFill/>
            </a:ln>
          </c:spPr>
          <c:invertIfNegative val="0"/>
          <c:xVal>
            <c:numRef>
              <c:f>'Perceptual Map Worksheet'!$E$37</c:f>
              <c:numCache>
                <c:formatCode>General</c:formatCode>
                <c:ptCount val="1"/>
              </c:numCache>
            </c:numRef>
          </c:xVal>
          <c:yVal>
            <c:numRef>
              <c:f>'Perceptual Map Worksheet'!$G$37</c:f>
              <c:numCache>
                <c:formatCode>General</c:formatCode>
                <c:ptCount val="1"/>
              </c:numCache>
            </c:numRef>
          </c:yVal>
          <c:bubbleSize>
            <c:numRef>
              <c:f>'Perceptual Map Worksheet'!$I$37</c:f>
              <c:numCache>
                <c:formatCode>General</c:formatCode>
                <c:ptCount val="1"/>
                <c:pt idx="0">
                  <c:v>3</c:v>
                </c:pt>
              </c:numCache>
            </c:numRef>
          </c:bubbleSize>
          <c:bubble3D val="0"/>
          <c:extLst>
            <c:ext xmlns:c16="http://schemas.microsoft.com/office/drawing/2014/chart" uri="{C3380CC4-5D6E-409C-BE32-E72D297353CC}">
              <c16:uniqueId val="{00000006-85A1-4A78-80AD-69C835AB81E7}"/>
            </c:ext>
          </c:extLst>
        </c:ser>
        <c:ser>
          <c:idx val="7"/>
          <c:order val="7"/>
          <c:tx>
            <c:strRef>
              <c:f>'Perceptual Map Worksheet'!$C$38</c:f>
              <c:strCache>
                <c:ptCount val="1"/>
              </c:strCache>
            </c:strRef>
          </c:tx>
          <c:spPr>
            <a:solidFill>
              <a:srgbClr val="963D3B"/>
            </a:solidFill>
            <a:ln w="25400">
              <a:noFill/>
            </a:ln>
          </c:spPr>
          <c:invertIfNegative val="0"/>
          <c:xVal>
            <c:numRef>
              <c:f>'Perceptual Map Worksheet'!$E$38</c:f>
              <c:numCache>
                <c:formatCode>General</c:formatCode>
                <c:ptCount val="1"/>
              </c:numCache>
            </c:numRef>
          </c:xVal>
          <c:yVal>
            <c:numRef>
              <c:f>'Perceptual Map Worksheet'!$G$38</c:f>
              <c:numCache>
                <c:formatCode>General</c:formatCode>
                <c:ptCount val="1"/>
              </c:numCache>
            </c:numRef>
          </c:yVal>
          <c:bubbleSize>
            <c:numRef>
              <c:f>'Perceptual Map Worksheet'!$I$38</c:f>
              <c:numCache>
                <c:formatCode>General</c:formatCode>
                <c:ptCount val="1"/>
                <c:pt idx="0">
                  <c:v>3</c:v>
                </c:pt>
              </c:numCache>
            </c:numRef>
          </c:bubbleSize>
          <c:bubble3D val="0"/>
          <c:extLst>
            <c:ext xmlns:c16="http://schemas.microsoft.com/office/drawing/2014/chart" uri="{C3380CC4-5D6E-409C-BE32-E72D297353CC}">
              <c16:uniqueId val="{00000007-85A1-4A78-80AD-69C835AB81E7}"/>
            </c:ext>
          </c:extLst>
        </c:ser>
        <c:ser>
          <c:idx val="8"/>
          <c:order val="8"/>
          <c:tx>
            <c:strRef>
              <c:f>'Perceptual Map Worksheet'!$C$39</c:f>
              <c:strCache>
                <c:ptCount val="1"/>
              </c:strCache>
            </c:strRef>
          </c:tx>
          <c:spPr>
            <a:solidFill>
              <a:srgbClr val="799244"/>
            </a:solidFill>
            <a:ln w="25400">
              <a:noFill/>
            </a:ln>
          </c:spPr>
          <c:invertIfNegative val="0"/>
          <c:xVal>
            <c:numRef>
              <c:f>'Perceptual Map Worksheet'!$E$39</c:f>
              <c:numCache>
                <c:formatCode>General</c:formatCode>
                <c:ptCount val="1"/>
              </c:numCache>
            </c:numRef>
          </c:xVal>
          <c:yVal>
            <c:numRef>
              <c:f>'Perceptual Map Worksheet'!$G$39</c:f>
              <c:numCache>
                <c:formatCode>General</c:formatCode>
                <c:ptCount val="1"/>
              </c:numCache>
            </c:numRef>
          </c:yVal>
          <c:bubbleSize>
            <c:numRef>
              <c:f>'Perceptual Map Worksheet'!$I$39</c:f>
              <c:numCache>
                <c:formatCode>General</c:formatCode>
                <c:ptCount val="1"/>
                <c:pt idx="0">
                  <c:v>3</c:v>
                </c:pt>
              </c:numCache>
            </c:numRef>
          </c:bubbleSize>
          <c:bubble3D val="0"/>
          <c:extLst>
            <c:ext xmlns:c16="http://schemas.microsoft.com/office/drawing/2014/chart" uri="{C3380CC4-5D6E-409C-BE32-E72D297353CC}">
              <c16:uniqueId val="{00000008-85A1-4A78-80AD-69C835AB81E7}"/>
            </c:ext>
          </c:extLst>
        </c:ser>
        <c:ser>
          <c:idx val="9"/>
          <c:order val="9"/>
          <c:tx>
            <c:strRef>
              <c:f>'Perceptual Map Worksheet'!$C$40</c:f>
              <c:strCache>
                <c:ptCount val="1"/>
              </c:strCache>
            </c:strRef>
          </c:tx>
          <c:spPr>
            <a:solidFill>
              <a:srgbClr val="634D7E"/>
            </a:solidFill>
            <a:ln w="25400">
              <a:noFill/>
            </a:ln>
          </c:spPr>
          <c:invertIfNegative val="0"/>
          <c:xVal>
            <c:numRef>
              <c:f>'Perceptual Map Worksheet'!$E$40</c:f>
              <c:numCache>
                <c:formatCode>General</c:formatCode>
                <c:ptCount val="1"/>
              </c:numCache>
            </c:numRef>
          </c:xVal>
          <c:yVal>
            <c:numRef>
              <c:f>'Perceptual Map Worksheet'!$G$40</c:f>
              <c:numCache>
                <c:formatCode>General</c:formatCode>
                <c:ptCount val="1"/>
              </c:numCache>
            </c:numRef>
          </c:yVal>
          <c:bubbleSize>
            <c:numRef>
              <c:f>'Perceptual Map Worksheet'!$I$40</c:f>
              <c:numCache>
                <c:formatCode>General</c:formatCode>
                <c:ptCount val="1"/>
                <c:pt idx="0">
                  <c:v>3</c:v>
                </c:pt>
              </c:numCache>
            </c:numRef>
          </c:bubbleSize>
          <c:bubble3D val="0"/>
          <c:extLst>
            <c:ext xmlns:c16="http://schemas.microsoft.com/office/drawing/2014/chart" uri="{C3380CC4-5D6E-409C-BE32-E72D297353CC}">
              <c16:uniqueId val="{00000009-85A1-4A78-80AD-69C835AB81E7}"/>
            </c:ext>
          </c:extLst>
        </c:ser>
        <c:ser>
          <c:idx val="10"/>
          <c:order val="10"/>
          <c:tx>
            <c:strRef>
              <c:f>'Perceptual Map Worksheet'!$C$41</c:f>
              <c:strCache>
                <c:ptCount val="1"/>
              </c:strCache>
            </c:strRef>
          </c:tx>
          <c:spPr>
            <a:solidFill>
              <a:srgbClr val="39869B"/>
            </a:solidFill>
            <a:ln w="25400">
              <a:noFill/>
            </a:ln>
          </c:spPr>
          <c:invertIfNegative val="0"/>
          <c:xVal>
            <c:numRef>
              <c:f>'Perceptual Map Worksheet'!$E$41</c:f>
              <c:numCache>
                <c:formatCode>General</c:formatCode>
                <c:ptCount val="1"/>
              </c:numCache>
            </c:numRef>
          </c:xVal>
          <c:yVal>
            <c:numRef>
              <c:f>'Perceptual Map Worksheet'!$G$41</c:f>
              <c:numCache>
                <c:formatCode>General</c:formatCode>
                <c:ptCount val="1"/>
              </c:numCache>
            </c:numRef>
          </c:yVal>
          <c:bubbleSize>
            <c:numRef>
              <c:f>'Perceptual Map Worksheet'!$I$41</c:f>
              <c:numCache>
                <c:formatCode>General</c:formatCode>
                <c:ptCount val="1"/>
                <c:pt idx="0">
                  <c:v>3</c:v>
                </c:pt>
              </c:numCache>
            </c:numRef>
          </c:bubbleSize>
          <c:bubble3D val="0"/>
          <c:extLst>
            <c:ext xmlns:c16="http://schemas.microsoft.com/office/drawing/2014/chart" uri="{C3380CC4-5D6E-409C-BE32-E72D297353CC}">
              <c16:uniqueId val="{0000000A-85A1-4A78-80AD-69C835AB81E7}"/>
            </c:ext>
          </c:extLst>
        </c:ser>
        <c:ser>
          <c:idx val="11"/>
          <c:order val="11"/>
          <c:tx>
            <c:strRef>
              <c:f>'Perceptual Map Worksheet'!$C$42</c:f>
              <c:strCache>
                <c:ptCount val="1"/>
              </c:strCache>
            </c:strRef>
          </c:tx>
          <c:spPr>
            <a:solidFill>
              <a:srgbClr val="C27535"/>
            </a:solidFill>
            <a:ln w="25400">
              <a:noFill/>
            </a:ln>
          </c:spPr>
          <c:invertIfNegative val="0"/>
          <c:xVal>
            <c:numRef>
              <c:f>'Perceptual Map Worksheet'!$E$42</c:f>
              <c:numCache>
                <c:formatCode>General</c:formatCode>
                <c:ptCount val="1"/>
              </c:numCache>
            </c:numRef>
          </c:xVal>
          <c:yVal>
            <c:numRef>
              <c:f>'Perceptual Map Worksheet'!$G$42</c:f>
              <c:numCache>
                <c:formatCode>General</c:formatCode>
                <c:ptCount val="1"/>
              </c:numCache>
            </c:numRef>
          </c:yVal>
          <c:bubbleSize>
            <c:numRef>
              <c:f>'Perceptual Map Worksheet'!$I$42</c:f>
              <c:numCache>
                <c:formatCode>General</c:formatCode>
                <c:ptCount val="1"/>
                <c:pt idx="0">
                  <c:v>3</c:v>
                </c:pt>
              </c:numCache>
            </c:numRef>
          </c:bubbleSize>
          <c:bubble3D val="0"/>
          <c:extLst>
            <c:ext xmlns:c16="http://schemas.microsoft.com/office/drawing/2014/chart" uri="{C3380CC4-5D6E-409C-BE32-E72D297353CC}">
              <c16:uniqueId val="{0000000B-85A1-4A78-80AD-69C835AB81E7}"/>
            </c:ext>
          </c:extLst>
        </c:ser>
        <c:ser>
          <c:idx val="12"/>
          <c:order val="12"/>
          <c:tx>
            <c:strRef>
              <c:f>'Perceptual Map Worksheet'!$C$43</c:f>
              <c:strCache>
                <c:ptCount val="1"/>
              </c:strCache>
            </c:strRef>
          </c:tx>
          <c:spPr>
            <a:solidFill>
              <a:srgbClr val="436FA3"/>
            </a:solidFill>
            <a:ln w="25400">
              <a:noFill/>
            </a:ln>
          </c:spPr>
          <c:invertIfNegative val="0"/>
          <c:xVal>
            <c:numRef>
              <c:f>'Perceptual Map Worksheet'!$E$43</c:f>
              <c:numCache>
                <c:formatCode>General</c:formatCode>
                <c:ptCount val="1"/>
              </c:numCache>
            </c:numRef>
          </c:xVal>
          <c:yVal>
            <c:numRef>
              <c:f>'Perceptual Map Worksheet'!$G$43</c:f>
              <c:numCache>
                <c:formatCode>General</c:formatCode>
                <c:ptCount val="1"/>
              </c:numCache>
            </c:numRef>
          </c:yVal>
          <c:bubbleSize>
            <c:numRef>
              <c:f>'Perceptual Map Worksheet'!$I$43</c:f>
              <c:numCache>
                <c:formatCode>General</c:formatCode>
                <c:ptCount val="1"/>
                <c:pt idx="0">
                  <c:v>3</c:v>
                </c:pt>
              </c:numCache>
            </c:numRef>
          </c:bubbleSize>
          <c:bubble3D val="0"/>
          <c:extLst>
            <c:ext xmlns:c16="http://schemas.microsoft.com/office/drawing/2014/chart" uri="{C3380CC4-5D6E-409C-BE32-E72D297353CC}">
              <c16:uniqueId val="{0000000C-85A1-4A78-80AD-69C835AB81E7}"/>
            </c:ext>
          </c:extLst>
        </c:ser>
        <c:ser>
          <c:idx val="13"/>
          <c:order val="13"/>
          <c:tx>
            <c:strRef>
              <c:f>'Perceptual Map Worksheet'!$C$44</c:f>
              <c:strCache>
                <c:ptCount val="1"/>
              </c:strCache>
            </c:strRef>
          </c:tx>
          <c:spPr>
            <a:solidFill>
              <a:srgbClr val="A64441"/>
            </a:solidFill>
            <a:ln w="25400">
              <a:noFill/>
            </a:ln>
          </c:spPr>
          <c:invertIfNegative val="0"/>
          <c:xVal>
            <c:numRef>
              <c:f>'Perceptual Map Worksheet'!$E$44</c:f>
              <c:numCache>
                <c:formatCode>General</c:formatCode>
                <c:ptCount val="1"/>
              </c:numCache>
            </c:numRef>
          </c:xVal>
          <c:yVal>
            <c:numRef>
              <c:f>'Perceptual Map Worksheet'!$G$44</c:f>
              <c:numCache>
                <c:formatCode>General</c:formatCode>
                <c:ptCount val="1"/>
              </c:numCache>
            </c:numRef>
          </c:yVal>
          <c:bubbleSize>
            <c:numRef>
              <c:f>'Perceptual Map Worksheet'!$I$44</c:f>
              <c:numCache>
                <c:formatCode>General</c:formatCode>
                <c:ptCount val="1"/>
                <c:pt idx="0">
                  <c:v>3</c:v>
                </c:pt>
              </c:numCache>
            </c:numRef>
          </c:bubbleSize>
          <c:bubble3D val="0"/>
          <c:extLst>
            <c:ext xmlns:c16="http://schemas.microsoft.com/office/drawing/2014/chart" uri="{C3380CC4-5D6E-409C-BE32-E72D297353CC}">
              <c16:uniqueId val="{0000000D-85A1-4A78-80AD-69C835AB81E7}"/>
            </c:ext>
          </c:extLst>
        </c:ser>
        <c:ser>
          <c:idx val="14"/>
          <c:order val="14"/>
          <c:tx>
            <c:strRef>
              <c:f>'Perceptual Map Worksheet'!$C$45</c:f>
              <c:strCache>
                <c:ptCount val="1"/>
              </c:strCache>
            </c:strRef>
          </c:tx>
          <c:spPr>
            <a:solidFill>
              <a:srgbClr val="85A14C"/>
            </a:solidFill>
            <a:ln w="25400">
              <a:noFill/>
            </a:ln>
          </c:spPr>
          <c:invertIfNegative val="0"/>
          <c:xVal>
            <c:numRef>
              <c:f>'Perceptual Map Worksheet'!$E$45</c:f>
              <c:numCache>
                <c:formatCode>General</c:formatCode>
                <c:ptCount val="1"/>
              </c:numCache>
            </c:numRef>
          </c:xVal>
          <c:yVal>
            <c:numRef>
              <c:f>'Perceptual Map Worksheet'!$G$45</c:f>
              <c:numCache>
                <c:formatCode>General</c:formatCode>
                <c:ptCount val="1"/>
              </c:numCache>
            </c:numRef>
          </c:yVal>
          <c:bubbleSize>
            <c:numRef>
              <c:f>'Perceptual Map Worksheet'!$I$45</c:f>
              <c:numCache>
                <c:formatCode>General</c:formatCode>
                <c:ptCount val="1"/>
                <c:pt idx="0">
                  <c:v>3</c:v>
                </c:pt>
              </c:numCache>
            </c:numRef>
          </c:bubbleSize>
          <c:bubble3D val="0"/>
          <c:extLst>
            <c:ext xmlns:c16="http://schemas.microsoft.com/office/drawing/2014/chart" uri="{C3380CC4-5D6E-409C-BE32-E72D297353CC}">
              <c16:uniqueId val="{0000000E-85A1-4A78-80AD-69C835AB81E7}"/>
            </c:ext>
          </c:extLst>
        </c:ser>
        <c:ser>
          <c:idx val="15"/>
          <c:order val="15"/>
          <c:tx>
            <c:strRef>
              <c:f>'Perceptual Map Worksheet'!$C$46</c:f>
              <c:strCache>
                <c:ptCount val="1"/>
              </c:strCache>
            </c:strRef>
          </c:tx>
          <c:spPr>
            <a:solidFill>
              <a:srgbClr val="6E558B"/>
            </a:solidFill>
            <a:ln w="25400">
              <a:noFill/>
            </a:ln>
          </c:spPr>
          <c:invertIfNegative val="0"/>
          <c:xVal>
            <c:numRef>
              <c:f>'Perceptual Map Worksheet'!$E$46</c:f>
              <c:numCache>
                <c:formatCode>General</c:formatCode>
                <c:ptCount val="1"/>
              </c:numCache>
            </c:numRef>
          </c:xVal>
          <c:yVal>
            <c:numRef>
              <c:f>'Perceptual Map Worksheet'!$G$46</c:f>
              <c:numCache>
                <c:formatCode>General</c:formatCode>
                <c:ptCount val="1"/>
              </c:numCache>
            </c:numRef>
          </c:yVal>
          <c:bubbleSize>
            <c:numRef>
              <c:f>'Perceptual Map Worksheet'!$I$46</c:f>
              <c:numCache>
                <c:formatCode>General</c:formatCode>
                <c:ptCount val="1"/>
                <c:pt idx="0">
                  <c:v>3</c:v>
                </c:pt>
              </c:numCache>
            </c:numRef>
          </c:bubbleSize>
          <c:bubble3D val="0"/>
          <c:extLst>
            <c:ext xmlns:c16="http://schemas.microsoft.com/office/drawing/2014/chart" uri="{C3380CC4-5D6E-409C-BE32-E72D297353CC}">
              <c16:uniqueId val="{0000000F-85A1-4A78-80AD-69C835AB81E7}"/>
            </c:ext>
          </c:extLst>
        </c:ser>
        <c:ser>
          <c:idx val="16"/>
          <c:order val="16"/>
          <c:tx>
            <c:strRef>
              <c:f>'Perceptual Map Worksheet'!$C$47</c:f>
              <c:strCache>
                <c:ptCount val="1"/>
              </c:strCache>
            </c:strRef>
          </c:tx>
          <c:spPr>
            <a:solidFill>
              <a:srgbClr val="4094AB"/>
            </a:solidFill>
            <a:ln w="25400">
              <a:noFill/>
            </a:ln>
          </c:spPr>
          <c:invertIfNegative val="0"/>
          <c:xVal>
            <c:numRef>
              <c:f>'Perceptual Map Worksheet'!$E$47</c:f>
              <c:numCache>
                <c:formatCode>General</c:formatCode>
                <c:ptCount val="1"/>
              </c:numCache>
            </c:numRef>
          </c:xVal>
          <c:yVal>
            <c:numRef>
              <c:f>'Perceptual Map Worksheet'!$G$47</c:f>
              <c:numCache>
                <c:formatCode>General</c:formatCode>
                <c:ptCount val="1"/>
              </c:numCache>
            </c:numRef>
          </c:yVal>
          <c:bubbleSize>
            <c:numRef>
              <c:f>'Perceptual Map Worksheet'!$I$47</c:f>
              <c:numCache>
                <c:formatCode>General</c:formatCode>
                <c:ptCount val="1"/>
                <c:pt idx="0">
                  <c:v>3</c:v>
                </c:pt>
              </c:numCache>
            </c:numRef>
          </c:bubbleSize>
          <c:bubble3D val="0"/>
          <c:extLst>
            <c:ext xmlns:c16="http://schemas.microsoft.com/office/drawing/2014/chart" uri="{C3380CC4-5D6E-409C-BE32-E72D297353CC}">
              <c16:uniqueId val="{00000010-85A1-4A78-80AD-69C835AB81E7}"/>
            </c:ext>
          </c:extLst>
        </c:ser>
        <c:ser>
          <c:idx val="17"/>
          <c:order val="17"/>
          <c:tx>
            <c:strRef>
              <c:f>'Perceptual Map Worksheet'!$C$48</c:f>
              <c:strCache>
                <c:ptCount val="1"/>
              </c:strCache>
            </c:strRef>
          </c:tx>
          <c:spPr>
            <a:solidFill>
              <a:srgbClr val="D6813B"/>
            </a:solidFill>
            <a:ln w="25400">
              <a:noFill/>
            </a:ln>
          </c:spPr>
          <c:invertIfNegative val="0"/>
          <c:xVal>
            <c:numRef>
              <c:f>'Perceptual Map Worksheet'!$E$48</c:f>
              <c:numCache>
                <c:formatCode>General</c:formatCode>
                <c:ptCount val="1"/>
              </c:numCache>
            </c:numRef>
          </c:xVal>
          <c:yVal>
            <c:numRef>
              <c:f>'Perceptual Map Worksheet'!$G$48</c:f>
              <c:numCache>
                <c:formatCode>General</c:formatCode>
                <c:ptCount val="1"/>
              </c:numCache>
            </c:numRef>
          </c:yVal>
          <c:bubbleSize>
            <c:numRef>
              <c:f>'Perceptual Map Worksheet'!$I$48</c:f>
              <c:numCache>
                <c:formatCode>General</c:formatCode>
                <c:ptCount val="1"/>
                <c:pt idx="0">
                  <c:v>3</c:v>
                </c:pt>
              </c:numCache>
            </c:numRef>
          </c:bubbleSize>
          <c:bubble3D val="0"/>
          <c:extLst>
            <c:ext xmlns:c16="http://schemas.microsoft.com/office/drawing/2014/chart" uri="{C3380CC4-5D6E-409C-BE32-E72D297353CC}">
              <c16:uniqueId val="{00000011-85A1-4A78-80AD-69C835AB81E7}"/>
            </c:ext>
          </c:extLst>
        </c:ser>
        <c:ser>
          <c:idx val="18"/>
          <c:order val="18"/>
          <c:tx>
            <c:strRef>
              <c:f>'Perceptual Map Worksheet'!$C$49</c:f>
              <c:strCache>
                <c:ptCount val="1"/>
              </c:strCache>
            </c:strRef>
          </c:tx>
          <c:spPr>
            <a:solidFill>
              <a:srgbClr val="4978B1"/>
            </a:solidFill>
            <a:ln w="25400">
              <a:noFill/>
            </a:ln>
          </c:spPr>
          <c:invertIfNegative val="0"/>
          <c:xVal>
            <c:numRef>
              <c:f>'Perceptual Map Worksheet'!$E$49</c:f>
              <c:numCache>
                <c:formatCode>General</c:formatCode>
                <c:ptCount val="1"/>
              </c:numCache>
            </c:numRef>
          </c:xVal>
          <c:yVal>
            <c:numRef>
              <c:f>'Perceptual Map Worksheet'!$G$49</c:f>
              <c:numCache>
                <c:formatCode>General</c:formatCode>
                <c:ptCount val="1"/>
              </c:numCache>
            </c:numRef>
          </c:yVal>
          <c:bubbleSize>
            <c:numRef>
              <c:f>'Perceptual Map Worksheet'!$I$49</c:f>
              <c:numCache>
                <c:formatCode>General</c:formatCode>
                <c:ptCount val="1"/>
                <c:pt idx="0">
                  <c:v>3</c:v>
                </c:pt>
              </c:numCache>
            </c:numRef>
          </c:bubbleSize>
          <c:bubble3D val="0"/>
          <c:extLst>
            <c:ext xmlns:c16="http://schemas.microsoft.com/office/drawing/2014/chart" uri="{C3380CC4-5D6E-409C-BE32-E72D297353CC}">
              <c16:uniqueId val="{00000012-85A1-4A78-80AD-69C835AB81E7}"/>
            </c:ext>
          </c:extLst>
        </c:ser>
        <c:ser>
          <c:idx val="19"/>
          <c:order val="19"/>
          <c:tx>
            <c:strRef>
              <c:f>'Perceptual Map Worksheet'!$C$50</c:f>
              <c:strCache>
                <c:ptCount val="1"/>
              </c:strCache>
            </c:strRef>
          </c:tx>
          <c:spPr>
            <a:solidFill>
              <a:srgbClr val="B34A47"/>
            </a:solidFill>
            <a:ln w="25400">
              <a:noFill/>
            </a:ln>
          </c:spPr>
          <c:invertIfNegative val="0"/>
          <c:xVal>
            <c:numRef>
              <c:f>'Perceptual Map Worksheet'!$E$50</c:f>
              <c:numCache>
                <c:formatCode>General</c:formatCode>
                <c:ptCount val="1"/>
              </c:numCache>
            </c:numRef>
          </c:xVal>
          <c:yVal>
            <c:numRef>
              <c:f>'Perceptual Map Worksheet'!$G$50</c:f>
              <c:numCache>
                <c:formatCode>General</c:formatCode>
                <c:ptCount val="1"/>
              </c:numCache>
            </c:numRef>
          </c:yVal>
          <c:bubbleSize>
            <c:numRef>
              <c:f>'Perceptual Map Worksheet'!$I$50</c:f>
              <c:numCache>
                <c:formatCode>General</c:formatCode>
                <c:ptCount val="1"/>
                <c:pt idx="0">
                  <c:v>3</c:v>
                </c:pt>
              </c:numCache>
            </c:numRef>
          </c:bubbleSize>
          <c:bubble3D val="0"/>
          <c:extLst>
            <c:ext xmlns:c16="http://schemas.microsoft.com/office/drawing/2014/chart" uri="{C3380CC4-5D6E-409C-BE32-E72D297353CC}">
              <c16:uniqueId val="{00000013-85A1-4A78-80AD-69C835AB81E7}"/>
            </c:ext>
          </c:extLst>
        </c:ser>
        <c:ser>
          <c:idx val="20"/>
          <c:order val="20"/>
          <c:tx>
            <c:strRef>
              <c:f>'Perceptual Map Worksheet'!$C$51</c:f>
              <c:strCache>
                <c:ptCount val="1"/>
              </c:strCache>
            </c:strRef>
          </c:tx>
          <c:spPr>
            <a:solidFill>
              <a:srgbClr val="91AF53"/>
            </a:solidFill>
            <a:ln w="25400">
              <a:noFill/>
            </a:ln>
          </c:spPr>
          <c:invertIfNegative val="0"/>
          <c:xVal>
            <c:numRef>
              <c:f>'Perceptual Map Worksheet'!$E$51</c:f>
              <c:numCache>
                <c:formatCode>General</c:formatCode>
                <c:ptCount val="1"/>
              </c:numCache>
            </c:numRef>
          </c:xVal>
          <c:yVal>
            <c:numRef>
              <c:f>'Perceptual Map Worksheet'!$G$51</c:f>
              <c:numCache>
                <c:formatCode>General</c:formatCode>
                <c:ptCount val="1"/>
              </c:numCache>
            </c:numRef>
          </c:yVal>
          <c:bubbleSize>
            <c:numRef>
              <c:f>'Perceptual Map Worksheet'!$I$51</c:f>
              <c:numCache>
                <c:formatCode>General</c:formatCode>
                <c:ptCount val="1"/>
                <c:pt idx="0">
                  <c:v>3</c:v>
                </c:pt>
              </c:numCache>
            </c:numRef>
          </c:bubbleSize>
          <c:bubble3D val="0"/>
          <c:extLst>
            <c:ext xmlns:c16="http://schemas.microsoft.com/office/drawing/2014/chart" uri="{C3380CC4-5D6E-409C-BE32-E72D297353CC}">
              <c16:uniqueId val="{00000014-85A1-4A78-80AD-69C835AB81E7}"/>
            </c:ext>
          </c:extLst>
        </c:ser>
        <c:ser>
          <c:idx val="21"/>
          <c:order val="21"/>
          <c:tx>
            <c:strRef>
              <c:f>'Perceptual Map Worksheet'!$C$52</c:f>
              <c:strCache>
                <c:ptCount val="1"/>
              </c:strCache>
            </c:strRef>
          </c:tx>
          <c:spPr>
            <a:solidFill>
              <a:srgbClr val="775D97"/>
            </a:solidFill>
            <a:ln w="25400">
              <a:noFill/>
            </a:ln>
          </c:spPr>
          <c:invertIfNegative val="0"/>
          <c:xVal>
            <c:numRef>
              <c:f>'Perceptual Map Worksheet'!$E$52</c:f>
              <c:numCache>
                <c:formatCode>General</c:formatCode>
                <c:ptCount val="1"/>
              </c:numCache>
            </c:numRef>
          </c:xVal>
          <c:yVal>
            <c:numRef>
              <c:f>'Perceptual Map Worksheet'!$G$52</c:f>
              <c:numCache>
                <c:formatCode>General</c:formatCode>
                <c:ptCount val="1"/>
              </c:numCache>
            </c:numRef>
          </c:yVal>
          <c:bubbleSize>
            <c:numRef>
              <c:f>'Perceptual Map Worksheet'!$I$52</c:f>
              <c:numCache>
                <c:formatCode>General</c:formatCode>
                <c:ptCount val="1"/>
                <c:pt idx="0">
                  <c:v>3</c:v>
                </c:pt>
              </c:numCache>
            </c:numRef>
          </c:bubbleSize>
          <c:bubble3D val="0"/>
          <c:extLst>
            <c:ext xmlns:c16="http://schemas.microsoft.com/office/drawing/2014/chart" uri="{C3380CC4-5D6E-409C-BE32-E72D297353CC}">
              <c16:uniqueId val="{00000015-85A1-4A78-80AD-69C835AB81E7}"/>
            </c:ext>
          </c:extLst>
        </c:ser>
        <c:ser>
          <c:idx val="22"/>
          <c:order val="22"/>
          <c:tx>
            <c:strRef>
              <c:f>'Perceptual Map Worksheet'!$C$53</c:f>
              <c:strCache>
                <c:ptCount val="1"/>
              </c:strCache>
            </c:strRef>
          </c:tx>
          <c:spPr>
            <a:solidFill>
              <a:srgbClr val="46A1B9"/>
            </a:solidFill>
            <a:ln w="25400">
              <a:noFill/>
            </a:ln>
          </c:spPr>
          <c:invertIfNegative val="0"/>
          <c:xVal>
            <c:numRef>
              <c:f>'Perceptual Map Worksheet'!$E$53</c:f>
              <c:numCache>
                <c:formatCode>General</c:formatCode>
                <c:ptCount val="1"/>
              </c:numCache>
            </c:numRef>
          </c:xVal>
          <c:yVal>
            <c:numRef>
              <c:f>'Perceptual Map Worksheet'!$G$53</c:f>
              <c:numCache>
                <c:formatCode>General</c:formatCode>
                <c:ptCount val="1"/>
              </c:numCache>
            </c:numRef>
          </c:yVal>
          <c:bubbleSize>
            <c:numRef>
              <c:f>'Perceptual Map Worksheet'!$I$53</c:f>
              <c:numCache>
                <c:formatCode>General</c:formatCode>
                <c:ptCount val="1"/>
                <c:pt idx="0">
                  <c:v>3</c:v>
                </c:pt>
              </c:numCache>
            </c:numRef>
          </c:bubbleSize>
          <c:bubble3D val="0"/>
          <c:extLst>
            <c:ext xmlns:c16="http://schemas.microsoft.com/office/drawing/2014/chart" uri="{C3380CC4-5D6E-409C-BE32-E72D297353CC}">
              <c16:uniqueId val="{00000016-85A1-4A78-80AD-69C835AB81E7}"/>
            </c:ext>
          </c:extLst>
        </c:ser>
        <c:ser>
          <c:idx val="23"/>
          <c:order val="23"/>
          <c:tx>
            <c:strRef>
              <c:f>'Perceptual Map Worksheet'!$C$54</c:f>
              <c:strCache>
                <c:ptCount val="1"/>
              </c:strCache>
            </c:strRef>
          </c:tx>
          <c:spPr>
            <a:solidFill>
              <a:srgbClr val="E78C41"/>
            </a:solidFill>
            <a:ln w="25400">
              <a:noFill/>
            </a:ln>
          </c:spPr>
          <c:invertIfNegative val="0"/>
          <c:xVal>
            <c:numRef>
              <c:f>'Perceptual Map Worksheet'!$E$54</c:f>
              <c:numCache>
                <c:formatCode>General</c:formatCode>
                <c:ptCount val="1"/>
              </c:numCache>
            </c:numRef>
          </c:xVal>
          <c:yVal>
            <c:numRef>
              <c:f>'Perceptual Map Worksheet'!$G$54</c:f>
              <c:numCache>
                <c:formatCode>General</c:formatCode>
                <c:ptCount val="1"/>
              </c:numCache>
            </c:numRef>
          </c:yVal>
          <c:bubbleSize>
            <c:numRef>
              <c:f>'Perceptual Map Worksheet'!$I$54</c:f>
              <c:numCache>
                <c:formatCode>General</c:formatCode>
                <c:ptCount val="1"/>
                <c:pt idx="0">
                  <c:v>3</c:v>
                </c:pt>
              </c:numCache>
            </c:numRef>
          </c:bubbleSize>
          <c:bubble3D val="0"/>
          <c:extLst>
            <c:ext xmlns:c16="http://schemas.microsoft.com/office/drawing/2014/chart" uri="{C3380CC4-5D6E-409C-BE32-E72D297353CC}">
              <c16:uniqueId val="{00000017-85A1-4A78-80AD-69C835AB81E7}"/>
            </c:ext>
          </c:extLst>
        </c:ser>
        <c:ser>
          <c:idx val="24"/>
          <c:order val="24"/>
          <c:tx>
            <c:strRef>
              <c:f>'Perceptual Map Worksheet'!$C$55</c:f>
              <c:strCache>
                <c:ptCount val="1"/>
              </c:strCache>
            </c:strRef>
          </c:tx>
          <c:spPr>
            <a:solidFill>
              <a:srgbClr val="4F81BD"/>
            </a:solidFill>
            <a:ln w="25400">
              <a:noFill/>
            </a:ln>
          </c:spPr>
          <c:invertIfNegative val="0"/>
          <c:xVal>
            <c:numRef>
              <c:f>'Perceptual Map Worksheet'!$E$55</c:f>
              <c:numCache>
                <c:formatCode>General</c:formatCode>
                <c:ptCount val="1"/>
              </c:numCache>
            </c:numRef>
          </c:xVal>
          <c:yVal>
            <c:numRef>
              <c:f>'Perceptual Map Worksheet'!$G$55</c:f>
              <c:numCache>
                <c:formatCode>General</c:formatCode>
                <c:ptCount val="1"/>
              </c:numCache>
            </c:numRef>
          </c:yVal>
          <c:bubbleSize>
            <c:numRef>
              <c:f>'Perceptual Map Worksheet'!$I$55</c:f>
              <c:numCache>
                <c:formatCode>General</c:formatCode>
                <c:ptCount val="1"/>
                <c:pt idx="0">
                  <c:v>3</c:v>
                </c:pt>
              </c:numCache>
            </c:numRef>
          </c:bubbleSize>
          <c:bubble3D val="0"/>
          <c:extLst>
            <c:ext xmlns:c16="http://schemas.microsoft.com/office/drawing/2014/chart" uri="{C3380CC4-5D6E-409C-BE32-E72D297353CC}">
              <c16:uniqueId val="{00000018-85A1-4A78-80AD-69C835AB81E7}"/>
            </c:ext>
          </c:extLst>
        </c:ser>
        <c:ser>
          <c:idx val="25"/>
          <c:order val="25"/>
          <c:tx>
            <c:strRef>
              <c:f>'Perceptual Map Worksheet'!$C$31</c:f>
              <c:strCache>
                <c:ptCount val="1"/>
                <c:pt idx="0">
                  <c:v>McDonalds</c:v>
                </c:pt>
              </c:strCache>
            </c:strRef>
          </c:tx>
          <c:spPr>
            <a:solidFill>
              <a:srgbClr val="C0504D"/>
            </a:solidFill>
            <a:ln w="25400">
              <a:noFill/>
            </a:ln>
          </c:spPr>
          <c:invertIfNegative val="0"/>
          <c:dLbls>
            <c:spPr>
              <a:noFill/>
              <a:ln w="25400">
                <a:noFill/>
              </a:ln>
            </c:sp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'Perceptual Map Worksheet'!$E$31</c:f>
              <c:numCache>
                <c:formatCode>General</c:formatCode>
                <c:ptCount val="1"/>
                <c:pt idx="0">
                  <c:v>5.5</c:v>
                </c:pt>
              </c:numCache>
            </c:numRef>
          </c:xVal>
          <c:yVal>
            <c:numRef>
              <c:f>'Perceptual Map Worksheet'!$G$31</c:f>
              <c:numCache>
                <c:formatCode>General</c:formatCode>
                <c:ptCount val="1"/>
                <c:pt idx="0">
                  <c:v>7</c:v>
                </c:pt>
              </c:numCache>
            </c:numRef>
          </c:yVal>
          <c:bubbleSize>
            <c:numRef>
              <c:f>'Perceptual Map Worksheet'!$I$31</c:f>
              <c:numCache>
                <c:formatCode>General</c:formatCode>
                <c:ptCount val="1"/>
                <c:pt idx="0">
                  <c:v>3</c:v>
                </c:pt>
              </c:numCache>
            </c:numRef>
          </c:bubbleSize>
          <c:bubble3D val="0"/>
          <c:extLst>
            <c:ext xmlns:c16="http://schemas.microsoft.com/office/drawing/2014/chart" uri="{C3380CC4-5D6E-409C-BE32-E72D297353CC}">
              <c16:uniqueId val="{00000019-85A1-4A78-80AD-69C835AB81E7}"/>
            </c:ext>
          </c:extLst>
        </c:ser>
        <c:ser>
          <c:idx val="26"/>
          <c:order val="26"/>
          <c:tx>
            <c:strRef>
              <c:f>'Perceptual Map Worksheet'!$C$32</c:f>
              <c:strCache>
                <c:ptCount val="1"/>
                <c:pt idx="0">
                  <c:v>Burger King</c:v>
                </c:pt>
              </c:strCache>
            </c:strRef>
          </c:tx>
          <c:spPr>
            <a:solidFill>
              <a:srgbClr val="9BBB59"/>
            </a:solidFill>
            <a:ln w="25400">
              <a:noFill/>
            </a:ln>
          </c:spPr>
          <c:invertIfNegative val="0"/>
          <c:dLbls>
            <c:spPr>
              <a:noFill/>
              <a:ln w="25400">
                <a:noFill/>
              </a:ln>
            </c:sp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'Perceptual Map Worksheet'!$E$32</c:f>
              <c:numCache>
                <c:formatCode>General</c:formatCode>
                <c:ptCount val="1"/>
                <c:pt idx="0">
                  <c:v>4</c:v>
                </c:pt>
              </c:numCache>
            </c:numRef>
          </c:xVal>
          <c:yVal>
            <c:numRef>
              <c:f>'Perceptual Map Worksheet'!$G$32</c:f>
              <c:numCache>
                <c:formatCode>General</c:formatCode>
                <c:ptCount val="1"/>
                <c:pt idx="0">
                  <c:v>4.5</c:v>
                </c:pt>
              </c:numCache>
            </c:numRef>
          </c:yVal>
          <c:bubbleSize>
            <c:numRef>
              <c:f>'Perceptual Map Worksheet'!$I$32</c:f>
              <c:numCache>
                <c:formatCode>General</c:formatCode>
                <c:ptCount val="1"/>
                <c:pt idx="0">
                  <c:v>3</c:v>
                </c:pt>
              </c:numCache>
            </c:numRef>
          </c:bubbleSize>
          <c:bubble3D val="0"/>
          <c:extLst>
            <c:ext xmlns:c16="http://schemas.microsoft.com/office/drawing/2014/chart" uri="{C3380CC4-5D6E-409C-BE32-E72D297353CC}">
              <c16:uniqueId val="{0000001A-85A1-4A78-80AD-69C835AB81E7}"/>
            </c:ext>
          </c:extLst>
        </c:ser>
        <c:ser>
          <c:idx val="27"/>
          <c:order val="27"/>
          <c:tx>
            <c:strRef>
              <c:f>'Perceptual Map Worksheet'!$C$33</c:f>
              <c:strCache>
                <c:ptCount val="1"/>
                <c:pt idx="0">
                  <c:v>Wendy's</c:v>
                </c:pt>
              </c:strCache>
            </c:strRef>
          </c:tx>
          <c:spPr>
            <a:solidFill>
              <a:srgbClr val="8064A2"/>
            </a:solidFill>
            <a:ln w="25400">
              <a:noFill/>
            </a:ln>
          </c:spPr>
          <c:invertIfNegative val="0"/>
          <c:dLbls>
            <c:spPr>
              <a:noFill/>
              <a:ln w="25400">
                <a:noFill/>
              </a:ln>
            </c:sp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'Perceptual Map Worksheet'!$E$33</c:f>
              <c:numCache>
                <c:formatCode>General</c:formatCode>
                <c:ptCount val="1"/>
                <c:pt idx="0">
                  <c:v>7</c:v>
                </c:pt>
              </c:numCache>
            </c:numRef>
          </c:xVal>
          <c:yVal>
            <c:numRef>
              <c:f>'Perceptual Map Worksheet'!$G$33</c:f>
              <c:numCache>
                <c:formatCode>General</c:formatCode>
                <c:ptCount val="1"/>
                <c:pt idx="0">
                  <c:v>3</c:v>
                </c:pt>
              </c:numCache>
            </c:numRef>
          </c:yVal>
          <c:bubbleSize>
            <c:numRef>
              <c:f>'Perceptual Map Worksheet'!$I$33</c:f>
              <c:numCache>
                <c:formatCode>General</c:formatCode>
                <c:ptCount val="1"/>
                <c:pt idx="0">
                  <c:v>3</c:v>
                </c:pt>
              </c:numCache>
            </c:numRef>
          </c:bubbleSize>
          <c:bubble3D val="0"/>
          <c:extLst>
            <c:ext xmlns:c16="http://schemas.microsoft.com/office/drawing/2014/chart" uri="{C3380CC4-5D6E-409C-BE32-E72D297353CC}">
              <c16:uniqueId val="{0000001B-85A1-4A78-80AD-69C835AB81E7}"/>
            </c:ext>
          </c:extLst>
        </c:ser>
        <c:ser>
          <c:idx val="28"/>
          <c:order val="28"/>
          <c:tx>
            <c:strRef>
              <c:f>'Perceptual Map Worksheet'!$C$34</c:f>
              <c:strCache>
                <c:ptCount val="1"/>
                <c:pt idx="0">
                  <c:v>In &amp; Out</c:v>
                </c:pt>
              </c:strCache>
            </c:strRef>
          </c:tx>
          <c:spPr>
            <a:solidFill>
              <a:srgbClr val="4BACC6"/>
            </a:solidFill>
            <a:ln w="25400">
              <a:noFill/>
            </a:ln>
          </c:spPr>
          <c:invertIfNegative val="0"/>
          <c:dLbls>
            <c:spPr>
              <a:noFill/>
              <a:ln w="25400">
                <a:noFill/>
              </a:ln>
            </c:sp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'Perceptual Map Worksheet'!$E$34</c:f>
              <c:numCache>
                <c:formatCode>General</c:formatCode>
                <c:ptCount val="1"/>
                <c:pt idx="0">
                  <c:v>5</c:v>
                </c:pt>
              </c:numCache>
            </c:numRef>
          </c:xVal>
          <c:yVal>
            <c:numRef>
              <c:f>'Perceptual Map Worksheet'!$G$34</c:f>
              <c:numCache>
                <c:formatCode>General</c:formatCode>
                <c:ptCount val="1"/>
                <c:pt idx="0">
                  <c:v>1</c:v>
                </c:pt>
              </c:numCache>
            </c:numRef>
          </c:yVal>
          <c:bubbleSize>
            <c:numRef>
              <c:f>'Perceptual Map Worksheet'!$I$34</c:f>
              <c:numCache>
                <c:formatCode>General</c:formatCode>
                <c:ptCount val="1"/>
                <c:pt idx="0">
                  <c:v>3</c:v>
                </c:pt>
              </c:numCache>
            </c:numRef>
          </c:bubbleSize>
          <c:bubble3D val="0"/>
          <c:extLst>
            <c:ext xmlns:c16="http://schemas.microsoft.com/office/drawing/2014/chart" uri="{C3380CC4-5D6E-409C-BE32-E72D297353CC}">
              <c16:uniqueId val="{0000001C-85A1-4A78-80AD-69C835AB81E7}"/>
            </c:ext>
          </c:extLst>
        </c:ser>
        <c:ser>
          <c:idx val="29"/>
          <c:order val="29"/>
          <c:tx>
            <c:strRef>
              <c:f>'Perceptual Map Worksheet'!$C$35</c:f>
              <c:strCache>
                <c:ptCount val="1"/>
              </c:strCache>
            </c:strRef>
          </c:tx>
          <c:spPr>
            <a:solidFill>
              <a:srgbClr val="F79646"/>
            </a:solidFill>
            <a:ln w="25400">
              <a:noFill/>
            </a:ln>
          </c:spPr>
          <c:invertIfNegative val="0"/>
          <c:dLbls>
            <c:spPr>
              <a:noFill/>
              <a:ln w="25400">
                <a:noFill/>
              </a:ln>
            </c:sp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'Perceptual Map Worksheet'!$E$35</c:f>
              <c:numCache>
                <c:formatCode>General</c:formatCode>
                <c:ptCount val="1"/>
              </c:numCache>
            </c:numRef>
          </c:xVal>
          <c:yVal>
            <c:numRef>
              <c:f>'Perceptual Map Worksheet'!$G$35</c:f>
              <c:numCache>
                <c:formatCode>General</c:formatCode>
                <c:ptCount val="1"/>
              </c:numCache>
            </c:numRef>
          </c:yVal>
          <c:bubbleSize>
            <c:numRef>
              <c:f>'Perceptual Map Worksheet'!$I$35</c:f>
              <c:numCache>
                <c:formatCode>General</c:formatCode>
                <c:ptCount val="1"/>
                <c:pt idx="0">
                  <c:v>3</c:v>
                </c:pt>
              </c:numCache>
            </c:numRef>
          </c:bubbleSize>
          <c:bubble3D val="0"/>
          <c:extLst>
            <c:ext xmlns:c16="http://schemas.microsoft.com/office/drawing/2014/chart" uri="{C3380CC4-5D6E-409C-BE32-E72D297353CC}">
              <c16:uniqueId val="{0000001D-85A1-4A78-80AD-69C835AB81E7}"/>
            </c:ext>
          </c:extLst>
        </c:ser>
        <c:ser>
          <c:idx val="30"/>
          <c:order val="30"/>
          <c:tx>
            <c:strRef>
              <c:f>'Perceptual Map Worksheet'!$C$36</c:f>
              <c:strCache>
                <c:ptCount val="1"/>
              </c:strCache>
            </c:strRef>
          </c:tx>
          <c:spPr>
            <a:solidFill>
              <a:srgbClr val="7E9BC8"/>
            </a:solidFill>
            <a:ln w="25400">
              <a:noFill/>
            </a:ln>
          </c:spPr>
          <c:invertIfNegative val="0"/>
          <c:dLbls>
            <c:spPr>
              <a:noFill/>
              <a:ln w="25400">
                <a:noFill/>
              </a:ln>
            </c:sp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'Perceptual Map Worksheet'!$E$36</c:f>
              <c:numCache>
                <c:formatCode>General</c:formatCode>
                <c:ptCount val="1"/>
              </c:numCache>
            </c:numRef>
          </c:xVal>
          <c:yVal>
            <c:numRef>
              <c:f>'Perceptual Map Worksheet'!$G$36</c:f>
              <c:numCache>
                <c:formatCode>General</c:formatCode>
                <c:ptCount val="1"/>
              </c:numCache>
            </c:numRef>
          </c:yVal>
          <c:bubbleSize>
            <c:numRef>
              <c:f>'Perceptual Map Worksheet'!$I$36</c:f>
              <c:numCache>
                <c:formatCode>General</c:formatCode>
                <c:ptCount val="1"/>
                <c:pt idx="0">
                  <c:v>3</c:v>
                </c:pt>
              </c:numCache>
            </c:numRef>
          </c:bubbleSize>
          <c:bubble3D val="0"/>
          <c:extLst>
            <c:ext xmlns:c16="http://schemas.microsoft.com/office/drawing/2014/chart" uri="{C3380CC4-5D6E-409C-BE32-E72D297353CC}">
              <c16:uniqueId val="{0000001E-85A1-4A78-80AD-69C835AB81E7}"/>
            </c:ext>
          </c:extLst>
        </c:ser>
        <c:ser>
          <c:idx val="31"/>
          <c:order val="31"/>
          <c:tx>
            <c:strRef>
              <c:f>'Perceptual Map Worksheet'!$C$37</c:f>
              <c:strCache>
                <c:ptCount val="1"/>
              </c:strCache>
            </c:strRef>
          </c:tx>
          <c:spPr>
            <a:solidFill>
              <a:srgbClr val="DD0806"/>
            </a:solidFill>
            <a:ln w="12700">
              <a:solidFill>
                <a:srgbClr val="DD0806"/>
              </a:solidFill>
              <a:prstDash val="solid"/>
            </a:ln>
          </c:spPr>
          <c:invertIfNegative val="0"/>
          <c:dLbls>
            <c:spPr>
              <a:noFill/>
              <a:ln w="25400">
                <a:noFill/>
              </a:ln>
            </c:sp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'Perceptual Map Worksheet'!$E$37</c:f>
              <c:numCache>
                <c:formatCode>General</c:formatCode>
                <c:ptCount val="1"/>
              </c:numCache>
            </c:numRef>
          </c:xVal>
          <c:yVal>
            <c:numRef>
              <c:f>'Perceptual Map Worksheet'!$G$37</c:f>
              <c:numCache>
                <c:formatCode>General</c:formatCode>
                <c:ptCount val="1"/>
              </c:numCache>
            </c:numRef>
          </c:yVal>
          <c:bubbleSize>
            <c:numRef>
              <c:f>'Perceptual Map Worksheet'!$I$37</c:f>
              <c:numCache>
                <c:formatCode>General</c:formatCode>
                <c:ptCount val="1"/>
                <c:pt idx="0">
                  <c:v>3</c:v>
                </c:pt>
              </c:numCache>
            </c:numRef>
          </c:bubbleSize>
          <c:bubble3D val="0"/>
          <c:extLst>
            <c:ext xmlns:c16="http://schemas.microsoft.com/office/drawing/2014/chart" uri="{C3380CC4-5D6E-409C-BE32-E72D297353CC}">
              <c16:uniqueId val="{0000001F-85A1-4A78-80AD-69C835AB81E7}"/>
            </c:ext>
          </c:extLst>
        </c:ser>
        <c:ser>
          <c:idx val="32"/>
          <c:order val="32"/>
          <c:tx>
            <c:strRef>
              <c:f>'Perceptual Map Worksheet'!$C$38</c:f>
              <c:strCache>
                <c:ptCount val="1"/>
              </c:strCache>
            </c:strRef>
          </c:tx>
          <c:spPr>
            <a:solidFill>
              <a:srgbClr val="AEC683"/>
            </a:solidFill>
            <a:ln w="25400">
              <a:noFill/>
            </a:ln>
          </c:spPr>
          <c:invertIfNegative val="0"/>
          <c:dLbls>
            <c:spPr>
              <a:noFill/>
              <a:ln w="25400">
                <a:noFill/>
              </a:ln>
            </c:sp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'Perceptual Map Worksheet'!$E$38</c:f>
              <c:numCache>
                <c:formatCode>General</c:formatCode>
                <c:ptCount val="1"/>
              </c:numCache>
            </c:numRef>
          </c:xVal>
          <c:yVal>
            <c:numRef>
              <c:f>'Perceptual Map Worksheet'!$G$38</c:f>
              <c:numCache>
                <c:formatCode>General</c:formatCode>
                <c:ptCount val="1"/>
              </c:numCache>
            </c:numRef>
          </c:yVal>
          <c:bubbleSize>
            <c:numRef>
              <c:f>'Perceptual Map Worksheet'!$I$38</c:f>
              <c:numCache>
                <c:formatCode>General</c:formatCode>
                <c:ptCount val="1"/>
                <c:pt idx="0">
                  <c:v>3</c:v>
                </c:pt>
              </c:numCache>
            </c:numRef>
          </c:bubbleSize>
          <c:bubble3D val="0"/>
          <c:extLst>
            <c:ext xmlns:c16="http://schemas.microsoft.com/office/drawing/2014/chart" uri="{C3380CC4-5D6E-409C-BE32-E72D297353CC}">
              <c16:uniqueId val="{00000020-85A1-4A78-80AD-69C835AB81E7}"/>
            </c:ext>
          </c:extLst>
        </c:ser>
        <c:ser>
          <c:idx val="33"/>
          <c:order val="33"/>
          <c:tx>
            <c:strRef>
              <c:f>'Perceptual Map Worksheet'!$C$39</c:f>
              <c:strCache>
                <c:ptCount val="1"/>
              </c:strCache>
            </c:strRef>
          </c:tx>
          <c:spPr>
            <a:solidFill>
              <a:srgbClr val="9B89B3"/>
            </a:solidFill>
            <a:ln w="25400">
              <a:noFill/>
            </a:ln>
          </c:spPr>
          <c:invertIfNegative val="0"/>
          <c:dLbls>
            <c:spPr>
              <a:noFill/>
              <a:ln w="25400">
                <a:noFill/>
              </a:ln>
            </c:sp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'Perceptual Map Worksheet'!$E$39</c:f>
              <c:numCache>
                <c:formatCode>General</c:formatCode>
                <c:ptCount val="1"/>
              </c:numCache>
            </c:numRef>
          </c:xVal>
          <c:yVal>
            <c:numRef>
              <c:f>'Perceptual Map Worksheet'!$G$39</c:f>
              <c:numCache>
                <c:formatCode>General</c:formatCode>
                <c:ptCount val="1"/>
              </c:numCache>
            </c:numRef>
          </c:yVal>
          <c:bubbleSize>
            <c:numRef>
              <c:f>'Perceptual Map Worksheet'!$I$39</c:f>
              <c:numCache>
                <c:formatCode>General</c:formatCode>
                <c:ptCount val="1"/>
                <c:pt idx="0">
                  <c:v>3</c:v>
                </c:pt>
              </c:numCache>
            </c:numRef>
          </c:bubbleSize>
          <c:bubble3D val="0"/>
          <c:extLst>
            <c:ext xmlns:c16="http://schemas.microsoft.com/office/drawing/2014/chart" uri="{C3380CC4-5D6E-409C-BE32-E72D297353CC}">
              <c16:uniqueId val="{00000021-85A1-4A78-80AD-69C835AB81E7}"/>
            </c:ext>
          </c:extLst>
        </c:ser>
        <c:ser>
          <c:idx val="34"/>
          <c:order val="34"/>
          <c:tx>
            <c:strRef>
              <c:f>'Perceptual Map Worksheet'!$C$40</c:f>
              <c:strCache>
                <c:ptCount val="1"/>
              </c:strCache>
            </c:strRef>
          </c:tx>
          <c:spPr>
            <a:solidFill>
              <a:srgbClr val="7CBBCF"/>
            </a:solidFill>
            <a:ln w="25400">
              <a:noFill/>
            </a:ln>
          </c:spPr>
          <c:invertIfNegative val="0"/>
          <c:dLbls>
            <c:spPr>
              <a:noFill/>
              <a:ln w="25400">
                <a:noFill/>
              </a:ln>
            </c:sp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'Perceptual Map Worksheet'!$E$40</c:f>
              <c:numCache>
                <c:formatCode>General</c:formatCode>
                <c:ptCount val="1"/>
              </c:numCache>
            </c:numRef>
          </c:xVal>
          <c:yVal>
            <c:numRef>
              <c:f>'Perceptual Map Worksheet'!$G$40</c:f>
              <c:numCache>
                <c:formatCode>General</c:formatCode>
                <c:ptCount val="1"/>
              </c:numCache>
            </c:numRef>
          </c:yVal>
          <c:bubbleSize>
            <c:numRef>
              <c:f>'Perceptual Map Worksheet'!$I$40</c:f>
              <c:numCache>
                <c:formatCode>General</c:formatCode>
                <c:ptCount val="1"/>
                <c:pt idx="0">
                  <c:v>3</c:v>
                </c:pt>
              </c:numCache>
            </c:numRef>
          </c:bubbleSize>
          <c:bubble3D val="0"/>
          <c:extLst>
            <c:ext xmlns:c16="http://schemas.microsoft.com/office/drawing/2014/chart" uri="{C3380CC4-5D6E-409C-BE32-E72D297353CC}">
              <c16:uniqueId val="{00000022-85A1-4A78-80AD-69C835AB81E7}"/>
            </c:ext>
          </c:extLst>
        </c:ser>
        <c:ser>
          <c:idx val="35"/>
          <c:order val="35"/>
          <c:tx>
            <c:strRef>
              <c:f>'Perceptual Map Worksheet'!$C$41</c:f>
              <c:strCache>
                <c:ptCount val="1"/>
              </c:strCache>
            </c:strRef>
          </c:tx>
          <c:spPr>
            <a:solidFill>
              <a:srgbClr val="F8AA79"/>
            </a:solidFill>
            <a:ln w="25400">
              <a:noFill/>
            </a:ln>
          </c:spPr>
          <c:invertIfNegative val="0"/>
          <c:dLbls>
            <c:spPr>
              <a:noFill/>
              <a:ln w="25400">
                <a:noFill/>
              </a:ln>
            </c:sp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'Perceptual Map Worksheet'!$E$41</c:f>
              <c:numCache>
                <c:formatCode>General</c:formatCode>
                <c:ptCount val="1"/>
              </c:numCache>
            </c:numRef>
          </c:xVal>
          <c:yVal>
            <c:numRef>
              <c:f>'Perceptual Map Worksheet'!$G$41</c:f>
              <c:numCache>
                <c:formatCode>General</c:formatCode>
                <c:ptCount val="1"/>
              </c:numCache>
            </c:numRef>
          </c:yVal>
          <c:bubbleSize>
            <c:numRef>
              <c:f>'Perceptual Map Worksheet'!$I$41</c:f>
              <c:numCache>
                <c:formatCode>General</c:formatCode>
                <c:ptCount val="1"/>
                <c:pt idx="0">
                  <c:v>3</c:v>
                </c:pt>
              </c:numCache>
            </c:numRef>
          </c:bubbleSize>
          <c:bubble3D val="0"/>
          <c:extLst>
            <c:ext xmlns:c16="http://schemas.microsoft.com/office/drawing/2014/chart" uri="{C3380CC4-5D6E-409C-BE32-E72D297353CC}">
              <c16:uniqueId val="{00000023-85A1-4A78-80AD-69C835AB81E7}"/>
            </c:ext>
          </c:extLst>
        </c:ser>
        <c:ser>
          <c:idx val="36"/>
          <c:order val="36"/>
          <c:tx>
            <c:strRef>
              <c:f>'Perceptual Map Worksheet'!$C$42</c:f>
              <c:strCache>
                <c:ptCount val="1"/>
              </c:strCache>
            </c:strRef>
          </c:tx>
          <c:spPr>
            <a:solidFill>
              <a:srgbClr val="DD0806"/>
            </a:solidFill>
            <a:ln w="12700">
              <a:solidFill>
                <a:srgbClr val="DD0806"/>
              </a:solidFill>
              <a:prstDash val="solid"/>
            </a:ln>
          </c:spPr>
          <c:invertIfNegative val="0"/>
          <c:dLbls>
            <c:dLbl>
              <c:idx val="0"/>
              <c:spPr>
                <a:noFill/>
                <a:ln w="25400">
                  <a:noFill/>
                </a:ln>
              </c:spPr>
              <c:txPr>
                <a:bodyPr/>
                <a:lstStyle/>
                <a:p>
                  <a:pPr>
                    <a:defRPr/>
                  </a:pPr>
                  <a:endParaRPr lang="en-US"/>
                </a:p>
              </c:txPr>
              <c:dLblPos val="ct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4-85A1-4A78-80AD-69C835AB81E7}"/>
                </c:ext>
              </c:extLst>
            </c:dLbl>
            <c:spPr>
              <a:noFill/>
              <a:ln w="25400">
                <a:no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xVal>
            <c:numRef>
              <c:f>'Perceptual Map Worksheet'!$E$42</c:f>
              <c:numCache>
                <c:formatCode>General</c:formatCode>
                <c:ptCount val="1"/>
              </c:numCache>
            </c:numRef>
          </c:xVal>
          <c:yVal>
            <c:numRef>
              <c:f>'Perceptual Map Worksheet'!$G$42</c:f>
              <c:numCache>
                <c:formatCode>General</c:formatCode>
                <c:ptCount val="1"/>
              </c:numCache>
            </c:numRef>
          </c:yVal>
          <c:bubbleSize>
            <c:numRef>
              <c:f>'Perceptual Map Worksheet'!$I$42</c:f>
              <c:numCache>
                <c:formatCode>General</c:formatCode>
                <c:ptCount val="1"/>
                <c:pt idx="0">
                  <c:v>3</c:v>
                </c:pt>
              </c:numCache>
            </c:numRef>
          </c:bubbleSize>
          <c:bubble3D val="0"/>
          <c:extLst>
            <c:ext xmlns:c16="http://schemas.microsoft.com/office/drawing/2014/chart" uri="{C3380CC4-5D6E-409C-BE32-E72D297353CC}">
              <c16:uniqueId val="{00000025-85A1-4A78-80AD-69C835AB81E7}"/>
            </c:ext>
          </c:extLst>
        </c:ser>
        <c:ser>
          <c:idx val="37"/>
          <c:order val="37"/>
          <c:tx>
            <c:strRef>
              <c:f>'Perceptual Map Worksheet'!$C$43</c:f>
              <c:strCache>
                <c:ptCount val="1"/>
              </c:strCache>
            </c:strRef>
          </c:tx>
          <c:spPr>
            <a:solidFill>
              <a:srgbClr val="D49D9C"/>
            </a:solidFill>
            <a:ln w="25400">
              <a:noFill/>
            </a:ln>
          </c:spPr>
          <c:invertIfNegative val="0"/>
          <c:dLbls>
            <c:dLbl>
              <c:idx val="0"/>
              <c:spPr>
                <a:noFill/>
                <a:ln w="25400">
                  <a:noFill/>
                </a:ln>
              </c:spPr>
              <c:txPr>
                <a:bodyPr/>
                <a:lstStyle/>
                <a:p>
                  <a:pPr>
                    <a:defRPr/>
                  </a:pPr>
                  <a:endParaRPr lang="en-US"/>
                </a:p>
              </c:txPr>
              <c:dLblPos val="ct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6-85A1-4A78-80AD-69C835AB81E7}"/>
                </c:ext>
              </c:extLst>
            </c:dLbl>
            <c:spPr>
              <a:noFill/>
              <a:ln w="25400">
                <a:no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xVal>
            <c:numRef>
              <c:f>'Perceptual Map Worksheet'!$E$43</c:f>
              <c:numCache>
                <c:formatCode>General</c:formatCode>
                <c:ptCount val="1"/>
              </c:numCache>
            </c:numRef>
          </c:xVal>
          <c:yVal>
            <c:numRef>
              <c:f>'Perceptual Map Worksheet'!$G$43</c:f>
              <c:numCache>
                <c:formatCode>General</c:formatCode>
                <c:ptCount val="1"/>
              </c:numCache>
            </c:numRef>
          </c:yVal>
          <c:bubbleSize>
            <c:numRef>
              <c:f>'Perceptual Map Worksheet'!$I$43</c:f>
              <c:numCache>
                <c:formatCode>General</c:formatCode>
                <c:ptCount val="1"/>
                <c:pt idx="0">
                  <c:v>3</c:v>
                </c:pt>
              </c:numCache>
            </c:numRef>
          </c:bubbleSize>
          <c:bubble3D val="0"/>
          <c:extLst>
            <c:ext xmlns:c16="http://schemas.microsoft.com/office/drawing/2014/chart" uri="{C3380CC4-5D6E-409C-BE32-E72D297353CC}">
              <c16:uniqueId val="{00000027-85A1-4A78-80AD-69C835AB81E7}"/>
            </c:ext>
          </c:extLst>
        </c:ser>
        <c:ser>
          <c:idx val="38"/>
          <c:order val="38"/>
          <c:tx>
            <c:strRef>
              <c:f>'Perceptual Map Worksheet'!$C$44</c:f>
              <c:strCache>
                <c:ptCount val="1"/>
              </c:strCache>
            </c:strRef>
          </c:tx>
          <c:spPr>
            <a:solidFill>
              <a:srgbClr val="BED1A0"/>
            </a:solidFill>
            <a:ln w="25400">
              <a:noFill/>
            </a:ln>
          </c:spPr>
          <c:invertIfNegative val="0"/>
          <c:dLbls>
            <c:spPr>
              <a:noFill/>
              <a:ln w="25400">
                <a:noFill/>
              </a:ln>
            </c:sp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'Perceptual Map Worksheet'!$E$44</c:f>
              <c:numCache>
                <c:formatCode>General</c:formatCode>
                <c:ptCount val="1"/>
              </c:numCache>
            </c:numRef>
          </c:xVal>
          <c:yVal>
            <c:numRef>
              <c:f>'Perceptual Map Worksheet'!$G$44</c:f>
              <c:numCache>
                <c:formatCode>General</c:formatCode>
                <c:ptCount val="1"/>
              </c:numCache>
            </c:numRef>
          </c:yVal>
          <c:bubbleSize>
            <c:numRef>
              <c:f>'Perceptual Map Worksheet'!$I$44</c:f>
              <c:numCache>
                <c:formatCode>General</c:formatCode>
                <c:ptCount val="1"/>
                <c:pt idx="0">
                  <c:v>3</c:v>
                </c:pt>
              </c:numCache>
            </c:numRef>
          </c:bubbleSize>
          <c:bubble3D val="0"/>
          <c:extLst>
            <c:ext xmlns:c16="http://schemas.microsoft.com/office/drawing/2014/chart" uri="{C3380CC4-5D6E-409C-BE32-E72D297353CC}">
              <c16:uniqueId val="{00000028-85A1-4A78-80AD-69C835AB81E7}"/>
            </c:ext>
          </c:extLst>
        </c:ser>
        <c:ser>
          <c:idx val="39"/>
          <c:order val="39"/>
          <c:tx>
            <c:strRef>
              <c:f>'Perceptual Map Worksheet'!$C$45</c:f>
              <c:strCache>
                <c:ptCount val="1"/>
              </c:strCache>
            </c:strRef>
          </c:tx>
          <c:spPr>
            <a:solidFill>
              <a:srgbClr val="B0A4C2"/>
            </a:solidFill>
            <a:ln w="25400">
              <a:noFill/>
            </a:ln>
          </c:spPr>
          <c:invertIfNegative val="0"/>
          <c:dLbls>
            <c:spPr>
              <a:noFill/>
              <a:ln w="25400">
                <a:noFill/>
              </a:ln>
            </c:sp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'Perceptual Map Worksheet'!$E$45</c:f>
              <c:numCache>
                <c:formatCode>General</c:formatCode>
                <c:ptCount val="1"/>
              </c:numCache>
            </c:numRef>
          </c:xVal>
          <c:yVal>
            <c:numRef>
              <c:f>'Perceptual Map Worksheet'!$G$45</c:f>
              <c:numCache>
                <c:formatCode>General</c:formatCode>
                <c:ptCount val="1"/>
              </c:numCache>
            </c:numRef>
          </c:yVal>
          <c:bubbleSize>
            <c:numRef>
              <c:f>'Perceptual Map Worksheet'!$I$45</c:f>
              <c:numCache>
                <c:formatCode>General</c:formatCode>
                <c:ptCount val="1"/>
                <c:pt idx="0">
                  <c:v>3</c:v>
                </c:pt>
              </c:numCache>
            </c:numRef>
          </c:bubbleSize>
          <c:bubble3D val="0"/>
          <c:extLst>
            <c:ext xmlns:c16="http://schemas.microsoft.com/office/drawing/2014/chart" uri="{C3380CC4-5D6E-409C-BE32-E72D297353CC}">
              <c16:uniqueId val="{00000029-85A1-4A78-80AD-69C835AB81E7}"/>
            </c:ext>
          </c:extLst>
        </c:ser>
        <c:ser>
          <c:idx val="40"/>
          <c:order val="40"/>
          <c:tx>
            <c:strRef>
              <c:f>'Perceptual Map Worksheet'!$C$46</c:f>
              <c:strCache>
                <c:ptCount val="1"/>
              </c:strCache>
            </c:strRef>
          </c:tx>
          <c:spPr>
            <a:solidFill>
              <a:srgbClr val="9CC8D8"/>
            </a:solidFill>
            <a:ln w="25400">
              <a:noFill/>
            </a:ln>
          </c:spPr>
          <c:invertIfNegative val="0"/>
          <c:dLbls>
            <c:spPr>
              <a:noFill/>
              <a:ln w="25400">
                <a:noFill/>
              </a:ln>
            </c:sp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'Perceptual Map Worksheet'!$E$46</c:f>
              <c:numCache>
                <c:formatCode>General</c:formatCode>
                <c:ptCount val="1"/>
              </c:numCache>
            </c:numRef>
          </c:xVal>
          <c:yVal>
            <c:numRef>
              <c:f>'Perceptual Map Worksheet'!$G$46</c:f>
              <c:numCache>
                <c:formatCode>General</c:formatCode>
                <c:ptCount val="1"/>
              </c:numCache>
            </c:numRef>
          </c:yVal>
          <c:bubbleSize>
            <c:numRef>
              <c:f>'Perceptual Map Worksheet'!$I$46</c:f>
              <c:numCache>
                <c:formatCode>General</c:formatCode>
                <c:ptCount val="1"/>
                <c:pt idx="0">
                  <c:v>3</c:v>
                </c:pt>
              </c:numCache>
            </c:numRef>
          </c:bubbleSize>
          <c:bubble3D val="0"/>
          <c:extLst>
            <c:ext xmlns:c16="http://schemas.microsoft.com/office/drawing/2014/chart" uri="{C3380CC4-5D6E-409C-BE32-E72D297353CC}">
              <c16:uniqueId val="{0000002A-85A1-4A78-80AD-69C835AB81E7}"/>
            </c:ext>
          </c:extLst>
        </c:ser>
        <c:ser>
          <c:idx val="41"/>
          <c:order val="41"/>
          <c:tx>
            <c:strRef>
              <c:f>'Perceptual Map Worksheet'!$C$47</c:f>
              <c:strCache>
                <c:ptCount val="1"/>
              </c:strCache>
            </c:strRef>
          </c:tx>
          <c:spPr>
            <a:solidFill>
              <a:srgbClr val="F9BB9A"/>
            </a:solidFill>
            <a:ln w="25400">
              <a:noFill/>
            </a:ln>
          </c:spPr>
          <c:invertIfNegative val="0"/>
          <c:dLbls>
            <c:spPr>
              <a:noFill/>
              <a:ln w="25400">
                <a:noFill/>
              </a:ln>
            </c:sp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'Perceptual Map Worksheet'!$E$47</c:f>
              <c:numCache>
                <c:formatCode>General</c:formatCode>
                <c:ptCount val="1"/>
              </c:numCache>
            </c:numRef>
          </c:xVal>
          <c:yVal>
            <c:numRef>
              <c:f>'Perceptual Map Worksheet'!$G$47</c:f>
              <c:numCache>
                <c:formatCode>General</c:formatCode>
                <c:ptCount val="1"/>
              </c:numCache>
            </c:numRef>
          </c:yVal>
          <c:bubbleSize>
            <c:numRef>
              <c:f>'Perceptual Map Worksheet'!$I$47</c:f>
              <c:numCache>
                <c:formatCode>General</c:formatCode>
                <c:ptCount val="1"/>
                <c:pt idx="0">
                  <c:v>3</c:v>
                </c:pt>
              </c:numCache>
            </c:numRef>
          </c:bubbleSize>
          <c:bubble3D val="0"/>
          <c:extLst>
            <c:ext xmlns:c16="http://schemas.microsoft.com/office/drawing/2014/chart" uri="{C3380CC4-5D6E-409C-BE32-E72D297353CC}">
              <c16:uniqueId val="{0000002B-85A1-4A78-80AD-69C835AB81E7}"/>
            </c:ext>
          </c:extLst>
        </c:ser>
        <c:ser>
          <c:idx val="42"/>
          <c:order val="42"/>
          <c:tx>
            <c:strRef>
              <c:f>'Perceptual Map Worksheet'!$C$48</c:f>
              <c:strCache>
                <c:ptCount val="1"/>
              </c:strCache>
            </c:strRef>
          </c:tx>
          <c:spPr>
            <a:solidFill>
              <a:srgbClr val="4F81BD"/>
            </a:solidFill>
            <a:ln w="25400">
              <a:noFill/>
            </a:ln>
          </c:spPr>
          <c:invertIfNegative val="0"/>
          <c:dLbls>
            <c:spPr>
              <a:noFill/>
              <a:ln w="25400">
                <a:noFill/>
              </a:ln>
            </c:sp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'Perceptual Map Worksheet'!$E$48</c:f>
              <c:numCache>
                <c:formatCode>General</c:formatCode>
                <c:ptCount val="1"/>
              </c:numCache>
            </c:numRef>
          </c:xVal>
          <c:yVal>
            <c:numRef>
              <c:f>'Perceptual Map Worksheet'!$G$48</c:f>
              <c:numCache>
                <c:formatCode>General</c:formatCode>
                <c:ptCount val="1"/>
              </c:numCache>
            </c:numRef>
          </c:yVal>
          <c:bubbleSize>
            <c:numRef>
              <c:f>'Perceptual Map Worksheet'!$I$48</c:f>
              <c:numCache>
                <c:formatCode>General</c:formatCode>
                <c:ptCount val="1"/>
                <c:pt idx="0">
                  <c:v>3</c:v>
                </c:pt>
              </c:numCache>
            </c:numRef>
          </c:bubbleSize>
          <c:bubble3D val="0"/>
          <c:extLst>
            <c:ext xmlns:c16="http://schemas.microsoft.com/office/drawing/2014/chart" uri="{C3380CC4-5D6E-409C-BE32-E72D297353CC}">
              <c16:uniqueId val="{0000002C-85A1-4A78-80AD-69C835AB81E7}"/>
            </c:ext>
          </c:extLst>
        </c:ser>
        <c:ser>
          <c:idx val="43"/>
          <c:order val="43"/>
          <c:tx>
            <c:strRef>
              <c:f>'Perceptual Map Worksheet'!$C$49</c:f>
              <c:strCache>
                <c:ptCount val="1"/>
              </c:strCache>
            </c:strRef>
          </c:tx>
          <c:spPr>
            <a:solidFill>
              <a:srgbClr val="DDB6B5"/>
            </a:solidFill>
            <a:ln w="25400">
              <a:noFill/>
            </a:ln>
          </c:spPr>
          <c:invertIfNegative val="0"/>
          <c:dLbls>
            <c:spPr>
              <a:noFill/>
              <a:ln w="25400">
                <a:noFill/>
              </a:ln>
            </c:sp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'Perceptual Map Worksheet'!$E$49</c:f>
              <c:numCache>
                <c:formatCode>General</c:formatCode>
                <c:ptCount val="1"/>
              </c:numCache>
            </c:numRef>
          </c:xVal>
          <c:yVal>
            <c:numRef>
              <c:f>'Perceptual Map Worksheet'!$G$49</c:f>
              <c:numCache>
                <c:formatCode>General</c:formatCode>
                <c:ptCount val="1"/>
              </c:numCache>
            </c:numRef>
          </c:yVal>
          <c:bubbleSize>
            <c:numRef>
              <c:f>'Perceptual Map Worksheet'!$I$49</c:f>
              <c:numCache>
                <c:formatCode>General</c:formatCode>
                <c:ptCount val="1"/>
                <c:pt idx="0">
                  <c:v>3</c:v>
                </c:pt>
              </c:numCache>
            </c:numRef>
          </c:bubbleSize>
          <c:bubble3D val="0"/>
          <c:extLst>
            <c:ext xmlns:c16="http://schemas.microsoft.com/office/drawing/2014/chart" uri="{C3380CC4-5D6E-409C-BE32-E72D297353CC}">
              <c16:uniqueId val="{0000002D-85A1-4A78-80AD-69C835AB81E7}"/>
            </c:ext>
          </c:extLst>
        </c:ser>
        <c:ser>
          <c:idx val="44"/>
          <c:order val="44"/>
          <c:tx>
            <c:strRef>
              <c:f>'Perceptual Map Worksheet'!$C$50</c:f>
              <c:strCache>
                <c:ptCount val="1"/>
              </c:strCache>
            </c:strRef>
          </c:tx>
          <c:spPr>
            <a:solidFill>
              <a:srgbClr val="CDDBB8"/>
            </a:solidFill>
            <a:ln w="25400">
              <a:noFill/>
            </a:ln>
          </c:spPr>
          <c:invertIfNegative val="0"/>
          <c:dLbls>
            <c:spPr>
              <a:noFill/>
              <a:ln w="25400">
                <a:noFill/>
              </a:ln>
            </c:sp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'Perceptual Map Worksheet'!$E$50</c:f>
              <c:numCache>
                <c:formatCode>General</c:formatCode>
                <c:ptCount val="1"/>
              </c:numCache>
            </c:numRef>
          </c:xVal>
          <c:yVal>
            <c:numRef>
              <c:f>'Perceptual Map Worksheet'!$G$50</c:f>
              <c:numCache>
                <c:formatCode>General</c:formatCode>
                <c:ptCount val="1"/>
              </c:numCache>
            </c:numRef>
          </c:yVal>
          <c:bubbleSize>
            <c:numRef>
              <c:f>'Perceptual Map Worksheet'!$I$50</c:f>
              <c:numCache>
                <c:formatCode>General</c:formatCode>
                <c:ptCount val="1"/>
                <c:pt idx="0">
                  <c:v>3</c:v>
                </c:pt>
              </c:numCache>
            </c:numRef>
          </c:bubbleSize>
          <c:bubble3D val="0"/>
          <c:extLst>
            <c:ext xmlns:c16="http://schemas.microsoft.com/office/drawing/2014/chart" uri="{C3380CC4-5D6E-409C-BE32-E72D297353CC}">
              <c16:uniqueId val="{0000002E-85A1-4A78-80AD-69C835AB81E7}"/>
            </c:ext>
          </c:extLst>
        </c:ser>
        <c:ser>
          <c:idx val="45"/>
          <c:order val="45"/>
          <c:tx>
            <c:strRef>
              <c:f>'Perceptual Map Worksheet'!$C$51</c:f>
              <c:strCache>
                <c:ptCount val="1"/>
              </c:strCache>
            </c:strRef>
          </c:tx>
          <c:spPr>
            <a:solidFill>
              <a:srgbClr val="C3BAD0"/>
            </a:solidFill>
            <a:ln w="25400">
              <a:noFill/>
            </a:ln>
          </c:spPr>
          <c:invertIfNegative val="0"/>
          <c:dLbls>
            <c:spPr>
              <a:noFill/>
              <a:ln w="25400">
                <a:noFill/>
              </a:ln>
            </c:sp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'Perceptual Map Worksheet'!$E$51</c:f>
              <c:numCache>
                <c:formatCode>General</c:formatCode>
                <c:ptCount val="1"/>
              </c:numCache>
            </c:numRef>
          </c:xVal>
          <c:yVal>
            <c:numRef>
              <c:f>'Perceptual Map Worksheet'!$G$51</c:f>
              <c:numCache>
                <c:formatCode>General</c:formatCode>
                <c:ptCount val="1"/>
              </c:numCache>
            </c:numRef>
          </c:yVal>
          <c:bubbleSize>
            <c:numRef>
              <c:f>'Perceptual Map Worksheet'!$I$51</c:f>
              <c:numCache>
                <c:formatCode>General</c:formatCode>
                <c:ptCount val="1"/>
                <c:pt idx="0">
                  <c:v>3</c:v>
                </c:pt>
              </c:numCache>
            </c:numRef>
          </c:bubbleSize>
          <c:bubble3D val="0"/>
          <c:extLst>
            <c:ext xmlns:c16="http://schemas.microsoft.com/office/drawing/2014/chart" uri="{C3380CC4-5D6E-409C-BE32-E72D297353CC}">
              <c16:uniqueId val="{0000002F-85A1-4A78-80AD-69C835AB81E7}"/>
            </c:ext>
          </c:extLst>
        </c:ser>
        <c:ser>
          <c:idx val="46"/>
          <c:order val="46"/>
          <c:tx>
            <c:strRef>
              <c:f>'Perceptual Map Worksheet'!$C$52</c:f>
              <c:strCache>
                <c:ptCount val="1"/>
              </c:strCache>
            </c:strRef>
          </c:tx>
          <c:spPr>
            <a:solidFill>
              <a:srgbClr val="B5D4E0"/>
            </a:solidFill>
            <a:ln w="25400">
              <a:noFill/>
            </a:ln>
          </c:spPr>
          <c:invertIfNegative val="0"/>
          <c:dLbls>
            <c:spPr>
              <a:noFill/>
              <a:ln w="25400">
                <a:noFill/>
              </a:ln>
            </c:sp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'Perceptual Map Worksheet'!$E$52</c:f>
              <c:numCache>
                <c:formatCode>General</c:formatCode>
                <c:ptCount val="1"/>
              </c:numCache>
            </c:numRef>
          </c:xVal>
          <c:yVal>
            <c:numRef>
              <c:f>'Perceptual Map Worksheet'!$G$52</c:f>
              <c:numCache>
                <c:formatCode>General</c:formatCode>
                <c:ptCount val="1"/>
              </c:numCache>
            </c:numRef>
          </c:yVal>
          <c:bubbleSize>
            <c:numRef>
              <c:f>'Perceptual Map Worksheet'!$I$52</c:f>
              <c:numCache>
                <c:formatCode>General</c:formatCode>
                <c:ptCount val="1"/>
                <c:pt idx="0">
                  <c:v>3</c:v>
                </c:pt>
              </c:numCache>
            </c:numRef>
          </c:bubbleSize>
          <c:bubble3D val="0"/>
          <c:extLst>
            <c:ext xmlns:c16="http://schemas.microsoft.com/office/drawing/2014/chart" uri="{C3380CC4-5D6E-409C-BE32-E72D297353CC}">
              <c16:uniqueId val="{00000030-85A1-4A78-80AD-69C835AB81E7}"/>
            </c:ext>
          </c:extLst>
        </c:ser>
        <c:ser>
          <c:idx val="47"/>
          <c:order val="47"/>
          <c:tx>
            <c:strRef>
              <c:f>'Perceptual Map Worksheet'!$C$53</c:f>
              <c:strCache>
                <c:ptCount val="1"/>
              </c:strCache>
            </c:strRef>
          </c:tx>
          <c:spPr>
            <a:solidFill>
              <a:srgbClr val="4F81BD"/>
            </a:solidFill>
            <a:ln w="25400">
              <a:noFill/>
            </a:ln>
          </c:spPr>
          <c:invertIfNegative val="0"/>
          <c:dLbls>
            <c:spPr>
              <a:noFill/>
              <a:ln w="25400">
                <a:noFill/>
              </a:ln>
            </c:sp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'Perceptual Map Worksheet'!$E$53</c:f>
              <c:numCache>
                <c:formatCode>General</c:formatCode>
                <c:ptCount val="1"/>
              </c:numCache>
            </c:numRef>
          </c:xVal>
          <c:yVal>
            <c:numRef>
              <c:f>'Perceptual Map Worksheet'!$G$53</c:f>
              <c:numCache>
                <c:formatCode>General</c:formatCode>
                <c:ptCount val="1"/>
              </c:numCache>
            </c:numRef>
          </c:yVal>
          <c:bubbleSize>
            <c:numRef>
              <c:f>'Perceptual Map Worksheet'!$I$53</c:f>
              <c:numCache>
                <c:formatCode>General</c:formatCode>
                <c:ptCount val="1"/>
                <c:pt idx="0">
                  <c:v>3</c:v>
                </c:pt>
              </c:numCache>
            </c:numRef>
          </c:bubbleSize>
          <c:bubble3D val="0"/>
          <c:extLst>
            <c:ext xmlns:c16="http://schemas.microsoft.com/office/drawing/2014/chart" uri="{C3380CC4-5D6E-409C-BE32-E72D297353CC}">
              <c16:uniqueId val="{00000031-85A1-4A78-80AD-69C835AB81E7}"/>
            </c:ext>
          </c:extLst>
        </c:ser>
        <c:ser>
          <c:idx val="48"/>
          <c:order val="48"/>
          <c:tx>
            <c:strRef>
              <c:f>'Perceptual Map Worksheet'!$C$54</c:f>
              <c:strCache>
                <c:ptCount val="1"/>
              </c:strCache>
            </c:strRef>
          </c:tx>
          <c:spPr>
            <a:solidFill>
              <a:srgbClr val="CBD4E5"/>
            </a:solidFill>
            <a:ln w="25400">
              <a:noFill/>
            </a:ln>
          </c:spPr>
          <c:invertIfNegative val="0"/>
          <c:dLbls>
            <c:spPr>
              <a:noFill/>
              <a:ln w="25400">
                <a:noFill/>
              </a:ln>
            </c:sp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'Perceptual Map Worksheet'!$E$54</c:f>
              <c:numCache>
                <c:formatCode>General</c:formatCode>
                <c:ptCount val="1"/>
              </c:numCache>
            </c:numRef>
          </c:xVal>
          <c:yVal>
            <c:numRef>
              <c:f>'Perceptual Map Worksheet'!$G$54</c:f>
              <c:numCache>
                <c:formatCode>General</c:formatCode>
                <c:ptCount val="1"/>
              </c:numCache>
            </c:numRef>
          </c:yVal>
          <c:bubbleSize>
            <c:numRef>
              <c:f>'Perceptual Map Worksheet'!$I$54</c:f>
              <c:numCache>
                <c:formatCode>General</c:formatCode>
                <c:ptCount val="1"/>
                <c:pt idx="0">
                  <c:v>3</c:v>
                </c:pt>
              </c:numCache>
            </c:numRef>
          </c:bubbleSize>
          <c:bubble3D val="0"/>
          <c:extLst>
            <c:ext xmlns:c16="http://schemas.microsoft.com/office/drawing/2014/chart" uri="{C3380CC4-5D6E-409C-BE32-E72D297353CC}">
              <c16:uniqueId val="{00000032-85A1-4A78-80AD-69C835AB81E7}"/>
            </c:ext>
          </c:extLst>
        </c:ser>
        <c:ser>
          <c:idx val="49"/>
          <c:order val="49"/>
          <c:tx>
            <c:strRef>
              <c:f>'Perceptual Map Worksheet'!$C$55</c:f>
              <c:strCache>
                <c:ptCount val="1"/>
              </c:strCache>
            </c:strRef>
          </c:tx>
          <c:spPr>
            <a:solidFill>
              <a:srgbClr val="E6CBCA"/>
            </a:solidFill>
            <a:ln w="25400">
              <a:noFill/>
            </a:ln>
          </c:spPr>
          <c:invertIfNegative val="0"/>
          <c:dLbls>
            <c:spPr>
              <a:noFill/>
              <a:ln w="25400">
                <a:noFill/>
              </a:ln>
            </c:spPr>
            <c:dLblPos val="ct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'Perceptual Map Worksheet'!$E$55</c:f>
              <c:numCache>
                <c:formatCode>General</c:formatCode>
                <c:ptCount val="1"/>
              </c:numCache>
            </c:numRef>
          </c:xVal>
          <c:yVal>
            <c:numRef>
              <c:f>'Perceptual Map Worksheet'!$G$55</c:f>
              <c:numCache>
                <c:formatCode>General</c:formatCode>
                <c:ptCount val="1"/>
              </c:numCache>
            </c:numRef>
          </c:yVal>
          <c:bubbleSize>
            <c:numRef>
              <c:f>'Perceptual Map Worksheet'!$I$55</c:f>
              <c:numCache>
                <c:formatCode>General</c:formatCode>
                <c:ptCount val="1"/>
                <c:pt idx="0">
                  <c:v>3</c:v>
                </c:pt>
              </c:numCache>
            </c:numRef>
          </c:bubbleSize>
          <c:bubble3D val="0"/>
          <c:extLst>
            <c:ext xmlns:c16="http://schemas.microsoft.com/office/drawing/2014/chart" uri="{C3380CC4-5D6E-409C-BE32-E72D297353CC}">
              <c16:uniqueId val="{00000033-85A1-4A78-80AD-69C835AB81E7}"/>
            </c:ext>
          </c:extLst>
        </c:ser>
        <c:dLbls>
          <c:showLegendKey val="0"/>
          <c:showVal val="0"/>
          <c:showCatName val="0"/>
          <c:showSerName val="0"/>
          <c:showPercent val="0"/>
          <c:showBubbleSize val="0"/>
        </c:dLbls>
        <c:bubbleScale val="50"/>
        <c:showNegBubbles val="0"/>
        <c:axId val="94888975"/>
        <c:axId val="1"/>
      </c:bubbleChart>
      <c:valAx>
        <c:axId val="94888975"/>
        <c:scaling>
          <c:orientation val="minMax"/>
          <c:max val="10"/>
          <c:min val="0"/>
        </c:scaling>
        <c:delete val="0"/>
        <c:axPos val="b"/>
        <c:numFmt formatCode="General" sourceLinked="1"/>
        <c:majorTickMark val="none"/>
        <c:minorTickMark val="none"/>
        <c:tickLblPos val="none"/>
        <c:spPr>
          <a:ln w="3175">
            <a:solidFill>
              <a:srgbClr val="808080"/>
            </a:solidFill>
            <a:prstDash val="solid"/>
          </a:ln>
        </c:spPr>
        <c:crossAx val="1"/>
        <c:crossesAt val="5"/>
        <c:crossBetween val="midCat"/>
      </c:valAx>
      <c:valAx>
        <c:axId val="1"/>
        <c:scaling>
          <c:orientation val="minMax"/>
          <c:max val="10"/>
          <c:min val="0"/>
        </c:scaling>
        <c:delete val="0"/>
        <c:axPos val="l"/>
        <c:numFmt formatCode="General" sourceLinked="1"/>
        <c:majorTickMark val="none"/>
        <c:minorTickMark val="none"/>
        <c:tickLblPos val="none"/>
        <c:spPr>
          <a:ln w="3175">
            <a:solidFill>
              <a:srgbClr val="808080"/>
            </a:solidFill>
            <a:prstDash val="solid"/>
          </a:ln>
        </c:spPr>
        <c:crossAx val="94888975"/>
        <c:crossesAt val="5"/>
        <c:crossBetween val="midCat"/>
      </c:valAx>
      <c:spPr>
        <a:solidFill>
          <a:srgbClr val="FFFFFF"/>
        </a:solidFill>
        <a:ln w="25400">
          <a:noFill/>
        </a:ln>
      </c:spPr>
    </c:plotArea>
    <c:plotVisOnly val="1"/>
    <c:dispBlanksAs val="gap"/>
    <c:showDLblsOverMax val="0"/>
  </c:chart>
  <c:spPr>
    <a:solidFill>
      <a:srgbClr val="FFFFFF"/>
    </a:solidFill>
    <a:ln w="3175">
      <a:solidFill>
        <a:srgbClr val="808080"/>
      </a:solidFill>
      <a:prstDash val="solid"/>
    </a:ln>
  </c:spPr>
  <c:txPr>
    <a:bodyPr/>
    <a:lstStyle/>
    <a:p>
      <a:pPr>
        <a:defRPr sz="1600"/>
      </a:pPr>
      <a:endParaRPr lang="en-US"/>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0.94436</cdr:x>
      <cdr:y>0.43568</cdr:y>
    </cdr:from>
    <cdr:to>
      <cdr:x>0.99158</cdr:x>
      <cdr:y>0.6292</cdr:y>
    </cdr:to>
    <cdr:sp macro="" textlink="">
      <cdr:nvSpPr>
        <cdr:cNvPr id="2" name="TextBox 6"/>
        <cdr:cNvSpPr txBox="1"/>
      </cdr:nvSpPr>
      <cdr:spPr>
        <a:xfrm xmlns:a="http://schemas.openxmlformats.org/drawingml/2006/main" rot="16200000">
          <a:off x="8357294" y="4760945"/>
          <a:ext cx="1828800" cy="457200"/>
        </a:xfrm>
        <a:prstGeom xmlns:a="http://schemas.openxmlformats.org/drawingml/2006/main" prst="rect">
          <a:avLst/>
        </a:prstGeom>
        <a:solidFill xmlns:a="http://schemas.openxmlformats.org/drawingml/2006/main">
          <a:schemeClr val="bg1">
            <a:lumMod val="95000"/>
          </a:schemeClr>
        </a:solidFill>
        <a:ln xmlns:a="http://schemas.openxmlformats.org/drawingml/2006/main" w="9525" cmpd="sng">
          <a:solidFill>
            <a:schemeClr val="lt1">
              <a:shade val="50000"/>
            </a:schemeClr>
          </a:solid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fld id="{6071554C-9D66-4AE0-ABD2-F04EDAFDCC85}" type="TxLink">
            <a:rPr lang="en-US" sz="1100" b="1" i="0" u="none" strike="noStrike">
              <a:solidFill>
                <a:srgbClr val="000000"/>
              </a:solidFill>
              <a:latin typeface="Calibri"/>
              <a:cs typeface="Calibri"/>
            </a:rPr>
            <a:pPr algn="ctr"/>
            <a:t>Healthy</a:t>
          </a:fld>
          <a:endParaRPr lang="en-US" sz="1100"/>
        </a:p>
      </cdr:txBody>
    </cdr:sp>
  </cdr:relSizeAnchor>
  <cdr:relSizeAnchor xmlns:cdr="http://schemas.openxmlformats.org/drawingml/2006/chartDrawing">
    <cdr:from>
      <cdr:x>0.4029</cdr:x>
      <cdr:y>0.07357</cdr:y>
    </cdr:from>
    <cdr:to>
      <cdr:x>0.59403</cdr:x>
      <cdr:y>0.12225</cdr:y>
    </cdr:to>
    <cdr:sp macro="" textlink="">
      <cdr:nvSpPr>
        <cdr:cNvPr id="8" name="TextBox 3"/>
        <cdr:cNvSpPr txBox="1"/>
      </cdr:nvSpPr>
      <cdr:spPr>
        <a:xfrm xmlns:a="http://schemas.openxmlformats.org/drawingml/2006/main">
          <a:off x="2515259" y="434497"/>
          <a:ext cx="1192382" cy="287459"/>
        </a:xfrm>
        <a:prstGeom xmlns:a="http://schemas.openxmlformats.org/drawingml/2006/main" prst="rect">
          <a:avLst/>
        </a:prstGeom>
        <a:solidFill xmlns:a="http://schemas.openxmlformats.org/drawingml/2006/main">
          <a:srgbClr val="F8F8F8"/>
        </a:solidFill>
        <a:ln xmlns:a="http://schemas.openxmlformats.org/drawingml/2006/main" w="9525" cmpd="sng">
          <a:solidFill>
            <a:schemeClr val="lt1">
              <a:shade val="50000"/>
            </a:schemeClr>
          </a:solid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fld id="{BE7AB81E-A795-EB4E-B404-D2031F68288C}" type="TxLink">
            <a:rPr lang="en-US" sz="1100" b="0" i="0" u="none" strike="noStrike">
              <a:solidFill>
                <a:srgbClr val="000000"/>
              </a:solidFill>
              <a:latin typeface="Calibri"/>
              <a:ea typeface="Calibri"/>
              <a:cs typeface="Calibri"/>
            </a:rPr>
            <a:pPr algn="ctr"/>
            <a:t>Wide Choice</a:t>
          </a:fld>
          <a:endParaRPr lang="en-US" sz="1100"/>
        </a:p>
      </cdr:txBody>
    </cdr:sp>
  </cdr:relSizeAnchor>
  <cdr:relSizeAnchor xmlns:cdr="http://schemas.openxmlformats.org/drawingml/2006/chartDrawing">
    <cdr:from>
      <cdr:x>0.01191</cdr:x>
      <cdr:y>0.43198</cdr:y>
    </cdr:from>
    <cdr:to>
      <cdr:x>0.06134</cdr:x>
      <cdr:y>0.62525</cdr:y>
    </cdr:to>
    <cdr:sp macro="" textlink="">
      <cdr:nvSpPr>
        <cdr:cNvPr id="9" name="TextBox 6"/>
        <cdr:cNvSpPr txBox="1"/>
      </cdr:nvSpPr>
      <cdr:spPr>
        <a:xfrm xmlns:a="http://schemas.openxmlformats.org/drawingml/2006/main" rot="16200000">
          <a:off x="-348532" y="2962093"/>
          <a:ext cx="1150016" cy="307278"/>
        </a:xfrm>
        <a:prstGeom xmlns:a="http://schemas.openxmlformats.org/drawingml/2006/main" prst="rect">
          <a:avLst/>
        </a:prstGeom>
        <a:solidFill xmlns:a="http://schemas.openxmlformats.org/drawingml/2006/main">
          <a:schemeClr val="bg1">
            <a:lumMod val="95000"/>
          </a:schemeClr>
        </a:solidFill>
        <a:ln xmlns:a="http://schemas.openxmlformats.org/drawingml/2006/main" w="9525" cmpd="sng">
          <a:solidFill>
            <a:schemeClr val="lt1">
              <a:shade val="50000"/>
            </a:schemeClr>
          </a:solid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fld id="{E5B2FC88-2B31-498E-8C7D-6F2AF01028D7}" type="TxLink">
            <a:rPr lang="en-US" sz="1100" b="1" i="0" u="none" strike="noStrike">
              <a:solidFill>
                <a:srgbClr val="000000"/>
              </a:solidFill>
              <a:latin typeface="Calibri"/>
              <a:cs typeface="Calibri"/>
            </a:rPr>
            <a:pPr algn="ctr"/>
            <a:t>Junk Food</a:t>
          </a:fld>
          <a:endParaRPr lang="en-US" sz="1100"/>
        </a:p>
      </cdr:txBody>
    </cdr:sp>
  </cdr:relSizeAnchor>
  <cdr:relSizeAnchor xmlns:cdr="http://schemas.openxmlformats.org/drawingml/2006/chartDrawing">
    <cdr:from>
      <cdr:x>0.40949</cdr:x>
      <cdr:y>0.95098</cdr:y>
    </cdr:from>
    <cdr:to>
      <cdr:x>0.60061</cdr:x>
      <cdr:y>0.99278</cdr:y>
    </cdr:to>
    <cdr:sp macro="" textlink="">
      <cdr:nvSpPr>
        <cdr:cNvPr id="6" name="TextBox 5"/>
        <cdr:cNvSpPr txBox="1"/>
      </cdr:nvSpPr>
      <cdr:spPr>
        <a:xfrm xmlns:a="http://schemas.openxmlformats.org/drawingml/2006/main">
          <a:off x="2925618" y="5673436"/>
          <a:ext cx="1371638" cy="257044"/>
        </a:xfrm>
        <a:prstGeom xmlns:a="http://schemas.openxmlformats.org/drawingml/2006/main" prst="rect">
          <a:avLst/>
        </a:prstGeom>
        <a:solidFill xmlns:a="http://schemas.openxmlformats.org/drawingml/2006/main">
          <a:srgbClr val="F8F8F8"/>
        </a:solidFill>
        <a:ln xmlns:a="http://schemas.openxmlformats.org/drawingml/2006/main" w="9525" cmpd="sng">
          <a:solidFill>
            <a:schemeClr val="lt1">
              <a:shade val="50000"/>
            </a:schemeClr>
          </a:solid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fld id="{023C7F1A-A825-5E41-B591-7C2CFB82F50D}" type="TxLink">
            <a:rPr lang="en-US" sz="1100" b="0" i="0" u="none" strike="noStrike">
              <a:solidFill>
                <a:srgbClr val="000000"/>
              </a:solidFill>
              <a:latin typeface="Calibri"/>
              <a:ea typeface="Calibri"/>
              <a:cs typeface="Calibri"/>
            </a:rPr>
            <a:pPr algn="ctr"/>
            <a:t>Limited Choice</a:t>
          </a:fld>
          <a:endParaRPr lang="en-US" sz="1100"/>
        </a:p>
      </cdr:txBody>
    </cdr:sp>
  </cdr:relSizeAnchor>
  <cdr:relSizeAnchor xmlns:cdr="http://schemas.openxmlformats.org/drawingml/2006/chartDrawing">
    <cdr:from>
      <cdr:x>0.71051</cdr:x>
      <cdr:y>0.95889</cdr:y>
    </cdr:from>
    <cdr:to>
      <cdr:x>1</cdr:x>
      <cdr:y>1</cdr:y>
    </cdr:to>
    <cdr:sp macro="" textlink="">
      <cdr:nvSpPr>
        <cdr:cNvPr id="3" name="TextBox 2">
          <a:extLst xmlns:a="http://schemas.openxmlformats.org/drawingml/2006/main">
            <a:ext uri="{FF2B5EF4-FFF2-40B4-BE49-F238E27FC236}">
              <a16:creationId xmlns:a16="http://schemas.microsoft.com/office/drawing/2014/main" id="{1207EE60-FE96-4E33-AFE3-CA9805D46865}"/>
            </a:ext>
          </a:extLst>
        </cdr:cNvPr>
        <cdr:cNvSpPr txBox="1"/>
      </cdr:nvSpPr>
      <cdr:spPr>
        <a:xfrm xmlns:a="http://schemas.openxmlformats.org/drawingml/2006/main">
          <a:off x="4441178" y="5667958"/>
          <a:ext cx="1809555" cy="24298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AU" sz="700" i="1">
              <a:solidFill>
                <a:schemeClr val="bg1">
                  <a:lumMod val="65000"/>
                </a:schemeClr>
              </a:solidFill>
            </a:rPr>
            <a:t>Template by: www.perceptualmaps.com</a:t>
          </a:r>
        </a:p>
      </cdr:txBody>
    </cdr:sp>
  </cdr:relSizeAnchor>
</c:userShape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2-15T18:12:54.181"/>
    </inkml:context>
    <inkml:brush xml:id="br0">
      <inkml:brushProperty name="width" value="0.2" units="cm"/>
      <inkml:brushProperty name="height" value="0.4" units="cm"/>
      <inkml:brushProperty name="color" value="#00FDFF"/>
      <inkml:brushProperty name="tip" value="rectangle"/>
      <inkml:brushProperty name="rasterOp" value="maskPen"/>
      <inkml:brushProperty name="ignorePressure" value="1"/>
    </inkml:brush>
  </inkml:definitions>
  <inkml:trace contextRef="#ctx0" brushRef="#br0">1 147,'796'0,"-767"-2,0-1,-1-2,1 0,28-11,-26 7,2 2,58-7,83 13,-106 3,123-13,87-11,3 23,-99 2,-165-3,1 0,0 0,0-1,0-1,0 0,19-6,-1-3,1 1,1 2,-1 2,1 1,0 2,0 2,68 6,221 15,-41-21,-278 1,0 1,0-1,0 1,13 3,-2 3</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2-15T18:12:56.411"/>
    </inkml:context>
    <inkml:brush xml:id="br0">
      <inkml:brushProperty name="width" value="0.2" units="cm"/>
      <inkml:brushProperty name="height" value="0.4" units="cm"/>
      <inkml:brushProperty name="color" value="#00FDFF"/>
      <inkml:brushProperty name="tip" value="rectangle"/>
      <inkml:brushProperty name="rasterOp" value="maskPen"/>
      <inkml:brushProperty name="ignorePressure" value="1"/>
    </inkml:brush>
  </inkml:definitions>
  <inkml:trace contextRef="#ctx0" brushRef="#br0">1 1,'3482'0,"-3457"0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2-15T18:12:59.892"/>
    </inkml:context>
    <inkml:brush xml:id="br0">
      <inkml:brushProperty name="width" value="0.2" units="cm"/>
      <inkml:brushProperty name="height" value="0.4" units="cm"/>
      <inkml:brushProperty name="color" value="#00FDFF"/>
      <inkml:brushProperty name="tip" value="rectangle"/>
      <inkml:brushProperty name="rasterOp" value="maskPen"/>
      <inkml:brushProperty name="ignorePressure" value="1"/>
    </inkml:brush>
  </inkml:definitions>
  <inkml:trace contextRef="#ctx0" brushRef="#br0">1 67,'0'-3,"0"1,0-1,1 1,-1-1,1 1,0 0,0-1,0 1,0 0,0-1,0 1,1 0,-1 0,1 0,-1 0,1 1,0-1,-1 0,1 1,0-1,0 1,1-1,-1 1,0 0,0 0,1 0,-1 0,0 0,1 1,-1-1,4 0,10-1,-1 0,1 1,29 1,-41 0,194 15,0 0,441-12,-339-5,1398 2,-1689 0,0-1,0 0,0 0,-1-1,1 0,0 0,-1-1,0 0,10-5,6-5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2-15T18:13:12.880"/>
    </inkml:context>
    <inkml:brush xml:id="br0">
      <inkml:brushProperty name="width" value="0.2" units="cm"/>
      <inkml:brushProperty name="height" value="0.4" units="cm"/>
      <inkml:brushProperty name="color" value="#FF8517"/>
      <inkml:brushProperty name="tip" value="rectangle"/>
      <inkml:brushProperty name="rasterOp" value="maskPen"/>
      <inkml:brushProperty name="ignorePressure" value="1"/>
    </inkml:brush>
  </inkml:definitions>
  <inkml:trace contextRef="#ctx0" brushRef="#br0">0 0,'24'2,"-1"1,0 1,0 0,-1 2,32 13,29 7,362 90,-218-63,-189-47,1-1,0-2,1-2,38-4,6 0,399 3,-457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2-15T18:13:15.724"/>
    </inkml:context>
    <inkml:brush xml:id="br0">
      <inkml:brushProperty name="width" value="0.2" units="cm"/>
      <inkml:brushProperty name="height" value="0.4" units="cm"/>
      <inkml:brushProperty name="color" value="#FF8517"/>
      <inkml:brushProperty name="tip" value="rectangle"/>
      <inkml:brushProperty name="rasterOp" value="maskPen"/>
      <inkml:brushProperty name="ignorePressure" value="1"/>
    </inkml:brush>
  </inkml:definitions>
  <inkml:trace contextRef="#ctx0" brushRef="#br0">1 34,'0'-1,"0"0,1 0,-1 0,0 0,1 0,-1 0,1 0,-1 0,1 0,0 0,-1 0,1 0,0 0,0 1,-1-1,1 0,0 0,0 1,0-1,0 1,0-1,0 1,0-1,0 1,0-1,2 1,33-7,-34 6,69-4,105 5,-69 2,1026-2,-1108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2-15T18:13:23.368"/>
    </inkml:context>
    <inkml:brush xml:id="br0">
      <inkml:brushProperty name="width" value="0.2" units="cm"/>
      <inkml:brushProperty name="height" value="0.4" units="cm"/>
      <inkml:brushProperty name="color" value="#00F900"/>
      <inkml:brushProperty name="tip" value="rectangle"/>
      <inkml:brushProperty name="rasterOp" value="maskPen"/>
      <inkml:brushProperty name="ignorePressure" value="1"/>
    </inkml:brush>
  </inkml:definitions>
  <inkml:trace contextRef="#ctx0" brushRef="#br0">1 0,'73'0,"467"13,-53 7,-456-18,0 0,34 8,43 4,223-12,-177-3,-129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2-15T18:13:26.147"/>
    </inkml:context>
    <inkml:brush xml:id="br0">
      <inkml:brushProperty name="width" value="0.2" units="cm"/>
      <inkml:brushProperty name="height" value="0.4" units="cm"/>
      <inkml:brushProperty name="color" value="#00F900"/>
      <inkml:brushProperty name="tip" value="rectangle"/>
      <inkml:brushProperty name="rasterOp" value="maskPen"/>
      <inkml:brushProperty name="ignorePressure" value="1"/>
    </inkml:brush>
  </inkml:definitions>
  <inkml:trace contextRef="#ctx0" brushRef="#br0">1 1,'2118'0,"-2092"0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87C94A-9CD0-4B53-BA94-1B1BEFC61FDC}" type="datetimeFigureOut">
              <a:rPr lang="en-US" smtClean="0"/>
              <a:t>3/10/2022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B288B0-0773-4B2C-A6D8-4AE7FC25D04D}" type="slidenum">
              <a:rPr lang="en-US" smtClean="0"/>
              <a:t>‹#›</a:t>
            </a:fld>
            <a:endParaRPr lang="en-US"/>
          </a:p>
        </p:txBody>
      </p:sp>
    </p:spTree>
    <p:extLst>
      <p:ext uri="{BB962C8B-B14F-4D97-AF65-F5344CB8AC3E}">
        <p14:creationId xmlns:p14="http://schemas.microsoft.com/office/powerpoint/2010/main" val="856903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sohu.com/?strategyid=00001&amp;spm=smpc.content-abroad.content.3.1645141290487joka7s3"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3" Type="http://schemas.openxmlformats.org/officeDocument/2006/relationships/hyperlink" Target="https://royalsocietypublishing.org/doi/abs/10.1098/rstb.2005.1662" TargetMode="External"/><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a:xfrm>
            <a:off x="116958" y="4400549"/>
            <a:ext cx="6581554" cy="4284663"/>
          </a:xfrm>
        </p:spPr>
        <p:txBody>
          <a:bodyPr/>
          <a:lstStyle/>
          <a:p>
            <a:pPr>
              <a:lnSpc>
                <a:spcPct val="95000"/>
              </a:lnSpc>
            </a:pPr>
            <a:r>
              <a:rPr lang="en-US" altLang="en-US" i="1" dirty="0"/>
              <a:t>Positioning is alive and well.</a:t>
            </a:r>
          </a:p>
          <a:p>
            <a:pPr>
              <a:lnSpc>
                <a:spcPct val="95000"/>
              </a:lnSpc>
            </a:pPr>
            <a:r>
              <a:rPr lang="en-US" altLang="en-US" dirty="0"/>
              <a:t>Some have said that in a consumer-centric marketplace the positioning concept is dead. Actually, positioning is alive and well. Successful brands are still the ones that found a way to occupy a distinct and important position in the minds of their customers.  In increasingly crowded markets, there is really no alterative but to develop a clear positioning strategy for the brand and the company. </a:t>
            </a:r>
          </a:p>
          <a:p>
            <a:pPr>
              <a:lnSpc>
                <a:spcPct val="95000"/>
              </a:lnSpc>
            </a:pPr>
            <a:endParaRPr lang="en-US" altLang="en-US" dirty="0"/>
          </a:p>
          <a:p>
            <a:pPr>
              <a:lnSpc>
                <a:spcPct val="95000"/>
              </a:lnSpc>
            </a:pPr>
            <a:r>
              <a:rPr lang="en-US" altLang="en-US" dirty="0"/>
              <a:t>One of the best-selling advertising books continues to be </a:t>
            </a:r>
            <a:r>
              <a:rPr lang="en-US" altLang="en-US" b="1" dirty="0"/>
              <a:t>Positioning: The Battle for Your Mind written by Al </a:t>
            </a:r>
            <a:r>
              <a:rPr lang="en-US" altLang="en-US" b="1" dirty="0" err="1"/>
              <a:t>Ries</a:t>
            </a:r>
            <a:r>
              <a:rPr lang="en-US" altLang="en-US" b="1" dirty="0"/>
              <a:t> and Jack Trout</a:t>
            </a:r>
            <a:r>
              <a:rPr lang="en-US" altLang="en-US" dirty="0"/>
              <a:t>, first published 22 years ago. </a:t>
            </a:r>
          </a:p>
          <a:p>
            <a:pPr>
              <a:lnSpc>
                <a:spcPct val="95000"/>
              </a:lnSpc>
            </a:pPr>
            <a:endParaRPr lang="en-US" altLang="en-US" dirty="0"/>
          </a:p>
          <a:p>
            <a:pPr>
              <a:lnSpc>
                <a:spcPct val="95000"/>
              </a:lnSpc>
            </a:pPr>
            <a:r>
              <a:rPr lang="en-US" altLang="en-US" dirty="0"/>
              <a:t>Typically, companies conceptualize positioning from their own point of view (i.e., and </a:t>
            </a:r>
            <a:r>
              <a:rPr lang="en-US" altLang="en-US" b="1" dirty="0"/>
              <a:t>inside-out view</a:t>
            </a:r>
            <a:r>
              <a:rPr lang="en-US" altLang="en-US" dirty="0"/>
              <a:t>): “We want to position our brand as the premier product in the category.” What’s wrong with a positioning statement like this? Everything. It leaves the customer out of the equation.  In reality, positioning is what customers will “grant the company” (i.e., an </a:t>
            </a:r>
            <a:r>
              <a:rPr lang="en-US" altLang="en-US" sz="1600" b="1" dirty="0">
                <a:solidFill>
                  <a:srgbClr val="C00000"/>
                </a:solidFill>
              </a:rPr>
              <a:t>outside-in view</a:t>
            </a:r>
            <a:r>
              <a:rPr lang="en-US" altLang="en-US" dirty="0"/>
              <a:t>). So, the trick is to figure out </a:t>
            </a:r>
            <a:r>
              <a:rPr lang="en-US" altLang="en-US" b="1" dirty="0">
                <a:solidFill>
                  <a:srgbClr val="C00000"/>
                </a:solidFill>
              </a:rPr>
              <a:t>what options are available to position a brand that will be acceptable to customers</a:t>
            </a:r>
            <a:r>
              <a:rPr lang="en-US" altLang="en-US" dirty="0"/>
              <a:t>, and at the same time would be profitable for the company. </a:t>
            </a:r>
          </a:p>
          <a:p>
            <a:pPr>
              <a:lnSpc>
                <a:spcPct val="95000"/>
              </a:lnSpc>
            </a:pPr>
            <a:endParaRPr lang="en-US" altLang="en-US" dirty="0"/>
          </a:p>
          <a:p>
            <a:pPr>
              <a:lnSpc>
                <a:spcPct val="95000"/>
              </a:lnSpc>
            </a:pPr>
            <a:r>
              <a:rPr lang="en-US" altLang="en-US" dirty="0"/>
              <a:t>(Some people claim that in today’s world, things like targeting and positioning are dated ideas, because they are based on outmoded concepts, such as “targeting” (metaphorically “hunting” for customers). What we need in today’s world are metaphors related to </a:t>
            </a:r>
            <a:r>
              <a:rPr lang="en-US" altLang="en-US" b="1" dirty="0">
                <a:solidFill>
                  <a:srgbClr val="C00000"/>
                </a:solidFill>
              </a:rPr>
              <a:t>managing an ecosystem consisting of company, customers, competitors, and vendors (metaphorically, seeding, feeding, and weeding).  </a:t>
            </a:r>
            <a:r>
              <a:rPr lang="en-US" altLang="en-US" dirty="0"/>
              <a:t>A company should see itself as part of a </a:t>
            </a:r>
            <a:r>
              <a:rPr lang="en-US" altLang="en-US" sz="1400" b="1" dirty="0">
                <a:solidFill>
                  <a:srgbClr val="C00000"/>
                </a:solidFill>
              </a:rPr>
              <a:t>market ecosystem</a:t>
            </a:r>
            <a:r>
              <a:rPr lang="en-US" altLang="en-US" dirty="0"/>
              <a:t>. But, this argument supports the concept of positioning as an “outside-in” view of the company and </a:t>
            </a:r>
            <a:r>
              <a:rPr lang="en-US" altLang="en-US" b="1" dirty="0">
                <a:solidFill>
                  <a:srgbClr val="C00000"/>
                </a:solidFill>
              </a:rPr>
              <a:t>its brands as seen by consumers</a:t>
            </a:r>
            <a:r>
              <a:rPr lang="en-US" altLang="en-US" dirty="0"/>
              <a:t>). </a:t>
            </a:r>
          </a:p>
          <a:p>
            <a:endParaRPr lang="en-US" dirty="0"/>
          </a:p>
        </p:txBody>
      </p:sp>
      <p:sp>
        <p:nvSpPr>
          <p:cNvPr id="4" name="Slide Number Placeholder 3"/>
          <p:cNvSpPr>
            <a:spLocks noGrp="1"/>
          </p:cNvSpPr>
          <p:nvPr>
            <p:ph type="sldNum" sz="quarter" idx="5"/>
          </p:nvPr>
        </p:nvSpPr>
        <p:spPr/>
        <p:txBody>
          <a:bodyPr/>
          <a:lstStyle/>
          <a:p>
            <a:fld id="{F3B288B0-0773-4B2C-A6D8-4AE7FC25D04D}" type="slidenum">
              <a:rPr lang="en-US" smtClean="0"/>
              <a:t>1</a:t>
            </a:fld>
            <a:endParaRPr lang="en-US"/>
          </a:p>
        </p:txBody>
      </p:sp>
    </p:spTree>
    <p:extLst>
      <p:ext uri="{BB962C8B-B14F-4D97-AF65-F5344CB8AC3E}">
        <p14:creationId xmlns:p14="http://schemas.microsoft.com/office/powerpoint/2010/main" val="3851056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595959"/>
                </a:solidFill>
                <a:effectLst/>
                <a:latin typeface="Helvetica" panose="020B0604020202020204" pitchFamily="34" charset="0"/>
              </a:rPr>
              <a:t>This visual from Dave Chaffey of Smart Insights in his book </a:t>
            </a:r>
            <a:r>
              <a:rPr lang="en-US" b="0" i="1" dirty="0">
                <a:solidFill>
                  <a:srgbClr val="595959"/>
                </a:solidFill>
                <a:effectLst/>
                <a:latin typeface="Helvetica" panose="020B0604020202020204" pitchFamily="34" charset="0"/>
              </a:rPr>
              <a:t>Digital Marketing: Strategy. Implementation</a:t>
            </a:r>
            <a:r>
              <a:rPr lang="en-US" b="0" i="0" dirty="0">
                <a:solidFill>
                  <a:srgbClr val="595959"/>
                </a:solidFill>
                <a:effectLst/>
                <a:latin typeface="Helvetica" panose="020B0604020202020204" pitchFamily="34" charset="0"/>
              </a:rPr>
              <a:t> and practice shows how Segmentation, Targeting and Positioning apply to digital marketing strategy.  Figure 4.15 </a:t>
            </a:r>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2</a:t>
            </a:fld>
            <a:endParaRPr lang="en-US"/>
          </a:p>
        </p:txBody>
      </p:sp>
    </p:spTree>
    <p:extLst>
      <p:ext uri="{BB962C8B-B14F-4D97-AF65-F5344CB8AC3E}">
        <p14:creationId xmlns:p14="http://schemas.microsoft.com/office/powerpoint/2010/main" val="41813392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a:extLst>
              <a:ext uri="{FF2B5EF4-FFF2-40B4-BE49-F238E27FC236}">
                <a16:creationId xmlns:a16="http://schemas.microsoft.com/office/drawing/2014/main" id="{2C5380AF-4D75-415F-8955-2C3D8C164D7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Notes Placeholder 2">
            <a:extLst>
              <a:ext uri="{FF2B5EF4-FFF2-40B4-BE49-F238E27FC236}">
                <a16:creationId xmlns:a16="http://schemas.microsoft.com/office/drawing/2014/main" id="{8B37621E-D27E-47EB-894E-3EE1DAAC45E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60772" name="Slide Number Placeholder 3">
            <a:extLst>
              <a:ext uri="{FF2B5EF4-FFF2-40B4-BE49-F238E27FC236}">
                <a16:creationId xmlns:a16="http://schemas.microsoft.com/office/drawing/2014/main" id="{DBDFCDD1-A7CA-43C0-86E8-83FB829E282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新細明體" panose="02020500000000000000" pitchFamily="18" charset="-120"/>
              </a:defRPr>
            </a:lvl1pPr>
            <a:lvl2pPr marL="742950" indent="-285750">
              <a:defRPr>
                <a:solidFill>
                  <a:schemeClr val="tx1"/>
                </a:solidFill>
                <a:latin typeface="Arial" panose="020B0604020202020204" pitchFamily="34" charset="0"/>
                <a:ea typeface="新細明體" panose="02020500000000000000" pitchFamily="18" charset="-120"/>
              </a:defRPr>
            </a:lvl2pPr>
            <a:lvl3pPr marL="1143000" indent="-228600">
              <a:defRPr>
                <a:solidFill>
                  <a:schemeClr val="tx1"/>
                </a:solidFill>
                <a:latin typeface="Arial" panose="020B0604020202020204" pitchFamily="34" charset="0"/>
                <a:ea typeface="新細明體" panose="02020500000000000000" pitchFamily="18" charset="-120"/>
              </a:defRPr>
            </a:lvl3pPr>
            <a:lvl4pPr marL="1600200" indent="-228600">
              <a:defRPr>
                <a:solidFill>
                  <a:schemeClr val="tx1"/>
                </a:solidFill>
                <a:latin typeface="Arial" panose="020B0604020202020204" pitchFamily="34" charset="0"/>
                <a:ea typeface="新細明體" panose="02020500000000000000" pitchFamily="18" charset="-120"/>
              </a:defRPr>
            </a:lvl4pPr>
            <a:lvl5pPr marL="2057400" indent="-228600">
              <a:defRPr>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9pPr>
          </a:lstStyle>
          <a:p>
            <a:fld id="{993051BB-3A5F-4A3A-BB15-703C75531CBD}" type="slidenum">
              <a:rPr lang="en-US" altLang="en-US">
                <a:latin typeface="Calibri" panose="020F0502020204030204" pitchFamily="34" charset="0"/>
              </a:rPr>
              <a:pPr/>
              <a:t>4</a:t>
            </a:fld>
            <a:endParaRPr lang="en-US" altLang="en-US">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6</a:t>
            </a:fld>
            <a:endParaRPr lang="en-US"/>
          </a:p>
        </p:txBody>
      </p:sp>
    </p:spTree>
    <p:extLst>
      <p:ext uri="{BB962C8B-B14F-4D97-AF65-F5344CB8AC3E}">
        <p14:creationId xmlns:p14="http://schemas.microsoft.com/office/powerpoint/2010/main" val="32566800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https://www.yourhomeworksolutions.com/wp-content/uploads/edd/2016/10/20160124032608positioning_the_battle_for_your_mind_.pdf</a:t>
            </a:r>
            <a:r>
              <a:rPr lang="zh-TW" altLang="en-US" dirty="0"/>
              <a:t> </a:t>
            </a:r>
            <a:endParaRPr lang="en-US" dirty="0"/>
          </a:p>
        </p:txBody>
      </p:sp>
      <p:sp>
        <p:nvSpPr>
          <p:cNvPr id="4" name="Slide Number Placeholder 3"/>
          <p:cNvSpPr>
            <a:spLocks noGrp="1"/>
          </p:cNvSpPr>
          <p:nvPr>
            <p:ph type="sldNum" sz="quarter" idx="5"/>
          </p:nvPr>
        </p:nvSpPr>
        <p:spPr/>
        <p:txBody>
          <a:bodyPr/>
          <a:lstStyle/>
          <a:p>
            <a:fld id="{F3B288B0-0773-4B2C-A6D8-4AE7FC25D04D}" type="slidenum">
              <a:rPr lang="en-US" smtClean="0"/>
              <a:t>8</a:t>
            </a:fld>
            <a:endParaRPr lang="en-US"/>
          </a:p>
        </p:txBody>
      </p:sp>
    </p:spTree>
    <p:extLst>
      <p:ext uri="{BB962C8B-B14F-4D97-AF65-F5344CB8AC3E}">
        <p14:creationId xmlns:p14="http://schemas.microsoft.com/office/powerpoint/2010/main" val="3849236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12</a:t>
            </a:fld>
            <a:endParaRPr lang="en-US"/>
          </a:p>
        </p:txBody>
      </p:sp>
    </p:spTree>
    <p:extLst>
      <p:ext uri="{BB962C8B-B14F-4D97-AF65-F5344CB8AC3E}">
        <p14:creationId xmlns:p14="http://schemas.microsoft.com/office/powerpoint/2010/main" val="1773215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B288B0-0773-4B2C-A6D8-4AE7FC25D04D}" type="slidenum">
              <a:rPr lang="en-US" smtClean="0"/>
              <a:t>15</a:t>
            </a:fld>
            <a:endParaRPr lang="en-US"/>
          </a:p>
        </p:txBody>
      </p:sp>
    </p:spTree>
    <p:extLst>
      <p:ext uri="{BB962C8B-B14F-4D97-AF65-F5344CB8AC3E}">
        <p14:creationId xmlns:p14="http://schemas.microsoft.com/office/powerpoint/2010/main" val="867143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ltLang="zh-CN" dirty="0"/>
              <a:t>(1)</a:t>
            </a:r>
            <a:r>
              <a:rPr lang="zh-CN" altLang="en-US" dirty="0"/>
              <a:t>强化已有的定位。如若原有定位被证明是具有价值的，为顾客所认可的，需要反复强化产品在消费者心目中的定位。</a:t>
            </a:r>
          </a:p>
          <a:p>
            <a:pPr marL="0" indent="0">
              <a:buNone/>
            </a:pPr>
            <a:r>
              <a:rPr lang="en-US" altLang="zh-CN" dirty="0"/>
              <a:t>(2)</a:t>
            </a:r>
            <a:r>
              <a:rPr lang="zh-CN" altLang="en-US" dirty="0"/>
              <a:t>寻找现有市场上的空白。伴随竞争日趋激烈过程的是竞争者们对市场的瓜分即对市场空隙的填补，以此寻找发展机会。</a:t>
            </a:r>
          </a:p>
          <a:p>
            <a:pPr marL="0" indent="0">
              <a:buNone/>
            </a:pPr>
            <a:r>
              <a:rPr lang="en-US" altLang="zh-CN" dirty="0"/>
              <a:t>(3)</a:t>
            </a:r>
            <a:r>
              <a:rPr lang="zh-CN" altLang="en-US" dirty="0"/>
              <a:t>针对竞争者进行反定位，又称之为比附定位。市场上消费者需求的差异性使得反向定位为竞争定位提供了另一 类思路。</a:t>
            </a:r>
          </a:p>
          <a:p>
            <a:pPr marL="0" indent="0">
              <a:buNone/>
            </a:pPr>
            <a:r>
              <a:rPr lang="en-US" altLang="zh-CN" dirty="0"/>
              <a:t>(4)</a:t>
            </a:r>
            <a:r>
              <a:rPr lang="zh-CN" altLang="en-US" dirty="0"/>
              <a:t>强调自身在行业中的地位。行业中名列第 一 的公司知名度最高，作为行业的领导者，要宣传第一 的地位，保持第一的优势。对于非第一的企业 ，则可以通过高级俱乐部战略（菲利普􀀁科特勒）使得自己入围行业内最佳</a:t>
            </a:r>
            <a:r>
              <a:rPr lang="en-US" altLang="zh-CN" dirty="0"/>
              <a:t>N</a:t>
            </a:r>
            <a:r>
              <a:rPr lang="zh-CN" altLang="en-US" dirty="0"/>
              <a:t>大公司之一 ，步入优质品的行列。</a:t>
            </a:r>
          </a:p>
          <a:p>
            <a:pPr marL="0" indent="0">
              <a:buNone/>
            </a:pPr>
            <a:r>
              <a:rPr lang="en-US" altLang="zh-CN" dirty="0"/>
              <a:t>(5)</a:t>
            </a:r>
            <a:r>
              <a:rPr lang="zh-CN" altLang="en-US" dirty="0"/>
              <a:t>重新定位或产品线延伸。随着产品生命周期或市场的发展，产品的定位需要做出 一些调整以适应外界需求的变化，因此需要重新定位。但重新定位需要打破已有产品在消费者心目中的位置（消费者印象），难度较大，甚至出现产品定位的模糊化。某些情况下借助于建立新品牌进行产品定位胜算更大，当然重新定位亦或是产品线延伸视具体情况而定。</a:t>
            </a:r>
          </a:p>
          <a:p>
            <a:pPr marL="0" indent="0">
              <a:buNone/>
            </a:pPr>
            <a:r>
              <a:rPr lang="zh-CN" altLang="en-US" dirty="0"/>
              <a:t>鉴于以上理解，首先定位必须能被顾客感知，顾客的感知过程直接影响着购买选择，当价值的感知符合顾客需求，定位才能对企业产生价值。其次，供大于求的买方市场状况使得“产品在市场上代表一 个独特的观念”即差异化的定位成为又一 大重点。因此，定位必须是建立在对市场上其他竞争者的定位策略有大致了解的基础上进行的。</a:t>
            </a:r>
            <a:endParaRPr lang="en-US" dirty="0"/>
          </a:p>
          <a:p>
            <a:endParaRPr lang="en-US" dirty="0"/>
          </a:p>
        </p:txBody>
      </p:sp>
      <p:sp>
        <p:nvSpPr>
          <p:cNvPr id="4" name="Slide Number Placeholder 3"/>
          <p:cNvSpPr>
            <a:spLocks noGrp="1"/>
          </p:cNvSpPr>
          <p:nvPr>
            <p:ph type="sldNum" sz="quarter" idx="5"/>
          </p:nvPr>
        </p:nvSpPr>
        <p:spPr/>
        <p:txBody>
          <a:bodyPr/>
          <a:lstStyle/>
          <a:p>
            <a:fld id="{F3B288B0-0773-4B2C-A6D8-4AE7FC25D04D}" type="slidenum">
              <a:rPr lang="en-US" smtClean="0"/>
              <a:t>16</a:t>
            </a:fld>
            <a:endParaRPr lang="en-US"/>
          </a:p>
        </p:txBody>
      </p:sp>
    </p:spTree>
    <p:extLst>
      <p:ext uri="{BB962C8B-B14F-4D97-AF65-F5344CB8AC3E}">
        <p14:creationId xmlns:p14="http://schemas.microsoft.com/office/powerpoint/2010/main" val="35311839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17</a:t>
            </a:fld>
            <a:endParaRPr lang="en-US"/>
          </a:p>
        </p:txBody>
      </p:sp>
    </p:spTree>
    <p:extLst>
      <p:ext uri="{BB962C8B-B14F-4D97-AF65-F5344CB8AC3E}">
        <p14:creationId xmlns:p14="http://schemas.microsoft.com/office/powerpoint/2010/main" val="2519606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18</a:t>
            </a:fld>
            <a:endParaRPr lang="en-US"/>
          </a:p>
        </p:txBody>
      </p:sp>
    </p:spTree>
    <p:extLst>
      <p:ext uri="{BB962C8B-B14F-4D97-AF65-F5344CB8AC3E}">
        <p14:creationId xmlns:p14="http://schemas.microsoft.com/office/powerpoint/2010/main" val="17179477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20</a:t>
            </a:fld>
            <a:endParaRPr lang="en-US"/>
          </a:p>
        </p:txBody>
      </p:sp>
    </p:spTree>
    <p:extLst>
      <p:ext uri="{BB962C8B-B14F-4D97-AF65-F5344CB8AC3E}">
        <p14:creationId xmlns:p14="http://schemas.microsoft.com/office/powerpoint/2010/main" val="38948081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23</a:t>
            </a:fld>
            <a:endParaRPr lang="en-US"/>
          </a:p>
        </p:txBody>
      </p:sp>
    </p:spTree>
    <p:extLst>
      <p:ext uri="{BB962C8B-B14F-4D97-AF65-F5344CB8AC3E}">
        <p14:creationId xmlns:p14="http://schemas.microsoft.com/office/powerpoint/2010/main" val="3187604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24</a:t>
            </a:fld>
            <a:endParaRPr lang="en-US"/>
          </a:p>
        </p:txBody>
      </p:sp>
    </p:spTree>
    <p:extLst>
      <p:ext uri="{BB962C8B-B14F-4D97-AF65-F5344CB8AC3E}">
        <p14:creationId xmlns:p14="http://schemas.microsoft.com/office/powerpoint/2010/main" val="42046437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25</a:t>
            </a:fld>
            <a:endParaRPr lang="en-US"/>
          </a:p>
        </p:txBody>
      </p:sp>
    </p:spTree>
    <p:extLst>
      <p:ext uri="{BB962C8B-B14F-4D97-AF65-F5344CB8AC3E}">
        <p14:creationId xmlns:p14="http://schemas.microsoft.com/office/powerpoint/2010/main" val="8572147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26</a:t>
            </a:fld>
            <a:endParaRPr lang="en-US"/>
          </a:p>
        </p:txBody>
      </p:sp>
    </p:spTree>
    <p:extLst>
      <p:ext uri="{BB962C8B-B14F-4D97-AF65-F5344CB8AC3E}">
        <p14:creationId xmlns:p14="http://schemas.microsoft.com/office/powerpoint/2010/main" val="36368082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27</a:t>
            </a:fld>
            <a:endParaRPr lang="en-US"/>
          </a:p>
        </p:txBody>
      </p:sp>
    </p:spTree>
    <p:extLst>
      <p:ext uri="{BB962C8B-B14F-4D97-AF65-F5344CB8AC3E}">
        <p14:creationId xmlns:p14="http://schemas.microsoft.com/office/powerpoint/2010/main" val="36473382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28</a:t>
            </a:fld>
            <a:endParaRPr lang="en-US"/>
          </a:p>
        </p:txBody>
      </p:sp>
    </p:spTree>
    <p:extLst>
      <p:ext uri="{BB962C8B-B14F-4D97-AF65-F5344CB8AC3E}">
        <p14:creationId xmlns:p14="http://schemas.microsoft.com/office/powerpoint/2010/main" val="23301500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29</a:t>
            </a:fld>
            <a:endParaRPr lang="en-US"/>
          </a:p>
        </p:txBody>
      </p:sp>
    </p:spTree>
    <p:extLst>
      <p:ext uri="{BB962C8B-B14F-4D97-AF65-F5344CB8AC3E}">
        <p14:creationId xmlns:p14="http://schemas.microsoft.com/office/powerpoint/2010/main" val="22150404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30</a:t>
            </a:fld>
            <a:endParaRPr lang="en-US"/>
          </a:p>
        </p:txBody>
      </p:sp>
    </p:spTree>
    <p:extLst>
      <p:ext uri="{BB962C8B-B14F-4D97-AF65-F5344CB8AC3E}">
        <p14:creationId xmlns:p14="http://schemas.microsoft.com/office/powerpoint/2010/main" val="31110704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zh-CN" altLang="en-US" b="0" i="0" dirty="0">
                <a:solidFill>
                  <a:srgbClr val="191919"/>
                </a:solidFill>
                <a:effectLst/>
                <a:latin typeface="PingFang SC"/>
              </a:rPr>
              <a:t>不标签，不迎合，不得瑟，历史上，但凡能穿越不同经济周期，一路走下来的品牌，没有一家是做性价比的。</a:t>
            </a:r>
          </a:p>
          <a:p>
            <a:pPr algn="l"/>
            <a:r>
              <a:rPr lang="zh-CN" altLang="en-US" sz="2000" b="1" i="0" dirty="0">
                <a:solidFill>
                  <a:srgbClr val="191919"/>
                </a:solidFill>
                <a:effectLst/>
                <a:latin typeface="PingFang SC"/>
              </a:rPr>
              <a:t>钟薛高是冰激凌</a:t>
            </a:r>
            <a:r>
              <a:rPr lang="zh-CN" altLang="en-US" b="0" i="0" dirty="0">
                <a:solidFill>
                  <a:srgbClr val="191919"/>
                </a:solidFill>
                <a:effectLst/>
                <a:latin typeface="PingFang SC"/>
              </a:rPr>
              <a:t>中的一颗网红新星。</a:t>
            </a:r>
          </a:p>
          <a:p>
            <a:pPr algn="l"/>
            <a:r>
              <a:rPr lang="en-US" altLang="zh-CN" b="0" i="0" dirty="0">
                <a:solidFill>
                  <a:srgbClr val="191919"/>
                </a:solidFill>
                <a:effectLst/>
                <a:latin typeface="PingFang SC"/>
              </a:rPr>
              <a:t>2019</a:t>
            </a:r>
            <a:r>
              <a:rPr lang="zh-CN" altLang="en-US" b="0" i="0" dirty="0">
                <a:solidFill>
                  <a:srgbClr val="191919"/>
                </a:solidFill>
                <a:effectLst/>
                <a:latin typeface="PingFang SC"/>
              </a:rPr>
              <a:t>年</a:t>
            </a:r>
            <a:r>
              <a:rPr lang="en-US" altLang="zh-CN" b="0" i="0" dirty="0">
                <a:solidFill>
                  <a:srgbClr val="191919"/>
                </a:solidFill>
                <a:effectLst/>
                <a:latin typeface="PingFang SC"/>
              </a:rPr>
              <a:t>618</a:t>
            </a:r>
            <a:r>
              <a:rPr lang="zh-CN" altLang="en-US" b="0" i="0" dirty="0">
                <a:solidFill>
                  <a:srgbClr val="191919"/>
                </a:solidFill>
                <a:effectLst/>
                <a:latin typeface="PingFang SC"/>
              </a:rPr>
              <a:t>大促，开售</a:t>
            </a:r>
            <a:r>
              <a:rPr lang="en-US" altLang="zh-CN" b="0" i="0" dirty="0">
                <a:solidFill>
                  <a:srgbClr val="191919"/>
                </a:solidFill>
                <a:effectLst/>
                <a:latin typeface="PingFang SC"/>
              </a:rPr>
              <a:t>21</a:t>
            </a:r>
            <a:r>
              <a:rPr lang="zh-CN" altLang="en-US" b="0" i="0" dirty="0">
                <a:solidFill>
                  <a:srgbClr val="191919"/>
                </a:solidFill>
                <a:effectLst/>
                <a:latin typeface="PingFang SC"/>
              </a:rPr>
              <a:t>分钟，销售额即达</a:t>
            </a:r>
            <a:r>
              <a:rPr lang="en-US" altLang="zh-CN" b="0" i="0" dirty="0">
                <a:solidFill>
                  <a:srgbClr val="191919"/>
                </a:solidFill>
                <a:effectLst/>
                <a:latin typeface="PingFang SC"/>
              </a:rPr>
              <a:t>200</a:t>
            </a:r>
            <a:r>
              <a:rPr lang="zh-CN" altLang="en-US" b="0" i="0" dirty="0">
                <a:solidFill>
                  <a:srgbClr val="191919"/>
                </a:solidFill>
                <a:effectLst/>
                <a:latin typeface="PingFang SC"/>
              </a:rPr>
              <a:t>万元，大促期间共售出近</a:t>
            </a:r>
            <a:r>
              <a:rPr lang="en-US" altLang="zh-CN" b="0" i="0" dirty="0">
                <a:solidFill>
                  <a:srgbClr val="191919"/>
                </a:solidFill>
                <a:effectLst/>
                <a:latin typeface="PingFang SC"/>
              </a:rPr>
              <a:t>200</a:t>
            </a:r>
            <a:r>
              <a:rPr lang="zh-CN" altLang="en-US" b="0" i="0" dirty="0">
                <a:solidFill>
                  <a:srgbClr val="191919"/>
                </a:solidFill>
                <a:effectLst/>
                <a:latin typeface="PingFang SC"/>
              </a:rPr>
              <a:t>万片冰淇淋。</a:t>
            </a:r>
          </a:p>
          <a:p>
            <a:pPr algn="l"/>
            <a:r>
              <a:rPr lang="zh-CN" altLang="en-US" b="0" i="0" dirty="0">
                <a:solidFill>
                  <a:srgbClr val="191919"/>
                </a:solidFill>
                <a:effectLst/>
                <a:latin typeface="PingFang SC"/>
              </a:rPr>
              <a:t>自</a:t>
            </a:r>
            <a:r>
              <a:rPr lang="en-US" altLang="zh-CN" b="0" i="0" dirty="0">
                <a:solidFill>
                  <a:srgbClr val="191919"/>
                </a:solidFill>
                <a:effectLst/>
                <a:latin typeface="PingFang SC"/>
              </a:rPr>
              <a:t>2018</a:t>
            </a:r>
            <a:r>
              <a:rPr lang="zh-CN" altLang="en-US" b="0" i="0" dirty="0">
                <a:solidFill>
                  <a:srgbClr val="191919"/>
                </a:solidFill>
                <a:effectLst/>
                <a:latin typeface="PingFang SC"/>
              </a:rPr>
              <a:t>年</a:t>
            </a:r>
            <a:r>
              <a:rPr lang="en-US" altLang="zh-CN" b="0" i="0" dirty="0">
                <a:solidFill>
                  <a:srgbClr val="191919"/>
                </a:solidFill>
                <a:effectLst/>
                <a:latin typeface="PingFang SC"/>
              </a:rPr>
              <a:t>5</a:t>
            </a:r>
            <a:r>
              <a:rPr lang="zh-CN" altLang="en-US" b="0" i="0" dirty="0">
                <a:solidFill>
                  <a:srgbClr val="191919"/>
                </a:solidFill>
                <a:effectLst/>
                <a:latin typeface="PingFang SC"/>
              </a:rPr>
              <a:t>月上线，钟薛高在天猫、小红书、微信小程序等平台快速走红，每个月销量节节攀升，这个名字奇怪、形如瓦片、均价近</a:t>
            </a:r>
            <a:r>
              <a:rPr lang="en-US" altLang="zh-CN" b="0" i="0" dirty="0">
                <a:solidFill>
                  <a:srgbClr val="191919"/>
                </a:solidFill>
                <a:effectLst/>
                <a:latin typeface="PingFang SC"/>
              </a:rPr>
              <a:t>20</a:t>
            </a:r>
            <a:r>
              <a:rPr lang="zh-CN" altLang="en-US" b="0" i="0" dirty="0">
                <a:solidFill>
                  <a:srgbClr val="191919"/>
                </a:solidFill>
                <a:effectLst/>
                <a:latin typeface="PingFang SC"/>
              </a:rPr>
              <a:t>元的冰激凌，究竟有什么魔力？</a:t>
            </a:r>
          </a:p>
          <a:p>
            <a:pPr algn="l"/>
            <a:r>
              <a:rPr lang="zh-CN" altLang="en-US" b="0" i="0" dirty="0">
                <a:solidFill>
                  <a:srgbClr val="191919"/>
                </a:solidFill>
                <a:effectLst/>
                <a:latin typeface="PingFang SC"/>
              </a:rPr>
              <a:t>钟薛高创始人林盛说，每次采访都被要求总结方法论，实际上，钟薛高的成功是一种偶然，这种偶然中也有必然。</a:t>
            </a:r>
          </a:p>
          <a:p>
            <a:pPr algn="l"/>
            <a:r>
              <a:rPr lang="zh-CN" altLang="en-US" b="0" i="0" dirty="0">
                <a:solidFill>
                  <a:srgbClr val="191919"/>
                </a:solidFill>
                <a:effectLst/>
                <a:latin typeface="PingFang SC"/>
              </a:rPr>
              <a:t>“类似足球赛里的传球，有一步做不好，就别想射门，可即便做得特别好，也不一定最后能进球。”</a:t>
            </a:r>
          </a:p>
          <a:p>
            <a:pPr algn="l"/>
            <a:r>
              <a:rPr lang="zh-CN" altLang="en-US" b="0" i="0" dirty="0">
                <a:solidFill>
                  <a:srgbClr val="191919"/>
                </a:solidFill>
                <a:effectLst/>
                <a:latin typeface="PingFang SC"/>
              </a:rPr>
              <a:t>林盛说，今年</a:t>
            </a:r>
            <a:r>
              <a:rPr lang="en-US" altLang="zh-CN" b="0" i="0" dirty="0">
                <a:solidFill>
                  <a:srgbClr val="191919"/>
                </a:solidFill>
                <a:effectLst/>
                <a:latin typeface="PingFang SC"/>
              </a:rPr>
              <a:t>40</a:t>
            </a:r>
            <a:r>
              <a:rPr lang="zh-CN" altLang="en-US" b="0" i="0" dirty="0">
                <a:solidFill>
                  <a:srgbClr val="191919"/>
                </a:solidFill>
                <a:effectLst/>
                <a:latin typeface="PingFang SC"/>
              </a:rPr>
              <a:t>岁了，就是想做一个值得骄傲的品牌。</a:t>
            </a:r>
          </a:p>
          <a:p>
            <a:pPr algn="l"/>
            <a:r>
              <a:rPr lang="zh-CN" altLang="en-US" b="0" i="0" dirty="0">
                <a:solidFill>
                  <a:srgbClr val="191919"/>
                </a:solidFill>
                <a:effectLst/>
                <a:latin typeface="PingFang SC"/>
              </a:rPr>
              <a:t>以下是林盛的口述分享：</a:t>
            </a:r>
          </a:p>
          <a:p>
            <a:pPr algn="l"/>
            <a:r>
              <a:rPr lang="zh-CN" altLang="en-US" b="1" i="0" dirty="0">
                <a:solidFill>
                  <a:srgbClr val="191919"/>
                </a:solidFill>
                <a:effectLst/>
                <a:latin typeface="PingFang SC"/>
              </a:rPr>
              <a:t>冰激凌效应：钱是无限的，胃和嘴是有限的</a:t>
            </a:r>
            <a:endParaRPr lang="zh-CN" altLang="en-US" b="0" i="0" dirty="0">
              <a:solidFill>
                <a:srgbClr val="191919"/>
              </a:solidFill>
              <a:effectLst/>
              <a:latin typeface="PingFang SC"/>
            </a:endParaRPr>
          </a:p>
          <a:p>
            <a:pPr algn="l"/>
            <a:r>
              <a:rPr lang="zh-CN" altLang="en-US" b="0" i="0" dirty="0">
                <a:solidFill>
                  <a:srgbClr val="191919"/>
                </a:solidFill>
                <a:effectLst/>
                <a:latin typeface="PingFang SC"/>
              </a:rPr>
              <a:t>从操盘马迭尔、中街</a:t>
            </a:r>
            <a:r>
              <a:rPr lang="en-US" altLang="zh-CN" b="0" i="0" dirty="0">
                <a:solidFill>
                  <a:srgbClr val="191919"/>
                </a:solidFill>
                <a:effectLst/>
                <a:latin typeface="PingFang SC"/>
              </a:rPr>
              <a:t>1946</a:t>
            </a:r>
            <a:r>
              <a:rPr lang="zh-CN" altLang="en-US" b="0" i="0" dirty="0">
                <a:solidFill>
                  <a:srgbClr val="191919"/>
                </a:solidFill>
                <a:effectLst/>
                <a:latin typeface="PingFang SC"/>
              </a:rPr>
              <a:t>到创立钟薛高，我看好冰激凌品类的发展，有三个维度衡量：</a:t>
            </a:r>
          </a:p>
          <a:p>
            <a:pPr algn="l"/>
            <a:r>
              <a:rPr lang="en-US" altLang="zh-CN" b="0" i="0" dirty="0">
                <a:solidFill>
                  <a:srgbClr val="191919"/>
                </a:solidFill>
                <a:effectLst/>
                <a:latin typeface="PingFang SC"/>
              </a:rPr>
              <a:t>1</a:t>
            </a:r>
            <a:r>
              <a:rPr lang="zh-CN" altLang="en-US" b="0" i="0" dirty="0">
                <a:solidFill>
                  <a:srgbClr val="191919"/>
                </a:solidFill>
                <a:effectLst/>
                <a:latin typeface="PingFang SC"/>
              </a:rPr>
              <a:t>冰激凌是生活中的“小确幸”。</a:t>
            </a:r>
          </a:p>
          <a:p>
            <a:pPr algn="l"/>
            <a:r>
              <a:rPr lang="zh-CN" altLang="en-US" b="0" i="0" dirty="0">
                <a:solidFill>
                  <a:srgbClr val="191919"/>
                </a:solidFill>
                <a:effectLst/>
                <a:latin typeface="PingFang SC"/>
              </a:rPr>
              <a:t>其发展逻辑类似“口红效应”，不论经济形势如何变化，都是能买得起的单品。</a:t>
            </a:r>
          </a:p>
          <a:p>
            <a:pPr algn="l"/>
            <a:r>
              <a:rPr lang="zh-CN" altLang="en-US" b="0" i="0" dirty="0">
                <a:solidFill>
                  <a:srgbClr val="191919"/>
                </a:solidFill>
                <a:effectLst/>
                <a:latin typeface="PingFang SC"/>
              </a:rPr>
              <a:t>冰激凌也在消费升级，升级并不是所有品类齐头并进的，而是逐一开始的，几年前冰激凌的发展没那么明显，提前布局，才能等到一个爆发点</a:t>
            </a:r>
          </a:p>
          <a:p>
            <a:pPr algn="l"/>
            <a:r>
              <a:rPr lang="en-US" altLang="zh-CN" b="0" i="0" dirty="0">
                <a:solidFill>
                  <a:srgbClr val="191919"/>
                </a:solidFill>
                <a:effectLst/>
                <a:latin typeface="PingFang SC"/>
              </a:rPr>
              <a:t>2</a:t>
            </a:r>
            <a:r>
              <a:rPr lang="zh-CN" altLang="en-US" b="0" i="0" dirty="0">
                <a:solidFill>
                  <a:srgbClr val="191919"/>
                </a:solidFill>
                <a:effectLst/>
                <a:latin typeface="PingFang SC"/>
              </a:rPr>
              <a:t>冰激凌是难得的增量市场。</a:t>
            </a:r>
          </a:p>
          <a:p>
            <a:pPr algn="l"/>
            <a:r>
              <a:rPr lang="zh-CN" altLang="en-US" b="0" i="0" dirty="0">
                <a:solidFill>
                  <a:srgbClr val="191919"/>
                </a:solidFill>
                <a:effectLst/>
                <a:latin typeface="PingFang SC"/>
              </a:rPr>
              <a:t>大量品类的迭代与升级，是以新产品替代老产品，这是存量市场的特征，很多品类已经饱和，冰激凌却可以培养一种新习惯、创造一种新场景。</a:t>
            </a:r>
          </a:p>
          <a:p>
            <a:pPr algn="l"/>
            <a:r>
              <a:rPr lang="zh-CN" altLang="en-US" b="0" i="0" dirty="0">
                <a:solidFill>
                  <a:srgbClr val="191919"/>
                </a:solidFill>
                <a:effectLst/>
                <a:latin typeface="PingFang SC"/>
              </a:rPr>
              <a:t>以前，冰激凌</a:t>
            </a:r>
            <a:r>
              <a:rPr lang="en-US" altLang="zh-CN" b="0" i="0" dirty="0">
                <a:solidFill>
                  <a:srgbClr val="191919"/>
                </a:solidFill>
                <a:effectLst/>
                <a:latin typeface="PingFang SC"/>
              </a:rPr>
              <a:t>100%</a:t>
            </a:r>
            <a:r>
              <a:rPr lang="zh-CN" altLang="en-US" b="0" i="0" dirty="0">
                <a:solidFill>
                  <a:srgbClr val="191919"/>
                </a:solidFill>
                <a:effectLst/>
                <a:latin typeface="PingFang SC"/>
              </a:rPr>
              <a:t>来自街头随机零售，不确定性强，冰激凌的竞争，不是纵向</a:t>
            </a:r>
            <a:r>
              <a:rPr lang="en-US" altLang="zh-CN" b="0" i="0" dirty="0">
                <a:solidFill>
                  <a:srgbClr val="191919"/>
                </a:solidFill>
                <a:effectLst/>
                <a:latin typeface="PingFang SC"/>
              </a:rPr>
              <a:t>A</a:t>
            </a:r>
            <a:r>
              <a:rPr lang="zh-CN" altLang="en-US" b="0" i="0" dirty="0">
                <a:solidFill>
                  <a:srgbClr val="191919"/>
                </a:solidFill>
                <a:effectLst/>
                <a:latin typeface="PingFang SC"/>
              </a:rPr>
              <a:t>品牌与</a:t>
            </a:r>
            <a:r>
              <a:rPr lang="en-US" altLang="zh-CN" b="0" i="0" dirty="0">
                <a:solidFill>
                  <a:srgbClr val="191919"/>
                </a:solidFill>
                <a:effectLst/>
                <a:latin typeface="PingFang SC"/>
              </a:rPr>
              <a:t>B</a:t>
            </a:r>
            <a:r>
              <a:rPr lang="zh-CN" altLang="en-US" b="0" i="0" dirty="0">
                <a:solidFill>
                  <a:srgbClr val="191919"/>
                </a:solidFill>
                <a:effectLst/>
                <a:latin typeface="PingFang SC"/>
              </a:rPr>
              <a:t>品牌之间，而是奶茶、咖啡、果汁等不同品类的横向竞争。年轻消费者离传统场景正在越来越远。</a:t>
            </a:r>
          </a:p>
          <a:p>
            <a:pPr algn="l"/>
            <a:r>
              <a:rPr lang="zh-CN" altLang="en-US" b="0" i="0" dirty="0">
                <a:solidFill>
                  <a:srgbClr val="191919"/>
                </a:solidFill>
                <a:effectLst/>
                <a:latin typeface="PingFang SC"/>
              </a:rPr>
              <a:t>消费者的钱是无限的，胃和嘴是有限的。如果能把不确定的生意转化成为确定性的家庭储备式消费，从按根单次购买，变成按份购买，就是一种新场景；从产品属性看，冰激凌也从消暑解渴的功能，变成享受型的休闲甜品。</a:t>
            </a:r>
          </a:p>
          <a:p>
            <a:pPr algn="l"/>
            <a:r>
              <a:rPr lang="en-US" altLang="zh-CN" b="0" i="0" dirty="0">
                <a:solidFill>
                  <a:srgbClr val="191919"/>
                </a:solidFill>
                <a:effectLst/>
                <a:latin typeface="PingFang SC"/>
              </a:rPr>
              <a:t>3 </a:t>
            </a:r>
            <a:r>
              <a:rPr lang="zh-CN" altLang="en-US" b="0" i="0" dirty="0">
                <a:solidFill>
                  <a:srgbClr val="191919"/>
                </a:solidFill>
                <a:effectLst/>
                <a:latin typeface="PingFang SC"/>
              </a:rPr>
              <a:t>国内冷链物流行业走向成熟。</a:t>
            </a:r>
          </a:p>
          <a:p>
            <a:pPr algn="l"/>
            <a:r>
              <a:rPr lang="zh-CN" altLang="en-US" b="0" i="0" dirty="0">
                <a:solidFill>
                  <a:srgbClr val="191919"/>
                </a:solidFill>
                <a:effectLst/>
                <a:latin typeface="PingFang SC"/>
              </a:rPr>
              <a:t>近年来，生鲜产业都在大规模投入冷链，冷链成本下降。相比啤酒、乳业等品类，冰激凌发展较晚，也是因为冷链物流发展滞后，无法全国运输。冷链不发达，我们也无法改变业态。</a:t>
            </a:r>
          </a:p>
          <a:p>
            <a:pPr algn="l"/>
            <a:r>
              <a:rPr lang="zh-CN" altLang="en-US" b="0" i="0" dirty="0">
                <a:solidFill>
                  <a:srgbClr val="191919"/>
                </a:solidFill>
                <a:effectLst/>
                <a:latin typeface="PingFang SC"/>
              </a:rPr>
              <a:t>看好冰激凌的发展，其实我们看到了行业升级的机会、消费升级的机会以及冷链物流的机会。</a:t>
            </a:r>
          </a:p>
          <a:p>
            <a:pPr algn="l"/>
            <a:r>
              <a:rPr lang="zh-CN" altLang="en-US" b="0" i="0" dirty="0">
                <a:solidFill>
                  <a:srgbClr val="191919"/>
                </a:solidFill>
                <a:effectLst/>
                <a:latin typeface="PingFang SC"/>
              </a:rPr>
              <a:t>所有趋势之下，再去做，就只是快和慢的问题，而不存在对和错的问题了。</a:t>
            </a:r>
          </a:p>
          <a:p>
            <a:pPr algn="l"/>
            <a:r>
              <a:rPr lang="zh-CN" altLang="en-US" b="1" i="0" dirty="0">
                <a:solidFill>
                  <a:srgbClr val="191919"/>
                </a:solidFill>
                <a:effectLst/>
                <a:latin typeface="PingFang SC"/>
              </a:rPr>
              <a:t>“球形”营销：网红</a:t>
            </a:r>
            <a:r>
              <a:rPr lang="en-US" altLang="zh-CN" b="1" i="0" dirty="0">
                <a:solidFill>
                  <a:srgbClr val="191919"/>
                </a:solidFill>
                <a:effectLst/>
                <a:latin typeface="PingFang SC"/>
              </a:rPr>
              <a:t>+</a:t>
            </a:r>
            <a:r>
              <a:rPr lang="zh-CN" altLang="en-US" b="1" i="0" dirty="0">
                <a:solidFill>
                  <a:srgbClr val="191919"/>
                </a:solidFill>
                <a:effectLst/>
                <a:latin typeface="PingFang SC"/>
              </a:rPr>
              <a:t>时间</a:t>
            </a:r>
            <a:r>
              <a:rPr lang="en-US" altLang="zh-CN" b="1" i="0" dirty="0">
                <a:solidFill>
                  <a:srgbClr val="191919"/>
                </a:solidFill>
                <a:effectLst/>
                <a:latin typeface="PingFang SC"/>
              </a:rPr>
              <a:t>=</a:t>
            </a:r>
            <a:r>
              <a:rPr lang="zh-CN" altLang="en-US" b="1" i="0" dirty="0">
                <a:solidFill>
                  <a:srgbClr val="191919"/>
                </a:solidFill>
                <a:effectLst/>
                <a:latin typeface="PingFang SC"/>
              </a:rPr>
              <a:t>品牌</a:t>
            </a:r>
            <a:endParaRPr lang="zh-CN" altLang="en-US" b="0" i="0" dirty="0">
              <a:solidFill>
                <a:srgbClr val="191919"/>
              </a:solidFill>
              <a:effectLst/>
              <a:latin typeface="PingFang SC"/>
            </a:endParaRPr>
          </a:p>
          <a:p>
            <a:pPr algn="l"/>
            <a:r>
              <a:rPr lang="zh-CN" altLang="en-US" b="0" i="0" dirty="0">
                <a:solidFill>
                  <a:srgbClr val="191919"/>
                </a:solidFill>
                <a:effectLst/>
                <a:latin typeface="PingFang SC"/>
              </a:rPr>
              <a:t>很多人说，“钟薛高”名字很奇怪，是不是有什么含义？其实，就是中国人自己的品质雪糕，瓦片的回字纹，回归到自然状态。没有含义，没有标签。</a:t>
            </a:r>
          </a:p>
          <a:p>
            <a:pPr algn="l"/>
            <a:r>
              <a:rPr lang="zh-CN" altLang="en-US" b="0" i="0" dirty="0">
                <a:solidFill>
                  <a:srgbClr val="191919"/>
                </a:solidFill>
                <a:effectLst/>
                <a:latin typeface="PingFang SC"/>
              </a:rPr>
              <a:t>不着急贴标签，是一个新品牌在成长期最大化获取粉丝的方式。</a:t>
            </a:r>
          </a:p>
          <a:p>
            <a:pPr algn="l"/>
            <a:r>
              <a:rPr lang="zh-CN" altLang="en-US" b="0" i="0" dirty="0">
                <a:solidFill>
                  <a:srgbClr val="191919"/>
                </a:solidFill>
                <a:effectLst/>
                <a:latin typeface="PingFang SC"/>
              </a:rPr>
              <a:t>以前没有大数据，不理解互联网思维，品牌的塑造逻辑是“刚性品牌”，品牌方给自己贴上标签、预设形象，然后不断投入、巩固形象。钟薛高没有标签，可以和故宫合作中国风，也可以有彪悍的“机车风”，个性丰富，没有狭隘的共性特征存在。</a:t>
            </a:r>
          </a:p>
          <a:p>
            <a:pPr algn="l"/>
            <a:r>
              <a:rPr lang="zh-CN" altLang="en-US" b="0" i="0" dirty="0">
                <a:solidFill>
                  <a:srgbClr val="191919"/>
                </a:solidFill>
                <a:effectLst/>
                <a:latin typeface="PingFang SC"/>
              </a:rPr>
              <a:t>任何一名用户，都可能有</a:t>
            </a:r>
            <a:r>
              <a:rPr lang="en-US" altLang="zh-CN" b="0" i="0" dirty="0">
                <a:solidFill>
                  <a:srgbClr val="191919"/>
                </a:solidFill>
                <a:effectLst/>
                <a:latin typeface="PingFang SC"/>
              </a:rPr>
              <a:t>1000</a:t>
            </a:r>
            <a:r>
              <a:rPr lang="zh-CN" altLang="en-US" b="0" i="0" dirty="0">
                <a:solidFill>
                  <a:srgbClr val="191919"/>
                </a:solidFill>
                <a:effectLst/>
                <a:latin typeface="PingFang SC"/>
              </a:rPr>
              <a:t>个标签，品牌不用着急给自己定位，做好自己的本分，把产品做好吃，不用把冰激凌上升到什么高度。</a:t>
            </a:r>
          </a:p>
          <a:p>
            <a:pPr algn="l"/>
            <a:r>
              <a:rPr lang="zh-CN" altLang="en-US" b="0" i="0" dirty="0">
                <a:solidFill>
                  <a:srgbClr val="191919"/>
                </a:solidFill>
                <a:effectLst/>
                <a:latin typeface="PingFang SC"/>
              </a:rPr>
              <a:t>这个基础上，用户会给你贴标签，比如好玩、酷炫、价格贵等，一开始不需要去分辨哪个是，哪个不是。当有</a:t>
            </a:r>
            <a:r>
              <a:rPr lang="en-US" altLang="zh-CN" b="0" i="0" dirty="0">
                <a:solidFill>
                  <a:srgbClr val="191919"/>
                </a:solidFill>
                <a:effectLst/>
                <a:latin typeface="PingFang SC"/>
              </a:rPr>
              <a:t>1000</a:t>
            </a:r>
            <a:r>
              <a:rPr lang="zh-CN" altLang="en-US" b="0" i="0" dirty="0">
                <a:solidFill>
                  <a:srgbClr val="191919"/>
                </a:solidFill>
                <a:effectLst/>
                <a:latin typeface="PingFang SC"/>
              </a:rPr>
              <a:t>万、</a:t>
            </a:r>
            <a:r>
              <a:rPr lang="en-US" altLang="zh-CN" b="0" i="0" dirty="0">
                <a:solidFill>
                  <a:srgbClr val="191919"/>
                </a:solidFill>
                <a:effectLst/>
                <a:latin typeface="PingFang SC"/>
              </a:rPr>
              <a:t>2000</a:t>
            </a:r>
            <a:r>
              <a:rPr lang="zh-CN" altLang="en-US" b="0" i="0" dirty="0">
                <a:solidFill>
                  <a:srgbClr val="191919"/>
                </a:solidFill>
                <a:effectLst/>
                <a:latin typeface="PingFang SC"/>
              </a:rPr>
              <a:t>万用户，给你贴上千万的标签时，就发现这些标签有共性，那才是你真正的样子，更真实，与客户更没有障碍。</a:t>
            </a:r>
          </a:p>
          <a:p>
            <a:pPr algn="l"/>
            <a:r>
              <a:rPr lang="zh-CN" altLang="en-US" b="0" i="0" dirty="0">
                <a:solidFill>
                  <a:srgbClr val="191919"/>
                </a:solidFill>
                <a:effectLst/>
                <a:latin typeface="PingFang SC"/>
              </a:rPr>
              <a:t>这种品牌策略，就是一种球形、柔性策略，核心品质不变，其他人设不断调节。</a:t>
            </a:r>
          </a:p>
          <a:p>
            <a:pPr algn="l"/>
            <a:r>
              <a:rPr lang="zh-CN" altLang="en-US" b="0" i="0" dirty="0">
                <a:solidFill>
                  <a:srgbClr val="191919"/>
                </a:solidFill>
                <a:effectLst/>
                <a:latin typeface="PingFang SC"/>
              </a:rPr>
              <a:t>刚性策略的</a:t>
            </a:r>
            <a:r>
              <a:rPr lang="en-US" altLang="zh-CN" b="0" i="0" dirty="0">
                <a:solidFill>
                  <a:srgbClr val="191919"/>
                </a:solidFill>
                <a:effectLst/>
                <a:latin typeface="PingFang SC"/>
              </a:rPr>
              <a:t>A</a:t>
            </a:r>
            <a:r>
              <a:rPr lang="zh-CN" altLang="en-US" b="0" i="0" dirty="0">
                <a:solidFill>
                  <a:srgbClr val="191919"/>
                </a:solidFill>
                <a:effectLst/>
                <a:latin typeface="PingFang SC"/>
              </a:rPr>
              <a:t>定位，是自己贴，球形策略的</a:t>
            </a:r>
            <a:r>
              <a:rPr lang="en-US" altLang="zh-CN" b="0" i="0" dirty="0">
                <a:solidFill>
                  <a:srgbClr val="191919"/>
                </a:solidFill>
                <a:effectLst/>
                <a:latin typeface="PingFang SC"/>
              </a:rPr>
              <a:t>B</a:t>
            </a:r>
            <a:r>
              <a:rPr lang="zh-CN" altLang="en-US" b="0" i="0" dirty="0">
                <a:solidFill>
                  <a:srgbClr val="191919"/>
                </a:solidFill>
                <a:effectLst/>
                <a:latin typeface="PingFang SC"/>
              </a:rPr>
              <a:t>定位，是别人不断为品牌提炼的；不断迭代的当下，</a:t>
            </a:r>
            <a:r>
              <a:rPr lang="en-US" altLang="zh-CN" b="0" i="0" dirty="0">
                <a:solidFill>
                  <a:srgbClr val="191919"/>
                </a:solidFill>
                <a:effectLst/>
                <a:latin typeface="PingFang SC"/>
              </a:rPr>
              <a:t>B</a:t>
            </a:r>
            <a:r>
              <a:rPr lang="zh-CN" altLang="en-US" b="0" i="0" dirty="0">
                <a:solidFill>
                  <a:srgbClr val="191919"/>
                </a:solidFill>
                <a:effectLst/>
                <a:latin typeface="PingFang SC"/>
              </a:rPr>
              <a:t>的做法可能更好，也更符合现在年轻人的个性化需求。</a:t>
            </a:r>
          </a:p>
          <a:p>
            <a:pPr algn="l"/>
            <a:r>
              <a:rPr lang="zh-CN" altLang="en-US" b="0" i="0" dirty="0">
                <a:solidFill>
                  <a:srgbClr val="191919"/>
                </a:solidFill>
                <a:effectLst/>
                <a:latin typeface="PingFang SC"/>
              </a:rPr>
              <a:t>最早，钟薛高的标签就是“网红”。很多将品牌和网红对立起来，实际上，抖音、天猫、快手、微博、</a:t>
            </a:r>
            <a:r>
              <a:rPr lang="en-US" altLang="zh-CN" b="0" i="0" dirty="0" err="1">
                <a:solidFill>
                  <a:srgbClr val="191919"/>
                </a:solidFill>
                <a:effectLst/>
                <a:latin typeface="PingFang SC"/>
              </a:rPr>
              <a:t>bilibili</a:t>
            </a:r>
            <a:r>
              <a:rPr lang="zh-CN" altLang="en-US" b="0" i="0" dirty="0">
                <a:solidFill>
                  <a:srgbClr val="191919"/>
                </a:solidFill>
                <a:effectLst/>
                <a:latin typeface="PingFang SC"/>
              </a:rPr>
              <a:t>这些互联网渠道，已经成为用户获取信息的渠道了，在互联网上做到家喻户晓，这是做品牌的必经之路。求网红而不得，才是最可怕的。</a:t>
            </a:r>
          </a:p>
          <a:p>
            <a:pPr algn="l"/>
            <a:r>
              <a:rPr lang="zh-CN" altLang="en-US" b="0" i="0" dirty="0">
                <a:solidFill>
                  <a:srgbClr val="191919"/>
                </a:solidFill>
                <a:effectLst/>
                <a:latin typeface="PingFang SC"/>
              </a:rPr>
              <a:t>如何做一个“网红”品牌？从钟薛高的经历，关键有三条：</a:t>
            </a:r>
          </a:p>
          <a:p>
            <a:pPr algn="l"/>
            <a:r>
              <a:rPr lang="en-US" altLang="zh-CN" b="0" i="0" dirty="0">
                <a:solidFill>
                  <a:srgbClr val="191919"/>
                </a:solidFill>
                <a:effectLst/>
                <a:latin typeface="PingFang SC"/>
              </a:rPr>
              <a:t>1</a:t>
            </a:r>
            <a:r>
              <a:rPr lang="zh-CN" altLang="en-US" b="0" i="0" dirty="0">
                <a:solidFill>
                  <a:srgbClr val="191919"/>
                </a:solidFill>
                <a:effectLst/>
                <a:latin typeface="PingFang SC"/>
              </a:rPr>
              <a:t>， 产品突破。不管名字、品质或者特殊的棒签，一些小细节带给消费者不一样的认知。</a:t>
            </a:r>
          </a:p>
          <a:p>
            <a:pPr algn="l"/>
            <a:r>
              <a:rPr lang="en-US" altLang="zh-CN" b="0" i="0" dirty="0">
                <a:solidFill>
                  <a:srgbClr val="191919"/>
                </a:solidFill>
                <a:effectLst/>
                <a:latin typeface="PingFang SC"/>
              </a:rPr>
              <a:t>2</a:t>
            </a:r>
            <a:r>
              <a:rPr lang="zh-CN" altLang="en-US" b="0" i="0" dirty="0">
                <a:solidFill>
                  <a:srgbClr val="191919"/>
                </a:solidFill>
                <a:effectLst/>
                <a:latin typeface="PingFang SC"/>
              </a:rPr>
              <a:t>， 内容突破。不是编造故事，而是不论产品、原料、价格、风味以及环保包装上，都暗藏话题点，话题再由各路人马讨论，就能发酵。</a:t>
            </a:r>
          </a:p>
          <a:p>
            <a:pPr algn="l"/>
            <a:r>
              <a:rPr lang="en-US" altLang="zh-CN" b="0" i="0" dirty="0">
                <a:solidFill>
                  <a:srgbClr val="191919"/>
                </a:solidFill>
                <a:effectLst/>
                <a:latin typeface="PingFang SC"/>
              </a:rPr>
              <a:t>3</a:t>
            </a:r>
            <a:r>
              <a:rPr lang="zh-CN" altLang="en-US" b="0" i="0" dirty="0">
                <a:solidFill>
                  <a:srgbClr val="191919"/>
                </a:solidFill>
                <a:effectLst/>
                <a:latin typeface="PingFang SC"/>
              </a:rPr>
              <a:t>， 外部造势。我们找明星、主播传播产品，进行外围造势。</a:t>
            </a:r>
          </a:p>
          <a:p>
            <a:pPr algn="l"/>
            <a:r>
              <a:rPr lang="zh-CN" altLang="en-US" b="0" i="0" dirty="0">
                <a:solidFill>
                  <a:srgbClr val="191919"/>
                </a:solidFill>
                <a:effectLst/>
                <a:latin typeface="PingFang SC"/>
              </a:rPr>
              <a:t>做好其中两点，就可以成为“网红”了。</a:t>
            </a:r>
          </a:p>
          <a:p>
            <a:pPr algn="l"/>
            <a:r>
              <a:rPr lang="zh-CN" altLang="en-US" b="0" i="0" dirty="0">
                <a:solidFill>
                  <a:srgbClr val="191919"/>
                </a:solidFill>
                <a:effectLst/>
                <a:latin typeface="PingFang SC"/>
              </a:rPr>
              <a:t>做网红并不难，难的是以后的路，不再是投机取巧。钟薛高从来没想过要撕掉“网红”标签，网红</a:t>
            </a:r>
            <a:r>
              <a:rPr lang="en-US" altLang="zh-CN" b="0" i="0" dirty="0">
                <a:solidFill>
                  <a:srgbClr val="191919"/>
                </a:solidFill>
                <a:effectLst/>
                <a:latin typeface="PingFang SC"/>
              </a:rPr>
              <a:t>+</a:t>
            </a:r>
            <a:r>
              <a:rPr lang="zh-CN" altLang="en-US" b="0" i="0" dirty="0">
                <a:solidFill>
                  <a:srgbClr val="191919"/>
                </a:solidFill>
                <a:effectLst/>
                <a:latin typeface="PingFang SC"/>
              </a:rPr>
              <a:t>时间</a:t>
            </a:r>
            <a:r>
              <a:rPr lang="en-US" altLang="zh-CN" b="0" i="0" dirty="0">
                <a:solidFill>
                  <a:srgbClr val="191919"/>
                </a:solidFill>
                <a:effectLst/>
                <a:latin typeface="PingFang SC"/>
              </a:rPr>
              <a:t>=</a:t>
            </a:r>
            <a:r>
              <a:rPr lang="zh-CN" altLang="en-US" b="0" i="0" dirty="0">
                <a:solidFill>
                  <a:srgbClr val="191919"/>
                </a:solidFill>
                <a:effectLst/>
                <a:latin typeface="PingFang SC"/>
              </a:rPr>
              <a:t>品牌，“网红”以后的路，要靠两件事：</a:t>
            </a:r>
          </a:p>
          <a:p>
            <a:pPr algn="l"/>
            <a:r>
              <a:rPr lang="en-US" altLang="zh-CN" b="0" i="0" dirty="0">
                <a:solidFill>
                  <a:srgbClr val="191919"/>
                </a:solidFill>
                <a:effectLst/>
                <a:latin typeface="PingFang SC"/>
              </a:rPr>
              <a:t>1 </a:t>
            </a:r>
            <a:r>
              <a:rPr lang="zh-CN" altLang="en-US" b="0" i="0" dirty="0">
                <a:solidFill>
                  <a:srgbClr val="191919"/>
                </a:solidFill>
                <a:effectLst/>
                <a:latin typeface="PingFang SC"/>
              </a:rPr>
              <a:t>品质稳定</a:t>
            </a:r>
          </a:p>
          <a:p>
            <a:pPr algn="l"/>
            <a:r>
              <a:rPr lang="zh-CN" altLang="en-US" b="0" i="0" dirty="0">
                <a:solidFill>
                  <a:srgbClr val="191919"/>
                </a:solidFill>
                <a:effectLst/>
                <a:latin typeface="PingFang SC"/>
              </a:rPr>
              <a:t>品质稳定是个相对值，不是绝对值，如果现在消费者心中，产品</a:t>
            </a:r>
            <a:r>
              <a:rPr lang="en-US" altLang="zh-CN" b="0" i="0" dirty="0">
                <a:solidFill>
                  <a:srgbClr val="191919"/>
                </a:solidFill>
                <a:effectLst/>
                <a:latin typeface="PingFang SC"/>
              </a:rPr>
              <a:t>80</a:t>
            </a:r>
            <a:r>
              <a:rPr lang="zh-CN" altLang="en-US" b="0" i="0" dirty="0">
                <a:solidFill>
                  <a:srgbClr val="191919"/>
                </a:solidFill>
                <a:effectLst/>
                <a:latin typeface="PingFang SC"/>
              </a:rPr>
              <a:t>分，那么明年更多新品牌出现，产品可能只有</a:t>
            </a:r>
            <a:r>
              <a:rPr lang="en-US" altLang="zh-CN" b="0" i="0" dirty="0">
                <a:solidFill>
                  <a:srgbClr val="191919"/>
                </a:solidFill>
                <a:effectLst/>
                <a:latin typeface="PingFang SC"/>
              </a:rPr>
              <a:t>70</a:t>
            </a:r>
            <a:r>
              <a:rPr lang="zh-CN" altLang="en-US" b="0" i="0" dirty="0">
                <a:solidFill>
                  <a:srgbClr val="191919"/>
                </a:solidFill>
                <a:effectLst/>
                <a:latin typeface="PingFang SC"/>
              </a:rPr>
              <a:t>分，这时要把产品做得更好，重新回到</a:t>
            </a:r>
            <a:r>
              <a:rPr lang="en-US" altLang="zh-CN" b="0" i="0" dirty="0">
                <a:solidFill>
                  <a:srgbClr val="191919"/>
                </a:solidFill>
                <a:effectLst/>
                <a:latin typeface="PingFang SC"/>
              </a:rPr>
              <a:t>80</a:t>
            </a:r>
            <a:r>
              <a:rPr lang="zh-CN" altLang="en-US" b="0" i="0" dirty="0">
                <a:solidFill>
                  <a:srgbClr val="191919"/>
                </a:solidFill>
                <a:effectLst/>
                <a:latin typeface="PingFang SC"/>
              </a:rPr>
              <a:t>分。这是一个动态过程。</a:t>
            </a:r>
          </a:p>
          <a:p>
            <a:pPr algn="l"/>
            <a:r>
              <a:rPr lang="en-US" altLang="zh-CN" b="0" i="0" dirty="0">
                <a:solidFill>
                  <a:srgbClr val="191919"/>
                </a:solidFill>
                <a:effectLst/>
                <a:latin typeface="PingFang SC"/>
              </a:rPr>
              <a:t>2 </a:t>
            </a:r>
            <a:r>
              <a:rPr lang="zh-CN" altLang="en-US" b="0" i="0" dirty="0">
                <a:solidFill>
                  <a:srgbClr val="191919"/>
                </a:solidFill>
                <a:effectLst/>
                <a:latin typeface="PingFang SC"/>
              </a:rPr>
              <a:t>持续创新</a:t>
            </a:r>
          </a:p>
          <a:p>
            <a:pPr algn="l"/>
            <a:r>
              <a:rPr lang="zh-CN" altLang="en-US" b="0" i="0" dirty="0">
                <a:solidFill>
                  <a:srgbClr val="191919"/>
                </a:solidFill>
                <a:effectLst/>
                <a:latin typeface="PingFang SC"/>
              </a:rPr>
              <a:t>稳定是维系老客户，创新是为拉新。创新并不是换口味、换包装，这些都没太大意义。真正的创新，是创造新价值，新环境、场景和习惯。在这点上，我们要走的路还很长很长。现在，我们和食品领域领先的大学谈合作，共建实验室，也在不断招聘高端研发人员，做一些前瞻性项目，例如能平衡肠道的产品、适合糖尿病人的产品等等。</a:t>
            </a:r>
          </a:p>
          <a:p>
            <a:pPr algn="l"/>
            <a:r>
              <a:rPr lang="zh-CN" altLang="en-US" b="0" i="0" dirty="0">
                <a:solidFill>
                  <a:srgbClr val="191919"/>
                </a:solidFill>
                <a:effectLst/>
                <a:latin typeface="PingFang SC"/>
              </a:rPr>
              <a:t>很多人提起钟薛高的营销，觉得玩得溜，实际只是水面上的一角，可以使品牌变成网红，但路不会长久。</a:t>
            </a:r>
          </a:p>
          <a:p>
            <a:pPr algn="l"/>
            <a:r>
              <a:rPr lang="zh-CN" altLang="en-US" b="0" i="0" dirty="0">
                <a:solidFill>
                  <a:srgbClr val="191919"/>
                </a:solidFill>
                <a:effectLst/>
                <a:latin typeface="PingFang SC"/>
              </a:rPr>
              <a:t>对于互联网的营销，我觉得要重视立体流量的价值。原来的流量是单一的，如今的流量是立体的，一定要找一个核心主力，再匹配其他流量，而不是一起做。</a:t>
            </a:r>
          </a:p>
          <a:p>
            <a:pPr algn="l"/>
            <a:r>
              <a:rPr lang="zh-CN" altLang="en-US" b="0" i="0" dirty="0">
                <a:solidFill>
                  <a:srgbClr val="191919"/>
                </a:solidFill>
                <a:effectLst/>
                <a:latin typeface="PingFang SC"/>
              </a:rPr>
              <a:t>以钟薛高为例，小红书在</a:t>
            </a:r>
            <a:r>
              <a:rPr lang="en-US" altLang="zh-CN" b="0" i="0" dirty="0">
                <a:solidFill>
                  <a:srgbClr val="191919"/>
                </a:solidFill>
                <a:effectLst/>
                <a:latin typeface="PingFang SC"/>
              </a:rPr>
              <a:t>2018</a:t>
            </a:r>
            <a:r>
              <a:rPr lang="zh-CN" altLang="en-US" b="0" i="0" dirty="0">
                <a:solidFill>
                  <a:srgbClr val="191919"/>
                </a:solidFill>
                <a:effectLst/>
                <a:latin typeface="PingFang SC"/>
              </a:rPr>
              <a:t>年是一个很好的平台，我们集中做深度渗透，找大量小红书内部员工试吃，让他们“种草”，再围绕小红书做整体推广策略，以</a:t>
            </a:r>
            <a:r>
              <a:rPr lang="en-US" altLang="zh-CN" b="0" i="0" dirty="0">
                <a:solidFill>
                  <a:srgbClr val="191919"/>
                </a:solidFill>
                <a:effectLst/>
                <a:latin typeface="PingFang SC"/>
              </a:rPr>
              <a:t>KOL</a:t>
            </a:r>
            <a:r>
              <a:rPr lang="zh-CN" altLang="en-US" b="0" i="0" dirty="0">
                <a:solidFill>
                  <a:srgbClr val="191919"/>
                </a:solidFill>
                <a:effectLst/>
                <a:latin typeface="PingFang SC"/>
              </a:rPr>
              <a:t>带动品牌；过两年，如果发现有新平台，流量有活力，那么就以新平台为核心。</a:t>
            </a:r>
          </a:p>
          <a:p>
            <a:pPr algn="l"/>
            <a:r>
              <a:rPr lang="zh-CN" altLang="en-US" b="0" i="0" dirty="0">
                <a:solidFill>
                  <a:srgbClr val="191919"/>
                </a:solidFill>
                <a:effectLst/>
                <a:latin typeface="PingFang SC"/>
              </a:rPr>
              <a:t>很多品牌，会依靠微商或天猫这样的单一流量，或者有些品牌齐头并进，哪里都投入，哪里都没有做透，其实都会有问题。</a:t>
            </a:r>
          </a:p>
          <a:p>
            <a:pPr algn="l"/>
            <a:r>
              <a:rPr lang="zh-CN" altLang="en-US" b="0" i="0" dirty="0">
                <a:solidFill>
                  <a:srgbClr val="191919"/>
                </a:solidFill>
                <a:effectLst/>
                <a:latin typeface="PingFang SC"/>
              </a:rPr>
              <a:t>说实在的，营销上的做法，本质都没有什么大变化。就像婚姻似的，每一段婚姻开始基本是同样的，只是结束的时候各有不同。</a:t>
            </a:r>
          </a:p>
          <a:p>
            <a:pPr algn="l"/>
            <a:r>
              <a:rPr lang="zh-CN" altLang="en-US" b="1" i="0" dirty="0">
                <a:solidFill>
                  <a:srgbClr val="191919"/>
                </a:solidFill>
                <a:effectLst/>
                <a:latin typeface="PingFang SC"/>
              </a:rPr>
              <a:t>好吃是底线：只做好自己，不迎合</a:t>
            </a:r>
            <a:endParaRPr lang="zh-CN" altLang="en-US" b="0" i="0" dirty="0">
              <a:solidFill>
                <a:srgbClr val="191919"/>
              </a:solidFill>
              <a:effectLst/>
              <a:latin typeface="PingFang SC"/>
            </a:endParaRPr>
          </a:p>
          <a:p>
            <a:pPr algn="l"/>
            <a:r>
              <a:rPr lang="zh-CN" altLang="en-US" b="0" i="0" dirty="0">
                <a:solidFill>
                  <a:srgbClr val="191919"/>
                </a:solidFill>
                <a:effectLst/>
                <a:latin typeface="PingFang SC"/>
              </a:rPr>
              <a:t>“你不能想喝老母鸡炖的汤，却用鸡精的价格要求我。”关于钟薛高的所有评价里，有一句话：除了贵，没有缺点。</a:t>
            </a:r>
          </a:p>
          <a:p>
            <a:pPr algn="l"/>
            <a:r>
              <a:rPr lang="zh-CN" altLang="en-US" b="0" i="0" dirty="0">
                <a:solidFill>
                  <a:srgbClr val="191919"/>
                </a:solidFill>
                <a:effectLst/>
                <a:latin typeface="PingFang SC"/>
              </a:rPr>
              <a:t>从价格来看，有些成本不到</a:t>
            </a:r>
            <a:r>
              <a:rPr lang="en-US" altLang="zh-CN" b="0" i="0" dirty="0">
                <a:solidFill>
                  <a:srgbClr val="191919"/>
                </a:solidFill>
                <a:effectLst/>
                <a:latin typeface="PingFang SC"/>
              </a:rPr>
              <a:t>7</a:t>
            </a:r>
            <a:r>
              <a:rPr lang="zh-CN" altLang="en-US" b="0" i="0" dirty="0">
                <a:solidFill>
                  <a:srgbClr val="191919"/>
                </a:solidFill>
                <a:effectLst/>
                <a:latin typeface="PingFang SC"/>
              </a:rPr>
              <a:t>角的单品，出厂价格</a:t>
            </a:r>
            <a:r>
              <a:rPr lang="en-US" altLang="zh-CN" b="0" i="0" dirty="0">
                <a:solidFill>
                  <a:srgbClr val="191919"/>
                </a:solidFill>
                <a:effectLst/>
                <a:latin typeface="PingFang SC"/>
              </a:rPr>
              <a:t>1</a:t>
            </a:r>
            <a:r>
              <a:rPr lang="zh-CN" altLang="en-US" b="0" i="0" dirty="0">
                <a:solidFill>
                  <a:srgbClr val="191919"/>
                </a:solidFill>
                <a:effectLst/>
                <a:latin typeface="PingFang SC"/>
              </a:rPr>
              <a:t>元，市场价</a:t>
            </a:r>
            <a:r>
              <a:rPr lang="en-US" altLang="zh-CN" b="0" i="0" dirty="0">
                <a:solidFill>
                  <a:srgbClr val="191919"/>
                </a:solidFill>
                <a:effectLst/>
                <a:latin typeface="PingFang SC"/>
              </a:rPr>
              <a:t>6</a:t>
            </a:r>
            <a:r>
              <a:rPr lang="zh-CN" altLang="en-US" b="0" i="0" dirty="0">
                <a:solidFill>
                  <a:srgbClr val="191919"/>
                </a:solidFill>
                <a:effectLst/>
                <a:latin typeface="PingFang SC"/>
              </a:rPr>
              <a:t>、</a:t>
            </a:r>
            <a:r>
              <a:rPr lang="en-US" altLang="zh-CN" b="0" i="0" dirty="0">
                <a:solidFill>
                  <a:srgbClr val="191919"/>
                </a:solidFill>
                <a:effectLst/>
                <a:latin typeface="PingFang SC"/>
              </a:rPr>
              <a:t>7</a:t>
            </a:r>
            <a:r>
              <a:rPr lang="zh-CN" altLang="en-US" b="0" i="0" dirty="0">
                <a:solidFill>
                  <a:srgbClr val="191919"/>
                </a:solidFill>
                <a:effectLst/>
                <a:latin typeface="PingFang SC"/>
              </a:rPr>
              <a:t>元，几乎近</a:t>
            </a:r>
            <a:r>
              <a:rPr lang="en-US" altLang="zh-CN" b="0" i="0" dirty="0">
                <a:solidFill>
                  <a:srgbClr val="191919"/>
                </a:solidFill>
                <a:effectLst/>
                <a:latin typeface="PingFang SC"/>
              </a:rPr>
              <a:t>10</a:t>
            </a:r>
            <a:r>
              <a:rPr lang="zh-CN" altLang="en-US" b="0" i="0" dirty="0">
                <a:solidFill>
                  <a:srgbClr val="191919"/>
                </a:solidFill>
                <a:effectLst/>
                <a:latin typeface="PingFang SC"/>
              </a:rPr>
              <a:t>倍溢价，不一定健康、好吃。钟薛高的成本，至少是普通产品的</a:t>
            </a:r>
            <a:r>
              <a:rPr lang="en-US" altLang="zh-CN" b="0" i="0" dirty="0">
                <a:solidFill>
                  <a:srgbClr val="191919"/>
                </a:solidFill>
                <a:effectLst/>
                <a:latin typeface="PingFang SC"/>
              </a:rPr>
              <a:t>5</a:t>
            </a:r>
            <a:r>
              <a:rPr lang="zh-CN" altLang="en-US" b="0" i="0" dirty="0">
                <a:solidFill>
                  <a:srgbClr val="191919"/>
                </a:solidFill>
                <a:effectLst/>
                <a:latin typeface="PingFang SC"/>
              </a:rPr>
              <a:t>倍，</a:t>
            </a:r>
            <a:r>
              <a:rPr lang="en-US" altLang="zh-CN" b="0" i="0" dirty="0">
                <a:solidFill>
                  <a:srgbClr val="191919"/>
                </a:solidFill>
                <a:effectLst/>
                <a:latin typeface="PingFang SC"/>
              </a:rPr>
              <a:t>4-5</a:t>
            </a:r>
            <a:r>
              <a:rPr lang="zh-CN" altLang="en-US" b="0" i="0" dirty="0">
                <a:solidFill>
                  <a:srgbClr val="191919"/>
                </a:solidFill>
                <a:effectLst/>
                <a:latin typeface="PingFang SC"/>
              </a:rPr>
              <a:t>元的成本，卖</a:t>
            </a:r>
            <a:r>
              <a:rPr lang="en-US" altLang="zh-CN" b="0" i="0" dirty="0">
                <a:solidFill>
                  <a:srgbClr val="191919"/>
                </a:solidFill>
                <a:effectLst/>
                <a:latin typeface="PingFang SC"/>
              </a:rPr>
              <a:t>12</a:t>
            </a:r>
            <a:r>
              <a:rPr lang="zh-CN" altLang="en-US" b="0" i="0" dirty="0">
                <a:solidFill>
                  <a:srgbClr val="191919"/>
                </a:solidFill>
                <a:effectLst/>
                <a:latin typeface="PingFang SC"/>
              </a:rPr>
              <a:t>、</a:t>
            </a:r>
            <a:r>
              <a:rPr lang="en-US" altLang="zh-CN" b="0" i="0" dirty="0">
                <a:solidFill>
                  <a:srgbClr val="191919"/>
                </a:solidFill>
                <a:effectLst/>
                <a:latin typeface="PingFang SC"/>
              </a:rPr>
              <a:t>15</a:t>
            </a:r>
            <a:r>
              <a:rPr lang="zh-CN" altLang="en-US" b="0" i="0" dirty="0">
                <a:solidFill>
                  <a:srgbClr val="191919"/>
                </a:solidFill>
                <a:effectLst/>
                <a:latin typeface="PingFang SC"/>
              </a:rPr>
              <a:t>、</a:t>
            </a:r>
            <a:r>
              <a:rPr lang="en-US" altLang="zh-CN" b="0" i="0" dirty="0">
                <a:solidFill>
                  <a:srgbClr val="191919"/>
                </a:solidFill>
                <a:effectLst/>
                <a:latin typeface="PingFang SC"/>
              </a:rPr>
              <a:t>18</a:t>
            </a:r>
            <a:r>
              <a:rPr lang="zh-CN" altLang="en-US" b="0" i="0" dirty="0">
                <a:solidFill>
                  <a:srgbClr val="191919"/>
                </a:solidFill>
                <a:effectLst/>
                <a:latin typeface="PingFang SC"/>
              </a:rPr>
              <a:t>元的单价，只有</a:t>
            </a:r>
            <a:r>
              <a:rPr lang="en-US" altLang="zh-CN" b="0" i="0" dirty="0">
                <a:solidFill>
                  <a:srgbClr val="191919"/>
                </a:solidFill>
                <a:effectLst/>
                <a:latin typeface="PingFang SC"/>
              </a:rPr>
              <a:t>3</a:t>
            </a:r>
            <a:r>
              <a:rPr lang="zh-CN" altLang="en-US" b="0" i="0" dirty="0">
                <a:solidFill>
                  <a:srgbClr val="191919"/>
                </a:solidFill>
                <a:effectLst/>
                <a:latin typeface="PingFang SC"/>
              </a:rPr>
              <a:t>倍左右溢价，还健康美味。其实很多有品质的老口味、好东西，都是在比价格、追求性价比的过程中，被打败的。</a:t>
            </a:r>
          </a:p>
          <a:p>
            <a:pPr algn="l"/>
            <a:r>
              <a:rPr lang="zh-CN" altLang="en-US" b="0" i="0" dirty="0">
                <a:solidFill>
                  <a:srgbClr val="191919"/>
                </a:solidFill>
                <a:effectLst/>
                <a:latin typeface="PingFang SC"/>
              </a:rPr>
              <a:t>性价比是没有底线的，即便钟薛高现在</a:t>
            </a:r>
            <a:r>
              <a:rPr lang="en-US" altLang="zh-CN" b="0" i="0" dirty="0">
                <a:solidFill>
                  <a:srgbClr val="191919"/>
                </a:solidFill>
                <a:effectLst/>
                <a:latin typeface="PingFang SC"/>
              </a:rPr>
              <a:t>5</a:t>
            </a:r>
            <a:r>
              <a:rPr lang="zh-CN" altLang="en-US" b="0" i="0" dirty="0">
                <a:solidFill>
                  <a:srgbClr val="191919"/>
                </a:solidFill>
                <a:effectLst/>
                <a:latin typeface="PingFang SC"/>
              </a:rPr>
              <a:t>元一支，也会有人说贵。历史上，但凡能穿越不同经济周期，一路走下来的品牌，没有一家是做性价比的。我做好我自己，我站在这里不动，消费者的生活水平会慢慢上来的。</a:t>
            </a:r>
          </a:p>
          <a:p>
            <a:pPr algn="l"/>
            <a:r>
              <a:rPr lang="zh-CN" altLang="en-US" b="0" i="0" dirty="0">
                <a:solidFill>
                  <a:srgbClr val="191919"/>
                </a:solidFill>
                <a:effectLst/>
                <a:latin typeface="PingFang SC"/>
              </a:rPr>
              <a:t>钟薛高的消费者，</a:t>
            </a:r>
            <a:r>
              <a:rPr lang="en-US" altLang="zh-CN" b="0" i="0" dirty="0">
                <a:solidFill>
                  <a:srgbClr val="191919"/>
                </a:solidFill>
                <a:effectLst/>
                <a:latin typeface="PingFang SC"/>
              </a:rPr>
              <a:t>27-35</a:t>
            </a:r>
            <a:r>
              <a:rPr lang="zh-CN" altLang="en-US" b="0" i="0" dirty="0">
                <a:solidFill>
                  <a:srgbClr val="191919"/>
                </a:solidFill>
                <a:effectLst/>
                <a:latin typeface="PingFang SC"/>
              </a:rPr>
              <a:t>岁女性为主，有家庭，有很好的职业分布。不设标签，得到的结果却和我们预料的一模一样。钟薛高的品牌，不是一定要把所有的东西朝某个方向去努力，更多的是去面对消费者，而不是迎合消费者，因为迎合要改变自己很多东西，包括降低品质、影响品牌。</a:t>
            </a:r>
          </a:p>
          <a:p>
            <a:pPr algn="l"/>
            <a:r>
              <a:rPr lang="zh-CN" altLang="en-US" b="0" i="0" dirty="0">
                <a:solidFill>
                  <a:srgbClr val="191919"/>
                </a:solidFill>
                <a:effectLst/>
                <a:latin typeface="PingFang SC"/>
              </a:rPr>
              <a:t>一个有价值的东西，即便现在消费不起，我们也不能在没有尝试的情况下，直截了当否认它，这是很不负责任的。</a:t>
            </a:r>
          </a:p>
          <a:p>
            <a:pPr algn="l"/>
            <a:r>
              <a:rPr lang="zh-CN" altLang="en-US" b="0" i="0" dirty="0">
                <a:solidFill>
                  <a:srgbClr val="191919"/>
                </a:solidFill>
                <a:effectLst/>
                <a:latin typeface="PingFang SC"/>
              </a:rPr>
              <a:t>对于钟薛高来说，有几个关键点想得很明白。</a:t>
            </a:r>
          </a:p>
          <a:p>
            <a:pPr algn="l"/>
            <a:r>
              <a:rPr lang="zh-CN" altLang="en-US" b="0" i="0" dirty="0">
                <a:solidFill>
                  <a:srgbClr val="191919"/>
                </a:solidFill>
                <a:effectLst/>
                <a:latin typeface="PingFang SC"/>
              </a:rPr>
              <a:t>首先用料好。钟薛高的产品，除了巧克力口味原料的特殊性外，其他都是不添加食品添加剂、稳定剂、防腐剂等。乳品、稀奶油是反复试验测试而来，一种用料经过</a:t>
            </a:r>
            <a:r>
              <a:rPr lang="en-US" altLang="zh-CN" b="0" i="0" dirty="0">
                <a:solidFill>
                  <a:srgbClr val="191919"/>
                </a:solidFill>
                <a:effectLst/>
                <a:latin typeface="PingFang SC"/>
              </a:rPr>
              <a:t>70</a:t>
            </a:r>
            <a:r>
              <a:rPr lang="zh-CN" altLang="en-US" b="0" i="0" dirty="0">
                <a:solidFill>
                  <a:srgbClr val="191919"/>
                </a:solidFill>
                <a:effectLst/>
                <a:latin typeface="PingFang SC"/>
              </a:rPr>
              <a:t>次试验，是很正常的事。</a:t>
            </a:r>
          </a:p>
          <a:p>
            <a:pPr algn="l"/>
            <a:r>
              <a:rPr lang="en-US" altLang="zh-CN" b="0" i="0" dirty="0">
                <a:solidFill>
                  <a:srgbClr val="191919"/>
                </a:solidFill>
                <a:effectLst/>
                <a:latin typeface="PingFang SC"/>
              </a:rPr>
              <a:t>2018</a:t>
            </a:r>
            <a:r>
              <a:rPr lang="zh-CN" altLang="en-US" b="0" i="0" dirty="0">
                <a:solidFill>
                  <a:srgbClr val="191919"/>
                </a:solidFill>
                <a:effectLst/>
                <a:latin typeface="PingFang SC"/>
              </a:rPr>
              <a:t>年，钟薛高在“双十一”推出</a:t>
            </a:r>
            <a:r>
              <a:rPr lang="en-US" altLang="zh-CN" b="0" i="0" dirty="0">
                <a:solidFill>
                  <a:srgbClr val="191919"/>
                </a:solidFill>
                <a:effectLst/>
                <a:latin typeface="PingFang SC"/>
              </a:rPr>
              <a:t>66</a:t>
            </a:r>
            <a:r>
              <a:rPr lang="zh-CN" altLang="en-US" b="0" i="0" dirty="0">
                <a:solidFill>
                  <a:srgbClr val="191919"/>
                </a:solidFill>
                <a:effectLst/>
                <a:latin typeface="PingFang SC"/>
              </a:rPr>
              <a:t>元一片的厄瓜多尔粉钻冰激凌。来自厄瓜多尔天然粉色</a:t>
            </a:r>
            <a:r>
              <a:rPr lang="en-US" altLang="zh-CN" b="0" i="0" dirty="0">
                <a:solidFill>
                  <a:srgbClr val="191919"/>
                </a:solidFill>
                <a:effectLst/>
                <a:latin typeface="PingFang SC"/>
              </a:rPr>
              <a:t>RUBY</a:t>
            </a:r>
            <a:r>
              <a:rPr lang="zh-CN" altLang="en-US" b="0" i="0" dirty="0">
                <a:solidFill>
                  <a:srgbClr val="191919"/>
                </a:solidFill>
                <a:effectLst/>
                <a:latin typeface="PingFang SC"/>
              </a:rPr>
              <a:t>可可豆，原料稀少，供应中国市场的货，我们收了大部分，可在研发上，口味的调配混合上遇到问题，与很多食材口味无法完美匹配，直到找到柚子、酸奶，三种口味混合。</a:t>
            </a:r>
          </a:p>
          <a:p>
            <a:pPr algn="l"/>
            <a:r>
              <a:rPr lang="zh-CN" altLang="en-US" b="0" i="0" dirty="0">
                <a:solidFill>
                  <a:srgbClr val="191919"/>
                </a:solidFill>
                <a:effectLst/>
                <a:latin typeface="PingFang SC"/>
              </a:rPr>
              <a:t>粉色可可价格不说，柚子的成本价格是</a:t>
            </a:r>
            <a:r>
              <a:rPr lang="en-US" altLang="zh-CN" b="0" i="0" dirty="0">
                <a:solidFill>
                  <a:srgbClr val="191919"/>
                </a:solidFill>
                <a:effectLst/>
                <a:latin typeface="PingFang SC"/>
              </a:rPr>
              <a:t>600</a:t>
            </a:r>
            <a:r>
              <a:rPr lang="zh-CN" altLang="en-US" b="0" i="0" dirty="0">
                <a:solidFill>
                  <a:srgbClr val="191919"/>
                </a:solidFill>
                <a:effectLst/>
                <a:latin typeface="PingFang SC"/>
              </a:rPr>
              <a:t>元一斤，就是</a:t>
            </a:r>
            <a:r>
              <a:rPr lang="en-US" altLang="zh-CN" b="0" i="0" dirty="0">
                <a:solidFill>
                  <a:srgbClr val="191919"/>
                </a:solidFill>
                <a:effectLst/>
                <a:latin typeface="PingFang SC"/>
              </a:rPr>
              <a:t>120</a:t>
            </a:r>
            <a:r>
              <a:rPr lang="zh-CN" altLang="en-US" b="0" i="0" dirty="0">
                <a:solidFill>
                  <a:srgbClr val="191919"/>
                </a:solidFill>
                <a:effectLst/>
                <a:latin typeface="PingFang SC"/>
              </a:rPr>
              <a:t>万一吨，一片冰激凌成本就</a:t>
            </a:r>
            <a:r>
              <a:rPr lang="en-US" altLang="zh-CN" b="0" i="0" dirty="0">
                <a:solidFill>
                  <a:srgbClr val="191919"/>
                </a:solidFill>
                <a:effectLst/>
                <a:latin typeface="PingFang SC"/>
              </a:rPr>
              <a:t>30</a:t>
            </a:r>
            <a:r>
              <a:rPr lang="zh-CN" altLang="en-US" b="0" i="0" dirty="0">
                <a:solidFill>
                  <a:srgbClr val="191919"/>
                </a:solidFill>
                <a:effectLst/>
                <a:latin typeface="PingFang SC"/>
              </a:rPr>
              <a:t>多元，价格不到</a:t>
            </a:r>
            <a:r>
              <a:rPr lang="en-US" altLang="zh-CN" b="0" i="0" dirty="0">
                <a:solidFill>
                  <a:srgbClr val="191919"/>
                </a:solidFill>
                <a:effectLst/>
                <a:latin typeface="PingFang SC"/>
              </a:rPr>
              <a:t>60</a:t>
            </a:r>
            <a:r>
              <a:rPr lang="zh-CN" altLang="en-US" b="0" i="0" dirty="0">
                <a:solidFill>
                  <a:srgbClr val="191919"/>
                </a:solidFill>
                <a:effectLst/>
                <a:latin typeface="PingFang SC"/>
              </a:rPr>
              <a:t>元是不可能的。</a:t>
            </a:r>
          </a:p>
          <a:p>
            <a:pPr algn="l"/>
            <a:r>
              <a:rPr lang="zh-CN" altLang="en-US" b="0" i="0" dirty="0">
                <a:solidFill>
                  <a:srgbClr val="191919"/>
                </a:solidFill>
                <a:effectLst/>
                <a:latin typeface="PingFang SC"/>
              </a:rPr>
              <a:t>这款产品秒光，是钟薛高的幸运。一来，公司研发的确厉害，做到了独特性，在产品价值上独一无二；二来，消费者的审美与消费力到达一定高度了。</a:t>
            </a:r>
          </a:p>
          <a:p>
            <a:pPr algn="l"/>
            <a:r>
              <a:rPr lang="zh-CN" altLang="en-US" b="0" i="0" dirty="0">
                <a:solidFill>
                  <a:srgbClr val="191919"/>
                </a:solidFill>
                <a:effectLst/>
                <a:latin typeface="PingFang SC"/>
              </a:rPr>
              <a:t>环保棒签的使用，也是钟薛高的特点，食品企业将产品做好吃是最基本的，我们需要如何让产品更被喜欢。秸秆环保棒签的使用，就是如此，倡导环保，也带来了消费者更多关注的一个点。</a:t>
            </a:r>
          </a:p>
          <a:p>
            <a:pPr algn="l"/>
            <a:r>
              <a:rPr lang="zh-CN" altLang="en-US" b="0" i="0" dirty="0">
                <a:solidFill>
                  <a:srgbClr val="191919"/>
                </a:solidFill>
                <a:effectLst/>
                <a:latin typeface="PingFang SC"/>
              </a:rPr>
              <a:t>传统冰淇淋模具的价格</a:t>
            </a:r>
            <a:r>
              <a:rPr lang="en-US" altLang="zh-CN" b="0" i="0" dirty="0">
                <a:solidFill>
                  <a:srgbClr val="191919"/>
                </a:solidFill>
                <a:effectLst/>
                <a:latin typeface="PingFang SC"/>
              </a:rPr>
              <a:t>3-8</a:t>
            </a:r>
            <a:r>
              <a:rPr lang="zh-CN" altLang="en-US" b="0" i="0" dirty="0">
                <a:solidFill>
                  <a:srgbClr val="191919"/>
                </a:solidFill>
                <a:effectLst/>
                <a:latin typeface="PingFang SC"/>
              </a:rPr>
              <a:t>万，钟薛高一套瓦片型模具就要好几十万，模具技术有难度，弧度和接口的接角，对电焊的精确度和模具场工人的素质要求高，我们希望棒签可降解，更环保。我们找到做棒签的小工厂，提供管理、资金各方面的支持，让他们规范化生产。在产品呈现之前，在供应链打造上，投入近</a:t>
            </a:r>
            <a:r>
              <a:rPr lang="en-US" altLang="zh-CN" b="0" i="0" dirty="0">
                <a:solidFill>
                  <a:srgbClr val="191919"/>
                </a:solidFill>
                <a:effectLst/>
                <a:latin typeface="PingFang SC"/>
              </a:rPr>
              <a:t>2000</a:t>
            </a:r>
            <a:r>
              <a:rPr lang="zh-CN" altLang="en-US" b="0" i="0" dirty="0">
                <a:solidFill>
                  <a:srgbClr val="191919"/>
                </a:solidFill>
                <a:effectLst/>
                <a:latin typeface="PingFang SC"/>
              </a:rPr>
              <a:t>万。</a:t>
            </a:r>
          </a:p>
          <a:p>
            <a:pPr algn="l"/>
            <a:r>
              <a:rPr lang="zh-CN" altLang="en-US" b="0" i="0" dirty="0">
                <a:solidFill>
                  <a:srgbClr val="191919"/>
                </a:solidFill>
                <a:effectLst/>
                <a:latin typeface="PingFang SC"/>
              </a:rPr>
              <a:t>很多工艺上的东西，不是拥有技术和投资就能做出来的，是一个积累的过程。日本有些品牌的冰棍，吃到嘴里，冰晶颗粒的结构特别好，工艺和冷链有能力让颗粒变得更小、更细。这类产品，国内没有一家厂商能做出来，因为要冷链的配合。</a:t>
            </a:r>
          </a:p>
          <a:p>
            <a:pPr algn="l"/>
            <a:r>
              <a:rPr lang="zh-CN" altLang="en-US" b="1" i="0" dirty="0">
                <a:solidFill>
                  <a:srgbClr val="191919"/>
                </a:solidFill>
                <a:effectLst/>
                <a:latin typeface="PingFang SC"/>
              </a:rPr>
              <a:t>克制的艺术：膨胀是自发的，不嘚瑟</a:t>
            </a:r>
            <a:endParaRPr lang="zh-CN" altLang="en-US" b="0" i="0" dirty="0">
              <a:solidFill>
                <a:srgbClr val="191919"/>
              </a:solidFill>
              <a:effectLst/>
              <a:latin typeface="PingFang SC"/>
            </a:endParaRPr>
          </a:p>
          <a:p>
            <a:pPr algn="l"/>
            <a:r>
              <a:rPr lang="zh-CN" altLang="en-US" b="0" i="0" dirty="0">
                <a:solidFill>
                  <a:srgbClr val="191919"/>
                </a:solidFill>
                <a:effectLst/>
                <a:latin typeface="PingFang SC"/>
              </a:rPr>
              <a:t>对所有品牌来说，“克制”是很重要的品质，包括渠道、产品、公司经营各个方面。</a:t>
            </a:r>
          </a:p>
          <a:p>
            <a:pPr algn="l"/>
            <a:r>
              <a:rPr lang="zh-CN" altLang="en-US" b="0" i="0" dirty="0">
                <a:solidFill>
                  <a:srgbClr val="191919"/>
                </a:solidFill>
                <a:effectLst/>
                <a:latin typeface="PingFang SC"/>
              </a:rPr>
              <a:t>钟薛高产品几乎没有香精、色素、稳定剂，走“不添加”、“少添加”的路线，也意味着产品很脆弱、很容易化，这对渠道有了特殊要求。</a:t>
            </a:r>
          </a:p>
          <a:p>
            <a:pPr algn="l"/>
            <a:r>
              <a:rPr lang="zh-CN" altLang="en-US" b="0" i="0" dirty="0">
                <a:solidFill>
                  <a:srgbClr val="191919"/>
                </a:solidFill>
                <a:effectLst/>
                <a:latin typeface="PingFang SC"/>
              </a:rPr>
              <a:t>传统的线下渠道，消费者每开一次冰箱门，温度发生变化，都会使我们的产品变形和融化，这是钟薛高在线上只通过天猫、京东渠道销售的原因。在运输时，我们可以用干冰、冷链的方式，使产品更稳定些，控制发货温度才能减少损耗。</a:t>
            </a:r>
          </a:p>
          <a:p>
            <a:pPr algn="l"/>
            <a:r>
              <a:rPr lang="zh-CN" altLang="en-US" b="0" i="0" dirty="0">
                <a:solidFill>
                  <a:srgbClr val="191919"/>
                </a:solidFill>
                <a:effectLst/>
                <a:latin typeface="PingFang SC"/>
              </a:rPr>
              <a:t>传统的线下渠道发展到今天，已慢慢转向利益驱动。比如，上海的便利店冰柜里，看不见</a:t>
            </a:r>
            <a:r>
              <a:rPr lang="en-US" altLang="zh-CN" b="0" i="0" dirty="0">
                <a:solidFill>
                  <a:srgbClr val="191919"/>
                </a:solidFill>
                <a:effectLst/>
                <a:latin typeface="PingFang SC"/>
              </a:rPr>
              <a:t>5</a:t>
            </a:r>
            <a:r>
              <a:rPr lang="zh-CN" altLang="en-US" b="0" i="0" dirty="0">
                <a:solidFill>
                  <a:srgbClr val="191919"/>
                </a:solidFill>
                <a:effectLst/>
                <a:latin typeface="PingFang SC"/>
              </a:rPr>
              <a:t>块钱以下的东西，因为便利店要谋利。</a:t>
            </a:r>
          </a:p>
          <a:p>
            <a:pPr algn="l"/>
            <a:r>
              <a:rPr lang="zh-CN" altLang="en-US" b="0" i="0" dirty="0">
                <a:solidFill>
                  <a:srgbClr val="191919"/>
                </a:solidFill>
                <a:effectLst/>
                <a:latin typeface="PingFang SC"/>
              </a:rPr>
              <a:t>对品牌来说，线下渠道已成为一种阻力。我们更多的是做好</a:t>
            </a:r>
            <a:r>
              <a:rPr lang="en-US" altLang="zh-CN" b="0" i="0" dirty="0">
                <a:solidFill>
                  <a:srgbClr val="191919"/>
                </a:solidFill>
                <a:effectLst/>
                <a:latin typeface="PingFang SC"/>
              </a:rPr>
              <a:t>C</a:t>
            </a:r>
            <a:r>
              <a:rPr lang="zh-CN" altLang="en-US" b="0" i="0" dirty="0">
                <a:solidFill>
                  <a:srgbClr val="191919"/>
                </a:solidFill>
                <a:effectLst/>
                <a:latin typeface="PingFang SC"/>
              </a:rPr>
              <a:t>端。品牌和渠道之间是一个相互合作、相互消费的过程。品牌足够强大，对渠道的话语权越强，品牌不够强大，渠道会变得强势。钟薛高走线下渠道，很快能成为一个大品牌，但不是所有渠道卖出去都能保证原有的品质，做好服务之后，我们才会拓展销售渠道。</a:t>
            </a:r>
          </a:p>
          <a:p>
            <a:pPr algn="l"/>
            <a:r>
              <a:rPr lang="zh-CN" altLang="en-US" b="0" i="0" dirty="0">
                <a:solidFill>
                  <a:srgbClr val="191919"/>
                </a:solidFill>
                <a:effectLst/>
                <a:latin typeface="PingFang SC"/>
              </a:rPr>
              <a:t>我们自营柜面数量还不多，要求每个店员在销售时，必须拆开包装，如果有残次品，不要报备，现场报废，把不好的产品留在手里是宗旨。未来，我们希望在全国有</a:t>
            </a:r>
            <a:r>
              <a:rPr lang="en-US" altLang="zh-CN" b="0" i="0" dirty="0">
                <a:solidFill>
                  <a:srgbClr val="191919"/>
                </a:solidFill>
                <a:effectLst/>
                <a:latin typeface="PingFang SC"/>
              </a:rPr>
              <a:t>200</a:t>
            </a:r>
            <a:r>
              <a:rPr lang="zh-CN" altLang="en-US" b="0" i="0" dirty="0">
                <a:solidFill>
                  <a:srgbClr val="191919"/>
                </a:solidFill>
                <a:effectLst/>
                <a:latin typeface="PingFang SC"/>
              </a:rPr>
              <a:t>家的柜面，一部分集中在热销城市，一部分帮品牌在新城市打开知名度。</a:t>
            </a:r>
          </a:p>
          <a:p>
            <a:pPr algn="l"/>
            <a:r>
              <a:rPr lang="zh-CN" altLang="en-US" b="0" i="0" dirty="0">
                <a:solidFill>
                  <a:srgbClr val="191919"/>
                </a:solidFill>
                <a:effectLst/>
                <a:latin typeface="PingFang SC"/>
              </a:rPr>
              <a:t>在推新上，我们不觉得钟薛高要不断推新品来驱动。人的口味习惯往往依靠两种方式：能上瘾的刺激性食物；时间积累的味觉培养。</a:t>
            </a:r>
          </a:p>
          <a:p>
            <a:pPr algn="l"/>
            <a:r>
              <a:rPr lang="zh-CN" altLang="en-US" b="0" i="0" dirty="0">
                <a:solidFill>
                  <a:srgbClr val="191919"/>
                </a:solidFill>
                <a:effectLst/>
                <a:latin typeface="PingFang SC"/>
              </a:rPr>
              <a:t>如果你买</a:t>
            </a:r>
            <a:r>
              <a:rPr lang="en-US" altLang="zh-CN" b="0" i="0" dirty="0">
                <a:solidFill>
                  <a:srgbClr val="191919"/>
                </a:solidFill>
                <a:effectLst/>
                <a:latin typeface="PingFang SC"/>
              </a:rPr>
              <a:t>10</a:t>
            </a:r>
            <a:r>
              <a:rPr lang="zh-CN" altLang="en-US" b="0" i="0" dirty="0">
                <a:solidFill>
                  <a:srgbClr val="191919"/>
                </a:solidFill>
                <a:effectLst/>
                <a:latin typeface="PingFang SC"/>
              </a:rPr>
              <a:t>片钟薛高，</a:t>
            </a:r>
            <a:r>
              <a:rPr lang="en-US" altLang="zh-CN" b="0" i="0" dirty="0">
                <a:solidFill>
                  <a:srgbClr val="191919"/>
                </a:solidFill>
                <a:effectLst/>
                <a:latin typeface="PingFang SC"/>
              </a:rPr>
              <a:t>20</a:t>
            </a:r>
            <a:r>
              <a:rPr lang="zh-CN" altLang="en-US" b="0" i="0" dirty="0">
                <a:solidFill>
                  <a:srgbClr val="191919"/>
                </a:solidFill>
                <a:effectLst/>
                <a:latin typeface="PingFang SC"/>
              </a:rPr>
              <a:t>天内只吃这个品牌，理论上就不太会去吃别的品牌，因为一旦形成长线的味觉培养，对新品推动的要求就不会这么高。</a:t>
            </a:r>
          </a:p>
          <a:p>
            <a:pPr algn="l"/>
            <a:r>
              <a:rPr lang="zh-CN" altLang="en-US" b="0" i="0" dirty="0">
                <a:solidFill>
                  <a:srgbClr val="191919"/>
                </a:solidFill>
                <a:effectLst/>
                <a:latin typeface="PingFang SC"/>
              </a:rPr>
              <a:t>消费者是懒的，他选择你是要成本的，他改变也是要成本的，他今天把你放弃掉，选一个新的东西还是要成本的。对他来说，这些成本也是能看到的，你让他选择你不容易。其实，他选择别的也没有那么容易。</a:t>
            </a:r>
          </a:p>
          <a:p>
            <a:pPr algn="l"/>
            <a:r>
              <a:rPr lang="zh-CN" altLang="en-US" b="0" i="0" dirty="0">
                <a:solidFill>
                  <a:srgbClr val="191919"/>
                </a:solidFill>
                <a:effectLst/>
                <a:latin typeface="PingFang SC"/>
              </a:rPr>
              <a:t>关键是，你该做的品质要坚持。</a:t>
            </a:r>
          </a:p>
          <a:p>
            <a:pPr algn="l"/>
            <a:r>
              <a:rPr lang="zh-CN" altLang="en-US" b="0" i="0" dirty="0">
                <a:solidFill>
                  <a:srgbClr val="191919"/>
                </a:solidFill>
                <a:effectLst/>
                <a:latin typeface="PingFang SC"/>
              </a:rPr>
              <a:t>我们吃过“不克制”的亏。一个高速成长的企业，团队很多人来自外资，新公司没有那么强的企业文化，每个人都带着原来的那一套，如果不是把它看作一个个体，合在一块看，这个问题我们今天还没有完全解决好，还差得远。</a:t>
            </a:r>
          </a:p>
          <a:p>
            <a:pPr algn="l"/>
            <a:r>
              <a:rPr lang="zh-CN" altLang="en-US" b="0" i="0" dirty="0">
                <a:solidFill>
                  <a:srgbClr val="191919"/>
                </a:solidFill>
                <a:effectLst/>
                <a:latin typeface="PingFang SC"/>
              </a:rPr>
              <a:t>另外，自己心态的掌握也在不断调整和学习。</a:t>
            </a:r>
            <a:r>
              <a:rPr lang="en-US" altLang="zh-CN" b="0" i="0" dirty="0">
                <a:solidFill>
                  <a:srgbClr val="191919"/>
                </a:solidFill>
                <a:effectLst/>
                <a:latin typeface="PingFang SC"/>
              </a:rPr>
              <a:t>2018</a:t>
            </a:r>
            <a:r>
              <a:rPr lang="zh-CN" altLang="en-US" b="0" i="0" dirty="0">
                <a:solidFill>
                  <a:srgbClr val="191919"/>
                </a:solidFill>
                <a:effectLst/>
                <a:latin typeface="PingFang SC"/>
              </a:rPr>
              <a:t>年，我们在食品领域成为发展最快的公司之一，那时，整个团队自认无所不能，这种膨胀是自发的，不是没有什么值得嘚瑟，而是真有什么然后去嘚瑟。真的是“老子天下第一，干什么都可以”的心态。</a:t>
            </a:r>
          </a:p>
          <a:p>
            <a:pPr algn="l"/>
            <a:r>
              <a:rPr lang="zh-CN" altLang="en-US" b="0" i="0" dirty="0">
                <a:solidFill>
                  <a:srgbClr val="191919"/>
                </a:solidFill>
                <a:effectLst/>
                <a:latin typeface="PingFang SC"/>
              </a:rPr>
              <a:t>随之到来的三个月，一塌糊涂。</a:t>
            </a:r>
          </a:p>
          <a:p>
            <a:pPr algn="l"/>
            <a:r>
              <a:rPr lang="zh-CN" altLang="en-US" b="0" i="0" dirty="0">
                <a:solidFill>
                  <a:srgbClr val="191919"/>
                </a:solidFill>
                <a:effectLst/>
                <a:latin typeface="PingFang SC"/>
              </a:rPr>
              <a:t>这种膨胀产生一种暗示，暗示我的精力和时间比钱重要。原来可用更长的时间和精力去做一篇公众号，让这一篇到</a:t>
            </a:r>
            <a:r>
              <a:rPr lang="en-US" altLang="zh-CN" b="0" i="0" dirty="0">
                <a:solidFill>
                  <a:srgbClr val="191919"/>
                </a:solidFill>
                <a:effectLst/>
                <a:latin typeface="PingFang SC"/>
              </a:rPr>
              <a:t>10</a:t>
            </a:r>
            <a:r>
              <a:rPr lang="zh-CN" altLang="en-US" b="0" i="0" dirty="0">
                <a:solidFill>
                  <a:srgbClr val="191919"/>
                </a:solidFill>
                <a:effectLst/>
                <a:latin typeface="PingFang SC"/>
              </a:rPr>
              <a:t>万</a:t>
            </a:r>
            <a:r>
              <a:rPr lang="en-US" altLang="zh-CN" b="0" i="0" dirty="0">
                <a:solidFill>
                  <a:srgbClr val="191919"/>
                </a:solidFill>
                <a:effectLst/>
                <a:latin typeface="PingFang SC"/>
              </a:rPr>
              <a:t>+</a:t>
            </a:r>
            <a:r>
              <a:rPr lang="zh-CN" altLang="en-US" b="0" i="0" dirty="0">
                <a:solidFill>
                  <a:srgbClr val="191919"/>
                </a:solidFill>
                <a:effectLst/>
                <a:latin typeface="PingFang SC"/>
              </a:rPr>
              <a:t>，现在直接拿钱去买</a:t>
            </a:r>
            <a:r>
              <a:rPr lang="en-US" altLang="zh-CN" b="0" i="0" dirty="0">
                <a:solidFill>
                  <a:srgbClr val="191919"/>
                </a:solidFill>
                <a:effectLst/>
                <a:latin typeface="PingFang SC"/>
              </a:rPr>
              <a:t>20</a:t>
            </a:r>
            <a:r>
              <a:rPr lang="zh-CN" altLang="en-US" b="0" i="0" dirty="0">
                <a:solidFill>
                  <a:srgbClr val="191919"/>
                </a:solidFill>
                <a:effectLst/>
                <a:latin typeface="PingFang SC"/>
              </a:rPr>
              <a:t>个公众号的推广。</a:t>
            </a:r>
          </a:p>
          <a:p>
            <a:pPr algn="l"/>
            <a:r>
              <a:rPr lang="zh-CN" altLang="en-US" b="0" i="0" dirty="0">
                <a:solidFill>
                  <a:srgbClr val="191919"/>
                </a:solidFill>
                <a:effectLst/>
                <a:latin typeface="PingFang SC"/>
              </a:rPr>
              <a:t>拿钱去换自己该做的事，到头来效果没有比原来好多少，财务上一下子就失控了。我紧急带着大家开会。这个教训很严重，仿佛你在地铁，不管你走不走，所有人都在走，即便我喊停一下，他们也想停，可被周围的人挤着走，那种印象非常深刻。</a:t>
            </a:r>
          </a:p>
          <a:p>
            <a:pPr algn="l"/>
            <a:r>
              <a:rPr lang="zh-CN" altLang="en-US" b="0" i="0" dirty="0">
                <a:solidFill>
                  <a:srgbClr val="191919"/>
                </a:solidFill>
                <a:effectLst/>
                <a:latin typeface="PingFang SC"/>
              </a:rPr>
              <a:t>这种错误一辈子犯一次就够了，以后不管我们拿到多大的融资，完成多少的销量，这种错误我们不会再犯了。</a:t>
            </a:r>
          </a:p>
          <a:p>
            <a:pPr algn="l"/>
            <a:r>
              <a:rPr lang="zh-CN" altLang="en-US" b="0" i="0" dirty="0">
                <a:solidFill>
                  <a:srgbClr val="191919"/>
                </a:solidFill>
                <a:effectLst/>
                <a:latin typeface="PingFang SC"/>
              </a:rPr>
              <a:t>现在的任务，就是将规模做大、基础做实，不去考虑其他问题。我们已经开始下一轮融资，预计明年完成。</a:t>
            </a:r>
          </a:p>
          <a:p>
            <a:pPr algn="l"/>
            <a:r>
              <a:rPr lang="en-US" altLang="zh-CN" b="0" i="0" dirty="0">
                <a:solidFill>
                  <a:srgbClr val="191919"/>
                </a:solidFill>
                <a:effectLst/>
                <a:latin typeface="PingFang SC"/>
              </a:rPr>
              <a:t>2019</a:t>
            </a:r>
            <a:r>
              <a:rPr lang="zh-CN" altLang="en-US" b="0" i="0" dirty="0">
                <a:solidFill>
                  <a:srgbClr val="191919"/>
                </a:solidFill>
                <a:effectLst/>
                <a:latin typeface="PingFang SC"/>
              </a:rPr>
              <a:t>年，我们预计销售额在</a:t>
            </a:r>
            <a:r>
              <a:rPr lang="en-US" altLang="zh-CN" b="0" i="0" dirty="0">
                <a:solidFill>
                  <a:srgbClr val="191919"/>
                </a:solidFill>
                <a:effectLst/>
                <a:latin typeface="PingFang SC"/>
              </a:rPr>
              <a:t>1</a:t>
            </a:r>
            <a:r>
              <a:rPr lang="zh-CN" altLang="en-US" b="0" i="0" dirty="0">
                <a:solidFill>
                  <a:srgbClr val="191919"/>
                </a:solidFill>
                <a:effectLst/>
                <a:latin typeface="PingFang SC"/>
              </a:rPr>
              <a:t>亿元以上，比去年增长</a:t>
            </a:r>
            <a:r>
              <a:rPr lang="en-US" altLang="zh-CN" b="0" i="0" dirty="0">
                <a:solidFill>
                  <a:srgbClr val="191919"/>
                </a:solidFill>
                <a:effectLst/>
                <a:latin typeface="PingFang SC"/>
              </a:rPr>
              <a:t>4</a:t>
            </a:r>
            <a:r>
              <a:rPr lang="zh-CN" altLang="en-US" b="0" i="0" dirty="0">
                <a:solidFill>
                  <a:srgbClr val="191919"/>
                </a:solidFill>
                <a:effectLst/>
                <a:latin typeface="PingFang SC"/>
              </a:rPr>
              <a:t>倍，现在每天</a:t>
            </a:r>
            <a:r>
              <a:rPr lang="en-US" altLang="zh-CN" b="0" i="0" dirty="0">
                <a:solidFill>
                  <a:srgbClr val="191919"/>
                </a:solidFill>
                <a:effectLst/>
                <a:latin typeface="PingFang SC"/>
              </a:rPr>
              <a:t>10</a:t>
            </a:r>
            <a:r>
              <a:rPr lang="zh-CN" altLang="en-US" b="0" i="0" dirty="0">
                <a:solidFill>
                  <a:srgbClr val="191919"/>
                </a:solidFill>
                <a:effectLst/>
                <a:latin typeface="PingFang SC"/>
              </a:rPr>
              <a:t>万片销售没有问题。我们也希望更多的品牌涌进来，这是一个新市场，而不是存量市场。存量市场大家都要掐架，新市场是大家一起做大。</a:t>
            </a:r>
            <a:r>
              <a:rPr lang="zh-CN" altLang="en-US" b="0" i="0" u="sng" dirty="0">
                <a:solidFill>
                  <a:srgbClr val="539FF3"/>
                </a:solidFill>
                <a:effectLst/>
                <a:latin typeface="PingFang SC"/>
                <a:hlinkClick r:id="rId3" tooltip="点击进入搜狐首页"/>
              </a:rPr>
              <a:t>返回搜狐，查看更多</a:t>
            </a:r>
            <a:endParaRPr lang="en-US" altLang="zh-CN" b="0" i="0" u="sng" dirty="0">
              <a:solidFill>
                <a:srgbClr val="539FF3"/>
              </a:solidFill>
              <a:effectLst/>
              <a:latin typeface="PingFang SC"/>
            </a:endParaRPr>
          </a:p>
          <a:p>
            <a:pPr algn="l"/>
            <a:r>
              <a:rPr lang="en-US" altLang="zh-CN" b="0" i="0" dirty="0">
                <a:solidFill>
                  <a:srgbClr val="191919"/>
                </a:solidFill>
                <a:effectLst/>
                <a:latin typeface="PingFang SC"/>
              </a:rPr>
              <a:t>https://www.sohu.com/a/336872480_638387</a:t>
            </a:r>
            <a:endParaRPr lang="zh-CN" altLang="en-US" b="0" i="0" dirty="0">
              <a:solidFill>
                <a:srgbClr val="191919"/>
              </a:solidFill>
              <a:effectLst/>
              <a:latin typeface="PingFang SC"/>
            </a:endParaRPr>
          </a:p>
          <a:p>
            <a:endParaRPr lang="en-US" dirty="0"/>
          </a:p>
        </p:txBody>
      </p:sp>
      <p:sp>
        <p:nvSpPr>
          <p:cNvPr id="4" name="Slide Number Placeholder 3"/>
          <p:cNvSpPr>
            <a:spLocks noGrp="1"/>
          </p:cNvSpPr>
          <p:nvPr>
            <p:ph type="sldNum" sz="quarter" idx="5"/>
          </p:nvPr>
        </p:nvSpPr>
        <p:spPr/>
        <p:txBody>
          <a:bodyPr/>
          <a:lstStyle/>
          <a:p>
            <a:fld id="{F3B288B0-0773-4B2C-A6D8-4AE7FC25D04D}" type="slidenum">
              <a:rPr lang="en-US" smtClean="0"/>
              <a:t>33</a:t>
            </a:fld>
            <a:endParaRPr lang="en-US"/>
          </a:p>
        </p:txBody>
      </p:sp>
    </p:spTree>
    <p:extLst>
      <p:ext uri="{BB962C8B-B14F-4D97-AF65-F5344CB8AC3E}">
        <p14:creationId xmlns:p14="http://schemas.microsoft.com/office/powerpoint/2010/main" val="41747186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34</a:t>
            </a:fld>
            <a:endParaRPr lang="en-US"/>
          </a:p>
        </p:txBody>
      </p:sp>
    </p:spTree>
    <p:extLst>
      <p:ext uri="{BB962C8B-B14F-4D97-AF65-F5344CB8AC3E}">
        <p14:creationId xmlns:p14="http://schemas.microsoft.com/office/powerpoint/2010/main" val="32146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35</a:t>
            </a:fld>
            <a:endParaRPr lang="en-US"/>
          </a:p>
        </p:txBody>
      </p:sp>
    </p:spTree>
    <p:extLst>
      <p:ext uri="{BB962C8B-B14F-4D97-AF65-F5344CB8AC3E}">
        <p14:creationId xmlns:p14="http://schemas.microsoft.com/office/powerpoint/2010/main" val="26801706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36</a:t>
            </a:fld>
            <a:endParaRPr lang="en-US"/>
          </a:p>
        </p:txBody>
      </p:sp>
    </p:spTree>
    <p:extLst>
      <p:ext uri="{BB962C8B-B14F-4D97-AF65-F5344CB8AC3E}">
        <p14:creationId xmlns:p14="http://schemas.microsoft.com/office/powerpoint/2010/main" val="35329861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37</a:t>
            </a:fld>
            <a:endParaRPr lang="en-US"/>
          </a:p>
        </p:txBody>
      </p:sp>
    </p:spTree>
    <p:extLst>
      <p:ext uri="{BB962C8B-B14F-4D97-AF65-F5344CB8AC3E}">
        <p14:creationId xmlns:p14="http://schemas.microsoft.com/office/powerpoint/2010/main" val="26422545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41</a:t>
            </a:fld>
            <a:endParaRPr lang="en-US"/>
          </a:p>
        </p:txBody>
      </p:sp>
    </p:spTree>
    <p:extLst>
      <p:ext uri="{BB962C8B-B14F-4D97-AF65-F5344CB8AC3E}">
        <p14:creationId xmlns:p14="http://schemas.microsoft.com/office/powerpoint/2010/main" val="21378343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44</a:t>
            </a:fld>
            <a:endParaRPr lang="en-US"/>
          </a:p>
        </p:txBody>
      </p:sp>
    </p:spTree>
    <p:extLst>
      <p:ext uri="{BB962C8B-B14F-4D97-AF65-F5344CB8AC3E}">
        <p14:creationId xmlns:p14="http://schemas.microsoft.com/office/powerpoint/2010/main" val="40946492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46</a:t>
            </a:fld>
            <a:endParaRPr lang="en-US"/>
          </a:p>
        </p:txBody>
      </p:sp>
    </p:spTree>
    <p:extLst>
      <p:ext uri="{BB962C8B-B14F-4D97-AF65-F5344CB8AC3E}">
        <p14:creationId xmlns:p14="http://schemas.microsoft.com/office/powerpoint/2010/main" val="13196283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49</a:t>
            </a:fld>
            <a:endParaRPr lang="en-US"/>
          </a:p>
        </p:txBody>
      </p:sp>
    </p:spTree>
    <p:extLst>
      <p:ext uri="{BB962C8B-B14F-4D97-AF65-F5344CB8AC3E}">
        <p14:creationId xmlns:p14="http://schemas.microsoft.com/office/powerpoint/2010/main" val="6384805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Dim and </a:t>
            </a:r>
            <a:r>
              <a:rPr lang="en-US" dirty="0" err="1"/>
              <a:t>Etam</a:t>
            </a:r>
            <a:r>
              <a:rPr lang="en-US" dirty="0"/>
              <a:t> are close competitors</a:t>
            </a:r>
          </a:p>
          <a:p>
            <a:endParaRPr lang="en-US" dirty="0"/>
          </a:p>
          <a:p>
            <a:r>
              <a:rPr lang="en-US" dirty="0"/>
              <a:t>Aubade and Wonderbra are not</a:t>
            </a:r>
          </a:p>
          <a:p>
            <a:endParaRPr lang="en-US" dirty="0"/>
          </a:p>
        </p:txBody>
      </p:sp>
      <p:sp>
        <p:nvSpPr>
          <p:cNvPr id="4" name="Slide Number Placeholder 3"/>
          <p:cNvSpPr>
            <a:spLocks noGrp="1"/>
          </p:cNvSpPr>
          <p:nvPr>
            <p:ph type="sldNum" sz="quarter" idx="5"/>
          </p:nvPr>
        </p:nvSpPr>
        <p:spPr/>
        <p:txBody>
          <a:bodyPr/>
          <a:lstStyle/>
          <a:p>
            <a:fld id="{F3B288B0-0773-4B2C-A6D8-4AE7FC25D04D}" type="slidenum">
              <a:rPr lang="en-US" smtClean="0"/>
              <a:t>50</a:t>
            </a:fld>
            <a:endParaRPr lang="en-US"/>
          </a:p>
        </p:txBody>
      </p:sp>
    </p:spTree>
    <p:extLst>
      <p:ext uri="{BB962C8B-B14F-4D97-AF65-F5344CB8AC3E}">
        <p14:creationId xmlns:p14="http://schemas.microsoft.com/office/powerpoint/2010/main" val="4058705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51</a:t>
            </a:fld>
            <a:endParaRPr lang="en-US"/>
          </a:p>
        </p:txBody>
      </p:sp>
    </p:spTree>
    <p:extLst>
      <p:ext uri="{BB962C8B-B14F-4D97-AF65-F5344CB8AC3E}">
        <p14:creationId xmlns:p14="http://schemas.microsoft.com/office/powerpoint/2010/main" val="3010971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https://www.theanalysisfactor.com/the-fundamental-difference-between-principal-component-analysis-and-factor-analysis/</a:t>
            </a:r>
          </a:p>
          <a:p>
            <a:endParaRPr lang="en-US" dirty="0"/>
          </a:p>
          <a:p>
            <a:endParaRPr lang="en-US" dirty="0"/>
          </a:p>
        </p:txBody>
      </p:sp>
      <p:sp>
        <p:nvSpPr>
          <p:cNvPr id="4" name="Slide Number Placeholder 3"/>
          <p:cNvSpPr>
            <a:spLocks noGrp="1"/>
          </p:cNvSpPr>
          <p:nvPr>
            <p:ph type="sldNum" sz="quarter" idx="5"/>
          </p:nvPr>
        </p:nvSpPr>
        <p:spPr/>
        <p:txBody>
          <a:bodyPr/>
          <a:lstStyle/>
          <a:p>
            <a:fld id="{F3B288B0-0773-4B2C-A6D8-4AE7FC25D04D}" type="slidenum">
              <a:rPr lang="en-US" smtClean="0"/>
              <a:t>53</a:t>
            </a:fld>
            <a:endParaRPr lang="en-US"/>
          </a:p>
        </p:txBody>
      </p:sp>
    </p:spTree>
    <p:extLst>
      <p:ext uri="{BB962C8B-B14F-4D97-AF65-F5344CB8AC3E}">
        <p14:creationId xmlns:p14="http://schemas.microsoft.com/office/powerpoint/2010/main" val="25541987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https://www.tspweb.com/key/</a:t>
            </a:r>
            <a:r>
              <a:rPr lang="zh-CN" altLang="en-US" dirty="0"/>
              <a:t>验证性因子分析拟合指标</a:t>
            </a:r>
            <a:r>
              <a:rPr lang="en-US" altLang="zh-CN" dirty="0"/>
              <a:t>.html </a:t>
            </a:r>
          </a:p>
          <a:p>
            <a:r>
              <a:rPr lang="en-US" dirty="0"/>
              <a:t>https://zhuanlan.zhihu.com/p/352099890</a:t>
            </a:r>
          </a:p>
          <a:p>
            <a:endParaRPr lang="en-US" dirty="0"/>
          </a:p>
        </p:txBody>
      </p:sp>
      <p:sp>
        <p:nvSpPr>
          <p:cNvPr id="4" name="Slide Number Placeholder 3"/>
          <p:cNvSpPr>
            <a:spLocks noGrp="1"/>
          </p:cNvSpPr>
          <p:nvPr>
            <p:ph type="sldNum" sz="quarter" idx="5"/>
          </p:nvPr>
        </p:nvSpPr>
        <p:spPr/>
        <p:txBody>
          <a:bodyPr/>
          <a:lstStyle/>
          <a:p>
            <a:fld id="{F3B288B0-0773-4B2C-A6D8-4AE7FC25D04D}" type="slidenum">
              <a:rPr lang="en-US" smtClean="0"/>
              <a:t>54</a:t>
            </a:fld>
            <a:endParaRPr lang="en-US"/>
          </a:p>
        </p:txBody>
      </p:sp>
    </p:spTree>
    <p:extLst>
      <p:ext uri="{BB962C8B-B14F-4D97-AF65-F5344CB8AC3E}">
        <p14:creationId xmlns:p14="http://schemas.microsoft.com/office/powerpoint/2010/main" val="26488923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58</a:t>
            </a:fld>
            <a:endParaRPr lang="en-US"/>
          </a:p>
        </p:txBody>
      </p:sp>
    </p:spTree>
    <p:extLst>
      <p:ext uri="{BB962C8B-B14F-4D97-AF65-F5344CB8AC3E}">
        <p14:creationId xmlns:p14="http://schemas.microsoft.com/office/powerpoint/2010/main" val="40924869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59</a:t>
            </a:fld>
            <a:endParaRPr lang="en-US"/>
          </a:p>
        </p:txBody>
      </p:sp>
    </p:spTree>
    <p:extLst>
      <p:ext uri="{BB962C8B-B14F-4D97-AF65-F5344CB8AC3E}">
        <p14:creationId xmlns:p14="http://schemas.microsoft.com/office/powerpoint/2010/main" val="30401036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a:xfrm>
            <a:off x="685800" y="4400550"/>
            <a:ext cx="5486400" cy="4062966"/>
          </a:xfrm>
        </p:spPr>
        <p:txBody>
          <a:bodyPr/>
          <a:lstStyle/>
          <a:p>
            <a:pPr>
              <a:lnSpc>
                <a:spcPct val="90000"/>
              </a:lnSpc>
            </a:pPr>
            <a:r>
              <a:rPr lang="en-US" dirty="0"/>
              <a:t>It is useful to take the students by the hand and explain the map in details, to see what can be learned from this map:</a:t>
            </a:r>
          </a:p>
          <a:p>
            <a:pPr>
              <a:lnSpc>
                <a:spcPct val="90000"/>
              </a:lnSpc>
            </a:pPr>
            <a:endParaRPr lang="en-US" dirty="0"/>
          </a:p>
          <a:p>
            <a:pPr>
              <a:lnSpc>
                <a:spcPct val="90000"/>
              </a:lnSpc>
              <a:buFontTx/>
              <a:buChar char="•"/>
            </a:pPr>
            <a:r>
              <a:rPr lang="en-US" dirty="0"/>
              <a:t> Many dimensions are highly correlated: </a:t>
            </a:r>
            <a:r>
              <a:rPr lang="en-US" dirty="0">
                <a:solidFill>
                  <a:schemeClr val="accent2"/>
                </a:solidFill>
              </a:rPr>
              <a:t>Seduction</a:t>
            </a:r>
            <a:r>
              <a:rPr lang="en-US" dirty="0"/>
              <a:t>, </a:t>
            </a:r>
            <a:r>
              <a:rPr lang="en-US" dirty="0" err="1">
                <a:solidFill>
                  <a:schemeClr val="accent2"/>
                </a:solidFill>
              </a:rPr>
              <a:t>Esthetism</a:t>
            </a:r>
            <a:r>
              <a:rPr lang="en-US" dirty="0"/>
              <a:t>, </a:t>
            </a:r>
            <a:r>
              <a:rPr lang="en-US" dirty="0">
                <a:solidFill>
                  <a:schemeClr val="accent2"/>
                </a:solidFill>
              </a:rPr>
              <a:t>Originality</a:t>
            </a:r>
            <a:r>
              <a:rPr lang="en-US" dirty="0"/>
              <a:t>, </a:t>
            </a:r>
            <a:r>
              <a:rPr lang="en-US" dirty="0">
                <a:solidFill>
                  <a:schemeClr val="accent2"/>
                </a:solidFill>
              </a:rPr>
              <a:t>Sexy</a:t>
            </a:r>
            <a:r>
              <a:rPr lang="en-US" dirty="0"/>
              <a:t>. All these are highly redundant.</a:t>
            </a:r>
          </a:p>
          <a:p>
            <a:pPr>
              <a:lnSpc>
                <a:spcPct val="90000"/>
              </a:lnSpc>
              <a:buFontTx/>
              <a:buChar char="•"/>
            </a:pPr>
            <a:r>
              <a:rPr lang="en-US" dirty="0"/>
              <a:t> </a:t>
            </a:r>
            <a:r>
              <a:rPr lang="en-US" dirty="0">
                <a:solidFill>
                  <a:schemeClr val="accent2"/>
                </a:solidFill>
              </a:rPr>
              <a:t>Comfort</a:t>
            </a:r>
            <a:r>
              <a:rPr lang="en-US" dirty="0"/>
              <a:t> and </a:t>
            </a:r>
            <a:r>
              <a:rPr lang="en-US" dirty="0">
                <a:solidFill>
                  <a:schemeClr val="accent2"/>
                </a:solidFill>
              </a:rPr>
              <a:t>Redefine Body</a:t>
            </a:r>
            <a:r>
              <a:rPr lang="en-US" dirty="0"/>
              <a:t> go, as expected, into opposite directions</a:t>
            </a:r>
          </a:p>
          <a:p>
            <a:pPr>
              <a:lnSpc>
                <a:spcPct val="90000"/>
              </a:lnSpc>
              <a:buFontTx/>
              <a:buChar char="•"/>
            </a:pPr>
            <a:r>
              <a:rPr lang="en-US" dirty="0"/>
              <a:t> </a:t>
            </a:r>
            <a:r>
              <a:rPr lang="en-US" b="1" dirty="0">
                <a:solidFill>
                  <a:srgbClr val="009900"/>
                </a:solidFill>
              </a:rPr>
              <a:t>Wonderbra</a:t>
            </a:r>
            <a:r>
              <a:rPr lang="en-US" dirty="0"/>
              <a:t> is in trouble. First, on the target population, the brand is not well positioned on the </a:t>
            </a:r>
            <a:r>
              <a:rPr lang="en-US" dirty="0">
                <a:solidFill>
                  <a:schemeClr val="accent2"/>
                </a:solidFill>
              </a:rPr>
              <a:t>Seduction</a:t>
            </a:r>
            <a:r>
              <a:rPr lang="en-US" dirty="0"/>
              <a:t> dimension (at least on this population). Second, </a:t>
            </a:r>
            <a:r>
              <a:rPr lang="en-US" b="1" dirty="0">
                <a:solidFill>
                  <a:srgbClr val="009900"/>
                </a:solidFill>
              </a:rPr>
              <a:t>Christian Dior</a:t>
            </a:r>
            <a:r>
              <a:rPr lang="en-US" dirty="0"/>
              <a:t> is well positioned on the </a:t>
            </a:r>
            <a:r>
              <a:rPr lang="en-US" dirty="0">
                <a:solidFill>
                  <a:schemeClr val="accent2"/>
                </a:solidFill>
              </a:rPr>
              <a:t>Redefine Body</a:t>
            </a:r>
            <a:r>
              <a:rPr lang="en-US" dirty="0"/>
              <a:t> dimension, and is de facto a competitor of this Wonderbra (notice: at the time, Dior was running ads about “you do not look the same in Dior”, and the positioning between Redefine Body and Special is perfect). Without this positioning map, Wonderbra would never have realized that peripheral competition from Dior.</a:t>
            </a:r>
          </a:p>
          <a:p>
            <a:pPr>
              <a:lnSpc>
                <a:spcPct val="90000"/>
              </a:lnSpc>
              <a:buFontTx/>
              <a:buChar char="•"/>
            </a:pPr>
            <a:r>
              <a:rPr lang="en-US" dirty="0"/>
              <a:t> </a:t>
            </a:r>
            <a:r>
              <a:rPr lang="en-US" dirty="0">
                <a:solidFill>
                  <a:schemeClr val="accent2"/>
                </a:solidFill>
              </a:rPr>
              <a:t>Price</a:t>
            </a:r>
            <a:r>
              <a:rPr lang="en-US" dirty="0"/>
              <a:t> and </a:t>
            </a:r>
            <a:r>
              <a:rPr lang="en-US" dirty="0">
                <a:solidFill>
                  <a:schemeClr val="accent2"/>
                </a:solidFill>
              </a:rPr>
              <a:t>Sexy</a:t>
            </a:r>
            <a:r>
              <a:rPr lang="en-US" dirty="0"/>
              <a:t> are highly correlated. As a consequence, </a:t>
            </a:r>
            <a:r>
              <a:rPr lang="en-US" b="1" dirty="0">
                <a:solidFill>
                  <a:srgbClr val="009900"/>
                </a:solidFill>
              </a:rPr>
              <a:t>Darjeeling</a:t>
            </a:r>
            <a:r>
              <a:rPr lang="en-US" dirty="0"/>
              <a:t> doesn’t have a great positioning, because their claim (at the time) was that you didn’t need to pay a fortune to look sexy. This contradicts customers’ beliefs and perceptions. It’s not coherent, hence not credible.</a:t>
            </a:r>
          </a:p>
          <a:p>
            <a:pPr>
              <a:lnSpc>
                <a:spcPct val="90000"/>
              </a:lnSpc>
              <a:buFontTx/>
              <a:buChar char="•"/>
            </a:pPr>
            <a:r>
              <a:rPr lang="en-US" dirty="0"/>
              <a:t> </a:t>
            </a:r>
            <a:r>
              <a:rPr lang="en-US" b="1" dirty="0">
                <a:solidFill>
                  <a:srgbClr val="009900"/>
                </a:solidFill>
              </a:rPr>
              <a:t>Aubade</a:t>
            </a:r>
            <a:r>
              <a:rPr lang="en-US" dirty="0"/>
              <a:t> has a great positioning</a:t>
            </a:r>
          </a:p>
          <a:p>
            <a:pPr>
              <a:lnSpc>
                <a:spcPct val="90000"/>
              </a:lnSpc>
              <a:buFontTx/>
              <a:buChar char="•"/>
            </a:pPr>
            <a:r>
              <a:rPr lang="en-US" dirty="0"/>
              <a:t> </a:t>
            </a:r>
            <a:r>
              <a:rPr lang="en-US" b="1" dirty="0">
                <a:solidFill>
                  <a:srgbClr val="009900"/>
                </a:solidFill>
              </a:rPr>
              <a:t>Playtex</a:t>
            </a:r>
            <a:r>
              <a:rPr lang="en-US" dirty="0"/>
              <a:t> is has been. Grandma’s brand.</a:t>
            </a:r>
          </a:p>
          <a:p>
            <a:pPr>
              <a:lnSpc>
                <a:spcPct val="90000"/>
              </a:lnSpc>
              <a:buFontTx/>
              <a:buChar char="•"/>
            </a:pPr>
            <a:r>
              <a:rPr lang="en-US" dirty="0"/>
              <a:t> What about </a:t>
            </a:r>
            <a:r>
              <a:rPr lang="en-US" b="1" dirty="0">
                <a:solidFill>
                  <a:srgbClr val="009900"/>
                </a:solidFill>
              </a:rPr>
              <a:t>Calvin Klein</a:t>
            </a:r>
            <a:r>
              <a:rPr lang="en-US" dirty="0"/>
              <a:t>? Well, here, it’s different. The main positioning of CK is about being </a:t>
            </a:r>
            <a:r>
              <a:rPr lang="en-US" dirty="0">
                <a:solidFill>
                  <a:schemeClr val="accent2"/>
                </a:solidFill>
              </a:rPr>
              <a:t>Sporty</a:t>
            </a:r>
            <a:r>
              <a:rPr lang="en-US" dirty="0"/>
              <a:t> and </a:t>
            </a:r>
            <a:r>
              <a:rPr lang="en-US" dirty="0">
                <a:solidFill>
                  <a:schemeClr val="accent2"/>
                </a:solidFill>
              </a:rPr>
              <a:t>Sexy</a:t>
            </a:r>
            <a:r>
              <a:rPr lang="en-US" dirty="0"/>
              <a:t> and </a:t>
            </a:r>
            <a:r>
              <a:rPr lang="en-US" dirty="0">
                <a:solidFill>
                  <a:schemeClr val="accent2"/>
                </a:solidFill>
              </a:rPr>
              <a:t>Comfortable</a:t>
            </a:r>
            <a:r>
              <a:rPr lang="en-US" dirty="0"/>
              <a:t>… But sporty is not a dimension that has been measured. It’s like including Volvo without measuring Safety. It’s a flaw in the study. Beware of faulty interpretations</a:t>
            </a:r>
          </a:p>
        </p:txBody>
      </p:sp>
      <p:sp>
        <p:nvSpPr>
          <p:cNvPr id="4" name="Slide Number Placeholder 3"/>
          <p:cNvSpPr>
            <a:spLocks noGrp="1"/>
          </p:cNvSpPr>
          <p:nvPr>
            <p:ph type="sldNum" sz="quarter" idx="5"/>
          </p:nvPr>
        </p:nvSpPr>
        <p:spPr/>
        <p:txBody>
          <a:bodyPr/>
          <a:lstStyle/>
          <a:p>
            <a:fld id="{F3B288B0-0773-4B2C-A6D8-4AE7FC25D04D}" type="slidenum">
              <a:rPr lang="en-US" smtClean="0"/>
              <a:t>60</a:t>
            </a:fld>
            <a:endParaRPr lang="en-US" dirty="0"/>
          </a:p>
        </p:txBody>
      </p:sp>
    </p:spTree>
    <p:extLst>
      <p:ext uri="{BB962C8B-B14F-4D97-AF65-F5344CB8AC3E}">
        <p14:creationId xmlns:p14="http://schemas.microsoft.com/office/powerpoint/2010/main" val="14485201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62</a:t>
            </a:fld>
            <a:endParaRPr lang="en-US"/>
          </a:p>
        </p:txBody>
      </p:sp>
    </p:spTree>
    <p:extLst>
      <p:ext uri="{BB962C8B-B14F-4D97-AF65-F5344CB8AC3E}">
        <p14:creationId xmlns:p14="http://schemas.microsoft.com/office/powerpoint/2010/main" val="19463378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Comment: It doesn’t matter to be well positioned on the “design” dimension, if all customers care about when they make a purchase is “price” and “power”</a:t>
            </a:r>
          </a:p>
          <a:p>
            <a:endParaRPr lang="en-US" dirty="0"/>
          </a:p>
        </p:txBody>
      </p:sp>
      <p:sp>
        <p:nvSpPr>
          <p:cNvPr id="4" name="Slide Number Placeholder 3"/>
          <p:cNvSpPr>
            <a:spLocks noGrp="1"/>
          </p:cNvSpPr>
          <p:nvPr>
            <p:ph type="sldNum" sz="quarter" idx="5"/>
          </p:nvPr>
        </p:nvSpPr>
        <p:spPr/>
        <p:txBody>
          <a:bodyPr/>
          <a:lstStyle/>
          <a:p>
            <a:fld id="{F3B288B0-0773-4B2C-A6D8-4AE7FC25D04D}" type="slidenum">
              <a:rPr lang="en-US" smtClean="0"/>
              <a:t>64</a:t>
            </a:fld>
            <a:endParaRPr lang="en-US"/>
          </a:p>
        </p:txBody>
      </p:sp>
    </p:spTree>
    <p:extLst>
      <p:ext uri="{BB962C8B-B14F-4D97-AF65-F5344CB8AC3E}">
        <p14:creationId xmlns:p14="http://schemas.microsoft.com/office/powerpoint/2010/main" val="42875323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65</a:t>
            </a:fld>
            <a:endParaRPr lang="en-US"/>
          </a:p>
        </p:txBody>
      </p:sp>
    </p:spTree>
    <p:extLst>
      <p:ext uri="{BB962C8B-B14F-4D97-AF65-F5344CB8AC3E}">
        <p14:creationId xmlns:p14="http://schemas.microsoft.com/office/powerpoint/2010/main" val="36717260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B288B0-0773-4B2C-A6D8-4AE7FC25D04D}" type="slidenum">
              <a:rPr lang="en-US" smtClean="0"/>
              <a:t>66</a:t>
            </a:fld>
            <a:endParaRPr lang="en-US"/>
          </a:p>
        </p:txBody>
      </p:sp>
    </p:spTree>
    <p:extLst>
      <p:ext uri="{BB962C8B-B14F-4D97-AF65-F5344CB8AC3E}">
        <p14:creationId xmlns:p14="http://schemas.microsoft.com/office/powerpoint/2010/main" val="36430148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67</a:t>
            </a:fld>
            <a:endParaRPr lang="en-US"/>
          </a:p>
        </p:txBody>
      </p:sp>
    </p:spTree>
    <p:extLst>
      <p:ext uri="{BB962C8B-B14F-4D97-AF65-F5344CB8AC3E}">
        <p14:creationId xmlns:p14="http://schemas.microsoft.com/office/powerpoint/2010/main" val="19429588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68</a:t>
            </a:fld>
            <a:endParaRPr lang="en-US"/>
          </a:p>
        </p:txBody>
      </p:sp>
    </p:spTree>
    <p:extLst>
      <p:ext uri="{BB962C8B-B14F-4D97-AF65-F5344CB8AC3E}">
        <p14:creationId xmlns:p14="http://schemas.microsoft.com/office/powerpoint/2010/main" val="21843928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We’ll discuss how to design and run a positioning study.</a:t>
            </a:r>
          </a:p>
          <a:p>
            <a:endParaRPr lang="en-US" dirty="0"/>
          </a:p>
        </p:txBody>
      </p:sp>
      <p:sp>
        <p:nvSpPr>
          <p:cNvPr id="4" name="Slide Number Placeholder 3"/>
          <p:cNvSpPr>
            <a:spLocks noGrp="1"/>
          </p:cNvSpPr>
          <p:nvPr>
            <p:ph type="sldNum" sz="quarter" idx="5"/>
          </p:nvPr>
        </p:nvSpPr>
        <p:spPr/>
        <p:txBody>
          <a:bodyPr/>
          <a:lstStyle/>
          <a:p>
            <a:fld id="{F3B288B0-0773-4B2C-A6D8-4AE7FC25D04D}" type="slidenum">
              <a:rPr lang="en-US" smtClean="0"/>
              <a:t>70</a:t>
            </a:fld>
            <a:endParaRPr lang="en-US"/>
          </a:p>
        </p:txBody>
      </p:sp>
    </p:spTree>
    <p:extLst>
      <p:ext uri="{BB962C8B-B14F-4D97-AF65-F5344CB8AC3E}">
        <p14:creationId xmlns:p14="http://schemas.microsoft.com/office/powerpoint/2010/main" val="26092181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71</a:t>
            </a:fld>
            <a:endParaRPr lang="en-US"/>
          </a:p>
        </p:txBody>
      </p:sp>
    </p:spTree>
    <p:extLst>
      <p:ext uri="{BB962C8B-B14F-4D97-AF65-F5344CB8AC3E}">
        <p14:creationId xmlns:p14="http://schemas.microsoft.com/office/powerpoint/2010/main" val="6981027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72</a:t>
            </a:fld>
            <a:endParaRPr lang="en-US"/>
          </a:p>
        </p:txBody>
      </p:sp>
    </p:spTree>
    <p:extLst>
      <p:ext uri="{BB962C8B-B14F-4D97-AF65-F5344CB8AC3E}">
        <p14:creationId xmlns:p14="http://schemas.microsoft.com/office/powerpoint/2010/main" val="153171504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73</a:t>
            </a:fld>
            <a:endParaRPr lang="en-US"/>
          </a:p>
        </p:txBody>
      </p:sp>
    </p:spTree>
    <p:extLst>
      <p:ext uri="{BB962C8B-B14F-4D97-AF65-F5344CB8AC3E}">
        <p14:creationId xmlns:p14="http://schemas.microsoft.com/office/powerpoint/2010/main" val="12031721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74</a:t>
            </a:fld>
            <a:endParaRPr lang="en-US"/>
          </a:p>
        </p:txBody>
      </p:sp>
    </p:spTree>
    <p:extLst>
      <p:ext uri="{BB962C8B-B14F-4D97-AF65-F5344CB8AC3E}">
        <p14:creationId xmlns:p14="http://schemas.microsoft.com/office/powerpoint/2010/main" val="22611879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83</a:t>
            </a:fld>
            <a:endParaRPr lang="en-US"/>
          </a:p>
        </p:txBody>
      </p:sp>
    </p:spTree>
    <p:extLst>
      <p:ext uri="{BB962C8B-B14F-4D97-AF65-F5344CB8AC3E}">
        <p14:creationId xmlns:p14="http://schemas.microsoft.com/office/powerpoint/2010/main" val="6108316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84</a:t>
            </a:fld>
            <a:endParaRPr lang="en-US"/>
          </a:p>
        </p:txBody>
      </p:sp>
    </p:spTree>
    <p:extLst>
      <p:ext uri="{BB962C8B-B14F-4D97-AF65-F5344CB8AC3E}">
        <p14:creationId xmlns:p14="http://schemas.microsoft.com/office/powerpoint/2010/main" val="13186473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89</a:t>
            </a:fld>
            <a:endParaRPr lang="en-US"/>
          </a:p>
        </p:txBody>
      </p:sp>
    </p:spTree>
    <p:extLst>
      <p:ext uri="{BB962C8B-B14F-4D97-AF65-F5344CB8AC3E}">
        <p14:creationId xmlns:p14="http://schemas.microsoft.com/office/powerpoint/2010/main" val="9307919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91</a:t>
            </a:fld>
            <a:endParaRPr lang="en-US"/>
          </a:p>
        </p:txBody>
      </p:sp>
    </p:spTree>
    <p:extLst>
      <p:ext uri="{BB962C8B-B14F-4D97-AF65-F5344CB8AC3E}">
        <p14:creationId xmlns:p14="http://schemas.microsoft.com/office/powerpoint/2010/main" val="30680439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92</a:t>
            </a:fld>
            <a:endParaRPr lang="en-US"/>
          </a:p>
        </p:txBody>
      </p:sp>
    </p:spTree>
    <p:extLst>
      <p:ext uri="{BB962C8B-B14F-4D97-AF65-F5344CB8AC3E}">
        <p14:creationId xmlns:p14="http://schemas.microsoft.com/office/powerpoint/2010/main" val="23664544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93</a:t>
            </a:fld>
            <a:endParaRPr lang="en-US"/>
          </a:p>
        </p:txBody>
      </p:sp>
    </p:spTree>
    <p:extLst>
      <p:ext uri="{BB962C8B-B14F-4D97-AF65-F5344CB8AC3E}">
        <p14:creationId xmlns:p14="http://schemas.microsoft.com/office/powerpoint/2010/main" val="20215314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94</a:t>
            </a:fld>
            <a:endParaRPr lang="en-US"/>
          </a:p>
        </p:txBody>
      </p:sp>
    </p:spTree>
    <p:extLst>
      <p:ext uri="{BB962C8B-B14F-4D97-AF65-F5344CB8AC3E}">
        <p14:creationId xmlns:p14="http://schemas.microsoft.com/office/powerpoint/2010/main" val="362737438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 typeface="+mj-lt"/>
              <a:buNone/>
            </a:pPr>
            <a:r>
              <a:rPr lang="en-US" sz="1600" b="1" i="0" u="none" strike="noStrike" baseline="0" dirty="0">
                <a:solidFill>
                  <a:srgbClr val="C00000"/>
                </a:solidFill>
                <a:latin typeface="Arial" panose="020B0604020202020204" pitchFamily="34" charset="0"/>
                <a:cs typeface="Arial" panose="020B0604020202020204" pitchFamily="34" charset="0"/>
              </a:rPr>
              <a:t>3. </a:t>
            </a:r>
            <a:r>
              <a:rPr lang="en-US" sz="1400" i="0" u="none" strike="noStrike" baseline="0" dirty="0">
                <a:solidFill>
                  <a:srgbClr val="C00000"/>
                </a:solidFill>
              </a:rPr>
              <a:t>Customer choices</a:t>
            </a:r>
            <a:r>
              <a:rPr lang="en-US" sz="1200" b="0" i="0" u="none" strike="noStrike" baseline="0" dirty="0"/>
              <a:t>: Choices involve the process of judging the merits of multiple offerings and selecting one for further consideration or purchase (e.g., I want to test drive a BMW).</a:t>
            </a:r>
          </a:p>
          <a:p>
            <a:endParaRPr lang="en-US" dirty="0"/>
          </a:p>
        </p:txBody>
      </p:sp>
      <p:sp>
        <p:nvSpPr>
          <p:cNvPr id="4" name="Slide Number Placeholder 3"/>
          <p:cNvSpPr>
            <a:spLocks noGrp="1"/>
          </p:cNvSpPr>
          <p:nvPr>
            <p:ph type="sldNum" sz="quarter" idx="5"/>
          </p:nvPr>
        </p:nvSpPr>
        <p:spPr/>
        <p:txBody>
          <a:bodyPr/>
          <a:lstStyle/>
          <a:p>
            <a:fld id="{F3B288B0-0773-4B2C-A6D8-4AE7FC25D04D}" type="slidenum">
              <a:rPr lang="en-US" smtClean="0"/>
              <a:t>95</a:t>
            </a:fld>
            <a:endParaRPr lang="en-US"/>
          </a:p>
        </p:txBody>
      </p:sp>
    </p:spTree>
    <p:extLst>
      <p:ext uri="{BB962C8B-B14F-4D97-AF65-F5344CB8AC3E}">
        <p14:creationId xmlns:p14="http://schemas.microsoft.com/office/powerpoint/2010/main" val="19811693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In the ME software, we cannot “</a:t>
            </a:r>
            <a:r>
              <a:rPr lang="en-US" altLang="en-US" b="1" dirty="0"/>
              <a:t>mix and match</a:t>
            </a:r>
            <a:r>
              <a:rPr lang="en-US" altLang="en-US" dirty="0"/>
              <a:t>” the two types of preference representation.  However, there are some newer methods (e.g., based on </a:t>
            </a:r>
            <a:r>
              <a:rPr lang="en-US" altLang="en-US" b="1" dirty="0"/>
              <a:t>Bayesian analysis</a:t>
            </a:r>
            <a:r>
              <a:rPr lang="en-US" altLang="en-US" dirty="0"/>
              <a:t>) that are emerging that allow for that possibility</a:t>
            </a:r>
            <a:endParaRPr lang="en-US" dirty="0"/>
          </a:p>
        </p:txBody>
      </p:sp>
      <p:sp>
        <p:nvSpPr>
          <p:cNvPr id="4" name="Slide Number Placeholder 3"/>
          <p:cNvSpPr>
            <a:spLocks noGrp="1"/>
          </p:cNvSpPr>
          <p:nvPr>
            <p:ph type="sldNum" sz="quarter" idx="5"/>
          </p:nvPr>
        </p:nvSpPr>
        <p:spPr/>
        <p:txBody>
          <a:bodyPr/>
          <a:lstStyle/>
          <a:p>
            <a:fld id="{F3B288B0-0773-4B2C-A6D8-4AE7FC25D04D}" type="slidenum">
              <a:rPr lang="en-US" smtClean="0"/>
              <a:t>101</a:t>
            </a:fld>
            <a:endParaRPr lang="en-US"/>
          </a:p>
        </p:txBody>
      </p:sp>
    </p:spTree>
    <p:extLst>
      <p:ext uri="{BB962C8B-B14F-4D97-AF65-F5344CB8AC3E}">
        <p14:creationId xmlns:p14="http://schemas.microsoft.com/office/powerpoint/2010/main" val="157302072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106</a:t>
            </a:fld>
            <a:endParaRPr lang="en-US"/>
          </a:p>
        </p:txBody>
      </p:sp>
    </p:spTree>
    <p:extLst>
      <p:ext uri="{BB962C8B-B14F-4D97-AF65-F5344CB8AC3E}">
        <p14:creationId xmlns:p14="http://schemas.microsoft.com/office/powerpoint/2010/main" val="95944090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107</a:t>
            </a:fld>
            <a:endParaRPr lang="en-US"/>
          </a:p>
        </p:txBody>
      </p:sp>
    </p:spTree>
    <p:extLst>
      <p:ext uri="{BB962C8B-B14F-4D97-AF65-F5344CB8AC3E}">
        <p14:creationId xmlns:p14="http://schemas.microsoft.com/office/powerpoint/2010/main" val="210660945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108</a:t>
            </a:fld>
            <a:endParaRPr lang="en-US"/>
          </a:p>
        </p:txBody>
      </p:sp>
    </p:spTree>
    <p:extLst>
      <p:ext uri="{BB962C8B-B14F-4D97-AF65-F5344CB8AC3E}">
        <p14:creationId xmlns:p14="http://schemas.microsoft.com/office/powerpoint/2010/main" val="360885019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112</a:t>
            </a:fld>
            <a:endParaRPr lang="en-US"/>
          </a:p>
        </p:txBody>
      </p:sp>
    </p:spTree>
    <p:extLst>
      <p:ext uri="{BB962C8B-B14F-4D97-AF65-F5344CB8AC3E}">
        <p14:creationId xmlns:p14="http://schemas.microsoft.com/office/powerpoint/2010/main" val="37872425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Do you prefer healthy food? Then, why do you go out and buy potato chips? Preference and choice are not one and the same thing!.</a:t>
            </a:r>
          </a:p>
          <a:p>
            <a:endParaRPr lang="en-US" altLang="en-US" dirty="0"/>
          </a:p>
          <a:p>
            <a:r>
              <a:rPr lang="en-US" altLang="en-US" dirty="0"/>
              <a:t>Also, note that choices need not necessarily mean purchases.  You could choose online and purchase offline.  In other instances choices and purchases are made at the same time (e.g., at the store).</a:t>
            </a:r>
          </a:p>
          <a:p>
            <a:endParaRPr lang="en-US" altLang="en-US" dirty="0"/>
          </a:p>
          <a:p>
            <a:r>
              <a:rPr lang="en-US" altLang="en-US" dirty="0"/>
              <a:t>We will explore these issues more carefully in our discussions of conjoint analysis.</a:t>
            </a:r>
          </a:p>
          <a:p>
            <a:endParaRPr lang="en-US" dirty="0"/>
          </a:p>
        </p:txBody>
      </p:sp>
      <p:sp>
        <p:nvSpPr>
          <p:cNvPr id="4" name="Slide Number Placeholder 3"/>
          <p:cNvSpPr>
            <a:spLocks noGrp="1"/>
          </p:cNvSpPr>
          <p:nvPr>
            <p:ph type="sldNum" sz="quarter" idx="5"/>
          </p:nvPr>
        </p:nvSpPr>
        <p:spPr/>
        <p:txBody>
          <a:bodyPr/>
          <a:lstStyle/>
          <a:p>
            <a:fld id="{F3B288B0-0773-4B2C-A6D8-4AE7FC25D04D}" type="slidenum">
              <a:rPr lang="en-US" smtClean="0"/>
              <a:t>114</a:t>
            </a:fld>
            <a:endParaRPr lang="en-US"/>
          </a:p>
        </p:txBody>
      </p:sp>
    </p:spTree>
    <p:extLst>
      <p:ext uri="{BB962C8B-B14F-4D97-AF65-F5344CB8AC3E}">
        <p14:creationId xmlns:p14="http://schemas.microsoft.com/office/powerpoint/2010/main" val="48238434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115</a:t>
            </a:fld>
            <a:endParaRPr lang="en-US"/>
          </a:p>
        </p:txBody>
      </p:sp>
    </p:spTree>
    <p:extLst>
      <p:ext uri="{BB962C8B-B14F-4D97-AF65-F5344CB8AC3E}">
        <p14:creationId xmlns:p14="http://schemas.microsoft.com/office/powerpoint/2010/main" val="331231437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https://michaelbach.de/ot/cog-Dalmatian/</a:t>
            </a:r>
            <a:r>
              <a:rPr lang="zh-TW" altLang="en-US" dirty="0"/>
              <a:t> </a:t>
            </a:r>
            <a:endParaRPr lang="en-US" altLang="zh-TW" dirty="0"/>
          </a:p>
          <a:p>
            <a:r>
              <a:rPr lang="en-US" b="0" i="0" u="none" strike="noStrike" dirty="0">
                <a:effectLst/>
                <a:latin typeface="Georgia" panose="02040502050405020303" pitchFamily="18" charset="0"/>
                <a:hlinkClick r:id="rId3"/>
              </a:rPr>
              <a:t>Gregory R (2001)</a:t>
            </a:r>
            <a:r>
              <a:rPr lang="en-US" b="0" i="0" dirty="0">
                <a:solidFill>
                  <a:srgbClr val="000000"/>
                </a:solidFill>
                <a:effectLst/>
                <a:latin typeface="Georgia" panose="02040502050405020303" pitchFamily="18" charset="0"/>
              </a:rPr>
              <a:t> The Medawar Lecture 2001 Knowledge for vision: vision for knowledge. Phil Trans Biol Sci </a:t>
            </a:r>
            <a:r>
              <a:rPr lang="zh-TW" altLang="en-US" b="0" i="0" dirty="0">
                <a:solidFill>
                  <a:srgbClr val="000000"/>
                </a:solidFill>
                <a:effectLst/>
                <a:latin typeface="Georgia" panose="02040502050405020303" pitchFamily="18" charset="0"/>
              </a:rPr>
              <a:t> </a:t>
            </a:r>
            <a:endParaRPr lang="en-US" altLang="zh-TW" dirty="0"/>
          </a:p>
          <a:p>
            <a:r>
              <a:rPr lang="en-US" dirty="0"/>
              <a:t>https://royalsocietypublishing.org/doi/pdf/10.1098/rstb.2005.1662</a:t>
            </a:r>
            <a:r>
              <a:rPr lang="zh-TW" altLang="en-US" dirty="0"/>
              <a:t> </a:t>
            </a:r>
            <a:endParaRPr lang="en-US" dirty="0"/>
          </a:p>
        </p:txBody>
      </p:sp>
      <p:sp>
        <p:nvSpPr>
          <p:cNvPr id="4" name="Slide Number Placeholder 3"/>
          <p:cNvSpPr>
            <a:spLocks noGrp="1"/>
          </p:cNvSpPr>
          <p:nvPr>
            <p:ph type="sldNum" sz="quarter" idx="5"/>
          </p:nvPr>
        </p:nvSpPr>
        <p:spPr/>
        <p:txBody>
          <a:bodyPr/>
          <a:lstStyle/>
          <a:p>
            <a:fld id="{F3B288B0-0773-4B2C-A6D8-4AE7FC25D04D}" type="slidenum">
              <a:rPr lang="en-US" smtClean="0"/>
              <a:t>136</a:t>
            </a:fld>
            <a:endParaRPr lang="en-US"/>
          </a:p>
        </p:txBody>
      </p:sp>
    </p:spTree>
    <p:extLst>
      <p:ext uri="{BB962C8B-B14F-4D97-AF65-F5344CB8AC3E}">
        <p14:creationId xmlns:p14="http://schemas.microsoft.com/office/powerpoint/2010/main" val="143260336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142</a:t>
            </a:fld>
            <a:endParaRPr lang="en-US"/>
          </a:p>
        </p:txBody>
      </p:sp>
    </p:spTree>
    <p:extLst>
      <p:ext uri="{BB962C8B-B14F-4D97-AF65-F5344CB8AC3E}">
        <p14:creationId xmlns:p14="http://schemas.microsoft.com/office/powerpoint/2010/main" val="128132791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143</a:t>
            </a:fld>
            <a:endParaRPr lang="en-US"/>
          </a:p>
        </p:txBody>
      </p:sp>
    </p:spTree>
    <p:extLst>
      <p:ext uri="{BB962C8B-B14F-4D97-AF65-F5344CB8AC3E}">
        <p14:creationId xmlns:p14="http://schemas.microsoft.com/office/powerpoint/2010/main" val="2133013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144</a:t>
            </a:fld>
            <a:endParaRPr lang="en-US"/>
          </a:p>
        </p:txBody>
      </p:sp>
    </p:spTree>
    <p:extLst>
      <p:ext uri="{BB962C8B-B14F-4D97-AF65-F5344CB8AC3E}">
        <p14:creationId xmlns:p14="http://schemas.microsoft.com/office/powerpoint/2010/main" val="37155018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I’m debating whether we need to go into further details, that is, how it works.</a:t>
            </a:r>
          </a:p>
          <a:p>
            <a:endParaRPr lang="en-US" dirty="0"/>
          </a:p>
          <a:p>
            <a:r>
              <a:rPr lang="en-US" dirty="0"/>
              <a:t>I guess the best way to explain is to take an example:</a:t>
            </a:r>
          </a:p>
          <a:p>
            <a:endParaRPr lang="en-US" dirty="0"/>
          </a:p>
          <a:p>
            <a:r>
              <a:rPr lang="en-US" dirty="0"/>
              <a:t>If you ask respondents to rate products on several dimensions, including price and quality. If those products that are deemed expensive are also perceived of high quality (and inversely), then you do not need to keep the two dimensions “price” and “quality”. You can simplify and say “they are expensive brands of high quality, and there are cheaper brands of lower quality”. You’ve reduced two dimensions into one.</a:t>
            </a:r>
          </a:p>
          <a:p>
            <a:endParaRPr lang="en-US" dirty="0"/>
          </a:p>
          <a:p>
            <a:r>
              <a:rPr lang="en-US" dirty="0"/>
              <a:t>You can keep reducing dimensions until they can be plotted on a 2D (or 3D) map.</a:t>
            </a:r>
          </a:p>
          <a:p>
            <a:endParaRPr lang="en-US" dirty="0"/>
          </a:p>
        </p:txBody>
      </p:sp>
      <p:sp>
        <p:nvSpPr>
          <p:cNvPr id="4" name="Slide Number Placeholder 3"/>
          <p:cNvSpPr>
            <a:spLocks noGrp="1"/>
          </p:cNvSpPr>
          <p:nvPr>
            <p:ph type="sldNum" sz="quarter" idx="5"/>
          </p:nvPr>
        </p:nvSpPr>
        <p:spPr/>
        <p:txBody>
          <a:bodyPr/>
          <a:lstStyle/>
          <a:p>
            <a:fld id="{F3B288B0-0773-4B2C-A6D8-4AE7FC25D04D}" type="slidenum">
              <a:rPr lang="en-US" smtClean="0"/>
              <a:t>145</a:t>
            </a:fld>
            <a:endParaRPr lang="en-US"/>
          </a:p>
        </p:txBody>
      </p:sp>
    </p:spTree>
    <p:extLst>
      <p:ext uri="{BB962C8B-B14F-4D97-AF65-F5344CB8AC3E}">
        <p14:creationId xmlns:p14="http://schemas.microsoft.com/office/powerpoint/2010/main" val="326499711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t>
            </a:r>
          </a:p>
          <a:p>
            <a:r>
              <a:rPr lang="en-US" dirty="0"/>
              <a:t>https://quizlet.com/382493696/bmal-590-week-1-section-4-marketing-research-tools-flash-cards/ </a:t>
            </a:r>
          </a:p>
        </p:txBody>
      </p:sp>
      <p:sp>
        <p:nvSpPr>
          <p:cNvPr id="4" name="Slide Number Placeholder 3"/>
          <p:cNvSpPr>
            <a:spLocks noGrp="1"/>
          </p:cNvSpPr>
          <p:nvPr>
            <p:ph type="sldNum" sz="quarter" idx="5"/>
          </p:nvPr>
        </p:nvSpPr>
        <p:spPr/>
        <p:txBody>
          <a:bodyPr/>
          <a:lstStyle/>
          <a:p>
            <a:fld id="{F3B288B0-0773-4B2C-A6D8-4AE7FC25D04D}" type="slidenum">
              <a:rPr lang="en-US" smtClean="0"/>
              <a:t>146</a:t>
            </a:fld>
            <a:endParaRPr lang="en-US"/>
          </a:p>
        </p:txBody>
      </p:sp>
    </p:spTree>
    <p:extLst>
      <p:ext uri="{BB962C8B-B14F-4D97-AF65-F5344CB8AC3E}">
        <p14:creationId xmlns:p14="http://schemas.microsoft.com/office/powerpoint/2010/main" val="351118060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Example: a geographic map is a model. A model is designed for a specific purpose.</a:t>
            </a:r>
          </a:p>
          <a:p>
            <a:endParaRPr lang="en-US" dirty="0"/>
          </a:p>
          <a:p>
            <a:r>
              <a:rPr lang="en-US" dirty="0"/>
              <a:t> e.g. a map to navigate does not include all details of the environment (houses </a:t>
            </a:r>
            <a:r>
              <a:rPr lang="en-US" dirty="0" err="1"/>
              <a:t>etc</a:t>
            </a:r>
            <a:r>
              <a:rPr lang="en-US" dirty="0"/>
              <a:t>), but only roads, highway numbers and distances</a:t>
            </a:r>
            <a:endParaRPr lang="fr-FR" dirty="0"/>
          </a:p>
          <a:p>
            <a:endParaRPr lang="en-US" dirty="0"/>
          </a:p>
        </p:txBody>
      </p:sp>
      <p:sp>
        <p:nvSpPr>
          <p:cNvPr id="4" name="Slide Number Placeholder 3"/>
          <p:cNvSpPr>
            <a:spLocks noGrp="1"/>
          </p:cNvSpPr>
          <p:nvPr>
            <p:ph type="sldNum" sz="quarter" idx="5"/>
          </p:nvPr>
        </p:nvSpPr>
        <p:spPr/>
        <p:txBody>
          <a:bodyPr/>
          <a:lstStyle/>
          <a:p>
            <a:fld id="{F3B288B0-0773-4B2C-A6D8-4AE7FC25D04D}" type="slidenum">
              <a:rPr lang="en-US" smtClean="0"/>
              <a:t>147</a:t>
            </a:fld>
            <a:endParaRPr lang="en-US"/>
          </a:p>
        </p:txBody>
      </p:sp>
    </p:spTree>
    <p:extLst>
      <p:ext uri="{BB962C8B-B14F-4D97-AF65-F5344CB8AC3E}">
        <p14:creationId xmlns:p14="http://schemas.microsoft.com/office/powerpoint/2010/main" val="270838237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148</a:t>
            </a:fld>
            <a:endParaRPr lang="en-US"/>
          </a:p>
        </p:txBody>
      </p:sp>
    </p:spTree>
    <p:extLst>
      <p:ext uri="{BB962C8B-B14F-4D97-AF65-F5344CB8AC3E}">
        <p14:creationId xmlns:p14="http://schemas.microsoft.com/office/powerpoint/2010/main" val="241021760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149</a:t>
            </a:fld>
            <a:endParaRPr lang="en-US"/>
          </a:p>
        </p:txBody>
      </p:sp>
    </p:spTree>
    <p:extLst>
      <p:ext uri="{BB962C8B-B14F-4D97-AF65-F5344CB8AC3E}">
        <p14:creationId xmlns:p14="http://schemas.microsoft.com/office/powerpoint/2010/main" val="39139282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150</a:t>
            </a:fld>
            <a:endParaRPr lang="en-US"/>
          </a:p>
        </p:txBody>
      </p:sp>
    </p:spTree>
    <p:extLst>
      <p:ext uri="{BB962C8B-B14F-4D97-AF65-F5344CB8AC3E}">
        <p14:creationId xmlns:p14="http://schemas.microsoft.com/office/powerpoint/2010/main" val="194922911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151</a:t>
            </a:fld>
            <a:endParaRPr lang="en-US"/>
          </a:p>
        </p:txBody>
      </p:sp>
    </p:spTree>
    <p:extLst>
      <p:ext uri="{BB962C8B-B14F-4D97-AF65-F5344CB8AC3E}">
        <p14:creationId xmlns:p14="http://schemas.microsoft.com/office/powerpoint/2010/main" val="27424270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152</a:t>
            </a:fld>
            <a:endParaRPr lang="en-US"/>
          </a:p>
        </p:txBody>
      </p:sp>
    </p:spTree>
    <p:extLst>
      <p:ext uri="{BB962C8B-B14F-4D97-AF65-F5344CB8AC3E}">
        <p14:creationId xmlns:p14="http://schemas.microsoft.com/office/powerpoint/2010/main" val="62266431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153</a:t>
            </a:fld>
            <a:endParaRPr lang="en-US"/>
          </a:p>
        </p:txBody>
      </p:sp>
    </p:spTree>
    <p:extLst>
      <p:ext uri="{BB962C8B-B14F-4D97-AF65-F5344CB8AC3E}">
        <p14:creationId xmlns:p14="http://schemas.microsoft.com/office/powerpoint/2010/main" val="392890088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B288B0-0773-4B2C-A6D8-4AE7FC25D04D}" type="slidenum">
              <a:rPr lang="en-US" smtClean="0"/>
              <a:t>154</a:t>
            </a:fld>
            <a:endParaRPr lang="en-US"/>
          </a:p>
        </p:txBody>
      </p:sp>
    </p:spTree>
    <p:extLst>
      <p:ext uri="{BB962C8B-B14F-4D97-AF65-F5344CB8AC3E}">
        <p14:creationId xmlns:p14="http://schemas.microsoft.com/office/powerpoint/2010/main" val="6719025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621541" y="6494148"/>
            <a:ext cx="9083035" cy="348055"/>
          </a:xfrm>
          <a:prstGeom prst="rect">
            <a:avLst/>
          </a:prstGeom>
        </p:spPr>
        <p:txBody>
          <a:bodyPr/>
          <a:lstStyle/>
          <a:p>
            <a:endParaRPr lang="en-US" dirty="0"/>
          </a:p>
        </p:txBody>
      </p:sp>
      <p:sp>
        <p:nvSpPr>
          <p:cNvPr id="8" name="Rectangle 7">
            <a:extLst>
              <a:ext uri="{FF2B5EF4-FFF2-40B4-BE49-F238E27FC236}">
                <a16:creationId xmlns:a16="http://schemas.microsoft.com/office/drawing/2014/main" id="{6CE680EE-08FA-4E1C-8CAA-FFADC62907D9}"/>
              </a:ext>
            </a:extLst>
          </p:cNvPr>
          <p:cNvSpPr/>
          <p:nvPr/>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6425184" y="1122363"/>
            <a:ext cx="5425440" cy="2387600"/>
          </a:xfrm>
        </p:spPr>
        <p:txBody>
          <a:bodyPr lIns="0" rIns="0" anchor="b">
            <a:normAutofit/>
          </a:bodyPr>
          <a:lstStyle>
            <a:lvl1pPr algn="l">
              <a:defRPr sz="4400"/>
            </a:lvl1pPr>
          </a:lstStyle>
          <a:p>
            <a:r>
              <a:rPr lang="en-US" dirty="0"/>
              <a:t>Click to edit Master title style</a:t>
            </a:r>
          </a:p>
        </p:txBody>
      </p:sp>
      <p:sp>
        <p:nvSpPr>
          <p:cNvPr id="3" name="Subtitle 2"/>
          <p:cNvSpPr>
            <a:spLocks noGrp="1"/>
          </p:cNvSpPr>
          <p:nvPr>
            <p:ph type="subTitle" idx="1"/>
          </p:nvPr>
        </p:nvSpPr>
        <p:spPr>
          <a:xfrm>
            <a:off x="6425183" y="3662517"/>
            <a:ext cx="5425439" cy="2713789"/>
          </a:xfrm>
        </p:spPr>
        <p:txBody>
          <a:bodyPr lIns="0">
            <a:normAutofit/>
          </a:bodyPr>
          <a:lstStyle>
            <a:lvl1pPr marL="457200" indent="-457200" algn="l">
              <a:buFont typeface="+mj-lt"/>
              <a:buAutoNum type="arabicPeriod"/>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1475232" y="5584592"/>
            <a:ext cx="2743200" cy="365125"/>
          </a:xfrm>
          <a:prstGeom prst="rect">
            <a:avLst/>
          </a:prstGeom>
        </p:spPr>
        <p:txBody>
          <a:bodyPr/>
          <a:lstStyle/>
          <a:p>
            <a:fld id="{BFB14561-AB3C-480F-9A3A-72A0463561FA}" type="datetimeFigureOut">
              <a:rPr lang="en-US" smtClean="0"/>
              <a:t>3/10/2022</a:t>
            </a:fld>
            <a:endParaRPr lang="en-US"/>
          </a:p>
        </p:txBody>
      </p:sp>
      <p:sp>
        <p:nvSpPr>
          <p:cNvPr id="6" name="Slide Number Placeholder 5"/>
          <p:cNvSpPr>
            <a:spLocks noGrp="1"/>
          </p:cNvSpPr>
          <p:nvPr>
            <p:ph type="sldNum" sz="quarter" idx="12"/>
          </p:nvPr>
        </p:nvSpPr>
        <p:spPr>
          <a:xfrm>
            <a:off x="11029188" y="6494148"/>
            <a:ext cx="649224" cy="363853"/>
          </a:xfrm>
          <a:prstGeom prst="rect">
            <a:avLst/>
          </a:prstGeom>
        </p:spPr>
        <p:txBody>
          <a:bodyPr/>
          <a:lstStyle/>
          <a:p>
            <a:fld id="{43723752-0CBF-42C3-8493-F0E2143DFBE2}" type="slidenum">
              <a:rPr lang="en-US" smtClean="0"/>
              <a:t>‹#›</a:t>
            </a:fld>
            <a:endParaRPr lang="en-US"/>
          </a:p>
        </p:txBody>
      </p:sp>
      <p:sp>
        <p:nvSpPr>
          <p:cNvPr id="7" name="Rectangle 6">
            <a:extLst>
              <a:ext uri="{FF2B5EF4-FFF2-40B4-BE49-F238E27FC236}">
                <a16:creationId xmlns:a16="http://schemas.microsoft.com/office/drawing/2014/main" id="{FDB230DE-2276-4EA7-B505-85286AA815F1}"/>
              </a:ext>
            </a:extLst>
          </p:cNvPr>
          <p:cNvSpPr/>
          <p:nvPr/>
        </p:nvSpPr>
        <p:spPr>
          <a:xfrm>
            <a:off x="0" y="0"/>
            <a:ext cx="6096000" cy="6858000"/>
          </a:xfrm>
          <a:prstGeom prst="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a:extLst>
              <a:ext uri="{FF2B5EF4-FFF2-40B4-BE49-F238E27FC236}">
                <a16:creationId xmlns:a16="http://schemas.microsoft.com/office/drawing/2014/main" id="{304BCD39-5BB7-4E85-BF41-52C93F5823FE}"/>
              </a:ext>
            </a:extLst>
          </p:cNvPr>
          <p:cNvSpPr/>
          <p:nvPr/>
        </p:nvSpPr>
        <p:spPr>
          <a:xfrm>
            <a:off x="6425185" y="3544676"/>
            <a:ext cx="952500" cy="83128"/>
          </a:xfrm>
          <a:prstGeom prst="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a:extLst>
              <a:ext uri="{FF2B5EF4-FFF2-40B4-BE49-F238E27FC236}">
                <a16:creationId xmlns:a16="http://schemas.microsoft.com/office/drawing/2014/main" id="{DDA8AD74-749C-41ED-AAD4-650807003C1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2356" y="5360862"/>
            <a:ext cx="2574520" cy="703809"/>
          </a:xfrm>
          <a:prstGeom prst="rect">
            <a:avLst/>
          </a:prstGeom>
        </p:spPr>
      </p:pic>
      <p:pic>
        <p:nvPicPr>
          <p:cNvPr id="15" name="Picture 14">
            <a:extLst>
              <a:ext uri="{FF2B5EF4-FFF2-40B4-BE49-F238E27FC236}">
                <a16:creationId xmlns:a16="http://schemas.microsoft.com/office/drawing/2014/main" id="{0DDF4C6D-57CD-469B-B748-237256DA86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42761" y="5166052"/>
            <a:ext cx="2220068" cy="925028"/>
          </a:xfrm>
          <a:prstGeom prst="rect">
            <a:avLst/>
          </a:prstGeom>
        </p:spPr>
      </p:pic>
      <p:sp>
        <p:nvSpPr>
          <p:cNvPr id="16" name="TextBox 15">
            <a:extLst>
              <a:ext uri="{FF2B5EF4-FFF2-40B4-BE49-F238E27FC236}">
                <a16:creationId xmlns:a16="http://schemas.microsoft.com/office/drawing/2014/main" id="{3AEFC268-8274-4ECE-A916-9498D4FCDAA7}"/>
              </a:ext>
            </a:extLst>
          </p:cNvPr>
          <p:cNvSpPr txBox="1"/>
          <p:nvPr/>
        </p:nvSpPr>
        <p:spPr>
          <a:xfrm>
            <a:off x="209708" y="6158924"/>
            <a:ext cx="5650472" cy="507831"/>
          </a:xfrm>
          <a:prstGeom prst="rect">
            <a:avLst/>
          </a:prstGeom>
          <a:noFill/>
        </p:spPr>
        <p:txBody>
          <a:bodyPr wrap="square" rtlCol="0">
            <a:spAutoFit/>
          </a:bodyPr>
          <a:lstStyle/>
          <a:p>
            <a:pPr algn="just"/>
            <a:r>
              <a:rPr lang="en-US" sz="900" dirty="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 Copyright DecisionPro, Inc.  2018. Commercial distribution and any publication is not authorized. Copying and distribution for non-commercial educational purposes only is authorized if this notice appears on every copy.</a:t>
            </a:r>
          </a:p>
        </p:txBody>
      </p:sp>
      <p:sp>
        <p:nvSpPr>
          <p:cNvPr id="17" name="TextBox 16">
            <a:extLst>
              <a:ext uri="{FF2B5EF4-FFF2-40B4-BE49-F238E27FC236}">
                <a16:creationId xmlns:a16="http://schemas.microsoft.com/office/drawing/2014/main" id="{7308DFBD-93E5-45C5-8E98-C08A334D583E}"/>
              </a:ext>
            </a:extLst>
          </p:cNvPr>
          <p:cNvSpPr txBox="1"/>
          <p:nvPr/>
        </p:nvSpPr>
        <p:spPr>
          <a:xfrm>
            <a:off x="209708" y="4742038"/>
            <a:ext cx="5650472" cy="507831"/>
          </a:xfrm>
          <a:prstGeom prst="rect">
            <a:avLst/>
          </a:prstGeom>
          <a:noFill/>
        </p:spPr>
        <p:txBody>
          <a:bodyPr wrap="square" rtlCol="0">
            <a:spAutoFit/>
          </a:bodyPr>
          <a:lstStyle/>
          <a:p>
            <a:pPr algn="just"/>
            <a:r>
              <a:rPr lang="en-US" sz="900" noProof="0" dirty="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Material designed to accompany the book </a:t>
            </a:r>
            <a:r>
              <a:rPr lang="en-US" sz="900" b="1" noProof="0" dirty="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Principles of Marketing Engineering and Analytics</a:t>
            </a:r>
            <a:r>
              <a:rPr lang="en-US" sz="900" noProof="0" dirty="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 by Lilien, Rangaswamy and De Bruyn, and the marketing analytics software </a:t>
            </a:r>
            <a:r>
              <a:rPr lang="en-US" sz="900" b="1" noProof="0" dirty="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Enginius</a:t>
            </a:r>
            <a:r>
              <a:rPr lang="en-US" sz="900" noProof="0" dirty="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 available at http://www.enginius.biz</a:t>
            </a:r>
          </a:p>
        </p:txBody>
      </p:sp>
      <p:sp>
        <p:nvSpPr>
          <p:cNvPr id="18" name="Oval 17">
            <a:extLst>
              <a:ext uri="{FF2B5EF4-FFF2-40B4-BE49-F238E27FC236}">
                <a16:creationId xmlns:a16="http://schemas.microsoft.com/office/drawing/2014/main" id="{CDD7B6B5-25A0-4E6D-8DC1-25183ABC59B3}"/>
              </a:ext>
            </a:extLst>
          </p:cNvPr>
          <p:cNvSpPr/>
          <p:nvPr/>
        </p:nvSpPr>
        <p:spPr>
          <a:xfrm>
            <a:off x="0" y="0"/>
            <a:ext cx="3401568" cy="2551176"/>
          </a:xfrm>
          <a:prstGeom prst="ellipse">
            <a:avLst/>
          </a:prstGeom>
          <a:gradFill flip="none" rotWithShape="1">
            <a:gsLst>
              <a:gs pos="0">
                <a:schemeClr val="bg1">
                  <a:alpha val="50000"/>
                </a:schemeClr>
              </a:gs>
              <a:gs pos="62000">
                <a:srgbClr val="0153A5">
                  <a:alpha val="0"/>
                </a:srgb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7371661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CE680EE-08FA-4E1C-8CAA-FFADC62907D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Picture Placeholder 8"/>
          <p:cNvSpPr>
            <a:spLocks noGrp="1"/>
          </p:cNvSpPr>
          <p:nvPr>
            <p:ph type="pic" sz="quarter" idx="10"/>
          </p:nvPr>
        </p:nvSpPr>
        <p:spPr>
          <a:xfrm>
            <a:off x="0" y="5601"/>
            <a:ext cx="6400800" cy="6852399"/>
          </a:xfrm>
        </p:spPr>
        <p:txBody>
          <a:bodyPr/>
          <a:lstStyle/>
          <a:p>
            <a:endParaRPr lang="en-US"/>
          </a:p>
        </p:txBody>
      </p:sp>
      <p:sp>
        <p:nvSpPr>
          <p:cNvPr id="3" name="Title 1"/>
          <p:cNvSpPr>
            <a:spLocks noGrp="1"/>
          </p:cNvSpPr>
          <p:nvPr>
            <p:ph type="ctrTitle"/>
          </p:nvPr>
        </p:nvSpPr>
        <p:spPr>
          <a:xfrm>
            <a:off x="6644362" y="1112089"/>
            <a:ext cx="5273660" cy="2387600"/>
          </a:xfrm>
        </p:spPr>
        <p:txBody>
          <a:bodyPr lIns="0" anchor="b">
            <a:normAutofit/>
          </a:bodyPr>
          <a:lstStyle>
            <a:lvl1pPr algn="l">
              <a:defRPr sz="4400"/>
            </a:lvl1pPr>
          </a:lstStyle>
          <a:p>
            <a:r>
              <a:rPr lang="en-US" dirty="0"/>
              <a:t>Click to edit Master title style</a:t>
            </a:r>
          </a:p>
        </p:txBody>
      </p:sp>
      <p:sp>
        <p:nvSpPr>
          <p:cNvPr id="4" name="Subtitle 2"/>
          <p:cNvSpPr>
            <a:spLocks noGrp="1"/>
          </p:cNvSpPr>
          <p:nvPr>
            <p:ph type="subTitle" idx="1"/>
          </p:nvPr>
        </p:nvSpPr>
        <p:spPr>
          <a:xfrm>
            <a:off x="6644363" y="3652243"/>
            <a:ext cx="5273659" cy="2713789"/>
          </a:xfrm>
        </p:spPr>
        <p:txBody>
          <a:bodyPr lIns="0" anchor="ctr" anchorCtr="0">
            <a:normAutofit/>
          </a:bodyPr>
          <a:lstStyle>
            <a:lvl1pPr marL="457200" indent="-457200" algn="l">
              <a:buFont typeface="+mj-lt"/>
              <a:buAutoNum type="arabicPeriod"/>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Rectangle 4">
            <a:extLst>
              <a:ext uri="{FF2B5EF4-FFF2-40B4-BE49-F238E27FC236}">
                <a16:creationId xmlns:a16="http://schemas.microsoft.com/office/drawing/2014/main" id="{304BCD39-5BB7-4E85-BF41-52C93F5823FE}"/>
              </a:ext>
            </a:extLst>
          </p:cNvPr>
          <p:cNvSpPr/>
          <p:nvPr userDrawn="1"/>
        </p:nvSpPr>
        <p:spPr>
          <a:xfrm>
            <a:off x="6644363" y="3534402"/>
            <a:ext cx="952500" cy="83128"/>
          </a:xfrm>
          <a:prstGeom prst="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759985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lIns="0"/>
          <a:lstStyle/>
          <a:p>
            <a:r>
              <a:rPr lang="en-US"/>
              <a:t>Click to edit Master title style</a:t>
            </a:r>
            <a:endParaRPr lang="en-US" dirty="0"/>
          </a:p>
        </p:txBody>
      </p:sp>
      <p:sp>
        <p:nvSpPr>
          <p:cNvPr id="3" name="Content Placeholder 2"/>
          <p:cNvSpPr>
            <a:spLocks noGrp="1"/>
          </p:cNvSpPr>
          <p:nvPr>
            <p:ph idx="1"/>
          </p:nvPr>
        </p:nvSpPr>
        <p:spPr/>
        <p:txBody>
          <a:bodyPr anchor="t">
            <a:normAutofit/>
          </a:bodyPr>
          <a:lstStyle>
            <a:lvl1pPr>
              <a:lnSpc>
                <a:spcPct val="100000"/>
              </a:lnSpc>
              <a:spcBef>
                <a:spcPts val="600"/>
              </a:spcBef>
              <a:spcAft>
                <a:spcPts val="600"/>
              </a:spcAft>
              <a:defRPr sz="2800">
                <a:solidFill>
                  <a:schemeClr val="tx1"/>
                </a:solidFill>
              </a:defRPr>
            </a:lvl1pPr>
            <a:lvl2pPr>
              <a:lnSpc>
                <a:spcPct val="100000"/>
              </a:lnSpc>
              <a:spcBef>
                <a:spcPts val="600"/>
              </a:spcBef>
              <a:spcAft>
                <a:spcPts val="600"/>
              </a:spcAft>
              <a:defRPr sz="2400">
                <a:solidFill>
                  <a:schemeClr val="tx1"/>
                </a:solidFill>
              </a:defRPr>
            </a:lvl2pPr>
            <a:lvl3pPr>
              <a:lnSpc>
                <a:spcPct val="100000"/>
              </a:lnSpc>
              <a:spcBef>
                <a:spcPts val="600"/>
              </a:spcBef>
              <a:spcAft>
                <a:spcPts val="600"/>
              </a:spcAft>
              <a:defRPr sz="2000">
                <a:solidFill>
                  <a:schemeClr val="tx1"/>
                </a:solidFill>
              </a:defRPr>
            </a:lvl3pPr>
            <a:lvl4pPr>
              <a:lnSpc>
                <a:spcPct val="100000"/>
              </a:lnSpc>
              <a:spcBef>
                <a:spcPts val="600"/>
              </a:spcBef>
              <a:spcAft>
                <a:spcPts val="600"/>
              </a:spcAft>
              <a:defRPr sz="1800">
                <a:solidFill>
                  <a:schemeClr val="tx1"/>
                </a:solidFill>
              </a:defRPr>
            </a:lvl4pPr>
            <a:lvl5pPr>
              <a:lnSpc>
                <a:spcPct val="100000"/>
              </a:lnSpc>
              <a:spcBef>
                <a:spcPts val="600"/>
              </a:spcBef>
              <a:spcAft>
                <a:spcPts val="600"/>
              </a:spcAft>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201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1" y="4589465"/>
            <a:ext cx="10515600" cy="1061528"/>
          </a:xfrm>
        </p:spPr>
        <p:txBody>
          <a:bodyPr lIns="0"/>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Rectangle 6">
            <a:extLst>
              <a:ext uri="{FF2B5EF4-FFF2-40B4-BE49-F238E27FC236}">
                <a16:creationId xmlns:a16="http://schemas.microsoft.com/office/drawing/2014/main" id="{C64531F5-485C-49C7-8E04-49A46E56E908}"/>
              </a:ext>
            </a:extLst>
          </p:cNvPr>
          <p:cNvSpPr/>
          <p:nvPr/>
        </p:nvSpPr>
        <p:spPr>
          <a:xfrm>
            <a:off x="5843" y="2770633"/>
            <a:ext cx="12192000" cy="1828229"/>
          </a:xfrm>
          <a:prstGeom prst="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1851" y="2770632"/>
            <a:ext cx="10515600" cy="1745101"/>
          </a:xfrm>
        </p:spPr>
        <p:txBody>
          <a:bodyPr lIns="0" anchor="b">
            <a:normAutofit/>
          </a:bodyPr>
          <a:lstStyle>
            <a:lvl1pPr>
              <a:defRPr sz="4400">
                <a:solidFill>
                  <a:schemeClr val="bg1"/>
                </a:solidFill>
              </a:defRPr>
            </a:lvl1pPr>
          </a:lstStyle>
          <a:p>
            <a:r>
              <a:rPr lang="en-US" dirty="0"/>
              <a:t>Click to edit Master title style</a:t>
            </a:r>
          </a:p>
        </p:txBody>
      </p:sp>
      <p:sp>
        <p:nvSpPr>
          <p:cNvPr id="8" name="Rectangle 7">
            <a:extLst>
              <a:ext uri="{FF2B5EF4-FFF2-40B4-BE49-F238E27FC236}">
                <a16:creationId xmlns:a16="http://schemas.microsoft.com/office/drawing/2014/main" id="{EBE12471-FFB7-4404-9A52-33748233D3A1}"/>
              </a:ext>
            </a:extLst>
          </p:cNvPr>
          <p:cNvSpPr/>
          <p:nvPr/>
        </p:nvSpPr>
        <p:spPr>
          <a:xfrm>
            <a:off x="831851" y="4515733"/>
            <a:ext cx="952500" cy="83128"/>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a:extLst>
              <a:ext uri="{FF2B5EF4-FFF2-40B4-BE49-F238E27FC236}">
                <a16:creationId xmlns:a16="http://schemas.microsoft.com/office/drawing/2014/main" id="{50390433-BD6B-4E00-A1B8-12F49C6B9C93}"/>
              </a:ext>
            </a:extLst>
          </p:cNvPr>
          <p:cNvSpPr/>
          <p:nvPr/>
        </p:nvSpPr>
        <p:spPr>
          <a:xfrm>
            <a:off x="0" y="0"/>
            <a:ext cx="12192000" cy="16276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4574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lIns="0"/>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lIns="0"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lIns="0"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88140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lIns="0"/>
          <a:lstStyle/>
          <a:p>
            <a:r>
              <a:rPr lang="en-US" dirty="0"/>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solidFill>
                  <a:srgbClr val="0153A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solidFill>
                  <a:srgbClr val="0153A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26859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035662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4616B69-DABA-4E3F-92BC-3ABF94A442DC}"/>
              </a:ext>
            </a:extLst>
          </p:cNvPr>
          <p:cNvSpPr/>
          <p:nvPr/>
        </p:nvSpPr>
        <p:spPr>
          <a:xfrm>
            <a:off x="0" y="0"/>
            <a:ext cx="12192000" cy="16276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752869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2">
            <a:extLst>
              <a:ext uri="{FF2B5EF4-FFF2-40B4-BE49-F238E27FC236}">
                <a16:creationId xmlns:a16="http://schemas.microsoft.com/office/drawing/2014/main" id="{B528EB98-25FA-4AA1-8E20-F749F8F21DE5}"/>
              </a:ext>
            </a:extLst>
          </p:cNvPr>
          <p:cNvSpPr>
            <a:spLocks noGrp="1" noChangeArrowheads="1"/>
          </p:cNvSpPr>
          <p:nvPr>
            <p:ph type="dt" sz="half" idx="10"/>
          </p:nvPr>
        </p:nvSpPr>
        <p:spPr>
          <a:ln/>
        </p:spPr>
        <p:txBody>
          <a:bodyPr/>
          <a:lstStyle>
            <a:lvl1pPr>
              <a:defRPr/>
            </a:lvl1pPr>
          </a:lstStyle>
          <a:p>
            <a:fld id="{C760A8E2-EE25-4E57-A350-033E74E6110A}" type="datetimeFigureOut">
              <a:rPr lang="en-US" smtClean="0"/>
              <a:t>3/10/2022</a:t>
            </a:fld>
            <a:endParaRPr lang="en-US"/>
          </a:p>
        </p:txBody>
      </p:sp>
      <p:sp>
        <p:nvSpPr>
          <p:cNvPr id="5" name="Rectangle 3">
            <a:extLst>
              <a:ext uri="{FF2B5EF4-FFF2-40B4-BE49-F238E27FC236}">
                <a16:creationId xmlns:a16="http://schemas.microsoft.com/office/drawing/2014/main" id="{D930D619-CBCF-40F6-9E77-723E4665F4F4}"/>
              </a:ext>
            </a:extLst>
          </p:cNvPr>
          <p:cNvSpPr>
            <a:spLocks noGrp="1" noChangeArrowheads="1"/>
          </p:cNvSpPr>
          <p:nvPr>
            <p:ph type="ftr" sz="quarter" idx="11"/>
          </p:nvPr>
        </p:nvSpPr>
        <p:spPr>
          <a:ln/>
        </p:spPr>
        <p:txBody>
          <a:bodyPr/>
          <a:lstStyle>
            <a:lvl1pPr>
              <a:defRPr/>
            </a:lvl1pPr>
          </a:lstStyle>
          <a:p>
            <a:endParaRPr lang="en-US"/>
          </a:p>
        </p:txBody>
      </p:sp>
      <p:sp>
        <p:nvSpPr>
          <p:cNvPr id="6" name="Rectangle 4">
            <a:extLst>
              <a:ext uri="{FF2B5EF4-FFF2-40B4-BE49-F238E27FC236}">
                <a16:creationId xmlns:a16="http://schemas.microsoft.com/office/drawing/2014/main" id="{98CF7829-FB8F-4DE6-8FE7-2D1F1BB619E5}"/>
              </a:ext>
            </a:extLst>
          </p:cNvPr>
          <p:cNvSpPr>
            <a:spLocks noGrp="1" noChangeArrowheads="1"/>
          </p:cNvSpPr>
          <p:nvPr>
            <p:ph type="sldNum" sz="quarter" idx="12"/>
          </p:nvPr>
        </p:nvSpPr>
        <p:spPr>
          <a:ln/>
        </p:spPr>
        <p:txBody>
          <a:bodyPr/>
          <a:lstStyle>
            <a:lvl1pPr>
              <a:defRPr/>
            </a:lvl1pPr>
          </a:lstStyle>
          <a:p>
            <a:fld id="{944ECA42-3EAE-4709-865B-D46377FBFE70}" type="slidenum">
              <a:rPr lang="en-US" smtClean="0"/>
              <a:t>‹#›</a:t>
            </a:fld>
            <a:endParaRPr lang="en-US"/>
          </a:p>
        </p:txBody>
      </p:sp>
    </p:spTree>
    <p:extLst>
      <p:ext uri="{BB962C8B-B14F-4D97-AF65-F5344CB8AC3E}">
        <p14:creationId xmlns:p14="http://schemas.microsoft.com/office/powerpoint/2010/main" val="1104477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i="0"/>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95169C13-2531-432B-94A5-B7C6512F556F}"/>
              </a:ext>
            </a:extLst>
          </p:cNvPr>
          <p:cNvSpPr>
            <a:spLocks noGrp="1" noChangeArrowheads="1"/>
          </p:cNvSpPr>
          <p:nvPr>
            <p:ph type="dt" sz="half" idx="10"/>
          </p:nvPr>
        </p:nvSpPr>
        <p:spPr>
          <a:ln/>
        </p:spPr>
        <p:txBody>
          <a:bodyPr/>
          <a:lstStyle>
            <a:lvl1pPr>
              <a:defRPr/>
            </a:lvl1pPr>
          </a:lstStyle>
          <a:p>
            <a:fld id="{C760A8E2-EE25-4E57-A350-033E74E6110A}" type="datetimeFigureOut">
              <a:rPr lang="en-US" smtClean="0"/>
              <a:t>3/10/2022</a:t>
            </a:fld>
            <a:endParaRPr lang="en-US"/>
          </a:p>
        </p:txBody>
      </p:sp>
      <p:sp>
        <p:nvSpPr>
          <p:cNvPr id="5" name="Rectangle 3">
            <a:extLst>
              <a:ext uri="{FF2B5EF4-FFF2-40B4-BE49-F238E27FC236}">
                <a16:creationId xmlns:a16="http://schemas.microsoft.com/office/drawing/2014/main" id="{8FC6DF50-F576-4B20-AEE9-143E262FA835}"/>
              </a:ext>
            </a:extLst>
          </p:cNvPr>
          <p:cNvSpPr>
            <a:spLocks noGrp="1" noChangeArrowheads="1"/>
          </p:cNvSpPr>
          <p:nvPr>
            <p:ph type="ftr" sz="quarter" idx="11"/>
          </p:nvPr>
        </p:nvSpPr>
        <p:spPr>
          <a:ln/>
        </p:spPr>
        <p:txBody>
          <a:bodyPr/>
          <a:lstStyle>
            <a:lvl1pPr>
              <a:defRPr/>
            </a:lvl1pPr>
          </a:lstStyle>
          <a:p>
            <a:endParaRPr lang="en-US"/>
          </a:p>
        </p:txBody>
      </p:sp>
      <p:sp>
        <p:nvSpPr>
          <p:cNvPr id="6" name="Rectangle 4">
            <a:extLst>
              <a:ext uri="{FF2B5EF4-FFF2-40B4-BE49-F238E27FC236}">
                <a16:creationId xmlns:a16="http://schemas.microsoft.com/office/drawing/2014/main" id="{A0C28F32-3DD8-4BB0-92A5-CD2097122F4C}"/>
              </a:ext>
            </a:extLst>
          </p:cNvPr>
          <p:cNvSpPr>
            <a:spLocks noGrp="1" noChangeArrowheads="1"/>
          </p:cNvSpPr>
          <p:nvPr>
            <p:ph type="sldNum" sz="quarter" idx="12"/>
          </p:nvPr>
        </p:nvSpPr>
        <p:spPr>
          <a:ln/>
        </p:spPr>
        <p:txBody>
          <a:bodyPr/>
          <a:lstStyle>
            <a:lvl1pPr>
              <a:defRPr/>
            </a:lvl1pPr>
          </a:lstStyle>
          <a:p>
            <a:fld id="{944ECA42-3EAE-4709-865B-D46377FBFE70}" type="slidenum">
              <a:rPr lang="en-US" smtClean="0"/>
              <a:t>‹#›</a:t>
            </a:fld>
            <a:endParaRPr lang="en-US"/>
          </a:p>
        </p:txBody>
      </p:sp>
    </p:spTree>
    <p:extLst>
      <p:ext uri="{BB962C8B-B14F-4D97-AF65-F5344CB8AC3E}">
        <p14:creationId xmlns:p14="http://schemas.microsoft.com/office/powerpoint/2010/main" val="3823088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id="{F44A44B2-4D4C-4455-AE64-838E7F7AE0A0}"/>
              </a:ext>
            </a:extLst>
          </p:cNvPr>
          <p:cNvSpPr>
            <a:spLocks noGrp="1" noChangeArrowheads="1"/>
          </p:cNvSpPr>
          <p:nvPr>
            <p:ph type="dt" sz="half" idx="10"/>
          </p:nvPr>
        </p:nvSpPr>
        <p:spPr>
          <a:ln/>
        </p:spPr>
        <p:txBody>
          <a:bodyPr/>
          <a:lstStyle>
            <a:lvl1pPr>
              <a:defRPr/>
            </a:lvl1pPr>
          </a:lstStyle>
          <a:p>
            <a:fld id="{C760A8E2-EE25-4E57-A350-033E74E6110A}" type="datetimeFigureOut">
              <a:rPr lang="en-US" smtClean="0"/>
              <a:t>3/10/2022</a:t>
            </a:fld>
            <a:endParaRPr lang="en-US"/>
          </a:p>
        </p:txBody>
      </p:sp>
      <p:sp>
        <p:nvSpPr>
          <p:cNvPr id="5" name="Rectangle 3">
            <a:extLst>
              <a:ext uri="{FF2B5EF4-FFF2-40B4-BE49-F238E27FC236}">
                <a16:creationId xmlns:a16="http://schemas.microsoft.com/office/drawing/2014/main" id="{DAFBF1AB-FE6D-4616-A1AF-7AB09502BE74}"/>
              </a:ext>
            </a:extLst>
          </p:cNvPr>
          <p:cNvSpPr>
            <a:spLocks noGrp="1" noChangeArrowheads="1"/>
          </p:cNvSpPr>
          <p:nvPr>
            <p:ph type="ftr" sz="quarter" idx="11"/>
          </p:nvPr>
        </p:nvSpPr>
        <p:spPr>
          <a:ln/>
        </p:spPr>
        <p:txBody>
          <a:bodyPr/>
          <a:lstStyle>
            <a:lvl1pPr>
              <a:defRPr/>
            </a:lvl1pPr>
          </a:lstStyle>
          <a:p>
            <a:endParaRPr lang="en-US"/>
          </a:p>
        </p:txBody>
      </p:sp>
      <p:sp>
        <p:nvSpPr>
          <p:cNvPr id="6" name="Rectangle 4">
            <a:extLst>
              <a:ext uri="{FF2B5EF4-FFF2-40B4-BE49-F238E27FC236}">
                <a16:creationId xmlns:a16="http://schemas.microsoft.com/office/drawing/2014/main" id="{B12A186D-93CA-4F3A-A8B8-DD40F84CA969}"/>
              </a:ext>
            </a:extLst>
          </p:cNvPr>
          <p:cNvSpPr>
            <a:spLocks noGrp="1" noChangeArrowheads="1"/>
          </p:cNvSpPr>
          <p:nvPr>
            <p:ph type="sldNum" sz="quarter" idx="12"/>
          </p:nvPr>
        </p:nvSpPr>
        <p:spPr>
          <a:ln/>
        </p:spPr>
        <p:txBody>
          <a:bodyPr/>
          <a:lstStyle>
            <a:lvl1pPr>
              <a:defRPr/>
            </a:lvl1pPr>
          </a:lstStyle>
          <a:p>
            <a:fld id="{944ECA42-3EAE-4709-865B-D46377FBFE70}" type="slidenum">
              <a:rPr lang="en-US" smtClean="0"/>
              <a:t>‹#›</a:t>
            </a:fld>
            <a:endParaRPr lang="en-US"/>
          </a:p>
        </p:txBody>
      </p:sp>
    </p:spTree>
    <p:extLst>
      <p:ext uri="{BB962C8B-B14F-4D97-AF65-F5344CB8AC3E}">
        <p14:creationId xmlns:p14="http://schemas.microsoft.com/office/powerpoint/2010/main" val="36108623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685800"/>
            <a:ext cx="56388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46800" y="685800"/>
            <a:ext cx="56388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71E14F09-8EA6-4998-B4C2-1B70CBE0BA34}"/>
              </a:ext>
            </a:extLst>
          </p:cNvPr>
          <p:cNvSpPr>
            <a:spLocks noGrp="1" noChangeArrowheads="1"/>
          </p:cNvSpPr>
          <p:nvPr>
            <p:ph type="dt" sz="half" idx="10"/>
          </p:nvPr>
        </p:nvSpPr>
        <p:spPr>
          <a:ln/>
        </p:spPr>
        <p:txBody>
          <a:bodyPr/>
          <a:lstStyle>
            <a:lvl1pPr>
              <a:defRPr/>
            </a:lvl1pPr>
          </a:lstStyle>
          <a:p>
            <a:fld id="{C760A8E2-EE25-4E57-A350-033E74E6110A}" type="datetimeFigureOut">
              <a:rPr lang="en-US" smtClean="0"/>
              <a:t>3/10/2022</a:t>
            </a:fld>
            <a:endParaRPr lang="en-US"/>
          </a:p>
        </p:txBody>
      </p:sp>
      <p:sp>
        <p:nvSpPr>
          <p:cNvPr id="6" name="Rectangle 3">
            <a:extLst>
              <a:ext uri="{FF2B5EF4-FFF2-40B4-BE49-F238E27FC236}">
                <a16:creationId xmlns:a16="http://schemas.microsoft.com/office/drawing/2014/main" id="{AD2A9827-586A-43D7-A5D8-2F3F5B177349}"/>
              </a:ext>
            </a:extLst>
          </p:cNvPr>
          <p:cNvSpPr>
            <a:spLocks noGrp="1" noChangeArrowheads="1"/>
          </p:cNvSpPr>
          <p:nvPr>
            <p:ph type="ftr" sz="quarter" idx="11"/>
          </p:nvPr>
        </p:nvSpPr>
        <p:spPr>
          <a:ln/>
        </p:spPr>
        <p:txBody>
          <a:bodyPr/>
          <a:lstStyle>
            <a:lvl1pPr>
              <a:defRPr/>
            </a:lvl1pPr>
          </a:lstStyle>
          <a:p>
            <a:endParaRPr lang="en-US"/>
          </a:p>
        </p:txBody>
      </p:sp>
      <p:sp>
        <p:nvSpPr>
          <p:cNvPr id="7" name="Rectangle 4">
            <a:extLst>
              <a:ext uri="{FF2B5EF4-FFF2-40B4-BE49-F238E27FC236}">
                <a16:creationId xmlns:a16="http://schemas.microsoft.com/office/drawing/2014/main" id="{A9B3B838-4055-4245-9248-A027DCB64ACD}"/>
              </a:ext>
            </a:extLst>
          </p:cNvPr>
          <p:cNvSpPr>
            <a:spLocks noGrp="1" noChangeArrowheads="1"/>
          </p:cNvSpPr>
          <p:nvPr>
            <p:ph type="sldNum" sz="quarter" idx="12"/>
          </p:nvPr>
        </p:nvSpPr>
        <p:spPr>
          <a:ln/>
        </p:spPr>
        <p:txBody>
          <a:bodyPr/>
          <a:lstStyle>
            <a:lvl1pPr>
              <a:defRPr/>
            </a:lvl1pPr>
          </a:lstStyle>
          <a:p>
            <a:fld id="{944ECA42-3EAE-4709-865B-D46377FBFE70}" type="slidenum">
              <a:rPr lang="en-US" smtClean="0"/>
              <a:t>‹#›</a:t>
            </a:fld>
            <a:endParaRPr lang="en-US"/>
          </a:p>
        </p:txBody>
      </p:sp>
    </p:spTree>
    <p:extLst>
      <p:ext uri="{BB962C8B-B14F-4D97-AF65-F5344CB8AC3E}">
        <p14:creationId xmlns:p14="http://schemas.microsoft.com/office/powerpoint/2010/main" val="29146845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id="{8445D3C2-5C3F-4196-8690-1542A8738F99}"/>
              </a:ext>
            </a:extLst>
          </p:cNvPr>
          <p:cNvSpPr>
            <a:spLocks noGrp="1" noChangeArrowheads="1"/>
          </p:cNvSpPr>
          <p:nvPr>
            <p:ph type="dt" sz="half" idx="10"/>
          </p:nvPr>
        </p:nvSpPr>
        <p:spPr>
          <a:ln/>
        </p:spPr>
        <p:txBody>
          <a:bodyPr/>
          <a:lstStyle>
            <a:lvl1pPr>
              <a:defRPr/>
            </a:lvl1pPr>
          </a:lstStyle>
          <a:p>
            <a:fld id="{C760A8E2-EE25-4E57-A350-033E74E6110A}" type="datetimeFigureOut">
              <a:rPr lang="en-US" smtClean="0"/>
              <a:t>3/10/2022</a:t>
            </a:fld>
            <a:endParaRPr lang="en-US"/>
          </a:p>
        </p:txBody>
      </p:sp>
      <p:sp>
        <p:nvSpPr>
          <p:cNvPr id="8" name="Rectangle 3">
            <a:extLst>
              <a:ext uri="{FF2B5EF4-FFF2-40B4-BE49-F238E27FC236}">
                <a16:creationId xmlns:a16="http://schemas.microsoft.com/office/drawing/2014/main" id="{655F5903-45D9-45C8-9B84-C15BE8A25371}"/>
              </a:ext>
            </a:extLst>
          </p:cNvPr>
          <p:cNvSpPr>
            <a:spLocks noGrp="1" noChangeArrowheads="1"/>
          </p:cNvSpPr>
          <p:nvPr>
            <p:ph type="ftr" sz="quarter" idx="11"/>
          </p:nvPr>
        </p:nvSpPr>
        <p:spPr>
          <a:ln/>
        </p:spPr>
        <p:txBody>
          <a:bodyPr/>
          <a:lstStyle>
            <a:lvl1pPr>
              <a:defRPr/>
            </a:lvl1pPr>
          </a:lstStyle>
          <a:p>
            <a:endParaRPr lang="en-US"/>
          </a:p>
        </p:txBody>
      </p:sp>
      <p:sp>
        <p:nvSpPr>
          <p:cNvPr id="9" name="Rectangle 4">
            <a:extLst>
              <a:ext uri="{FF2B5EF4-FFF2-40B4-BE49-F238E27FC236}">
                <a16:creationId xmlns:a16="http://schemas.microsoft.com/office/drawing/2014/main" id="{1AC64863-C673-4CF7-BAA3-EC3DD53EA8D1}"/>
              </a:ext>
            </a:extLst>
          </p:cNvPr>
          <p:cNvSpPr>
            <a:spLocks noGrp="1" noChangeArrowheads="1"/>
          </p:cNvSpPr>
          <p:nvPr>
            <p:ph type="sldNum" sz="quarter" idx="12"/>
          </p:nvPr>
        </p:nvSpPr>
        <p:spPr>
          <a:ln/>
        </p:spPr>
        <p:txBody>
          <a:bodyPr/>
          <a:lstStyle>
            <a:lvl1pPr>
              <a:defRPr/>
            </a:lvl1pPr>
          </a:lstStyle>
          <a:p>
            <a:fld id="{944ECA42-3EAE-4709-865B-D46377FBFE70}" type="slidenum">
              <a:rPr lang="en-US" smtClean="0"/>
              <a:t>‹#›</a:t>
            </a:fld>
            <a:endParaRPr lang="en-US"/>
          </a:p>
        </p:txBody>
      </p:sp>
    </p:spTree>
    <p:extLst>
      <p:ext uri="{BB962C8B-B14F-4D97-AF65-F5344CB8AC3E}">
        <p14:creationId xmlns:p14="http://schemas.microsoft.com/office/powerpoint/2010/main" val="12277724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2A3B14B0-F33E-4EA1-990B-775C80BDA908}"/>
              </a:ext>
            </a:extLst>
          </p:cNvPr>
          <p:cNvSpPr>
            <a:spLocks noGrp="1" noChangeArrowheads="1"/>
          </p:cNvSpPr>
          <p:nvPr>
            <p:ph type="dt" sz="half" idx="10"/>
          </p:nvPr>
        </p:nvSpPr>
        <p:spPr>
          <a:ln/>
        </p:spPr>
        <p:txBody>
          <a:bodyPr/>
          <a:lstStyle>
            <a:lvl1pPr>
              <a:defRPr/>
            </a:lvl1pPr>
          </a:lstStyle>
          <a:p>
            <a:fld id="{C760A8E2-EE25-4E57-A350-033E74E6110A}" type="datetimeFigureOut">
              <a:rPr lang="en-US" smtClean="0"/>
              <a:t>3/10/2022</a:t>
            </a:fld>
            <a:endParaRPr lang="en-US"/>
          </a:p>
        </p:txBody>
      </p:sp>
      <p:sp>
        <p:nvSpPr>
          <p:cNvPr id="4" name="Rectangle 3">
            <a:extLst>
              <a:ext uri="{FF2B5EF4-FFF2-40B4-BE49-F238E27FC236}">
                <a16:creationId xmlns:a16="http://schemas.microsoft.com/office/drawing/2014/main" id="{E9BEB06F-F645-46EE-B604-34999EA9CFBE}"/>
              </a:ext>
            </a:extLst>
          </p:cNvPr>
          <p:cNvSpPr>
            <a:spLocks noGrp="1" noChangeArrowheads="1"/>
          </p:cNvSpPr>
          <p:nvPr>
            <p:ph type="ftr" sz="quarter" idx="11"/>
          </p:nvPr>
        </p:nvSpPr>
        <p:spPr>
          <a:ln/>
        </p:spPr>
        <p:txBody>
          <a:bodyPr/>
          <a:lstStyle>
            <a:lvl1pPr>
              <a:defRPr/>
            </a:lvl1pPr>
          </a:lstStyle>
          <a:p>
            <a:endParaRPr lang="en-US"/>
          </a:p>
        </p:txBody>
      </p:sp>
      <p:sp>
        <p:nvSpPr>
          <p:cNvPr id="5" name="Rectangle 4">
            <a:extLst>
              <a:ext uri="{FF2B5EF4-FFF2-40B4-BE49-F238E27FC236}">
                <a16:creationId xmlns:a16="http://schemas.microsoft.com/office/drawing/2014/main" id="{2FB7CBE9-5BFC-4D47-BC56-D005B0106CC5}"/>
              </a:ext>
            </a:extLst>
          </p:cNvPr>
          <p:cNvSpPr>
            <a:spLocks noGrp="1" noChangeArrowheads="1"/>
          </p:cNvSpPr>
          <p:nvPr>
            <p:ph type="sldNum" sz="quarter" idx="12"/>
          </p:nvPr>
        </p:nvSpPr>
        <p:spPr>
          <a:ln/>
        </p:spPr>
        <p:txBody>
          <a:bodyPr/>
          <a:lstStyle>
            <a:lvl1pPr>
              <a:defRPr/>
            </a:lvl1pPr>
          </a:lstStyle>
          <a:p>
            <a:fld id="{944ECA42-3EAE-4709-865B-D46377FBFE70}" type="slidenum">
              <a:rPr lang="en-US" smtClean="0"/>
              <a:t>‹#›</a:t>
            </a:fld>
            <a:endParaRPr lang="en-US"/>
          </a:p>
        </p:txBody>
      </p:sp>
    </p:spTree>
    <p:extLst>
      <p:ext uri="{BB962C8B-B14F-4D97-AF65-F5344CB8AC3E}">
        <p14:creationId xmlns:p14="http://schemas.microsoft.com/office/powerpoint/2010/main" val="30000758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F998640-69C2-43AB-AB7F-E0AEF80B044C}"/>
              </a:ext>
            </a:extLst>
          </p:cNvPr>
          <p:cNvSpPr>
            <a:spLocks noGrp="1" noChangeArrowheads="1"/>
          </p:cNvSpPr>
          <p:nvPr>
            <p:ph type="dt" sz="half" idx="10"/>
          </p:nvPr>
        </p:nvSpPr>
        <p:spPr>
          <a:ln/>
        </p:spPr>
        <p:txBody>
          <a:bodyPr/>
          <a:lstStyle>
            <a:lvl1pPr>
              <a:defRPr/>
            </a:lvl1pPr>
          </a:lstStyle>
          <a:p>
            <a:fld id="{C760A8E2-EE25-4E57-A350-033E74E6110A}" type="datetimeFigureOut">
              <a:rPr lang="en-US" smtClean="0"/>
              <a:t>3/10/2022</a:t>
            </a:fld>
            <a:endParaRPr lang="en-US"/>
          </a:p>
        </p:txBody>
      </p:sp>
      <p:sp>
        <p:nvSpPr>
          <p:cNvPr id="3" name="Rectangle 3">
            <a:extLst>
              <a:ext uri="{FF2B5EF4-FFF2-40B4-BE49-F238E27FC236}">
                <a16:creationId xmlns:a16="http://schemas.microsoft.com/office/drawing/2014/main" id="{C8F8A558-C144-466A-9B14-B0302405BA84}"/>
              </a:ext>
            </a:extLst>
          </p:cNvPr>
          <p:cNvSpPr>
            <a:spLocks noGrp="1" noChangeArrowheads="1"/>
          </p:cNvSpPr>
          <p:nvPr>
            <p:ph type="ftr" sz="quarter" idx="11"/>
          </p:nvPr>
        </p:nvSpPr>
        <p:spPr>
          <a:ln/>
        </p:spPr>
        <p:txBody>
          <a:bodyPr/>
          <a:lstStyle>
            <a:lvl1pPr>
              <a:defRPr/>
            </a:lvl1pPr>
          </a:lstStyle>
          <a:p>
            <a:endParaRPr lang="en-US"/>
          </a:p>
        </p:txBody>
      </p:sp>
      <p:sp>
        <p:nvSpPr>
          <p:cNvPr id="4" name="Rectangle 4">
            <a:extLst>
              <a:ext uri="{FF2B5EF4-FFF2-40B4-BE49-F238E27FC236}">
                <a16:creationId xmlns:a16="http://schemas.microsoft.com/office/drawing/2014/main" id="{076AFA24-AB4F-4F95-B72F-240A9085D537}"/>
              </a:ext>
            </a:extLst>
          </p:cNvPr>
          <p:cNvSpPr>
            <a:spLocks noGrp="1" noChangeArrowheads="1"/>
          </p:cNvSpPr>
          <p:nvPr>
            <p:ph type="sldNum" sz="quarter" idx="12"/>
          </p:nvPr>
        </p:nvSpPr>
        <p:spPr>
          <a:ln/>
        </p:spPr>
        <p:txBody>
          <a:bodyPr/>
          <a:lstStyle>
            <a:lvl1pPr>
              <a:defRPr/>
            </a:lvl1pPr>
          </a:lstStyle>
          <a:p>
            <a:fld id="{944ECA42-3EAE-4709-865B-D46377FBFE70}" type="slidenum">
              <a:rPr lang="en-US" smtClean="0"/>
              <a:t>‹#›</a:t>
            </a:fld>
            <a:endParaRPr lang="en-US"/>
          </a:p>
        </p:txBody>
      </p:sp>
    </p:spTree>
    <p:extLst>
      <p:ext uri="{BB962C8B-B14F-4D97-AF65-F5344CB8AC3E}">
        <p14:creationId xmlns:p14="http://schemas.microsoft.com/office/powerpoint/2010/main" val="36793477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F4CDC0FC-EB31-4030-ACED-D924FDD1AC07}"/>
              </a:ext>
            </a:extLst>
          </p:cNvPr>
          <p:cNvSpPr>
            <a:spLocks noGrp="1" noChangeArrowheads="1"/>
          </p:cNvSpPr>
          <p:nvPr>
            <p:ph type="dt" sz="half" idx="10"/>
          </p:nvPr>
        </p:nvSpPr>
        <p:spPr>
          <a:ln/>
        </p:spPr>
        <p:txBody>
          <a:bodyPr/>
          <a:lstStyle>
            <a:lvl1pPr>
              <a:defRPr/>
            </a:lvl1pPr>
          </a:lstStyle>
          <a:p>
            <a:fld id="{C760A8E2-EE25-4E57-A350-033E74E6110A}" type="datetimeFigureOut">
              <a:rPr lang="en-US" smtClean="0"/>
              <a:t>3/10/2022</a:t>
            </a:fld>
            <a:endParaRPr lang="en-US"/>
          </a:p>
        </p:txBody>
      </p:sp>
      <p:sp>
        <p:nvSpPr>
          <p:cNvPr id="6" name="Rectangle 3">
            <a:extLst>
              <a:ext uri="{FF2B5EF4-FFF2-40B4-BE49-F238E27FC236}">
                <a16:creationId xmlns:a16="http://schemas.microsoft.com/office/drawing/2014/main" id="{33E0238C-3DF6-4758-8828-950B4F5E221A}"/>
              </a:ext>
            </a:extLst>
          </p:cNvPr>
          <p:cNvSpPr>
            <a:spLocks noGrp="1" noChangeArrowheads="1"/>
          </p:cNvSpPr>
          <p:nvPr>
            <p:ph type="ftr" sz="quarter" idx="11"/>
          </p:nvPr>
        </p:nvSpPr>
        <p:spPr>
          <a:ln/>
        </p:spPr>
        <p:txBody>
          <a:bodyPr/>
          <a:lstStyle>
            <a:lvl1pPr>
              <a:defRPr/>
            </a:lvl1pPr>
          </a:lstStyle>
          <a:p>
            <a:endParaRPr lang="en-US"/>
          </a:p>
        </p:txBody>
      </p:sp>
      <p:sp>
        <p:nvSpPr>
          <p:cNvPr id="7" name="Rectangle 4">
            <a:extLst>
              <a:ext uri="{FF2B5EF4-FFF2-40B4-BE49-F238E27FC236}">
                <a16:creationId xmlns:a16="http://schemas.microsoft.com/office/drawing/2014/main" id="{F3CEA25D-8769-4354-A813-3157FB929724}"/>
              </a:ext>
            </a:extLst>
          </p:cNvPr>
          <p:cNvSpPr>
            <a:spLocks noGrp="1" noChangeArrowheads="1"/>
          </p:cNvSpPr>
          <p:nvPr>
            <p:ph type="sldNum" sz="quarter" idx="12"/>
          </p:nvPr>
        </p:nvSpPr>
        <p:spPr>
          <a:ln/>
        </p:spPr>
        <p:txBody>
          <a:bodyPr/>
          <a:lstStyle>
            <a:lvl1pPr>
              <a:defRPr/>
            </a:lvl1pPr>
          </a:lstStyle>
          <a:p>
            <a:fld id="{944ECA42-3EAE-4709-865B-D46377FBFE70}" type="slidenum">
              <a:rPr lang="en-US" smtClean="0"/>
              <a:t>‹#›</a:t>
            </a:fld>
            <a:endParaRPr lang="en-US"/>
          </a:p>
        </p:txBody>
      </p:sp>
    </p:spTree>
    <p:extLst>
      <p:ext uri="{BB962C8B-B14F-4D97-AF65-F5344CB8AC3E}">
        <p14:creationId xmlns:p14="http://schemas.microsoft.com/office/powerpoint/2010/main" val="16300568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AD08FE68-B8B7-424F-8EC9-21B528A9767E}"/>
              </a:ext>
            </a:extLst>
          </p:cNvPr>
          <p:cNvSpPr>
            <a:spLocks noGrp="1" noChangeArrowheads="1"/>
          </p:cNvSpPr>
          <p:nvPr>
            <p:ph type="dt" sz="half" idx="10"/>
          </p:nvPr>
        </p:nvSpPr>
        <p:spPr>
          <a:ln/>
        </p:spPr>
        <p:txBody>
          <a:bodyPr/>
          <a:lstStyle>
            <a:lvl1pPr>
              <a:defRPr/>
            </a:lvl1pPr>
          </a:lstStyle>
          <a:p>
            <a:fld id="{C760A8E2-EE25-4E57-A350-033E74E6110A}" type="datetimeFigureOut">
              <a:rPr lang="en-US" smtClean="0"/>
              <a:t>3/10/2022</a:t>
            </a:fld>
            <a:endParaRPr lang="en-US"/>
          </a:p>
        </p:txBody>
      </p:sp>
      <p:sp>
        <p:nvSpPr>
          <p:cNvPr id="6" name="Rectangle 3">
            <a:extLst>
              <a:ext uri="{FF2B5EF4-FFF2-40B4-BE49-F238E27FC236}">
                <a16:creationId xmlns:a16="http://schemas.microsoft.com/office/drawing/2014/main" id="{B8CA3D6E-3909-4EBB-B69F-9752528822C8}"/>
              </a:ext>
            </a:extLst>
          </p:cNvPr>
          <p:cNvSpPr>
            <a:spLocks noGrp="1" noChangeArrowheads="1"/>
          </p:cNvSpPr>
          <p:nvPr>
            <p:ph type="ftr" sz="quarter" idx="11"/>
          </p:nvPr>
        </p:nvSpPr>
        <p:spPr>
          <a:ln/>
        </p:spPr>
        <p:txBody>
          <a:bodyPr/>
          <a:lstStyle>
            <a:lvl1pPr>
              <a:defRPr/>
            </a:lvl1pPr>
          </a:lstStyle>
          <a:p>
            <a:endParaRPr lang="en-US"/>
          </a:p>
        </p:txBody>
      </p:sp>
      <p:sp>
        <p:nvSpPr>
          <p:cNvPr id="7" name="Rectangle 4">
            <a:extLst>
              <a:ext uri="{FF2B5EF4-FFF2-40B4-BE49-F238E27FC236}">
                <a16:creationId xmlns:a16="http://schemas.microsoft.com/office/drawing/2014/main" id="{8CE436F8-2249-4253-867E-0038F6A90198}"/>
              </a:ext>
            </a:extLst>
          </p:cNvPr>
          <p:cNvSpPr>
            <a:spLocks noGrp="1" noChangeArrowheads="1"/>
          </p:cNvSpPr>
          <p:nvPr>
            <p:ph type="sldNum" sz="quarter" idx="12"/>
          </p:nvPr>
        </p:nvSpPr>
        <p:spPr>
          <a:ln/>
        </p:spPr>
        <p:txBody>
          <a:bodyPr/>
          <a:lstStyle>
            <a:lvl1pPr>
              <a:defRPr/>
            </a:lvl1pPr>
          </a:lstStyle>
          <a:p>
            <a:fld id="{944ECA42-3EAE-4709-865B-D46377FBFE70}" type="slidenum">
              <a:rPr lang="en-US" smtClean="0"/>
              <a:t>‹#›</a:t>
            </a:fld>
            <a:endParaRPr lang="en-US"/>
          </a:p>
        </p:txBody>
      </p:sp>
    </p:spTree>
    <p:extLst>
      <p:ext uri="{BB962C8B-B14F-4D97-AF65-F5344CB8AC3E}">
        <p14:creationId xmlns:p14="http://schemas.microsoft.com/office/powerpoint/2010/main" val="31586036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28D86FF6-C205-45C9-8633-78393DA876F7}"/>
              </a:ext>
            </a:extLst>
          </p:cNvPr>
          <p:cNvSpPr>
            <a:spLocks noGrp="1" noChangeArrowheads="1"/>
          </p:cNvSpPr>
          <p:nvPr>
            <p:ph type="dt" sz="half" idx="10"/>
          </p:nvPr>
        </p:nvSpPr>
        <p:spPr>
          <a:ln/>
        </p:spPr>
        <p:txBody>
          <a:bodyPr/>
          <a:lstStyle>
            <a:lvl1pPr>
              <a:defRPr/>
            </a:lvl1pPr>
          </a:lstStyle>
          <a:p>
            <a:fld id="{C760A8E2-EE25-4E57-A350-033E74E6110A}" type="datetimeFigureOut">
              <a:rPr lang="en-US" smtClean="0"/>
              <a:t>3/10/2022</a:t>
            </a:fld>
            <a:endParaRPr lang="en-US"/>
          </a:p>
        </p:txBody>
      </p:sp>
      <p:sp>
        <p:nvSpPr>
          <p:cNvPr id="5" name="Rectangle 3">
            <a:extLst>
              <a:ext uri="{FF2B5EF4-FFF2-40B4-BE49-F238E27FC236}">
                <a16:creationId xmlns:a16="http://schemas.microsoft.com/office/drawing/2014/main" id="{DE0CD68B-37C2-4E1C-BCA4-AE4EA4C8BF36}"/>
              </a:ext>
            </a:extLst>
          </p:cNvPr>
          <p:cNvSpPr>
            <a:spLocks noGrp="1" noChangeArrowheads="1"/>
          </p:cNvSpPr>
          <p:nvPr>
            <p:ph type="ftr" sz="quarter" idx="11"/>
          </p:nvPr>
        </p:nvSpPr>
        <p:spPr>
          <a:ln/>
        </p:spPr>
        <p:txBody>
          <a:bodyPr/>
          <a:lstStyle>
            <a:lvl1pPr>
              <a:defRPr/>
            </a:lvl1pPr>
          </a:lstStyle>
          <a:p>
            <a:endParaRPr lang="en-US"/>
          </a:p>
        </p:txBody>
      </p:sp>
      <p:sp>
        <p:nvSpPr>
          <p:cNvPr id="6" name="Rectangle 4">
            <a:extLst>
              <a:ext uri="{FF2B5EF4-FFF2-40B4-BE49-F238E27FC236}">
                <a16:creationId xmlns:a16="http://schemas.microsoft.com/office/drawing/2014/main" id="{A356E5A1-377B-416D-965B-A2851DC2E2A5}"/>
              </a:ext>
            </a:extLst>
          </p:cNvPr>
          <p:cNvSpPr>
            <a:spLocks noGrp="1" noChangeArrowheads="1"/>
          </p:cNvSpPr>
          <p:nvPr>
            <p:ph type="sldNum" sz="quarter" idx="12"/>
          </p:nvPr>
        </p:nvSpPr>
        <p:spPr>
          <a:ln/>
        </p:spPr>
        <p:txBody>
          <a:bodyPr/>
          <a:lstStyle>
            <a:lvl1pPr>
              <a:defRPr/>
            </a:lvl1pPr>
          </a:lstStyle>
          <a:p>
            <a:fld id="{944ECA42-3EAE-4709-865B-D46377FBFE70}" type="slidenum">
              <a:rPr lang="en-US" smtClean="0"/>
              <a:t>‹#›</a:t>
            </a:fld>
            <a:endParaRPr lang="en-US"/>
          </a:p>
        </p:txBody>
      </p:sp>
    </p:spTree>
    <p:extLst>
      <p:ext uri="{BB962C8B-B14F-4D97-AF65-F5344CB8AC3E}">
        <p14:creationId xmlns:p14="http://schemas.microsoft.com/office/powerpoint/2010/main" val="27229774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0"/>
            <a:ext cx="2997200" cy="6172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0"/>
            <a:ext cx="8788400" cy="6172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014F4A1F-1412-44AB-A41E-85380F5C2CD2}"/>
              </a:ext>
            </a:extLst>
          </p:cNvPr>
          <p:cNvSpPr>
            <a:spLocks noGrp="1" noChangeArrowheads="1"/>
          </p:cNvSpPr>
          <p:nvPr>
            <p:ph type="dt" sz="half" idx="10"/>
          </p:nvPr>
        </p:nvSpPr>
        <p:spPr>
          <a:ln/>
        </p:spPr>
        <p:txBody>
          <a:bodyPr/>
          <a:lstStyle>
            <a:lvl1pPr>
              <a:defRPr/>
            </a:lvl1pPr>
          </a:lstStyle>
          <a:p>
            <a:fld id="{C760A8E2-EE25-4E57-A350-033E74E6110A}" type="datetimeFigureOut">
              <a:rPr lang="en-US" smtClean="0"/>
              <a:t>3/10/2022</a:t>
            </a:fld>
            <a:endParaRPr lang="en-US"/>
          </a:p>
        </p:txBody>
      </p:sp>
      <p:sp>
        <p:nvSpPr>
          <p:cNvPr id="5" name="Rectangle 3">
            <a:extLst>
              <a:ext uri="{FF2B5EF4-FFF2-40B4-BE49-F238E27FC236}">
                <a16:creationId xmlns:a16="http://schemas.microsoft.com/office/drawing/2014/main" id="{78A982B9-564D-401D-BA0D-4CFA60BDF6EE}"/>
              </a:ext>
            </a:extLst>
          </p:cNvPr>
          <p:cNvSpPr>
            <a:spLocks noGrp="1" noChangeArrowheads="1"/>
          </p:cNvSpPr>
          <p:nvPr>
            <p:ph type="ftr" sz="quarter" idx="11"/>
          </p:nvPr>
        </p:nvSpPr>
        <p:spPr>
          <a:ln/>
        </p:spPr>
        <p:txBody>
          <a:bodyPr/>
          <a:lstStyle>
            <a:lvl1pPr>
              <a:defRPr/>
            </a:lvl1pPr>
          </a:lstStyle>
          <a:p>
            <a:endParaRPr lang="en-US"/>
          </a:p>
        </p:txBody>
      </p:sp>
      <p:sp>
        <p:nvSpPr>
          <p:cNvPr id="6" name="Rectangle 4">
            <a:extLst>
              <a:ext uri="{FF2B5EF4-FFF2-40B4-BE49-F238E27FC236}">
                <a16:creationId xmlns:a16="http://schemas.microsoft.com/office/drawing/2014/main" id="{B7978CE2-9A0D-4CCD-87FD-F46A8AF53665}"/>
              </a:ext>
            </a:extLst>
          </p:cNvPr>
          <p:cNvSpPr>
            <a:spLocks noGrp="1" noChangeArrowheads="1"/>
          </p:cNvSpPr>
          <p:nvPr>
            <p:ph type="sldNum" sz="quarter" idx="12"/>
          </p:nvPr>
        </p:nvSpPr>
        <p:spPr>
          <a:ln/>
        </p:spPr>
        <p:txBody>
          <a:bodyPr/>
          <a:lstStyle>
            <a:lvl1pPr>
              <a:defRPr/>
            </a:lvl1pPr>
          </a:lstStyle>
          <a:p>
            <a:fld id="{944ECA42-3EAE-4709-865B-D46377FBFE70}" type="slidenum">
              <a:rPr lang="en-US" smtClean="0"/>
              <a:t>‹#›</a:t>
            </a:fld>
            <a:endParaRPr lang="en-US"/>
          </a:p>
        </p:txBody>
      </p:sp>
    </p:spTree>
    <p:extLst>
      <p:ext uri="{BB962C8B-B14F-4D97-AF65-F5344CB8AC3E}">
        <p14:creationId xmlns:p14="http://schemas.microsoft.com/office/powerpoint/2010/main" val="424650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653C34-AABD-4AD7-823A-42B269E77F60}"/>
              </a:ext>
            </a:extLst>
          </p:cNvPr>
          <p:cNvSpPr/>
          <p:nvPr/>
        </p:nvSpPr>
        <p:spPr>
          <a:xfrm>
            <a:off x="0" y="6492876"/>
            <a:ext cx="12192000" cy="365125"/>
          </a:xfrm>
          <a:prstGeom prst="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Oval 12">
            <a:extLst>
              <a:ext uri="{FF2B5EF4-FFF2-40B4-BE49-F238E27FC236}">
                <a16:creationId xmlns:a16="http://schemas.microsoft.com/office/drawing/2014/main" id="{4F367A28-731E-4200-8836-171A314E5EEA}"/>
              </a:ext>
            </a:extLst>
          </p:cNvPr>
          <p:cNvSpPr/>
          <p:nvPr/>
        </p:nvSpPr>
        <p:spPr>
          <a:xfrm>
            <a:off x="11029188" y="6422588"/>
            <a:ext cx="649224" cy="4869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A42EB89E-DF3E-4203-A407-7808165B9394}"/>
              </a:ext>
            </a:extLst>
          </p:cNvPr>
          <p:cNvSpPr/>
          <p:nvPr/>
        </p:nvSpPr>
        <p:spPr>
          <a:xfrm>
            <a:off x="0" y="1"/>
            <a:ext cx="12192000" cy="133324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a:extLst>
              <a:ext uri="{FF2B5EF4-FFF2-40B4-BE49-F238E27FC236}">
                <a16:creationId xmlns:a16="http://schemas.microsoft.com/office/drawing/2014/main" id="{F5B5ACCE-218F-4214-ADBB-D38259C73B33}"/>
              </a:ext>
            </a:extLst>
          </p:cNvPr>
          <p:cNvSpPr/>
          <p:nvPr/>
        </p:nvSpPr>
        <p:spPr>
          <a:xfrm>
            <a:off x="838201" y="1256392"/>
            <a:ext cx="952500" cy="83128"/>
          </a:xfrm>
          <a:prstGeom prst="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838200" y="1"/>
            <a:ext cx="10515600" cy="125011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499617"/>
            <a:ext cx="10515600" cy="4677347"/>
          </a:xfrm>
          <a:prstGeom prst="rect">
            <a:avLst/>
          </a:prstGeom>
        </p:spPr>
        <p:txBody>
          <a:bodyPr vert="horz" lIns="0" tIns="0" rIns="0" bIns="0" rtlCol="0" anchor="ctr" anchorCtr="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a:extLst>
              <a:ext uri="{FF2B5EF4-FFF2-40B4-BE49-F238E27FC236}">
                <a16:creationId xmlns:a16="http://schemas.microsoft.com/office/drawing/2014/main" id="{560C714A-249C-41D7-970C-67F6406175E9}"/>
              </a:ext>
            </a:extLst>
          </p:cNvPr>
          <p:cNvSpPr/>
          <p:nvPr/>
        </p:nvSpPr>
        <p:spPr>
          <a:xfrm>
            <a:off x="0" y="6492876"/>
            <a:ext cx="1304544" cy="3651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800"/>
          </a:p>
        </p:txBody>
      </p:sp>
      <p:sp>
        <p:nvSpPr>
          <p:cNvPr id="12" name="Flowchart: Off-page Connector 11">
            <a:extLst>
              <a:ext uri="{FF2B5EF4-FFF2-40B4-BE49-F238E27FC236}">
                <a16:creationId xmlns:a16="http://schemas.microsoft.com/office/drawing/2014/main" id="{157E2B64-E876-4ABF-9899-A44F3825016A}"/>
              </a:ext>
            </a:extLst>
          </p:cNvPr>
          <p:cNvSpPr/>
          <p:nvPr/>
        </p:nvSpPr>
        <p:spPr>
          <a:xfrm rot="16200000">
            <a:off x="884236" y="6267007"/>
            <a:ext cx="365125" cy="816863"/>
          </a:xfrm>
          <a:prstGeom prst="flowChartOffpageConnector">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800"/>
          </a:p>
        </p:txBody>
      </p:sp>
      <p:pic>
        <p:nvPicPr>
          <p:cNvPr id="23" name="Picture 22">
            <a:extLst>
              <a:ext uri="{FF2B5EF4-FFF2-40B4-BE49-F238E27FC236}">
                <a16:creationId xmlns:a16="http://schemas.microsoft.com/office/drawing/2014/main" id="{BD2A3A71-8E72-4CDD-A71B-325A886459B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70686" y="6508673"/>
            <a:ext cx="963173" cy="333531"/>
          </a:xfrm>
          <a:prstGeom prst="rect">
            <a:avLst/>
          </a:prstGeom>
        </p:spPr>
      </p:pic>
      <p:sp>
        <p:nvSpPr>
          <p:cNvPr id="4" name="TextBox 3"/>
          <p:cNvSpPr txBox="1"/>
          <p:nvPr userDrawn="1"/>
        </p:nvSpPr>
        <p:spPr>
          <a:xfrm>
            <a:off x="11029188" y="6498398"/>
            <a:ext cx="649224" cy="369332"/>
          </a:xfrm>
          <a:prstGeom prst="rect">
            <a:avLst/>
          </a:prstGeom>
          <a:noFill/>
        </p:spPr>
        <p:txBody>
          <a:bodyPr wrap="square" rtlCol="0">
            <a:spAutoFit/>
          </a:bodyPr>
          <a:lstStyle/>
          <a:p>
            <a:pPr algn="ctr"/>
            <a:fld id="{D252EFCE-2851-4E74-BC6D-908F2FB4665A}" type="slidenum">
              <a:rPr lang="en-US" sz="1800" smtClean="0">
                <a:latin typeface="Open Sans" panose="020B0606030504020204" pitchFamily="34" charset="0"/>
                <a:ea typeface="Open Sans" panose="020B0606030504020204" pitchFamily="34" charset="0"/>
                <a:cs typeface="Open Sans" panose="020B0606030504020204" pitchFamily="34" charset="0"/>
              </a:rPr>
              <a:pPr algn="ctr"/>
              <a:t>‹#›</a:t>
            </a:fld>
            <a:endParaRPr lang="en-US" sz="1800"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p:cNvSpPr txBox="1"/>
          <p:nvPr userDrawn="1"/>
        </p:nvSpPr>
        <p:spPr>
          <a:xfrm>
            <a:off x="2095928" y="6508672"/>
            <a:ext cx="8274121" cy="338554"/>
          </a:xfrm>
          <a:prstGeom prst="rect">
            <a:avLst/>
          </a:prstGeom>
          <a:noFill/>
        </p:spPr>
        <p:txBody>
          <a:bodyPr wrap="square" rtlCol="0">
            <a:spAutoFit/>
          </a:bodyPr>
          <a:lstStyle/>
          <a:p>
            <a:pPr algn="ctr"/>
            <a:r>
              <a:rPr lang="en-US" sz="800" dirty="0">
                <a:solidFill>
                  <a:schemeClr val="bg1"/>
                </a:solidFill>
                <a:latin typeface="Open Sans" panose="020B0606030504020204" pitchFamily="34" charset="0"/>
                <a:ea typeface="Open Sans" panose="020B0606030504020204" pitchFamily="34" charset="0"/>
                <a:cs typeface="Open Sans" panose="020B0606030504020204" pitchFamily="34" charset="0"/>
              </a:rPr>
              <a:t>© Copyright </a:t>
            </a:r>
            <a:r>
              <a:rPr lang="en-US" sz="8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DecisionPro</a:t>
            </a:r>
            <a:r>
              <a:rPr lang="en-US" sz="800" dirty="0">
                <a:solidFill>
                  <a:schemeClr val="bg1"/>
                </a:solidFill>
                <a:latin typeface="Open Sans" panose="020B0606030504020204" pitchFamily="34" charset="0"/>
                <a:ea typeface="Open Sans" panose="020B0606030504020204" pitchFamily="34" charset="0"/>
                <a:cs typeface="Open Sans" panose="020B0606030504020204" pitchFamily="34" charset="0"/>
              </a:rPr>
              <a:t>, Inc.  2018. Commercial distribution and any publication is not authorized. Copying and distribution for non-commercial educational purposes only is authorized if this notice appears on every copy.</a:t>
            </a:r>
            <a:endParaRPr lang="en-US" sz="18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256292267"/>
      </p:ext>
    </p:extLst>
  </p:cSld>
  <p:clrMap bg1="lt1" tx1="dk1" bg2="lt2" tx2="dk2" accent1="accent1" accent2="accent2" accent3="accent3" accent4="accent4" accent5="accent5" accent6="accent6" hlink="hlink" folHlink="folHlink"/>
  <p:sldLayoutIdLst>
    <p:sldLayoutId id="2147483726" r:id="rId1"/>
    <p:sldLayoutId id="2147483733" r:id="rId2"/>
    <p:sldLayoutId id="2147483727" r:id="rId3"/>
    <p:sldLayoutId id="2147483728" r:id="rId4"/>
    <p:sldLayoutId id="2147483729" r:id="rId5"/>
    <p:sldLayoutId id="2147483730" r:id="rId6"/>
    <p:sldLayoutId id="2147483731" r:id="rId7"/>
    <p:sldLayoutId id="2147483732" r:id="rId8"/>
  </p:sldLayoutIdLst>
  <p:txStyles>
    <p:titleStyle>
      <a:lvl1pPr algn="l" defTabSz="914400" rtl="0" eaLnBrk="1" latinLnBrk="0" hangingPunct="1">
        <a:lnSpc>
          <a:spcPct val="90000"/>
        </a:lnSpc>
        <a:spcBef>
          <a:spcPct val="0"/>
        </a:spcBef>
        <a:buNone/>
        <a:defRPr sz="3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2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12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12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12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C94CAE3-3A99-4D8D-974B-3161AF06B34E}"/>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b="0">
                <a:latin typeface="Times New Roman" panose="02020603050405020304" pitchFamily="18" charset="0"/>
                <a:ea typeface="PMingLiU" panose="02020500000000000000" pitchFamily="18" charset="-120"/>
              </a:defRPr>
            </a:lvl1pPr>
          </a:lstStyle>
          <a:p>
            <a:fld id="{C760A8E2-EE25-4E57-A350-033E74E6110A}" type="datetimeFigureOut">
              <a:rPr lang="en-US" smtClean="0"/>
              <a:t>3/10/2022</a:t>
            </a:fld>
            <a:endParaRPr lang="en-US"/>
          </a:p>
        </p:txBody>
      </p:sp>
      <p:sp>
        <p:nvSpPr>
          <p:cNvPr id="1027" name="Rectangle 3">
            <a:extLst>
              <a:ext uri="{FF2B5EF4-FFF2-40B4-BE49-F238E27FC236}">
                <a16:creationId xmlns:a16="http://schemas.microsoft.com/office/drawing/2014/main" id="{3474DEA7-6088-4E0C-8F9D-10586F323087}"/>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b="0">
                <a:latin typeface="Times New Roman" panose="02020603050405020304" pitchFamily="18" charset="0"/>
                <a:ea typeface="PMingLiU" panose="02020500000000000000" pitchFamily="18" charset="-120"/>
              </a:defRPr>
            </a:lvl1pPr>
          </a:lstStyle>
          <a:p>
            <a:endParaRPr lang="en-US"/>
          </a:p>
        </p:txBody>
      </p:sp>
      <p:sp>
        <p:nvSpPr>
          <p:cNvPr id="1028" name="Rectangle 4">
            <a:extLst>
              <a:ext uri="{FF2B5EF4-FFF2-40B4-BE49-F238E27FC236}">
                <a16:creationId xmlns:a16="http://schemas.microsoft.com/office/drawing/2014/main" id="{C4337768-0780-4445-A5C1-605DB25E60DF}"/>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b="0">
                <a:latin typeface="Times New Roman" panose="02020603050405020304" pitchFamily="18" charset="0"/>
                <a:ea typeface="PMingLiU" panose="02020500000000000000" pitchFamily="18" charset="-120"/>
              </a:defRPr>
            </a:lvl1pPr>
          </a:lstStyle>
          <a:p>
            <a:fld id="{944ECA42-3EAE-4709-865B-D46377FBFE70}" type="slidenum">
              <a:rPr lang="en-US" smtClean="0"/>
              <a:t>‹#›</a:t>
            </a:fld>
            <a:endParaRPr lang="en-US"/>
          </a:p>
        </p:txBody>
      </p:sp>
      <p:sp>
        <p:nvSpPr>
          <p:cNvPr id="1029" name="Rectangle 5">
            <a:extLst>
              <a:ext uri="{FF2B5EF4-FFF2-40B4-BE49-F238E27FC236}">
                <a16:creationId xmlns:a16="http://schemas.microsoft.com/office/drawing/2014/main" id="{FA9B3F27-B058-46A8-AB5E-486A613FAB68}"/>
              </a:ext>
            </a:extLst>
          </p:cNvPr>
          <p:cNvSpPr>
            <a:spLocks noGrp="1" noChangeArrowheads="1"/>
          </p:cNvSpPr>
          <p:nvPr>
            <p:ph type="title"/>
          </p:nvPr>
        </p:nvSpPr>
        <p:spPr bwMode="auto">
          <a:xfrm>
            <a:off x="0" y="0"/>
            <a:ext cx="11988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zh-TW"/>
              <a:t>Slide Title</a:t>
            </a:r>
          </a:p>
        </p:txBody>
      </p:sp>
      <p:sp>
        <p:nvSpPr>
          <p:cNvPr id="1030" name="Rectangle 6">
            <a:extLst>
              <a:ext uri="{FF2B5EF4-FFF2-40B4-BE49-F238E27FC236}">
                <a16:creationId xmlns:a16="http://schemas.microsoft.com/office/drawing/2014/main" id="{468C4EC7-B3C6-45F1-B0E6-386F3F471A17}"/>
              </a:ext>
            </a:extLst>
          </p:cNvPr>
          <p:cNvSpPr>
            <a:spLocks noGrp="1" noChangeArrowheads="1"/>
          </p:cNvSpPr>
          <p:nvPr>
            <p:ph type="body" idx="1"/>
          </p:nvPr>
        </p:nvSpPr>
        <p:spPr bwMode="auto">
          <a:xfrm>
            <a:off x="304800" y="685800"/>
            <a:ext cx="114808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zh-TW"/>
              <a:t>Body Text</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31" name="Line 7">
            <a:extLst>
              <a:ext uri="{FF2B5EF4-FFF2-40B4-BE49-F238E27FC236}">
                <a16:creationId xmlns:a16="http://schemas.microsoft.com/office/drawing/2014/main" id="{AD942773-81BC-4CDF-A257-928C3186983A}"/>
              </a:ext>
            </a:extLst>
          </p:cNvPr>
          <p:cNvSpPr>
            <a:spLocks noChangeShapeType="1"/>
          </p:cNvSpPr>
          <p:nvPr/>
        </p:nvSpPr>
        <p:spPr bwMode="auto">
          <a:xfrm>
            <a:off x="304800" y="533400"/>
            <a:ext cx="11684000"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032" name="Rectangle 8">
            <a:extLst>
              <a:ext uri="{FF2B5EF4-FFF2-40B4-BE49-F238E27FC236}">
                <a16:creationId xmlns:a16="http://schemas.microsoft.com/office/drawing/2014/main" id="{89DEBF95-8872-467B-BDD4-E78E437FAF73}"/>
              </a:ext>
            </a:extLst>
          </p:cNvPr>
          <p:cNvSpPr>
            <a:spLocks noChangeArrowheads="1"/>
          </p:cNvSpPr>
          <p:nvPr/>
        </p:nvSpPr>
        <p:spPr bwMode="auto">
          <a:xfrm>
            <a:off x="9347200" y="6534150"/>
            <a:ext cx="2590800" cy="307975"/>
          </a:xfrm>
          <a:prstGeom prst="rect">
            <a:avLst/>
          </a:prstGeom>
          <a:noFill/>
          <a:ln w="9525">
            <a:noFill/>
            <a:miter lim="800000"/>
            <a:headEnd/>
            <a:tailEnd/>
          </a:ln>
          <a:effectLst/>
        </p:spPr>
        <p:txBody>
          <a:bodyPr lIns="92075" tIns="46038" rIns="92075" bIns="46038">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defRPr/>
            </a:pPr>
            <a:r>
              <a:rPr lang="en-US" altLang="zh-TW" sz="1400" dirty="0">
                <a:ea typeface="PMingLiU" panose="02020500000000000000" pitchFamily="18" charset="-120"/>
              </a:rPr>
              <a:t>Positioning  - </a:t>
            </a:r>
            <a:fld id="{B9BF9B7A-CF47-4362-8A91-BB552B3E00D2}" type="slidenum">
              <a:rPr lang="en-US" altLang="zh-TW" sz="1400" smtClean="0">
                <a:ea typeface="PMingLiU" panose="02020500000000000000" pitchFamily="18" charset="-120"/>
              </a:rPr>
              <a:pPr>
                <a:defRPr/>
              </a:pPr>
              <a:t>‹#›</a:t>
            </a:fld>
            <a:r>
              <a:rPr lang="en-US" altLang="zh-TW" sz="1400" dirty="0">
                <a:ea typeface="PMingLiU" panose="02020500000000000000" pitchFamily="18" charset="-120"/>
              </a:rPr>
              <a:t>  </a:t>
            </a:r>
          </a:p>
        </p:txBody>
      </p:sp>
      <p:sp>
        <p:nvSpPr>
          <p:cNvPr id="1033" name="Rectangle 9">
            <a:extLst>
              <a:ext uri="{FF2B5EF4-FFF2-40B4-BE49-F238E27FC236}">
                <a16:creationId xmlns:a16="http://schemas.microsoft.com/office/drawing/2014/main" id="{16C2E069-1872-4061-94E7-CC0809DDDB86}"/>
              </a:ext>
            </a:extLst>
          </p:cNvPr>
          <p:cNvSpPr>
            <a:spLocks noChangeArrowheads="1"/>
          </p:cNvSpPr>
          <p:nvPr/>
        </p:nvSpPr>
        <p:spPr bwMode="auto">
          <a:xfrm>
            <a:off x="44450" y="6629400"/>
            <a:ext cx="3917950" cy="307975"/>
          </a:xfrm>
          <a:prstGeom prst="rect">
            <a:avLst/>
          </a:prstGeom>
          <a:noFill/>
          <a:ln>
            <a:noFill/>
          </a:ln>
        </p:spPr>
        <p:txBody>
          <a:bodyPr lIns="92075" tIns="46038" rIns="92075" bIns="46038">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buFontTx/>
              <a:buChar char="©"/>
              <a:defRPr/>
            </a:pPr>
            <a:r>
              <a:rPr lang="zh-TW" altLang="en-US" sz="1400" dirty="0">
                <a:ea typeface="新細明體" panose="02020500000000000000" pitchFamily="18" charset="-120"/>
              </a:rPr>
              <a:t> </a:t>
            </a:r>
            <a:r>
              <a:rPr lang="en-US" altLang="zh-TW" sz="1400" dirty="0">
                <a:ea typeface="新細明體" panose="02020500000000000000" pitchFamily="18" charset="-120"/>
              </a:rPr>
              <a:t>Minder Chen, 2022</a:t>
            </a:r>
          </a:p>
        </p:txBody>
      </p:sp>
    </p:spTree>
    <p:extLst>
      <p:ext uri="{BB962C8B-B14F-4D97-AF65-F5344CB8AC3E}">
        <p14:creationId xmlns:p14="http://schemas.microsoft.com/office/powerpoint/2010/main" val="1302730934"/>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txStyles>
    <p:titleStyle>
      <a:lvl1pPr algn="ctr" rtl="0" eaLnBrk="1" fontAlgn="base" hangingPunct="1">
        <a:lnSpc>
          <a:spcPct val="90000"/>
        </a:lnSpc>
        <a:spcBef>
          <a:spcPct val="0"/>
        </a:spcBef>
        <a:spcAft>
          <a:spcPct val="0"/>
        </a:spcAft>
        <a:defRPr sz="3200" b="1" i="0">
          <a:solidFill>
            <a:schemeClr val="tx2"/>
          </a:solidFill>
          <a:latin typeface="+mj-lt"/>
          <a:ea typeface="+mj-ea"/>
          <a:cs typeface="+mj-cs"/>
        </a:defRPr>
      </a:lvl1pPr>
      <a:lvl2pPr algn="ctr" rtl="0" eaLnBrk="1" fontAlgn="base" hangingPunct="1">
        <a:lnSpc>
          <a:spcPct val="90000"/>
        </a:lnSpc>
        <a:spcBef>
          <a:spcPct val="0"/>
        </a:spcBef>
        <a:spcAft>
          <a:spcPct val="0"/>
        </a:spcAft>
        <a:defRPr sz="3200" b="1" i="1">
          <a:solidFill>
            <a:schemeClr val="tx2"/>
          </a:solidFill>
          <a:latin typeface="Arial" charset="0"/>
        </a:defRPr>
      </a:lvl2pPr>
      <a:lvl3pPr algn="ctr" rtl="0" eaLnBrk="1" fontAlgn="base" hangingPunct="1">
        <a:lnSpc>
          <a:spcPct val="90000"/>
        </a:lnSpc>
        <a:spcBef>
          <a:spcPct val="0"/>
        </a:spcBef>
        <a:spcAft>
          <a:spcPct val="0"/>
        </a:spcAft>
        <a:defRPr sz="3200" b="1" i="1">
          <a:solidFill>
            <a:schemeClr val="tx2"/>
          </a:solidFill>
          <a:latin typeface="Arial" charset="0"/>
        </a:defRPr>
      </a:lvl3pPr>
      <a:lvl4pPr algn="ctr" rtl="0" eaLnBrk="1" fontAlgn="base" hangingPunct="1">
        <a:lnSpc>
          <a:spcPct val="90000"/>
        </a:lnSpc>
        <a:spcBef>
          <a:spcPct val="0"/>
        </a:spcBef>
        <a:spcAft>
          <a:spcPct val="0"/>
        </a:spcAft>
        <a:defRPr sz="3200" b="1" i="1">
          <a:solidFill>
            <a:schemeClr val="tx2"/>
          </a:solidFill>
          <a:latin typeface="Arial" charset="0"/>
        </a:defRPr>
      </a:lvl4pPr>
      <a:lvl5pPr algn="ctr" rtl="0" eaLnBrk="1" fontAlgn="base" hangingPunct="1">
        <a:lnSpc>
          <a:spcPct val="90000"/>
        </a:lnSpc>
        <a:spcBef>
          <a:spcPct val="0"/>
        </a:spcBef>
        <a:spcAft>
          <a:spcPct val="0"/>
        </a:spcAft>
        <a:defRPr sz="3200" b="1" i="1">
          <a:solidFill>
            <a:schemeClr val="tx2"/>
          </a:solidFill>
          <a:latin typeface="Arial" charset="0"/>
        </a:defRPr>
      </a:lvl5pPr>
      <a:lvl6pPr marL="457200" algn="ctr" rtl="0" eaLnBrk="1" fontAlgn="base" hangingPunct="1">
        <a:lnSpc>
          <a:spcPct val="90000"/>
        </a:lnSpc>
        <a:spcBef>
          <a:spcPct val="0"/>
        </a:spcBef>
        <a:spcAft>
          <a:spcPct val="0"/>
        </a:spcAft>
        <a:defRPr sz="3200" b="1" i="1">
          <a:solidFill>
            <a:schemeClr val="tx2"/>
          </a:solidFill>
          <a:latin typeface="Arial" charset="0"/>
        </a:defRPr>
      </a:lvl6pPr>
      <a:lvl7pPr marL="914400" algn="ctr" rtl="0" eaLnBrk="1" fontAlgn="base" hangingPunct="1">
        <a:lnSpc>
          <a:spcPct val="90000"/>
        </a:lnSpc>
        <a:spcBef>
          <a:spcPct val="0"/>
        </a:spcBef>
        <a:spcAft>
          <a:spcPct val="0"/>
        </a:spcAft>
        <a:defRPr sz="3200" b="1" i="1">
          <a:solidFill>
            <a:schemeClr val="tx2"/>
          </a:solidFill>
          <a:latin typeface="Arial" charset="0"/>
        </a:defRPr>
      </a:lvl7pPr>
      <a:lvl8pPr marL="1371600" algn="ctr" rtl="0" eaLnBrk="1" fontAlgn="base" hangingPunct="1">
        <a:lnSpc>
          <a:spcPct val="90000"/>
        </a:lnSpc>
        <a:spcBef>
          <a:spcPct val="0"/>
        </a:spcBef>
        <a:spcAft>
          <a:spcPct val="0"/>
        </a:spcAft>
        <a:defRPr sz="3200" b="1" i="1">
          <a:solidFill>
            <a:schemeClr val="tx2"/>
          </a:solidFill>
          <a:latin typeface="Arial" charset="0"/>
        </a:defRPr>
      </a:lvl8pPr>
      <a:lvl9pPr marL="1828800" algn="ctr" rtl="0" eaLnBrk="1" fontAlgn="base" hangingPunct="1">
        <a:lnSpc>
          <a:spcPct val="90000"/>
        </a:lnSpc>
        <a:spcBef>
          <a:spcPct val="0"/>
        </a:spcBef>
        <a:spcAft>
          <a:spcPct val="0"/>
        </a:spcAft>
        <a:defRPr sz="3200" b="1" i="1">
          <a:solidFill>
            <a:schemeClr val="tx2"/>
          </a:solidFill>
          <a:latin typeface="Arial" charset="0"/>
        </a:defRPr>
      </a:lvl9pPr>
    </p:titleStyle>
    <p:bodyStyle>
      <a:lvl1pPr marL="285750" indent="-285750" algn="l" rtl="0" eaLnBrk="1" fontAlgn="base" hangingPunct="1">
        <a:lnSpc>
          <a:spcPct val="90000"/>
        </a:lnSpc>
        <a:spcBef>
          <a:spcPct val="30000"/>
        </a:spcBef>
        <a:spcAft>
          <a:spcPct val="0"/>
        </a:spcAft>
        <a:buSzPct val="100000"/>
        <a:buChar char="•"/>
        <a:defRPr sz="2800" b="1">
          <a:solidFill>
            <a:schemeClr val="tx1"/>
          </a:solidFill>
          <a:latin typeface="+mn-lt"/>
          <a:ea typeface="+mn-ea"/>
          <a:cs typeface="+mn-cs"/>
        </a:defRPr>
      </a:lvl1pPr>
      <a:lvl2pPr marL="800100" indent="-400050" algn="l" rtl="0" eaLnBrk="1" fontAlgn="base" hangingPunct="1">
        <a:lnSpc>
          <a:spcPct val="90000"/>
        </a:lnSpc>
        <a:spcBef>
          <a:spcPct val="30000"/>
        </a:spcBef>
        <a:spcAft>
          <a:spcPct val="0"/>
        </a:spcAft>
        <a:buSzPct val="100000"/>
        <a:buChar char="–"/>
        <a:defRPr sz="2400" b="1">
          <a:solidFill>
            <a:schemeClr val="tx1"/>
          </a:solidFill>
          <a:latin typeface="+mn-lt"/>
        </a:defRPr>
      </a:lvl2pPr>
      <a:lvl3pPr marL="1143000" indent="-228600" algn="l" rtl="0" eaLnBrk="1" fontAlgn="base" hangingPunct="1">
        <a:lnSpc>
          <a:spcPct val="90000"/>
        </a:lnSpc>
        <a:spcBef>
          <a:spcPct val="30000"/>
        </a:spcBef>
        <a:spcAft>
          <a:spcPct val="0"/>
        </a:spcAft>
        <a:buSzPct val="100000"/>
        <a:buChar char="»"/>
        <a:defRPr sz="2000" b="1">
          <a:solidFill>
            <a:schemeClr val="tx1"/>
          </a:solidFill>
          <a:latin typeface="+mn-lt"/>
        </a:defRPr>
      </a:lvl3pPr>
      <a:lvl4pPr marL="1428750" indent="-171450" algn="l" rtl="0" eaLnBrk="1" fontAlgn="base" hangingPunct="1">
        <a:lnSpc>
          <a:spcPct val="90000"/>
        </a:lnSpc>
        <a:spcBef>
          <a:spcPct val="30000"/>
        </a:spcBef>
        <a:spcAft>
          <a:spcPct val="0"/>
        </a:spcAft>
        <a:buSzPct val="100000"/>
        <a:buChar char="•"/>
        <a:defRPr sz="1600" b="1">
          <a:solidFill>
            <a:schemeClr val="tx1"/>
          </a:solidFill>
          <a:latin typeface="+mn-lt"/>
        </a:defRPr>
      </a:lvl4pPr>
      <a:lvl5pPr marL="1714500" indent="-171450" algn="l" rtl="0" eaLnBrk="1" fontAlgn="base" hangingPunct="1">
        <a:lnSpc>
          <a:spcPct val="90000"/>
        </a:lnSpc>
        <a:spcBef>
          <a:spcPct val="30000"/>
        </a:spcBef>
        <a:spcAft>
          <a:spcPct val="0"/>
        </a:spcAft>
        <a:buSzPct val="100000"/>
        <a:buChar char="–"/>
        <a:defRPr sz="1600" b="1">
          <a:solidFill>
            <a:schemeClr val="tx1"/>
          </a:solidFill>
          <a:latin typeface="+mn-lt"/>
        </a:defRPr>
      </a:lvl5pPr>
      <a:lvl6pPr marL="2171700" indent="-171450" algn="l" rtl="0" eaLnBrk="1" fontAlgn="base" hangingPunct="1">
        <a:lnSpc>
          <a:spcPct val="90000"/>
        </a:lnSpc>
        <a:spcBef>
          <a:spcPct val="30000"/>
        </a:spcBef>
        <a:spcAft>
          <a:spcPct val="0"/>
        </a:spcAft>
        <a:buSzPct val="100000"/>
        <a:buChar char="–"/>
        <a:defRPr sz="1600" b="1">
          <a:solidFill>
            <a:schemeClr val="tx1"/>
          </a:solidFill>
          <a:latin typeface="+mn-lt"/>
        </a:defRPr>
      </a:lvl6pPr>
      <a:lvl7pPr marL="2628900" indent="-171450" algn="l" rtl="0" eaLnBrk="1" fontAlgn="base" hangingPunct="1">
        <a:lnSpc>
          <a:spcPct val="90000"/>
        </a:lnSpc>
        <a:spcBef>
          <a:spcPct val="30000"/>
        </a:spcBef>
        <a:spcAft>
          <a:spcPct val="0"/>
        </a:spcAft>
        <a:buSzPct val="100000"/>
        <a:buChar char="–"/>
        <a:defRPr sz="1600" b="1">
          <a:solidFill>
            <a:schemeClr val="tx1"/>
          </a:solidFill>
          <a:latin typeface="+mn-lt"/>
        </a:defRPr>
      </a:lvl7pPr>
      <a:lvl8pPr marL="3086100" indent="-171450" algn="l" rtl="0" eaLnBrk="1" fontAlgn="base" hangingPunct="1">
        <a:lnSpc>
          <a:spcPct val="90000"/>
        </a:lnSpc>
        <a:spcBef>
          <a:spcPct val="30000"/>
        </a:spcBef>
        <a:spcAft>
          <a:spcPct val="0"/>
        </a:spcAft>
        <a:buSzPct val="100000"/>
        <a:buChar char="–"/>
        <a:defRPr sz="1600" b="1">
          <a:solidFill>
            <a:schemeClr val="tx1"/>
          </a:solidFill>
          <a:latin typeface="+mn-lt"/>
        </a:defRPr>
      </a:lvl8pPr>
      <a:lvl9pPr marL="3543300" indent="-171450" algn="l" rtl="0" eaLnBrk="1" fontAlgn="base" hangingPunct="1">
        <a:lnSpc>
          <a:spcPct val="90000"/>
        </a:lnSpc>
        <a:spcBef>
          <a:spcPct val="30000"/>
        </a:spcBef>
        <a:spcAft>
          <a:spcPct val="0"/>
        </a:spcAft>
        <a:buSzPct val="100000"/>
        <a:buChar char="–"/>
        <a:defRPr sz="16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hyperlink" Target="https://www.smartinsights.com/digital-marketing-strategy/customer-segmentation-targeting/segmentation-targeting-and-positioning/"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hyperlink" Target="https://www.influencepeople.biz/2018/10/wealth-information-creates-poverty-attention.html"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mp.weixin.qq.com/s/VAxdHOXyBpxkYTjEGL4-Jw" TargetMode="Externa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hyperlink" Target="https://mp.weixin.qq.com/s/VAxdHOXyBpxkYTjEGL4-Jw" TargetMode="Externa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hyperlink" Target="https://seoagencychina.com/list-of-bottled-water-distributors-in-china/"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hyperlink" Target="https://wiki.mbalib.com/wiki/&#21697;&#29260;&#23450;&#20301;" TargetMode="Externa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10.xml"/><Relationship Id="rId4" Type="http://schemas.openxmlformats.org/officeDocument/2006/relationships/hyperlink" Target="https://en.wikipedia.org/wiki/Brand_awareness" TargetMode="Externa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hyperlink" Target="https://www.perceptualmaps.com/make-a-perceptual-map/free-download/" TargetMode="Externa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8" Type="http://schemas.openxmlformats.org/officeDocument/2006/relationships/image" Target="../media/image270.png"/><Relationship Id="rId13" Type="http://schemas.openxmlformats.org/officeDocument/2006/relationships/customXml" Target="../ink/ink6.xml"/><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image" Target="../media/image290.png"/><Relationship Id="rId2" Type="http://schemas.openxmlformats.org/officeDocument/2006/relationships/image" Target="../media/image24.png"/><Relationship Id="rId16" Type="http://schemas.openxmlformats.org/officeDocument/2006/relationships/image" Target="../media/image310.png"/><Relationship Id="rId1" Type="http://schemas.openxmlformats.org/officeDocument/2006/relationships/slideLayout" Target="../slideLayouts/slideLayout10.xml"/><Relationship Id="rId6" Type="http://schemas.openxmlformats.org/officeDocument/2006/relationships/image" Target="../media/image260.png"/><Relationship Id="rId11" Type="http://schemas.openxmlformats.org/officeDocument/2006/relationships/customXml" Target="../ink/ink5.xml"/><Relationship Id="rId5" Type="http://schemas.openxmlformats.org/officeDocument/2006/relationships/customXml" Target="../ink/ink2.xml"/><Relationship Id="rId15" Type="http://schemas.openxmlformats.org/officeDocument/2006/relationships/customXml" Target="../ink/ink7.xml"/><Relationship Id="rId10" Type="http://schemas.openxmlformats.org/officeDocument/2006/relationships/image" Target="../media/image280.png"/><Relationship Id="rId4" Type="http://schemas.openxmlformats.org/officeDocument/2006/relationships/image" Target="../media/image250.png"/><Relationship Id="rId9" Type="http://schemas.openxmlformats.org/officeDocument/2006/relationships/customXml" Target="../ink/ink4.xml"/><Relationship Id="rId14" Type="http://schemas.openxmlformats.org/officeDocument/2006/relationships/image" Target="../media/image30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hyperlink" Target="https://zhuanlan.zhihu.com/p/360189197" TargetMode="External"/><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hyperlink" Target="https://www.statisticssolutions.com/free-resources/directory-of-statistical-analyses/factor-analysis/" TargetMode="Externa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hyperlink" Target="http://www.populus.com/files/Perceptual%20Mapping_f_1.pdf" TargetMode="External"/><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hyperlink" Target="http://www.populus.com/files/Perceptual%20Mapping_f_1.pdf" TargetMode="External"/><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8.xml"/></Relationships>
</file>

<file path=ppt/slides/_rels/slide7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3" Type="http://schemas.openxmlformats.org/officeDocument/2006/relationships/hyperlink" Target="https://www.groupmap.com/map-templates/perceptual-map/" TargetMode="External"/><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3" Type="http://schemas.openxmlformats.org/officeDocument/2006/relationships/hyperlink" Target="https://www.youtube.com/watch?v=ghFwpoH71NM" TargetMode="External"/><Relationship Id="rId2" Type="http://schemas.openxmlformats.org/officeDocument/2006/relationships/image" Target="../media/image34.png"/><Relationship Id="rId1" Type="http://schemas.openxmlformats.org/officeDocument/2006/relationships/slideLayout" Target="../slideLayouts/slideLayout3.xml"/><Relationship Id="rId4" Type="http://schemas.openxmlformats.org/officeDocument/2006/relationships/image" Target="../media/image35.jpeg"/></Relationships>
</file>

<file path=ppt/slides/_rels/slide8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s://www.youtube.com/watch?v=ghFwpoH71NM" TargetMode="External"/><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87.xml.rels><?xml version="1.0" encoding="UTF-8" standalone="yes"?>
<Relationships xmlns="http://schemas.openxmlformats.org/package/2006/relationships"><Relationship Id="rId3" Type="http://schemas.openxmlformats.org/officeDocument/2006/relationships/hyperlink" Target="https://hbr.org/search?term=neil%20rackham" TargetMode="External"/><Relationship Id="rId2" Type="http://schemas.openxmlformats.org/officeDocument/2006/relationships/hyperlink" Target="https://hbr.org/search?term=philip%20kotler" TargetMode="External"/><Relationship Id="rId1" Type="http://schemas.openxmlformats.org/officeDocument/2006/relationships/slideLayout" Target="../slideLayouts/slideLayout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hyperlink" Target="https://hbr.org/search?term=suj%20krishnaswamy" TargetMode="External"/></Relationships>
</file>

<file path=ppt/slides/_rels/slide8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3" Type="http://schemas.openxmlformats.org/officeDocument/2006/relationships/hyperlink" Target="https://www.pb.com/docs/US/Products-Services/Software/Analytics/Customer-Analytics/Portrait-Miner/PDFs/PortraitCustomerAnalyticSolutionsBrochure.pdf" TargetMode="External"/><Relationship Id="rId2" Type="http://schemas.openxmlformats.org/officeDocument/2006/relationships/hyperlink" Target="https://www.relevance.com/how-to-create-a-portrait-of-the-target-audience/" TargetMode="External"/><Relationship Id="rId1" Type="http://schemas.openxmlformats.org/officeDocument/2006/relationships/slideLayout" Target="../slideLayouts/slideLayout10.xml"/><Relationship Id="rId4" Type="http://schemas.openxmlformats.org/officeDocument/2006/relationships/hyperlink" Target="https://blog.hubspot.com/service/customer-profiling" TargetMode="Externa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3" Type="http://schemas.openxmlformats.org/officeDocument/2006/relationships/hyperlink" Target="https://www.youtube.com/watch?v=FQ2XGgbNXWY&amp;t=2s" TargetMode="External"/><Relationship Id="rId2" Type="http://schemas.openxmlformats.org/officeDocument/2006/relationships/hyperlink" Target="https://www.perceptualmaps.com/make-a-perceptual-map/free-download/" TargetMode="External"/><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2" Type="http://schemas.openxmlformats.org/officeDocument/2006/relationships/hyperlink" Target="https://www.perceptualmaps.com/map-format/joint-space-maps/" TargetMode="External"/><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2" Type="http://schemas.openxmlformats.org/officeDocument/2006/relationships/hyperlink" Target="https://www.statisticssolutions.com/free-resources/directory-of-statistical-analyses/factor-analysis/" TargetMode="Externa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3" Type="http://schemas.openxmlformats.org/officeDocument/2006/relationships/hyperlink" Target="https://www.youtube.com/watch?v=0W5WkGeekLc" TargetMode="External"/><Relationship Id="rId2" Type="http://schemas.openxmlformats.org/officeDocument/2006/relationships/image" Target="../media/image57.png"/><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hyperlink" Target="https://www.youtube.com/watch?v=0W5WkGeekLc" TargetMode="External"/><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3" Type="http://schemas.openxmlformats.org/officeDocument/2006/relationships/hyperlink" Target="https://www.youtube.com/watch?v=bazxWzavqgY&amp;list=PLb67R_O-ViChOv8Yp6h0MiG0NNAol4gBQ&amp;index=15" TargetMode="External"/><Relationship Id="rId2" Type="http://schemas.openxmlformats.org/officeDocument/2006/relationships/hyperlink" Target="https://www.youtube.com/watch?v=otHHhnjPbnU&amp;list=PLb67R_O-ViChOv8Yp6h0MiG0NNAol4gBQ&amp;index=30" TargetMode="Externa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hyperlink" Target="https://www.youtube.com/watch?v=UonZyQPXxjY&amp;list=PLb67R_O-ViCha-Hb9bLhD2_rItyPlRPL1" TargetMode="External"/><Relationship Id="rId2" Type="http://schemas.openxmlformats.org/officeDocument/2006/relationships/hyperlink" Target="https://www.youtube.com/playlist?list=PLb67R_O-ViCha-Hb9bLhD2_rItyPlRPL1" TargetMode="Externa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66.png"/><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s://michaelbach.de/ot/cog-Dalmatian/" TargetMode="External"/><Relationship Id="rId5" Type="http://schemas.openxmlformats.org/officeDocument/2006/relationships/image" Target="../media/image73.png"/><Relationship Id="rId4" Type="http://schemas.openxmlformats.org/officeDocument/2006/relationships/image" Target="../media/image72.png"/></Relationships>
</file>

<file path=ppt/slides/_rels/slide13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hyperlink" Target="https://royalsocietypublishing.org/doi/abs/10.1098/rstb.2005.1662" TargetMode="Externa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5.xml"/><Relationship Id="rId1" Type="http://schemas.openxmlformats.org/officeDocument/2006/relationships/slideLayout" Target="../slideLayouts/slideLayout10.xml"/><Relationship Id="rId6" Type="http://schemas.openxmlformats.org/officeDocument/2006/relationships/image" Target="../media/image79.gif"/><Relationship Id="rId5" Type="http://schemas.openxmlformats.org/officeDocument/2006/relationships/image" Target="../media/image78.jpg"/><Relationship Id="rId4" Type="http://schemas.openxmlformats.org/officeDocument/2006/relationships/image" Target="../media/image77.jpg"/></Relationships>
</file>

<file path=ppt/slides/_rels/slide145.xml.rels><?xml version="1.0" encoding="UTF-8" standalone="yes"?>
<Relationships xmlns="http://schemas.openxmlformats.org/package/2006/relationships"><Relationship Id="rId3" Type="http://schemas.openxmlformats.org/officeDocument/2006/relationships/hyperlink" Target="https://en.wikipedia.org/wiki/Correspondence_analysis" TargetMode="External"/><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69.xml"/><Relationship Id="rId1" Type="http://schemas.openxmlformats.org/officeDocument/2006/relationships/slideLayout" Target="../slideLayouts/slideLayout12.xml"/><Relationship Id="rId5" Type="http://schemas.openxmlformats.org/officeDocument/2006/relationships/image" Target="../media/image80.jpeg"/><Relationship Id="rId4" Type="http://schemas.openxmlformats.org/officeDocument/2006/relationships/image" Target="../media/image200.png"/></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3.xml"/><Relationship Id="rId1" Type="http://schemas.openxmlformats.org/officeDocument/2006/relationships/slideLayout" Target="../slideLayouts/slideLayout10.xml"/><Relationship Id="rId4" Type="http://schemas.openxmlformats.org/officeDocument/2006/relationships/image" Target="../media/image79.gif"/></Relationships>
</file>

<file path=ppt/slides/_rels/slide153.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4.xml"/><Relationship Id="rId1" Type="http://schemas.openxmlformats.org/officeDocument/2006/relationships/slideLayout" Target="../slideLayouts/slideLayout1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6.xml.rels><?xml version="1.0" encoding="UTF-8" standalone="yes"?>
<Relationships xmlns="http://schemas.openxmlformats.org/package/2006/relationships"><Relationship Id="rId2" Type="http://schemas.openxmlformats.org/officeDocument/2006/relationships/hyperlink" Target="https://www.zendesk.com/blog/positioning-statement-examples/" TargetMode="External"/><Relationship Id="rId1" Type="http://schemas.openxmlformats.org/officeDocument/2006/relationships/slideLayout" Target="../slideLayouts/slideLayout10.xml"/></Relationships>
</file>

<file path=ppt/slides/_rels/slide15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hyperlink" Target="https://www.xlstat.com/en/news/introducing-the-xlstat-free-edition" TargetMode="External"/><Relationship Id="rId1" Type="http://schemas.openxmlformats.org/officeDocument/2006/relationships/slideLayout" Target="../slideLayouts/slideLayout10.xml"/></Relationships>
</file>

<file path=ppt/slides/_rels/slide158.xml.rels><?xml version="1.0" encoding="UTF-8" standalone="yes"?>
<Relationships xmlns="http://schemas.openxmlformats.org/package/2006/relationships"><Relationship Id="rId2" Type="http://schemas.openxmlformats.org/officeDocument/2006/relationships/hyperlink" Target="https://www.youtube.com/watch?v=fNk_zzaMoSs&amp;list=PLZHQObOWTQDPD3MizzM2xVFitgF8hE_ab&amp;index=1" TargetMode="Externa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46" b="46"/>
          <a:stretch>
            <a:fillRect/>
          </a:stretch>
        </p:blipFill>
        <p:spPr/>
      </p:pic>
      <p:sp>
        <p:nvSpPr>
          <p:cNvPr id="4" name="Title 3"/>
          <p:cNvSpPr>
            <a:spLocks noGrp="1"/>
          </p:cNvSpPr>
          <p:nvPr>
            <p:ph type="ctrTitle"/>
          </p:nvPr>
        </p:nvSpPr>
        <p:spPr/>
        <p:txBody>
          <a:bodyPr/>
          <a:lstStyle/>
          <a:p>
            <a:r>
              <a:rPr lang="en-US" altLang="en-US" dirty="0"/>
              <a:t>Chapter 4: Positioning</a:t>
            </a:r>
            <a:endParaRPr lang="en-US" dirty="0"/>
          </a:p>
        </p:txBody>
      </p:sp>
      <p:sp>
        <p:nvSpPr>
          <p:cNvPr id="5" name="Subtitle 4"/>
          <p:cNvSpPr>
            <a:spLocks noGrp="1"/>
          </p:cNvSpPr>
          <p:nvPr>
            <p:ph type="subTitle" idx="1"/>
          </p:nvPr>
        </p:nvSpPr>
        <p:spPr/>
        <p:txBody>
          <a:bodyPr anchor="t">
            <a:normAutofit/>
          </a:bodyPr>
          <a:lstStyle/>
          <a:p>
            <a:r>
              <a:rPr lang="en-US" altLang="en-US" sz="3200" dirty="0"/>
              <a:t>Positioning concept</a:t>
            </a:r>
          </a:p>
          <a:p>
            <a:r>
              <a:rPr lang="en-US" altLang="en-US" sz="3200" dirty="0"/>
              <a:t>Perceptual mapping</a:t>
            </a:r>
          </a:p>
          <a:p>
            <a:r>
              <a:rPr lang="en-US" altLang="en-US" sz="3200" dirty="0"/>
              <a:t>Preference mapping</a:t>
            </a:r>
            <a:endParaRPr lang="en-US" sz="3200" dirty="0"/>
          </a:p>
        </p:txBody>
      </p:sp>
      <p:sp>
        <p:nvSpPr>
          <p:cNvPr id="3" name="TextBox 2">
            <a:extLst>
              <a:ext uri="{FF2B5EF4-FFF2-40B4-BE49-F238E27FC236}">
                <a16:creationId xmlns:a16="http://schemas.microsoft.com/office/drawing/2014/main" id="{AF95C84D-DEE7-40E3-8201-92B133DD0F11}"/>
              </a:ext>
            </a:extLst>
          </p:cNvPr>
          <p:cNvSpPr txBox="1"/>
          <p:nvPr/>
        </p:nvSpPr>
        <p:spPr>
          <a:xfrm>
            <a:off x="6924215" y="6181366"/>
            <a:ext cx="4774064" cy="646331"/>
          </a:xfrm>
          <a:prstGeom prst="rect">
            <a:avLst/>
          </a:prstGeom>
          <a:noFill/>
        </p:spPr>
        <p:txBody>
          <a:bodyPr wrap="none" rtlCol="0">
            <a:spAutoFit/>
          </a:bodyPr>
          <a:lstStyle/>
          <a:p>
            <a:r>
              <a:rPr lang="zh-TW" altLang="en-US" dirty="0"/>
              <a:t>行銷工程 翁智綱  </a:t>
            </a:r>
            <a:r>
              <a:rPr lang="en-US" altLang="zh-TW" dirty="0"/>
              <a:t>Chapter 5: p. 101-120</a:t>
            </a:r>
          </a:p>
          <a:p>
            <a:r>
              <a:rPr lang="zh-TW" altLang="en-US" dirty="0"/>
              <a:t>行銷工程與應用</a:t>
            </a:r>
            <a:r>
              <a:rPr lang="en-US" altLang="zh-TW" dirty="0"/>
              <a:t> Chapter 5: p. 107-127 (pdf) </a:t>
            </a:r>
            <a:endParaRPr lang="en-US" dirty="0"/>
          </a:p>
        </p:txBody>
      </p:sp>
    </p:spTree>
    <p:extLst>
      <p:ext uri="{BB962C8B-B14F-4D97-AF65-F5344CB8AC3E}">
        <p14:creationId xmlns:p14="http://schemas.microsoft.com/office/powerpoint/2010/main" val="2153776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C6FEF34-7519-4750-8D5F-703CA514FBF0}"/>
              </a:ext>
            </a:extLst>
          </p:cNvPr>
          <p:cNvSpPr>
            <a:spLocks noGrp="1"/>
          </p:cNvSpPr>
          <p:nvPr>
            <p:ph type="title"/>
          </p:nvPr>
        </p:nvSpPr>
        <p:spPr/>
        <p:txBody>
          <a:bodyPr/>
          <a:lstStyle/>
          <a:p>
            <a:pPr algn="l"/>
            <a:r>
              <a:rPr lang="en-US" sz="2400" dirty="0"/>
              <a:t>C8 - Digital Marketing </a:t>
            </a:r>
            <a:r>
              <a:rPr lang="en-US" sz="2400" dirty="0">
                <a:sym typeface="Wingdings" panose="05000000000000000000" pitchFamily="2" charset="2"/>
              </a:rPr>
              <a:t></a:t>
            </a:r>
            <a:endParaRPr lang="en-US" sz="2400" dirty="0"/>
          </a:p>
        </p:txBody>
      </p:sp>
      <p:pic>
        <p:nvPicPr>
          <p:cNvPr id="13" name="Picture 12">
            <a:extLst>
              <a:ext uri="{FF2B5EF4-FFF2-40B4-BE49-F238E27FC236}">
                <a16:creationId xmlns:a16="http://schemas.microsoft.com/office/drawing/2014/main" id="{133F412F-AC99-45A3-91BB-76FD7FD1C4D0}"/>
              </a:ext>
            </a:extLst>
          </p:cNvPr>
          <p:cNvPicPr>
            <a:picLocks noChangeAspect="1"/>
          </p:cNvPicPr>
          <p:nvPr/>
        </p:nvPicPr>
        <p:blipFill>
          <a:blip r:embed="rId3"/>
          <a:stretch>
            <a:fillRect/>
          </a:stretch>
        </p:blipFill>
        <p:spPr>
          <a:xfrm>
            <a:off x="3746413" y="-64395"/>
            <a:ext cx="8382530" cy="6858000"/>
          </a:xfrm>
          <a:prstGeom prst="rect">
            <a:avLst/>
          </a:prstGeom>
        </p:spPr>
      </p:pic>
      <p:sp>
        <p:nvSpPr>
          <p:cNvPr id="14" name="TextBox 13">
            <a:extLst>
              <a:ext uri="{FF2B5EF4-FFF2-40B4-BE49-F238E27FC236}">
                <a16:creationId xmlns:a16="http://schemas.microsoft.com/office/drawing/2014/main" id="{E2B0596C-1E2B-43D7-BA31-9BC473BAD13D}"/>
              </a:ext>
            </a:extLst>
          </p:cNvPr>
          <p:cNvSpPr txBox="1"/>
          <p:nvPr/>
        </p:nvSpPr>
        <p:spPr>
          <a:xfrm>
            <a:off x="10721662" y="6368603"/>
            <a:ext cx="684803" cy="369332"/>
          </a:xfrm>
          <a:prstGeom prst="rect">
            <a:avLst/>
          </a:prstGeom>
          <a:noFill/>
        </p:spPr>
        <p:txBody>
          <a:bodyPr wrap="none" rtlCol="0">
            <a:spAutoFit/>
          </a:bodyPr>
          <a:lstStyle/>
          <a:p>
            <a:r>
              <a:rPr lang="en-US" dirty="0"/>
              <a:t>(</a:t>
            </a:r>
            <a:r>
              <a:rPr lang="en-US" dirty="0">
                <a:hlinkClick r:id="rId4"/>
              </a:rPr>
              <a:t>link</a:t>
            </a:r>
            <a:r>
              <a:rPr lang="en-US" dirty="0"/>
              <a:t>)</a:t>
            </a:r>
          </a:p>
        </p:txBody>
      </p:sp>
      <p:sp>
        <p:nvSpPr>
          <p:cNvPr id="17" name="TextBox 16">
            <a:extLst>
              <a:ext uri="{FF2B5EF4-FFF2-40B4-BE49-F238E27FC236}">
                <a16:creationId xmlns:a16="http://schemas.microsoft.com/office/drawing/2014/main" id="{0F4E637F-7EDF-46BE-968F-9DE5C9FA6031}"/>
              </a:ext>
            </a:extLst>
          </p:cNvPr>
          <p:cNvSpPr txBox="1"/>
          <p:nvPr/>
        </p:nvSpPr>
        <p:spPr>
          <a:xfrm>
            <a:off x="0" y="1914177"/>
            <a:ext cx="3920543" cy="2308324"/>
          </a:xfrm>
          <a:prstGeom prst="rect">
            <a:avLst/>
          </a:prstGeom>
          <a:noFill/>
        </p:spPr>
        <p:txBody>
          <a:bodyPr wrap="square">
            <a:spAutoFit/>
          </a:bodyPr>
          <a:lstStyle/>
          <a:p>
            <a:endParaRPr lang="en-US" b="1" dirty="0"/>
          </a:p>
          <a:p>
            <a:r>
              <a:rPr lang="en-US" b="1" dirty="0"/>
              <a:t>C2 - Customer Value </a:t>
            </a:r>
          </a:p>
          <a:p>
            <a:r>
              <a:rPr lang="en-US" b="1" dirty="0"/>
              <a:t>C3 - Segmentation and Targeting</a:t>
            </a:r>
          </a:p>
          <a:p>
            <a:r>
              <a:rPr lang="en-US" b="1" dirty="0">
                <a:solidFill>
                  <a:srgbClr val="C00000"/>
                </a:solidFill>
              </a:rPr>
              <a:t>C4 - Positioning</a:t>
            </a:r>
          </a:p>
          <a:p>
            <a:r>
              <a:rPr lang="en-US" b="1" dirty="0"/>
              <a:t>C5 - Forecasting</a:t>
            </a:r>
          </a:p>
          <a:p>
            <a:r>
              <a:rPr lang="en-US" b="1" dirty="0"/>
              <a:t>C6 - New Product Design</a:t>
            </a:r>
          </a:p>
          <a:p>
            <a:r>
              <a:rPr lang="en-US" b="1" dirty="0"/>
              <a:t>C7 - The Marketing Mix</a:t>
            </a:r>
          </a:p>
          <a:p>
            <a:r>
              <a:rPr lang="en-US" b="1" dirty="0"/>
              <a:t>C8 - Digital Marketing</a:t>
            </a:r>
          </a:p>
        </p:txBody>
      </p:sp>
      <p:sp>
        <p:nvSpPr>
          <p:cNvPr id="18" name="TextBox 17">
            <a:extLst>
              <a:ext uri="{FF2B5EF4-FFF2-40B4-BE49-F238E27FC236}">
                <a16:creationId xmlns:a16="http://schemas.microsoft.com/office/drawing/2014/main" id="{D806FD62-CDED-4AE0-AF83-A6D71DB9EDFB}"/>
              </a:ext>
            </a:extLst>
          </p:cNvPr>
          <p:cNvSpPr txBox="1"/>
          <p:nvPr/>
        </p:nvSpPr>
        <p:spPr>
          <a:xfrm>
            <a:off x="3818586" y="1357286"/>
            <a:ext cx="579005" cy="461665"/>
          </a:xfrm>
          <a:prstGeom prst="rect">
            <a:avLst/>
          </a:prstGeom>
          <a:noFill/>
        </p:spPr>
        <p:txBody>
          <a:bodyPr wrap="none" rtlCol="0">
            <a:spAutoFit/>
          </a:bodyPr>
          <a:lstStyle/>
          <a:p>
            <a:r>
              <a:rPr lang="en-US" sz="2400" dirty="0"/>
              <a:t>C2</a:t>
            </a:r>
          </a:p>
        </p:txBody>
      </p:sp>
      <p:sp>
        <p:nvSpPr>
          <p:cNvPr id="19" name="TextBox 18">
            <a:extLst>
              <a:ext uri="{FF2B5EF4-FFF2-40B4-BE49-F238E27FC236}">
                <a16:creationId xmlns:a16="http://schemas.microsoft.com/office/drawing/2014/main" id="{42DB65BC-6CFB-4332-8C15-6746EFBE7DA7}"/>
              </a:ext>
            </a:extLst>
          </p:cNvPr>
          <p:cNvSpPr txBox="1"/>
          <p:nvPr/>
        </p:nvSpPr>
        <p:spPr>
          <a:xfrm>
            <a:off x="5600163" y="366962"/>
            <a:ext cx="579005" cy="461665"/>
          </a:xfrm>
          <a:prstGeom prst="rect">
            <a:avLst/>
          </a:prstGeom>
          <a:noFill/>
        </p:spPr>
        <p:txBody>
          <a:bodyPr wrap="none" rtlCol="0">
            <a:spAutoFit/>
          </a:bodyPr>
          <a:lstStyle/>
          <a:p>
            <a:r>
              <a:rPr lang="en-US" sz="2400" dirty="0"/>
              <a:t>C3</a:t>
            </a:r>
          </a:p>
        </p:txBody>
      </p:sp>
      <p:sp>
        <p:nvSpPr>
          <p:cNvPr id="20" name="TextBox 19">
            <a:extLst>
              <a:ext uri="{FF2B5EF4-FFF2-40B4-BE49-F238E27FC236}">
                <a16:creationId xmlns:a16="http://schemas.microsoft.com/office/drawing/2014/main" id="{FC5BE79F-EE92-44D1-B12C-7066AD84DEEB}"/>
              </a:ext>
            </a:extLst>
          </p:cNvPr>
          <p:cNvSpPr txBox="1"/>
          <p:nvPr/>
        </p:nvSpPr>
        <p:spPr>
          <a:xfrm>
            <a:off x="5529330" y="1914177"/>
            <a:ext cx="579005" cy="461665"/>
          </a:xfrm>
          <a:prstGeom prst="rect">
            <a:avLst/>
          </a:prstGeom>
          <a:noFill/>
        </p:spPr>
        <p:txBody>
          <a:bodyPr wrap="none" rtlCol="0">
            <a:spAutoFit/>
          </a:bodyPr>
          <a:lstStyle/>
          <a:p>
            <a:r>
              <a:rPr lang="en-US" sz="2400" dirty="0"/>
              <a:t>C3</a:t>
            </a:r>
          </a:p>
        </p:txBody>
      </p:sp>
      <p:sp>
        <p:nvSpPr>
          <p:cNvPr id="21" name="TextBox 20">
            <a:extLst>
              <a:ext uri="{FF2B5EF4-FFF2-40B4-BE49-F238E27FC236}">
                <a16:creationId xmlns:a16="http://schemas.microsoft.com/office/drawing/2014/main" id="{88C60E61-B280-49AC-8A0E-28764CB6AC65}"/>
              </a:ext>
            </a:extLst>
          </p:cNvPr>
          <p:cNvSpPr txBox="1"/>
          <p:nvPr/>
        </p:nvSpPr>
        <p:spPr>
          <a:xfrm>
            <a:off x="3818585" y="2789894"/>
            <a:ext cx="579005" cy="461665"/>
          </a:xfrm>
          <a:prstGeom prst="rect">
            <a:avLst/>
          </a:prstGeom>
          <a:noFill/>
        </p:spPr>
        <p:txBody>
          <a:bodyPr wrap="none" rtlCol="0">
            <a:spAutoFit/>
          </a:bodyPr>
          <a:lstStyle/>
          <a:p>
            <a:r>
              <a:rPr lang="en-US" sz="2400" dirty="0"/>
              <a:t>C5</a:t>
            </a:r>
          </a:p>
        </p:txBody>
      </p:sp>
      <p:sp>
        <p:nvSpPr>
          <p:cNvPr id="22" name="TextBox 21">
            <a:extLst>
              <a:ext uri="{FF2B5EF4-FFF2-40B4-BE49-F238E27FC236}">
                <a16:creationId xmlns:a16="http://schemas.microsoft.com/office/drawing/2014/main" id="{848B2EA1-F03D-43D1-9E4F-EE665C182967}"/>
              </a:ext>
            </a:extLst>
          </p:cNvPr>
          <p:cNvSpPr txBox="1"/>
          <p:nvPr/>
        </p:nvSpPr>
        <p:spPr>
          <a:xfrm>
            <a:off x="5529330" y="5286249"/>
            <a:ext cx="579005" cy="461665"/>
          </a:xfrm>
          <a:prstGeom prst="rect">
            <a:avLst/>
          </a:prstGeom>
          <a:noFill/>
        </p:spPr>
        <p:txBody>
          <a:bodyPr wrap="none" rtlCol="0">
            <a:spAutoFit/>
          </a:bodyPr>
          <a:lstStyle/>
          <a:p>
            <a:r>
              <a:rPr lang="en-US" sz="2400" dirty="0"/>
              <a:t>C7</a:t>
            </a:r>
          </a:p>
        </p:txBody>
      </p:sp>
      <p:sp>
        <p:nvSpPr>
          <p:cNvPr id="23" name="TextBox 22">
            <a:extLst>
              <a:ext uri="{FF2B5EF4-FFF2-40B4-BE49-F238E27FC236}">
                <a16:creationId xmlns:a16="http://schemas.microsoft.com/office/drawing/2014/main" id="{D1837BF7-67C8-4FA9-90D7-DB26BA54131E}"/>
              </a:ext>
            </a:extLst>
          </p:cNvPr>
          <p:cNvSpPr txBox="1"/>
          <p:nvPr/>
        </p:nvSpPr>
        <p:spPr>
          <a:xfrm>
            <a:off x="4965073" y="3580283"/>
            <a:ext cx="1143262" cy="461665"/>
          </a:xfrm>
          <a:prstGeom prst="rect">
            <a:avLst/>
          </a:prstGeom>
          <a:noFill/>
        </p:spPr>
        <p:txBody>
          <a:bodyPr wrap="none" rtlCol="0">
            <a:spAutoFit/>
          </a:bodyPr>
          <a:lstStyle/>
          <a:p>
            <a:r>
              <a:rPr lang="en-US" sz="2400" dirty="0"/>
              <a:t>C4, C6</a:t>
            </a:r>
          </a:p>
        </p:txBody>
      </p:sp>
    </p:spTree>
    <p:extLst>
      <p:ext uri="{BB962C8B-B14F-4D97-AF65-F5344CB8AC3E}">
        <p14:creationId xmlns:p14="http://schemas.microsoft.com/office/powerpoint/2010/main" val="1415261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255B2-CA15-49EA-91B8-3CECD23C81CF}"/>
              </a:ext>
            </a:extLst>
          </p:cNvPr>
          <p:cNvSpPr>
            <a:spLocks noGrp="1"/>
          </p:cNvSpPr>
          <p:nvPr>
            <p:ph type="title"/>
          </p:nvPr>
        </p:nvSpPr>
        <p:spPr/>
        <p:txBody>
          <a:bodyPr/>
          <a:lstStyle/>
          <a:p>
            <a:r>
              <a:rPr lang="zh-CN" altLang="en-US" sz="3200" dirty="0">
                <a:effectLst/>
              </a:rPr>
              <a:t>市场战略三步骤（</a:t>
            </a:r>
            <a:r>
              <a:rPr lang="en-US" altLang="zh-CN" sz="3200" dirty="0">
                <a:effectLst/>
              </a:rPr>
              <a:t>STP</a:t>
            </a:r>
            <a:r>
              <a:rPr lang="zh-CN" altLang="en-US" sz="3200" dirty="0">
                <a:effectLst/>
              </a:rPr>
              <a:t>）</a:t>
            </a:r>
            <a:endParaRPr lang="en-US" dirty="0"/>
          </a:p>
        </p:txBody>
      </p:sp>
      <p:sp>
        <p:nvSpPr>
          <p:cNvPr id="3" name="Content Placeholder 2">
            <a:extLst>
              <a:ext uri="{FF2B5EF4-FFF2-40B4-BE49-F238E27FC236}">
                <a16:creationId xmlns:a16="http://schemas.microsoft.com/office/drawing/2014/main" id="{38CEA769-81A8-47B1-AC90-6A7231FB9F45}"/>
              </a:ext>
            </a:extLst>
          </p:cNvPr>
          <p:cNvSpPr>
            <a:spLocks noGrp="1"/>
          </p:cNvSpPr>
          <p:nvPr>
            <p:ph idx="1"/>
          </p:nvPr>
        </p:nvSpPr>
        <p:spPr>
          <a:xfrm>
            <a:off x="304800" y="685800"/>
            <a:ext cx="11684000" cy="5486400"/>
          </a:xfrm>
        </p:spPr>
        <p:txBody>
          <a:bodyPr/>
          <a:lstStyle/>
          <a:p>
            <a:pPr marL="0" indent="0">
              <a:buNone/>
            </a:pPr>
            <a:r>
              <a:rPr lang="zh-CN" altLang="en-US" sz="3200" dirty="0">
                <a:effectLst/>
              </a:rPr>
              <a:t>目标市场战略三步骤</a:t>
            </a:r>
            <a:r>
              <a:rPr lang="en-US" altLang="zh-CN" sz="3200" dirty="0">
                <a:effectLst/>
              </a:rPr>
              <a:t>: </a:t>
            </a:r>
          </a:p>
          <a:p>
            <a:r>
              <a:rPr lang="zh-CN" altLang="en-US" sz="3200" dirty="0">
                <a:effectLst/>
              </a:rPr>
              <a:t>市场细分</a:t>
            </a:r>
            <a:endParaRPr lang="en-US" altLang="zh-CN" sz="3200" dirty="0">
              <a:effectLst/>
            </a:endParaRPr>
          </a:p>
          <a:p>
            <a:r>
              <a:rPr lang="zh-CN" altLang="en-US" sz="3200" dirty="0">
                <a:effectLst/>
              </a:rPr>
              <a:t>目标市场选择</a:t>
            </a:r>
            <a:endParaRPr lang="en-US" altLang="zh-CN" sz="3200" dirty="0">
              <a:effectLst/>
            </a:endParaRPr>
          </a:p>
          <a:p>
            <a:r>
              <a:rPr lang="zh-CN" altLang="en-US" sz="3200" dirty="0">
                <a:effectLst/>
              </a:rPr>
              <a:t>市场定位</a:t>
            </a:r>
            <a:endParaRPr lang="en-US" altLang="zh-CN" sz="3200" dirty="0"/>
          </a:p>
          <a:p>
            <a:pPr marL="0" indent="0">
              <a:buNone/>
            </a:pPr>
            <a:endParaRPr lang="en-US" altLang="zh-CN" dirty="0">
              <a:effectLst/>
            </a:endParaRPr>
          </a:p>
          <a:p>
            <a:pPr marL="0" indent="0">
              <a:buNone/>
            </a:pPr>
            <a:r>
              <a:rPr lang="zh-CN" altLang="en-US" dirty="0">
                <a:effectLst/>
              </a:rPr>
              <a:t>目标市场定位体现的是通过相应的营销定位活动</a:t>
            </a:r>
            <a:r>
              <a:rPr lang="en-US" altLang="zh-CN" dirty="0">
                <a:effectLst/>
              </a:rPr>
              <a:t>, </a:t>
            </a:r>
            <a:r>
              <a:rPr lang="zh-CN" altLang="en-US" dirty="0">
                <a:effectLst/>
              </a:rPr>
              <a:t>有选择性地满足消费需求的过程</a:t>
            </a:r>
            <a:r>
              <a:rPr lang="en-US" altLang="zh-CN" dirty="0">
                <a:effectLst/>
              </a:rPr>
              <a:t>,</a:t>
            </a:r>
            <a:r>
              <a:rPr lang="zh-CN" altLang="en-US" dirty="0">
                <a:effectLst/>
              </a:rPr>
              <a:t>体现市场细分中消费者需求的差异化进而凸显品牌、产品的。异化。通过定位活动形成</a:t>
            </a:r>
            <a:r>
              <a:rPr lang="zh-CN" altLang="en-US" dirty="0">
                <a:effectLst/>
                <a:highlight>
                  <a:srgbClr val="00FFFF"/>
                </a:highlight>
              </a:rPr>
              <a:t>差异化价值</a:t>
            </a:r>
            <a:r>
              <a:rPr lang="zh-CN" altLang="en-US" dirty="0">
                <a:effectLst/>
              </a:rPr>
              <a:t>、满足差异化需求</a:t>
            </a:r>
            <a:r>
              <a:rPr lang="en-US" altLang="zh-CN" dirty="0">
                <a:effectLst/>
              </a:rPr>
              <a:t>,</a:t>
            </a:r>
            <a:r>
              <a:rPr lang="zh-CN" altLang="en-US" dirty="0">
                <a:effectLst/>
              </a:rPr>
              <a:t>同时也成为了解</a:t>
            </a:r>
            <a:r>
              <a:rPr lang="zh-CN" altLang="en-US" dirty="0">
                <a:effectLst/>
                <a:highlight>
                  <a:srgbClr val="00FFFF"/>
                </a:highlight>
              </a:rPr>
              <a:t>市场竞争结构、挖掘市场机会的工具</a:t>
            </a:r>
            <a:r>
              <a:rPr lang="zh-CN" altLang="en-US" dirty="0">
                <a:effectLst/>
              </a:rPr>
              <a:t>。</a:t>
            </a:r>
            <a:endParaRPr lang="en-US" altLang="zh-CN" dirty="0">
              <a:effectLst/>
            </a:endParaRPr>
          </a:p>
          <a:p>
            <a:pPr marL="0" indent="0">
              <a:buNone/>
            </a:pPr>
            <a:r>
              <a:rPr lang="zh-CN" altLang="en-US" dirty="0">
                <a:effectLst/>
              </a:rPr>
              <a:t>本章在介绍定位思想的基础上对</a:t>
            </a:r>
            <a:r>
              <a:rPr lang="zh-CN" altLang="en-US" dirty="0">
                <a:effectLst/>
                <a:highlight>
                  <a:srgbClr val="00FFFF"/>
                </a:highlight>
              </a:rPr>
              <a:t>定位功能应用</a:t>
            </a:r>
            <a:r>
              <a:rPr lang="zh-CN" altLang="en-US" dirty="0">
                <a:effectLst/>
              </a:rPr>
              <a:t>进行拓展</a:t>
            </a:r>
            <a:r>
              <a:rPr lang="en-US" altLang="zh-CN" dirty="0">
                <a:effectLst/>
              </a:rPr>
              <a:t>, </a:t>
            </a:r>
            <a:r>
              <a:rPr lang="zh-CN" altLang="en-US" dirty="0">
                <a:effectLst/>
              </a:rPr>
              <a:t>通过营销工程中</a:t>
            </a:r>
            <a:r>
              <a:rPr lang="zh-CN" altLang="en-US" sz="3600" dirty="0">
                <a:solidFill>
                  <a:srgbClr val="C00000"/>
                </a:solidFill>
              </a:rPr>
              <a:t>觉知</a:t>
            </a:r>
            <a:r>
              <a:rPr lang="en-US" altLang="zh-CN" sz="3600" dirty="0">
                <a:solidFill>
                  <a:srgbClr val="C00000"/>
                </a:solidFill>
              </a:rPr>
              <a:t>(perception)</a:t>
            </a:r>
            <a:r>
              <a:rPr lang="zh-CN" altLang="en-US" dirty="0">
                <a:solidFill>
                  <a:srgbClr val="C00000"/>
                </a:solidFill>
                <a:effectLst/>
              </a:rPr>
              <a:t>、</a:t>
            </a:r>
            <a:r>
              <a:rPr lang="zh-CN" altLang="en-US" sz="3600" dirty="0">
                <a:solidFill>
                  <a:srgbClr val="C00000"/>
                </a:solidFill>
                <a:effectLst/>
              </a:rPr>
              <a:t>偏好</a:t>
            </a:r>
            <a:r>
              <a:rPr lang="en-US" altLang="zh-CN" sz="3600" dirty="0">
                <a:solidFill>
                  <a:srgbClr val="C00000"/>
                </a:solidFill>
                <a:effectLst/>
              </a:rPr>
              <a:t>(preference)</a:t>
            </a:r>
            <a:r>
              <a:rPr lang="zh-CN" altLang="en-US" dirty="0">
                <a:solidFill>
                  <a:srgbClr val="C00000"/>
                </a:solidFill>
                <a:effectLst/>
              </a:rPr>
              <a:t>两大模型工具</a:t>
            </a:r>
            <a:r>
              <a:rPr lang="zh-CN" altLang="en-US" dirty="0">
                <a:effectLst/>
              </a:rPr>
              <a:t>实现定位在营销中的价值。</a:t>
            </a:r>
            <a:endParaRPr lang="en-US" dirty="0"/>
          </a:p>
        </p:txBody>
      </p:sp>
    </p:spTree>
    <p:extLst>
      <p:ext uri="{BB962C8B-B14F-4D97-AF65-F5344CB8AC3E}">
        <p14:creationId xmlns:p14="http://schemas.microsoft.com/office/powerpoint/2010/main" val="3002432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Title 1">
            <a:extLst>
              <a:ext uri="{FF2B5EF4-FFF2-40B4-BE49-F238E27FC236}">
                <a16:creationId xmlns:a16="http://schemas.microsoft.com/office/drawing/2014/main" id="{2BF2312A-24BB-40E2-BE97-B5353CC89680}"/>
              </a:ext>
            </a:extLst>
          </p:cNvPr>
          <p:cNvSpPr>
            <a:spLocks noGrp="1" noChangeArrowheads="1"/>
          </p:cNvSpPr>
          <p:nvPr>
            <p:ph type="title"/>
          </p:nvPr>
        </p:nvSpPr>
        <p:spPr/>
        <p:txBody>
          <a:bodyPr/>
          <a:lstStyle/>
          <a:p>
            <a:r>
              <a:rPr lang="en-US" altLang="en-US" dirty="0"/>
              <a:t>STP + Product Differentiation</a:t>
            </a:r>
          </a:p>
        </p:txBody>
      </p:sp>
      <p:sp>
        <p:nvSpPr>
          <p:cNvPr id="159747" name="TextBox 6">
            <a:extLst>
              <a:ext uri="{FF2B5EF4-FFF2-40B4-BE49-F238E27FC236}">
                <a16:creationId xmlns:a16="http://schemas.microsoft.com/office/drawing/2014/main" id="{64E664A1-770B-48E5-8926-0B9573D36820}"/>
              </a:ext>
            </a:extLst>
          </p:cNvPr>
          <p:cNvSpPr txBox="1">
            <a:spLocks noChangeArrowheads="1"/>
          </p:cNvSpPr>
          <p:nvPr/>
        </p:nvSpPr>
        <p:spPr bwMode="auto">
          <a:xfrm>
            <a:off x="7715250" y="1039813"/>
            <a:ext cx="2032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新細明體" panose="02020500000000000000" pitchFamily="18" charset="-120"/>
              </a:defRPr>
            </a:lvl1pPr>
            <a:lvl2pPr marL="742950" indent="-285750">
              <a:defRPr>
                <a:solidFill>
                  <a:schemeClr val="tx1"/>
                </a:solidFill>
                <a:latin typeface="Arial" panose="020B0604020202020204" pitchFamily="34" charset="0"/>
                <a:ea typeface="新細明體" panose="02020500000000000000" pitchFamily="18" charset="-120"/>
              </a:defRPr>
            </a:lvl2pPr>
            <a:lvl3pPr marL="1143000" indent="-228600">
              <a:defRPr>
                <a:solidFill>
                  <a:schemeClr val="tx1"/>
                </a:solidFill>
                <a:latin typeface="Arial" panose="020B0604020202020204" pitchFamily="34" charset="0"/>
                <a:ea typeface="新細明體" panose="02020500000000000000" pitchFamily="18" charset="-120"/>
              </a:defRPr>
            </a:lvl3pPr>
            <a:lvl4pPr marL="1600200" indent="-228600">
              <a:defRPr>
                <a:solidFill>
                  <a:schemeClr val="tx1"/>
                </a:solidFill>
                <a:latin typeface="Arial" panose="020B0604020202020204" pitchFamily="34" charset="0"/>
                <a:ea typeface="新細明體" panose="02020500000000000000" pitchFamily="18" charset="-120"/>
              </a:defRPr>
            </a:lvl4pPr>
            <a:lvl5pPr marL="2057400" indent="-228600">
              <a:defRPr>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9pPr>
          </a:lstStyle>
          <a:p>
            <a:r>
              <a:rPr lang="zh-TW" altLang="en-US" sz="3200">
                <a:latin typeface="DFKai-SB" panose="03000509000000000000" pitchFamily="65" charset="-120"/>
                <a:ea typeface="DFKai-SB" panose="03000509000000000000" pitchFamily="65" charset="-120"/>
              </a:rPr>
              <a:t>產品</a:t>
            </a:r>
            <a:r>
              <a:rPr lang="en-US" altLang="zh-TW" sz="3200">
                <a:latin typeface="DFKai-SB" panose="03000509000000000000" pitchFamily="65" charset="-120"/>
                <a:ea typeface="DFKai-SB" panose="03000509000000000000" pitchFamily="65" charset="-120"/>
              </a:rPr>
              <a:t>/</a:t>
            </a:r>
            <a:r>
              <a:rPr lang="zh-TW" altLang="en-US" sz="3200">
                <a:latin typeface="DFKai-SB" panose="03000509000000000000" pitchFamily="65" charset="-120"/>
                <a:ea typeface="DFKai-SB" panose="03000509000000000000" pitchFamily="65" charset="-120"/>
              </a:rPr>
              <a:t>服務</a:t>
            </a:r>
            <a:endParaRPr lang="en-US" altLang="en-US" sz="3200">
              <a:latin typeface="DFKai-SB" panose="03000509000000000000" pitchFamily="65" charset="-120"/>
              <a:ea typeface="DFKai-SB" panose="03000509000000000000" pitchFamily="65" charset="-120"/>
            </a:endParaRPr>
          </a:p>
        </p:txBody>
      </p:sp>
      <p:sp>
        <p:nvSpPr>
          <p:cNvPr id="159748" name="Up-Down Arrow 1">
            <a:extLst>
              <a:ext uri="{FF2B5EF4-FFF2-40B4-BE49-F238E27FC236}">
                <a16:creationId xmlns:a16="http://schemas.microsoft.com/office/drawing/2014/main" id="{2E71B22A-1A0F-4FFB-9076-97EC9A52B4F5}"/>
              </a:ext>
            </a:extLst>
          </p:cNvPr>
          <p:cNvSpPr>
            <a:spLocks noChangeArrowheads="1"/>
          </p:cNvSpPr>
          <p:nvPr/>
        </p:nvSpPr>
        <p:spPr bwMode="auto">
          <a:xfrm>
            <a:off x="8610600" y="3633789"/>
            <a:ext cx="304800" cy="611187"/>
          </a:xfrm>
          <a:prstGeom prst="upDownArrow">
            <a:avLst>
              <a:gd name="adj1" fmla="val 50000"/>
              <a:gd name="adj2" fmla="val 50074"/>
            </a:avLst>
          </a:prstGeom>
          <a:solidFill>
            <a:schemeClr val="accent2"/>
          </a:solidFill>
          <a:ln w="12700" algn="ctr">
            <a:solidFill>
              <a:schemeClr val="tx1"/>
            </a:solidFill>
            <a:round/>
            <a:headEnd type="none" w="sm" len="sm"/>
            <a:tailEnd type="none" w="sm" len="sm"/>
          </a:ln>
        </p:spPr>
        <p:txBody>
          <a:bodyPr/>
          <a:lstStyle>
            <a:lvl1pPr>
              <a:defRPr>
                <a:solidFill>
                  <a:schemeClr val="tx1"/>
                </a:solidFill>
                <a:latin typeface="Arial" panose="020B0604020202020204" pitchFamily="34" charset="0"/>
                <a:ea typeface="新細明體" panose="02020500000000000000" pitchFamily="18" charset="-120"/>
              </a:defRPr>
            </a:lvl1pPr>
            <a:lvl2pPr marL="742950" indent="-285750">
              <a:defRPr>
                <a:solidFill>
                  <a:schemeClr val="tx1"/>
                </a:solidFill>
                <a:latin typeface="Arial" panose="020B0604020202020204" pitchFamily="34" charset="0"/>
                <a:ea typeface="新細明體" panose="02020500000000000000" pitchFamily="18" charset="-120"/>
              </a:defRPr>
            </a:lvl2pPr>
            <a:lvl3pPr marL="1143000" indent="-228600">
              <a:defRPr>
                <a:solidFill>
                  <a:schemeClr val="tx1"/>
                </a:solidFill>
                <a:latin typeface="Arial" panose="020B0604020202020204" pitchFamily="34" charset="0"/>
                <a:ea typeface="新細明體" panose="02020500000000000000" pitchFamily="18" charset="-120"/>
              </a:defRPr>
            </a:lvl3pPr>
            <a:lvl4pPr marL="1600200" indent="-228600">
              <a:defRPr>
                <a:solidFill>
                  <a:schemeClr val="tx1"/>
                </a:solidFill>
                <a:latin typeface="Arial" panose="020B0604020202020204" pitchFamily="34" charset="0"/>
                <a:ea typeface="新細明體" panose="02020500000000000000" pitchFamily="18" charset="-120"/>
              </a:defRPr>
            </a:lvl4pPr>
            <a:lvl5pPr marL="2057400" indent="-228600">
              <a:defRPr>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9pPr>
          </a:lstStyle>
          <a:p>
            <a:endParaRPr lang="en-US" altLang="en-US" sz="1400" b="1"/>
          </a:p>
        </p:txBody>
      </p:sp>
      <p:sp>
        <p:nvSpPr>
          <p:cNvPr id="159749" name="Down Arrow 2">
            <a:extLst>
              <a:ext uri="{FF2B5EF4-FFF2-40B4-BE49-F238E27FC236}">
                <a16:creationId xmlns:a16="http://schemas.microsoft.com/office/drawing/2014/main" id="{79AD630E-FE71-452B-87A5-55F91195E64F}"/>
              </a:ext>
            </a:extLst>
          </p:cNvPr>
          <p:cNvSpPr>
            <a:spLocks noChangeArrowheads="1"/>
          </p:cNvSpPr>
          <p:nvPr/>
        </p:nvSpPr>
        <p:spPr bwMode="auto">
          <a:xfrm>
            <a:off x="3640139" y="3790950"/>
            <a:ext cx="339725" cy="571500"/>
          </a:xfrm>
          <a:prstGeom prst="downArrow">
            <a:avLst>
              <a:gd name="adj1" fmla="val 50000"/>
              <a:gd name="adj2" fmla="val 50031"/>
            </a:avLst>
          </a:prstGeom>
          <a:solidFill>
            <a:schemeClr val="accent2"/>
          </a:solidFill>
          <a:ln w="12700" algn="ctr">
            <a:solidFill>
              <a:schemeClr val="tx1"/>
            </a:solidFill>
            <a:round/>
            <a:headEnd type="none" w="sm" len="sm"/>
            <a:tailEnd type="none" w="sm" len="sm"/>
          </a:ln>
        </p:spPr>
        <p:txBody>
          <a:bodyPr/>
          <a:lstStyle>
            <a:lvl1pPr>
              <a:defRPr>
                <a:solidFill>
                  <a:schemeClr val="tx1"/>
                </a:solidFill>
                <a:latin typeface="Arial" panose="020B0604020202020204" pitchFamily="34" charset="0"/>
                <a:ea typeface="新細明體" panose="02020500000000000000" pitchFamily="18" charset="-120"/>
              </a:defRPr>
            </a:lvl1pPr>
            <a:lvl2pPr marL="742950" indent="-285750">
              <a:defRPr>
                <a:solidFill>
                  <a:schemeClr val="tx1"/>
                </a:solidFill>
                <a:latin typeface="Arial" panose="020B0604020202020204" pitchFamily="34" charset="0"/>
                <a:ea typeface="新細明體" panose="02020500000000000000" pitchFamily="18" charset="-120"/>
              </a:defRPr>
            </a:lvl2pPr>
            <a:lvl3pPr marL="1143000" indent="-228600">
              <a:defRPr>
                <a:solidFill>
                  <a:schemeClr val="tx1"/>
                </a:solidFill>
                <a:latin typeface="Arial" panose="020B0604020202020204" pitchFamily="34" charset="0"/>
                <a:ea typeface="新細明體" panose="02020500000000000000" pitchFamily="18" charset="-120"/>
              </a:defRPr>
            </a:lvl3pPr>
            <a:lvl4pPr marL="1600200" indent="-228600">
              <a:defRPr>
                <a:solidFill>
                  <a:schemeClr val="tx1"/>
                </a:solidFill>
                <a:latin typeface="Arial" panose="020B0604020202020204" pitchFamily="34" charset="0"/>
                <a:ea typeface="新細明體" panose="02020500000000000000" pitchFamily="18" charset="-120"/>
              </a:defRPr>
            </a:lvl4pPr>
            <a:lvl5pPr marL="2057400" indent="-228600">
              <a:defRPr>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9pPr>
          </a:lstStyle>
          <a:p>
            <a:endParaRPr lang="en-US" altLang="en-US" sz="1400" b="1"/>
          </a:p>
        </p:txBody>
      </p:sp>
      <p:sp>
        <p:nvSpPr>
          <p:cNvPr id="159750" name="TextBox 1">
            <a:extLst>
              <a:ext uri="{FF2B5EF4-FFF2-40B4-BE49-F238E27FC236}">
                <a16:creationId xmlns:a16="http://schemas.microsoft.com/office/drawing/2014/main" id="{1477C607-0537-4374-AAFD-B035F91202EA}"/>
              </a:ext>
            </a:extLst>
          </p:cNvPr>
          <p:cNvSpPr txBox="1">
            <a:spLocks noChangeArrowheads="1"/>
          </p:cNvSpPr>
          <p:nvPr/>
        </p:nvSpPr>
        <p:spPr bwMode="auto">
          <a:xfrm>
            <a:off x="2784475" y="1108075"/>
            <a:ext cx="2032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新細明體" panose="02020500000000000000" pitchFamily="18" charset="-120"/>
              </a:defRPr>
            </a:lvl1pPr>
            <a:lvl2pPr marL="742950" indent="-285750">
              <a:defRPr>
                <a:solidFill>
                  <a:schemeClr val="tx1"/>
                </a:solidFill>
                <a:latin typeface="Arial" panose="020B0604020202020204" pitchFamily="34" charset="0"/>
                <a:ea typeface="新細明體" panose="02020500000000000000" pitchFamily="18" charset="-120"/>
              </a:defRPr>
            </a:lvl2pPr>
            <a:lvl3pPr marL="1143000" indent="-228600">
              <a:defRPr>
                <a:solidFill>
                  <a:schemeClr val="tx1"/>
                </a:solidFill>
                <a:latin typeface="Arial" panose="020B0604020202020204" pitchFamily="34" charset="0"/>
                <a:ea typeface="新細明體" panose="02020500000000000000" pitchFamily="18" charset="-120"/>
              </a:defRPr>
            </a:lvl3pPr>
            <a:lvl4pPr marL="1600200" indent="-228600">
              <a:defRPr>
                <a:solidFill>
                  <a:schemeClr val="tx1"/>
                </a:solidFill>
                <a:latin typeface="Arial" panose="020B0604020202020204" pitchFamily="34" charset="0"/>
                <a:ea typeface="新細明體" panose="02020500000000000000" pitchFamily="18" charset="-120"/>
              </a:defRPr>
            </a:lvl4pPr>
            <a:lvl5pPr marL="2057400" indent="-228600">
              <a:defRPr>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9pPr>
          </a:lstStyle>
          <a:p>
            <a:r>
              <a:rPr lang="zh-TW" altLang="en-US" sz="3200">
                <a:latin typeface="DFKai-SB" panose="03000509000000000000" pitchFamily="65" charset="-120"/>
                <a:ea typeface="DFKai-SB" panose="03000509000000000000" pitchFamily="65" charset="-120"/>
              </a:rPr>
              <a:t>市場</a:t>
            </a:r>
            <a:r>
              <a:rPr lang="en-US" altLang="zh-TW" sz="3200">
                <a:latin typeface="DFKai-SB" panose="03000509000000000000" pitchFamily="65" charset="-120"/>
                <a:ea typeface="DFKai-SB" panose="03000509000000000000" pitchFamily="65" charset="-120"/>
              </a:rPr>
              <a:t>/</a:t>
            </a:r>
            <a:r>
              <a:rPr lang="zh-TW" altLang="en-US" sz="3200">
                <a:latin typeface="DFKai-SB" panose="03000509000000000000" pitchFamily="65" charset="-120"/>
                <a:ea typeface="DFKai-SB" panose="03000509000000000000" pitchFamily="65" charset="-120"/>
              </a:rPr>
              <a:t>顧客</a:t>
            </a:r>
            <a:endParaRPr lang="en-US" altLang="en-US" sz="3200">
              <a:latin typeface="DFKai-SB" panose="03000509000000000000" pitchFamily="65" charset="-120"/>
              <a:ea typeface="DFKai-SB" panose="03000509000000000000" pitchFamily="65" charset="-120"/>
            </a:endParaRPr>
          </a:p>
        </p:txBody>
      </p:sp>
      <p:sp>
        <p:nvSpPr>
          <p:cNvPr id="159751" name="Rounded Rectangle 2">
            <a:extLst>
              <a:ext uri="{FF2B5EF4-FFF2-40B4-BE49-F238E27FC236}">
                <a16:creationId xmlns:a16="http://schemas.microsoft.com/office/drawing/2014/main" id="{EC37D576-A8FE-40E9-A49C-71064B1BC026}"/>
              </a:ext>
            </a:extLst>
          </p:cNvPr>
          <p:cNvSpPr>
            <a:spLocks noChangeArrowheads="1"/>
          </p:cNvSpPr>
          <p:nvPr/>
        </p:nvSpPr>
        <p:spPr bwMode="auto">
          <a:xfrm>
            <a:off x="2133600" y="1812926"/>
            <a:ext cx="3333750" cy="4156075"/>
          </a:xfrm>
          <a:prstGeom prst="roundRect">
            <a:avLst>
              <a:gd name="adj" fmla="val 16667"/>
            </a:avLst>
          </a:prstGeom>
          <a:noFill/>
          <a:ln w="57150" algn="ctr">
            <a:solidFill>
              <a:srgbClr val="0070C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ea typeface="新細明體" panose="02020500000000000000" pitchFamily="18" charset="-120"/>
              </a:defRPr>
            </a:lvl1pPr>
            <a:lvl2pPr marL="742950" indent="-285750">
              <a:defRPr>
                <a:solidFill>
                  <a:schemeClr val="tx1"/>
                </a:solidFill>
                <a:latin typeface="Arial" panose="020B0604020202020204" pitchFamily="34" charset="0"/>
                <a:ea typeface="新細明體" panose="02020500000000000000" pitchFamily="18" charset="-120"/>
              </a:defRPr>
            </a:lvl2pPr>
            <a:lvl3pPr marL="1143000" indent="-228600">
              <a:defRPr>
                <a:solidFill>
                  <a:schemeClr val="tx1"/>
                </a:solidFill>
                <a:latin typeface="Arial" panose="020B0604020202020204" pitchFamily="34" charset="0"/>
                <a:ea typeface="新細明體" panose="02020500000000000000" pitchFamily="18" charset="-120"/>
              </a:defRPr>
            </a:lvl3pPr>
            <a:lvl4pPr marL="1600200" indent="-228600">
              <a:defRPr>
                <a:solidFill>
                  <a:schemeClr val="tx1"/>
                </a:solidFill>
                <a:latin typeface="Arial" panose="020B0604020202020204" pitchFamily="34" charset="0"/>
                <a:ea typeface="新細明體" panose="02020500000000000000" pitchFamily="18" charset="-120"/>
              </a:defRPr>
            </a:lvl4pPr>
            <a:lvl5pPr marL="2057400" indent="-228600">
              <a:defRPr>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9pPr>
          </a:lstStyle>
          <a:p>
            <a:pPr algn="ctr"/>
            <a:endParaRPr lang="en-US" altLang="en-US" sz="2800" b="1">
              <a:latin typeface="DFKai-SB" panose="03000509000000000000" pitchFamily="65" charset="-120"/>
              <a:ea typeface="DFKai-SB" panose="03000509000000000000" pitchFamily="65" charset="-120"/>
            </a:endParaRPr>
          </a:p>
        </p:txBody>
      </p:sp>
      <p:sp>
        <p:nvSpPr>
          <p:cNvPr id="159752" name="Rectangle 3">
            <a:extLst>
              <a:ext uri="{FF2B5EF4-FFF2-40B4-BE49-F238E27FC236}">
                <a16:creationId xmlns:a16="http://schemas.microsoft.com/office/drawing/2014/main" id="{CD58CCD3-BDA5-4596-8922-3C0CD65ACD7B}"/>
              </a:ext>
            </a:extLst>
          </p:cNvPr>
          <p:cNvSpPr>
            <a:spLocks noChangeArrowheads="1"/>
          </p:cNvSpPr>
          <p:nvPr/>
        </p:nvSpPr>
        <p:spPr bwMode="auto">
          <a:xfrm>
            <a:off x="2514600" y="2451101"/>
            <a:ext cx="2590800" cy="1306513"/>
          </a:xfrm>
          <a:prstGeom prst="rect">
            <a:avLst/>
          </a:prstGeom>
          <a:noFill/>
          <a:ln w="57150" algn="ctr">
            <a:solidFill>
              <a:srgbClr val="C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ea typeface="新細明體" panose="02020500000000000000" pitchFamily="18" charset="-120"/>
              </a:defRPr>
            </a:lvl1pPr>
            <a:lvl2pPr marL="742950" indent="-285750">
              <a:defRPr>
                <a:solidFill>
                  <a:schemeClr val="tx1"/>
                </a:solidFill>
                <a:latin typeface="Arial" panose="020B0604020202020204" pitchFamily="34" charset="0"/>
                <a:ea typeface="新細明體" panose="02020500000000000000" pitchFamily="18" charset="-120"/>
              </a:defRPr>
            </a:lvl2pPr>
            <a:lvl3pPr marL="1143000" indent="-228600">
              <a:defRPr>
                <a:solidFill>
                  <a:schemeClr val="tx1"/>
                </a:solidFill>
                <a:latin typeface="Arial" panose="020B0604020202020204" pitchFamily="34" charset="0"/>
                <a:ea typeface="新細明體" panose="02020500000000000000" pitchFamily="18" charset="-120"/>
              </a:defRPr>
            </a:lvl3pPr>
            <a:lvl4pPr marL="1600200" indent="-228600">
              <a:defRPr>
                <a:solidFill>
                  <a:schemeClr val="tx1"/>
                </a:solidFill>
                <a:latin typeface="Arial" panose="020B0604020202020204" pitchFamily="34" charset="0"/>
                <a:ea typeface="新細明體" panose="02020500000000000000" pitchFamily="18" charset="-120"/>
              </a:defRPr>
            </a:lvl4pPr>
            <a:lvl5pPr marL="2057400" indent="-228600">
              <a:defRPr>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9pPr>
          </a:lstStyle>
          <a:p>
            <a:pPr algn="ctr"/>
            <a:r>
              <a:rPr lang="zh-TW" altLang="en-US" sz="2800" b="1">
                <a:ea typeface="DFKai-SB" panose="03000509000000000000" pitchFamily="65" charset="-120"/>
              </a:rPr>
              <a:t>劃分</a:t>
            </a:r>
            <a:r>
              <a:rPr lang="en-US" altLang="zh-TW" sz="2800" b="1">
                <a:ea typeface="DFKai-SB" panose="03000509000000000000" pitchFamily="65" charset="-120"/>
              </a:rPr>
              <a:t>/</a:t>
            </a:r>
            <a:r>
              <a:rPr lang="zh-TW" altLang="en-US" sz="2800" b="1">
                <a:ea typeface="DFKai-SB" panose="03000509000000000000" pitchFamily="65" charset="-120"/>
              </a:rPr>
              <a:t>區隔市場</a:t>
            </a:r>
            <a:endParaRPr lang="en-US" altLang="zh-TW" sz="2800" b="1">
              <a:ea typeface="DFKai-SB" panose="03000509000000000000" pitchFamily="65" charset="-120"/>
            </a:endParaRPr>
          </a:p>
          <a:p>
            <a:pPr algn="ctr"/>
            <a:r>
              <a:rPr lang="en-US" altLang="en-US" sz="2400" b="1">
                <a:ea typeface="DFKai-SB" panose="03000509000000000000" pitchFamily="65" charset="-120"/>
              </a:rPr>
              <a:t>Segment</a:t>
            </a:r>
          </a:p>
          <a:p>
            <a:pPr algn="ctr"/>
            <a:r>
              <a:rPr lang="en-US" altLang="en-US" sz="2400" b="1">
                <a:ea typeface="DFKai-SB" panose="03000509000000000000" pitchFamily="65" charset="-120"/>
              </a:rPr>
              <a:t>Market</a:t>
            </a:r>
          </a:p>
        </p:txBody>
      </p:sp>
      <p:sp>
        <p:nvSpPr>
          <p:cNvPr id="159753" name="Rectangle 11">
            <a:extLst>
              <a:ext uri="{FF2B5EF4-FFF2-40B4-BE49-F238E27FC236}">
                <a16:creationId xmlns:a16="http://schemas.microsoft.com/office/drawing/2014/main" id="{01910782-257B-4E2D-87ED-9B7BAA342791}"/>
              </a:ext>
            </a:extLst>
          </p:cNvPr>
          <p:cNvSpPr>
            <a:spLocks noChangeArrowheads="1"/>
          </p:cNvSpPr>
          <p:nvPr/>
        </p:nvSpPr>
        <p:spPr bwMode="auto">
          <a:xfrm>
            <a:off x="2525713" y="4381500"/>
            <a:ext cx="2590800" cy="1308100"/>
          </a:xfrm>
          <a:prstGeom prst="rect">
            <a:avLst/>
          </a:prstGeom>
          <a:noFill/>
          <a:ln w="57150" algn="ctr">
            <a:solidFill>
              <a:srgbClr val="C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ea typeface="新細明體" panose="02020500000000000000" pitchFamily="18" charset="-120"/>
              </a:defRPr>
            </a:lvl1pPr>
            <a:lvl2pPr marL="742950" indent="-285750">
              <a:defRPr>
                <a:solidFill>
                  <a:schemeClr val="tx1"/>
                </a:solidFill>
                <a:latin typeface="Arial" panose="020B0604020202020204" pitchFamily="34" charset="0"/>
                <a:ea typeface="新細明體" panose="02020500000000000000" pitchFamily="18" charset="-120"/>
              </a:defRPr>
            </a:lvl2pPr>
            <a:lvl3pPr marL="1143000" indent="-228600">
              <a:defRPr>
                <a:solidFill>
                  <a:schemeClr val="tx1"/>
                </a:solidFill>
                <a:latin typeface="Arial" panose="020B0604020202020204" pitchFamily="34" charset="0"/>
                <a:ea typeface="新細明體" panose="02020500000000000000" pitchFamily="18" charset="-120"/>
              </a:defRPr>
            </a:lvl3pPr>
            <a:lvl4pPr marL="1600200" indent="-228600">
              <a:defRPr>
                <a:solidFill>
                  <a:schemeClr val="tx1"/>
                </a:solidFill>
                <a:latin typeface="Arial" panose="020B0604020202020204" pitchFamily="34" charset="0"/>
                <a:ea typeface="新細明體" panose="02020500000000000000" pitchFamily="18" charset="-120"/>
              </a:defRPr>
            </a:lvl4pPr>
            <a:lvl5pPr marL="2057400" indent="-228600">
              <a:defRPr>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9pPr>
          </a:lstStyle>
          <a:p>
            <a:pPr algn="ctr"/>
            <a:r>
              <a:rPr lang="zh-TW" altLang="en-US" sz="2800" b="1">
                <a:ea typeface="DFKai-SB" panose="03000509000000000000" pitchFamily="65" charset="-120"/>
              </a:rPr>
              <a:t>瞄準目標市場</a:t>
            </a:r>
            <a:r>
              <a:rPr lang="en-US" altLang="en-US" sz="2400" b="1">
                <a:ea typeface="DFKai-SB" panose="03000509000000000000" pitchFamily="65" charset="-120"/>
              </a:rPr>
              <a:t>Target</a:t>
            </a:r>
          </a:p>
          <a:p>
            <a:pPr algn="ctr"/>
            <a:r>
              <a:rPr lang="en-US" altLang="en-US" sz="2400" b="1">
                <a:ea typeface="DFKai-SB" panose="03000509000000000000" pitchFamily="65" charset="-120"/>
              </a:rPr>
              <a:t>Market</a:t>
            </a:r>
          </a:p>
        </p:txBody>
      </p:sp>
      <p:sp>
        <p:nvSpPr>
          <p:cNvPr id="159754" name="Rounded Rectangle 13">
            <a:extLst>
              <a:ext uri="{FF2B5EF4-FFF2-40B4-BE49-F238E27FC236}">
                <a16:creationId xmlns:a16="http://schemas.microsoft.com/office/drawing/2014/main" id="{EA2B9C98-73E5-4F47-BAEC-94355D94066E}"/>
              </a:ext>
            </a:extLst>
          </p:cNvPr>
          <p:cNvSpPr>
            <a:spLocks noChangeArrowheads="1"/>
          </p:cNvSpPr>
          <p:nvPr/>
        </p:nvSpPr>
        <p:spPr bwMode="auto">
          <a:xfrm>
            <a:off x="7086600" y="1681163"/>
            <a:ext cx="3276600" cy="4240212"/>
          </a:xfrm>
          <a:prstGeom prst="roundRect">
            <a:avLst>
              <a:gd name="adj" fmla="val 16667"/>
            </a:avLst>
          </a:prstGeom>
          <a:noFill/>
          <a:ln w="57150" algn="ctr">
            <a:solidFill>
              <a:srgbClr val="0070C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ea typeface="新細明體" panose="02020500000000000000" pitchFamily="18" charset="-120"/>
              </a:defRPr>
            </a:lvl1pPr>
            <a:lvl2pPr marL="742950" indent="-285750">
              <a:defRPr>
                <a:solidFill>
                  <a:schemeClr val="tx1"/>
                </a:solidFill>
                <a:latin typeface="Arial" panose="020B0604020202020204" pitchFamily="34" charset="0"/>
                <a:ea typeface="新細明體" panose="02020500000000000000" pitchFamily="18" charset="-120"/>
              </a:defRPr>
            </a:lvl2pPr>
            <a:lvl3pPr marL="1143000" indent="-228600">
              <a:defRPr>
                <a:solidFill>
                  <a:schemeClr val="tx1"/>
                </a:solidFill>
                <a:latin typeface="Arial" panose="020B0604020202020204" pitchFamily="34" charset="0"/>
                <a:ea typeface="新細明體" panose="02020500000000000000" pitchFamily="18" charset="-120"/>
              </a:defRPr>
            </a:lvl3pPr>
            <a:lvl4pPr marL="1600200" indent="-228600">
              <a:defRPr>
                <a:solidFill>
                  <a:schemeClr val="tx1"/>
                </a:solidFill>
                <a:latin typeface="Arial" panose="020B0604020202020204" pitchFamily="34" charset="0"/>
                <a:ea typeface="新細明體" panose="02020500000000000000" pitchFamily="18" charset="-120"/>
              </a:defRPr>
            </a:lvl4pPr>
            <a:lvl5pPr marL="2057400" indent="-228600">
              <a:defRPr>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9pPr>
          </a:lstStyle>
          <a:p>
            <a:pPr algn="ctr"/>
            <a:endParaRPr lang="en-US" altLang="en-US" sz="2800" b="1">
              <a:latin typeface="DFKai-SB" panose="03000509000000000000" pitchFamily="65" charset="-120"/>
              <a:ea typeface="DFKai-SB" panose="03000509000000000000" pitchFamily="65" charset="-120"/>
            </a:endParaRPr>
          </a:p>
        </p:txBody>
      </p:sp>
      <p:sp>
        <p:nvSpPr>
          <p:cNvPr id="159755" name="Rectangle 14">
            <a:extLst>
              <a:ext uri="{FF2B5EF4-FFF2-40B4-BE49-F238E27FC236}">
                <a16:creationId xmlns:a16="http://schemas.microsoft.com/office/drawing/2014/main" id="{F1CF95AB-A1B6-45AF-92D8-EC73E3317596}"/>
              </a:ext>
            </a:extLst>
          </p:cNvPr>
          <p:cNvSpPr>
            <a:spLocks noChangeArrowheads="1"/>
          </p:cNvSpPr>
          <p:nvPr/>
        </p:nvSpPr>
        <p:spPr bwMode="auto">
          <a:xfrm>
            <a:off x="7467600" y="2327276"/>
            <a:ext cx="2590800" cy="1306513"/>
          </a:xfrm>
          <a:prstGeom prst="rect">
            <a:avLst/>
          </a:prstGeom>
          <a:noFill/>
          <a:ln w="57150" algn="ctr">
            <a:solidFill>
              <a:srgbClr val="C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ea typeface="新細明體" panose="02020500000000000000" pitchFamily="18" charset="-120"/>
              </a:defRPr>
            </a:lvl1pPr>
            <a:lvl2pPr marL="742950" indent="-285750">
              <a:defRPr>
                <a:solidFill>
                  <a:schemeClr val="tx1"/>
                </a:solidFill>
                <a:latin typeface="Arial" panose="020B0604020202020204" pitchFamily="34" charset="0"/>
                <a:ea typeface="新細明體" panose="02020500000000000000" pitchFamily="18" charset="-120"/>
              </a:defRPr>
            </a:lvl2pPr>
            <a:lvl3pPr marL="1143000" indent="-228600">
              <a:defRPr>
                <a:solidFill>
                  <a:schemeClr val="tx1"/>
                </a:solidFill>
                <a:latin typeface="Arial" panose="020B0604020202020204" pitchFamily="34" charset="0"/>
                <a:ea typeface="新細明體" panose="02020500000000000000" pitchFamily="18" charset="-120"/>
              </a:defRPr>
            </a:lvl3pPr>
            <a:lvl4pPr marL="1600200" indent="-228600">
              <a:defRPr>
                <a:solidFill>
                  <a:schemeClr val="tx1"/>
                </a:solidFill>
                <a:latin typeface="Arial" panose="020B0604020202020204" pitchFamily="34" charset="0"/>
                <a:ea typeface="新細明體" panose="02020500000000000000" pitchFamily="18" charset="-120"/>
              </a:defRPr>
            </a:lvl4pPr>
            <a:lvl5pPr marL="2057400" indent="-228600">
              <a:defRPr>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9pPr>
          </a:lstStyle>
          <a:p>
            <a:pPr algn="ctr"/>
            <a:r>
              <a:rPr lang="zh-TW" altLang="en-US" sz="2800" b="1">
                <a:ea typeface="DFKai-SB" panose="03000509000000000000" pitchFamily="65" charset="-120"/>
              </a:rPr>
              <a:t>產品差異化</a:t>
            </a:r>
            <a:endParaRPr lang="en-US" altLang="zh-TW" sz="2400" b="1">
              <a:ea typeface="DFKai-SB" panose="03000509000000000000" pitchFamily="65" charset="-120"/>
            </a:endParaRPr>
          </a:p>
          <a:p>
            <a:pPr algn="ctr"/>
            <a:r>
              <a:rPr lang="en-US" altLang="en-US" sz="2400" b="1">
                <a:ea typeface="DFKai-SB" panose="03000509000000000000" pitchFamily="65" charset="-120"/>
              </a:rPr>
              <a:t>Product Differentiation</a:t>
            </a:r>
          </a:p>
        </p:txBody>
      </p:sp>
      <p:sp>
        <p:nvSpPr>
          <p:cNvPr id="159756" name="Rectangle 15">
            <a:extLst>
              <a:ext uri="{FF2B5EF4-FFF2-40B4-BE49-F238E27FC236}">
                <a16:creationId xmlns:a16="http://schemas.microsoft.com/office/drawing/2014/main" id="{602C4F3F-B8E1-4BED-B962-E6420CB3B74F}"/>
              </a:ext>
            </a:extLst>
          </p:cNvPr>
          <p:cNvSpPr>
            <a:spLocks noChangeArrowheads="1"/>
          </p:cNvSpPr>
          <p:nvPr/>
        </p:nvSpPr>
        <p:spPr bwMode="auto">
          <a:xfrm>
            <a:off x="7467600" y="4254500"/>
            <a:ext cx="2590800" cy="1308100"/>
          </a:xfrm>
          <a:prstGeom prst="rect">
            <a:avLst/>
          </a:prstGeom>
          <a:noFill/>
          <a:ln w="57150" algn="ctr">
            <a:solidFill>
              <a:srgbClr val="C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ea typeface="新細明體" panose="02020500000000000000" pitchFamily="18" charset="-120"/>
              </a:defRPr>
            </a:lvl1pPr>
            <a:lvl2pPr marL="742950" indent="-285750">
              <a:defRPr>
                <a:solidFill>
                  <a:schemeClr val="tx1"/>
                </a:solidFill>
                <a:latin typeface="Arial" panose="020B0604020202020204" pitchFamily="34" charset="0"/>
                <a:ea typeface="新細明體" panose="02020500000000000000" pitchFamily="18" charset="-120"/>
              </a:defRPr>
            </a:lvl2pPr>
            <a:lvl3pPr marL="1143000" indent="-228600">
              <a:defRPr>
                <a:solidFill>
                  <a:schemeClr val="tx1"/>
                </a:solidFill>
                <a:latin typeface="Arial" panose="020B0604020202020204" pitchFamily="34" charset="0"/>
                <a:ea typeface="新細明體" panose="02020500000000000000" pitchFamily="18" charset="-120"/>
              </a:defRPr>
            </a:lvl3pPr>
            <a:lvl4pPr marL="1600200" indent="-228600">
              <a:defRPr>
                <a:solidFill>
                  <a:schemeClr val="tx1"/>
                </a:solidFill>
                <a:latin typeface="Arial" panose="020B0604020202020204" pitchFamily="34" charset="0"/>
                <a:ea typeface="新細明體" panose="02020500000000000000" pitchFamily="18" charset="-120"/>
              </a:defRPr>
            </a:lvl4pPr>
            <a:lvl5pPr marL="2057400" indent="-228600">
              <a:defRPr>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9pPr>
          </a:lstStyle>
          <a:p>
            <a:pPr algn="ctr"/>
            <a:r>
              <a:rPr lang="zh-TW" altLang="en-US" sz="2800" b="1">
                <a:ea typeface="DFKai-SB" panose="03000509000000000000" pitchFamily="65" charset="-120"/>
              </a:rPr>
              <a:t>產品定位</a:t>
            </a:r>
            <a:endParaRPr lang="en-US" altLang="zh-TW" sz="2800" b="1">
              <a:ea typeface="DFKai-SB" panose="03000509000000000000" pitchFamily="65" charset="-120"/>
            </a:endParaRPr>
          </a:p>
          <a:p>
            <a:pPr algn="ctr"/>
            <a:r>
              <a:rPr lang="en-US" altLang="zh-TW" sz="2400" b="1">
                <a:ea typeface="DFKai-SB" panose="03000509000000000000" pitchFamily="65" charset="-120"/>
              </a:rPr>
              <a:t>Product Positioning</a:t>
            </a:r>
            <a:endParaRPr lang="zh-TW" altLang="en-US" sz="2400" b="1">
              <a:ea typeface="DFKai-SB" panose="03000509000000000000" pitchFamily="65" charset="-120"/>
            </a:endParaRPr>
          </a:p>
        </p:txBody>
      </p:sp>
      <p:sp>
        <p:nvSpPr>
          <p:cNvPr id="159760" name="Down Arrow 2">
            <a:extLst>
              <a:ext uri="{FF2B5EF4-FFF2-40B4-BE49-F238E27FC236}">
                <a16:creationId xmlns:a16="http://schemas.microsoft.com/office/drawing/2014/main" id="{9A79EBF4-B33F-4910-B8CA-7EF4B6C4EFBD}"/>
              </a:ext>
            </a:extLst>
          </p:cNvPr>
          <p:cNvSpPr>
            <a:spLocks noChangeArrowheads="1"/>
          </p:cNvSpPr>
          <p:nvPr/>
        </p:nvSpPr>
        <p:spPr bwMode="auto">
          <a:xfrm rot="13829048">
            <a:off x="6180138" y="2132013"/>
            <a:ext cx="315913" cy="2865438"/>
          </a:xfrm>
          <a:prstGeom prst="downArrow">
            <a:avLst>
              <a:gd name="adj1" fmla="val 40944"/>
              <a:gd name="adj2" fmla="val 50055"/>
            </a:avLst>
          </a:prstGeom>
          <a:solidFill>
            <a:schemeClr val="accent2"/>
          </a:solidFill>
          <a:ln w="12700" algn="ctr">
            <a:solidFill>
              <a:schemeClr val="tx1"/>
            </a:solidFill>
            <a:round/>
            <a:headEnd type="none" w="sm" len="sm"/>
            <a:tailEnd type="none" w="sm" len="sm"/>
          </a:ln>
        </p:spPr>
        <p:txBody>
          <a:bodyPr/>
          <a:lstStyle>
            <a:lvl1pPr>
              <a:defRPr>
                <a:solidFill>
                  <a:schemeClr val="tx1"/>
                </a:solidFill>
                <a:latin typeface="Arial" panose="020B0604020202020204" pitchFamily="34" charset="0"/>
                <a:ea typeface="新細明體" panose="02020500000000000000" pitchFamily="18" charset="-120"/>
              </a:defRPr>
            </a:lvl1pPr>
            <a:lvl2pPr marL="742950" indent="-285750">
              <a:defRPr>
                <a:solidFill>
                  <a:schemeClr val="tx1"/>
                </a:solidFill>
                <a:latin typeface="Arial" panose="020B0604020202020204" pitchFamily="34" charset="0"/>
                <a:ea typeface="新細明體" panose="02020500000000000000" pitchFamily="18" charset="-120"/>
              </a:defRPr>
            </a:lvl2pPr>
            <a:lvl3pPr marL="1143000" indent="-228600">
              <a:defRPr>
                <a:solidFill>
                  <a:schemeClr val="tx1"/>
                </a:solidFill>
                <a:latin typeface="Arial" panose="020B0604020202020204" pitchFamily="34" charset="0"/>
                <a:ea typeface="新細明體" panose="02020500000000000000" pitchFamily="18" charset="-120"/>
              </a:defRPr>
            </a:lvl3pPr>
            <a:lvl4pPr marL="1600200" indent="-228600">
              <a:defRPr>
                <a:solidFill>
                  <a:schemeClr val="tx1"/>
                </a:solidFill>
                <a:latin typeface="Arial" panose="020B0604020202020204" pitchFamily="34" charset="0"/>
                <a:ea typeface="新細明體" panose="02020500000000000000" pitchFamily="18" charset="-120"/>
              </a:defRPr>
            </a:lvl4pPr>
            <a:lvl5pPr marL="2057400" indent="-228600">
              <a:defRPr>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9pPr>
          </a:lstStyle>
          <a:p>
            <a:endParaRPr lang="en-US" altLang="en-US" sz="1400" b="1"/>
          </a:p>
        </p:txBody>
      </p:sp>
      <p:sp>
        <p:nvSpPr>
          <p:cNvPr id="159761" name="Down Arrow 2">
            <a:extLst>
              <a:ext uri="{FF2B5EF4-FFF2-40B4-BE49-F238E27FC236}">
                <a16:creationId xmlns:a16="http://schemas.microsoft.com/office/drawing/2014/main" id="{2E4AF59B-B1B6-49AB-8A7A-392F54AF64AB}"/>
              </a:ext>
            </a:extLst>
          </p:cNvPr>
          <p:cNvSpPr>
            <a:spLocks noChangeArrowheads="1"/>
          </p:cNvSpPr>
          <p:nvPr/>
        </p:nvSpPr>
        <p:spPr bwMode="auto">
          <a:xfrm rot="5400000">
            <a:off x="6089650" y="3840163"/>
            <a:ext cx="407988" cy="2347912"/>
          </a:xfrm>
          <a:prstGeom prst="downArrow">
            <a:avLst>
              <a:gd name="adj1" fmla="val 40944"/>
              <a:gd name="adj2" fmla="val 49929"/>
            </a:avLst>
          </a:prstGeom>
          <a:solidFill>
            <a:schemeClr val="accent2"/>
          </a:solidFill>
          <a:ln w="12700" algn="ctr">
            <a:solidFill>
              <a:schemeClr val="tx1"/>
            </a:solidFill>
            <a:round/>
            <a:headEnd type="none" w="sm" len="sm"/>
            <a:tailEnd type="none" w="sm" len="sm"/>
          </a:ln>
        </p:spPr>
        <p:txBody>
          <a:bodyPr/>
          <a:lstStyle>
            <a:lvl1pPr>
              <a:defRPr>
                <a:solidFill>
                  <a:schemeClr val="tx1"/>
                </a:solidFill>
                <a:latin typeface="Arial" panose="020B0604020202020204" pitchFamily="34" charset="0"/>
                <a:ea typeface="新細明體" panose="02020500000000000000" pitchFamily="18" charset="-120"/>
              </a:defRPr>
            </a:lvl1pPr>
            <a:lvl2pPr marL="742950" indent="-285750">
              <a:defRPr>
                <a:solidFill>
                  <a:schemeClr val="tx1"/>
                </a:solidFill>
                <a:latin typeface="Arial" panose="020B0604020202020204" pitchFamily="34" charset="0"/>
                <a:ea typeface="新細明體" panose="02020500000000000000" pitchFamily="18" charset="-120"/>
              </a:defRPr>
            </a:lvl2pPr>
            <a:lvl3pPr marL="1143000" indent="-228600">
              <a:defRPr>
                <a:solidFill>
                  <a:schemeClr val="tx1"/>
                </a:solidFill>
                <a:latin typeface="Arial" panose="020B0604020202020204" pitchFamily="34" charset="0"/>
                <a:ea typeface="新細明體" panose="02020500000000000000" pitchFamily="18" charset="-120"/>
              </a:defRPr>
            </a:lvl3pPr>
            <a:lvl4pPr marL="1600200" indent="-228600">
              <a:defRPr>
                <a:solidFill>
                  <a:schemeClr val="tx1"/>
                </a:solidFill>
                <a:latin typeface="Arial" panose="020B0604020202020204" pitchFamily="34" charset="0"/>
                <a:ea typeface="新細明體" panose="02020500000000000000" pitchFamily="18" charset="-120"/>
              </a:defRPr>
            </a:lvl4pPr>
            <a:lvl5pPr marL="2057400" indent="-228600">
              <a:defRPr>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a:solidFill>
                  <a:schemeClr val="tx1"/>
                </a:solidFill>
                <a:latin typeface="Arial" panose="020B0604020202020204" pitchFamily="34" charset="0"/>
                <a:ea typeface="新細明體" panose="02020500000000000000" pitchFamily="18" charset="-120"/>
              </a:defRPr>
            </a:lvl9pPr>
          </a:lstStyle>
          <a:p>
            <a:endParaRPr lang="en-US" altLang="en-US" sz="1400" b="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C1F96-51D3-4A2D-B27A-FD79A2AD9B1C}"/>
              </a:ext>
            </a:extLst>
          </p:cNvPr>
          <p:cNvSpPr>
            <a:spLocks noGrp="1"/>
          </p:cNvSpPr>
          <p:nvPr>
            <p:ph type="title"/>
          </p:nvPr>
        </p:nvSpPr>
        <p:spPr/>
        <p:txBody>
          <a:bodyPr/>
          <a:lstStyle/>
          <a:p>
            <a:r>
              <a:rPr lang="zh-CN" altLang="en-US" dirty="0">
                <a:effectLst/>
              </a:rPr>
              <a:t>定位</a:t>
            </a:r>
            <a:endParaRPr lang="en-US" dirty="0"/>
          </a:p>
        </p:txBody>
      </p:sp>
      <p:sp>
        <p:nvSpPr>
          <p:cNvPr id="3" name="Content Placeholder 2">
            <a:extLst>
              <a:ext uri="{FF2B5EF4-FFF2-40B4-BE49-F238E27FC236}">
                <a16:creationId xmlns:a16="http://schemas.microsoft.com/office/drawing/2014/main" id="{ED483DF8-4D08-417F-8826-D1681B9A9CD1}"/>
              </a:ext>
            </a:extLst>
          </p:cNvPr>
          <p:cNvSpPr>
            <a:spLocks noGrp="1"/>
          </p:cNvSpPr>
          <p:nvPr>
            <p:ph idx="1"/>
          </p:nvPr>
        </p:nvSpPr>
        <p:spPr>
          <a:xfrm>
            <a:off x="0" y="685800"/>
            <a:ext cx="12192000" cy="5486400"/>
          </a:xfrm>
        </p:spPr>
        <p:txBody>
          <a:bodyPr/>
          <a:lstStyle/>
          <a:p>
            <a:pPr marL="0" indent="0">
              <a:buNone/>
            </a:pPr>
            <a:r>
              <a:rPr lang="zh-CN" altLang="en-US" dirty="0">
                <a:effectLst/>
              </a:rPr>
              <a:t>消费者信息处理能力的局限在竞争日益激烈的信息时代里更为明显</a:t>
            </a:r>
            <a:r>
              <a:rPr lang="en-US" altLang="zh-CN" dirty="0">
                <a:effectLst/>
              </a:rPr>
              <a:t>,</a:t>
            </a:r>
            <a:r>
              <a:rPr lang="zh-CN" altLang="en-US" dirty="0">
                <a:effectLst/>
              </a:rPr>
              <a:t> 企業必须通过更为有效的营销活动吸引消费者银球</a:t>
            </a:r>
            <a:r>
              <a:rPr lang="en-US" altLang="zh-CN" dirty="0">
                <a:effectLst/>
              </a:rPr>
              <a:t>,</a:t>
            </a:r>
            <a:r>
              <a:rPr lang="zh-CN" altLang="en-US" dirty="0"/>
              <a:t>爭</a:t>
            </a:r>
            <a:r>
              <a:rPr lang="zh-CN" altLang="en-US" dirty="0">
                <a:effectLst/>
              </a:rPr>
              <a:t>夺同类产品中的第一。在</a:t>
            </a:r>
            <a:r>
              <a:rPr lang="zh-CN" altLang="en-US" sz="3600" dirty="0">
                <a:solidFill>
                  <a:srgbClr val="C00000"/>
                </a:solidFill>
                <a:effectLst/>
              </a:rPr>
              <a:t>听说、知道、记住、喜欢、购买</a:t>
            </a:r>
            <a:r>
              <a:rPr lang="zh-CN" altLang="en-US" dirty="0">
                <a:effectLst/>
              </a:rPr>
              <a:t>的态度变化过程中引导消费者</a:t>
            </a:r>
            <a:r>
              <a:rPr lang="zh-CN" altLang="en-US" dirty="0"/>
              <a:t>进行购买选择。</a:t>
            </a:r>
            <a:endParaRPr lang="en-US" altLang="zh-CN" dirty="0">
              <a:effectLst/>
            </a:endParaRPr>
          </a:p>
          <a:p>
            <a:r>
              <a:rPr lang="zh-CN" altLang="en-US" dirty="0">
                <a:effectLst/>
              </a:rPr>
              <a:t>定位直接决定了某品牌或产品能否在</a:t>
            </a:r>
            <a:r>
              <a:rPr lang="zh-CN" altLang="en-US" dirty="0">
                <a:effectLst/>
                <a:highlight>
                  <a:srgbClr val="00FFFF"/>
                </a:highlight>
              </a:rPr>
              <a:t>消费者心目中留下印象</a:t>
            </a:r>
            <a:r>
              <a:rPr lang="en-US" altLang="zh-CN" dirty="0">
                <a:effectLst/>
              </a:rPr>
              <a:t>,</a:t>
            </a:r>
            <a:r>
              <a:rPr lang="zh-CN" altLang="en-US" dirty="0">
                <a:effectLst/>
              </a:rPr>
              <a:t>并使其产生偏好</a:t>
            </a:r>
            <a:r>
              <a:rPr lang="en-US" altLang="zh-CN" dirty="0">
                <a:effectLst/>
              </a:rPr>
              <a:t>,</a:t>
            </a:r>
            <a:r>
              <a:rPr lang="zh-CN" altLang="en-US" dirty="0">
                <a:effectLst/>
              </a:rPr>
              <a:t>定位影响着其他营销策略的制定</a:t>
            </a:r>
            <a:r>
              <a:rPr lang="en-US" altLang="zh-CN" dirty="0">
                <a:effectLst/>
              </a:rPr>
              <a:t>,</a:t>
            </a:r>
            <a:r>
              <a:rPr lang="zh-CN" altLang="en-US" dirty="0">
                <a:effectLst/>
              </a:rPr>
              <a:t>间接引导产品的销路走向对于产品或品牌市场开发意义非凡。定位一个好的产品一定程度上决定了公司能否成功。</a:t>
            </a:r>
            <a:endParaRPr lang="en-US" altLang="zh-CN" dirty="0">
              <a:effectLst/>
            </a:endParaRPr>
          </a:p>
          <a:p>
            <a:pPr marL="514350" indent="-514350">
              <a:buFont typeface="+mj-lt"/>
              <a:buAutoNum type="arabicPeriod"/>
            </a:pPr>
            <a:r>
              <a:rPr lang="zh-CN" altLang="en-US" sz="2400" dirty="0">
                <a:effectLst/>
              </a:rPr>
              <a:t>舒肤佳的“有效除菌护全家“提倡消灭隐性细菌</a:t>
            </a:r>
            <a:r>
              <a:rPr lang="en-US" altLang="zh-CN" sz="2400" dirty="0">
                <a:effectLst/>
              </a:rPr>
              <a:t>;</a:t>
            </a:r>
          </a:p>
          <a:p>
            <a:pPr marL="514350" indent="-514350">
              <a:buFont typeface="+mj-lt"/>
              <a:buAutoNum type="arabicPeriod"/>
            </a:pPr>
            <a:r>
              <a:rPr lang="zh-CN" altLang="en-US" sz="2400" dirty="0">
                <a:effectLst/>
              </a:rPr>
              <a:t>白加黑“白天服白片</a:t>
            </a:r>
            <a:r>
              <a:rPr lang="en-US" altLang="zh-CN" sz="2400" dirty="0">
                <a:effectLst/>
              </a:rPr>
              <a:t>,</a:t>
            </a:r>
            <a:r>
              <a:rPr lang="zh-CN" altLang="en-US" sz="2400" dirty="0">
                <a:effectLst/>
              </a:rPr>
              <a:t>不瞌睡</a:t>
            </a:r>
            <a:r>
              <a:rPr lang="en-US" altLang="zh-CN" sz="2400" dirty="0">
                <a:effectLst/>
              </a:rPr>
              <a:t>,</a:t>
            </a:r>
            <a:r>
              <a:rPr lang="zh-CN" altLang="en-US" sz="2400" dirty="0">
                <a:effectLst/>
              </a:rPr>
              <a:t>晚上服黑片</a:t>
            </a:r>
            <a:r>
              <a:rPr lang="en-US" altLang="zh-CN" sz="2400" dirty="0">
                <a:effectLst/>
              </a:rPr>
              <a:t>,</a:t>
            </a:r>
            <a:r>
              <a:rPr lang="zh-CN" altLang="en-US" sz="2400" dirty="0">
                <a:effectLst/>
              </a:rPr>
              <a:t>睡得香”打破了传统上服感冒药会瞌睡的瓶颈</a:t>
            </a:r>
            <a:r>
              <a:rPr lang="en-US" altLang="zh-CN" sz="2400" dirty="0">
                <a:effectLst/>
              </a:rPr>
              <a:t>,</a:t>
            </a:r>
            <a:r>
              <a:rPr lang="zh-CN" altLang="en-US" sz="2400" dirty="0">
                <a:effectLst/>
              </a:rPr>
              <a:t>进行理念和功能的组合创新</a:t>
            </a:r>
            <a:r>
              <a:rPr lang="en-US" altLang="zh-CN" sz="2400" dirty="0">
                <a:effectLst/>
              </a:rPr>
              <a:t>;</a:t>
            </a:r>
          </a:p>
          <a:p>
            <a:pPr marL="514350" indent="-514350">
              <a:buFont typeface="+mj-lt"/>
              <a:buAutoNum type="arabicPeriod"/>
            </a:pPr>
            <a:r>
              <a:rPr lang="zh-CN" altLang="en-US" sz="2400" dirty="0">
                <a:effectLst/>
                <a:highlight>
                  <a:srgbClr val="FFFF00"/>
                </a:highlight>
              </a:rPr>
              <a:t>脑白金“今年过节不收礼</a:t>
            </a:r>
            <a:r>
              <a:rPr lang="en-US" altLang="zh-CN" sz="2400" dirty="0">
                <a:effectLst/>
                <a:highlight>
                  <a:srgbClr val="FFFF00"/>
                </a:highlight>
              </a:rPr>
              <a:t>, </a:t>
            </a:r>
            <a:r>
              <a:rPr lang="zh-CN" altLang="en-US" sz="2400" dirty="0">
                <a:effectLst/>
                <a:highlight>
                  <a:srgbClr val="FFFF00"/>
                </a:highlight>
              </a:rPr>
              <a:t>收礼</a:t>
            </a:r>
            <a:r>
              <a:rPr lang="zh-TW" altLang="en-US" sz="2400" dirty="0">
                <a:effectLst/>
                <a:highlight>
                  <a:srgbClr val="FFFF00"/>
                </a:highlight>
              </a:rPr>
              <a:t>只</a:t>
            </a:r>
            <a:r>
              <a:rPr lang="zh-CN" altLang="en-US" sz="2400" dirty="0">
                <a:effectLst/>
                <a:highlight>
                  <a:srgbClr val="FFFF00"/>
                </a:highlight>
              </a:rPr>
              <a:t>收脑白金“的礼品用途定位</a:t>
            </a:r>
            <a:r>
              <a:rPr lang="en-US" altLang="zh-CN" sz="2400" dirty="0">
                <a:effectLst/>
                <a:highlight>
                  <a:srgbClr val="FFFF00"/>
                </a:highlight>
              </a:rPr>
              <a:t>;</a:t>
            </a:r>
          </a:p>
          <a:p>
            <a:pPr marL="514350" indent="-514350">
              <a:buFont typeface="+mj-lt"/>
              <a:buAutoNum type="arabicPeriod"/>
            </a:pPr>
            <a:r>
              <a:rPr lang="zh-CN" altLang="en-US" sz="2400" dirty="0">
                <a:effectLst/>
              </a:rPr>
              <a:t>西安杨森采乐去屑洗发水“各大药店有售”</a:t>
            </a:r>
            <a:r>
              <a:rPr lang="en-US" altLang="zh-CN" sz="2400" dirty="0">
                <a:effectLst/>
              </a:rPr>
              <a:t>;</a:t>
            </a:r>
          </a:p>
          <a:p>
            <a:pPr marL="514350" indent="-514350">
              <a:buFont typeface="+mj-lt"/>
              <a:buAutoNum type="arabicPeriod"/>
            </a:pPr>
            <a:r>
              <a:rPr lang="zh-CN" altLang="en-US" sz="2400" dirty="0">
                <a:effectLst/>
              </a:rPr>
              <a:t>七喜“不含咖啡因的非可乐“痛击可口可乐和百事可乐</a:t>
            </a:r>
            <a:r>
              <a:rPr lang="en-US" altLang="zh-CN" sz="2400" dirty="0">
                <a:effectLst/>
              </a:rPr>
              <a:t>;</a:t>
            </a:r>
          </a:p>
          <a:p>
            <a:pPr marL="514350" indent="-514350">
              <a:buFont typeface="+mj-lt"/>
              <a:buAutoNum type="arabicPeriod"/>
            </a:pPr>
            <a:r>
              <a:rPr lang="en-US" altLang="zh-CN" sz="2400" dirty="0">
                <a:effectLst/>
              </a:rPr>
              <a:t>“</a:t>
            </a:r>
            <a:r>
              <a:rPr lang="zh-CN" altLang="en-US" sz="2400" dirty="0">
                <a:effectLst/>
              </a:rPr>
              <a:t>农夫山泉有点甜”</a:t>
            </a:r>
            <a:r>
              <a:rPr lang="en-US" altLang="zh-CN" sz="2400" dirty="0">
                <a:effectLst/>
              </a:rPr>
              <a:t>,</a:t>
            </a:r>
            <a:r>
              <a:rPr lang="zh-CN" altLang="en-US" sz="2400" dirty="0">
                <a:effectLst/>
              </a:rPr>
              <a:t>海尔优质服务名片“五星级服务”等定位均为各品牌赢得了市场竞争优势。</a:t>
            </a:r>
            <a:endParaRPr lang="en-US" sz="2400" dirty="0"/>
          </a:p>
        </p:txBody>
      </p:sp>
    </p:spTree>
    <p:extLst>
      <p:ext uri="{BB962C8B-B14F-4D97-AF65-F5344CB8AC3E}">
        <p14:creationId xmlns:p14="http://schemas.microsoft.com/office/powerpoint/2010/main" val="2364361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live in an attention economy</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648700" y="1680971"/>
            <a:ext cx="3543300" cy="4524375"/>
          </a:xfrm>
        </p:spPr>
      </p:pic>
      <p:sp>
        <p:nvSpPr>
          <p:cNvPr id="5" name="TextBox 4">
            <a:extLst>
              <a:ext uri="{FF2B5EF4-FFF2-40B4-BE49-F238E27FC236}">
                <a16:creationId xmlns:a16="http://schemas.microsoft.com/office/drawing/2014/main" id="{E66B2E08-196F-4318-A562-02A2896C680F}"/>
              </a:ext>
            </a:extLst>
          </p:cNvPr>
          <p:cNvSpPr txBox="1"/>
          <p:nvPr/>
        </p:nvSpPr>
        <p:spPr>
          <a:xfrm>
            <a:off x="0" y="1250114"/>
            <a:ext cx="8458200" cy="4955203"/>
          </a:xfrm>
          <a:prstGeom prst="rect">
            <a:avLst/>
          </a:prstGeom>
          <a:noFill/>
        </p:spPr>
        <p:txBody>
          <a:bodyPr wrap="square">
            <a:spAutoFit/>
          </a:bodyPr>
          <a:lstStyle/>
          <a:p>
            <a:pPr algn="l" fontAlgn="base"/>
            <a:r>
              <a:rPr lang="en-US" sz="2800" b="1" i="0" u="none" strike="noStrike" dirty="0">
                <a:solidFill>
                  <a:srgbClr val="555555"/>
                </a:solidFill>
                <a:effectLst/>
                <a:latin typeface="Open Sans" panose="020B0606030504020204" pitchFamily="34" charset="0"/>
                <a:hlinkClick r:id="rId4" tooltip="Permanent Link: A Wealth of Information Creates a Poverty of Attention!"/>
              </a:rPr>
              <a:t>A Wealth of Information Creates a Poverty of Attention!</a:t>
            </a:r>
            <a:r>
              <a:rPr lang="en-US" sz="2800" b="1" i="0" u="none" strike="noStrike" dirty="0">
                <a:solidFill>
                  <a:srgbClr val="555555"/>
                </a:solidFill>
                <a:effectLst/>
                <a:latin typeface="Open Sans" panose="020B0606030504020204" pitchFamily="34" charset="0"/>
              </a:rPr>
              <a:t>   </a:t>
            </a:r>
          </a:p>
          <a:p>
            <a:pPr algn="l" fontAlgn="base"/>
            <a:endParaRPr lang="en-US" b="1" dirty="0">
              <a:solidFill>
                <a:srgbClr val="555555"/>
              </a:solidFill>
              <a:latin typeface="Open Sans" panose="020B0606030504020204" pitchFamily="34" charset="0"/>
            </a:endParaRPr>
          </a:p>
          <a:p>
            <a:pPr algn="l" fontAlgn="base"/>
            <a:endParaRPr lang="en-US" b="1" i="0" dirty="0">
              <a:solidFill>
                <a:srgbClr val="555555"/>
              </a:solidFill>
              <a:effectLst/>
              <a:latin typeface="Open Sans" panose="020B0606030504020204" pitchFamily="34" charset="0"/>
            </a:endParaRPr>
          </a:p>
          <a:p>
            <a:pPr fontAlgn="base"/>
            <a:r>
              <a:rPr lang="en-US" sz="2800" b="0" i="0" dirty="0">
                <a:solidFill>
                  <a:srgbClr val="333333"/>
                </a:solidFill>
                <a:effectLst/>
                <a:latin typeface="Open Sans" panose="020B0606030504020204" pitchFamily="34" charset="0"/>
              </a:rPr>
              <a:t>What information consumes is rather obvious: it consumes the attention of its recipients. Hence a wealth of information creates a poverty of attention, and a need to allocate that attention efficiently among the overabundance of information sources that might consume it.</a:t>
            </a:r>
            <a:r>
              <a:rPr lang="en-US" sz="2800" b="1" dirty="0">
                <a:solidFill>
                  <a:srgbClr val="555555"/>
                </a:solidFill>
                <a:latin typeface="Open Sans" panose="020B0606030504020204" pitchFamily="34" charset="0"/>
              </a:rPr>
              <a:t> </a:t>
            </a:r>
          </a:p>
          <a:p>
            <a:pPr fontAlgn="base"/>
            <a:endParaRPr lang="en-US" sz="2800" b="1" dirty="0">
              <a:solidFill>
                <a:srgbClr val="555555"/>
              </a:solidFill>
              <a:latin typeface="Open Sans" panose="020B0606030504020204" pitchFamily="34" charset="0"/>
            </a:endParaRPr>
          </a:p>
          <a:p>
            <a:pPr fontAlgn="base"/>
            <a:r>
              <a:rPr lang="en-US" sz="2800" b="1" dirty="0">
                <a:solidFill>
                  <a:srgbClr val="555555"/>
                </a:solidFill>
                <a:latin typeface="Open Sans" panose="020B0606030504020204" pitchFamily="34" charset="0"/>
              </a:rPr>
              <a:t>- Herbert Simon </a:t>
            </a:r>
            <a:endParaRPr lang="en-US" sz="2800" b="1" i="0" dirty="0">
              <a:solidFill>
                <a:srgbClr val="555555"/>
              </a:solidFill>
              <a:effectLst/>
              <a:latin typeface="Open Sans" panose="020B0606030504020204" pitchFamily="34" charset="0"/>
            </a:endParaRPr>
          </a:p>
        </p:txBody>
      </p:sp>
    </p:spTree>
    <p:extLst>
      <p:ext uri="{BB962C8B-B14F-4D97-AF65-F5344CB8AC3E}">
        <p14:creationId xmlns:p14="http://schemas.microsoft.com/office/powerpoint/2010/main" val="1903564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34943-C4D7-441A-9CDF-0FE27D651759}"/>
              </a:ext>
            </a:extLst>
          </p:cNvPr>
          <p:cNvSpPr>
            <a:spLocks noGrp="1"/>
          </p:cNvSpPr>
          <p:nvPr>
            <p:ph type="title"/>
          </p:nvPr>
        </p:nvSpPr>
        <p:spPr/>
        <p:txBody>
          <a:bodyPr/>
          <a:lstStyle/>
          <a:p>
            <a:r>
              <a:rPr lang="en-US" dirty="0"/>
              <a:t>Positioning Statements – Not a Slogan </a:t>
            </a:r>
          </a:p>
        </p:txBody>
      </p:sp>
      <p:sp>
        <p:nvSpPr>
          <p:cNvPr id="3" name="Content Placeholder 2">
            <a:extLst>
              <a:ext uri="{FF2B5EF4-FFF2-40B4-BE49-F238E27FC236}">
                <a16:creationId xmlns:a16="http://schemas.microsoft.com/office/drawing/2014/main" id="{68CCE6EA-2130-4D14-9927-CAB52EFFC7DB}"/>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5AB3C805-86B9-47AC-8900-CCA178A04B67}"/>
              </a:ext>
            </a:extLst>
          </p:cNvPr>
          <p:cNvPicPr>
            <a:picLocks noChangeAspect="1"/>
          </p:cNvPicPr>
          <p:nvPr/>
        </p:nvPicPr>
        <p:blipFill>
          <a:blip r:embed="rId2"/>
          <a:stretch>
            <a:fillRect/>
          </a:stretch>
        </p:blipFill>
        <p:spPr>
          <a:xfrm>
            <a:off x="838200" y="1365439"/>
            <a:ext cx="10126488" cy="5144218"/>
          </a:xfrm>
          <a:prstGeom prst="rect">
            <a:avLst/>
          </a:prstGeom>
        </p:spPr>
      </p:pic>
    </p:spTree>
    <p:extLst>
      <p:ext uri="{BB962C8B-B14F-4D97-AF65-F5344CB8AC3E}">
        <p14:creationId xmlns:p14="http://schemas.microsoft.com/office/powerpoint/2010/main" val="2561823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152650" y="1"/>
            <a:ext cx="8234795" cy="1250113"/>
          </a:xfrm>
        </p:spPr>
        <p:txBody>
          <a:bodyPr/>
          <a:lstStyle/>
          <a:p>
            <a:r>
              <a:rPr lang="en-US" dirty="0"/>
              <a:t>You cannot be everything to everyone</a:t>
            </a:r>
          </a:p>
        </p:txBody>
      </p:sp>
      <p:sp>
        <p:nvSpPr>
          <p:cNvPr id="5" name="Content Placeholder 4"/>
          <p:cNvSpPr>
            <a:spLocks noGrp="1"/>
          </p:cNvSpPr>
          <p:nvPr>
            <p:ph sz="half" idx="1"/>
          </p:nvPr>
        </p:nvSpPr>
        <p:spPr/>
        <p:txBody>
          <a:bodyPr anchor="t">
            <a:normAutofit/>
          </a:bodyPr>
          <a:lstStyle/>
          <a:p>
            <a:r>
              <a:rPr lang="en-US" sz="4400" dirty="0"/>
              <a:t>Focus</a:t>
            </a:r>
          </a:p>
          <a:p>
            <a:r>
              <a:rPr lang="en-US" sz="4400" dirty="0"/>
              <a:t>Clarity</a:t>
            </a:r>
          </a:p>
          <a:p>
            <a:r>
              <a:rPr lang="en-US" sz="4400" dirty="0"/>
              <a:t>Brevity</a:t>
            </a:r>
          </a:p>
          <a:p>
            <a:r>
              <a:rPr lang="en-US" sz="4400" dirty="0"/>
              <a:t>Coherence</a:t>
            </a:r>
          </a:p>
        </p:txBody>
      </p:sp>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573919" y="1425641"/>
            <a:ext cx="3305262" cy="4186106"/>
          </a:xfrm>
        </p:spPr>
      </p:pic>
      <p:sp>
        <p:nvSpPr>
          <p:cNvPr id="6" name="TextBox 5">
            <a:extLst>
              <a:ext uri="{FF2B5EF4-FFF2-40B4-BE49-F238E27FC236}">
                <a16:creationId xmlns:a16="http://schemas.microsoft.com/office/drawing/2014/main" id="{75B87187-7FCD-43DF-8254-EE1BF3E12C9B}"/>
              </a:ext>
            </a:extLst>
          </p:cNvPr>
          <p:cNvSpPr txBox="1"/>
          <p:nvPr/>
        </p:nvSpPr>
        <p:spPr>
          <a:xfrm>
            <a:off x="292100" y="5599702"/>
            <a:ext cx="6934200" cy="523220"/>
          </a:xfrm>
          <a:prstGeom prst="rect">
            <a:avLst/>
          </a:prstGeom>
          <a:noFill/>
        </p:spPr>
        <p:txBody>
          <a:bodyPr wrap="square">
            <a:spAutoFit/>
          </a:bodyPr>
          <a:lstStyle/>
          <a:p>
            <a:r>
              <a:rPr lang="en-US" sz="2800" b="1" dirty="0">
                <a:solidFill>
                  <a:srgbClr val="FF0000"/>
                </a:solidFill>
              </a:rPr>
              <a:t>Truth matters less than perceptions</a:t>
            </a:r>
          </a:p>
        </p:txBody>
      </p:sp>
    </p:spTree>
    <p:extLst>
      <p:ext uri="{BB962C8B-B14F-4D97-AF65-F5344CB8AC3E}">
        <p14:creationId xmlns:p14="http://schemas.microsoft.com/office/powerpoint/2010/main" val="3064339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E7677-1D30-4E80-BB18-48337FFC4194}"/>
              </a:ext>
            </a:extLst>
          </p:cNvPr>
          <p:cNvSpPr>
            <a:spLocks noGrp="1"/>
          </p:cNvSpPr>
          <p:nvPr>
            <p:ph type="title"/>
          </p:nvPr>
        </p:nvSpPr>
        <p:spPr/>
        <p:txBody>
          <a:bodyPr/>
          <a:lstStyle/>
          <a:p>
            <a:r>
              <a:rPr lang="zh-CN" altLang="en-US" sz="3200" b="0" dirty="0">
                <a:solidFill>
                  <a:srgbClr val="464646"/>
                </a:solidFill>
                <a:latin typeface="DengXian" panose="02010600030101010101" pitchFamily="2" charset="-122"/>
                <a:ea typeface="DengXian" panose="02010600030101010101" pitchFamily="2" charset="-122"/>
              </a:rPr>
              <a:t>定位理论</a:t>
            </a:r>
            <a:endParaRPr lang="en-US" dirty="0"/>
          </a:p>
        </p:txBody>
      </p:sp>
      <p:sp>
        <p:nvSpPr>
          <p:cNvPr id="3" name="Content Placeholder 2">
            <a:extLst>
              <a:ext uri="{FF2B5EF4-FFF2-40B4-BE49-F238E27FC236}">
                <a16:creationId xmlns:a16="http://schemas.microsoft.com/office/drawing/2014/main" id="{C543EE59-76CF-47CA-9FA4-128EE27E0989}"/>
              </a:ext>
            </a:extLst>
          </p:cNvPr>
          <p:cNvSpPr>
            <a:spLocks noGrp="1"/>
          </p:cNvSpPr>
          <p:nvPr>
            <p:ph idx="1"/>
          </p:nvPr>
        </p:nvSpPr>
        <p:spPr>
          <a:xfrm>
            <a:off x="82446" y="685800"/>
            <a:ext cx="11988800" cy="5486400"/>
          </a:xfrm>
        </p:spPr>
        <p:txBody>
          <a:bodyPr/>
          <a:lstStyle/>
          <a:p>
            <a:pPr marL="0" indent="0">
              <a:buNone/>
            </a:pPr>
            <a:r>
              <a:rPr lang="zh-CN" altLang="en-US" sz="3200" b="0" dirty="0">
                <a:solidFill>
                  <a:srgbClr val="464646"/>
                </a:solidFill>
                <a:latin typeface="DengXian" panose="02010600030101010101" pitchFamily="2" charset="-122"/>
                <a:ea typeface="DengXian" panose="02010600030101010101" pitchFamily="2" charset="-122"/>
              </a:rPr>
              <a:t>定位之父艾</a:t>
            </a:r>
            <a:r>
              <a:rPr lang="en-US" altLang="zh-CN" sz="3200" b="0" dirty="0">
                <a:solidFill>
                  <a:srgbClr val="464646"/>
                </a:solidFill>
                <a:latin typeface="DengXian" panose="02010600030101010101" pitchFamily="2" charset="-122"/>
                <a:ea typeface="DengXian" panose="02010600030101010101" pitchFamily="2" charset="-122"/>
              </a:rPr>
              <a:t>·</a:t>
            </a:r>
            <a:r>
              <a:rPr lang="zh-CN" altLang="en-US" sz="3200" b="0" dirty="0">
                <a:solidFill>
                  <a:srgbClr val="464646"/>
                </a:solidFill>
                <a:latin typeface="DengXian" panose="02010600030101010101" pitchFamily="2" charset="-122"/>
                <a:ea typeface="DengXian" panose="02010600030101010101" pitchFamily="2" charset="-122"/>
              </a:rPr>
              <a:t>里斯</a:t>
            </a:r>
            <a:r>
              <a:rPr lang="en-US" altLang="zh-CN" sz="3200" b="0" dirty="0">
                <a:solidFill>
                  <a:srgbClr val="464646"/>
                </a:solidFill>
                <a:latin typeface="DengXian" panose="02010600030101010101" pitchFamily="2" charset="-122"/>
                <a:ea typeface="DengXian" panose="02010600030101010101" pitchFamily="2" charset="-122"/>
              </a:rPr>
              <a:t>(Al </a:t>
            </a:r>
            <a:r>
              <a:rPr lang="en-US" altLang="zh-CN" sz="3200" b="0" dirty="0" err="1">
                <a:solidFill>
                  <a:srgbClr val="464646"/>
                </a:solidFill>
                <a:latin typeface="DengXian" panose="02010600030101010101" pitchFamily="2" charset="-122"/>
                <a:ea typeface="DengXian" panose="02010600030101010101" pitchFamily="2" charset="-122"/>
              </a:rPr>
              <a:t>Ries</a:t>
            </a:r>
            <a:r>
              <a:rPr lang="en-US" altLang="zh-CN" sz="3200" b="0" dirty="0">
                <a:solidFill>
                  <a:srgbClr val="464646"/>
                </a:solidFill>
                <a:latin typeface="DengXian" panose="02010600030101010101" pitchFamily="2" charset="-122"/>
                <a:ea typeface="DengXian" panose="02010600030101010101" pitchFamily="2" charset="-122"/>
              </a:rPr>
              <a:t>) </a:t>
            </a:r>
            <a:r>
              <a:rPr lang="zh-CN" altLang="en-US" sz="3200" b="0" dirty="0">
                <a:solidFill>
                  <a:srgbClr val="464646"/>
                </a:solidFill>
                <a:latin typeface="DengXian" panose="02010600030101010101" pitchFamily="2" charset="-122"/>
                <a:ea typeface="DengXian" panose="02010600030101010101" pitchFamily="2" charset="-122"/>
              </a:rPr>
              <a:t>先生在他</a:t>
            </a:r>
            <a:r>
              <a:rPr lang="en-US" altLang="zh-CN" sz="3200" b="0" dirty="0">
                <a:solidFill>
                  <a:srgbClr val="464646"/>
                </a:solidFill>
                <a:latin typeface="DengXian" panose="02010600030101010101" pitchFamily="2" charset="-122"/>
                <a:ea typeface="DengXian" panose="02010600030101010101" pitchFamily="2" charset="-122"/>
              </a:rPr>
              <a:t>95</a:t>
            </a:r>
            <a:r>
              <a:rPr lang="zh-CN" altLang="en-US" sz="3200" b="0" dirty="0">
                <a:solidFill>
                  <a:srgbClr val="464646"/>
                </a:solidFill>
                <a:latin typeface="DengXian" panose="02010600030101010101" pitchFamily="2" charset="-122"/>
                <a:ea typeface="DengXian" panose="02010600030101010101" pitchFamily="2" charset="-122"/>
              </a:rPr>
              <a:t>岁生日之际，回顾了提出定位理论的初心和其要义，他强调：</a:t>
            </a:r>
            <a:endParaRPr lang="en-US" altLang="zh-CN" sz="3200" b="0" dirty="0">
              <a:solidFill>
                <a:srgbClr val="464646"/>
              </a:solidFill>
              <a:latin typeface="DengXian" panose="02010600030101010101" pitchFamily="2" charset="-122"/>
              <a:ea typeface="DengXian" panose="02010600030101010101" pitchFamily="2" charset="-122"/>
            </a:endParaRPr>
          </a:p>
          <a:p>
            <a:pPr marL="0" indent="0">
              <a:buNone/>
            </a:pPr>
            <a:r>
              <a:rPr lang="zh-CN" altLang="en-US" sz="3200" dirty="0">
                <a:solidFill>
                  <a:srgbClr val="464646"/>
                </a:solidFill>
                <a:latin typeface="DengXian" panose="02010600030101010101" pitchFamily="2" charset="-122"/>
                <a:ea typeface="DengXian" panose="02010600030101010101" pitchFamily="2" charset="-122"/>
              </a:rPr>
              <a:t>只有在</a:t>
            </a:r>
            <a:r>
              <a:rPr lang="zh-CN" altLang="en-US" sz="3200" dirty="0">
                <a:solidFill>
                  <a:srgbClr val="002060"/>
                </a:solidFill>
                <a:latin typeface="DengXian" panose="02010600030101010101" pitchFamily="2" charset="-122"/>
                <a:ea typeface="DengXian" panose="02010600030101010101" pitchFamily="2" charset="-122"/>
              </a:rPr>
              <a:t>目标客户</a:t>
            </a:r>
            <a:r>
              <a:rPr lang="zh-CN" altLang="en-US" sz="3200" dirty="0">
                <a:solidFill>
                  <a:srgbClr val="FF0000"/>
                </a:solidFill>
                <a:latin typeface="DengXian" panose="02010600030101010101" pitchFamily="2" charset="-122"/>
                <a:ea typeface="DengXian" panose="02010600030101010101" pitchFamily="2" charset="-122"/>
              </a:rPr>
              <a:t>心智</a:t>
            </a:r>
            <a:r>
              <a:rPr lang="zh-CN" altLang="en-US" sz="3200" dirty="0">
                <a:solidFill>
                  <a:srgbClr val="464646"/>
                </a:solidFill>
                <a:latin typeface="DengXian" panose="02010600030101010101" pitchFamily="2" charset="-122"/>
                <a:ea typeface="DengXian" panose="02010600030101010101" pitchFamily="2" charset="-122"/>
              </a:rPr>
              <a:t>中建立起</a:t>
            </a:r>
            <a:r>
              <a:rPr lang="zh-CN" altLang="en-US" sz="3200" dirty="0">
                <a:solidFill>
                  <a:srgbClr val="FF0000"/>
                </a:solidFill>
                <a:latin typeface="DengXian" panose="02010600030101010101" pitchFamily="2" charset="-122"/>
                <a:ea typeface="DengXian" panose="02010600030101010101" pitchFamily="2" charset="-122"/>
              </a:rPr>
              <a:t>有效认知</a:t>
            </a:r>
            <a:r>
              <a:rPr lang="zh-CN" altLang="en-US" sz="3200" dirty="0">
                <a:solidFill>
                  <a:srgbClr val="464646"/>
                </a:solidFill>
                <a:latin typeface="DengXian" panose="02010600030101010101" pitchFamily="2" charset="-122"/>
                <a:ea typeface="DengXian" panose="02010600030101010101" pitchFamily="2" charset="-122"/>
              </a:rPr>
              <a:t>，才是赢得商战的关键。</a:t>
            </a:r>
            <a:endParaRPr lang="en-US" sz="3200" dirty="0">
              <a:latin typeface="DengXian" panose="02010600030101010101" pitchFamily="2" charset="-122"/>
              <a:ea typeface="DengXian" panose="02010600030101010101" pitchFamily="2" charset="-122"/>
            </a:endParaRPr>
          </a:p>
          <a:p>
            <a:endParaRPr lang="en-US" dirty="0"/>
          </a:p>
        </p:txBody>
      </p:sp>
      <p:sp>
        <p:nvSpPr>
          <p:cNvPr id="7" name="TextBox 6">
            <a:extLst>
              <a:ext uri="{FF2B5EF4-FFF2-40B4-BE49-F238E27FC236}">
                <a16:creationId xmlns:a16="http://schemas.microsoft.com/office/drawing/2014/main" id="{C06DB1C4-81CF-4F9B-A2DD-C3E85C4DAABF}"/>
              </a:ext>
            </a:extLst>
          </p:cNvPr>
          <p:cNvSpPr txBox="1"/>
          <p:nvPr/>
        </p:nvSpPr>
        <p:spPr>
          <a:xfrm>
            <a:off x="3701743" y="6139934"/>
            <a:ext cx="6154858" cy="369332"/>
          </a:xfrm>
          <a:prstGeom prst="rect">
            <a:avLst/>
          </a:prstGeom>
          <a:noFill/>
        </p:spPr>
        <p:txBody>
          <a:bodyPr wrap="square">
            <a:spAutoFit/>
          </a:bodyPr>
          <a:lstStyle/>
          <a:p>
            <a:r>
              <a:rPr lang="en-US" dirty="0">
                <a:hlinkClick r:id="rId2"/>
              </a:rPr>
              <a:t>https://mp.weixin.qq.com/s/VAxdHOXyBpxkYTjEGL4-Jw</a:t>
            </a:r>
            <a:r>
              <a:rPr lang="en-US" dirty="0"/>
              <a:t> </a:t>
            </a:r>
          </a:p>
        </p:txBody>
      </p:sp>
      <p:pic>
        <p:nvPicPr>
          <p:cNvPr id="9" name="Picture 8">
            <a:extLst>
              <a:ext uri="{FF2B5EF4-FFF2-40B4-BE49-F238E27FC236}">
                <a16:creationId xmlns:a16="http://schemas.microsoft.com/office/drawing/2014/main" id="{48BC9668-E656-41ED-983F-3684EC4A7B09}"/>
              </a:ext>
            </a:extLst>
          </p:cNvPr>
          <p:cNvPicPr>
            <a:picLocks noChangeAspect="1"/>
          </p:cNvPicPr>
          <p:nvPr/>
        </p:nvPicPr>
        <p:blipFill>
          <a:blip r:embed="rId3"/>
          <a:stretch>
            <a:fillRect/>
          </a:stretch>
        </p:blipFill>
        <p:spPr>
          <a:xfrm>
            <a:off x="257367" y="2390052"/>
            <a:ext cx="3269455" cy="4467948"/>
          </a:xfrm>
          <a:prstGeom prst="rect">
            <a:avLst/>
          </a:prstGeom>
          <a:ln w="88900" cap="sq" cmpd="thickThin">
            <a:solidFill>
              <a:srgbClr val="C00000"/>
            </a:solidFill>
            <a:prstDash val="solid"/>
            <a:miter lim="800000"/>
          </a:ln>
          <a:effectLst>
            <a:innerShdw blurRad="76200">
              <a:srgbClr val="000000"/>
            </a:innerShdw>
          </a:effectLst>
        </p:spPr>
      </p:pic>
    </p:spTree>
    <p:extLst>
      <p:ext uri="{BB962C8B-B14F-4D97-AF65-F5344CB8AC3E}">
        <p14:creationId xmlns:p14="http://schemas.microsoft.com/office/powerpoint/2010/main" val="2693802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F7638-522A-4413-8F10-C168C8824822}"/>
              </a:ext>
            </a:extLst>
          </p:cNvPr>
          <p:cNvSpPr>
            <a:spLocks noGrp="1"/>
          </p:cNvSpPr>
          <p:nvPr>
            <p:ph type="title"/>
          </p:nvPr>
        </p:nvSpPr>
        <p:spPr/>
        <p:txBody>
          <a:bodyPr/>
          <a:lstStyle/>
          <a:p>
            <a:r>
              <a:rPr lang="zh-CN" altLang="en-US" sz="3200" dirty="0"/>
              <a:t>市场定位</a:t>
            </a:r>
            <a:endParaRPr lang="en-US" dirty="0"/>
          </a:p>
        </p:txBody>
      </p:sp>
      <p:sp>
        <p:nvSpPr>
          <p:cNvPr id="3" name="Content Placeholder 2">
            <a:extLst>
              <a:ext uri="{FF2B5EF4-FFF2-40B4-BE49-F238E27FC236}">
                <a16:creationId xmlns:a16="http://schemas.microsoft.com/office/drawing/2014/main" id="{6BBB1C47-D950-43C4-A293-AA79542A652E}"/>
              </a:ext>
            </a:extLst>
          </p:cNvPr>
          <p:cNvSpPr>
            <a:spLocks noGrp="1"/>
          </p:cNvSpPr>
          <p:nvPr>
            <p:ph idx="1"/>
          </p:nvPr>
        </p:nvSpPr>
        <p:spPr/>
        <p:txBody>
          <a:bodyPr/>
          <a:lstStyle/>
          <a:p>
            <a:pPr marL="0" indent="0">
              <a:buNone/>
            </a:pPr>
            <a:r>
              <a:rPr lang="zh-CN" altLang="en-US" sz="3600" dirty="0"/>
              <a:t>确定好市场细分变量以后，接下来就是根据企业自身的</a:t>
            </a:r>
            <a:r>
              <a:rPr lang="zh-TW" altLang="en-US" sz="3600" dirty="0">
                <a:highlight>
                  <a:srgbClr val="00FFFF"/>
                </a:highlight>
              </a:rPr>
              <a:t>產品</a:t>
            </a:r>
            <a:r>
              <a:rPr lang="en-US" altLang="zh-TW" sz="3600" dirty="0">
                <a:highlight>
                  <a:srgbClr val="00FFFF"/>
                </a:highlight>
              </a:rPr>
              <a:t>/</a:t>
            </a:r>
            <a:r>
              <a:rPr lang="zh-TW" altLang="en-US" sz="3600" dirty="0">
                <a:highlight>
                  <a:srgbClr val="00FFFF"/>
                </a:highlight>
              </a:rPr>
              <a:t>服務</a:t>
            </a:r>
            <a:r>
              <a:rPr lang="zh-CN" altLang="en-US" sz="3600" dirty="0"/>
              <a:t>、资源、环境条件与竞争状况选择目标市场，并在</a:t>
            </a:r>
            <a:r>
              <a:rPr lang="zh-CN" altLang="en-US" sz="3600" dirty="0">
                <a:highlight>
                  <a:srgbClr val="00FFFF"/>
                </a:highlight>
              </a:rPr>
              <a:t>目标市场上对产品进行准确的市场定位</a:t>
            </a:r>
            <a:r>
              <a:rPr lang="zh-CN" altLang="en-US" sz="3600" dirty="0"/>
              <a:t>。</a:t>
            </a:r>
            <a:endParaRPr lang="en-US" altLang="zh-CN" sz="3600" dirty="0"/>
          </a:p>
          <a:p>
            <a:pPr marL="0" indent="0">
              <a:buNone/>
            </a:pPr>
            <a:r>
              <a:rPr lang="zh-CN" altLang="en-US" sz="3600" dirty="0"/>
              <a:t>市场定位是</a:t>
            </a:r>
            <a:r>
              <a:rPr lang="zh-CN" altLang="en-US" sz="3600" dirty="0">
                <a:highlight>
                  <a:srgbClr val="00FFFF"/>
                </a:highlight>
              </a:rPr>
              <a:t>营销战略</a:t>
            </a:r>
            <a:r>
              <a:rPr lang="zh-CN" altLang="en-US" sz="3600" dirty="0"/>
              <a:t>中的核心组成部分，它直接关系到企业能否突出自身价值，能否在激烈的市场竞争中立</a:t>
            </a:r>
            <a:r>
              <a:rPr lang="zh-TW" altLang="en-US" sz="3600" dirty="0"/>
              <a:t>于</a:t>
            </a:r>
            <a:r>
              <a:rPr lang="zh-CN" altLang="en-US" sz="3600" dirty="0"/>
              <a:t>不败之地。</a:t>
            </a:r>
            <a:endParaRPr lang="en-US" altLang="zh-CN" sz="3600" dirty="0"/>
          </a:p>
          <a:p>
            <a:pPr marL="0" indent="0">
              <a:buNone/>
            </a:pPr>
            <a:r>
              <a:rPr lang="zh-TW" altLang="en-US" sz="3600" dirty="0"/>
              <a:t>定位的</a:t>
            </a:r>
            <a:r>
              <a:rPr lang="zh-TW" altLang="en-US" sz="3600" dirty="0">
                <a:highlight>
                  <a:srgbClr val="00FFFF"/>
                </a:highlight>
              </a:rPr>
              <a:t>概念、策略、程序与方法</a:t>
            </a:r>
            <a:r>
              <a:rPr lang="en-US" altLang="zh-TW" sz="3600" dirty="0">
                <a:sym typeface="Wingdings" panose="05000000000000000000" pitchFamily="2" charset="2"/>
              </a:rPr>
              <a:t></a:t>
            </a:r>
            <a:r>
              <a:rPr lang="zh-TW" altLang="en-US" sz="3600" dirty="0">
                <a:sym typeface="Wingdings" panose="05000000000000000000" pitchFamily="2" charset="2"/>
              </a:rPr>
              <a:t> 市场定位图</a:t>
            </a:r>
            <a:endParaRPr lang="en-US" altLang="zh-TW" sz="3600" dirty="0">
              <a:sym typeface="Wingdings" panose="05000000000000000000" pitchFamily="2" charset="2"/>
            </a:endParaRPr>
          </a:p>
          <a:p>
            <a:pPr marL="742950" indent="-742950">
              <a:buFont typeface="+mj-lt"/>
              <a:buAutoNum type="arabicPeriod"/>
            </a:pPr>
            <a:r>
              <a:rPr lang="zh-CN" altLang="en-US" sz="3600" dirty="0"/>
              <a:t>根据产品或品牌属性功能定位对</a:t>
            </a:r>
            <a:r>
              <a:rPr lang="zh-TW" altLang="en-US" sz="3600" dirty="0"/>
              <a:t>于</a:t>
            </a:r>
            <a:r>
              <a:rPr lang="zh-CN" altLang="en-US" sz="3600" dirty="0"/>
              <a:t>竞争者在消费者心目中的不同地位</a:t>
            </a:r>
            <a:r>
              <a:rPr lang="en-US" altLang="zh-CN" sz="3600" dirty="0"/>
              <a:t>(Perception)</a:t>
            </a:r>
          </a:p>
          <a:p>
            <a:pPr marL="742950" indent="-742950">
              <a:buFont typeface="+mj-lt"/>
              <a:buAutoNum type="arabicPeriod"/>
            </a:pPr>
            <a:r>
              <a:rPr lang="zh-CN" altLang="en-US" sz="3600" dirty="0"/>
              <a:t>识别消费者偏好</a:t>
            </a:r>
            <a:r>
              <a:rPr lang="en-US" altLang="zh-CN" sz="3600" dirty="0"/>
              <a:t>(Preference)</a:t>
            </a:r>
            <a:r>
              <a:rPr lang="zh-CN" altLang="en-US" sz="3600" dirty="0"/>
              <a:t>的产品属性组合 。</a:t>
            </a:r>
            <a:endParaRPr lang="en-US" sz="3600" dirty="0"/>
          </a:p>
        </p:txBody>
      </p:sp>
    </p:spTree>
    <p:extLst>
      <p:ext uri="{BB962C8B-B14F-4D97-AF65-F5344CB8AC3E}">
        <p14:creationId xmlns:p14="http://schemas.microsoft.com/office/powerpoint/2010/main" val="1309357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218931F-005A-486B-AD46-F8D235DFBB91}"/>
              </a:ext>
            </a:extLst>
          </p:cNvPr>
          <p:cNvSpPr>
            <a:spLocks noGrp="1"/>
          </p:cNvSpPr>
          <p:nvPr>
            <p:ph type="title"/>
          </p:nvPr>
        </p:nvSpPr>
        <p:spPr/>
        <p:txBody>
          <a:bodyPr/>
          <a:lstStyle/>
          <a:p>
            <a:r>
              <a:rPr lang="en-US" sz="3600" dirty="0">
                <a:solidFill>
                  <a:schemeClr val="tx1"/>
                </a:solidFill>
                <a:latin typeface="DengXian" panose="02010600030101010101" pitchFamily="2" charset="-122"/>
                <a:ea typeface="DengXian" panose="02010600030101010101" pitchFamily="2" charset="-122"/>
                <a:cs typeface="+mn-cs"/>
              </a:rPr>
              <a:t>Positioning Defined</a:t>
            </a:r>
          </a:p>
        </p:txBody>
      </p:sp>
      <p:sp>
        <p:nvSpPr>
          <p:cNvPr id="7" name="Content Placeholder 6">
            <a:extLst>
              <a:ext uri="{FF2B5EF4-FFF2-40B4-BE49-F238E27FC236}">
                <a16:creationId xmlns:a16="http://schemas.microsoft.com/office/drawing/2014/main" id="{D8C412D3-7BEB-4BD9-A7F7-0B0E4B6685C1}"/>
              </a:ext>
            </a:extLst>
          </p:cNvPr>
          <p:cNvSpPr>
            <a:spLocks noGrp="1"/>
          </p:cNvSpPr>
          <p:nvPr>
            <p:ph idx="1"/>
          </p:nvPr>
        </p:nvSpPr>
        <p:spPr/>
        <p:txBody>
          <a:bodyPr/>
          <a:lstStyle/>
          <a:p>
            <a:pPr algn="l"/>
            <a:r>
              <a:rPr lang="en-US" sz="3600" i="0" u="none" strike="noStrike" baseline="0" dirty="0">
                <a:latin typeface="DengXian" panose="02010600030101010101" pitchFamily="2" charset="-122"/>
                <a:ea typeface="DengXian" panose="02010600030101010101" pitchFamily="2" charset="-122"/>
              </a:rPr>
              <a:t>Positioning </a:t>
            </a:r>
            <a:r>
              <a:rPr lang="en-US" sz="3600" i="0" u="none" strike="noStrike" baseline="0" dirty="0">
                <a:solidFill>
                  <a:srgbClr val="C00000"/>
                </a:solidFill>
                <a:latin typeface="DengXian" panose="02010600030101010101" pitchFamily="2" charset="-122"/>
                <a:ea typeface="DengXian" panose="02010600030101010101" pitchFamily="2" charset="-122"/>
              </a:rPr>
              <a:t>starts with a product</a:t>
            </a:r>
            <a:r>
              <a:rPr lang="en-US" sz="3600" i="0" u="none" strike="noStrike" baseline="0" dirty="0">
                <a:latin typeface="DengXian" panose="02010600030101010101" pitchFamily="2" charset="-122"/>
                <a:ea typeface="DengXian" panose="02010600030101010101" pitchFamily="2" charset="-122"/>
              </a:rPr>
              <a:t>. A piece of merchandise, a service, a company, an institution, or even a person. Perhaps yourself.</a:t>
            </a:r>
          </a:p>
          <a:p>
            <a:pPr algn="l"/>
            <a:r>
              <a:rPr lang="en-US" sz="3600" i="0" u="none" strike="noStrike" baseline="0" dirty="0">
                <a:latin typeface="DengXian" panose="02010600030101010101" pitchFamily="2" charset="-122"/>
                <a:ea typeface="DengXian" panose="02010600030101010101" pitchFamily="2" charset="-122"/>
              </a:rPr>
              <a:t>But positioning is not what you do to a product. </a:t>
            </a:r>
            <a:r>
              <a:rPr lang="en-US" sz="3600" i="0" u="none" strike="noStrike" baseline="0" dirty="0">
                <a:solidFill>
                  <a:srgbClr val="C00000"/>
                </a:solidFill>
                <a:latin typeface="DengXian" panose="02010600030101010101" pitchFamily="2" charset="-122"/>
                <a:ea typeface="DengXian" panose="02010600030101010101" pitchFamily="2" charset="-122"/>
              </a:rPr>
              <a:t>Positioning is what you do to the mind of the prospect. </a:t>
            </a:r>
            <a:r>
              <a:rPr lang="en-US" sz="3600" i="0" u="none" strike="noStrike" baseline="0" dirty="0">
                <a:latin typeface="DengXian" panose="02010600030101010101" pitchFamily="2" charset="-122"/>
                <a:ea typeface="DengXian" panose="02010600030101010101" pitchFamily="2" charset="-122"/>
              </a:rPr>
              <a:t>That is, you position the product in the mind of the prospect.</a:t>
            </a:r>
          </a:p>
          <a:p>
            <a:pPr algn="l"/>
            <a:r>
              <a:rPr lang="en-US" sz="4000" dirty="0">
                <a:latin typeface="DengXian" panose="02010600030101010101" pitchFamily="2" charset="-122"/>
                <a:ea typeface="DengXian" panose="02010600030101010101" pitchFamily="2" charset="-122"/>
              </a:rPr>
              <a:t>It is incorrect to call the concept “product positioning.” </a:t>
            </a:r>
            <a:r>
              <a:rPr lang="en-US" sz="4000" dirty="0">
                <a:latin typeface="DengXian" panose="02010600030101010101" pitchFamily="2" charset="-122"/>
                <a:ea typeface="DengXian" panose="02010600030101010101" pitchFamily="2" charset="-122"/>
                <a:sym typeface="Wingdings" panose="05000000000000000000" pitchFamily="2" charset="2"/>
              </a:rPr>
              <a:t> </a:t>
            </a:r>
            <a:r>
              <a:rPr lang="en-US" sz="4000" dirty="0">
                <a:solidFill>
                  <a:srgbClr val="FF0000"/>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sym typeface="Wingdings" panose="05000000000000000000" pitchFamily="2" charset="2"/>
              </a:rPr>
              <a:t>Brand positioning.</a:t>
            </a:r>
            <a:endParaRPr lang="en-US" sz="4000" dirty="0">
              <a:solidFill>
                <a:srgbClr val="FF0000"/>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endParaRPr>
          </a:p>
        </p:txBody>
      </p:sp>
    </p:spTree>
    <p:extLst>
      <p:ext uri="{BB962C8B-B14F-4D97-AF65-F5344CB8AC3E}">
        <p14:creationId xmlns:p14="http://schemas.microsoft.com/office/powerpoint/2010/main" val="2790262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Positioning is not ...</a:t>
            </a:r>
            <a:endParaRPr lang="en-US" dirty="0"/>
          </a:p>
        </p:txBody>
      </p:sp>
      <p:sp>
        <p:nvSpPr>
          <p:cNvPr id="3" name="Content Placeholder 2"/>
          <p:cNvSpPr>
            <a:spLocks noGrp="1"/>
          </p:cNvSpPr>
          <p:nvPr>
            <p:ph idx="1"/>
          </p:nvPr>
        </p:nvSpPr>
        <p:spPr>
          <a:xfrm>
            <a:off x="97971" y="1499617"/>
            <a:ext cx="12094029" cy="5227754"/>
          </a:xfrm>
        </p:spPr>
        <p:txBody>
          <a:bodyPr anchor="t" anchorCtr="0">
            <a:normAutofit/>
          </a:bodyPr>
          <a:lstStyle/>
          <a:p>
            <a:r>
              <a:rPr lang="en-US" altLang="en-US" sz="3500" dirty="0"/>
              <a:t>just clever slogans or gloss</a:t>
            </a:r>
          </a:p>
          <a:p>
            <a:r>
              <a:rPr lang="en-US" altLang="en-US" sz="3500" dirty="0"/>
              <a:t>what you push on your customers -- it is what customers will realistically grant you</a:t>
            </a:r>
          </a:p>
          <a:p>
            <a:r>
              <a:rPr lang="en-US" altLang="en-US" sz="3500" dirty="0"/>
              <a:t>a one-time activity</a:t>
            </a:r>
          </a:p>
          <a:p>
            <a:r>
              <a:rPr lang="en-US" altLang="en-US" sz="3500" dirty="0"/>
              <a:t>an appeal to everyone</a:t>
            </a:r>
          </a:p>
          <a:p>
            <a:r>
              <a:rPr lang="en-US" altLang="en-US" sz="3500" dirty="0"/>
              <a:t>a way to make your product superior -- it is about finding a superior position </a:t>
            </a:r>
            <a:r>
              <a:rPr lang="en-US" altLang="en-US" sz="3500" b="1" dirty="0">
                <a:solidFill>
                  <a:srgbClr val="FF0000"/>
                </a:solidFill>
              </a:rPr>
              <a:t>in the minds of your customers</a:t>
            </a:r>
            <a:r>
              <a:rPr lang="en-US" altLang="en-US" sz="3500" dirty="0"/>
              <a:t>.</a:t>
            </a:r>
            <a:endParaRPr lang="en-US" dirty="0"/>
          </a:p>
          <a:p>
            <a:pPr marL="0" indent="0" algn="ctr">
              <a:buNone/>
            </a:pPr>
            <a:r>
              <a:rPr lang="en-US" altLang="en-US" sz="3200" b="1" dirty="0">
                <a:solidFill>
                  <a:srgbClr val="0153A5"/>
                </a:solidFill>
              </a:rPr>
              <a:t>Positioning is a way  to “live your brand.”</a:t>
            </a:r>
            <a:endParaRPr lang="en-US" sz="3200" b="1" dirty="0">
              <a:solidFill>
                <a:srgbClr val="0153A5"/>
              </a:solidFill>
            </a:endParaRPr>
          </a:p>
        </p:txBody>
      </p:sp>
    </p:spTree>
    <p:extLst>
      <p:ext uri="{BB962C8B-B14F-4D97-AF65-F5344CB8AC3E}">
        <p14:creationId xmlns:p14="http://schemas.microsoft.com/office/powerpoint/2010/main" val="18727782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DC9F3-E4E6-4EAA-ABF2-034DF9DBCEE1}"/>
              </a:ext>
            </a:extLst>
          </p:cNvPr>
          <p:cNvSpPr>
            <a:spLocks noGrp="1"/>
          </p:cNvSpPr>
          <p:nvPr>
            <p:ph type="title"/>
          </p:nvPr>
        </p:nvSpPr>
        <p:spPr/>
        <p:txBody>
          <a:bodyPr/>
          <a:lstStyle/>
          <a:p>
            <a:r>
              <a:rPr lang="zh-CN" altLang="en-US" sz="3200" dirty="0">
                <a:solidFill>
                  <a:srgbClr val="464646"/>
                </a:solidFill>
                <a:latin typeface="DengXian" panose="02010600030101010101" pitchFamily="2" charset="-122"/>
                <a:ea typeface="DengXian" panose="02010600030101010101" pitchFamily="2" charset="-122"/>
              </a:rPr>
              <a:t>定位理论</a:t>
            </a:r>
            <a:endParaRPr lang="en-US" dirty="0"/>
          </a:p>
        </p:txBody>
      </p:sp>
      <p:sp>
        <p:nvSpPr>
          <p:cNvPr id="3" name="Content Placeholder 2">
            <a:extLst>
              <a:ext uri="{FF2B5EF4-FFF2-40B4-BE49-F238E27FC236}">
                <a16:creationId xmlns:a16="http://schemas.microsoft.com/office/drawing/2014/main" id="{0DA4D3FB-3B05-4A83-8958-D8F20EDBE708}"/>
              </a:ext>
            </a:extLst>
          </p:cNvPr>
          <p:cNvSpPr>
            <a:spLocks noGrp="1"/>
          </p:cNvSpPr>
          <p:nvPr>
            <p:ph idx="1"/>
          </p:nvPr>
        </p:nvSpPr>
        <p:spPr>
          <a:xfrm>
            <a:off x="-46383" y="685800"/>
            <a:ext cx="12238383" cy="5486400"/>
          </a:xfrm>
        </p:spPr>
        <p:txBody>
          <a:bodyPr/>
          <a:lstStyle/>
          <a:p>
            <a:r>
              <a:rPr lang="zh-CN" altLang="en-US" b="0" i="0" dirty="0">
                <a:effectLst/>
                <a:latin typeface="DengXian" panose="02010600030101010101" pitchFamily="2" charset="-122"/>
                <a:ea typeface="DengXian" panose="02010600030101010101" pitchFamily="2" charset="-122"/>
              </a:rPr>
              <a:t>从长远来看，企业必须建立消费者的心智，赢得心智比获得流量更加重要，赢得心智才能从网红品牌变成</a:t>
            </a:r>
            <a:r>
              <a:rPr lang="zh-CN" altLang="en-US" i="0" dirty="0">
                <a:solidFill>
                  <a:srgbClr val="FF0000"/>
                </a:solidFill>
                <a:effectLst/>
                <a:latin typeface="DengXian" panose="02010600030101010101" pitchFamily="2" charset="-122"/>
                <a:ea typeface="DengXian" panose="02010600030101010101" pitchFamily="2" charset="-122"/>
              </a:rPr>
              <a:t>长红品牌</a:t>
            </a:r>
            <a:r>
              <a:rPr lang="zh-CN" altLang="en-US" b="0" i="0" dirty="0">
                <a:effectLst/>
                <a:latin typeface="DengXian" panose="02010600030101010101" pitchFamily="2" charset="-122"/>
                <a:ea typeface="DengXian" panose="02010600030101010101" pitchFamily="2" charset="-122"/>
              </a:rPr>
              <a:t>。</a:t>
            </a:r>
            <a:endParaRPr lang="en-US" altLang="zh-CN" b="0" i="0" dirty="0">
              <a:effectLst/>
              <a:latin typeface="DengXian" panose="02010600030101010101" pitchFamily="2" charset="-122"/>
              <a:ea typeface="DengXian" panose="02010600030101010101" pitchFamily="2" charset="-122"/>
            </a:endParaRPr>
          </a:p>
          <a:p>
            <a:r>
              <a:rPr lang="zh-CN" altLang="en-US" b="0" i="0" dirty="0">
                <a:effectLst/>
                <a:latin typeface="DengXian" panose="02010600030101010101" pitchFamily="2" charset="-122"/>
                <a:ea typeface="DengXian" panose="02010600030101010101" pitchFamily="2" charset="-122"/>
              </a:rPr>
              <a:t>想要赢得市场竞争的胜利，需要两个条件：第一，</a:t>
            </a:r>
            <a:r>
              <a:rPr lang="zh-CN" altLang="en-US" i="0" dirty="0">
                <a:effectLst/>
                <a:latin typeface="DengXian" panose="02010600030101010101" pitchFamily="2" charset="-122"/>
                <a:ea typeface="DengXian" panose="02010600030101010101" pitchFamily="2" charset="-122"/>
              </a:rPr>
              <a:t>满足顾客需求，是一个入门的门槛</a:t>
            </a:r>
            <a:r>
              <a:rPr lang="zh-CN" altLang="en-US" b="0" i="0" dirty="0">
                <a:effectLst/>
                <a:latin typeface="DengXian" panose="02010600030101010101" pitchFamily="2" charset="-122"/>
                <a:ea typeface="DengXian" panose="02010600030101010101" pitchFamily="2" charset="-122"/>
              </a:rPr>
              <a:t>；第二，</a:t>
            </a:r>
            <a:r>
              <a:rPr lang="zh-CN" altLang="en-US" i="0" dirty="0">
                <a:solidFill>
                  <a:srgbClr val="FF0000"/>
                </a:solidFill>
                <a:effectLst/>
                <a:latin typeface="DengXian" panose="02010600030101010101" pitchFamily="2" charset="-122"/>
                <a:ea typeface="DengXian" panose="02010600030101010101" pitchFamily="2" charset="-122"/>
              </a:rPr>
              <a:t>和已有的竞争对手形成一个差异化</a:t>
            </a:r>
            <a:r>
              <a:rPr lang="zh-CN" altLang="en-US" b="0" i="0" dirty="0">
                <a:effectLst/>
                <a:latin typeface="DengXian" panose="02010600030101010101" pitchFamily="2" charset="-122"/>
                <a:ea typeface="DengXian" panose="02010600030101010101" pitchFamily="2" charset="-122"/>
              </a:rPr>
              <a:t>。</a:t>
            </a:r>
            <a:endParaRPr lang="en-US" altLang="zh-CN" b="0" dirty="0">
              <a:latin typeface="DengXian" panose="02010600030101010101" pitchFamily="2" charset="-122"/>
              <a:ea typeface="DengXian" panose="02010600030101010101" pitchFamily="2" charset="-122"/>
            </a:endParaRPr>
          </a:p>
          <a:p>
            <a:r>
              <a:rPr lang="zh-CN" altLang="en-US" b="0" i="0" dirty="0">
                <a:effectLst/>
                <a:latin typeface="DengXian" panose="02010600030101010101" pitchFamily="2" charset="-122"/>
                <a:ea typeface="DengXian" panose="02010600030101010101" pitchFamily="2" charset="-122"/>
              </a:rPr>
              <a:t>那些能够有效推动产品销售的定位，是能够明确具体的，同时和</a:t>
            </a:r>
            <a:r>
              <a:rPr lang="zh-CN" altLang="en-US" i="0" dirty="0">
                <a:solidFill>
                  <a:srgbClr val="C00000"/>
                </a:solidFill>
                <a:effectLst/>
                <a:latin typeface="DengXian" panose="02010600030101010101" pitchFamily="2" charset="-122"/>
                <a:ea typeface="DengXian" panose="02010600030101010101" pitchFamily="2" charset="-122"/>
              </a:rPr>
              <a:t>消费者的思考模式及行为</a:t>
            </a:r>
            <a:r>
              <a:rPr lang="zh-CN" altLang="en-US" b="0" i="0" dirty="0">
                <a:effectLst/>
                <a:latin typeface="DengXian" panose="02010600030101010101" pitchFamily="2" charset="-122"/>
                <a:ea typeface="DengXian" panose="02010600030101010101" pitchFamily="2" charset="-122"/>
              </a:rPr>
              <a:t>是紧密关联的。</a:t>
            </a:r>
            <a:endParaRPr lang="en-US" altLang="zh-CN" b="0" i="0" dirty="0">
              <a:effectLst/>
              <a:latin typeface="DengXian" panose="02010600030101010101" pitchFamily="2" charset="-122"/>
              <a:ea typeface="DengXian" panose="02010600030101010101" pitchFamily="2" charset="-122"/>
            </a:endParaRPr>
          </a:p>
          <a:p>
            <a:r>
              <a:rPr lang="zh-CN" altLang="en-US" b="0" i="0" dirty="0">
                <a:effectLst/>
                <a:latin typeface="DengXian" panose="02010600030101010101" pitchFamily="2" charset="-122"/>
                <a:ea typeface="DengXian" panose="02010600030101010101" pitchFamily="2" charset="-122"/>
              </a:rPr>
              <a:t>企业在打造品牌时要多元化、专业化，</a:t>
            </a:r>
            <a:r>
              <a:rPr lang="zh-CN" altLang="en-US" i="0" dirty="0">
                <a:effectLst/>
                <a:latin typeface="DengXian" panose="02010600030101010101" pitchFamily="2" charset="-122"/>
                <a:ea typeface="DengXian" panose="02010600030101010101" pitchFamily="2" charset="-122"/>
              </a:rPr>
              <a:t>在新领域推出新产品，最佳的做法是采用独立的新品牌</a:t>
            </a:r>
            <a:r>
              <a:rPr lang="zh-CN" altLang="en-US" b="0" i="0" dirty="0">
                <a:effectLst/>
                <a:latin typeface="DengXian" panose="02010600030101010101" pitchFamily="2" charset="-122"/>
                <a:ea typeface="DengXian" panose="02010600030101010101" pitchFamily="2" charset="-122"/>
              </a:rPr>
              <a:t>。</a:t>
            </a:r>
            <a:endParaRPr lang="en-US" altLang="zh-CN" b="0" dirty="0">
              <a:latin typeface="DengXian" panose="02010600030101010101" pitchFamily="2" charset="-122"/>
              <a:ea typeface="DengXian" panose="02010600030101010101" pitchFamily="2" charset="-122"/>
            </a:endParaRPr>
          </a:p>
          <a:p>
            <a:r>
              <a:rPr lang="zh-CN" altLang="en-US" b="0" i="0" dirty="0">
                <a:effectLst/>
                <a:latin typeface="DengXian" panose="02010600030101010101" pitchFamily="2" charset="-122"/>
                <a:ea typeface="DengXian" panose="02010600030101010101" pitchFamily="2" charset="-122"/>
              </a:rPr>
              <a:t>品牌力矩公式：</a:t>
            </a:r>
            <a:r>
              <a:rPr lang="zh-CN" altLang="en-US" sz="2900" b="1" i="0" dirty="0">
                <a:solidFill>
                  <a:srgbClr val="FF0000"/>
                </a:solidFill>
                <a:effectLst/>
                <a:latin typeface="DengXian" panose="02010600030101010101" pitchFamily="2" charset="-122"/>
                <a:ea typeface="DengXian" panose="02010600030101010101" pitchFamily="2" charset="-122"/>
              </a:rPr>
              <a:t>品牌的竞争力和这个品牌所代表的产品的数量成反比</a:t>
            </a:r>
            <a:r>
              <a:rPr lang="zh-CN" altLang="en-US" sz="2900" b="1" i="0" dirty="0">
                <a:effectLst/>
                <a:latin typeface="DengXian" panose="02010600030101010101" pitchFamily="2" charset="-122"/>
                <a:ea typeface="DengXian" panose="02010600030101010101" pitchFamily="2" charset="-122"/>
              </a:rPr>
              <a:t>。</a:t>
            </a:r>
            <a:endParaRPr lang="en-US" altLang="zh-CN" sz="2900" b="0" i="0" dirty="0">
              <a:effectLst/>
              <a:latin typeface="DengXian" panose="02010600030101010101" pitchFamily="2" charset="-122"/>
              <a:ea typeface="DengXian" panose="02010600030101010101" pitchFamily="2" charset="-122"/>
            </a:endParaRPr>
          </a:p>
          <a:p>
            <a:r>
              <a:rPr lang="zh-CN" altLang="en-US" b="0" i="0" dirty="0">
                <a:effectLst/>
                <a:latin typeface="DengXian" panose="02010600030101010101" pitchFamily="2" charset="-122"/>
                <a:ea typeface="DengXian" panose="02010600030101010101" pitchFamily="2" charset="-122"/>
              </a:rPr>
              <a:t>大家都在争着做</a:t>
            </a:r>
            <a:r>
              <a:rPr lang="zh-CN" altLang="en-US" i="0" dirty="0">
                <a:effectLst/>
                <a:latin typeface="DengXian" panose="02010600030101010101" pitchFamily="2" charset="-122"/>
                <a:ea typeface="DengXian" panose="02010600030101010101" pitchFamily="2" charset="-122"/>
              </a:rPr>
              <a:t>更好</a:t>
            </a:r>
            <a:r>
              <a:rPr lang="zh-CN" altLang="en-US" b="0" i="0" dirty="0">
                <a:effectLst/>
                <a:latin typeface="DengXian" panose="02010600030101010101" pitchFamily="2" charset="-122"/>
                <a:ea typeface="DengXian" panose="02010600030101010101" pitchFamily="2" charset="-122"/>
              </a:rPr>
              <a:t>，那你就必须做不同，</a:t>
            </a:r>
            <a:r>
              <a:rPr lang="zh-CN" altLang="en-US" i="0" dirty="0">
                <a:solidFill>
                  <a:srgbClr val="FF0000"/>
                </a:solidFill>
                <a:effectLst/>
                <a:latin typeface="DengXian" panose="02010600030101010101" pitchFamily="2" charset="-122"/>
                <a:ea typeface="DengXian" panose="02010600030101010101" pitchFamily="2" charset="-122"/>
              </a:rPr>
              <a:t>与其做更好，不如做不同</a:t>
            </a:r>
            <a:r>
              <a:rPr lang="zh-CN" altLang="en-US" b="0" i="0" dirty="0">
                <a:effectLst/>
                <a:latin typeface="DengXian" panose="02010600030101010101" pitchFamily="2" charset="-122"/>
                <a:ea typeface="DengXian" panose="02010600030101010101" pitchFamily="2" charset="-122"/>
              </a:rPr>
              <a:t>，</a:t>
            </a:r>
            <a:r>
              <a:rPr lang="zh-CN" altLang="en-US" i="0" dirty="0">
                <a:solidFill>
                  <a:srgbClr val="C00000"/>
                </a:solidFill>
                <a:effectLst/>
                <a:latin typeface="DengXian" panose="02010600030101010101" pitchFamily="2" charset="-122"/>
                <a:ea typeface="DengXian" panose="02010600030101010101" pitchFamily="2" charset="-122"/>
              </a:rPr>
              <a:t>差异化</a:t>
            </a:r>
            <a:r>
              <a:rPr lang="zh-CN" altLang="en-US" b="0" i="0" dirty="0">
                <a:effectLst/>
                <a:latin typeface="DengXian" panose="02010600030101010101" pitchFamily="2" charset="-122"/>
                <a:ea typeface="DengXian" panose="02010600030101010101" pitchFamily="2" charset="-122"/>
              </a:rPr>
              <a:t>定位才能有未来。</a:t>
            </a:r>
            <a:endParaRPr lang="en-US" altLang="zh-CN" b="0" dirty="0">
              <a:latin typeface="DengXian" panose="02010600030101010101" pitchFamily="2" charset="-122"/>
              <a:ea typeface="DengXian" panose="02010600030101010101" pitchFamily="2" charset="-122"/>
            </a:endParaRPr>
          </a:p>
          <a:p>
            <a:r>
              <a:rPr lang="zh-CN" altLang="en-US" b="0" i="0" dirty="0">
                <a:effectLst/>
                <a:latin typeface="DengXian" panose="02010600030101010101" pitchFamily="2" charset="-122"/>
                <a:ea typeface="DengXian" panose="02010600030101010101" pitchFamily="2" charset="-122"/>
              </a:rPr>
              <a:t>和跟随领导者相比，对着干才是最佳的做法，对着干才有未来。</a:t>
            </a:r>
            <a:r>
              <a:rPr lang="en-US" altLang="zh-CN" b="0" i="0" dirty="0">
                <a:effectLst/>
                <a:latin typeface="DengXian" panose="02010600030101010101" pitchFamily="2" charset="-122"/>
                <a:ea typeface="DengXian" panose="02010600030101010101" pitchFamily="2" charset="-122"/>
              </a:rPr>
              <a:t>?? </a:t>
            </a:r>
            <a:r>
              <a:rPr lang="en-US" altLang="zh-CN" i="0" dirty="0">
                <a:effectLst/>
                <a:latin typeface="DengXian" panose="02010600030101010101" pitchFamily="2" charset="-122"/>
                <a:ea typeface="DengXian" panose="02010600030101010101" pitchFamily="2" charset="-122"/>
              </a:rPr>
              <a:t>(Blue-Ocean Strategy)</a:t>
            </a:r>
            <a:endParaRPr lang="en-US" dirty="0">
              <a:latin typeface="DengXian" panose="02010600030101010101" pitchFamily="2" charset="-122"/>
              <a:ea typeface="DengXian" panose="02010600030101010101" pitchFamily="2" charset="-122"/>
            </a:endParaRPr>
          </a:p>
        </p:txBody>
      </p:sp>
      <p:sp>
        <p:nvSpPr>
          <p:cNvPr id="4" name="TextBox 3">
            <a:extLst>
              <a:ext uri="{FF2B5EF4-FFF2-40B4-BE49-F238E27FC236}">
                <a16:creationId xmlns:a16="http://schemas.microsoft.com/office/drawing/2014/main" id="{0FCCB6D6-1E70-41C9-BB4B-94FADB9A5AE4}"/>
              </a:ext>
            </a:extLst>
          </p:cNvPr>
          <p:cNvSpPr txBox="1"/>
          <p:nvPr/>
        </p:nvSpPr>
        <p:spPr>
          <a:xfrm>
            <a:off x="3038395" y="6324600"/>
            <a:ext cx="6154858" cy="369332"/>
          </a:xfrm>
          <a:prstGeom prst="rect">
            <a:avLst/>
          </a:prstGeom>
          <a:noFill/>
        </p:spPr>
        <p:txBody>
          <a:bodyPr wrap="square">
            <a:spAutoFit/>
          </a:bodyPr>
          <a:lstStyle/>
          <a:p>
            <a:r>
              <a:rPr lang="en-US" dirty="0">
                <a:hlinkClick r:id="rId2"/>
              </a:rPr>
              <a:t>https://mp.weixin.qq.com/s/VAxdHOXyBpxkYTjEGL4-Jw</a:t>
            </a:r>
            <a:r>
              <a:rPr lang="en-US" dirty="0"/>
              <a:t> </a:t>
            </a:r>
          </a:p>
        </p:txBody>
      </p:sp>
    </p:spTree>
    <p:extLst>
      <p:ext uri="{BB962C8B-B14F-4D97-AF65-F5344CB8AC3E}">
        <p14:creationId xmlns:p14="http://schemas.microsoft.com/office/powerpoint/2010/main" val="1009594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06A8B-7F49-4E11-9F51-93B0E46459E9}"/>
              </a:ext>
            </a:extLst>
          </p:cNvPr>
          <p:cNvSpPr>
            <a:spLocks noGrp="1"/>
          </p:cNvSpPr>
          <p:nvPr>
            <p:ph type="title"/>
          </p:nvPr>
        </p:nvSpPr>
        <p:spPr/>
        <p:txBody>
          <a:bodyPr/>
          <a:lstStyle/>
          <a:p>
            <a:r>
              <a:rPr lang="zh-CN" altLang="en-US" dirty="0"/>
              <a:t>定位主要涵义</a:t>
            </a:r>
            <a:endParaRPr lang="en-US" dirty="0"/>
          </a:p>
        </p:txBody>
      </p:sp>
      <p:sp>
        <p:nvSpPr>
          <p:cNvPr id="3" name="Content Placeholder 2">
            <a:extLst>
              <a:ext uri="{FF2B5EF4-FFF2-40B4-BE49-F238E27FC236}">
                <a16:creationId xmlns:a16="http://schemas.microsoft.com/office/drawing/2014/main" id="{27FB75D8-5ACD-4858-8DD0-C69EAE16003C}"/>
              </a:ext>
            </a:extLst>
          </p:cNvPr>
          <p:cNvSpPr>
            <a:spLocks noGrp="1"/>
          </p:cNvSpPr>
          <p:nvPr>
            <p:ph idx="1"/>
          </p:nvPr>
        </p:nvSpPr>
        <p:spPr>
          <a:xfrm>
            <a:off x="141514" y="685800"/>
            <a:ext cx="11644086" cy="5486400"/>
          </a:xfrm>
        </p:spPr>
        <p:txBody>
          <a:bodyPr/>
          <a:lstStyle/>
          <a:p>
            <a:pPr marL="0" indent="0">
              <a:lnSpc>
                <a:spcPct val="100000"/>
              </a:lnSpc>
              <a:spcBef>
                <a:spcPts val="600"/>
              </a:spcBef>
              <a:spcAft>
                <a:spcPts val="600"/>
              </a:spcAft>
              <a:buNone/>
            </a:pPr>
            <a:r>
              <a:rPr lang="zh-CN" altLang="en-US" sz="3200" dirty="0"/>
              <a:t>定位的涵义与方法综合考虑上述关于定位概念的发展，定位主要包括以下几层涵义：</a:t>
            </a:r>
            <a:endParaRPr lang="en-US" sz="3200" dirty="0"/>
          </a:p>
          <a:p>
            <a:pPr marL="0" indent="0">
              <a:lnSpc>
                <a:spcPct val="100000"/>
              </a:lnSpc>
              <a:spcBef>
                <a:spcPts val="600"/>
              </a:spcBef>
              <a:spcAft>
                <a:spcPts val="600"/>
              </a:spcAft>
              <a:buNone/>
            </a:pPr>
            <a:r>
              <a:rPr lang="en-US" altLang="zh-CN" sz="3200" dirty="0"/>
              <a:t>(1)	</a:t>
            </a:r>
            <a:r>
              <a:rPr lang="zh-CN" altLang="en-US" sz="3200" dirty="0"/>
              <a:t>定位是相对于某个坐标系来开展的，要从竞争的角度考虑。</a:t>
            </a:r>
          </a:p>
          <a:p>
            <a:pPr marL="0" indent="0">
              <a:lnSpc>
                <a:spcPct val="100000"/>
              </a:lnSpc>
              <a:spcBef>
                <a:spcPts val="600"/>
              </a:spcBef>
              <a:spcAft>
                <a:spcPts val="600"/>
              </a:spcAft>
              <a:buNone/>
            </a:pPr>
            <a:r>
              <a:rPr lang="en-US" altLang="zh-CN" sz="3200" dirty="0"/>
              <a:t>(2)	</a:t>
            </a:r>
            <a:r>
              <a:rPr lang="zh-CN" altLang="en-US" sz="3200" dirty="0"/>
              <a:t>定位的定义侧重核心竞争力的形成，注重差异化。</a:t>
            </a:r>
          </a:p>
          <a:p>
            <a:pPr marL="0" indent="0">
              <a:lnSpc>
                <a:spcPct val="100000"/>
              </a:lnSpc>
              <a:spcBef>
                <a:spcPts val="600"/>
              </a:spcBef>
              <a:spcAft>
                <a:spcPts val="600"/>
              </a:spcAft>
              <a:buNone/>
            </a:pPr>
            <a:r>
              <a:rPr lang="en-US" altLang="zh-CN" sz="3200" dirty="0"/>
              <a:t>(3)	</a:t>
            </a:r>
            <a:r>
              <a:rPr lang="zh-CN" altLang="en-US" sz="3200" dirty="0"/>
              <a:t>定位要契合顾客的偏好和需求才能产生价值。</a:t>
            </a:r>
          </a:p>
          <a:p>
            <a:pPr marL="0" indent="0">
              <a:lnSpc>
                <a:spcPct val="100000"/>
              </a:lnSpc>
              <a:spcBef>
                <a:spcPts val="600"/>
              </a:spcBef>
              <a:spcAft>
                <a:spcPts val="600"/>
              </a:spcAft>
              <a:buNone/>
            </a:pPr>
            <a:r>
              <a:rPr lang="en-US" altLang="zh-CN" sz="3200" dirty="0"/>
              <a:t>(4)	</a:t>
            </a:r>
            <a:r>
              <a:rPr lang="zh-CN" altLang="en-US" sz="3200" dirty="0"/>
              <a:t>定位在顾客的心目中占据一定的地位。</a:t>
            </a:r>
            <a:endParaRPr lang="en-US" sz="3200" dirty="0"/>
          </a:p>
        </p:txBody>
      </p:sp>
    </p:spTree>
    <p:extLst>
      <p:ext uri="{BB962C8B-B14F-4D97-AF65-F5344CB8AC3E}">
        <p14:creationId xmlns:p14="http://schemas.microsoft.com/office/powerpoint/2010/main" val="3359735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D06E1-2245-4B14-AEFB-1652EEFA2B8A}"/>
              </a:ext>
            </a:extLst>
          </p:cNvPr>
          <p:cNvSpPr>
            <a:spLocks noGrp="1"/>
          </p:cNvSpPr>
          <p:nvPr>
            <p:ph type="title"/>
          </p:nvPr>
        </p:nvSpPr>
        <p:spPr/>
        <p:txBody>
          <a:bodyPr/>
          <a:lstStyle/>
          <a:p>
            <a:r>
              <a:rPr lang="en-US" dirty="0"/>
              <a:t>Key Concepts of Positioning</a:t>
            </a:r>
          </a:p>
        </p:txBody>
      </p:sp>
      <p:sp>
        <p:nvSpPr>
          <p:cNvPr id="3" name="Content Placeholder 2">
            <a:extLst>
              <a:ext uri="{FF2B5EF4-FFF2-40B4-BE49-F238E27FC236}">
                <a16:creationId xmlns:a16="http://schemas.microsoft.com/office/drawing/2014/main" id="{A7AFD4E1-0938-49C3-AEDE-076E57D23738}"/>
              </a:ext>
            </a:extLst>
          </p:cNvPr>
          <p:cNvSpPr>
            <a:spLocks noGrp="1"/>
          </p:cNvSpPr>
          <p:nvPr>
            <p:ph idx="1"/>
          </p:nvPr>
        </p:nvSpPr>
        <p:spPr>
          <a:xfrm>
            <a:off x="0" y="685800"/>
            <a:ext cx="11785600" cy="5486400"/>
          </a:xfrm>
        </p:spPr>
        <p:txBody>
          <a:bodyPr/>
          <a:lstStyle/>
          <a:p>
            <a:r>
              <a:rPr lang="en-US" dirty="0">
                <a:effectLst/>
              </a:rPr>
              <a:t>Differentiation</a:t>
            </a:r>
            <a:r>
              <a:rPr lang="en-US" b="0" dirty="0">
                <a:effectLst/>
              </a:rPr>
              <a:t> (What you do to an offering): Creating tangible or intangible differences on one or more attributes between a focal offering and its main competitors.</a:t>
            </a:r>
          </a:p>
          <a:p>
            <a:r>
              <a:rPr lang="en-US" dirty="0">
                <a:effectLst/>
              </a:rPr>
              <a:t>Positioning</a:t>
            </a:r>
            <a:r>
              <a:rPr lang="en-US" b="0" dirty="0">
                <a:effectLst/>
              </a:rPr>
              <a:t> (What you try to be </a:t>
            </a:r>
            <a:r>
              <a:rPr lang="en-US" dirty="0">
                <a:effectLst/>
              </a:rPr>
              <a:t>in the minds of your target customers</a:t>
            </a:r>
            <a:r>
              <a:rPr lang="en-US" b="0" dirty="0">
                <a:effectLst/>
              </a:rPr>
              <a:t>): A set of strategies a firm develops to differentiate its offering in the minds of its target customers. Successful positioning will result in the firm's offering occupying a distinct, important, and sustainable position in the minds of the target customers.</a:t>
            </a:r>
          </a:p>
          <a:p>
            <a:r>
              <a:rPr lang="en-US" b="0" dirty="0">
                <a:effectLst/>
              </a:rPr>
              <a:t>Mapping is a set of techniques that enable managers to develop differentiation and positioning strategies by helping them to visualize the </a:t>
            </a:r>
            <a:r>
              <a:rPr lang="en-US" dirty="0">
                <a:effectLst/>
              </a:rPr>
              <a:t>competitive structure of their markets </a:t>
            </a:r>
            <a:r>
              <a:rPr lang="en-US" b="0" dirty="0">
                <a:effectLst/>
              </a:rPr>
              <a:t>as perceived by their customers.</a:t>
            </a:r>
            <a:endParaRPr lang="en-US" b="0" dirty="0"/>
          </a:p>
        </p:txBody>
      </p:sp>
    </p:spTree>
    <p:extLst>
      <p:ext uri="{BB962C8B-B14F-4D97-AF65-F5344CB8AC3E}">
        <p14:creationId xmlns:p14="http://schemas.microsoft.com/office/powerpoint/2010/main" val="23375771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2A702-FF33-47D7-A3D7-4267B95242A5}"/>
              </a:ext>
            </a:extLst>
          </p:cNvPr>
          <p:cNvSpPr>
            <a:spLocks noGrp="1"/>
          </p:cNvSpPr>
          <p:nvPr>
            <p:ph type="title"/>
          </p:nvPr>
        </p:nvSpPr>
        <p:spPr/>
        <p:txBody>
          <a:bodyPr/>
          <a:lstStyle/>
          <a:p>
            <a:r>
              <a:rPr lang="zh-TW" altLang="en-US" dirty="0"/>
              <a:t>定位方法</a:t>
            </a:r>
            <a:endParaRPr lang="en-US" dirty="0"/>
          </a:p>
        </p:txBody>
      </p:sp>
      <p:sp>
        <p:nvSpPr>
          <p:cNvPr id="3" name="Content Placeholder 2">
            <a:extLst>
              <a:ext uri="{FF2B5EF4-FFF2-40B4-BE49-F238E27FC236}">
                <a16:creationId xmlns:a16="http://schemas.microsoft.com/office/drawing/2014/main" id="{5330B28F-7FA5-419A-969F-5120663F2139}"/>
              </a:ext>
            </a:extLst>
          </p:cNvPr>
          <p:cNvSpPr>
            <a:spLocks noGrp="1"/>
          </p:cNvSpPr>
          <p:nvPr>
            <p:ph idx="1"/>
          </p:nvPr>
        </p:nvSpPr>
        <p:spPr>
          <a:xfrm>
            <a:off x="0" y="685800"/>
            <a:ext cx="12192000" cy="5486400"/>
          </a:xfrm>
        </p:spPr>
        <p:txBody>
          <a:bodyPr/>
          <a:lstStyle/>
          <a:p>
            <a:pPr marL="0" indent="0">
              <a:lnSpc>
                <a:spcPct val="100000"/>
              </a:lnSpc>
              <a:spcBef>
                <a:spcPts val="600"/>
              </a:spcBef>
              <a:spcAft>
                <a:spcPts val="600"/>
              </a:spcAft>
              <a:buNone/>
            </a:pPr>
            <a:r>
              <a:rPr lang="en-US" altLang="zh-CN" sz="2400" dirty="0"/>
              <a:t>(1)</a:t>
            </a:r>
            <a:r>
              <a:rPr lang="zh-CN" altLang="en-US" sz="2400" dirty="0"/>
              <a:t>强化已有的定位。 </a:t>
            </a:r>
          </a:p>
          <a:p>
            <a:pPr marL="0" indent="0">
              <a:lnSpc>
                <a:spcPct val="100000"/>
              </a:lnSpc>
              <a:spcBef>
                <a:spcPts val="600"/>
              </a:spcBef>
              <a:spcAft>
                <a:spcPts val="600"/>
              </a:spcAft>
              <a:buNone/>
            </a:pPr>
            <a:r>
              <a:rPr lang="en-US" altLang="zh-CN" sz="2400" dirty="0"/>
              <a:t>(2)</a:t>
            </a:r>
            <a:r>
              <a:rPr lang="zh-CN" altLang="en-US" sz="2400" dirty="0"/>
              <a:t>寻找现有</a:t>
            </a:r>
            <a:r>
              <a:rPr lang="zh-CN" altLang="en-US" sz="2400" dirty="0">
                <a:solidFill>
                  <a:srgbClr val="FF0000"/>
                </a:solidFill>
              </a:rPr>
              <a:t>市场上的空白</a:t>
            </a:r>
            <a:r>
              <a:rPr lang="zh-CN" altLang="en-US" sz="2400" dirty="0"/>
              <a:t>。 </a:t>
            </a:r>
          </a:p>
          <a:p>
            <a:pPr marL="0" indent="0">
              <a:lnSpc>
                <a:spcPct val="100000"/>
              </a:lnSpc>
              <a:spcBef>
                <a:spcPts val="600"/>
              </a:spcBef>
              <a:spcAft>
                <a:spcPts val="600"/>
              </a:spcAft>
              <a:buNone/>
            </a:pPr>
            <a:r>
              <a:rPr lang="en-US" altLang="zh-CN" sz="2400" dirty="0"/>
              <a:t>(3)</a:t>
            </a:r>
            <a:r>
              <a:rPr lang="zh-CN" altLang="en-US" sz="2400" dirty="0">
                <a:solidFill>
                  <a:srgbClr val="FF0000"/>
                </a:solidFill>
              </a:rPr>
              <a:t>针对竞争者进行反定位</a:t>
            </a:r>
            <a:r>
              <a:rPr lang="zh-CN" altLang="en-US" sz="2400" dirty="0"/>
              <a:t>，又称之为比附定位。市场上消费者需求的差异性使得反向定位为竞争定位提供了另一类思路。</a:t>
            </a:r>
          </a:p>
          <a:p>
            <a:pPr marL="0" indent="0">
              <a:lnSpc>
                <a:spcPct val="100000"/>
              </a:lnSpc>
              <a:spcBef>
                <a:spcPts val="600"/>
              </a:spcBef>
              <a:spcAft>
                <a:spcPts val="600"/>
              </a:spcAft>
              <a:buNone/>
            </a:pPr>
            <a:r>
              <a:rPr lang="en-US" altLang="zh-CN" sz="2400" dirty="0"/>
              <a:t>(4)</a:t>
            </a:r>
            <a:r>
              <a:rPr lang="zh-CN" altLang="en-US" sz="2400" dirty="0"/>
              <a:t>强调自身在行业中的地位。</a:t>
            </a:r>
            <a:r>
              <a:rPr lang="en-US" altLang="zh-CN" sz="2400" dirty="0"/>
              <a:t> </a:t>
            </a:r>
            <a:endParaRPr lang="zh-CN" altLang="en-US" sz="2400" dirty="0"/>
          </a:p>
          <a:p>
            <a:pPr marL="0" indent="0">
              <a:lnSpc>
                <a:spcPct val="100000"/>
              </a:lnSpc>
              <a:spcBef>
                <a:spcPts val="600"/>
              </a:spcBef>
              <a:spcAft>
                <a:spcPts val="600"/>
              </a:spcAft>
              <a:buNone/>
            </a:pPr>
            <a:r>
              <a:rPr lang="en-US" altLang="zh-CN" sz="2400" dirty="0"/>
              <a:t>(5)</a:t>
            </a:r>
            <a:r>
              <a:rPr lang="zh-CN" altLang="en-US" sz="2400" dirty="0">
                <a:solidFill>
                  <a:srgbClr val="FF0000"/>
                </a:solidFill>
              </a:rPr>
              <a:t>重新定位或产品线延伸</a:t>
            </a:r>
            <a:r>
              <a:rPr lang="zh-CN" altLang="en-US" sz="2400" dirty="0"/>
              <a:t>。随着产品生命周期或市场的发展，产品的定位需要做出 一些调整以适应外界需求的变化，因此需要重新定位。但重新定位需要打破已有产品在消费者心目中的位置（消费者印象），难度较大，甚至出现产品定位的模糊化。某些情况下借助于建立新品牌进行产品定位胜算更大，当然重新定位亦或是产品线延伸视具体情况而定。</a:t>
            </a:r>
            <a:endParaRPr lang="en-US" altLang="zh-CN" sz="2400" dirty="0"/>
          </a:p>
          <a:p>
            <a:pPr marL="0" indent="0">
              <a:lnSpc>
                <a:spcPct val="100000"/>
              </a:lnSpc>
              <a:spcBef>
                <a:spcPts val="600"/>
              </a:spcBef>
              <a:spcAft>
                <a:spcPts val="600"/>
              </a:spcAft>
              <a:buNone/>
            </a:pPr>
            <a:r>
              <a:rPr lang="zh-CN" altLang="en-US" sz="2400" dirty="0"/>
              <a:t>首先定位必须能被顾客感知，顾客的感知过程直接影响着购买选择，当价值的感知符合顾客需求，定位才能对企业产生价值。</a:t>
            </a:r>
            <a:br>
              <a:rPr lang="en-US" altLang="zh-CN" sz="2400" dirty="0"/>
            </a:br>
            <a:r>
              <a:rPr lang="zh-CN" altLang="en-US" sz="2400" dirty="0"/>
              <a:t>其次，供大于求的买方市场状况使得“产品在市场上代表一个独特的观念”即差异化的定位成为又一大重点。因此，</a:t>
            </a:r>
            <a:r>
              <a:rPr lang="zh-CN" altLang="en-US" sz="2400" dirty="0">
                <a:solidFill>
                  <a:srgbClr val="FF0000"/>
                </a:solidFill>
                <a:effectLst>
                  <a:outerShdw blurRad="38100" dist="38100" dir="2700000" algn="tl">
                    <a:srgbClr val="000000">
                      <a:alpha val="43137"/>
                    </a:srgbClr>
                  </a:outerShdw>
                </a:effectLst>
              </a:rPr>
              <a:t>定位必须是建立在对市场上其他竞争者的定位策略有大致了解的基础上进行的。</a:t>
            </a:r>
            <a:endParaRPr lang="en-US" sz="2400"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442679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General Positioning Options</a:t>
            </a:r>
            <a:endParaRPr lang="en-US" dirty="0"/>
          </a:p>
        </p:txBody>
      </p:sp>
      <p:sp>
        <p:nvSpPr>
          <p:cNvPr id="3" name="Content Placeholder 2"/>
          <p:cNvSpPr>
            <a:spLocks noGrp="1"/>
          </p:cNvSpPr>
          <p:nvPr>
            <p:ph idx="1"/>
          </p:nvPr>
        </p:nvSpPr>
        <p:spPr>
          <a:xfrm>
            <a:off x="395416" y="1499617"/>
            <a:ext cx="11553568" cy="4677347"/>
          </a:xfrm>
        </p:spPr>
        <p:txBody>
          <a:bodyPr>
            <a:normAutofit/>
          </a:bodyPr>
          <a:lstStyle/>
          <a:p>
            <a:r>
              <a:rPr lang="en-US" altLang="en-US" sz="3600" b="1" dirty="0">
                <a:solidFill>
                  <a:srgbClr val="FF0000"/>
                </a:solidFill>
              </a:rPr>
              <a:t>Unique</a:t>
            </a:r>
            <a:r>
              <a:rPr lang="en-US" altLang="en-US" sz="3200" dirty="0"/>
              <a:t> (</a:t>
            </a:r>
            <a:r>
              <a:rPr lang="en-US" altLang="en-US" sz="3200" i="1" dirty="0"/>
              <a:t>Only supplier offering true, four color packaging</a:t>
            </a:r>
            <a:r>
              <a:rPr lang="en-US" altLang="en-US" sz="3200" dirty="0"/>
              <a:t>)</a:t>
            </a:r>
          </a:p>
          <a:p>
            <a:r>
              <a:rPr lang="en-US" altLang="en-US" sz="3600" b="1" dirty="0">
                <a:solidFill>
                  <a:srgbClr val="FF0000"/>
                </a:solidFill>
              </a:rPr>
              <a:t>Superior </a:t>
            </a:r>
            <a:r>
              <a:rPr lang="en-US" altLang="en-US" sz="3200" dirty="0"/>
              <a:t>(</a:t>
            </a:r>
            <a:r>
              <a:rPr lang="en-US" altLang="en-US" sz="3200" i="1" dirty="0"/>
              <a:t>Relative to competition, we deliver 20% more on time delivery</a:t>
            </a:r>
            <a:r>
              <a:rPr lang="en-US" altLang="en-US" sz="3200" dirty="0"/>
              <a:t>)</a:t>
            </a:r>
          </a:p>
          <a:p>
            <a:r>
              <a:rPr lang="en-US" altLang="en-US" sz="3600" b="1" dirty="0">
                <a:solidFill>
                  <a:srgbClr val="FF0000"/>
                </a:solidFill>
              </a:rPr>
              <a:t>Equal but cheaper </a:t>
            </a:r>
            <a:r>
              <a:rPr lang="en-US" altLang="en-US" sz="3200" dirty="0"/>
              <a:t>(commodity) strategy</a:t>
            </a:r>
            <a:r>
              <a:rPr lang="en-US" altLang="en-US" sz="3200" i="1" dirty="0"/>
              <a:t> </a:t>
            </a:r>
            <a:r>
              <a:rPr lang="en-US" altLang="en-US" sz="3200" dirty="0"/>
              <a:t>(</a:t>
            </a:r>
            <a:r>
              <a:rPr lang="en-US" altLang="en-US" sz="3200" i="1" dirty="0"/>
              <a:t>We will meet or beat any competitor’s price</a:t>
            </a:r>
            <a:r>
              <a:rPr lang="en-US" altLang="en-US" sz="3200" dirty="0"/>
              <a:t>)</a:t>
            </a:r>
            <a:endParaRPr lang="en-US" sz="3200" dirty="0"/>
          </a:p>
        </p:txBody>
      </p:sp>
    </p:spTree>
    <p:extLst>
      <p:ext uri="{BB962C8B-B14F-4D97-AF65-F5344CB8AC3E}">
        <p14:creationId xmlns:p14="http://schemas.microsoft.com/office/powerpoint/2010/main" val="15624162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790831"/>
          </a:xfrm>
        </p:spPr>
        <p:txBody>
          <a:bodyPr/>
          <a:lstStyle/>
          <a:p>
            <a:r>
              <a:rPr lang="en-US" altLang="en-US" b="1" dirty="0"/>
              <a:t>Example Positioning Statements</a:t>
            </a:r>
            <a:endParaRPr lang="en-US" b="1" dirty="0"/>
          </a:p>
        </p:txBody>
      </p:sp>
      <p:sp>
        <p:nvSpPr>
          <p:cNvPr id="3" name="Content Placeholder 2"/>
          <p:cNvSpPr>
            <a:spLocks noGrp="1"/>
          </p:cNvSpPr>
          <p:nvPr>
            <p:ph idx="1"/>
          </p:nvPr>
        </p:nvSpPr>
        <p:spPr>
          <a:xfrm>
            <a:off x="197708" y="1091844"/>
            <a:ext cx="11796583" cy="5469594"/>
          </a:xfrm>
          <a:solidFill>
            <a:schemeClr val="bg1"/>
          </a:solidFill>
        </p:spPr>
        <p:txBody>
          <a:bodyPr>
            <a:normAutofit/>
          </a:bodyPr>
          <a:lstStyle/>
          <a:p>
            <a:pPr marL="0" indent="0">
              <a:buNone/>
            </a:pPr>
            <a:r>
              <a:rPr lang="en-US" altLang="en-US" sz="3000" b="1" dirty="0"/>
              <a:t>For [</a:t>
            </a:r>
            <a:r>
              <a:rPr lang="en-US" altLang="en-US" sz="3000" b="1" i="1" dirty="0">
                <a:solidFill>
                  <a:srgbClr val="FF0000"/>
                </a:solidFill>
              </a:rPr>
              <a:t>target segment</a:t>
            </a:r>
            <a:r>
              <a:rPr lang="en-US" altLang="en-US" sz="3000" b="1" dirty="0"/>
              <a:t>], the [</a:t>
            </a:r>
            <a:r>
              <a:rPr lang="en-US" altLang="en-US" sz="3000" b="1" i="1" dirty="0">
                <a:solidFill>
                  <a:srgbClr val="FF0000"/>
                </a:solidFill>
              </a:rPr>
              <a:t>product/concept</a:t>
            </a:r>
            <a:r>
              <a:rPr lang="en-US" altLang="en-US" sz="3000" b="1" dirty="0"/>
              <a:t>] is [</a:t>
            </a:r>
            <a:r>
              <a:rPr lang="en-US" altLang="en-US" sz="3000" b="1" i="1" dirty="0"/>
              <a:t>most important claim</a:t>
            </a:r>
            <a:r>
              <a:rPr lang="en-US" altLang="en-US" sz="3000" b="1" dirty="0"/>
              <a:t>] because [</a:t>
            </a:r>
            <a:r>
              <a:rPr lang="en-US" altLang="en-US" sz="3000" b="1" i="1" dirty="0"/>
              <a:t>single most important support</a:t>
            </a:r>
            <a:r>
              <a:rPr lang="en-US" altLang="en-US" sz="3000" b="1" dirty="0"/>
              <a:t>].</a:t>
            </a:r>
          </a:p>
          <a:p>
            <a:pPr marL="0" indent="0">
              <a:buNone/>
            </a:pPr>
            <a:endParaRPr lang="en-US" altLang="en-US" b="1" dirty="0"/>
          </a:p>
          <a:p>
            <a:pPr marL="0" indent="0">
              <a:buNone/>
            </a:pPr>
            <a:r>
              <a:rPr lang="en-US" altLang="en-US" b="1" dirty="0"/>
              <a:t>JC Penney</a:t>
            </a:r>
            <a:endParaRPr lang="en-US" altLang="en-US" b="1" i="1" dirty="0"/>
          </a:p>
          <a:p>
            <a:pPr marL="0" indent="0">
              <a:buNone/>
            </a:pPr>
            <a:r>
              <a:rPr lang="en-US" altLang="en-US" dirty="0"/>
              <a:t>For</a:t>
            </a:r>
            <a:r>
              <a:rPr lang="en-US" altLang="en-US" i="1" dirty="0"/>
              <a:t> </a:t>
            </a:r>
            <a:r>
              <a:rPr lang="en-US" altLang="en-US" dirty="0"/>
              <a:t>[</a:t>
            </a:r>
            <a:r>
              <a:rPr lang="en-US" altLang="en-US" i="1" dirty="0"/>
              <a:t>Modern Spenders and Starting-outs in mid-income levels who shop for apparel, accessories, and home furnishings</a:t>
            </a:r>
            <a:r>
              <a:rPr lang="en-US" altLang="en-US" dirty="0"/>
              <a:t>]</a:t>
            </a:r>
            <a:r>
              <a:rPr lang="en-US" altLang="en-US" i="1" dirty="0"/>
              <a:t> </a:t>
            </a:r>
            <a:r>
              <a:rPr lang="en-US" altLang="en-US" dirty="0"/>
              <a:t>we offer</a:t>
            </a:r>
            <a:r>
              <a:rPr lang="en-US" altLang="en-US" i="1" dirty="0"/>
              <a:t> </a:t>
            </a:r>
            <a:r>
              <a:rPr lang="en-US" altLang="en-US" dirty="0"/>
              <a:t>[</a:t>
            </a:r>
            <a:r>
              <a:rPr lang="en-US" altLang="en-US" i="1" dirty="0"/>
              <a:t>private-label, supplier exclusive, and national brands</a:t>
            </a:r>
            <a:r>
              <a:rPr lang="en-US" altLang="en-US" dirty="0"/>
              <a:t>]</a:t>
            </a:r>
            <a:r>
              <a:rPr lang="en-US" altLang="en-US" i="1" dirty="0"/>
              <a:t> </a:t>
            </a:r>
            <a:r>
              <a:rPr lang="en-US" altLang="en-US" dirty="0"/>
              <a:t>that [</a:t>
            </a:r>
            <a:r>
              <a:rPr lang="en-US" altLang="en-US" i="1" dirty="0"/>
              <a:t>deliver greater value than that of our competitors</a:t>
            </a:r>
            <a:r>
              <a:rPr lang="en-US" altLang="en-US" dirty="0"/>
              <a:t>]</a:t>
            </a:r>
            <a:r>
              <a:rPr lang="en-US" altLang="en-US" i="1" dirty="0"/>
              <a:t> </a:t>
            </a:r>
            <a:r>
              <a:rPr lang="en-US" altLang="en-US" dirty="0"/>
              <a:t>because of</a:t>
            </a:r>
            <a:r>
              <a:rPr lang="en-US" altLang="en-US" i="1" dirty="0"/>
              <a:t> </a:t>
            </a:r>
            <a:r>
              <a:rPr lang="en-US" altLang="en-US" dirty="0"/>
              <a:t>[</a:t>
            </a:r>
            <a:r>
              <a:rPr lang="en-US" altLang="en-US" i="1" dirty="0"/>
              <a:t>our </a:t>
            </a:r>
            <a:r>
              <a:rPr lang="en-US" altLang="en-US" b="1" i="1" dirty="0">
                <a:solidFill>
                  <a:srgbClr val="FF0000"/>
                </a:solidFill>
              </a:rPr>
              <a:t>unique combination </a:t>
            </a:r>
            <a:r>
              <a:rPr lang="en-US" altLang="en-US" i="1" dirty="0"/>
              <a:t>of quality, selection, fashion, service, price, and shopping experience</a:t>
            </a:r>
            <a:r>
              <a:rPr lang="en-US" altLang="en-US" dirty="0"/>
              <a:t>]</a:t>
            </a:r>
            <a:r>
              <a:rPr lang="en-US" altLang="en-US" i="1" dirty="0"/>
              <a:t>. </a:t>
            </a:r>
            <a:r>
              <a:rPr lang="en-US" altLang="en-US" dirty="0"/>
              <a:t>(From jcpenney.com)</a:t>
            </a:r>
            <a:endParaRPr lang="en-US" dirty="0"/>
          </a:p>
        </p:txBody>
      </p:sp>
    </p:spTree>
    <p:extLst>
      <p:ext uri="{BB962C8B-B14F-4D97-AF65-F5344CB8AC3E}">
        <p14:creationId xmlns:p14="http://schemas.microsoft.com/office/powerpoint/2010/main" val="12023578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1CD9D-5068-46BF-BF5D-F6678842613D}"/>
              </a:ext>
            </a:extLst>
          </p:cNvPr>
          <p:cNvSpPr>
            <a:spLocks noGrp="1"/>
          </p:cNvSpPr>
          <p:nvPr>
            <p:ph type="title"/>
          </p:nvPr>
        </p:nvSpPr>
        <p:spPr>
          <a:xfrm>
            <a:off x="838200" y="2"/>
            <a:ext cx="10515600" cy="574700"/>
          </a:xfrm>
        </p:spPr>
        <p:txBody>
          <a:bodyPr>
            <a:normAutofit/>
          </a:bodyPr>
          <a:lstStyle/>
          <a:p>
            <a:r>
              <a:rPr lang="en-US" sz="3200" dirty="0"/>
              <a:t>Positioning Statements: Template and an Example</a:t>
            </a:r>
          </a:p>
        </p:txBody>
      </p:sp>
      <p:sp>
        <p:nvSpPr>
          <p:cNvPr id="3" name="Content Placeholder 2">
            <a:extLst>
              <a:ext uri="{FF2B5EF4-FFF2-40B4-BE49-F238E27FC236}">
                <a16:creationId xmlns:a16="http://schemas.microsoft.com/office/drawing/2014/main" id="{A18810D7-7472-4905-BB5A-0473ED51CA87}"/>
              </a:ext>
            </a:extLst>
          </p:cNvPr>
          <p:cNvSpPr>
            <a:spLocks noGrp="1"/>
          </p:cNvSpPr>
          <p:nvPr>
            <p:ph idx="1"/>
          </p:nvPr>
        </p:nvSpPr>
        <p:spPr>
          <a:xfrm>
            <a:off x="0" y="1086678"/>
            <a:ext cx="12192000" cy="5771322"/>
          </a:xfrm>
          <a:solidFill>
            <a:schemeClr val="bg1"/>
          </a:solidFill>
        </p:spPr>
        <p:txBody>
          <a:bodyPr/>
          <a:lstStyle/>
          <a:p>
            <a:pPr marL="0" indent="0">
              <a:buNone/>
            </a:pPr>
            <a:r>
              <a:rPr lang="en-US" b="1" dirty="0">
                <a:effectLst/>
              </a:rPr>
              <a:t>For  [target segment], the </a:t>
            </a:r>
            <a:r>
              <a:rPr lang="en-US" b="1" dirty="0"/>
              <a:t>[</a:t>
            </a:r>
            <a:r>
              <a:rPr lang="en-US" b="1" dirty="0">
                <a:effectLst/>
              </a:rPr>
              <a:t>product] is </a:t>
            </a:r>
          </a:p>
          <a:p>
            <a:pPr marL="0" indent="0">
              <a:buNone/>
            </a:pPr>
            <a:r>
              <a:rPr lang="en-US" b="1" dirty="0"/>
              <a:t>[the </a:t>
            </a:r>
            <a:r>
              <a:rPr lang="en-US" b="1" dirty="0">
                <a:effectLst/>
              </a:rPr>
              <a:t>most important claim] because </a:t>
            </a:r>
          </a:p>
          <a:p>
            <a:pPr marL="0" indent="0">
              <a:buNone/>
            </a:pPr>
            <a:r>
              <a:rPr lang="en-US" b="1" dirty="0">
                <a:effectLst/>
              </a:rPr>
              <a:t>[the single most important supporting argument].</a:t>
            </a:r>
          </a:p>
          <a:p>
            <a:pPr marL="0" indent="0">
              <a:buNone/>
            </a:pPr>
            <a:endParaRPr lang="en-US" dirty="0">
              <a:effectLst/>
            </a:endParaRPr>
          </a:p>
        </p:txBody>
      </p:sp>
      <p:pic>
        <p:nvPicPr>
          <p:cNvPr id="3074" name="Picture 2" descr="Thumbnail for Pantene Recycling Program">
            <a:extLst>
              <a:ext uri="{FF2B5EF4-FFF2-40B4-BE49-F238E27FC236}">
                <a16:creationId xmlns:a16="http://schemas.microsoft.com/office/drawing/2014/main" id="{B3B06D85-735B-4ADB-BD40-906054EC6C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99191" y="2832837"/>
            <a:ext cx="4875905" cy="402516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A8E760D-B9E6-493C-9C7D-DFFA946CB3CD}"/>
              </a:ext>
            </a:extLst>
          </p:cNvPr>
          <p:cNvSpPr txBox="1"/>
          <p:nvPr/>
        </p:nvSpPr>
        <p:spPr>
          <a:xfrm>
            <a:off x="-22429" y="3063657"/>
            <a:ext cx="8630478" cy="3108543"/>
          </a:xfrm>
          <a:prstGeom prst="rect">
            <a:avLst/>
          </a:prstGeom>
          <a:noFill/>
        </p:spPr>
        <p:txBody>
          <a:bodyPr wrap="square">
            <a:spAutoFit/>
          </a:bodyPr>
          <a:lstStyle/>
          <a:p>
            <a:pPr marL="0" indent="0">
              <a:buNone/>
            </a:pPr>
            <a:endParaRPr lang="en-US" sz="2400" dirty="0"/>
          </a:p>
          <a:p>
            <a:pPr marL="0" indent="0">
              <a:buNone/>
            </a:pPr>
            <a:r>
              <a:rPr lang="en-US" sz="2800" dirty="0">
                <a:effectLst/>
              </a:rPr>
              <a:t>Example:  Pantene</a:t>
            </a:r>
          </a:p>
          <a:p>
            <a:pPr marL="0" indent="0">
              <a:buNone/>
            </a:pPr>
            <a:r>
              <a:rPr lang="en-US" sz="2400" dirty="0">
                <a:effectLst/>
              </a:rPr>
              <a:t>For </a:t>
            </a:r>
            <a:r>
              <a:rPr lang="en-US" sz="2400" dirty="0"/>
              <a:t>[</a:t>
            </a:r>
            <a:r>
              <a:rPr lang="en-US" sz="2400" dirty="0">
                <a:effectLst/>
              </a:rPr>
              <a:t>females 18-49 who possess dry damaged hair and believe they cannot achieve truly healthy/shiny </a:t>
            </a:r>
            <a:r>
              <a:rPr lang="en-US" sz="2400" dirty="0" err="1">
                <a:effectLst/>
              </a:rPr>
              <a:t>hairl</a:t>
            </a:r>
            <a:r>
              <a:rPr lang="en-US" sz="2400" dirty="0"/>
              <a:t>] </a:t>
            </a:r>
            <a:r>
              <a:rPr lang="en-US" sz="2400" dirty="0">
                <a:effectLst/>
              </a:rPr>
              <a:t>Pantene is a [hair care system (shampoo/conditioner/styling aids)] that offers [hair so healthy it shines] because it [penetrates from root to tip through its patented Pro-Vitamin B5 formula].</a:t>
            </a:r>
            <a:endParaRPr lang="en-US" sz="2400" dirty="0"/>
          </a:p>
        </p:txBody>
      </p:sp>
    </p:spTree>
    <p:extLst>
      <p:ext uri="{BB962C8B-B14F-4D97-AF65-F5344CB8AC3E}">
        <p14:creationId xmlns:p14="http://schemas.microsoft.com/office/powerpoint/2010/main" val="3820732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r>
              <a:rPr lang="en-US" dirty="0"/>
              <a:t>Why we should care</a:t>
            </a:r>
          </a:p>
        </p:txBody>
      </p:sp>
      <p:sp>
        <p:nvSpPr>
          <p:cNvPr id="4" name="Title 3"/>
          <p:cNvSpPr>
            <a:spLocks noGrp="1"/>
          </p:cNvSpPr>
          <p:nvPr>
            <p:ph type="title"/>
          </p:nvPr>
        </p:nvSpPr>
        <p:spPr/>
        <p:txBody>
          <a:bodyPr/>
          <a:lstStyle/>
          <a:p>
            <a:r>
              <a:rPr lang="en-US" dirty="0"/>
              <a:t>Understanding customers’ perceptions</a:t>
            </a:r>
          </a:p>
        </p:txBody>
      </p:sp>
    </p:spTree>
    <p:extLst>
      <p:ext uri="{BB962C8B-B14F-4D97-AF65-F5344CB8AC3E}">
        <p14:creationId xmlns:p14="http://schemas.microsoft.com/office/powerpoint/2010/main" val="24423658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4AE8F-10CC-43D8-B358-D0D061CA8C6C}"/>
              </a:ext>
            </a:extLst>
          </p:cNvPr>
          <p:cNvSpPr>
            <a:spLocks noGrp="1"/>
          </p:cNvSpPr>
          <p:nvPr>
            <p:ph type="title"/>
          </p:nvPr>
        </p:nvSpPr>
        <p:spPr/>
        <p:txBody>
          <a:bodyPr/>
          <a:lstStyle/>
          <a:p>
            <a:r>
              <a:rPr lang="en-US" dirty="0"/>
              <a:t>Choosing is not so easy.  </a:t>
            </a:r>
          </a:p>
        </p:txBody>
      </p:sp>
      <p:sp>
        <p:nvSpPr>
          <p:cNvPr id="3" name="Content Placeholder 2">
            <a:extLst>
              <a:ext uri="{FF2B5EF4-FFF2-40B4-BE49-F238E27FC236}">
                <a16:creationId xmlns:a16="http://schemas.microsoft.com/office/drawing/2014/main" id="{4643EF86-E763-4E72-8BDD-3E88D48F3D3F}"/>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AC9E9D1F-2D24-4F75-8417-6352A0B1BD9D}"/>
              </a:ext>
            </a:extLst>
          </p:cNvPr>
          <p:cNvPicPr>
            <a:picLocks noChangeAspect="1"/>
          </p:cNvPicPr>
          <p:nvPr/>
        </p:nvPicPr>
        <p:blipFill>
          <a:blip r:embed="rId2"/>
          <a:stretch>
            <a:fillRect/>
          </a:stretch>
        </p:blipFill>
        <p:spPr>
          <a:xfrm>
            <a:off x="2565863" y="1704256"/>
            <a:ext cx="6363588" cy="5153744"/>
          </a:xfrm>
          <a:prstGeom prst="rect">
            <a:avLst/>
          </a:prstGeom>
        </p:spPr>
      </p:pic>
      <p:sp>
        <p:nvSpPr>
          <p:cNvPr id="6" name="Speech Bubble: Oval 5">
            <a:extLst>
              <a:ext uri="{FF2B5EF4-FFF2-40B4-BE49-F238E27FC236}">
                <a16:creationId xmlns:a16="http://schemas.microsoft.com/office/drawing/2014/main" id="{BD009A7B-BC08-4AE4-8CCC-9D0BC6791EA1}"/>
              </a:ext>
            </a:extLst>
          </p:cNvPr>
          <p:cNvSpPr/>
          <p:nvPr/>
        </p:nvSpPr>
        <p:spPr>
          <a:xfrm>
            <a:off x="8285611" y="2569029"/>
            <a:ext cx="3712029" cy="1545771"/>
          </a:xfrm>
          <a:prstGeom prst="wedgeEllipseCallout">
            <a:avLst>
              <a:gd name="adj1" fmla="val -76845"/>
              <a:gd name="adj2" fmla="val 8433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Finding the right one makes my headache worse!</a:t>
            </a:r>
          </a:p>
        </p:txBody>
      </p:sp>
    </p:spTree>
    <p:extLst>
      <p:ext uri="{BB962C8B-B14F-4D97-AF65-F5344CB8AC3E}">
        <p14:creationId xmlns:p14="http://schemas.microsoft.com/office/powerpoint/2010/main" val="33626448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588F7-B667-4F9E-8264-5A8986A52CCC}"/>
              </a:ext>
            </a:extLst>
          </p:cNvPr>
          <p:cNvSpPr>
            <a:spLocks noGrp="1"/>
          </p:cNvSpPr>
          <p:nvPr>
            <p:ph type="title"/>
          </p:nvPr>
        </p:nvSpPr>
        <p:spPr/>
        <p:txBody>
          <a:bodyPr/>
          <a:lstStyle/>
          <a:p>
            <a:r>
              <a:rPr lang="en-US" dirty="0"/>
              <a:t>Positioning in Today's Crowded Market</a:t>
            </a:r>
          </a:p>
        </p:txBody>
      </p:sp>
      <p:sp>
        <p:nvSpPr>
          <p:cNvPr id="3" name="Content Placeholder 2">
            <a:extLst>
              <a:ext uri="{FF2B5EF4-FFF2-40B4-BE49-F238E27FC236}">
                <a16:creationId xmlns:a16="http://schemas.microsoft.com/office/drawing/2014/main" id="{DD4A67C5-92B4-486A-B778-9CE6C4544CA7}"/>
              </a:ext>
            </a:extLst>
          </p:cNvPr>
          <p:cNvSpPr>
            <a:spLocks noGrp="1"/>
          </p:cNvSpPr>
          <p:nvPr>
            <p:ph idx="1"/>
          </p:nvPr>
        </p:nvSpPr>
        <p:spPr/>
        <p:txBody>
          <a:bodyPr/>
          <a:lstStyle/>
          <a:p>
            <a:endParaRPr lang="en-US"/>
          </a:p>
        </p:txBody>
      </p:sp>
      <p:pic>
        <p:nvPicPr>
          <p:cNvPr id="1026" name="Picture 2">
            <a:extLst>
              <a:ext uri="{FF2B5EF4-FFF2-40B4-BE49-F238E27FC236}">
                <a16:creationId xmlns:a16="http://schemas.microsoft.com/office/drawing/2014/main" id="{A74E01F1-4318-4322-9F6B-474298166B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893" y="2306411"/>
            <a:ext cx="3543300" cy="27241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2558B4C-45F7-41C6-9AB3-597843BD19BB}"/>
              </a:ext>
            </a:extLst>
          </p:cNvPr>
          <p:cNvPicPr>
            <a:picLocks noChangeAspect="1"/>
          </p:cNvPicPr>
          <p:nvPr/>
        </p:nvPicPr>
        <p:blipFill>
          <a:blip r:embed="rId3"/>
          <a:stretch>
            <a:fillRect/>
          </a:stretch>
        </p:blipFill>
        <p:spPr>
          <a:xfrm>
            <a:off x="4192612" y="1315293"/>
            <a:ext cx="7944959" cy="3715268"/>
          </a:xfrm>
          <a:prstGeom prst="rect">
            <a:avLst/>
          </a:prstGeom>
        </p:spPr>
      </p:pic>
      <p:sp>
        <p:nvSpPr>
          <p:cNvPr id="8" name="TextBox 7">
            <a:extLst>
              <a:ext uri="{FF2B5EF4-FFF2-40B4-BE49-F238E27FC236}">
                <a16:creationId xmlns:a16="http://schemas.microsoft.com/office/drawing/2014/main" id="{7DDC2C80-327D-4EAF-AD66-AFF54F2BC336}"/>
              </a:ext>
            </a:extLst>
          </p:cNvPr>
          <p:cNvSpPr txBox="1"/>
          <p:nvPr/>
        </p:nvSpPr>
        <p:spPr>
          <a:xfrm>
            <a:off x="-1" y="5358383"/>
            <a:ext cx="9013371" cy="369332"/>
          </a:xfrm>
          <a:prstGeom prst="rect">
            <a:avLst/>
          </a:prstGeom>
          <a:noFill/>
        </p:spPr>
        <p:txBody>
          <a:bodyPr wrap="square">
            <a:spAutoFit/>
          </a:bodyPr>
          <a:lstStyle/>
          <a:p>
            <a:r>
              <a:rPr lang="en-US" dirty="0">
                <a:hlinkClick r:id="rId4"/>
              </a:rPr>
              <a:t>https://seoagencychina.com/list-of-bottled-water-distributors-in-china/</a:t>
            </a:r>
            <a:r>
              <a:rPr lang="en-US" dirty="0"/>
              <a:t> </a:t>
            </a:r>
          </a:p>
        </p:txBody>
      </p:sp>
    </p:spTree>
    <p:extLst>
      <p:ext uri="{BB962C8B-B14F-4D97-AF65-F5344CB8AC3E}">
        <p14:creationId xmlns:p14="http://schemas.microsoft.com/office/powerpoint/2010/main" val="6761224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Crowded Markets</a:t>
            </a:r>
            <a:endParaRPr lang="en-US" dirty="0"/>
          </a:p>
        </p:txBody>
      </p:sp>
      <p:sp>
        <p:nvSpPr>
          <p:cNvPr id="3" name="Content Placeholder 2"/>
          <p:cNvSpPr>
            <a:spLocks noGrp="1"/>
          </p:cNvSpPr>
          <p:nvPr>
            <p:ph idx="1"/>
          </p:nvPr>
        </p:nvSpPr>
        <p:spPr>
          <a:xfrm>
            <a:off x="444843" y="1499617"/>
            <a:ext cx="11331146" cy="4677347"/>
          </a:xfrm>
        </p:spPr>
        <p:txBody>
          <a:bodyPr>
            <a:normAutofit/>
          </a:bodyPr>
          <a:lstStyle/>
          <a:p>
            <a:pPr>
              <a:buFont typeface="Wingdings" pitchFamily="2" charset="2"/>
              <a:buNone/>
            </a:pPr>
            <a:r>
              <a:rPr lang="en-US" altLang="en-US" sz="3200" b="1" dirty="0"/>
              <a:t>Consumers face increasing number of choices</a:t>
            </a:r>
          </a:p>
          <a:p>
            <a:r>
              <a:rPr lang="en-US" altLang="en-US" sz="3200" dirty="0"/>
              <a:t>Over 9,000 mutual funds</a:t>
            </a:r>
          </a:p>
          <a:p>
            <a:r>
              <a:rPr lang="en-US" altLang="en-US" sz="3200" dirty="0"/>
              <a:t>Over 500 different make-models of cars</a:t>
            </a:r>
          </a:p>
          <a:p>
            <a:r>
              <a:rPr lang="en-US" altLang="en-US" sz="3200" dirty="0"/>
              <a:t>Over 30,000 products in a typical grocery store</a:t>
            </a:r>
          </a:p>
          <a:p>
            <a:r>
              <a:rPr lang="en-US" altLang="en-US" sz="3200" dirty="0"/>
              <a:t>Over 100,000 prescription drugs</a:t>
            </a:r>
          </a:p>
          <a:p>
            <a:pPr>
              <a:buFont typeface="Wingdings" pitchFamily="2" charset="2"/>
              <a:buNone/>
            </a:pPr>
            <a:r>
              <a:rPr lang="en-US" altLang="en-US" sz="3200" b="1" dirty="0"/>
              <a:t>	If you can figure out how to stand out in the crowd, you will have a better handle on your future profitability.</a:t>
            </a:r>
            <a:endParaRPr lang="en-US" sz="3200" dirty="0"/>
          </a:p>
        </p:txBody>
      </p:sp>
    </p:spTree>
    <p:extLst>
      <p:ext uri="{BB962C8B-B14F-4D97-AF65-F5344CB8AC3E}">
        <p14:creationId xmlns:p14="http://schemas.microsoft.com/office/powerpoint/2010/main" val="7169649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Quizz</a:t>
            </a:r>
            <a:r>
              <a:rPr lang="en-US" dirty="0"/>
              <a:t>: a car manufacturer</a:t>
            </a:r>
          </a:p>
        </p:txBody>
      </p:sp>
      <p:sp>
        <p:nvSpPr>
          <p:cNvPr id="3" name="Content Placeholder 2"/>
          <p:cNvSpPr>
            <a:spLocks noGrp="1"/>
          </p:cNvSpPr>
          <p:nvPr>
            <p:ph idx="1"/>
          </p:nvPr>
        </p:nvSpPr>
        <p:spPr/>
        <p:txBody>
          <a:bodyPr anchor="t" anchorCtr="0"/>
          <a:lstStyle/>
          <a:p>
            <a:r>
              <a:rPr lang="en-US" dirty="0"/>
              <a:t>When I say </a:t>
            </a:r>
            <a:r>
              <a:rPr lang="en-US" b="1" dirty="0"/>
              <a:t>SAFETY</a:t>
            </a:r>
            <a:r>
              <a:rPr lang="en-US" dirty="0"/>
              <a:t> you think…</a:t>
            </a:r>
          </a:p>
        </p:txBody>
      </p:sp>
      <p:pic>
        <p:nvPicPr>
          <p:cNvPr id="4" name="Picture 2"/>
          <p:cNvPicPr>
            <a:picLocks noChangeAspect="1" noChangeArrowheads="1"/>
          </p:cNvPicPr>
          <p:nvPr/>
        </p:nvPicPr>
        <p:blipFill>
          <a:blip r:embed="rId3" cstate="print">
            <a:duotone>
              <a:schemeClr val="bg2">
                <a:shade val="45000"/>
                <a:satMod val="135000"/>
              </a:schemeClr>
              <a:prstClr val="white"/>
            </a:duotone>
          </a:blip>
          <a:srcRect/>
          <a:stretch>
            <a:fillRect/>
          </a:stretch>
        </p:blipFill>
        <p:spPr bwMode="auto">
          <a:xfrm>
            <a:off x="3810000" y="2362201"/>
            <a:ext cx="4572000" cy="3372553"/>
          </a:xfrm>
          <a:prstGeom prst="rect">
            <a:avLst/>
          </a:prstGeom>
          <a:noFill/>
          <a:ln w="9525">
            <a:noFill/>
            <a:miter lim="800000"/>
            <a:headEnd/>
            <a:tailEnd/>
          </a:ln>
          <a:effectLst/>
        </p:spPr>
      </p:pic>
    </p:spTree>
    <p:extLst>
      <p:ext uri="{BB962C8B-B14F-4D97-AF65-F5344CB8AC3E}">
        <p14:creationId xmlns:p14="http://schemas.microsoft.com/office/powerpoint/2010/main" val="3203089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Quizz</a:t>
            </a:r>
            <a:r>
              <a:rPr lang="en-US" dirty="0"/>
              <a:t>: a car manufacturer</a:t>
            </a:r>
          </a:p>
        </p:txBody>
      </p:sp>
      <p:sp>
        <p:nvSpPr>
          <p:cNvPr id="3" name="Content Placeholder 2"/>
          <p:cNvSpPr>
            <a:spLocks noGrp="1"/>
          </p:cNvSpPr>
          <p:nvPr>
            <p:ph idx="1"/>
          </p:nvPr>
        </p:nvSpPr>
        <p:spPr/>
        <p:txBody>
          <a:bodyPr anchor="t" anchorCtr="0"/>
          <a:lstStyle/>
          <a:p>
            <a:r>
              <a:rPr lang="en-US" dirty="0"/>
              <a:t>When I say </a:t>
            </a:r>
            <a:r>
              <a:rPr lang="en-US" b="1" dirty="0"/>
              <a:t>SAFETY</a:t>
            </a:r>
            <a:r>
              <a:rPr lang="en-US" dirty="0"/>
              <a:t> you think…</a:t>
            </a:r>
          </a:p>
        </p:txBody>
      </p:sp>
      <p:sp>
        <p:nvSpPr>
          <p:cNvPr id="4" name="TextBox 3"/>
          <p:cNvSpPr txBox="1"/>
          <p:nvPr/>
        </p:nvSpPr>
        <p:spPr>
          <a:xfrm>
            <a:off x="1082842" y="5739826"/>
            <a:ext cx="8386011" cy="584775"/>
          </a:xfrm>
          <a:prstGeom prst="rect">
            <a:avLst/>
          </a:prstGeom>
          <a:noFill/>
        </p:spPr>
        <p:txBody>
          <a:bodyPr wrap="square" rtlCol="0">
            <a:spAutoFit/>
          </a:bodyPr>
          <a:lstStyle/>
          <a:p>
            <a:pPr algn="ctr">
              <a:defRPr/>
            </a:pPr>
            <a:r>
              <a:rPr lang="en-US" sz="1600" dirty="0">
                <a:solidFill>
                  <a:prstClr val="black"/>
                </a:solidFill>
                <a:latin typeface="Open Sans" panose="020B0606030504020204" pitchFamily="34" charset="0"/>
                <a:ea typeface="Open Sans" panose="020B0606030504020204" pitchFamily="34" charset="0"/>
                <a:cs typeface="Open Sans" panose="020B0606030504020204" pitchFamily="34" charset="0"/>
              </a:rPr>
              <a:t>“We’ve been saving people in car accidents</a:t>
            </a:r>
            <a:br>
              <a:rPr lang="en-US" sz="1600" dirty="0">
                <a:solidFill>
                  <a:prstClr val="black"/>
                </a:solidFill>
                <a:latin typeface="Open Sans" panose="020B0606030504020204" pitchFamily="34" charset="0"/>
                <a:ea typeface="Open Sans" panose="020B0606030504020204" pitchFamily="34" charset="0"/>
                <a:cs typeface="Open Sans" panose="020B0606030504020204" pitchFamily="34" charset="0"/>
              </a:rPr>
            </a:br>
            <a:r>
              <a:rPr lang="en-US" sz="1600" dirty="0">
                <a:solidFill>
                  <a:prstClr val="black"/>
                </a:solidFill>
                <a:latin typeface="Open Sans" panose="020B0606030504020204" pitchFamily="34" charset="0"/>
                <a:ea typeface="Open Sans" panose="020B0606030504020204" pitchFamily="34" charset="0"/>
                <a:cs typeface="Open Sans" panose="020B0606030504020204" pitchFamily="34" charset="0"/>
              </a:rPr>
              <a:t>for more than 80 years” (Volvo website)</a:t>
            </a:r>
          </a:p>
        </p:txBody>
      </p:sp>
      <p:pic>
        <p:nvPicPr>
          <p:cNvPr id="5" name="Picture 2"/>
          <p:cNvPicPr>
            <a:picLocks noChangeAspect="1" noChangeArrowheads="1"/>
          </p:cNvPicPr>
          <p:nvPr/>
        </p:nvPicPr>
        <p:blipFill>
          <a:blip r:embed="rId3" cstate="print"/>
          <a:srcRect/>
          <a:stretch>
            <a:fillRect/>
          </a:stretch>
        </p:blipFill>
        <p:spPr bwMode="auto">
          <a:xfrm>
            <a:off x="3810000" y="2362201"/>
            <a:ext cx="4572000" cy="3372553"/>
          </a:xfrm>
          <a:prstGeom prst="rect">
            <a:avLst/>
          </a:prstGeom>
          <a:noFill/>
          <a:ln w="9525">
            <a:noFill/>
            <a:miter lim="800000"/>
            <a:headEnd/>
            <a:tailEnd/>
          </a:ln>
          <a:effectLst/>
        </p:spPr>
      </p:pic>
    </p:spTree>
    <p:extLst>
      <p:ext uri="{BB962C8B-B14F-4D97-AF65-F5344CB8AC3E}">
        <p14:creationId xmlns:p14="http://schemas.microsoft.com/office/powerpoint/2010/main" val="228468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20000"/>
              </a:lnSpc>
            </a:pPr>
            <a:r>
              <a:rPr lang="en-US" sz="1600" dirty="0"/>
              <a:t>Illustration #1</a:t>
            </a:r>
            <a:br>
              <a:rPr lang="en-US" dirty="0"/>
            </a:br>
            <a:r>
              <a:rPr lang="en-US" dirty="0"/>
              <a:t>Volvo</a:t>
            </a:r>
          </a:p>
        </p:txBody>
      </p:sp>
      <p:sp>
        <p:nvSpPr>
          <p:cNvPr id="3" name="Content Placeholder 2"/>
          <p:cNvSpPr>
            <a:spLocks noGrp="1"/>
          </p:cNvSpPr>
          <p:nvPr>
            <p:ph idx="1"/>
          </p:nvPr>
        </p:nvSpPr>
        <p:spPr/>
        <p:txBody>
          <a:bodyPr anchor="t" anchorCtr="0"/>
          <a:lstStyle/>
          <a:p>
            <a:pPr>
              <a:lnSpc>
                <a:spcPct val="100000"/>
              </a:lnSpc>
            </a:pPr>
            <a:r>
              <a:rPr lang="en-US" b="1" dirty="0"/>
              <a:t>GM</a:t>
            </a:r>
            <a:r>
              <a:rPr lang="en-US" dirty="0"/>
              <a:t> first to perform barrier crash test (1934)</a:t>
            </a:r>
          </a:p>
          <a:p>
            <a:pPr>
              <a:lnSpc>
                <a:spcPct val="100000"/>
              </a:lnSpc>
            </a:pPr>
            <a:r>
              <a:rPr lang="en-US" b="1" dirty="0"/>
              <a:t>SAAB</a:t>
            </a:r>
            <a:r>
              <a:rPr lang="en-US" dirty="0"/>
              <a:t> first to produce cars with a safety cage (1949)</a:t>
            </a:r>
          </a:p>
          <a:p>
            <a:pPr>
              <a:lnSpc>
                <a:spcPct val="100000"/>
              </a:lnSpc>
            </a:pPr>
            <a:r>
              <a:rPr lang="en-US" b="1" dirty="0"/>
              <a:t>FORD</a:t>
            </a:r>
            <a:r>
              <a:rPr lang="en-US" dirty="0"/>
              <a:t> first to build a fleet of cars with airbags (1971)</a:t>
            </a:r>
          </a:p>
          <a:p>
            <a:pPr>
              <a:lnSpc>
                <a:spcPct val="100000"/>
              </a:lnSpc>
            </a:pPr>
            <a:r>
              <a:rPr lang="en-US" dirty="0"/>
              <a:t>For the first rollover risk of new cars and SUVs (2004), only the </a:t>
            </a:r>
            <a:r>
              <a:rPr lang="en-US" b="1" dirty="0"/>
              <a:t>MAZDA</a:t>
            </a:r>
            <a:r>
              <a:rPr lang="en-US" dirty="0"/>
              <a:t> RX-8 got a 5-star rating</a:t>
            </a:r>
          </a:p>
          <a:p>
            <a:pPr>
              <a:lnSpc>
                <a:spcPct val="100000"/>
              </a:lnSpc>
            </a:pPr>
            <a:r>
              <a:rPr lang="en-US" dirty="0"/>
              <a:t>Yet…</a:t>
            </a:r>
          </a:p>
        </p:txBody>
      </p:sp>
      <p:sp>
        <p:nvSpPr>
          <p:cNvPr id="4" name="Rounded Rectangle 3"/>
          <p:cNvSpPr/>
          <p:nvPr/>
        </p:nvSpPr>
        <p:spPr>
          <a:xfrm>
            <a:off x="4384098" y="4852552"/>
            <a:ext cx="3423804" cy="665018"/>
          </a:xfrm>
          <a:prstGeom prst="roundRect">
            <a:avLst>
              <a:gd name="adj" fmla="val 50000"/>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prstClr val="white"/>
                </a:solidFill>
                <a:latin typeface="Open Sans" panose="020B0606030504020204" pitchFamily="34" charset="0"/>
                <a:ea typeface="Open Sans" panose="020B0606030504020204" pitchFamily="34" charset="0"/>
                <a:cs typeface="Open Sans" panose="020B0606030504020204" pitchFamily="34" charset="0"/>
              </a:rPr>
              <a:t>VOLVO  =  SAFETY</a:t>
            </a: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1664022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nSpc>
                <a:spcPct val="120000"/>
              </a:lnSpc>
            </a:pPr>
            <a:r>
              <a:rPr lang="en-US" sz="1600" dirty="0"/>
              <a:t>Illustration #2</a:t>
            </a:r>
            <a:br>
              <a:rPr lang="en-US" dirty="0"/>
            </a:br>
            <a:r>
              <a:rPr lang="en-US" dirty="0"/>
              <a:t>Drilling company</a:t>
            </a:r>
          </a:p>
        </p:txBody>
      </p:sp>
      <p:pic>
        <p:nvPicPr>
          <p:cNvPr id="7" name="Content Placeholder 6"/>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152650" y="2707474"/>
            <a:ext cx="3886200" cy="2587640"/>
          </a:xfrm>
        </p:spPr>
      </p:pic>
      <p:sp>
        <p:nvSpPr>
          <p:cNvPr id="6" name="Content Placeholder 5"/>
          <p:cNvSpPr>
            <a:spLocks noGrp="1"/>
          </p:cNvSpPr>
          <p:nvPr>
            <p:ph sz="half" idx="2"/>
          </p:nvPr>
        </p:nvSpPr>
        <p:spPr/>
        <p:txBody>
          <a:bodyPr/>
          <a:lstStyle/>
          <a:p>
            <a:pPr>
              <a:lnSpc>
                <a:spcPct val="100000"/>
              </a:lnSpc>
            </a:pPr>
            <a:r>
              <a:rPr lang="en-US" dirty="0"/>
              <a:t>A mining and drilling company</a:t>
            </a:r>
          </a:p>
          <a:p>
            <a:pPr>
              <a:lnSpc>
                <a:spcPct val="100000"/>
              </a:lnSpc>
            </a:pPr>
            <a:r>
              <a:rPr lang="en-US" dirty="0"/>
              <a:t>They came up with a breakthrough technology</a:t>
            </a:r>
          </a:p>
          <a:p>
            <a:pPr lvl="1">
              <a:lnSpc>
                <a:spcPct val="100000"/>
              </a:lnSpc>
            </a:pPr>
            <a:r>
              <a:rPr lang="en-US" sz="1800" dirty="0"/>
              <a:t>Faster</a:t>
            </a:r>
          </a:p>
          <a:p>
            <a:pPr lvl="1">
              <a:lnSpc>
                <a:spcPct val="100000"/>
              </a:lnSpc>
            </a:pPr>
            <a:r>
              <a:rPr lang="en-US" sz="1800" dirty="0"/>
              <a:t>Cheaper</a:t>
            </a:r>
            <a:endParaRPr lang="en-US" dirty="0"/>
          </a:p>
          <a:p>
            <a:pPr>
              <a:lnSpc>
                <a:spcPct val="100000"/>
              </a:lnSpc>
            </a:pPr>
            <a:r>
              <a:rPr lang="en-US" dirty="0"/>
              <a:t>Yet, it did not sell, until…</a:t>
            </a:r>
          </a:p>
        </p:txBody>
      </p:sp>
    </p:spTree>
    <p:extLst>
      <p:ext uri="{BB962C8B-B14F-4D97-AF65-F5344CB8AC3E}">
        <p14:creationId xmlns:p14="http://schemas.microsoft.com/office/powerpoint/2010/main" val="37219668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nSpc>
                <a:spcPct val="120000"/>
              </a:lnSpc>
            </a:pPr>
            <a:r>
              <a:rPr lang="en-US" sz="1600" dirty="0"/>
              <a:t>Illustration #2</a:t>
            </a:r>
            <a:br>
              <a:rPr lang="en-US" dirty="0"/>
            </a:br>
            <a:r>
              <a:rPr lang="en-US" dirty="0"/>
              <a:t>Drilling company</a:t>
            </a:r>
          </a:p>
        </p:txBody>
      </p:sp>
      <p:sp>
        <p:nvSpPr>
          <p:cNvPr id="6" name="Content Placeholder 5"/>
          <p:cNvSpPr>
            <a:spLocks noGrp="1"/>
          </p:cNvSpPr>
          <p:nvPr>
            <p:ph sz="half" idx="1"/>
          </p:nvPr>
        </p:nvSpPr>
        <p:spPr/>
        <p:txBody>
          <a:bodyPr/>
          <a:lstStyle/>
          <a:p>
            <a:pPr marL="0">
              <a:buNone/>
            </a:pPr>
            <a:r>
              <a:rPr lang="en-US" b="1" dirty="0"/>
              <a:t>This is how the company saw its market…</a:t>
            </a:r>
            <a:endParaRPr lang="en-US" dirty="0"/>
          </a:p>
          <a:p>
            <a:r>
              <a:rPr lang="en-US" sz="2000" dirty="0"/>
              <a:t>They were faster and cheaper then competition</a:t>
            </a:r>
          </a:p>
          <a:p>
            <a:r>
              <a:rPr lang="en-US" sz="2000" dirty="0"/>
              <a:t>They were “dominating”</a:t>
            </a:r>
          </a:p>
          <a:p>
            <a:r>
              <a:rPr lang="en-US" sz="2000" dirty="0"/>
              <a:t>Yet, sales were not impressive…</a:t>
            </a:r>
            <a:endParaRPr lang="en-US" dirty="0"/>
          </a:p>
        </p:txBody>
      </p:sp>
      <p:graphicFrame>
        <p:nvGraphicFramePr>
          <p:cNvPr id="21" name="Chart 20"/>
          <p:cNvGraphicFramePr/>
          <p:nvPr/>
        </p:nvGraphicFramePr>
        <p:xfrm>
          <a:off x="6487392" y="2490710"/>
          <a:ext cx="3671455" cy="3126154"/>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21"/>
          <p:cNvSpPr txBox="1"/>
          <p:nvPr/>
        </p:nvSpPr>
        <p:spPr>
          <a:xfrm>
            <a:off x="6490856" y="2282537"/>
            <a:ext cx="605871" cy="307777"/>
          </a:xfrm>
          <a:prstGeom prst="rect">
            <a:avLst/>
          </a:prstGeom>
          <a:noFill/>
        </p:spPr>
        <p:txBody>
          <a:bodyPr wrap="none" rtlCol="0">
            <a:spAutoFit/>
          </a:bodyPr>
          <a:lstStyle/>
          <a:p>
            <a:pPr>
              <a:defRPr/>
            </a:pPr>
            <a:r>
              <a:rPr lang="en-US" sz="1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FAST</a:t>
            </a:r>
          </a:p>
        </p:txBody>
      </p:sp>
      <p:sp>
        <p:nvSpPr>
          <p:cNvPr id="23" name="TextBox 22"/>
          <p:cNvSpPr txBox="1"/>
          <p:nvPr/>
        </p:nvSpPr>
        <p:spPr>
          <a:xfrm>
            <a:off x="8788574" y="5341811"/>
            <a:ext cx="1346843" cy="307777"/>
          </a:xfrm>
          <a:prstGeom prst="rect">
            <a:avLst/>
          </a:prstGeom>
          <a:noFill/>
        </p:spPr>
        <p:txBody>
          <a:bodyPr wrap="none" rtlCol="0">
            <a:spAutoFit/>
          </a:bodyPr>
          <a:lstStyle/>
          <a:p>
            <a:pPr algn="ctr">
              <a:defRPr/>
            </a:pPr>
            <a:r>
              <a:rPr lang="en-US" sz="1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INEXPENSIVE</a:t>
            </a:r>
          </a:p>
        </p:txBody>
      </p:sp>
      <p:cxnSp>
        <p:nvCxnSpPr>
          <p:cNvPr id="24" name="Straight Arrow Connector 23"/>
          <p:cNvCxnSpPr/>
          <p:nvPr/>
        </p:nvCxnSpPr>
        <p:spPr>
          <a:xfrm flipV="1">
            <a:off x="6772374" y="2605702"/>
            <a:ext cx="0" cy="266007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772374" y="5271333"/>
            <a:ext cx="330854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66513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pPr>
              <a:lnSpc>
                <a:spcPct val="120000"/>
              </a:lnSpc>
            </a:pPr>
            <a:r>
              <a:rPr lang="en-US" sz="1600" dirty="0"/>
              <a:t>Illustration #2</a:t>
            </a:r>
            <a:br>
              <a:rPr lang="en-US" dirty="0"/>
            </a:br>
            <a:r>
              <a:rPr lang="en-US" dirty="0"/>
              <a:t>Drilling company</a:t>
            </a:r>
          </a:p>
        </p:txBody>
      </p:sp>
      <p:sp>
        <p:nvSpPr>
          <p:cNvPr id="12" name="Content Placeholder 11"/>
          <p:cNvSpPr>
            <a:spLocks noGrp="1"/>
          </p:cNvSpPr>
          <p:nvPr>
            <p:ph sz="half" idx="1"/>
          </p:nvPr>
        </p:nvSpPr>
        <p:spPr>
          <a:xfrm>
            <a:off x="838199" y="1825625"/>
            <a:ext cx="5492445" cy="4351338"/>
          </a:xfrm>
        </p:spPr>
        <p:txBody>
          <a:bodyPr>
            <a:normAutofit/>
          </a:bodyPr>
          <a:lstStyle/>
          <a:p>
            <a:pPr marL="0">
              <a:buNone/>
            </a:pPr>
            <a:r>
              <a:rPr lang="en-US" b="1" dirty="0"/>
              <a:t>This is how their customers saw the market…</a:t>
            </a:r>
            <a:endParaRPr lang="en-US" dirty="0"/>
          </a:p>
          <a:p>
            <a:r>
              <a:rPr lang="en-US" sz="2800" dirty="0"/>
              <a:t>Their positioning</a:t>
            </a:r>
            <a:br>
              <a:rPr lang="en-US" sz="2800" dirty="0"/>
            </a:br>
            <a:r>
              <a:rPr lang="en-US" sz="2800" dirty="0"/>
              <a:t>was not credible</a:t>
            </a:r>
          </a:p>
          <a:p>
            <a:r>
              <a:rPr lang="en-US" sz="2800" dirty="0"/>
              <a:t>Their product</a:t>
            </a:r>
            <a:br>
              <a:rPr lang="en-US" sz="2800" dirty="0"/>
            </a:br>
            <a:r>
              <a:rPr lang="en-US" sz="2800" dirty="0"/>
              <a:t>became very successful.</a:t>
            </a:r>
            <a:br>
              <a:rPr lang="en-US" sz="2800" dirty="0"/>
            </a:br>
            <a:r>
              <a:rPr lang="en-US" sz="2800" dirty="0"/>
              <a:t>once they increased price</a:t>
            </a:r>
            <a:endParaRPr lang="en-US" sz="3200" dirty="0"/>
          </a:p>
        </p:txBody>
      </p:sp>
      <p:cxnSp>
        <p:nvCxnSpPr>
          <p:cNvPr id="21" name="Straight Arrow Connector 20"/>
          <p:cNvCxnSpPr/>
          <p:nvPr/>
        </p:nvCxnSpPr>
        <p:spPr>
          <a:xfrm>
            <a:off x="6286505" y="3474907"/>
            <a:ext cx="3886200" cy="1588"/>
          </a:xfrm>
          <a:prstGeom prst="straightConnector1">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7200905" y="3398707"/>
            <a:ext cx="228600" cy="228600"/>
          </a:xfrm>
          <a:prstGeom prst="ellipse">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a:endParaRPr>
          </a:p>
        </p:txBody>
      </p:sp>
      <p:sp>
        <p:nvSpPr>
          <p:cNvPr id="23" name="Oval 22"/>
          <p:cNvSpPr/>
          <p:nvPr/>
        </p:nvSpPr>
        <p:spPr>
          <a:xfrm>
            <a:off x="7886705" y="3398707"/>
            <a:ext cx="228600" cy="228600"/>
          </a:xfrm>
          <a:prstGeom prst="ellipse">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a:endParaRPr>
          </a:p>
        </p:txBody>
      </p:sp>
      <p:sp>
        <p:nvSpPr>
          <p:cNvPr id="24" name="Oval 23"/>
          <p:cNvSpPr/>
          <p:nvPr/>
        </p:nvSpPr>
        <p:spPr>
          <a:xfrm>
            <a:off x="6743705" y="3398707"/>
            <a:ext cx="228600" cy="228600"/>
          </a:xfrm>
          <a:prstGeom prst="ellipse">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a:endParaRPr>
          </a:p>
        </p:txBody>
      </p:sp>
      <p:sp>
        <p:nvSpPr>
          <p:cNvPr id="25" name="Oval 24"/>
          <p:cNvSpPr/>
          <p:nvPr/>
        </p:nvSpPr>
        <p:spPr>
          <a:xfrm>
            <a:off x="9410705" y="3398707"/>
            <a:ext cx="228600" cy="228600"/>
          </a:xfrm>
          <a:prstGeom prst="ellipse">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a:endParaRPr>
          </a:p>
        </p:txBody>
      </p:sp>
      <p:sp>
        <p:nvSpPr>
          <p:cNvPr id="26" name="Oval 25"/>
          <p:cNvSpPr/>
          <p:nvPr/>
        </p:nvSpPr>
        <p:spPr>
          <a:xfrm>
            <a:off x="9105905" y="3398707"/>
            <a:ext cx="228600" cy="228600"/>
          </a:xfrm>
          <a:prstGeom prst="ellipse">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a:endParaRPr>
          </a:p>
        </p:txBody>
      </p:sp>
      <p:sp>
        <p:nvSpPr>
          <p:cNvPr id="27" name="TextBox 26"/>
          <p:cNvSpPr txBox="1"/>
          <p:nvPr/>
        </p:nvSpPr>
        <p:spPr>
          <a:xfrm>
            <a:off x="6057906" y="3665409"/>
            <a:ext cx="605871" cy="307777"/>
          </a:xfrm>
          <a:prstGeom prst="rect">
            <a:avLst/>
          </a:prstGeom>
          <a:noFill/>
        </p:spPr>
        <p:txBody>
          <a:bodyPr wrap="none" rtlCol="0">
            <a:spAutoFit/>
          </a:bodyPr>
          <a:lstStyle/>
          <a:p>
            <a:pPr>
              <a:defRPr/>
            </a:pPr>
            <a:r>
              <a:rPr lang="en-US" sz="1400" b="1" dirty="0">
                <a:solidFill>
                  <a:prstClr val="black"/>
                </a:solidFill>
              </a:rPr>
              <a:t>FAST</a:t>
            </a:r>
          </a:p>
        </p:txBody>
      </p:sp>
      <p:sp>
        <p:nvSpPr>
          <p:cNvPr id="28" name="TextBox 27"/>
          <p:cNvSpPr txBox="1"/>
          <p:nvPr/>
        </p:nvSpPr>
        <p:spPr>
          <a:xfrm>
            <a:off x="9271695" y="3665409"/>
            <a:ext cx="1346844" cy="307777"/>
          </a:xfrm>
          <a:prstGeom prst="rect">
            <a:avLst/>
          </a:prstGeom>
          <a:noFill/>
        </p:spPr>
        <p:txBody>
          <a:bodyPr wrap="none" rtlCol="0">
            <a:spAutoFit/>
          </a:bodyPr>
          <a:lstStyle/>
          <a:p>
            <a:pPr algn="ctr">
              <a:defRPr/>
            </a:pPr>
            <a:r>
              <a:rPr lang="en-US" sz="1400" b="1" dirty="0">
                <a:solidFill>
                  <a:prstClr val="black"/>
                </a:solidFill>
              </a:rPr>
              <a:t>INEXPENSIVE</a:t>
            </a:r>
          </a:p>
        </p:txBody>
      </p:sp>
      <p:sp>
        <p:nvSpPr>
          <p:cNvPr id="29" name="Oval 28"/>
          <p:cNvSpPr/>
          <p:nvPr/>
        </p:nvSpPr>
        <p:spPr>
          <a:xfrm>
            <a:off x="8252059" y="3335479"/>
            <a:ext cx="228600" cy="228600"/>
          </a:xfrm>
          <a:prstGeom prst="ellipse">
            <a:avLst/>
          </a:prstGeom>
          <a:solidFill>
            <a:schemeClr val="accent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defRPr/>
            </a:pPr>
            <a:endParaRPr lang="en-US" sz="3200" b="1">
              <a:solidFill>
                <a:prstClr val="white"/>
              </a:solidFill>
            </a:endParaRPr>
          </a:p>
        </p:txBody>
      </p:sp>
      <p:sp>
        <p:nvSpPr>
          <p:cNvPr id="30" name="TextBox 29"/>
          <p:cNvSpPr txBox="1"/>
          <p:nvPr/>
        </p:nvSpPr>
        <p:spPr>
          <a:xfrm>
            <a:off x="8160213" y="3605644"/>
            <a:ext cx="380232" cy="584775"/>
          </a:xfrm>
          <a:prstGeom prst="rect">
            <a:avLst/>
          </a:prstGeom>
          <a:noFill/>
        </p:spPr>
        <p:txBody>
          <a:bodyPr wrap="none" rtlCol="0">
            <a:spAutoFit/>
          </a:bodyPr>
          <a:lstStyle/>
          <a:p>
            <a:pPr>
              <a:defRPr/>
            </a:pPr>
            <a:r>
              <a:rPr lang="en-US" sz="3200" b="1" dirty="0">
                <a:solidFill>
                  <a:prstClr val="black"/>
                </a:solidFill>
              </a:rPr>
              <a:t>?</a:t>
            </a:r>
          </a:p>
        </p:txBody>
      </p:sp>
    </p:spTree>
    <p:extLst>
      <p:ext uri="{BB962C8B-B14F-4D97-AF65-F5344CB8AC3E}">
        <p14:creationId xmlns:p14="http://schemas.microsoft.com/office/powerpoint/2010/main" val="12917074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Key Concepts of </a:t>
            </a:r>
            <a:r>
              <a:rPr lang="en-US" altLang="en-US" b="1" dirty="0"/>
              <a:t>Mapping</a:t>
            </a:r>
            <a:endParaRPr lang="en-US" b="1" dirty="0"/>
          </a:p>
        </p:txBody>
      </p:sp>
      <p:sp>
        <p:nvSpPr>
          <p:cNvPr id="3" name="Content Placeholder 2"/>
          <p:cNvSpPr>
            <a:spLocks noGrp="1"/>
          </p:cNvSpPr>
          <p:nvPr>
            <p:ph idx="1"/>
          </p:nvPr>
        </p:nvSpPr>
        <p:spPr>
          <a:xfrm>
            <a:off x="339365" y="1499617"/>
            <a:ext cx="11733186" cy="5148318"/>
          </a:xfrm>
        </p:spPr>
        <p:txBody>
          <a:bodyPr>
            <a:normAutofit/>
          </a:bodyPr>
          <a:lstStyle/>
          <a:p>
            <a:pPr marL="0" indent="0">
              <a:buNone/>
            </a:pPr>
            <a:r>
              <a:rPr lang="en-US" altLang="en-US" sz="3200" dirty="0"/>
              <a:t>Techniques that enable managers to develop </a:t>
            </a:r>
            <a:r>
              <a:rPr lang="en-US" altLang="en-US" sz="3200" b="1" dirty="0"/>
              <a:t>differentiation and positioning strategies </a:t>
            </a:r>
            <a:r>
              <a:rPr lang="en-US" altLang="en-US" sz="3200" dirty="0"/>
              <a:t>by helping them to </a:t>
            </a:r>
            <a:r>
              <a:rPr lang="en-US" altLang="en-US" sz="3200" dirty="0">
                <a:solidFill>
                  <a:srgbClr val="C00000"/>
                </a:solidFill>
              </a:rPr>
              <a:t>visualize the competitive structure </a:t>
            </a:r>
            <a:r>
              <a:rPr lang="en-US" altLang="en-US" sz="3200" dirty="0"/>
              <a:t>of their markets as </a:t>
            </a:r>
            <a:r>
              <a:rPr lang="en-US" altLang="en-US" sz="3200" b="1" dirty="0">
                <a:solidFill>
                  <a:srgbClr val="C00000"/>
                </a:solidFill>
              </a:rPr>
              <a:t>perceived by their customers</a:t>
            </a:r>
            <a:r>
              <a:rPr lang="en-US" altLang="en-US" sz="3200" dirty="0"/>
              <a:t>.  The maps are derived from </a:t>
            </a:r>
            <a:r>
              <a:rPr lang="en-US" altLang="en-US" sz="3200" b="1" i="1" dirty="0">
                <a:solidFill>
                  <a:srgbClr val="C00000"/>
                </a:solidFill>
              </a:rPr>
              <a:t>data of customer </a:t>
            </a:r>
            <a:r>
              <a:rPr lang="en-US" altLang="en-US" sz="3200" b="1" dirty="0"/>
              <a:t>perceptions of existing products (and new concepts) </a:t>
            </a:r>
            <a:r>
              <a:rPr lang="en-US" altLang="en-US" sz="3200" dirty="0"/>
              <a:t>along various </a:t>
            </a:r>
            <a:r>
              <a:rPr lang="en-US" altLang="en-US" sz="3200" b="1" dirty="0">
                <a:solidFill>
                  <a:srgbClr val="C00000"/>
                </a:solidFill>
              </a:rPr>
              <a:t>attributes</a:t>
            </a:r>
            <a:r>
              <a:rPr lang="en-US" altLang="en-US" sz="3200" dirty="0"/>
              <a:t>, perceptions of </a:t>
            </a:r>
            <a:r>
              <a:rPr lang="en-US" altLang="en-US" sz="3200" b="1" dirty="0"/>
              <a:t>similarities</a:t>
            </a:r>
            <a:r>
              <a:rPr lang="en-US" altLang="en-US" sz="3200" dirty="0"/>
              <a:t> between brands, </a:t>
            </a:r>
            <a:r>
              <a:rPr lang="en-US" altLang="en-US" sz="3200" b="1" dirty="0"/>
              <a:t>preferences </a:t>
            </a:r>
            <a:r>
              <a:rPr lang="en-US" altLang="en-US" sz="3200" dirty="0"/>
              <a:t>for the products, or measures of </a:t>
            </a:r>
            <a:r>
              <a:rPr lang="en-US" altLang="en-US" sz="3200" b="1" dirty="0"/>
              <a:t>behavioral response </a:t>
            </a:r>
            <a:r>
              <a:rPr lang="en-US" altLang="en-US" sz="3200" dirty="0"/>
              <a:t>of customers toward the products.</a:t>
            </a:r>
            <a:endParaRPr lang="en-US" sz="3200" dirty="0"/>
          </a:p>
        </p:txBody>
      </p:sp>
    </p:spTree>
    <p:extLst>
      <p:ext uri="{BB962C8B-B14F-4D97-AF65-F5344CB8AC3E}">
        <p14:creationId xmlns:p14="http://schemas.microsoft.com/office/powerpoint/2010/main" val="5442620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FFB7C-0B18-4DC4-9320-78DBF281F7A7}"/>
              </a:ext>
            </a:extLst>
          </p:cNvPr>
          <p:cNvSpPr>
            <a:spLocks noGrp="1"/>
          </p:cNvSpPr>
          <p:nvPr>
            <p:ph type="title"/>
          </p:nvPr>
        </p:nvSpPr>
        <p:spPr/>
        <p:txBody>
          <a:bodyPr/>
          <a:lstStyle/>
          <a:p>
            <a:r>
              <a:rPr lang="en-US" dirty="0"/>
              <a:t>Positioning Strategies</a:t>
            </a:r>
          </a:p>
        </p:txBody>
      </p:sp>
      <p:sp>
        <p:nvSpPr>
          <p:cNvPr id="3" name="Content Placeholder 2">
            <a:extLst>
              <a:ext uri="{FF2B5EF4-FFF2-40B4-BE49-F238E27FC236}">
                <a16:creationId xmlns:a16="http://schemas.microsoft.com/office/drawing/2014/main" id="{CC0E7B04-0065-421F-9A7E-B2880E68D57D}"/>
              </a:ext>
            </a:extLst>
          </p:cNvPr>
          <p:cNvSpPr>
            <a:spLocks noGrp="1"/>
          </p:cNvSpPr>
          <p:nvPr>
            <p:ph idx="1"/>
          </p:nvPr>
        </p:nvSpPr>
        <p:spPr>
          <a:xfrm>
            <a:off x="87086" y="1415143"/>
            <a:ext cx="11832771" cy="4761821"/>
          </a:xfrm>
        </p:spPr>
        <p:txBody>
          <a:bodyPr>
            <a:normAutofit fontScale="92500"/>
          </a:bodyPr>
          <a:lstStyle/>
          <a:p>
            <a:pPr marL="742950" indent="-742950">
              <a:buFont typeface="+mj-lt"/>
              <a:buAutoNum type="arabicPeriod"/>
            </a:pPr>
            <a:r>
              <a:rPr lang="zh-TW" altLang="en-US" sz="3600" b="1" i="0" dirty="0">
                <a:solidFill>
                  <a:srgbClr val="FF0000"/>
                </a:solidFill>
                <a:effectLst/>
                <a:latin typeface="Roboto" panose="02000000000000000000" pitchFamily="2" charset="0"/>
              </a:rPr>
              <a:t>同类定位</a:t>
            </a:r>
            <a:r>
              <a:rPr lang="en-US" altLang="zh-TW" sz="3600" b="0" i="0" dirty="0">
                <a:effectLst/>
                <a:latin typeface="Roboto" panose="02000000000000000000" pitchFamily="2" charset="0"/>
              </a:rPr>
              <a:t>: </a:t>
            </a:r>
            <a:r>
              <a:rPr lang="zh-TW" altLang="en-US" sz="3600" b="0" i="0" dirty="0">
                <a:effectLst/>
                <a:latin typeface="Roboto" panose="02000000000000000000" pitchFamily="2" charset="0"/>
              </a:rPr>
              <a:t>傍大款的做法</a:t>
            </a:r>
            <a:r>
              <a:rPr lang="zh-TW" altLang="en-US" sz="3600" dirty="0"/>
              <a:t>。</a:t>
            </a:r>
            <a:endParaRPr lang="en-US" altLang="zh-TW" sz="3600" b="0" i="0" dirty="0">
              <a:effectLst/>
              <a:latin typeface="Roboto" panose="02000000000000000000" pitchFamily="2" charset="0"/>
            </a:endParaRPr>
          </a:p>
          <a:p>
            <a:pPr marL="742950" indent="-742950">
              <a:buFont typeface="+mj-lt"/>
              <a:buAutoNum type="arabicPeriod"/>
            </a:pPr>
            <a:r>
              <a:rPr lang="zh-TW" altLang="en-US" sz="3600" b="1" dirty="0">
                <a:solidFill>
                  <a:srgbClr val="FF0000"/>
                </a:solidFill>
                <a:latin typeface="Roboto" panose="02000000000000000000" pitchFamily="2" charset="0"/>
              </a:rPr>
              <a:t>补缺定位</a:t>
            </a:r>
            <a:r>
              <a:rPr lang="en-US" altLang="zh-TW" sz="3600" dirty="0"/>
              <a:t>: </a:t>
            </a:r>
            <a:r>
              <a:rPr lang="zh-CN" altLang="en-US" sz="3600" dirty="0"/>
              <a:t>即定位于市场“空白”地带或市场缺口。这种定位的高明之处在于并不一窝蜂跟着别人</a:t>
            </a:r>
            <a:r>
              <a:rPr lang="zh-TW" altLang="en-US" sz="3600" dirty="0"/>
              <a:t>在</a:t>
            </a:r>
            <a:r>
              <a:rPr lang="zh-TW" altLang="en-US" sz="3600" b="1" dirty="0"/>
              <a:t>紅海市場</a:t>
            </a:r>
            <a:r>
              <a:rPr lang="zh-TW" altLang="en-US" sz="3600" dirty="0"/>
              <a:t>搶生意。</a:t>
            </a:r>
            <a:r>
              <a:rPr lang="zh-CN" altLang="en-US" sz="3600" dirty="0"/>
              <a:t> </a:t>
            </a:r>
            <a:endParaRPr lang="en-US" altLang="zh-TW" sz="3600" dirty="0"/>
          </a:p>
          <a:p>
            <a:pPr marL="742950" indent="-742950">
              <a:buFont typeface="+mj-lt"/>
              <a:buAutoNum type="arabicPeriod"/>
            </a:pPr>
            <a:r>
              <a:rPr lang="zh-TW" altLang="en-US" sz="3600" b="1" dirty="0">
                <a:solidFill>
                  <a:srgbClr val="FF0000"/>
                </a:solidFill>
                <a:latin typeface="Roboto" panose="02000000000000000000" pitchFamily="2" charset="0"/>
              </a:rPr>
              <a:t>取代定位</a:t>
            </a:r>
            <a:r>
              <a:rPr lang="en-US" altLang="zh-TW" sz="3600" dirty="0"/>
              <a:t>: </a:t>
            </a:r>
            <a:r>
              <a:rPr lang="zh-CN" altLang="en-US" sz="3600" dirty="0"/>
              <a:t>出一</a:t>
            </a:r>
            <a:r>
              <a:rPr lang="zh-TW" altLang="en-US" sz="3600" dirty="0"/>
              <a:t>種</a:t>
            </a:r>
            <a:r>
              <a:rPr lang="zh-CN" altLang="en-US" sz="3600" dirty="0"/>
              <a:t>只有自身具</a:t>
            </a:r>
            <a:r>
              <a:rPr lang="zh-TW" altLang="en-US" sz="3600" dirty="0"/>
              <a:t>備</a:t>
            </a:r>
            <a:r>
              <a:rPr lang="zh-CN" altLang="en-US" sz="3600" dirty="0"/>
              <a:t>的絶対或者相対优势的特性</a:t>
            </a:r>
            <a:r>
              <a:rPr lang="zh-TW" altLang="en-US" sz="3600" dirty="0"/>
              <a:t>。</a:t>
            </a:r>
            <a:endParaRPr lang="en-US" altLang="zh-TW" sz="3600" dirty="0"/>
          </a:p>
          <a:p>
            <a:pPr marL="742950" indent="-742950">
              <a:buFont typeface="+mj-lt"/>
              <a:buAutoNum type="arabicPeriod"/>
            </a:pPr>
            <a:r>
              <a:rPr lang="zh-TW" altLang="en-US" sz="3600" b="1" dirty="0">
                <a:solidFill>
                  <a:srgbClr val="FF0000"/>
                </a:solidFill>
                <a:latin typeface="Roboto" panose="02000000000000000000" pitchFamily="2" charset="0"/>
              </a:rPr>
              <a:t>重新定位</a:t>
            </a:r>
            <a:r>
              <a:rPr lang="en-US" altLang="zh-TW" sz="3600" dirty="0"/>
              <a:t>:</a:t>
            </a:r>
            <a:r>
              <a:rPr lang="zh-TW" altLang="en-US" sz="3600" dirty="0"/>
              <a:t> </a:t>
            </a:r>
            <a:r>
              <a:rPr lang="zh-CN" altLang="en-US" sz="3600" dirty="0"/>
              <a:t>品牌重新定位是企业适应经营环境、市场竞争的需要，也是企业实施经营战略的需要。通过重新定位，企业及其产品在消费者心目中的形象得以改变， “旧桃换新符”，能够使企业获得更大的生命力。</a:t>
            </a:r>
            <a:endParaRPr lang="en-US" sz="3600" dirty="0"/>
          </a:p>
        </p:txBody>
      </p:sp>
      <p:sp>
        <p:nvSpPr>
          <p:cNvPr id="5" name="TextBox 4">
            <a:extLst>
              <a:ext uri="{FF2B5EF4-FFF2-40B4-BE49-F238E27FC236}">
                <a16:creationId xmlns:a16="http://schemas.microsoft.com/office/drawing/2014/main" id="{CB9FB99E-CE11-4D1E-8296-467C0615B96B}"/>
              </a:ext>
            </a:extLst>
          </p:cNvPr>
          <p:cNvSpPr txBox="1"/>
          <p:nvPr/>
        </p:nvSpPr>
        <p:spPr>
          <a:xfrm>
            <a:off x="3407229" y="6057135"/>
            <a:ext cx="6096000" cy="369332"/>
          </a:xfrm>
          <a:prstGeom prst="rect">
            <a:avLst/>
          </a:prstGeom>
          <a:noFill/>
        </p:spPr>
        <p:txBody>
          <a:bodyPr wrap="square">
            <a:spAutoFit/>
          </a:bodyPr>
          <a:lstStyle/>
          <a:p>
            <a:r>
              <a:rPr lang="en-US" dirty="0">
                <a:hlinkClick r:id="rId2"/>
              </a:rPr>
              <a:t>https://wiki.mbalib.com/wiki/</a:t>
            </a:r>
            <a:r>
              <a:rPr lang="zh-TW" altLang="en-US" dirty="0">
                <a:hlinkClick r:id="rId2"/>
              </a:rPr>
              <a:t>品牌定位</a:t>
            </a:r>
            <a:r>
              <a:rPr lang="zh-TW" altLang="en-US" dirty="0"/>
              <a:t> </a:t>
            </a:r>
            <a:endParaRPr lang="en-US" dirty="0"/>
          </a:p>
        </p:txBody>
      </p:sp>
    </p:spTree>
    <p:extLst>
      <p:ext uri="{BB962C8B-B14F-4D97-AF65-F5344CB8AC3E}">
        <p14:creationId xmlns:p14="http://schemas.microsoft.com/office/powerpoint/2010/main" val="40527377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9516C-E282-4432-A919-965878883774}"/>
              </a:ext>
            </a:extLst>
          </p:cNvPr>
          <p:cNvSpPr>
            <a:spLocks noGrp="1"/>
          </p:cNvSpPr>
          <p:nvPr>
            <p:ph type="title"/>
          </p:nvPr>
        </p:nvSpPr>
        <p:spPr/>
        <p:txBody>
          <a:bodyPr/>
          <a:lstStyle/>
          <a:p>
            <a:r>
              <a:rPr lang="zh-TW" altLang="en-US" sz="3600" dirty="0"/>
              <a:t>补缺定位</a:t>
            </a:r>
            <a:endParaRPr lang="en-US" dirty="0"/>
          </a:p>
        </p:txBody>
      </p:sp>
      <p:sp>
        <p:nvSpPr>
          <p:cNvPr id="3" name="Content Placeholder 2">
            <a:extLst>
              <a:ext uri="{FF2B5EF4-FFF2-40B4-BE49-F238E27FC236}">
                <a16:creationId xmlns:a16="http://schemas.microsoft.com/office/drawing/2014/main" id="{CEA7DE0A-4D24-418B-9250-967259A34373}"/>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A8E241FC-97A6-4859-BD5E-038930A97DFD}"/>
              </a:ext>
            </a:extLst>
          </p:cNvPr>
          <p:cNvPicPr>
            <a:picLocks noChangeAspect="1"/>
          </p:cNvPicPr>
          <p:nvPr/>
        </p:nvPicPr>
        <p:blipFill>
          <a:blip r:embed="rId2"/>
          <a:stretch>
            <a:fillRect/>
          </a:stretch>
        </p:blipFill>
        <p:spPr>
          <a:xfrm>
            <a:off x="2587081" y="1139868"/>
            <a:ext cx="5851404" cy="5718132"/>
          </a:xfrm>
          <a:prstGeom prst="rect">
            <a:avLst/>
          </a:prstGeom>
        </p:spPr>
      </p:pic>
    </p:spTree>
    <p:extLst>
      <p:ext uri="{BB962C8B-B14F-4D97-AF65-F5344CB8AC3E}">
        <p14:creationId xmlns:p14="http://schemas.microsoft.com/office/powerpoint/2010/main" val="26430275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93E2E-FB18-4922-8D94-AED3DECECF56}"/>
              </a:ext>
            </a:extLst>
          </p:cNvPr>
          <p:cNvSpPr>
            <a:spLocks noGrp="1"/>
          </p:cNvSpPr>
          <p:nvPr>
            <p:ph type="title"/>
          </p:nvPr>
        </p:nvSpPr>
        <p:spPr>
          <a:xfrm>
            <a:off x="838200" y="1"/>
            <a:ext cx="11028296" cy="1250113"/>
          </a:xfrm>
        </p:spPr>
        <p:txBody>
          <a:bodyPr/>
          <a:lstStyle/>
          <a:p>
            <a:r>
              <a:rPr lang="en-US" altLang="zh-TW" dirty="0"/>
              <a:t>What product is this?</a:t>
            </a:r>
            <a:br>
              <a:rPr lang="en-US" altLang="zh-TW" dirty="0"/>
            </a:br>
            <a:r>
              <a:rPr lang="en-US" altLang="zh-TW" dirty="0"/>
              <a:t>Which positioning strategy for this product?</a:t>
            </a:r>
            <a:endParaRPr lang="en-US" dirty="0"/>
          </a:p>
        </p:txBody>
      </p:sp>
      <p:pic>
        <p:nvPicPr>
          <p:cNvPr id="5" name="Picture 4">
            <a:extLst>
              <a:ext uri="{FF2B5EF4-FFF2-40B4-BE49-F238E27FC236}">
                <a16:creationId xmlns:a16="http://schemas.microsoft.com/office/drawing/2014/main" id="{97813F5F-B815-468F-867C-1DBB2A5D92E8}"/>
              </a:ext>
            </a:extLst>
          </p:cNvPr>
          <p:cNvPicPr>
            <a:picLocks noChangeAspect="1"/>
          </p:cNvPicPr>
          <p:nvPr/>
        </p:nvPicPr>
        <p:blipFill>
          <a:blip r:embed="rId3"/>
          <a:stretch>
            <a:fillRect/>
          </a:stretch>
        </p:blipFill>
        <p:spPr>
          <a:xfrm>
            <a:off x="6312646" y="2699854"/>
            <a:ext cx="5553850" cy="3477110"/>
          </a:xfrm>
          <a:prstGeom prst="rect">
            <a:avLst/>
          </a:prstGeom>
        </p:spPr>
      </p:pic>
      <p:sp>
        <p:nvSpPr>
          <p:cNvPr id="7" name="TextBox 6">
            <a:extLst>
              <a:ext uri="{FF2B5EF4-FFF2-40B4-BE49-F238E27FC236}">
                <a16:creationId xmlns:a16="http://schemas.microsoft.com/office/drawing/2014/main" id="{0329DBA1-5EA0-431D-9064-2C763788D218}"/>
              </a:ext>
            </a:extLst>
          </p:cNvPr>
          <p:cNvSpPr txBox="1"/>
          <p:nvPr/>
        </p:nvSpPr>
        <p:spPr>
          <a:xfrm>
            <a:off x="587829" y="2414511"/>
            <a:ext cx="5291526" cy="2308324"/>
          </a:xfrm>
          <a:prstGeom prst="rect">
            <a:avLst/>
          </a:prstGeom>
          <a:noFill/>
        </p:spPr>
        <p:txBody>
          <a:bodyPr wrap="square">
            <a:spAutoFit/>
          </a:bodyPr>
          <a:lstStyle/>
          <a:p>
            <a:pPr marL="742950" indent="-742950">
              <a:buFont typeface="+mj-lt"/>
              <a:buAutoNum type="arabicPeriod"/>
            </a:pPr>
            <a:r>
              <a:rPr lang="zh-TW" altLang="en-US" sz="3600" b="0" i="0" dirty="0">
                <a:effectLst/>
                <a:latin typeface="DengXian" panose="02010600030101010101" pitchFamily="2" charset="-122"/>
                <a:ea typeface="DengXian" panose="02010600030101010101" pitchFamily="2" charset="-122"/>
              </a:rPr>
              <a:t>同类定位</a:t>
            </a:r>
            <a:r>
              <a:rPr lang="en-US" altLang="zh-TW" sz="3600" b="0" i="0" dirty="0">
                <a:effectLst/>
                <a:latin typeface="DengXian" panose="02010600030101010101" pitchFamily="2" charset="-122"/>
                <a:ea typeface="DengXian" panose="02010600030101010101" pitchFamily="2" charset="-122"/>
              </a:rPr>
              <a:t> </a:t>
            </a:r>
          </a:p>
          <a:p>
            <a:pPr marL="742950" indent="-742950">
              <a:buFont typeface="+mj-lt"/>
              <a:buAutoNum type="arabicPeriod"/>
            </a:pPr>
            <a:r>
              <a:rPr lang="zh-TW" altLang="en-US" sz="3600" dirty="0">
                <a:latin typeface="DengXian" panose="02010600030101010101" pitchFamily="2" charset="-122"/>
                <a:ea typeface="DengXian" panose="02010600030101010101" pitchFamily="2" charset="-122"/>
              </a:rPr>
              <a:t>补缺定位</a:t>
            </a:r>
            <a:r>
              <a:rPr lang="en-US" altLang="zh-TW" sz="3600" dirty="0">
                <a:latin typeface="DengXian" panose="02010600030101010101" pitchFamily="2" charset="-122"/>
                <a:ea typeface="DengXian" panose="02010600030101010101" pitchFamily="2" charset="-122"/>
              </a:rPr>
              <a:t> </a:t>
            </a:r>
          </a:p>
          <a:p>
            <a:pPr marL="742950" indent="-742950">
              <a:buFont typeface="+mj-lt"/>
              <a:buAutoNum type="arabicPeriod"/>
            </a:pPr>
            <a:r>
              <a:rPr lang="zh-TW" altLang="en-US" sz="3600" dirty="0">
                <a:latin typeface="DengXian" panose="02010600030101010101" pitchFamily="2" charset="-122"/>
                <a:ea typeface="DengXian" panose="02010600030101010101" pitchFamily="2" charset="-122"/>
              </a:rPr>
              <a:t>取代定位</a:t>
            </a:r>
            <a:r>
              <a:rPr lang="en-US" altLang="zh-TW" sz="3600" dirty="0">
                <a:latin typeface="DengXian" panose="02010600030101010101" pitchFamily="2" charset="-122"/>
                <a:ea typeface="DengXian" panose="02010600030101010101" pitchFamily="2" charset="-122"/>
              </a:rPr>
              <a:t> </a:t>
            </a:r>
          </a:p>
          <a:p>
            <a:pPr marL="742950" indent="-742950">
              <a:buFont typeface="+mj-lt"/>
              <a:buAutoNum type="arabicPeriod"/>
            </a:pPr>
            <a:r>
              <a:rPr lang="zh-TW" altLang="en-US" sz="3600" dirty="0">
                <a:latin typeface="DengXian" panose="02010600030101010101" pitchFamily="2" charset="-122"/>
                <a:ea typeface="DengXian" panose="02010600030101010101" pitchFamily="2" charset="-122"/>
              </a:rPr>
              <a:t>重新定位</a:t>
            </a:r>
            <a:r>
              <a:rPr lang="en-US" altLang="zh-TW" sz="3600" dirty="0">
                <a:latin typeface="DengXian" panose="02010600030101010101" pitchFamily="2" charset="-122"/>
                <a:ea typeface="DengXian" panose="02010600030101010101" pitchFamily="2" charset="-122"/>
              </a:rPr>
              <a:t> </a:t>
            </a:r>
            <a:endParaRPr lang="en-US" sz="3600" dirty="0">
              <a:latin typeface="DengXian" panose="02010600030101010101" pitchFamily="2" charset="-122"/>
              <a:ea typeface="DengXian" panose="02010600030101010101" pitchFamily="2" charset="-122"/>
            </a:endParaRPr>
          </a:p>
        </p:txBody>
      </p:sp>
      <p:sp>
        <p:nvSpPr>
          <p:cNvPr id="8" name="TextBox 7">
            <a:extLst>
              <a:ext uri="{FF2B5EF4-FFF2-40B4-BE49-F238E27FC236}">
                <a16:creationId xmlns:a16="http://schemas.microsoft.com/office/drawing/2014/main" id="{B9C58BF5-113C-4757-AE9E-81A2A47C4DC8}"/>
              </a:ext>
            </a:extLst>
          </p:cNvPr>
          <p:cNvSpPr txBox="1"/>
          <p:nvPr/>
        </p:nvSpPr>
        <p:spPr>
          <a:xfrm>
            <a:off x="7822975" y="2229845"/>
            <a:ext cx="6097348" cy="369332"/>
          </a:xfrm>
          <a:prstGeom prst="rect">
            <a:avLst/>
          </a:prstGeom>
          <a:noFill/>
        </p:spPr>
        <p:txBody>
          <a:bodyPr wrap="square">
            <a:spAutoFit/>
          </a:bodyPr>
          <a:lstStyle/>
          <a:p>
            <a:r>
              <a:rPr lang="zh-CN" altLang="en-US" sz="1800" b="1" i="0" dirty="0">
                <a:solidFill>
                  <a:srgbClr val="191919"/>
                </a:solidFill>
                <a:effectLst/>
                <a:latin typeface="PingFang SC"/>
              </a:rPr>
              <a:t>钟薛高是冰激凌</a:t>
            </a:r>
            <a:endParaRPr lang="en-US" dirty="0"/>
          </a:p>
        </p:txBody>
      </p:sp>
    </p:spTree>
    <p:extLst>
      <p:ext uri="{BB962C8B-B14F-4D97-AF65-F5344CB8AC3E}">
        <p14:creationId xmlns:p14="http://schemas.microsoft.com/office/powerpoint/2010/main" val="4721599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endParaRPr lang="en-US"/>
          </a:p>
        </p:txBody>
      </p:sp>
      <p:sp>
        <p:nvSpPr>
          <p:cNvPr id="4" name="Title 3"/>
          <p:cNvSpPr>
            <a:spLocks noGrp="1"/>
          </p:cNvSpPr>
          <p:nvPr>
            <p:ph type="title"/>
          </p:nvPr>
        </p:nvSpPr>
        <p:spPr/>
        <p:txBody>
          <a:bodyPr/>
          <a:lstStyle/>
          <a:p>
            <a:r>
              <a:rPr lang="en-US" dirty="0"/>
              <a:t>The need for positioning maps</a:t>
            </a:r>
          </a:p>
        </p:txBody>
      </p:sp>
    </p:spTree>
    <p:extLst>
      <p:ext uri="{BB962C8B-B14F-4D97-AF65-F5344CB8AC3E}">
        <p14:creationId xmlns:p14="http://schemas.microsoft.com/office/powerpoint/2010/main" val="1343660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simple positioning map…</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358713" y="954685"/>
            <a:ext cx="6833287" cy="5903314"/>
          </a:xfrm>
        </p:spPr>
      </p:pic>
    </p:spTree>
    <p:extLst>
      <p:ext uri="{BB962C8B-B14F-4D97-AF65-F5344CB8AC3E}">
        <p14:creationId xmlns:p14="http://schemas.microsoft.com/office/powerpoint/2010/main" val="685733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 tool, powerful insights</a:t>
            </a:r>
          </a:p>
        </p:txBody>
      </p:sp>
      <p:sp>
        <p:nvSpPr>
          <p:cNvPr id="4" name="Content Placeholder 3"/>
          <p:cNvSpPr>
            <a:spLocks noGrp="1"/>
          </p:cNvSpPr>
          <p:nvPr>
            <p:ph sz="half" idx="1"/>
          </p:nvPr>
        </p:nvSpPr>
        <p:spPr>
          <a:xfrm>
            <a:off x="212638" y="1344855"/>
            <a:ext cx="8455374" cy="5268887"/>
          </a:xfrm>
        </p:spPr>
        <p:txBody>
          <a:bodyPr anchor="t">
            <a:normAutofit/>
          </a:bodyPr>
          <a:lstStyle/>
          <a:p>
            <a:pPr>
              <a:lnSpc>
                <a:spcPct val="110000"/>
              </a:lnSpc>
              <a:spcAft>
                <a:spcPts val="600"/>
              </a:spcAft>
            </a:pPr>
            <a:r>
              <a:rPr lang="en-US" sz="3200" dirty="0"/>
              <a:t>Easy to read, analyze</a:t>
            </a:r>
          </a:p>
          <a:p>
            <a:pPr lvl="1">
              <a:lnSpc>
                <a:spcPct val="110000"/>
              </a:lnSpc>
              <a:spcAft>
                <a:spcPts val="600"/>
              </a:spcAft>
            </a:pPr>
            <a:r>
              <a:rPr lang="en-US" sz="2600" dirty="0"/>
              <a:t>Graphical</a:t>
            </a:r>
          </a:p>
          <a:p>
            <a:pPr lvl="1">
              <a:lnSpc>
                <a:spcPct val="110000"/>
              </a:lnSpc>
              <a:spcAft>
                <a:spcPts val="600"/>
              </a:spcAft>
            </a:pPr>
            <a:r>
              <a:rPr lang="en-US" sz="2600" dirty="0"/>
              <a:t>2D map </a:t>
            </a:r>
            <a:r>
              <a:rPr lang="en-US" sz="2600" dirty="0">
                <a:sym typeface="Wingdings" panose="05000000000000000000" pitchFamily="2" charset="2"/>
              </a:rPr>
              <a:t> Multidimensional map</a:t>
            </a:r>
            <a:endParaRPr lang="en-US" sz="2600" dirty="0"/>
          </a:p>
          <a:p>
            <a:pPr lvl="1">
              <a:lnSpc>
                <a:spcPct val="110000"/>
              </a:lnSpc>
              <a:spcAft>
                <a:spcPts val="600"/>
              </a:spcAft>
            </a:pPr>
            <a:r>
              <a:rPr lang="en-US" sz="2600" dirty="0"/>
              <a:t>Human beings are good with graphical representations</a:t>
            </a:r>
          </a:p>
          <a:p>
            <a:pPr lvl="1">
              <a:lnSpc>
                <a:spcPct val="110000"/>
              </a:lnSpc>
              <a:spcAft>
                <a:spcPts val="600"/>
              </a:spcAft>
            </a:pPr>
            <a:r>
              <a:rPr lang="en-US" sz="2600" dirty="0"/>
              <a:t>Much better than with raw numbers</a:t>
            </a:r>
            <a:endParaRPr lang="en-US" sz="3500" dirty="0"/>
          </a:p>
          <a:p>
            <a:pPr>
              <a:lnSpc>
                <a:spcPct val="110000"/>
              </a:lnSpc>
              <a:spcAft>
                <a:spcPts val="600"/>
              </a:spcAft>
            </a:pPr>
            <a:r>
              <a:rPr lang="en-US" sz="3200" dirty="0"/>
              <a:t>Easy to communicate, to convince, to act</a:t>
            </a:r>
          </a:p>
          <a:p>
            <a:pPr lvl="1">
              <a:lnSpc>
                <a:spcPct val="110000"/>
              </a:lnSpc>
              <a:spcAft>
                <a:spcPts val="600"/>
              </a:spcAft>
            </a:pPr>
            <a:r>
              <a:rPr lang="en-US" sz="2600" dirty="0"/>
              <a:t>Ah-ah! factor</a:t>
            </a:r>
            <a:endParaRPr lang="en-US" sz="3000" dirty="0"/>
          </a:p>
        </p:txBody>
      </p:sp>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093162" y="1435699"/>
            <a:ext cx="3886200" cy="3357308"/>
          </a:xfrm>
        </p:spPr>
      </p:pic>
    </p:spTree>
    <p:extLst>
      <p:ext uri="{BB962C8B-B14F-4D97-AF65-F5344CB8AC3E}">
        <p14:creationId xmlns:p14="http://schemas.microsoft.com/office/powerpoint/2010/main" val="18766292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1049000" cy="1250113"/>
          </a:xfrm>
        </p:spPr>
        <p:txBody>
          <a:bodyPr/>
          <a:lstStyle/>
          <a:p>
            <a:r>
              <a:rPr lang="en-US" dirty="0"/>
              <a:t>Customer-based Positioning via </a:t>
            </a:r>
            <a:r>
              <a:rPr lang="en-US" b="1" dirty="0"/>
              <a:t>Perceptual Map</a:t>
            </a:r>
          </a:p>
        </p:txBody>
      </p:sp>
      <p:sp>
        <p:nvSpPr>
          <p:cNvPr id="4" name="Content Placeholder 3"/>
          <p:cNvSpPr>
            <a:spLocks noGrp="1"/>
          </p:cNvSpPr>
          <p:nvPr>
            <p:ph sz="half" idx="1"/>
          </p:nvPr>
        </p:nvSpPr>
        <p:spPr>
          <a:xfrm>
            <a:off x="0" y="1505991"/>
            <a:ext cx="6912429" cy="4670972"/>
          </a:xfrm>
        </p:spPr>
        <p:txBody>
          <a:bodyPr anchor="t">
            <a:normAutofit fontScale="85000" lnSpcReduction="20000"/>
          </a:bodyPr>
          <a:lstStyle/>
          <a:p>
            <a:pPr>
              <a:lnSpc>
                <a:spcPct val="110000"/>
              </a:lnSpc>
              <a:spcBef>
                <a:spcPts val="600"/>
              </a:spcBef>
              <a:spcAft>
                <a:spcPts val="600"/>
              </a:spcAft>
            </a:pPr>
            <a:r>
              <a:rPr lang="en-US" sz="3200" dirty="0"/>
              <a:t>Place “competitors” on a map</a:t>
            </a:r>
          </a:p>
          <a:p>
            <a:pPr lvl="1">
              <a:lnSpc>
                <a:spcPct val="110000"/>
              </a:lnSpc>
              <a:spcBef>
                <a:spcPts val="600"/>
              </a:spcBef>
              <a:spcAft>
                <a:spcPts val="600"/>
              </a:spcAft>
              <a:buFont typeface="Open Sans" panose="020B0606030504020204" pitchFamily="34" charset="0"/>
              <a:buChar char="–"/>
            </a:pPr>
            <a:r>
              <a:rPr lang="en-US" sz="2800" b="1" dirty="0"/>
              <a:t>Brands</a:t>
            </a:r>
          </a:p>
          <a:p>
            <a:pPr lvl="1">
              <a:lnSpc>
                <a:spcPct val="110000"/>
              </a:lnSpc>
              <a:spcBef>
                <a:spcPts val="600"/>
              </a:spcBef>
              <a:spcAft>
                <a:spcPts val="600"/>
              </a:spcAft>
              <a:buFont typeface="Open Sans" panose="020B0606030504020204" pitchFamily="34" charset="0"/>
              <a:buChar char="–"/>
            </a:pPr>
            <a:r>
              <a:rPr lang="en-US" sz="2800" b="1" dirty="0"/>
              <a:t>Products</a:t>
            </a:r>
          </a:p>
          <a:p>
            <a:pPr lvl="1">
              <a:lnSpc>
                <a:spcPct val="110000"/>
              </a:lnSpc>
              <a:spcBef>
                <a:spcPts val="600"/>
              </a:spcBef>
              <a:spcAft>
                <a:spcPts val="600"/>
              </a:spcAft>
              <a:buFont typeface="Open Sans" panose="020B0606030504020204" pitchFamily="34" charset="0"/>
              <a:buChar char="–"/>
            </a:pPr>
            <a:r>
              <a:rPr lang="en-US" sz="2800" b="1" dirty="0"/>
              <a:t>Offerings</a:t>
            </a:r>
            <a:endParaRPr lang="en-US" sz="3200" b="1" dirty="0"/>
          </a:p>
          <a:p>
            <a:pPr lvl="1">
              <a:lnSpc>
                <a:spcPct val="110000"/>
              </a:lnSpc>
              <a:spcBef>
                <a:spcPts val="600"/>
              </a:spcBef>
              <a:spcAft>
                <a:spcPts val="600"/>
              </a:spcAft>
              <a:buFont typeface="Open Sans" panose="020B0606030504020204" pitchFamily="34" charset="0"/>
              <a:buChar char="–"/>
            </a:pPr>
            <a:r>
              <a:rPr lang="en-US" sz="2800" b="1" dirty="0"/>
              <a:t>Companies</a:t>
            </a:r>
          </a:p>
          <a:p>
            <a:pPr marL="457200" lvl="1" indent="0">
              <a:lnSpc>
                <a:spcPct val="110000"/>
              </a:lnSpc>
              <a:spcBef>
                <a:spcPts val="600"/>
              </a:spcBef>
              <a:spcAft>
                <a:spcPts val="600"/>
              </a:spcAft>
              <a:buNone/>
            </a:pPr>
            <a:r>
              <a:rPr lang="en-US" sz="2800" dirty="0"/>
              <a:t>along the </a:t>
            </a:r>
            <a:r>
              <a:rPr lang="en-US" sz="2800" b="1" dirty="0">
                <a:solidFill>
                  <a:srgbClr val="B00058"/>
                </a:solidFill>
              </a:rPr>
              <a:t>dimensions </a:t>
            </a:r>
            <a:r>
              <a:rPr lang="en-US" sz="2800" dirty="0"/>
              <a:t>that are relevant to your target customers</a:t>
            </a:r>
          </a:p>
          <a:p>
            <a:pPr>
              <a:lnSpc>
                <a:spcPct val="110000"/>
              </a:lnSpc>
              <a:spcBef>
                <a:spcPts val="600"/>
              </a:spcBef>
              <a:spcAft>
                <a:spcPts val="600"/>
              </a:spcAft>
            </a:pPr>
            <a:r>
              <a:rPr lang="en-US" sz="2800" b="1" dirty="0"/>
              <a:t>Shorter distance between competitors =</a:t>
            </a:r>
            <a:br>
              <a:rPr lang="en-US" sz="2800" b="1" dirty="0"/>
            </a:br>
            <a:r>
              <a:rPr lang="en-US" sz="2800" b="1" dirty="0"/>
              <a:t>more competition</a:t>
            </a:r>
          </a:p>
          <a:p>
            <a:pPr>
              <a:lnSpc>
                <a:spcPct val="110000"/>
              </a:lnSpc>
              <a:spcBef>
                <a:spcPts val="600"/>
              </a:spcBef>
              <a:spcAft>
                <a:spcPts val="600"/>
              </a:spcAft>
            </a:pPr>
            <a:r>
              <a:rPr lang="en-US" sz="2800" dirty="0"/>
              <a:t>Can identify </a:t>
            </a:r>
            <a:r>
              <a:rPr lang="en-US" sz="2800" b="1" dirty="0"/>
              <a:t>potential gaps </a:t>
            </a:r>
            <a:r>
              <a:rPr lang="en-US" sz="2800" dirty="0"/>
              <a:t>in the market</a:t>
            </a:r>
          </a:p>
        </p:txBody>
      </p:sp>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995025" y="1505992"/>
            <a:ext cx="5065168" cy="4375824"/>
          </a:xfrm>
        </p:spPr>
      </p:pic>
    </p:spTree>
    <p:extLst>
      <p:ext uri="{BB962C8B-B14F-4D97-AF65-F5344CB8AC3E}">
        <p14:creationId xmlns:p14="http://schemas.microsoft.com/office/powerpoint/2010/main" val="6704612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219D1F11-E917-4F18-AC6D-9FFF3C052B4E}"/>
              </a:ext>
            </a:extLst>
          </p:cNvPr>
          <p:cNvSpPr>
            <a:spLocks noGrp="1"/>
          </p:cNvSpPr>
          <p:nvPr>
            <p:ph type="title"/>
          </p:nvPr>
        </p:nvSpPr>
        <p:spPr/>
        <p:txBody>
          <a:bodyPr/>
          <a:lstStyle/>
          <a:p>
            <a:pPr algn="l" eaLnBrk="1" hangingPunct="1"/>
            <a:r>
              <a:rPr lang="en-US" altLang="en-US"/>
              <a:t>Zara Positioning</a:t>
            </a:r>
          </a:p>
        </p:txBody>
      </p:sp>
      <p:pic>
        <p:nvPicPr>
          <p:cNvPr id="38916" name="Picture 2">
            <a:extLst>
              <a:ext uri="{FF2B5EF4-FFF2-40B4-BE49-F238E27FC236}">
                <a16:creationId xmlns:a16="http://schemas.microsoft.com/office/drawing/2014/main" id="{D4695A79-0541-4CBE-B23F-587AC1E61C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5301" y="12701"/>
            <a:ext cx="6616700" cy="656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Rectangle 6">
            <a:extLst>
              <a:ext uri="{FF2B5EF4-FFF2-40B4-BE49-F238E27FC236}">
                <a16:creationId xmlns:a16="http://schemas.microsoft.com/office/drawing/2014/main" id="{BD2583D4-776D-4FDC-B31C-0B18A3E12AB5}"/>
              </a:ext>
            </a:extLst>
          </p:cNvPr>
          <p:cNvSpPr>
            <a:spLocks noChangeArrowheads="1"/>
          </p:cNvSpPr>
          <p:nvPr/>
        </p:nvSpPr>
        <p:spPr bwMode="auto">
          <a:xfrm>
            <a:off x="304800" y="1661585"/>
            <a:ext cx="4826757"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ヒラギノ角ゴ Pro W3" pitchFamily="-105" charset="-128"/>
              </a:defRPr>
            </a:lvl1pPr>
            <a:lvl2pPr marL="742950" indent="-285750" eaLnBrk="0" hangingPunct="0">
              <a:defRPr>
                <a:solidFill>
                  <a:schemeClr val="tx1"/>
                </a:solidFill>
                <a:latin typeface="Arial" panose="020B0604020202020204" pitchFamily="34" charset="0"/>
                <a:ea typeface="ヒラギノ角ゴ Pro W3" pitchFamily="-105" charset="-128"/>
              </a:defRPr>
            </a:lvl2pPr>
            <a:lvl3pPr marL="1143000" indent="-228600" eaLnBrk="0" hangingPunct="0">
              <a:defRPr>
                <a:solidFill>
                  <a:schemeClr val="tx1"/>
                </a:solidFill>
                <a:latin typeface="Arial" panose="020B0604020202020204" pitchFamily="34" charset="0"/>
                <a:ea typeface="ヒラギノ角ゴ Pro W3" pitchFamily="-105" charset="-128"/>
              </a:defRPr>
            </a:lvl3pPr>
            <a:lvl4pPr marL="1600200" indent="-228600" eaLnBrk="0" hangingPunct="0">
              <a:defRPr>
                <a:solidFill>
                  <a:schemeClr val="tx1"/>
                </a:solidFill>
                <a:latin typeface="Arial" panose="020B0604020202020204" pitchFamily="34" charset="0"/>
                <a:ea typeface="ヒラギノ角ゴ Pro W3" pitchFamily="-105" charset="-128"/>
              </a:defRPr>
            </a:lvl4pPr>
            <a:lvl5pPr marL="2057400" indent="-228600" eaLnBrk="0" hangingPunct="0">
              <a:defRPr>
                <a:solidFill>
                  <a:schemeClr val="tx1"/>
                </a:solidFill>
                <a:latin typeface="Arial" panose="020B0604020202020204" pitchFamily="34" charset="0"/>
                <a:ea typeface="ヒラギノ角ゴ Pro W3" pitchFamily="-105"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ヒラギノ角ゴ Pro W3" pitchFamily="-105"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ヒラギノ角ゴ Pro W3" pitchFamily="-105"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ヒラギノ角ゴ Pro W3" pitchFamily="-105"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ヒラギノ角ゴ Pro W3" pitchFamily="-105" charset="-128"/>
              </a:defRPr>
            </a:lvl9pPr>
          </a:lstStyle>
          <a:p>
            <a:pPr eaLnBrk="1" hangingPunct="1"/>
            <a:r>
              <a:rPr lang="en-US" altLang="en-US" sz="3200" dirty="0"/>
              <a:t>The Zara brand is well regarded among the core 25- to-35-year-old (female)consumers?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B8AD5A0-40B7-4311-A709-6E26D7917046}"/>
              </a:ext>
            </a:extLst>
          </p:cNvPr>
          <p:cNvSpPr>
            <a:spLocks noGrp="1"/>
          </p:cNvSpPr>
          <p:nvPr>
            <p:ph type="title"/>
          </p:nvPr>
        </p:nvSpPr>
        <p:spPr/>
        <p:txBody>
          <a:bodyPr/>
          <a:lstStyle/>
          <a:p>
            <a:r>
              <a:rPr lang="en-US" dirty="0"/>
              <a:t>Positioning of Product Categories and Brands </a:t>
            </a:r>
          </a:p>
        </p:txBody>
      </p:sp>
      <p:sp>
        <p:nvSpPr>
          <p:cNvPr id="9" name="Content Placeholder 8">
            <a:extLst>
              <a:ext uri="{FF2B5EF4-FFF2-40B4-BE49-F238E27FC236}">
                <a16:creationId xmlns:a16="http://schemas.microsoft.com/office/drawing/2014/main" id="{DB944499-4FFB-4C04-BEC0-ED78CD154205}"/>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F4D077B5-D8B0-41CA-B858-D501468A6C56}"/>
              </a:ext>
            </a:extLst>
          </p:cNvPr>
          <p:cNvPicPr>
            <a:picLocks noChangeAspect="1"/>
          </p:cNvPicPr>
          <p:nvPr/>
        </p:nvPicPr>
        <p:blipFill>
          <a:blip r:embed="rId2"/>
          <a:stretch>
            <a:fillRect/>
          </a:stretch>
        </p:blipFill>
        <p:spPr>
          <a:xfrm>
            <a:off x="0" y="685800"/>
            <a:ext cx="5420623" cy="5991678"/>
          </a:xfrm>
          <a:prstGeom prst="rect">
            <a:avLst/>
          </a:prstGeom>
        </p:spPr>
      </p:pic>
      <p:pic>
        <p:nvPicPr>
          <p:cNvPr id="7" name="Picture 6">
            <a:extLst>
              <a:ext uri="{FF2B5EF4-FFF2-40B4-BE49-F238E27FC236}">
                <a16:creationId xmlns:a16="http://schemas.microsoft.com/office/drawing/2014/main" id="{0AAA08C8-D209-4F6D-BB74-FD0DD14EC39E}"/>
              </a:ext>
            </a:extLst>
          </p:cNvPr>
          <p:cNvPicPr>
            <a:picLocks noChangeAspect="1"/>
          </p:cNvPicPr>
          <p:nvPr/>
        </p:nvPicPr>
        <p:blipFill>
          <a:blip r:embed="rId3"/>
          <a:stretch>
            <a:fillRect/>
          </a:stretch>
        </p:blipFill>
        <p:spPr>
          <a:xfrm>
            <a:off x="6715945" y="533400"/>
            <a:ext cx="5164322" cy="6144078"/>
          </a:xfrm>
          <a:prstGeom prst="rect">
            <a:avLst/>
          </a:prstGeom>
        </p:spPr>
      </p:pic>
    </p:spTree>
    <p:extLst>
      <p:ext uri="{BB962C8B-B14F-4D97-AF65-F5344CB8AC3E}">
        <p14:creationId xmlns:p14="http://schemas.microsoft.com/office/powerpoint/2010/main" val="18750590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C39695E-3E67-41AB-8B82-8471F3DCC46C}"/>
              </a:ext>
            </a:extLst>
          </p:cNvPr>
          <p:cNvSpPr>
            <a:spLocks noGrp="1"/>
          </p:cNvSpPr>
          <p:nvPr>
            <p:ph type="title"/>
          </p:nvPr>
        </p:nvSpPr>
        <p:spPr/>
        <p:txBody>
          <a:bodyPr/>
          <a:lstStyle/>
          <a:p>
            <a:r>
              <a:rPr lang="en-US" dirty="0"/>
              <a:t>Business Value of Positioning Analysis </a:t>
            </a:r>
          </a:p>
        </p:txBody>
      </p:sp>
      <p:sp>
        <p:nvSpPr>
          <p:cNvPr id="6" name="Content Placeholder 5">
            <a:extLst>
              <a:ext uri="{FF2B5EF4-FFF2-40B4-BE49-F238E27FC236}">
                <a16:creationId xmlns:a16="http://schemas.microsoft.com/office/drawing/2014/main" id="{296F5794-0A99-4388-8E2D-6A31D120FC39}"/>
              </a:ext>
            </a:extLst>
          </p:cNvPr>
          <p:cNvSpPr>
            <a:spLocks noGrp="1"/>
          </p:cNvSpPr>
          <p:nvPr>
            <p:ph idx="1"/>
          </p:nvPr>
        </p:nvSpPr>
        <p:spPr>
          <a:xfrm>
            <a:off x="204717" y="685800"/>
            <a:ext cx="11846256" cy="5486400"/>
          </a:xfrm>
        </p:spPr>
        <p:txBody>
          <a:bodyPr/>
          <a:lstStyle/>
          <a:p>
            <a:pPr marL="514350" indent="-514350">
              <a:buFont typeface="+mj-lt"/>
              <a:buAutoNum type="arabicPeriod"/>
            </a:pPr>
            <a:r>
              <a:rPr lang="en-US" sz="3200" b="0" dirty="0">
                <a:effectLst/>
              </a:rPr>
              <a:t>Develop a positioning strategy for our product (often represented in the form of a </a:t>
            </a:r>
            <a:r>
              <a:rPr lang="en-US" sz="3200" dirty="0">
                <a:solidFill>
                  <a:srgbClr val="B00058"/>
                </a:solidFill>
                <a:effectLst/>
              </a:rPr>
              <a:t>positioning statement</a:t>
            </a:r>
            <a:r>
              <a:rPr lang="en-US" sz="3200" b="0" dirty="0">
                <a:effectLst/>
              </a:rPr>
              <a:t>)</a:t>
            </a:r>
          </a:p>
          <a:p>
            <a:pPr marL="514350" indent="-514350">
              <a:buFont typeface="+mj-lt"/>
              <a:buAutoNum type="arabicPeriod"/>
            </a:pPr>
            <a:r>
              <a:rPr lang="en-US" sz="3200" b="0" dirty="0">
                <a:effectLst/>
              </a:rPr>
              <a:t>Check how </a:t>
            </a:r>
            <a:r>
              <a:rPr lang="en-US" sz="3200" dirty="0">
                <a:solidFill>
                  <a:srgbClr val="B00058"/>
                </a:solidFill>
                <a:effectLst/>
              </a:rPr>
              <a:t>customer perceptions of our product </a:t>
            </a:r>
            <a:r>
              <a:rPr lang="en-US" sz="3200" b="0" dirty="0">
                <a:effectLst/>
              </a:rPr>
              <a:t>compares to their perceptions of competitors.</a:t>
            </a:r>
          </a:p>
          <a:p>
            <a:pPr marL="514350" indent="-514350">
              <a:buFont typeface="+mj-lt"/>
              <a:buAutoNum type="arabicPeriod"/>
            </a:pPr>
            <a:r>
              <a:rPr lang="en-US" sz="3200" b="0" dirty="0">
                <a:effectLst/>
              </a:rPr>
              <a:t>Identify product/brand </a:t>
            </a:r>
            <a:r>
              <a:rPr lang="en-US" sz="3200" dirty="0">
                <a:solidFill>
                  <a:srgbClr val="B00058"/>
                </a:solidFill>
                <a:effectLst/>
              </a:rPr>
              <a:t>strengths and weaknesses</a:t>
            </a:r>
            <a:r>
              <a:rPr lang="en-US" sz="3200" b="0" dirty="0">
                <a:effectLst/>
              </a:rPr>
              <a:t>.</a:t>
            </a:r>
          </a:p>
          <a:p>
            <a:pPr marL="514350" indent="-514350">
              <a:buFont typeface="+mj-lt"/>
              <a:buAutoNum type="arabicPeriod"/>
            </a:pPr>
            <a:r>
              <a:rPr lang="en-US" sz="3200" b="0" dirty="0">
                <a:effectLst/>
              </a:rPr>
              <a:t>Select </a:t>
            </a:r>
            <a:r>
              <a:rPr lang="en-US" sz="3200" dirty="0">
                <a:solidFill>
                  <a:srgbClr val="B00058"/>
                </a:solidFill>
                <a:effectLst/>
              </a:rPr>
              <a:t>competitors</a:t>
            </a:r>
            <a:r>
              <a:rPr lang="en-US" sz="3200" b="0" dirty="0">
                <a:effectLst/>
              </a:rPr>
              <a:t> to compete against</a:t>
            </a:r>
          </a:p>
          <a:p>
            <a:pPr marL="514350" indent="-514350">
              <a:buFont typeface="+mj-lt"/>
              <a:buAutoNum type="arabicPeriod"/>
            </a:pPr>
            <a:r>
              <a:rPr lang="en-US" sz="3200" b="0" dirty="0">
                <a:effectLst/>
              </a:rPr>
              <a:t>Visually determine impact of communications programs on market perceptions.</a:t>
            </a:r>
          </a:p>
          <a:p>
            <a:pPr marL="514350" indent="-514350">
              <a:buFont typeface="+mj-lt"/>
              <a:buAutoNum type="arabicPeriod"/>
            </a:pPr>
            <a:r>
              <a:rPr lang="en-US" sz="3200" b="0" dirty="0">
                <a:effectLst/>
              </a:rPr>
              <a:t>Determine how much change is needed on </a:t>
            </a:r>
            <a:r>
              <a:rPr lang="en-US" sz="3200" dirty="0">
                <a:solidFill>
                  <a:srgbClr val="B00058"/>
                </a:solidFill>
                <a:effectLst/>
              </a:rPr>
              <a:t>key product attributes </a:t>
            </a:r>
            <a:r>
              <a:rPr lang="en-US" sz="3200" b="0" dirty="0">
                <a:effectLst/>
              </a:rPr>
              <a:t>to move products to more favorable positions.</a:t>
            </a:r>
          </a:p>
          <a:p>
            <a:endParaRPr lang="en-US" dirty="0"/>
          </a:p>
        </p:txBody>
      </p:sp>
    </p:spTree>
    <p:extLst>
      <p:ext uri="{BB962C8B-B14F-4D97-AF65-F5344CB8AC3E}">
        <p14:creationId xmlns:p14="http://schemas.microsoft.com/office/powerpoint/2010/main" val="20187418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
            <a:ext cx="10515600" cy="433182"/>
          </a:xfrm>
        </p:spPr>
        <p:txBody>
          <a:bodyPr>
            <a:normAutofit fontScale="90000"/>
          </a:bodyPr>
          <a:lstStyle/>
          <a:p>
            <a:r>
              <a:rPr lang="en-US" dirty="0"/>
              <a:t>What do you see?</a:t>
            </a:r>
          </a:p>
        </p:txBody>
      </p:sp>
      <p:sp>
        <p:nvSpPr>
          <p:cNvPr id="3" name="Content Placeholder 2"/>
          <p:cNvSpPr>
            <a:spLocks noGrp="1"/>
          </p:cNvSpPr>
          <p:nvPr>
            <p:ph idx="1"/>
          </p:nvPr>
        </p:nvSpPr>
        <p:spPr>
          <a:xfrm>
            <a:off x="123567" y="433184"/>
            <a:ext cx="12068433" cy="1529358"/>
          </a:xfrm>
          <a:solidFill>
            <a:schemeClr val="bg1"/>
          </a:solidFill>
        </p:spPr>
        <p:txBody>
          <a:bodyPr vert="horz" lIns="0" tIns="0" rIns="0" bIns="0" rtlCol="0" anchor="t" anchorCtr="0">
            <a:normAutofit/>
          </a:bodyPr>
          <a:lstStyle/>
          <a:p>
            <a:pPr marL="0" indent="0">
              <a:spcBef>
                <a:spcPts val="500"/>
              </a:spcBef>
              <a:buNone/>
            </a:pPr>
            <a:r>
              <a:rPr lang="en-US" sz="2600" b="1" i="1" dirty="0">
                <a:solidFill>
                  <a:srgbClr val="0153A5"/>
                </a:solidFill>
              </a:rPr>
              <a:t>Perceptual Data: </a:t>
            </a:r>
            <a:r>
              <a:rPr lang="en-US" sz="2600" dirty="0"/>
              <a:t>Average score each brand achieves on each attribute from your sample of respondents: </a:t>
            </a:r>
            <a:r>
              <a:rPr lang="en-US" sz="2600" b="1" dirty="0"/>
              <a:t>Perceptual study about underwear brands</a:t>
            </a:r>
          </a:p>
        </p:txBody>
      </p:sp>
      <p:grpSp>
        <p:nvGrpSpPr>
          <p:cNvPr id="164" name="Group 163"/>
          <p:cNvGrpSpPr/>
          <p:nvPr/>
        </p:nvGrpSpPr>
        <p:grpSpPr>
          <a:xfrm>
            <a:off x="57359" y="1350373"/>
            <a:ext cx="12068433" cy="4766395"/>
            <a:chOff x="224559" y="2114940"/>
            <a:chExt cx="8696470" cy="2664817"/>
          </a:xfrm>
        </p:grpSpPr>
        <p:grpSp>
          <p:nvGrpSpPr>
            <p:cNvPr id="165" name="Group 164"/>
            <p:cNvGrpSpPr/>
            <p:nvPr/>
          </p:nvGrpSpPr>
          <p:grpSpPr>
            <a:xfrm>
              <a:off x="253136" y="2743140"/>
              <a:ext cx="8647112" cy="1823607"/>
              <a:chOff x="253136" y="2743140"/>
              <a:chExt cx="8647112" cy="1823607"/>
            </a:xfrm>
          </p:grpSpPr>
          <p:cxnSp>
            <p:nvCxnSpPr>
              <p:cNvPr id="311" name="Straight Connector 310"/>
              <p:cNvCxnSpPr/>
              <p:nvPr/>
            </p:nvCxnSpPr>
            <p:spPr>
              <a:xfrm flipH="1">
                <a:off x="253136" y="2743140"/>
                <a:ext cx="864711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2" name="Straight Connector 311"/>
              <p:cNvCxnSpPr/>
              <p:nvPr/>
            </p:nvCxnSpPr>
            <p:spPr>
              <a:xfrm flipH="1">
                <a:off x="253136" y="2945763"/>
                <a:ext cx="864711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3" name="Straight Connector 312"/>
              <p:cNvCxnSpPr/>
              <p:nvPr/>
            </p:nvCxnSpPr>
            <p:spPr>
              <a:xfrm flipH="1">
                <a:off x="253136" y="3148386"/>
                <a:ext cx="864711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4" name="Straight Connector 313"/>
              <p:cNvCxnSpPr/>
              <p:nvPr/>
            </p:nvCxnSpPr>
            <p:spPr>
              <a:xfrm flipH="1">
                <a:off x="253136" y="3351009"/>
                <a:ext cx="864711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5" name="Straight Connector 314"/>
              <p:cNvCxnSpPr/>
              <p:nvPr/>
            </p:nvCxnSpPr>
            <p:spPr>
              <a:xfrm flipH="1">
                <a:off x="253136" y="3553632"/>
                <a:ext cx="864711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6" name="Straight Connector 315"/>
              <p:cNvCxnSpPr/>
              <p:nvPr/>
            </p:nvCxnSpPr>
            <p:spPr>
              <a:xfrm flipH="1">
                <a:off x="253136" y="3756255"/>
                <a:ext cx="864711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7" name="Straight Connector 316"/>
              <p:cNvCxnSpPr/>
              <p:nvPr/>
            </p:nvCxnSpPr>
            <p:spPr>
              <a:xfrm flipH="1">
                <a:off x="253136" y="3958878"/>
                <a:ext cx="864711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8" name="Straight Connector 317"/>
              <p:cNvCxnSpPr/>
              <p:nvPr/>
            </p:nvCxnSpPr>
            <p:spPr>
              <a:xfrm flipH="1">
                <a:off x="253136" y="4364124"/>
                <a:ext cx="864711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9" name="Straight Connector 318"/>
              <p:cNvCxnSpPr/>
              <p:nvPr/>
            </p:nvCxnSpPr>
            <p:spPr>
              <a:xfrm flipH="1">
                <a:off x="253136" y="4161501"/>
                <a:ext cx="864711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20" name="Straight Connector 319"/>
              <p:cNvCxnSpPr/>
              <p:nvPr/>
            </p:nvCxnSpPr>
            <p:spPr>
              <a:xfrm flipH="1">
                <a:off x="253136" y="4566747"/>
                <a:ext cx="864711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166" name="Rectangle 6"/>
            <p:cNvSpPr>
              <a:spLocks noChangeArrowheads="1"/>
            </p:cNvSpPr>
            <p:nvPr/>
          </p:nvSpPr>
          <p:spPr bwMode="auto">
            <a:xfrm>
              <a:off x="234950" y="2135188"/>
              <a:ext cx="8675688" cy="407988"/>
            </a:xfrm>
            <a:prstGeom prst="rect">
              <a:avLst/>
            </a:prstGeom>
            <a:solidFill>
              <a:srgbClr val="0153A5"/>
            </a:solidFill>
            <a:ln>
              <a:noFill/>
            </a:ln>
          </p:spPr>
          <p:txBody>
            <a:bodyPr vert="horz" wrap="square" lIns="91440" tIns="45720" rIns="91440" bIns="45720" numCol="1" anchor="t" anchorCtr="0" compatLnSpc="1">
              <a:prstTxWarp prst="textNoShape">
                <a:avLst/>
              </a:prstTxWarp>
            </a:bodyPr>
            <a:lstStyle/>
            <a:p>
              <a:endParaRPr lang="en-US" sz="24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7" name="Rectangle 10"/>
            <p:cNvSpPr>
              <a:spLocks noChangeArrowheads="1"/>
            </p:cNvSpPr>
            <p:nvPr/>
          </p:nvSpPr>
          <p:spPr bwMode="auto">
            <a:xfrm>
              <a:off x="369888" y="2257425"/>
              <a:ext cx="1347551"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Attributes / Brands</a:t>
              </a:r>
              <a:endPar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8" name="Rectangle 11"/>
            <p:cNvSpPr>
              <a:spLocks noChangeArrowheads="1"/>
            </p:cNvSpPr>
            <p:nvPr/>
          </p:nvSpPr>
          <p:spPr bwMode="auto">
            <a:xfrm>
              <a:off x="1892300" y="2260600"/>
              <a:ext cx="506230"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Aubade</a:t>
              </a:r>
              <a:endPar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9" name="Rectangle 12"/>
            <p:cNvSpPr>
              <a:spLocks noChangeArrowheads="1"/>
            </p:cNvSpPr>
            <p:nvPr/>
          </p:nvSpPr>
          <p:spPr bwMode="auto">
            <a:xfrm>
              <a:off x="2570163" y="2171700"/>
              <a:ext cx="564939" cy="2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Christian Dior </a:t>
              </a:r>
              <a:endPar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0" name="Rectangle 14"/>
            <p:cNvSpPr>
              <a:spLocks noChangeArrowheads="1"/>
            </p:cNvSpPr>
            <p:nvPr/>
          </p:nvSpPr>
          <p:spPr bwMode="auto">
            <a:xfrm>
              <a:off x="3367088" y="2171700"/>
              <a:ext cx="414999" cy="2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Calvin Klein </a:t>
              </a:r>
              <a:endPar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1" name="Rectangle 16"/>
            <p:cNvSpPr>
              <a:spLocks noChangeArrowheads="1"/>
            </p:cNvSpPr>
            <p:nvPr/>
          </p:nvSpPr>
          <p:spPr bwMode="auto">
            <a:xfrm>
              <a:off x="3957638" y="2260600"/>
              <a:ext cx="665761"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Darjeeling</a:t>
              </a:r>
              <a:endPar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2" name="Rectangle 17"/>
            <p:cNvSpPr>
              <a:spLocks noChangeArrowheads="1"/>
            </p:cNvSpPr>
            <p:nvPr/>
          </p:nvSpPr>
          <p:spPr bwMode="auto">
            <a:xfrm>
              <a:off x="4864100" y="2260600"/>
              <a:ext cx="268817"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Dim</a:t>
              </a:r>
              <a:endPar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3" name="Rectangle 18"/>
            <p:cNvSpPr>
              <a:spLocks noChangeArrowheads="1"/>
            </p:cNvSpPr>
            <p:nvPr/>
          </p:nvSpPr>
          <p:spPr bwMode="auto">
            <a:xfrm>
              <a:off x="5521325" y="2260600"/>
              <a:ext cx="374334"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Esprit</a:t>
              </a:r>
              <a:endPar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4" name="Rectangle 19"/>
            <p:cNvSpPr>
              <a:spLocks noChangeArrowheads="1"/>
            </p:cNvSpPr>
            <p:nvPr/>
          </p:nvSpPr>
          <p:spPr bwMode="auto">
            <a:xfrm>
              <a:off x="6249988" y="2260600"/>
              <a:ext cx="336649"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chemeClr val="bg1"/>
                  </a:solidFill>
                  <a:latin typeface="Open Sans" panose="020B0606030504020204" pitchFamily="34" charset="0"/>
                  <a:ea typeface="Open Sans" panose="020B0606030504020204" pitchFamily="34" charset="0"/>
                  <a:cs typeface="Open Sans" panose="020B0606030504020204" pitchFamily="34" charset="0"/>
                </a:rPr>
                <a:t>Etam</a:t>
              </a:r>
              <a:endParaRPr lang="en-US" sz="24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5" name="Rectangle 20"/>
            <p:cNvSpPr>
              <a:spLocks noChangeArrowheads="1"/>
            </p:cNvSpPr>
            <p:nvPr/>
          </p:nvSpPr>
          <p:spPr bwMode="auto">
            <a:xfrm>
              <a:off x="6899275" y="2260600"/>
              <a:ext cx="468244"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chemeClr val="bg1"/>
                  </a:solidFill>
                  <a:latin typeface="Open Sans" panose="020B0606030504020204" pitchFamily="34" charset="0"/>
                  <a:ea typeface="Open Sans" panose="020B0606030504020204" pitchFamily="34" charset="0"/>
                  <a:cs typeface="Open Sans" panose="020B0606030504020204" pitchFamily="34" charset="0"/>
                </a:rPr>
                <a:t>Playtex</a:t>
              </a:r>
              <a:endParaRPr lang="en-US" sz="24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6" name="Rectangle 21"/>
            <p:cNvSpPr>
              <a:spLocks noChangeArrowheads="1"/>
            </p:cNvSpPr>
            <p:nvPr/>
          </p:nvSpPr>
          <p:spPr bwMode="auto">
            <a:xfrm>
              <a:off x="7510318" y="2171700"/>
              <a:ext cx="673404" cy="2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r>
                <a:rPr lang="en-US" sz="14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Princesse</a:t>
              </a:r>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 Tam-Tam </a:t>
              </a:r>
              <a:endPar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7" name="Rectangle 23"/>
            <p:cNvSpPr>
              <a:spLocks noChangeArrowheads="1"/>
            </p:cNvSpPr>
            <p:nvPr/>
          </p:nvSpPr>
          <p:spPr bwMode="auto">
            <a:xfrm>
              <a:off x="8270875" y="2273300"/>
              <a:ext cx="558989" cy="10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5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Wonderbra</a:t>
              </a:r>
              <a:endPar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8" name="Rectangle 24"/>
            <p:cNvSpPr>
              <a:spLocks noChangeArrowheads="1"/>
            </p:cNvSpPr>
            <p:nvPr/>
          </p:nvSpPr>
          <p:spPr bwMode="auto">
            <a:xfrm>
              <a:off x="315480" y="2549525"/>
              <a:ext cx="699677"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b="1"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Esthetism</a:t>
              </a:r>
              <a:endParaRPr lang="en-US" sz="2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79" name="Rectangle 25"/>
            <p:cNvSpPr>
              <a:spLocks noChangeArrowheads="1"/>
            </p:cNvSpPr>
            <p:nvPr/>
          </p:nvSpPr>
          <p:spPr bwMode="auto">
            <a:xfrm>
              <a:off x="2039938" y="2549525"/>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dirty="0">
                  <a:solidFill>
                    <a:srgbClr val="000000"/>
                  </a:solidFill>
                  <a:latin typeface="Open Sans" panose="020B0606030504020204" pitchFamily="34" charset="0"/>
                  <a:ea typeface="Open Sans" panose="020B0606030504020204" pitchFamily="34" charset="0"/>
                  <a:cs typeface="Open Sans" panose="020B0606030504020204" pitchFamily="34" charset="0"/>
                </a:rPr>
                <a:t>5.9</a:t>
              </a: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180" name="Rectangle 26"/>
            <p:cNvSpPr>
              <a:spLocks noChangeArrowheads="1"/>
            </p:cNvSpPr>
            <p:nvPr/>
          </p:nvSpPr>
          <p:spPr bwMode="auto">
            <a:xfrm>
              <a:off x="2752725" y="2549525"/>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dirty="0">
                  <a:solidFill>
                    <a:srgbClr val="000000"/>
                  </a:solidFill>
                  <a:latin typeface="Open Sans" panose="020B0606030504020204" pitchFamily="34" charset="0"/>
                  <a:ea typeface="Open Sans" panose="020B0606030504020204" pitchFamily="34" charset="0"/>
                  <a:cs typeface="Open Sans" panose="020B0606030504020204" pitchFamily="34" charset="0"/>
                </a:rPr>
                <a:t>5.4</a:t>
              </a: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181" name="Rectangle 27"/>
            <p:cNvSpPr>
              <a:spLocks noChangeArrowheads="1"/>
            </p:cNvSpPr>
            <p:nvPr/>
          </p:nvSpPr>
          <p:spPr bwMode="auto">
            <a:xfrm>
              <a:off x="3465513" y="2549525"/>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4.3</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82" name="Rectangle 28"/>
            <p:cNvSpPr>
              <a:spLocks noChangeArrowheads="1"/>
            </p:cNvSpPr>
            <p:nvPr/>
          </p:nvSpPr>
          <p:spPr bwMode="auto">
            <a:xfrm>
              <a:off x="4179888" y="2549525"/>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4.3</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83" name="Rectangle 29"/>
            <p:cNvSpPr>
              <a:spLocks noChangeArrowheads="1"/>
            </p:cNvSpPr>
            <p:nvPr/>
          </p:nvSpPr>
          <p:spPr bwMode="auto">
            <a:xfrm>
              <a:off x="4892675" y="2549525"/>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3.7</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84" name="Rectangle 30"/>
            <p:cNvSpPr>
              <a:spLocks noChangeArrowheads="1"/>
            </p:cNvSpPr>
            <p:nvPr/>
          </p:nvSpPr>
          <p:spPr bwMode="auto">
            <a:xfrm>
              <a:off x="5605463" y="2549525"/>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3.8</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85" name="Rectangle 31"/>
            <p:cNvSpPr>
              <a:spLocks noChangeArrowheads="1"/>
            </p:cNvSpPr>
            <p:nvPr/>
          </p:nvSpPr>
          <p:spPr bwMode="auto">
            <a:xfrm>
              <a:off x="6319838" y="2549525"/>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3.8</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86" name="Rectangle 32"/>
            <p:cNvSpPr>
              <a:spLocks noChangeArrowheads="1"/>
            </p:cNvSpPr>
            <p:nvPr/>
          </p:nvSpPr>
          <p:spPr bwMode="auto">
            <a:xfrm>
              <a:off x="7032625" y="2549525"/>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3.7</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87" name="Rectangle 33"/>
            <p:cNvSpPr>
              <a:spLocks noChangeArrowheads="1"/>
            </p:cNvSpPr>
            <p:nvPr/>
          </p:nvSpPr>
          <p:spPr bwMode="auto">
            <a:xfrm>
              <a:off x="7745413" y="2549525"/>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4.9</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88" name="Rectangle 34"/>
            <p:cNvSpPr>
              <a:spLocks noChangeArrowheads="1"/>
            </p:cNvSpPr>
            <p:nvPr/>
          </p:nvSpPr>
          <p:spPr bwMode="auto">
            <a:xfrm>
              <a:off x="8459788" y="2549525"/>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3.5</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89" name="Rectangle 35"/>
            <p:cNvSpPr>
              <a:spLocks noChangeArrowheads="1"/>
            </p:cNvSpPr>
            <p:nvPr/>
          </p:nvSpPr>
          <p:spPr bwMode="auto">
            <a:xfrm>
              <a:off x="315480" y="2748107"/>
              <a:ext cx="58034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Comfort</a:t>
              </a:r>
              <a:endParaRPr lang="en-US" sz="2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90" name="Rectangle 36"/>
            <p:cNvSpPr>
              <a:spLocks noChangeArrowheads="1"/>
            </p:cNvSpPr>
            <p:nvPr/>
          </p:nvSpPr>
          <p:spPr bwMode="auto">
            <a:xfrm>
              <a:off x="2039938" y="2748107"/>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4.9</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91" name="Rectangle 37"/>
            <p:cNvSpPr>
              <a:spLocks noChangeArrowheads="1"/>
            </p:cNvSpPr>
            <p:nvPr/>
          </p:nvSpPr>
          <p:spPr bwMode="auto">
            <a:xfrm>
              <a:off x="2752725" y="2748107"/>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4.5</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92" name="Rectangle 38"/>
            <p:cNvSpPr>
              <a:spLocks noChangeArrowheads="1"/>
            </p:cNvSpPr>
            <p:nvPr/>
          </p:nvSpPr>
          <p:spPr bwMode="auto">
            <a:xfrm>
              <a:off x="3465513" y="2748107"/>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5.1</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93" name="Rectangle 39"/>
            <p:cNvSpPr>
              <a:spLocks noChangeArrowheads="1"/>
            </p:cNvSpPr>
            <p:nvPr/>
          </p:nvSpPr>
          <p:spPr bwMode="auto">
            <a:xfrm>
              <a:off x="4179888" y="2748107"/>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4.4</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94" name="Rectangle 40"/>
            <p:cNvSpPr>
              <a:spLocks noChangeArrowheads="1"/>
            </p:cNvSpPr>
            <p:nvPr/>
          </p:nvSpPr>
          <p:spPr bwMode="auto">
            <a:xfrm>
              <a:off x="4892675" y="2748107"/>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5.5</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95" name="Rectangle 41"/>
            <p:cNvSpPr>
              <a:spLocks noChangeArrowheads="1"/>
            </p:cNvSpPr>
            <p:nvPr/>
          </p:nvSpPr>
          <p:spPr bwMode="auto">
            <a:xfrm>
              <a:off x="5605463" y="2748107"/>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4.6</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96" name="Rectangle 42"/>
            <p:cNvSpPr>
              <a:spLocks noChangeArrowheads="1"/>
            </p:cNvSpPr>
            <p:nvPr/>
          </p:nvSpPr>
          <p:spPr bwMode="auto">
            <a:xfrm>
              <a:off x="6319838" y="2748107"/>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4.6</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97" name="Rectangle 43"/>
            <p:cNvSpPr>
              <a:spLocks noChangeArrowheads="1"/>
            </p:cNvSpPr>
            <p:nvPr/>
          </p:nvSpPr>
          <p:spPr bwMode="auto">
            <a:xfrm>
              <a:off x="7032625" y="2748107"/>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4.7</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98" name="Rectangle 44"/>
            <p:cNvSpPr>
              <a:spLocks noChangeArrowheads="1"/>
            </p:cNvSpPr>
            <p:nvPr/>
          </p:nvSpPr>
          <p:spPr bwMode="auto">
            <a:xfrm>
              <a:off x="7745413" y="2748107"/>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4.8</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199" name="Rectangle 45"/>
            <p:cNvSpPr>
              <a:spLocks noChangeArrowheads="1"/>
            </p:cNvSpPr>
            <p:nvPr/>
          </p:nvSpPr>
          <p:spPr bwMode="auto">
            <a:xfrm>
              <a:off x="8459788" y="2748107"/>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3.7</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00" name="Rectangle 46"/>
            <p:cNvSpPr>
              <a:spLocks noChangeArrowheads="1"/>
            </p:cNvSpPr>
            <p:nvPr/>
          </p:nvSpPr>
          <p:spPr bwMode="auto">
            <a:xfrm>
              <a:off x="315480" y="2946689"/>
              <a:ext cx="350467"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b="1">
                  <a:solidFill>
                    <a:srgbClr val="000000"/>
                  </a:solidFill>
                  <a:latin typeface="Open Sans" panose="020B0606030504020204" pitchFamily="34" charset="0"/>
                  <a:ea typeface="Open Sans" panose="020B0606030504020204" pitchFamily="34" charset="0"/>
                  <a:cs typeface="Open Sans" panose="020B0606030504020204" pitchFamily="34" charset="0"/>
                </a:rPr>
                <a:t>Price</a:t>
              </a:r>
              <a:endParaRPr lang="en-US" sz="2400" b="1">
                <a:latin typeface="Open Sans" panose="020B0606030504020204" pitchFamily="34" charset="0"/>
                <a:ea typeface="Open Sans" panose="020B0606030504020204" pitchFamily="34" charset="0"/>
                <a:cs typeface="Open Sans" panose="020B0606030504020204" pitchFamily="34" charset="0"/>
              </a:endParaRPr>
            </a:p>
          </p:txBody>
        </p:sp>
        <p:sp>
          <p:nvSpPr>
            <p:cNvPr id="201" name="Rectangle 47"/>
            <p:cNvSpPr>
              <a:spLocks noChangeArrowheads="1"/>
            </p:cNvSpPr>
            <p:nvPr/>
          </p:nvSpPr>
          <p:spPr bwMode="auto">
            <a:xfrm>
              <a:off x="2039938" y="2946689"/>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5.8</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02" name="Rectangle 48"/>
            <p:cNvSpPr>
              <a:spLocks noChangeArrowheads="1"/>
            </p:cNvSpPr>
            <p:nvPr/>
          </p:nvSpPr>
          <p:spPr bwMode="auto">
            <a:xfrm>
              <a:off x="2752725" y="2946689"/>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6.9</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03" name="Rectangle 49"/>
            <p:cNvSpPr>
              <a:spLocks noChangeArrowheads="1"/>
            </p:cNvSpPr>
            <p:nvPr/>
          </p:nvSpPr>
          <p:spPr bwMode="auto">
            <a:xfrm>
              <a:off x="3465513" y="2946689"/>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5.8</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04" name="Rectangle 50"/>
            <p:cNvSpPr>
              <a:spLocks noChangeArrowheads="1"/>
            </p:cNvSpPr>
            <p:nvPr/>
          </p:nvSpPr>
          <p:spPr bwMode="auto">
            <a:xfrm>
              <a:off x="4179888" y="2946689"/>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4.7</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05" name="Rectangle 51"/>
            <p:cNvSpPr>
              <a:spLocks noChangeArrowheads="1"/>
            </p:cNvSpPr>
            <p:nvPr/>
          </p:nvSpPr>
          <p:spPr bwMode="auto">
            <a:xfrm>
              <a:off x="4892675" y="2946689"/>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3.1</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06" name="Rectangle 52"/>
            <p:cNvSpPr>
              <a:spLocks noChangeArrowheads="1"/>
            </p:cNvSpPr>
            <p:nvPr/>
          </p:nvSpPr>
          <p:spPr bwMode="auto">
            <a:xfrm>
              <a:off x="5605463" y="2946689"/>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4.2</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07" name="Rectangle 53"/>
            <p:cNvSpPr>
              <a:spLocks noChangeArrowheads="1"/>
            </p:cNvSpPr>
            <p:nvPr/>
          </p:nvSpPr>
          <p:spPr bwMode="auto">
            <a:xfrm>
              <a:off x="6319838" y="2946689"/>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2.7</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08" name="Rectangle 54"/>
            <p:cNvSpPr>
              <a:spLocks noChangeArrowheads="1"/>
            </p:cNvSpPr>
            <p:nvPr/>
          </p:nvSpPr>
          <p:spPr bwMode="auto">
            <a:xfrm>
              <a:off x="7032625" y="2946689"/>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3.6</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09" name="Rectangle 55"/>
            <p:cNvSpPr>
              <a:spLocks noChangeArrowheads="1"/>
            </p:cNvSpPr>
            <p:nvPr/>
          </p:nvSpPr>
          <p:spPr bwMode="auto">
            <a:xfrm>
              <a:off x="7745413" y="2946689"/>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4.5</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10" name="Rectangle 56"/>
            <p:cNvSpPr>
              <a:spLocks noChangeArrowheads="1"/>
            </p:cNvSpPr>
            <p:nvPr/>
          </p:nvSpPr>
          <p:spPr bwMode="auto">
            <a:xfrm>
              <a:off x="8459788" y="2946689"/>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4.7</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11" name="Rectangle 57"/>
            <p:cNvSpPr>
              <a:spLocks noChangeArrowheads="1"/>
            </p:cNvSpPr>
            <p:nvPr/>
          </p:nvSpPr>
          <p:spPr bwMode="auto">
            <a:xfrm>
              <a:off x="315480" y="3164466"/>
              <a:ext cx="746155"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b="1">
                  <a:solidFill>
                    <a:srgbClr val="000000"/>
                  </a:solidFill>
                  <a:latin typeface="Open Sans" panose="020B0606030504020204" pitchFamily="34" charset="0"/>
                  <a:ea typeface="Open Sans" panose="020B0606030504020204" pitchFamily="34" charset="0"/>
                  <a:cs typeface="Open Sans" panose="020B0606030504020204" pitchFamily="34" charset="0"/>
                </a:rPr>
                <a:t>Originality</a:t>
              </a:r>
              <a:endParaRPr lang="en-US" sz="2400" b="1">
                <a:latin typeface="Open Sans" panose="020B0606030504020204" pitchFamily="34" charset="0"/>
                <a:ea typeface="Open Sans" panose="020B0606030504020204" pitchFamily="34" charset="0"/>
                <a:cs typeface="Open Sans" panose="020B0606030504020204" pitchFamily="34" charset="0"/>
              </a:endParaRPr>
            </a:p>
          </p:txBody>
        </p:sp>
        <p:sp>
          <p:nvSpPr>
            <p:cNvPr id="212" name="Rectangle 58"/>
            <p:cNvSpPr>
              <a:spLocks noChangeArrowheads="1"/>
            </p:cNvSpPr>
            <p:nvPr/>
          </p:nvSpPr>
          <p:spPr bwMode="auto">
            <a:xfrm>
              <a:off x="2039938" y="3164466"/>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dirty="0">
                  <a:solidFill>
                    <a:srgbClr val="000000"/>
                  </a:solidFill>
                  <a:latin typeface="Open Sans" panose="020B0606030504020204" pitchFamily="34" charset="0"/>
                  <a:ea typeface="Open Sans" panose="020B0606030504020204" pitchFamily="34" charset="0"/>
                  <a:cs typeface="Open Sans" panose="020B0606030504020204" pitchFamily="34" charset="0"/>
                </a:rPr>
                <a:t>5.5</a:t>
              </a: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13" name="Rectangle 59"/>
            <p:cNvSpPr>
              <a:spLocks noChangeArrowheads="1"/>
            </p:cNvSpPr>
            <p:nvPr/>
          </p:nvSpPr>
          <p:spPr bwMode="auto">
            <a:xfrm>
              <a:off x="2752725" y="3164466"/>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5.3</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14" name="Rectangle 60"/>
            <p:cNvSpPr>
              <a:spLocks noChangeArrowheads="1"/>
            </p:cNvSpPr>
            <p:nvPr/>
          </p:nvSpPr>
          <p:spPr bwMode="auto">
            <a:xfrm>
              <a:off x="3465513" y="3164466"/>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3.7</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15" name="Rectangle 61"/>
            <p:cNvSpPr>
              <a:spLocks noChangeArrowheads="1"/>
            </p:cNvSpPr>
            <p:nvPr/>
          </p:nvSpPr>
          <p:spPr bwMode="auto">
            <a:xfrm>
              <a:off x="4179888" y="3164466"/>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4.0</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16" name="Rectangle 62"/>
            <p:cNvSpPr>
              <a:spLocks noChangeArrowheads="1"/>
            </p:cNvSpPr>
            <p:nvPr/>
          </p:nvSpPr>
          <p:spPr bwMode="auto">
            <a:xfrm>
              <a:off x="4892675" y="3164466"/>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3.2</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17" name="Rectangle 63"/>
            <p:cNvSpPr>
              <a:spLocks noChangeArrowheads="1"/>
            </p:cNvSpPr>
            <p:nvPr/>
          </p:nvSpPr>
          <p:spPr bwMode="auto">
            <a:xfrm>
              <a:off x="5605463" y="3164466"/>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3.2</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18" name="Rectangle 64"/>
            <p:cNvSpPr>
              <a:spLocks noChangeArrowheads="1"/>
            </p:cNvSpPr>
            <p:nvPr/>
          </p:nvSpPr>
          <p:spPr bwMode="auto">
            <a:xfrm>
              <a:off x="6319838" y="3164466"/>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3.4</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19" name="Rectangle 65"/>
            <p:cNvSpPr>
              <a:spLocks noChangeArrowheads="1"/>
            </p:cNvSpPr>
            <p:nvPr/>
          </p:nvSpPr>
          <p:spPr bwMode="auto">
            <a:xfrm>
              <a:off x="7032625" y="3164466"/>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2.6</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20" name="Rectangle 66"/>
            <p:cNvSpPr>
              <a:spLocks noChangeArrowheads="1"/>
            </p:cNvSpPr>
            <p:nvPr/>
          </p:nvSpPr>
          <p:spPr bwMode="auto">
            <a:xfrm>
              <a:off x="7745413" y="3164466"/>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4.7</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21" name="Rectangle 67"/>
            <p:cNvSpPr>
              <a:spLocks noChangeArrowheads="1"/>
            </p:cNvSpPr>
            <p:nvPr/>
          </p:nvSpPr>
          <p:spPr bwMode="auto">
            <a:xfrm>
              <a:off x="8459788" y="3164466"/>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3.1</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22" name="Rectangle 68"/>
            <p:cNvSpPr>
              <a:spLocks noChangeArrowheads="1"/>
            </p:cNvSpPr>
            <p:nvPr/>
          </p:nvSpPr>
          <p:spPr bwMode="auto">
            <a:xfrm>
              <a:off x="315480" y="3363048"/>
              <a:ext cx="320018"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b="1">
                  <a:solidFill>
                    <a:srgbClr val="000000"/>
                  </a:solidFill>
                  <a:latin typeface="Open Sans" panose="020B0606030504020204" pitchFamily="34" charset="0"/>
                  <a:ea typeface="Open Sans" panose="020B0606030504020204" pitchFamily="34" charset="0"/>
                  <a:cs typeface="Open Sans" panose="020B0606030504020204" pitchFamily="34" charset="0"/>
                </a:rPr>
                <a:t>Sexy</a:t>
              </a:r>
              <a:endParaRPr lang="en-US" sz="2400" b="1">
                <a:latin typeface="Open Sans" panose="020B0606030504020204" pitchFamily="34" charset="0"/>
                <a:ea typeface="Open Sans" panose="020B0606030504020204" pitchFamily="34" charset="0"/>
                <a:cs typeface="Open Sans" panose="020B0606030504020204" pitchFamily="34" charset="0"/>
              </a:endParaRPr>
            </a:p>
          </p:txBody>
        </p:sp>
        <p:sp>
          <p:nvSpPr>
            <p:cNvPr id="223" name="Rectangle 69"/>
            <p:cNvSpPr>
              <a:spLocks noChangeArrowheads="1"/>
            </p:cNvSpPr>
            <p:nvPr/>
          </p:nvSpPr>
          <p:spPr bwMode="auto">
            <a:xfrm>
              <a:off x="2039938" y="3363048"/>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6.1</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24" name="Rectangle 70"/>
            <p:cNvSpPr>
              <a:spLocks noChangeArrowheads="1"/>
            </p:cNvSpPr>
            <p:nvPr/>
          </p:nvSpPr>
          <p:spPr bwMode="auto">
            <a:xfrm>
              <a:off x="2752725" y="3363048"/>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5.3</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25" name="Rectangle 71"/>
            <p:cNvSpPr>
              <a:spLocks noChangeArrowheads="1"/>
            </p:cNvSpPr>
            <p:nvPr/>
          </p:nvSpPr>
          <p:spPr bwMode="auto">
            <a:xfrm>
              <a:off x="3465513" y="3363048"/>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3.4</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26" name="Rectangle 72"/>
            <p:cNvSpPr>
              <a:spLocks noChangeArrowheads="1"/>
            </p:cNvSpPr>
            <p:nvPr/>
          </p:nvSpPr>
          <p:spPr bwMode="auto">
            <a:xfrm>
              <a:off x="4179888" y="3363048"/>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4.7</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27" name="Rectangle 73"/>
            <p:cNvSpPr>
              <a:spLocks noChangeArrowheads="1"/>
            </p:cNvSpPr>
            <p:nvPr/>
          </p:nvSpPr>
          <p:spPr bwMode="auto">
            <a:xfrm>
              <a:off x="4892675" y="3363048"/>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2.9</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28" name="Rectangle 74"/>
            <p:cNvSpPr>
              <a:spLocks noChangeArrowheads="1"/>
            </p:cNvSpPr>
            <p:nvPr/>
          </p:nvSpPr>
          <p:spPr bwMode="auto">
            <a:xfrm>
              <a:off x="5605463" y="3363048"/>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3.2</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29" name="Rectangle 75"/>
            <p:cNvSpPr>
              <a:spLocks noChangeArrowheads="1"/>
            </p:cNvSpPr>
            <p:nvPr/>
          </p:nvSpPr>
          <p:spPr bwMode="auto">
            <a:xfrm>
              <a:off x="6319838" y="3363048"/>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3.8</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30" name="Rectangle 76"/>
            <p:cNvSpPr>
              <a:spLocks noChangeArrowheads="1"/>
            </p:cNvSpPr>
            <p:nvPr/>
          </p:nvSpPr>
          <p:spPr bwMode="auto">
            <a:xfrm>
              <a:off x="7032625" y="3363048"/>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2.4</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31" name="Rectangle 77"/>
            <p:cNvSpPr>
              <a:spLocks noChangeArrowheads="1"/>
            </p:cNvSpPr>
            <p:nvPr/>
          </p:nvSpPr>
          <p:spPr bwMode="auto">
            <a:xfrm>
              <a:off x="7745413" y="3363048"/>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4.6</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32" name="Rectangle 78"/>
            <p:cNvSpPr>
              <a:spLocks noChangeArrowheads="1"/>
            </p:cNvSpPr>
            <p:nvPr/>
          </p:nvSpPr>
          <p:spPr bwMode="auto">
            <a:xfrm>
              <a:off x="8459788" y="3363048"/>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4.3</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33" name="Rectangle 79"/>
            <p:cNvSpPr>
              <a:spLocks noChangeArrowheads="1"/>
            </p:cNvSpPr>
            <p:nvPr/>
          </p:nvSpPr>
          <p:spPr bwMode="auto">
            <a:xfrm>
              <a:off x="315480" y="3561630"/>
              <a:ext cx="1002410"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b="1">
                  <a:solidFill>
                    <a:srgbClr val="000000"/>
                  </a:solidFill>
                  <a:latin typeface="Open Sans" panose="020B0606030504020204" pitchFamily="34" charset="0"/>
                  <a:ea typeface="Open Sans" panose="020B0606030504020204" pitchFamily="34" charset="0"/>
                  <a:cs typeface="Open Sans" panose="020B0606030504020204" pitchFamily="34" charset="0"/>
                </a:rPr>
                <a:t>Redefine body</a:t>
              </a:r>
              <a:endParaRPr lang="en-US" sz="2400" b="1">
                <a:latin typeface="Open Sans" panose="020B0606030504020204" pitchFamily="34" charset="0"/>
                <a:ea typeface="Open Sans" panose="020B0606030504020204" pitchFamily="34" charset="0"/>
                <a:cs typeface="Open Sans" panose="020B0606030504020204" pitchFamily="34" charset="0"/>
              </a:endParaRPr>
            </a:p>
          </p:txBody>
        </p:sp>
        <p:sp>
          <p:nvSpPr>
            <p:cNvPr id="234" name="Rectangle 80"/>
            <p:cNvSpPr>
              <a:spLocks noChangeArrowheads="1"/>
            </p:cNvSpPr>
            <p:nvPr/>
          </p:nvSpPr>
          <p:spPr bwMode="auto">
            <a:xfrm>
              <a:off x="2039938" y="3561630"/>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4.1</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35" name="Rectangle 81"/>
            <p:cNvSpPr>
              <a:spLocks noChangeArrowheads="1"/>
            </p:cNvSpPr>
            <p:nvPr/>
          </p:nvSpPr>
          <p:spPr bwMode="auto">
            <a:xfrm>
              <a:off x="2752725" y="3561630"/>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3.3</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36" name="Rectangle 82"/>
            <p:cNvSpPr>
              <a:spLocks noChangeArrowheads="1"/>
            </p:cNvSpPr>
            <p:nvPr/>
          </p:nvSpPr>
          <p:spPr bwMode="auto">
            <a:xfrm>
              <a:off x="3465513" y="3561630"/>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2.6</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37" name="Rectangle 83"/>
            <p:cNvSpPr>
              <a:spLocks noChangeArrowheads="1"/>
            </p:cNvSpPr>
            <p:nvPr/>
          </p:nvSpPr>
          <p:spPr bwMode="auto">
            <a:xfrm>
              <a:off x="4179888" y="3561630"/>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3.1</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38" name="Rectangle 84"/>
            <p:cNvSpPr>
              <a:spLocks noChangeArrowheads="1"/>
            </p:cNvSpPr>
            <p:nvPr/>
          </p:nvSpPr>
          <p:spPr bwMode="auto">
            <a:xfrm>
              <a:off x="4892675" y="3561630"/>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3.1</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39" name="Rectangle 85"/>
            <p:cNvSpPr>
              <a:spLocks noChangeArrowheads="1"/>
            </p:cNvSpPr>
            <p:nvPr/>
          </p:nvSpPr>
          <p:spPr bwMode="auto">
            <a:xfrm>
              <a:off x="5605463" y="3561630"/>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2.7</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40" name="Rectangle 86"/>
            <p:cNvSpPr>
              <a:spLocks noChangeArrowheads="1"/>
            </p:cNvSpPr>
            <p:nvPr/>
          </p:nvSpPr>
          <p:spPr bwMode="auto">
            <a:xfrm>
              <a:off x="6319838" y="3561630"/>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2.8</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41" name="Rectangle 87"/>
            <p:cNvSpPr>
              <a:spLocks noChangeArrowheads="1"/>
            </p:cNvSpPr>
            <p:nvPr/>
          </p:nvSpPr>
          <p:spPr bwMode="auto">
            <a:xfrm>
              <a:off x="7032625" y="3561630"/>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3.4</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42" name="Rectangle 88"/>
            <p:cNvSpPr>
              <a:spLocks noChangeArrowheads="1"/>
            </p:cNvSpPr>
            <p:nvPr/>
          </p:nvSpPr>
          <p:spPr bwMode="auto">
            <a:xfrm>
              <a:off x="7745413" y="3561630"/>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3.3</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43" name="Rectangle 89"/>
            <p:cNvSpPr>
              <a:spLocks noChangeArrowheads="1"/>
            </p:cNvSpPr>
            <p:nvPr/>
          </p:nvSpPr>
          <p:spPr bwMode="auto">
            <a:xfrm>
              <a:off x="8459788" y="3561630"/>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5.3</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44" name="Rectangle 90"/>
            <p:cNvSpPr>
              <a:spLocks noChangeArrowheads="1"/>
            </p:cNvSpPr>
            <p:nvPr/>
          </p:nvSpPr>
          <p:spPr bwMode="auto">
            <a:xfrm>
              <a:off x="315480" y="3760212"/>
              <a:ext cx="493669"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b="1">
                  <a:solidFill>
                    <a:srgbClr val="000000"/>
                  </a:solidFill>
                  <a:latin typeface="Open Sans" panose="020B0606030504020204" pitchFamily="34" charset="0"/>
                  <a:ea typeface="Open Sans" panose="020B0606030504020204" pitchFamily="34" charset="0"/>
                  <a:cs typeface="Open Sans" panose="020B0606030504020204" pitchFamily="34" charset="0"/>
                </a:rPr>
                <a:t>Special</a:t>
              </a:r>
              <a:endParaRPr lang="en-US" sz="2400" b="1">
                <a:latin typeface="Open Sans" panose="020B0606030504020204" pitchFamily="34" charset="0"/>
                <a:ea typeface="Open Sans" panose="020B0606030504020204" pitchFamily="34" charset="0"/>
                <a:cs typeface="Open Sans" panose="020B0606030504020204" pitchFamily="34" charset="0"/>
              </a:endParaRPr>
            </a:p>
          </p:txBody>
        </p:sp>
        <p:sp>
          <p:nvSpPr>
            <p:cNvPr id="245" name="Rectangle 91"/>
            <p:cNvSpPr>
              <a:spLocks noChangeArrowheads="1"/>
            </p:cNvSpPr>
            <p:nvPr/>
          </p:nvSpPr>
          <p:spPr bwMode="auto">
            <a:xfrm>
              <a:off x="2039938" y="3760212"/>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3.8</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46" name="Rectangle 92"/>
            <p:cNvSpPr>
              <a:spLocks noChangeArrowheads="1"/>
            </p:cNvSpPr>
            <p:nvPr/>
          </p:nvSpPr>
          <p:spPr bwMode="auto">
            <a:xfrm>
              <a:off x="2752725" y="3760212"/>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3.4</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47" name="Rectangle 93"/>
            <p:cNvSpPr>
              <a:spLocks noChangeArrowheads="1"/>
            </p:cNvSpPr>
            <p:nvPr/>
          </p:nvSpPr>
          <p:spPr bwMode="auto">
            <a:xfrm>
              <a:off x="3465513" y="3760212"/>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2.4</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48" name="Rectangle 94"/>
            <p:cNvSpPr>
              <a:spLocks noChangeArrowheads="1"/>
            </p:cNvSpPr>
            <p:nvPr/>
          </p:nvSpPr>
          <p:spPr bwMode="auto">
            <a:xfrm>
              <a:off x="4179888" y="3760212"/>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2.8</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49" name="Rectangle 95"/>
            <p:cNvSpPr>
              <a:spLocks noChangeArrowheads="1"/>
            </p:cNvSpPr>
            <p:nvPr/>
          </p:nvSpPr>
          <p:spPr bwMode="auto">
            <a:xfrm>
              <a:off x="4892675" y="3760212"/>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2.4</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50" name="Rectangle 96"/>
            <p:cNvSpPr>
              <a:spLocks noChangeArrowheads="1"/>
            </p:cNvSpPr>
            <p:nvPr/>
          </p:nvSpPr>
          <p:spPr bwMode="auto">
            <a:xfrm>
              <a:off x="5605463" y="3760212"/>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2.5</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51" name="Rectangle 97"/>
            <p:cNvSpPr>
              <a:spLocks noChangeArrowheads="1"/>
            </p:cNvSpPr>
            <p:nvPr/>
          </p:nvSpPr>
          <p:spPr bwMode="auto">
            <a:xfrm>
              <a:off x="6319838" y="3760212"/>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2.4</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52" name="Rectangle 98"/>
            <p:cNvSpPr>
              <a:spLocks noChangeArrowheads="1"/>
            </p:cNvSpPr>
            <p:nvPr/>
          </p:nvSpPr>
          <p:spPr bwMode="auto">
            <a:xfrm>
              <a:off x="7032625" y="3760212"/>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2.3</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53" name="Rectangle 99"/>
            <p:cNvSpPr>
              <a:spLocks noChangeArrowheads="1"/>
            </p:cNvSpPr>
            <p:nvPr/>
          </p:nvSpPr>
          <p:spPr bwMode="auto">
            <a:xfrm>
              <a:off x="7745413" y="3760212"/>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3.2</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54" name="Rectangle 100"/>
            <p:cNvSpPr>
              <a:spLocks noChangeArrowheads="1"/>
            </p:cNvSpPr>
            <p:nvPr/>
          </p:nvSpPr>
          <p:spPr bwMode="auto">
            <a:xfrm>
              <a:off x="8459788" y="3760212"/>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3.5</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55" name="Rectangle 101"/>
            <p:cNvSpPr>
              <a:spLocks noChangeArrowheads="1"/>
            </p:cNvSpPr>
            <p:nvPr/>
          </p:nvSpPr>
          <p:spPr bwMode="auto">
            <a:xfrm>
              <a:off x="315480" y="3958794"/>
              <a:ext cx="820268"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b="1">
                  <a:solidFill>
                    <a:srgbClr val="000000"/>
                  </a:solidFill>
                  <a:latin typeface="Open Sans" panose="020B0606030504020204" pitchFamily="34" charset="0"/>
                  <a:ea typeface="Open Sans" panose="020B0606030504020204" pitchFamily="34" charset="0"/>
                  <a:cs typeface="Open Sans" panose="020B0606030504020204" pitchFamily="34" charset="0"/>
                </a:rPr>
                <a:t>Adequation</a:t>
              </a:r>
              <a:endParaRPr lang="en-US" sz="2400" b="1">
                <a:latin typeface="Open Sans" panose="020B0606030504020204" pitchFamily="34" charset="0"/>
                <a:ea typeface="Open Sans" panose="020B0606030504020204" pitchFamily="34" charset="0"/>
                <a:cs typeface="Open Sans" panose="020B0606030504020204" pitchFamily="34" charset="0"/>
              </a:endParaRPr>
            </a:p>
          </p:txBody>
        </p:sp>
        <p:sp>
          <p:nvSpPr>
            <p:cNvPr id="256" name="Rectangle 102"/>
            <p:cNvSpPr>
              <a:spLocks noChangeArrowheads="1"/>
            </p:cNvSpPr>
            <p:nvPr/>
          </p:nvSpPr>
          <p:spPr bwMode="auto">
            <a:xfrm>
              <a:off x="2039938" y="3958794"/>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4.1</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57" name="Rectangle 103"/>
            <p:cNvSpPr>
              <a:spLocks noChangeArrowheads="1"/>
            </p:cNvSpPr>
            <p:nvPr/>
          </p:nvSpPr>
          <p:spPr bwMode="auto">
            <a:xfrm>
              <a:off x="2752725" y="3958794"/>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2.3</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58" name="Rectangle 104"/>
            <p:cNvSpPr>
              <a:spLocks noChangeArrowheads="1"/>
            </p:cNvSpPr>
            <p:nvPr/>
          </p:nvSpPr>
          <p:spPr bwMode="auto">
            <a:xfrm>
              <a:off x="3465513" y="3958794"/>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3.9</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59" name="Rectangle 105"/>
            <p:cNvSpPr>
              <a:spLocks noChangeArrowheads="1"/>
            </p:cNvSpPr>
            <p:nvPr/>
          </p:nvSpPr>
          <p:spPr bwMode="auto">
            <a:xfrm>
              <a:off x="4179888" y="3958794"/>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3.7</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60" name="Rectangle 106"/>
            <p:cNvSpPr>
              <a:spLocks noChangeArrowheads="1"/>
            </p:cNvSpPr>
            <p:nvPr/>
          </p:nvSpPr>
          <p:spPr bwMode="auto">
            <a:xfrm>
              <a:off x="4892675" y="3958794"/>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4.4</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61" name="Rectangle 107"/>
            <p:cNvSpPr>
              <a:spLocks noChangeArrowheads="1"/>
            </p:cNvSpPr>
            <p:nvPr/>
          </p:nvSpPr>
          <p:spPr bwMode="auto">
            <a:xfrm>
              <a:off x="5605463" y="3958794"/>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4.0</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62" name="Rectangle 108"/>
            <p:cNvSpPr>
              <a:spLocks noChangeArrowheads="1"/>
            </p:cNvSpPr>
            <p:nvPr/>
          </p:nvSpPr>
          <p:spPr bwMode="auto">
            <a:xfrm>
              <a:off x="6319838" y="3958794"/>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4.8</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63" name="Rectangle 109"/>
            <p:cNvSpPr>
              <a:spLocks noChangeArrowheads="1"/>
            </p:cNvSpPr>
            <p:nvPr/>
          </p:nvSpPr>
          <p:spPr bwMode="auto">
            <a:xfrm>
              <a:off x="7032625" y="3958794"/>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2.4</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64" name="Rectangle 110"/>
            <p:cNvSpPr>
              <a:spLocks noChangeArrowheads="1"/>
            </p:cNvSpPr>
            <p:nvPr/>
          </p:nvSpPr>
          <p:spPr bwMode="auto">
            <a:xfrm>
              <a:off x="7745413" y="3958794"/>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4.6</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65" name="Rectangle 111"/>
            <p:cNvSpPr>
              <a:spLocks noChangeArrowheads="1"/>
            </p:cNvSpPr>
            <p:nvPr/>
          </p:nvSpPr>
          <p:spPr bwMode="auto">
            <a:xfrm>
              <a:off x="8459788" y="3958794"/>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2.4</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66" name="Rectangle 112"/>
            <p:cNvSpPr>
              <a:spLocks noChangeArrowheads="1"/>
            </p:cNvSpPr>
            <p:nvPr/>
          </p:nvSpPr>
          <p:spPr bwMode="auto">
            <a:xfrm>
              <a:off x="315480" y="4155788"/>
              <a:ext cx="699677"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b="1">
                  <a:solidFill>
                    <a:srgbClr val="000000"/>
                  </a:solidFill>
                  <a:latin typeface="Open Sans" panose="020B0606030504020204" pitchFamily="34" charset="0"/>
                  <a:ea typeface="Open Sans" panose="020B0606030504020204" pitchFamily="34" charset="0"/>
                  <a:cs typeface="Open Sans" panose="020B0606030504020204" pitchFamily="34" charset="0"/>
                </a:rPr>
                <a:t>Seduction</a:t>
              </a:r>
              <a:endParaRPr lang="en-US" sz="2400" b="1">
                <a:latin typeface="Open Sans" panose="020B0606030504020204" pitchFamily="34" charset="0"/>
                <a:ea typeface="Open Sans" panose="020B0606030504020204" pitchFamily="34" charset="0"/>
                <a:cs typeface="Open Sans" panose="020B0606030504020204" pitchFamily="34" charset="0"/>
              </a:endParaRPr>
            </a:p>
          </p:txBody>
        </p:sp>
        <p:sp>
          <p:nvSpPr>
            <p:cNvPr id="267" name="Rectangle 113"/>
            <p:cNvSpPr>
              <a:spLocks noChangeArrowheads="1"/>
            </p:cNvSpPr>
            <p:nvPr/>
          </p:nvSpPr>
          <p:spPr bwMode="auto">
            <a:xfrm>
              <a:off x="2039938" y="4155788"/>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5.7</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68" name="Rectangle 114"/>
            <p:cNvSpPr>
              <a:spLocks noChangeArrowheads="1"/>
            </p:cNvSpPr>
            <p:nvPr/>
          </p:nvSpPr>
          <p:spPr bwMode="auto">
            <a:xfrm>
              <a:off x="2752725" y="4155788"/>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4.2</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69" name="Rectangle 115"/>
            <p:cNvSpPr>
              <a:spLocks noChangeArrowheads="1"/>
            </p:cNvSpPr>
            <p:nvPr/>
          </p:nvSpPr>
          <p:spPr bwMode="auto">
            <a:xfrm>
              <a:off x="3465513" y="4155788"/>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3.7</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70" name="Rectangle 116"/>
            <p:cNvSpPr>
              <a:spLocks noChangeArrowheads="1"/>
            </p:cNvSpPr>
            <p:nvPr/>
          </p:nvSpPr>
          <p:spPr bwMode="auto">
            <a:xfrm>
              <a:off x="4179888" y="4155788"/>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4.0</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71" name="Rectangle 117"/>
            <p:cNvSpPr>
              <a:spLocks noChangeArrowheads="1"/>
            </p:cNvSpPr>
            <p:nvPr/>
          </p:nvSpPr>
          <p:spPr bwMode="auto">
            <a:xfrm>
              <a:off x="4892675" y="4155788"/>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3.2</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72" name="Rectangle 118"/>
            <p:cNvSpPr>
              <a:spLocks noChangeArrowheads="1"/>
            </p:cNvSpPr>
            <p:nvPr/>
          </p:nvSpPr>
          <p:spPr bwMode="auto">
            <a:xfrm>
              <a:off x="5605463" y="4155788"/>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3.4</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73" name="Rectangle 119"/>
            <p:cNvSpPr>
              <a:spLocks noChangeArrowheads="1"/>
            </p:cNvSpPr>
            <p:nvPr/>
          </p:nvSpPr>
          <p:spPr bwMode="auto">
            <a:xfrm>
              <a:off x="6319838" y="4155788"/>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3.7</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74" name="Rectangle 120"/>
            <p:cNvSpPr>
              <a:spLocks noChangeArrowheads="1"/>
            </p:cNvSpPr>
            <p:nvPr/>
          </p:nvSpPr>
          <p:spPr bwMode="auto">
            <a:xfrm>
              <a:off x="7032625" y="4155788"/>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2.4</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75" name="Rectangle 121"/>
            <p:cNvSpPr>
              <a:spLocks noChangeArrowheads="1"/>
            </p:cNvSpPr>
            <p:nvPr/>
          </p:nvSpPr>
          <p:spPr bwMode="auto">
            <a:xfrm>
              <a:off x="7745413" y="4155788"/>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4.7</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76" name="Rectangle 122"/>
            <p:cNvSpPr>
              <a:spLocks noChangeArrowheads="1"/>
            </p:cNvSpPr>
            <p:nvPr/>
          </p:nvSpPr>
          <p:spPr bwMode="auto">
            <a:xfrm>
              <a:off x="8459788" y="4155788"/>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3.7</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77" name="Rectangle 123"/>
            <p:cNvSpPr>
              <a:spLocks noChangeArrowheads="1"/>
            </p:cNvSpPr>
            <p:nvPr/>
          </p:nvSpPr>
          <p:spPr bwMode="auto">
            <a:xfrm>
              <a:off x="315480" y="4354370"/>
              <a:ext cx="1568634"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b="1">
                  <a:solidFill>
                    <a:srgbClr val="000000"/>
                  </a:solidFill>
                  <a:latin typeface="Open Sans" panose="020B0606030504020204" pitchFamily="34" charset="0"/>
                  <a:ea typeface="Open Sans" panose="020B0606030504020204" pitchFamily="34" charset="0"/>
                  <a:cs typeface="Open Sans" panose="020B0606030504020204" pitchFamily="34" charset="0"/>
                </a:rPr>
                <a:t>Attachement to brand</a:t>
              </a:r>
              <a:endParaRPr lang="en-US" sz="2400" b="1">
                <a:latin typeface="Open Sans" panose="020B0606030504020204" pitchFamily="34" charset="0"/>
                <a:ea typeface="Open Sans" panose="020B0606030504020204" pitchFamily="34" charset="0"/>
                <a:cs typeface="Open Sans" panose="020B0606030504020204" pitchFamily="34" charset="0"/>
              </a:endParaRPr>
            </a:p>
          </p:txBody>
        </p:sp>
        <p:sp>
          <p:nvSpPr>
            <p:cNvPr id="278" name="Rectangle 124"/>
            <p:cNvSpPr>
              <a:spLocks noChangeArrowheads="1"/>
            </p:cNvSpPr>
            <p:nvPr/>
          </p:nvSpPr>
          <p:spPr bwMode="auto">
            <a:xfrm>
              <a:off x="2039938" y="4354370"/>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3.9</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79" name="Rectangle 125"/>
            <p:cNvSpPr>
              <a:spLocks noChangeArrowheads="1"/>
            </p:cNvSpPr>
            <p:nvPr/>
          </p:nvSpPr>
          <p:spPr bwMode="auto">
            <a:xfrm>
              <a:off x="2752725" y="4354370"/>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2.5</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80" name="Rectangle 126"/>
            <p:cNvSpPr>
              <a:spLocks noChangeArrowheads="1"/>
            </p:cNvSpPr>
            <p:nvPr/>
          </p:nvSpPr>
          <p:spPr bwMode="auto">
            <a:xfrm>
              <a:off x="3465513" y="4354370"/>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2.8</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81" name="Rectangle 127"/>
            <p:cNvSpPr>
              <a:spLocks noChangeArrowheads="1"/>
            </p:cNvSpPr>
            <p:nvPr/>
          </p:nvSpPr>
          <p:spPr bwMode="auto">
            <a:xfrm>
              <a:off x="4179888" y="4354370"/>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3.0</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82" name="Rectangle 128"/>
            <p:cNvSpPr>
              <a:spLocks noChangeArrowheads="1"/>
            </p:cNvSpPr>
            <p:nvPr/>
          </p:nvSpPr>
          <p:spPr bwMode="auto">
            <a:xfrm>
              <a:off x="4892675" y="4354370"/>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3.4</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83" name="Rectangle 129"/>
            <p:cNvSpPr>
              <a:spLocks noChangeArrowheads="1"/>
            </p:cNvSpPr>
            <p:nvPr/>
          </p:nvSpPr>
          <p:spPr bwMode="auto">
            <a:xfrm>
              <a:off x="5605463" y="4354370"/>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2.7</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84" name="Rectangle 130"/>
            <p:cNvSpPr>
              <a:spLocks noChangeArrowheads="1"/>
            </p:cNvSpPr>
            <p:nvPr/>
          </p:nvSpPr>
          <p:spPr bwMode="auto">
            <a:xfrm>
              <a:off x="6319838" y="4354370"/>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3.2</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85" name="Rectangle 131"/>
            <p:cNvSpPr>
              <a:spLocks noChangeArrowheads="1"/>
            </p:cNvSpPr>
            <p:nvPr/>
          </p:nvSpPr>
          <p:spPr bwMode="auto">
            <a:xfrm>
              <a:off x="7032625" y="4354370"/>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1.9</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86" name="Rectangle 132"/>
            <p:cNvSpPr>
              <a:spLocks noChangeArrowheads="1"/>
            </p:cNvSpPr>
            <p:nvPr/>
          </p:nvSpPr>
          <p:spPr bwMode="auto">
            <a:xfrm>
              <a:off x="7745413" y="4354370"/>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3.8</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87" name="Rectangle 133"/>
            <p:cNvSpPr>
              <a:spLocks noChangeArrowheads="1"/>
            </p:cNvSpPr>
            <p:nvPr/>
          </p:nvSpPr>
          <p:spPr bwMode="auto">
            <a:xfrm>
              <a:off x="8459788" y="4354370"/>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1.9</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88" name="Rectangle 134"/>
            <p:cNvSpPr>
              <a:spLocks noChangeArrowheads="1"/>
            </p:cNvSpPr>
            <p:nvPr/>
          </p:nvSpPr>
          <p:spPr bwMode="auto">
            <a:xfrm>
              <a:off x="315480" y="4549777"/>
              <a:ext cx="1392471"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Purchase frequency</a:t>
              </a:r>
              <a:endParaRPr lang="en-US" sz="2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289" name="Rectangle 135"/>
            <p:cNvSpPr>
              <a:spLocks noChangeArrowheads="1"/>
            </p:cNvSpPr>
            <p:nvPr/>
          </p:nvSpPr>
          <p:spPr bwMode="auto">
            <a:xfrm>
              <a:off x="2039938" y="4549777"/>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2.3</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90" name="Rectangle 136"/>
            <p:cNvSpPr>
              <a:spLocks noChangeArrowheads="1"/>
            </p:cNvSpPr>
            <p:nvPr/>
          </p:nvSpPr>
          <p:spPr bwMode="auto">
            <a:xfrm>
              <a:off x="2752725" y="4549777"/>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1.1</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91" name="Rectangle 137"/>
            <p:cNvSpPr>
              <a:spLocks noChangeArrowheads="1"/>
            </p:cNvSpPr>
            <p:nvPr/>
          </p:nvSpPr>
          <p:spPr bwMode="auto">
            <a:xfrm>
              <a:off x="3465513" y="4549777"/>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1.8</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92" name="Rectangle 138"/>
            <p:cNvSpPr>
              <a:spLocks noChangeArrowheads="1"/>
            </p:cNvSpPr>
            <p:nvPr/>
          </p:nvSpPr>
          <p:spPr bwMode="auto">
            <a:xfrm>
              <a:off x="4179888" y="4549777"/>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2.2</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93" name="Rectangle 139"/>
            <p:cNvSpPr>
              <a:spLocks noChangeArrowheads="1"/>
            </p:cNvSpPr>
            <p:nvPr/>
          </p:nvSpPr>
          <p:spPr bwMode="auto">
            <a:xfrm>
              <a:off x="4892675" y="4549777"/>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3.4</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94" name="Rectangle 140"/>
            <p:cNvSpPr>
              <a:spLocks noChangeArrowheads="1"/>
            </p:cNvSpPr>
            <p:nvPr/>
          </p:nvSpPr>
          <p:spPr bwMode="auto">
            <a:xfrm>
              <a:off x="5605463" y="4549777"/>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1.9</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95" name="Rectangle 141"/>
            <p:cNvSpPr>
              <a:spLocks noChangeArrowheads="1"/>
            </p:cNvSpPr>
            <p:nvPr/>
          </p:nvSpPr>
          <p:spPr bwMode="auto">
            <a:xfrm>
              <a:off x="6319838" y="4549777"/>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3.6</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96" name="Rectangle 142"/>
            <p:cNvSpPr>
              <a:spLocks noChangeArrowheads="1"/>
            </p:cNvSpPr>
            <p:nvPr/>
          </p:nvSpPr>
          <p:spPr bwMode="auto">
            <a:xfrm>
              <a:off x="7032625" y="4549777"/>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1.6</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97" name="Rectangle 143"/>
            <p:cNvSpPr>
              <a:spLocks noChangeArrowheads="1"/>
            </p:cNvSpPr>
            <p:nvPr/>
          </p:nvSpPr>
          <p:spPr bwMode="auto">
            <a:xfrm>
              <a:off x="7745413" y="4549777"/>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3.0</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sp>
          <p:nvSpPr>
            <p:cNvPr id="298" name="Rectangle 144"/>
            <p:cNvSpPr>
              <a:spLocks noChangeArrowheads="1"/>
            </p:cNvSpPr>
            <p:nvPr/>
          </p:nvSpPr>
          <p:spPr bwMode="auto">
            <a:xfrm>
              <a:off x="8459788" y="4549777"/>
              <a:ext cx="198472" cy="13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1.3</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grpSp>
          <p:nvGrpSpPr>
            <p:cNvPr id="299" name="Group 298"/>
            <p:cNvGrpSpPr/>
            <p:nvPr/>
          </p:nvGrpSpPr>
          <p:grpSpPr>
            <a:xfrm>
              <a:off x="1776432" y="2114941"/>
              <a:ext cx="6431972" cy="2654426"/>
              <a:chOff x="1776432" y="2125332"/>
              <a:chExt cx="6431972" cy="2623253"/>
            </a:xfrm>
          </p:grpSpPr>
          <p:cxnSp>
            <p:nvCxnSpPr>
              <p:cNvPr id="301" name="Straight Connector 300"/>
              <p:cNvCxnSpPr/>
              <p:nvPr/>
            </p:nvCxnSpPr>
            <p:spPr>
              <a:xfrm>
                <a:off x="1776432" y="2125332"/>
                <a:ext cx="0" cy="262325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a:off x="2493404" y="2125332"/>
                <a:ext cx="0" cy="262325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3" name="Straight Connector 302"/>
              <p:cNvCxnSpPr/>
              <p:nvPr/>
            </p:nvCxnSpPr>
            <p:spPr>
              <a:xfrm>
                <a:off x="3241550" y="2125332"/>
                <a:ext cx="0" cy="262325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4" name="Straight Connector 303"/>
              <p:cNvCxnSpPr/>
              <p:nvPr/>
            </p:nvCxnSpPr>
            <p:spPr>
              <a:xfrm>
                <a:off x="3885786" y="2125332"/>
                <a:ext cx="0" cy="262325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p:cNvCxnSpPr/>
              <p:nvPr/>
            </p:nvCxnSpPr>
            <p:spPr>
              <a:xfrm>
                <a:off x="4696277" y="2125332"/>
                <a:ext cx="0" cy="262325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6" name="Straight Connector 305"/>
              <p:cNvCxnSpPr/>
              <p:nvPr/>
            </p:nvCxnSpPr>
            <p:spPr>
              <a:xfrm>
                <a:off x="5330123" y="2125332"/>
                <a:ext cx="0" cy="262325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a:off x="6088659" y="2125332"/>
                <a:ext cx="0" cy="262325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8" name="Straight Connector 307"/>
              <p:cNvCxnSpPr/>
              <p:nvPr/>
            </p:nvCxnSpPr>
            <p:spPr>
              <a:xfrm>
                <a:off x="6784850" y="2125332"/>
                <a:ext cx="0" cy="262325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9" name="Straight Connector 308"/>
              <p:cNvCxnSpPr/>
              <p:nvPr/>
            </p:nvCxnSpPr>
            <p:spPr>
              <a:xfrm>
                <a:off x="7460259" y="2125332"/>
                <a:ext cx="0" cy="262325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0" name="Straight Connector 309"/>
              <p:cNvCxnSpPr/>
              <p:nvPr/>
            </p:nvCxnSpPr>
            <p:spPr>
              <a:xfrm>
                <a:off x="8208404" y="2125332"/>
                <a:ext cx="0" cy="262325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300" name="Rectangle 299"/>
            <p:cNvSpPr/>
            <p:nvPr/>
          </p:nvSpPr>
          <p:spPr>
            <a:xfrm>
              <a:off x="224559" y="2114940"/>
              <a:ext cx="8696470" cy="2664817"/>
            </a:xfrm>
            <a:prstGeom prst="rect">
              <a:avLst/>
            </a:prstGeom>
            <a:no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Open Sans" panose="020B0606030504020204" pitchFamily="34" charset="0"/>
                <a:ea typeface="Open Sans" panose="020B0606030504020204" pitchFamily="34" charset="0"/>
                <a:cs typeface="Open Sans" panose="020B0606030504020204" pitchFamily="34" charset="0"/>
              </a:endParaRPr>
            </a:p>
          </p:txBody>
        </p:sp>
      </p:grpSp>
      <p:sp>
        <p:nvSpPr>
          <p:cNvPr id="322" name="TextBox 321">
            <a:extLst>
              <a:ext uri="{FF2B5EF4-FFF2-40B4-BE49-F238E27FC236}">
                <a16:creationId xmlns:a16="http://schemas.microsoft.com/office/drawing/2014/main" id="{6F3A1C0E-F00D-4D18-AA70-B972D38AC4FE}"/>
              </a:ext>
            </a:extLst>
          </p:cNvPr>
          <p:cNvSpPr txBox="1"/>
          <p:nvPr/>
        </p:nvSpPr>
        <p:spPr>
          <a:xfrm>
            <a:off x="22413" y="6116769"/>
            <a:ext cx="10968966" cy="741229"/>
          </a:xfrm>
          <a:prstGeom prst="rect">
            <a:avLst/>
          </a:prstGeom>
          <a:solidFill>
            <a:schemeClr val="bg1"/>
          </a:solidFill>
        </p:spPr>
        <p:txBody>
          <a:bodyPr wrap="square">
            <a:spAutoFit/>
          </a:bodyPr>
          <a:lstStyle/>
          <a:p>
            <a:pPr>
              <a:spcBef>
                <a:spcPts val="500"/>
              </a:spcBef>
            </a:pPr>
            <a:r>
              <a:rPr lang="en-US" sz="2000" dirty="0"/>
              <a:t>Average perception scores; Sample: 19-25 year-old women</a:t>
            </a:r>
            <a:endParaRPr lang="en-US" sz="6600" dirty="0"/>
          </a:p>
          <a:p>
            <a:pPr>
              <a:spcBef>
                <a:spcPts val="500"/>
              </a:spcBef>
              <a:buNone/>
            </a:pPr>
            <a:r>
              <a:rPr lang="en-US" sz="1800" dirty="0" err="1"/>
              <a:t>Crédits</a:t>
            </a:r>
            <a:r>
              <a:rPr lang="en-US" sz="1800" dirty="0"/>
              <a:t>: Clotilde </a:t>
            </a:r>
            <a:r>
              <a:rPr lang="en-US" sz="1800" dirty="0" err="1"/>
              <a:t>Parisis</a:t>
            </a:r>
            <a:r>
              <a:rPr lang="en-US" sz="1800" dirty="0"/>
              <a:t>, Florence </a:t>
            </a:r>
            <a:r>
              <a:rPr lang="en-US" sz="1800" dirty="0" err="1"/>
              <a:t>Sallé</a:t>
            </a:r>
            <a:r>
              <a:rPr lang="en-US" sz="1800" dirty="0"/>
              <a:t>, </a:t>
            </a:r>
            <a:r>
              <a:rPr lang="en-US" sz="1800" dirty="0" err="1"/>
              <a:t>Stéphanie</a:t>
            </a:r>
            <a:r>
              <a:rPr lang="en-US" sz="1800" dirty="0"/>
              <a:t> Weill-Hébert © ESSEC Business School</a:t>
            </a:r>
            <a:endParaRPr lang="en-US" dirty="0"/>
          </a:p>
        </p:txBody>
      </p:sp>
    </p:spTree>
    <p:extLst>
      <p:ext uri="{BB962C8B-B14F-4D97-AF65-F5344CB8AC3E}">
        <p14:creationId xmlns:p14="http://schemas.microsoft.com/office/powerpoint/2010/main" val="36673893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B9484-D401-472F-AEDE-1D0D9BD16389}"/>
              </a:ext>
            </a:extLst>
          </p:cNvPr>
          <p:cNvSpPr>
            <a:spLocks noGrp="1"/>
          </p:cNvSpPr>
          <p:nvPr>
            <p:ph type="title"/>
          </p:nvPr>
        </p:nvSpPr>
        <p:spPr/>
        <p:txBody>
          <a:bodyPr/>
          <a:lstStyle/>
          <a:p>
            <a:r>
              <a:rPr lang="en-US" dirty="0"/>
              <a:t>Possible Categories for Positioning </a:t>
            </a:r>
            <a:r>
              <a:rPr lang="en-US" dirty="0">
                <a:solidFill>
                  <a:srgbClr val="B00058"/>
                </a:solidFill>
              </a:rPr>
              <a:t>Dimensions/Attributes </a:t>
            </a:r>
          </a:p>
        </p:txBody>
      </p:sp>
      <p:sp>
        <p:nvSpPr>
          <p:cNvPr id="3" name="Content Placeholder 2">
            <a:extLst>
              <a:ext uri="{FF2B5EF4-FFF2-40B4-BE49-F238E27FC236}">
                <a16:creationId xmlns:a16="http://schemas.microsoft.com/office/drawing/2014/main" id="{DDD709EE-003C-4469-9625-C1A0F51327FF}"/>
              </a:ext>
            </a:extLst>
          </p:cNvPr>
          <p:cNvSpPr>
            <a:spLocks noGrp="1"/>
          </p:cNvSpPr>
          <p:nvPr>
            <p:ph idx="1"/>
          </p:nvPr>
        </p:nvSpPr>
        <p:spPr/>
        <p:txBody>
          <a:bodyPr/>
          <a:lstStyle/>
          <a:p>
            <a:pPr marL="514350" indent="-514350">
              <a:buFont typeface="+mj-lt"/>
              <a:buAutoNum type="arabicPeriod"/>
            </a:pPr>
            <a:r>
              <a:rPr lang="en-US" sz="3600" dirty="0">
                <a:effectLst/>
              </a:rPr>
              <a:t>Lifestyle (self-concept) positioning</a:t>
            </a:r>
          </a:p>
          <a:p>
            <a:pPr marL="514350" indent="-514350">
              <a:buFont typeface="+mj-lt"/>
              <a:buAutoNum type="arabicPeriod"/>
            </a:pPr>
            <a:r>
              <a:rPr lang="en-US" sz="3600" dirty="0">
                <a:solidFill>
                  <a:srgbClr val="B00058"/>
                </a:solidFill>
                <a:effectLst/>
              </a:rPr>
              <a:t>Attribute positioning</a:t>
            </a:r>
          </a:p>
          <a:p>
            <a:pPr marL="514350" indent="-514350">
              <a:buFont typeface="+mj-lt"/>
              <a:buAutoNum type="arabicPeriod"/>
            </a:pPr>
            <a:r>
              <a:rPr lang="en-US" sz="3600" dirty="0">
                <a:effectLst/>
              </a:rPr>
              <a:t>Benefit positioning</a:t>
            </a:r>
          </a:p>
          <a:p>
            <a:pPr marL="514350" indent="-514350">
              <a:buFont typeface="+mj-lt"/>
              <a:buAutoNum type="arabicPeriod"/>
            </a:pPr>
            <a:r>
              <a:rPr lang="en-US" sz="3600" dirty="0">
                <a:solidFill>
                  <a:srgbClr val="B00058"/>
                </a:solidFill>
                <a:effectLst/>
              </a:rPr>
              <a:t>Competitive positioning</a:t>
            </a:r>
          </a:p>
          <a:p>
            <a:pPr marL="514350" indent="-514350">
              <a:buFont typeface="+mj-lt"/>
              <a:buAutoNum type="arabicPeriod"/>
            </a:pPr>
            <a:r>
              <a:rPr lang="en-US" sz="3600" dirty="0">
                <a:effectLst/>
              </a:rPr>
              <a:t>Time-based (e.g., usage occasion) positioning</a:t>
            </a:r>
          </a:p>
          <a:p>
            <a:pPr marL="514350" indent="-514350">
              <a:buFont typeface="+mj-lt"/>
              <a:buAutoNum type="arabicPeriod"/>
            </a:pPr>
            <a:endParaRPr lang="en-US" sz="3600" dirty="0"/>
          </a:p>
          <a:p>
            <a:pPr marL="0" indent="0">
              <a:buNone/>
            </a:pPr>
            <a:r>
              <a:rPr lang="en-US" sz="3200" dirty="0">
                <a:sym typeface="Wingdings" panose="05000000000000000000" pitchFamily="2" charset="2"/>
              </a:rPr>
              <a:t> </a:t>
            </a:r>
            <a:r>
              <a:rPr lang="en-US" sz="3200" dirty="0"/>
              <a:t>Your capabilities in delivering in a competitive space. </a:t>
            </a:r>
          </a:p>
        </p:txBody>
      </p:sp>
    </p:spTree>
    <p:extLst>
      <p:ext uri="{BB962C8B-B14F-4D97-AF65-F5344CB8AC3E}">
        <p14:creationId xmlns:p14="http://schemas.microsoft.com/office/powerpoint/2010/main" val="23843271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7A519F26-D9B7-495B-8A1D-9D4B532147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533921"/>
            <a:ext cx="2710544" cy="447239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9C9C40D-D44C-4C62-9207-CA57DE8D519E}"/>
              </a:ext>
            </a:extLst>
          </p:cNvPr>
          <p:cNvSpPr>
            <a:spLocks noGrp="1"/>
          </p:cNvSpPr>
          <p:nvPr>
            <p:ph type="title"/>
          </p:nvPr>
        </p:nvSpPr>
        <p:spPr/>
        <p:txBody>
          <a:bodyPr/>
          <a:lstStyle/>
          <a:p>
            <a:r>
              <a:rPr lang="en-US" dirty="0"/>
              <a:t>A Hierarchy of Important Constructs</a:t>
            </a:r>
          </a:p>
        </p:txBody>
      </p:sp>
      <p:sp>
        <p:nvSpPr>
          <p:cNvPr id="3" name="Content Placeholder 2">
            <a:extLst>
              <a:ext uri="{FF2B5EF4-FFF2-40B4-BE49-F238E27FC236}">
                <a16:creationId xmlns:a16="http://schemas.microsoft.com/office/drawing/2014/main" id="{92A24EE3-0438-4D10-8856-F5671E2C4F7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5B033D78-5198-42A4-8C79-54EF624433A9}"/>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40520" y="713366"/>
            <a:ext cx="11785600" cy="5219003"/>
          </a:xfrm>
          <a:prstGeom prst="rect">
            <a:avLst/>
          </a:prstGeom>
        </p:spPr>
      </p:pic>
      <p:sp>
        <p:nvSpPr>
          <p:cNvPr id="8" name="TextBox 7">
            <a:extLst>
              <a:ext uri="{FF2B5EF4-FFF2-40B4-BE49-F238E27FC236}">
                <a16:creationId xmlns:a16="http://schemas.microsoft.com/office/drawing/2014/main" id="{A4DBECE1-1E43-41E6-83E8-048172101218}"/>
              </a:ext>
            </a:extLst>
          </p:cNvPr>
          <p:cNvSpPr txBox="1"/>
          <p:nvPr/>
        </p:nvSpPr>
        <p:spPr>
          <a:xfrm>
            <a:off x="2547257" y="6324600"/>
            <a:ext cx="6096000" cy="369332"/>
          </a:xfrm>
          <a:prstGeom prst="rect">
            <a:avLst/>
          </a:prstGeom>
          <a:noFill/>
        </p:spPr>
        <p:txBody>
          <a:bodyPr wrap="square">
            <a:spAutoFit/>
          </a:bodyPr>
          <a:lstStyle/>
          <a:p>
            <a:r>
              <a:rPr lang="en-US" dirty="0">
                <a:hlinkClick r:id="rId4"/>
              </a:rPr>
              <a:t>https://en.wikipedia.org/wiki/Brand_awareness</a:t>
            </a:r>
            <a:r>
              <a:rPr lang="en-US" dirty="0"/>
              <a:t> </a:t>
            </a:r>
          </a:p>
        </p:txBody>
      </p:sp>
      <p:sp>
        <p:nvSpPr>
          <p:cNvPr id="4" name="Rectangle: Rounded Corners 3">
            <a:extLst>
              <a:ext uri="{FF2B5EF4-FFF2-40B4-BE49-F238E27FC236}">
                <a16:creationId xmlns:a16="http://schemas.microsoft.com/office/drawing/2014/main" id="{154A8405-8E83-447D-A2DF-212E3D223ED7}"/>
              </a:ext>
            </a:extLst>
          </p:cNvPr>
          <p:cNvSpPr/>
          <p:nvPr/>
        </p:nvSpPr>
        <p:spPr bwMode="auto">
          <a:xfrm>
            <a:off x="3186751" y="1774209"/>
            <a:ext cx="1542197" cy="375313"/>
          </a:xfrm>
          <a:prstGeom prst="roundRect">
            <a:avLst/>
          </a:prstGeom>
          <a:noFill/>
          <a:ln w="57150" cap="flat" cmpd="sng" algn="ctr">
            <a:solidFill>
              <a:schemeClr val="accent5">
                <a:lumMod val="50000"/>
              </a:schemeClr>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b="1">
              <a:latin typeface="Arial" charset="0"/>
            </a:endParaRPr>
          </a:p>
        </p:txBody>
      </p:sp>
      <p:sp>
        <p:nvSpPr>
          <p:cNvPr id="9" name="Rectangle: Rounded Corners 8">
            <a:extLst>
              <a:ext uri="{FF2B5EF4-FFF2-40B4-BE49-F238E27FC236}">
                <a16:creationId xmlns:a16="http://schemas.microsoft.com/office/drawing/2014/main" id="{F77ADAE5-E13A-492E-8F36-4891676FC0AB}"/>
              </a:ext>
            </a:extLst>
          </p:cNvPr>
          <p:cNvSpPr/>
          <p:nvPr/>
        </p:nvSpPr>
        <p:spPr bwMode="auto">
          <a:xfrm>
            <a:off x="2846263" y="3477976"/>
            <a:ext cx="1596788" cy="375313"/>
          </a:xfrm>
          <a:prstGeom prst="roundRect">
            <a:avLst/>
          </a:prstGeom>
          <a:noFill/>
          <a:ln w="57150" cap="flat" cmpd="sng" algn="ctr">
            <a:solidFill>
              <a:schemeClr val="accent5">
                <a:lumMod val="50000"/>
              </a:schemeClr>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26907129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a:t>
            </a:r>
          </a:p>
        </p:txBody>
      </p:sp>
      <p:sp>
        <p:nvSpPr>
          <p:cNvPr id="3" name="Content Placeholder 2"/>
          <p:cNvSpPr>
            <a:spLocks noGrp="1"/>
          </p:cNvSpPr>
          <p:nvPr>
            <p:ph idx="1"/>
          </p:nvPr>
        </p:nvSpPr>
        <p:spPr/>
        <p:txBody>
          <a:bodyPr anchor="t" anchorCtr="0"/>
          <a:lstStyle/>
          <a:p>
            <a:r>
              <a:rPr lang="en-US" dirty="0"/>
              <a:t>What if 2 dimensions are not enough?</a:t>
            </a:r>
          </a:p>
        </p:txBody>
      </p:sp>
      <p:sp>
        <p:nvSpPr>
          <p:cNvPr id="4" name="TextBox 3"/>
          <p:cNvSpPr txBox="1"/>
          <p:nvPr/>
        </p:nvSpPr>
        <p:spPr>
          <a:xfrm>
            <a:off x="5274154" y="5936129"/>
            <a:ext cx="4123928" cy="369332"/>
          </a:xfrm>
          <a:prstGeom prst="rect">
            <a:avLst/>
          </a:prstGeom>
          <a:noFill/>
        </p:spPr>
        <p:txBody>
          <a:bodyPr wrap="square" rtlCol="0">
            <a:spAutoFit/>
          </a:bodyPr>
          <a:lstStyle/>
          <a:p>
            <a:pPr algn="r">
              <a:defRPr/>
            </a:pPr>
            <a:r>
              <a:rPr lang="en-US" sz="900" i="1"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“Marketing food brands in Italy: a case study approach,” Carlo Alberto </a:t>
            </a:r>
            <a:r>
              <a:rPr lang="en-US" sz="900" i="1"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Pratesi</a:t>
            </a:r>
            <a:r>
              <a:rPr lang="en-US" sz="900" i="1"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a:t>
            </a:r>
            <a:br>
              <a:rPr lang="en-US" sz="900" i="1"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br>
            <a:r>
              <a:rPr lang="en-US" sz="900" i="1"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British Food Journal (2002), 104(6), pp.413:464</a:t>
            </a:r>
          </a:p>
        </p:txBody>
      </p:sp>
      <p:sp>
        <p:nvSpPr>
          <p:cNvPr id="5" name="Rectangle 4"/>
          <p:cNvSpPr/>
          <p:nvPr/>
        </p:nvSpPr>
        <p:spPr>
          <a:xfrm>
            <a:off x="2916382" y="2142663"/>
            <a:ext cx="6359236" cy="3676246"/>
          </a:xfrm>
          <a:prstGeom prst="rect">
            <a:avLst/>
          </a:prstGeom>
          <a:noFill/>
          <a:ln w="1905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p:cNvCxnSpPr/>
          <p:nvPr/>
        </p:nvCxnSpPr>
        <p:spPr>
          <a:xfrm>
            <a:off x="6096000" y="2142663"/>
            <a:ext cx="0" cy="3676246"/>
          </a:xfrm>
          <a:prstGeom prst="line">
            <a:avLst/>
          </a:prstGeom>
          <a:ln w="19050">
            <a:solidFill>
              <a:srgbClr val="0153A5"/>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908589" y="3971464"/>
            <a:ext cx="6359236" cy="0"/>
          </a:xfrm>
          <a:prstGeom prst="line">
            <a:avLst/>
          </a:prstGeom>
          <a:ln w="19050">
            <a:solidFill>
              <a:srgbClr val="0153A5"/>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100966" y="4248125"/>
            <a:ext cx="852035" cy="153888"/>
          </a:xfrm>
          <a:prstGeom prst="rect">
            <a:avLst/>
          </a:prstGeom>
          <a:noFill/>
        </p:spPr>
        <p:txBody>
          <a:bodyPr wrap="square" lIns="0" tIns="0" rIns="0" bIns="0" rtlCol="0">
            <a:spAutoFit/>
          </a:bodyPr>
          <a:lstStyle/>
          <a:p>
            <a:r>
              <a:rPr lang="en-US" sz="1000" b="1" dirty="0">
                <a:latin typeface="Open Sans" panose="020B0606030504020204" pitchFamily="34" charset="0"/>
                <a:ea typeface="Open Sans" panose="020B0606030504020204" pitchFamily="34" charset="0"/>
                <a:cs typeface="Open Sans" panose="020B0606030504020204" pitchFamily="34" charset="0"/>
              </a:rPr>
              <a:t>SEGAFREDO</a:t>
            </a:r>
          </a:p>
        </p:txBody>
      </p:sp>
      <p:sp>
        <p:nvSpPr>
          <p:cNvPr id="9" name="TextBox 8"/>
          <p:cNvSpPr txBox="1"/>
          <p:nvPr/>
        </p:nvSpPr>
        <p:spPr>
          <a:xfrm>
            <a:off x="3007333" y="4368701"/>
            <a:ext cx="337685" cy="153888"/>
          </a:xfrm>
          <a:prstGeom prst="rect">
            <a:avLst/>
          </a:prstGeom>
          <a:noFill/>
        </p:spPr>
        <p:txBody>
          <a:bodyPr wrap="square" lIns="0" tIns="0" rIns="0" bIns="0" rtlCol="0">
            <a:spAutoFit/>
          </a:bodyPr>
          <a:lstStyle/>
          <a:p>
            <a:r>
              <a:rPr lang="en-US" sz="1000" b="1" dirty="0">
                <a:latin typeface="Open Sans" panose="020B0606030504020204" pitchFamily="34" charset="0"/>
                <a:ea typeface="Open Sans" panose="020B0606030504020204" pitchFamily="34" charset="0"/>
                <a:cs typeface="Open Sans" panose="020B0606030504020204" pitchFamily="34" charset="0"/>
              </a:rPr>
              <a:t>SAO</a:t>
            </a:r>
          </a:p>
        </p:txBody>
      </p:sp>
      <p:sp>
        <p:nvSpPr>
          <p:cNvPr id="10" name="TextBox 9"/>
          <p:cNvSpPr txBox="1"/>
          <p:nvPr/>
        </p:nvSpPr>
        <p:spPr>
          <a:xfrm>
            <a:off x="3555442" y="4913141"/>
            <a:ext cx="690976" cy="153888"/>
          </a:xfrm>
          <a:prstGeom prst="rect">
            <a:avLst/>
          </a:prstGeom>
          <a:noFill/>
        </p:spPr>
        <p:txBody>
          <a:bodyPr wrap="square" lIns="0" tIns="0" rIns="0" bIns="0" rtlCol="0">
            <a:spAutoFit/>
          </a:bodyPr>
          <a:lstStyle/>
          <a:p>
            <a:r>
              <a:rPr lang="en-US" sz="1000" b="1" dirty="0">
                <a:latin typeface="Open Sans" panose="020B0606030504020204" pitchFamily="34" charset="0"/>
                <a:ea typeface="Open Sans" panose="020B0606030504020204" pitchFamily="34" charset="0"/>
                <a:cs typeface="Open Sans" panose="020B0606030504020204" pitchFamily="34" charset="0"/>
              </a:rPr>
              <a:t>MAURO</a:t>
            </a:r>
          </a:p>
        </p:txBody>
      </p:sp>
      <p:sp>
        <p:nvSpPr>
          <p:cNvPr id="11" name="TextBox 10"/>
          <p:cNvSpPr txBox="1"/>
          <p:nvPr/>
        </p:nvSpPr>
        <p:spPr>
          <a:xfrm>
            <a:off x="6423352" y="2558589"/>
            <a:ext cx="716973" cy="153888"/>
          </a:xfrm>
          <a:prstGeom prst="rect">
            <a:avLst/>
          </a:prstGeom>
          <a:noFill/>
        </p:spPr>
        <p:txBody>
          <a:bodyPr wrap="square" lIns="0" tIns="0" rIns="0" bIns="0" rtlCol="0">
            <a:spAutoFit/>
          </a:bodyPr>
          <a:lstStyle/>
          <a:p>
            <a:r>
              <a:rPr lang="en-US" sz="1000" b="1" dirty="0">
                <a:latin typeface="Open Sans" panose="020B0606030504020204" pitchFamily="34" charset="0"/>
                <a:ea typeface="Open Sans" panose="020B0606030504020204" pitchFamily="34" charset="0"/>
                <a:cs typeface="Open Sans" panose="020B0606030504020204" pitchFamily="34" charset="0"/>
              </a:rPr>
              <a:t>LAVAZZA</a:t>
            </a:r>
          </a:p>
        </p:txBody>
      </p:sp>
      <p:sp>
        <p:nvSpPr>
          <p:cNvPr id="12" name="TextBox 11"/>
          <p:cNvSpPr txBox="1"/>
          <p:nvPr/>
        </p:nvSpPr>
        <p:spPr>
          <a:xfrm>
            <a:off x="8028706" y="5232579"/>
            <a:ext cx="306532" cy="153888"/>
          </a:xfrm>
          <a:prstGeom prst="rect">
            <a:avLst/>
          </a:prstGeom>
          <a:noFill/>
        </p:spPr>
        <p:txBody>
          <a:bodyPr wrap="square" lIns="0" tIns="0" rIns="0" bIns="0" rtlCol="0">
            <a:spAutoFit/>
          </a:bodyPr>
          <a:lstStyle/>
          <a:p>
            <a:r>
              <a:rPr lang="en-US" sz="1000" b="1" dirty="0">
                <a:latin typeface="Open Sans" panose="020B0606030504020204" pitchFamily="34" charset="0"/>
                <a:ea typeface="Open Sans" panose="020B0606030504020204" pitchFamily="34" charset="0"/>
                <a:cs typeface="Open Sans" panose="020B0606030504020204" pitchFamily="34" charset="0"/>
              </a:rPr>
              <a:t>ILLY</a:t>
            </a:r>
          </a:p>
        </p:txBody>
      </p:sp>
      <p:sp>
        <p:nvSpPr>
          <p:cNvPr id="13" name="TextBox 12"/>
          <p:cNvSpPr txBox="1"/>
          <p:nvPr/>
        </p:nvSpPr>
        <p:spPr>
          <a:xfrm>
            <a:off x="4168564" y="2743254"/>
            <a:ext cx="846820" cy="153888"/>
          </a:xfrm>
          <a:prstGeom prst="rect">
            <a:avLst/>
          </a:prstGeom>
          <a:noFill/>
        </p:spPr>
        <p:txBody>
          <a:bodyPr wrap="square" lIns="0" tIns="0" rIns="0" bIns="0" rtlCol="0">
            <a:spAutoFit/>
          </a:bodyPr>
          <a:lstStyle/>
          <a:p>
            <a:r>
              <a:rPr lang="en-US" sz="1000" b="1" dirty="0">
                <a:latin typeface="Open Sans" panose="020B0606030504020204" pitchFamily="34" charset="0"/>
                <a:ea typeface="Open Sans" panose="020B0606030504020204" pitchFamily="34" charset="0"/>
                <a:cs typeface="Open Sans" panose="020B0606030504020204" pitchFamily="34" charset="0"/>
              </a:rPr>
              <a:t>SPLENDID</a:t>
            </a:r>
          </a:p>
        </p:txBody>
      </p:sp>
      <p:sp>
        <p:nvSpPr>
          <p:cNvPr id="14" name="TextBox 13"/>
          <p:cNvSpPr txBox="1"/>
          <p:nvPr/>
        </p:nvSpPr>
        <p:spPr>
          <a:xfrm>
            <a:off x="4724439" y="3400888"/>
            <a:ext cx="581891" cy="153888"/>
          </a:xfrm>
          <a:prstGeom prst="rect">
            <a:avLst/>
          </a:prstGeom>
          <a:noFill/>
        </p:spPr>
        <p:txBody>
          <a:bodyPr wrap="square" lIns="0" tIns="0" rIns="0" bIns="0" rtlCol="0">
            <a:spAutoFit/>
          </a:bodyPr>
          <a:lstStyle/>
          <a:p>
            <a:r>
              <a:rPr lang="en-US" sz="1000" b="1" dirty="0">
                <a:latin typeface="Open Sans" panose="020B0606030504020204" pitchFamily="34" charset="0"/>
                <a:ea typeface="Open Sans" panose="020B0606030504020204" pitchFamily="34" charset="0"/>
                <a:cs typeface="Open Sans" panose="020B0606030504020204" pitchFamily="34" charset="0"/>
              </a:rPr>
              <a:t>KIMBO</a:t>
            </a:r>
          </a:p>
        </p:txBody>
      </p:sp>
      <p:sp>
        <p:nvSpPr>
          <p:cNvPr id="15" name="TextBox 14"/>
          <p:cNvSpPr txBox="1"/>
          <p:nvPr/>
        </p:nvSpPr>
        <p:spPr>
          <a:xfrm>
            <a:off x="5015384" y="2263664"/>
            <a:ext cx="1148196" cy="153888"/>
          </a:xfrm>
          <a:prstGeom prst="rect">
            <a:avLst/>
          </a:prstGeom>
          <a:noFill/>
        </p:spPr>
        <p:txBody>
          <a:bodyPr wrap="square" lIns="0" tIns="0" rIns="0" bIns="0"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Good advertising</a:t>
            </a:r>
          </a:p>
        </p:txBody>
      </p:sp>
      <p:sp>
        <p:nvSpPr>
          <p:cNvPr id="16" name="TextBox 15"/>
          <p:cNvSpPr txBox="1"/>
          <p:nvPr/>
        </p:nvSpPr>
        <p:spPr>
          <a:xfrm>
            <a:off x="5065090" y="2525589"/>
            <a:ext cx="1148196" cy="153888"/>
          </a:xfrm>
          <a:prstGeom prst="rect">
            <a:avLst/>
          </a:prstGeom>
          <a:noFill/>
        </p:spPr>
        <p:txBody>
          <a:bodyPr wrap="square" lIns="0" tIns="0" rIns="0" bIns="0"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Well-known brand</a:t>
            </a:r>
          </a:p>
        </p:txBody>
      </p:sp>
      <p:sp>
        <p:nvSpPr>
          <p:cNvPr id="17" name="TextBox 16"/>
          <p:cNvSpPr txBox="1"/>
          <p:nvPr/>
        </p:nvSpPr>
        <p:spPr>
          <a:xfrm>
            <a:off x="4516619" y="2919333"/>
            <a:ext cx="1148196" cy="153888"/>
          </a:xfrm>
          <a:prstGeom prst="rect">
            <a:avLst/>
          </a:prstGeom>
          <a:noFill/>
        </p:spPr>
        <p:txBody>
          <a:bodyPr wrap="square" lIns="0" tIns="0" rIns="0" bIns="0"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Sales promotion</a:t>
            </a:r>
          </a:p>
        </p:txBody>
      </p:sp>
      <p:sp>
        <p:nvSpPr>
          <p:cNvPr id="18" name="TextBox 17"/>
          <p:cNvSpPr txBox="1"/>
          <p:nvPr/>
        </p:nvSpPr>
        <p:spPr>
          <a:xfrm>
            <a:off x="5197223" y="3078914"/>
            <a:ext cx="1148196" cy="153888"/>
          </a:xfrm>
          <a:prstGeom prst="rect">
            <a:avLst/>
          </a:prstGeom>
          <a:noFill/>
        </p:spPr>
        <p:txBody>
          <a:bodyPr wrap="square" lIns="0" tIns="0" rIns="0" bIns="0"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Familiar brand</a:t>
            </a:r>
          </a:p>
        </p:txBody>
      </p:sp>
      <p:sp>
        <p:nvSpPr>
          <p:cNvPr id="19" name="TextBox 18"/>
          <p:cNvSpPr txBox="1"/>
          <p:nvPr/>
        </p:nvSpPr>
        <p:spPr>
          <a:xfrm>
            <a:off x="5608015" y="3429365"/>
            <a:ext cx="1148196" cy="153888"/>
          </a:xfrm>
          <a:prstGeom prst="rect">
            <a:avLst/>
          </a:prstGeom>
          <a:noFill/>
        </p:spPr>
        <p:txBody>
          <a:bodyPr wrap="square" lIns="0" tIns="0" rIns="0" bIns="0" rtlCol="0">
            <a:spAutoFit/>
          </a:bodyPr>
          <a:lstStyle/>
          <a:p>
            <a:pPr algn="ctr"/>
            <a:r>
              <a:rPr lang="en-US" sz="1000" dirty="0">
                <a:latin typeface="Open Sans" panose="020B0606030504020204" pitchFamily="34" charset="0"/>
                <a:ea typeface="Open Sans" panose="020B0606030504020204" pitchFamily="34" charset="0"/>
                <a:cs typeface="Open Sans" panose="020B0606030504020204" pitchFamily="34" charset="0"/>
              </a:rPr>
              <a:t>Value for price</a:t>
            </a:r>
          </a:p>
        </p:txBody>
      </p:sp>
      <p:sp>
        <p:nvSpPr>
          <p:cNvPr id="20" name="TextBox 19"/>
          <p:cNvSpPr txBox="1"/>
          <p:nvPr/>
        </p:nvSpPr>
        <p:spPr>
          <a:xfrm>
            <a:off x="5390566" y="3717797"/>
            <a:ext cx="1490338" cy="153888"/>
          </a:xfrm>
          <a:prstGeom prst="rect">
            <a:avLst/>
          </a:prstGeom>
          <a:noFill/>
        </p:spPr>
        <p:txBody>
          <a:bodyPr wrap="square" lIns="0" tIns="0" rIns="0" bIns="0" rtlCol="0">
            <a:spAutoFit/>
          </a:bodyPr>
          <a:lstStyle/>
          <a:p>
            <a:pPr algn="ctr"/>
            <a:r>
              <a:rPr lang="en-US" sz="1000" dirty="0">
                <a:latin typeface="Open Sans" panose="020B0606030504020204" pitchFamily="34" charset="0"/>
                <a:ea typeface="Open Sans" panose="020B0606030504020204" pitchFamily="34" charset="0"/>
                <a:cs typeface="Open Sans" panose="020B0606030504020204" pitchFamily="34" charset="0"/>
              </a:rPr>
              <a:t>For the whole family</a:t>
            </a:r>
          </a:p>
        </p:txBody>
      </p:sp>
      <p:sp>
        <p:nvSpPr>
          <p:cNvPr id="21" name="TextBox 20"/>
          <p:cNvSpPr txBox="1"/>
          <p:nvPr/>
        </p:nvSpPr>
        <p:spPr>
          <a:xfrm>
            <a:off x="6433782" y="2213134"/>
            <a:ext cx="1371521" cy="153888"/>
          </a:xfrm>
          <a:prstGeom prst="rect">
            <a:avLst/>
          </a:prstGeom>
          <a:noFill/>
        </p:spPr>
        <p:txBody>
          <a:bodyPr wrap="square" lIns="0" tIns="0" rIns="0" bIns="0"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Innovation brand </a:t>
            </a:r>
          </a:p>
        </p:txBody>
      </p:sp>
      <p:sp>
        <p:nvSpPr>
          <p:cNvPr id="22" name="TextBox 21"/>
          <p:cNvSpPr txBox="1"/>
          <p:nvPr/>
        </p:nvSpPr>
        <p:spPr>
          <a:xfrm>
            <a:off x="6890908" y="2827000"/>
            <a:ext cx="904009" cy="153888"/>
          </a:xfrm>
          <a:prstGeom prst="rect">
            <a:avLst/>
          </a:prstGeom>
          <a:noFill/>
        </p:spPr>
        <p:txBody>
          <a:bodyPr wrap="square" lIns="0" tIns="0" rIns="0" bIns="0"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Wide range</a:t>
            </a:r>
          </a:p>
        </p:txBody>
      </p:sp>
      <p:sp>
        <p:nvSpPr>
          <p:cNvPr id="23" name="TextBox 22"/>
          <p:cNvSpPr txBox="1"/>
          <p:nvPr/>
        </p:nvSpPr>
        <p:spPr>
          <a:xfrm>
            <a:off x="6789151" y="3179987"/>
            <a:ext cx="523405" cy="153888"/>
          </a:xfrm>
          <a:prstGeom prst="rect">
            <a:avLst/>
          </a:prstGeom>
          <a:noFill/>
        </p:spPr>
        <p:txBody>
          <a:bodyPr wrap="square" lIns="0" tIns="0" rIns="0" bIns="0"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Creamy</a:t>
            </a:r>
          </a:p>
        </p:txBody>
      </p:sp>
      <p:sp>
        <p:nvSpPr>
          <p:cNvPr id="24" name="TextBox 23"/>
          <p:cNvSpPr txBox="1"/>
          <p:nvPr/>
        </p:nvSpPr>
        <p:spPr>
          <a:xfrm>
            <a:off x="7805304" y="2764036"/>
            <a:ext cx="800101" cy="153888"/>
          </a:xfrm>
          <a:prstGeom prst="rect">
            <a:avLst/>
          </a:prstGeom>
          <a:noFill/>
        </p:spPr>
        <p:txBody>
          <a:bodyPr wrap="square" lIns="0" tIns="0" rIns="0" bIns="0"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Good taste</a:t>
            </a:r>
          </a:p>
        </p:txBody>
      </p:sp>
      <p:sp>
        <p:nvSpPr>
          <p:cNvPr id="25" name="TextBox 24"/>
          <p:cNvSpPr txBox="1"/>
          <p:nvPr/>
        </p:nvSpPr>
        <p:spPr>
          <a:xfrm>
            <a:off x="8312289" y="2394705"/>
            <a:ext cx="800101" cy="307777"/>
          </a:xfrm>
          <a:prstGeom prst="rect">
            <a:avLst/>
          </a:prstGeom>
          <a:noFill/>
        </p:spPr>
        <p:txBody>
          <a:bodyPr wrap="square" lIns="0" tIns="0" rIns="0" bIns="0"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High quality blend</a:t>
            </a:r>
          </a:p>
        </p:txBody>
      </p:sp>
      <p:sp>
        <p:nvSpPr>
          <p:cNvPr id="26" name="TextBox 25"/>
          <p:cNvSpPr txBox="1"/>
          <p:nvPr/>
        </p:nvSpPr>
        <p:spPr>
          <a:xfrm>
            <a:off x="8086604" y="3131584"/>
            <a:ext cx="950448" cy="307777"/>
          </a:xfrm>
          <a:prstGeom prst="rect">
            <a:avLst/>
          </a:prstGeom>
          <a:noFill/>
        </p:spPr>
        <p:txBody>
          <a:bodyPr wrap="square" lIns="0" tIns="0" rIns="0" bIns="0"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Elegant packaging</a:t>
            </a:r>
          </a:p>
        </p:txBody>
      </p:sp>
      <p:sp>
        <p:nvSpPr>
          <p:cNvPr id="27" name="TextBox 26"/>
          <p:cNvSpPr txBox="1"/>
          <p:nvPr/>
        </p:nvSpPr>
        <p:spPr>
          <a:xfrm>
            <a:off x="8086604" y="3581072"/>
            <a:ext cx="1153012" cy="153888"/>
          </a:xfrm>
          <a:prstGeom prst="rect">
            <a:avLst/>
          </a:prstGeom>
          <a:noFill/>
        </p:spPr>
        <p:txBody>
          <a:bodyPr wrap="square" lIns="0" tIns="0" rIns="0" bIns="0"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Strong </a:t>
            </a:r>
            <a:r>
              <a:rPr lang="en-US" sz="1000" dirty="0" err="1">
                <a:latin typeface="Open Sans" panose="020B0606030504020204" pitchFamily="34" charset="0"/>
                <a:ea typeface="Open Sans" panose="020B0606030504020204" pitchFamily="34" charset="0"/>
                <a:cs typeface="Open Sans" panose="020B0606030504020204" pitchFamily="34" charset="0"/>
              </a:rPr>
              <a:t>flavour</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
        <p:nvSpPr>
          <p:cNvPr id="28" name="TextBox 27"/>
          <p:cNvSpPr txBox="1"/>
          <p:nvPr/>
        </p:nvSpPr>
        <p:spPr>
          <a:xfrm>
            <a:off x="6170671" y="4067412"/>
            <a:ext cx="1889209" cy="153888"/>
          </a:xfrm>
          <a:prstGeom prst="rect">
            <a:avLst/>
          </a:prstGeom>
          <a:noFill/>
        </p:spPr>
        <p:txBody>
          <a:bodyPr wrap="square" lIns="0" tIns="0" rIns="0" bIns="0"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Neapolitan roasting</a:t>
            </a:r>
          </a:p>
        </p:txBody>
      </p:sp>
      <p:sp>
        <p:nvSpPr>
          <p:cNvPr id="29" name="TextBox 28"/>
          <p:cNvSpPr txBox="1"/>
          <p:nvPr/>
        </p:nvSpPr>
        <p:spPr>
          <a:xfrm>
            <a:off x="8195448" y="4131107"/>
            <a:ext cx="414671" cy="153888"/>
          </a:xfrm>
          <a:prstGeom prst="rect">
            <a:avLst/>
          </a:prstGeom>
          <a:noFill/>
        </p:spPr>
        <p:txBody>
          <a:bodyPr wrap="square" lIns="0" tIns="0" rIns="0" bIns="0"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Gift</a:t>
            </a:r>
          </a:p>
        </p:txBody>
      </p:sp>
      <p:sp>
        <p:nvSpPr>
          <p:cNvPr id="30" name="TextBox 29"/>
          <p:cNvSpPr txBox="1"/>
          <p:nvPr/>
        </p:nvSpPr>
        <p:spPr>
          <a:xfrm>
            <a:off x="6583986" y="4665447"/>
            <a:ext cx="870900" cy="153888"/>
          </a:xfrm>
          <a:prstGeom prst="rect">
            <a:avLst/>
          </a:prstGeom>
          <a:noFill/>
        </p:spPr>
        <p:txBody>
          <a:bodyPr wrap="square" lIns="0" tIns="0" rIns="0" bIns="0"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Arabic blend</a:t>
            </a:r>
          </a:p>
        </p:txBody>
      </p:sp>
      <p:sp>
        <p:nvSpPr>
          <p:cNvPr id="31" name="TextBox 30"/>
          <p:cNvSpPr txBox="1"/>
          <p:nvPr/>
        </p:nvSpPr>
        <p:spPr>
          <a:xfrm>
            <a:off x="8044882" y="4965604"/>
            <a:ext cx="1176843" cy="153888"/>
          </a:xfrm>
          <a:prstGeom prst="rect">
            <a:avLst/>
          </a:prstGeom>
          <a:noFill/>
        </p:spPr>
        <p:txBody>
          <a:bodyPr wrap="square" lIns="0" tIns="0" rIns="0" bIns="0"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Premium price</a:t>
            </a:r>
          </a:p>
        </p:txBody>
      </p:sp>
      <p:sp>
        <p:nvSpPr>
          <p:cNvPr id="32" name="TextBox 31"/>
          <p:cNvSpPr txBox="1"/>
          <p:nvPr/>
        </p:nvSpPr>
        <p:spPr>
          <a:xfrm>
            <a:off x="6724134" y="5063126"/>
            <a:ext cx="1176843" cy="153888"/>
          </a:xfrm>
          <a:prstGeom prst="rect">
            <a:avLst/>
          </a:prstGeom>
          <a:noFill/>
        </p:spPr>
        <p:txBody>
          <a:bodyPr wrap="square" lIns="0" tIns="0" rIns="0" bIns="0"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Like the coffee bar</a:t>
            </a:r>
          </a:p>
        </p:txBody>
      </p:sp>
      <p:sp>
        <p:nvSpPr>
          <p:cNvPr id="33" name="TextBox 32"/>
          <p:cNvSpPr txBox="1"/>
          <p:nvPr/>
        </p:nvSpPr>
        <p:spPr>
          <a:xfrm>
            <a:off x="6163581" y="5316795"/>
            <a:ext cx="795495" cy="307777"/>
          </a:xfrm>
          <a:prstGeom prst="rect">
            <a:avLst/>
          </a:prstGeom>
          <a:noFill/>
        </p:spPr>
        <p:txBody>
          <a:bodyPr wrap="square" lIns="0" tIns="0" rIns="0" bIns="0"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Specialized brand</a:t>
            </a:r>
          </a:p>
        </p:txBody>
      </p:sp>
      <p:sp>
        <p:nvSpPr>
          <p:cNvPr id="34" name="TextBox 33"/>
          <p:cNvSpPr txBox="1"/>
          <p:nvPr/>
        </p:nvSpPr>
        <p:spPr>
          <a:xfrm>
            <a:off x="3089104" y="3997356"/>
            <a:ext cx="808556" cy="153888"/>
          </a:xfrm>
          <a:prstGeom prst="rect">
            <a:avLst/>
          </a:prstGeom>
          <a:noFill/>
        </p:spPr>
        <p:txBody>
          <a:bodyPr wrap="square" lIns="0" tIns="0" rIns="0" bIns="0"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Low price</a:t>
            </a:r>
          </a:p>
        </p:txBody>
      </p:sp>
      <p:sp>
        <p:nvSpPr>
          <p:cNvPr id="35" name="TextBox 34"/>
          <p:cNvSpPr txBox="1"/>
          <p:nvPr/>
        </p:nvSpPr>
        <p:spPr>
          <a:xfrm>
            <a:off x="4861805" y="4544973"/>
            <a:ext cx="808556" cy="307777"/>
          </a:xfrm>
          <a:prstGeom prst="rect">
            <a:avLst/>
          </a:prstGeom>
          <a:noFill/>
        </p:spPr>
        <p:txBody>
          <a:bodyPr wrap="square" lIns="0" tIns="0" rIns="0" bIns="0"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Convenient packaging</a:t>
            </a:r>
          </a:p>
        </p:txBody>
      </p:sp>
      <p:sp>
        <p:nvSpPr>
          <p:cNvPr id="36" name="TextBox 35"/>
          <p:cNvSpPr txBox="1"/>
          <p:nvPr/>
        </p:nvSpPr>
        <p:spPr>
          <a:xfrm>
            <a:off x="4674536" y="5162130"/>
            <a:ext cx="1146261" cy="153888"/>
          </a:xfrm>
          <a:prstGeom prst="rect">
            <a:avLst/>
          </a:prstGeom>
          <a:noFill/>
        </p:spPr>
        <p:txBody>
          <a:bodyPr wrap="square" lIns="0" tIns="0" rIns="0" bIns="0"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Robusta blend</a:t>
            </a:r>
          </a:p>
        </p:txBody>
      </p:sp>
      <p:sp>
        <p:nvSpPr>
          <p:cNvPr id="37" name="TextBox 36"/>
          <p:cNvSpPr txBox="1"/>
          <p:nvPr/>
        </p:nvSpPr>
        <p:spPr>
          <a:xfrm>
            <a:off x="3725243" y="5294201"/>
            <a:ext cx="832941" cy="153888"/>
          </a:xfrm>
          <a:prstGeom prst="rect">
            <a:avLst/>
          </a:prstGeom>
          <a:noFill/>
        </p:spPr>
        <p:txBody>
          <a:bodyPr wrap="square" lIns="0" tIns="0" rIns="0" bIns="0"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Bitter taste</a:t>
            </a:r>
          </a:p>
        </p:txBody>
      </p:sp>
      <p:sp>
        <p:nvSpPr>
          <p:cNvPr id="38" name="TextBox 37"/>
          <p:cNvSpPr txBox="1"/>
          <p:nvPr/>
        </p:nvSpPr>
        <p:spPr>
          <a:xfrm>
            <a:off x="4520455" y="5529925"/>
            <a:ext cx="1146261" cy="153888"/>
          </a:xfrm>
          <a:prstGeom prst="rect">
            <a:avLst/>
          </a:prstGeom>
          <a:noFill/>
        </p:spPr>
        <p:txBody>
          <a:bodyPr wrap="square" lIns="0" tIns="0" rIns="0" bIns="0"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Local brand</a:t>
            </a:r>
          </a:p>
        </p:txBody>
      </p:sp>
      <p:sp>
        <p:nvSpPr>
          <p:cNvPr id="39" name="TextBox 38"/>
          <p:cNvSpPr txBox="1"/>
          <p:nvPr/>
        </p:nvSpPr>
        <p:spPr>
          <a:xfrm>
            <a:off x="2908589" y="5936129"/>
            <a:ext cx="2282436" cy="184666"/>
          </a:xfrm>
          <a:prstGeom prst="rect">
            <a:avLst/>
          </a:prstGeom>
          <a:noFill/>
        </p:spPr>
        <p:txBody>
          <a:bodyPr wrap="square" lIns="0" tIns="0" rIns="0" bIns="0" rtlCol="0">
            <a:spAutoFit/>
          </a:bodyPr>
          <a:lstStyle/>
          <a:p>
            <a:r>
              <a:rPr lang="en-US" sz="12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Source: </a:t>
            </a:r>
            <a:r>
              <a:rPr lang="en-US" sz="1200" dirty="0">
                <a:latin typeface="Open Sans" panose="020B0606030504020204" pitchFamily="34" charset="0"/>
                <a:ea typeface="Open Sans" panose="020B0606030504020204" pitchFamily="34" charset="0"/>
                <a:cs typeface="Open Sans" panose="020B0606030504020204" pitchFamily="34" charset="0"/>
              </a:rPr>
              <a:t>Kraft Jacobs </a:t>
            </a:r>
            <a:r>
              <a:rPr lang="en-US" sz="1200" dirty="0" err="1">
                <a:latin typeface="Open Sans" panose="020B0606030504020204" pitchFamily="34" charset="0"/>
                <a:ea typeface="Open Sans" panose="020B0606030504020204" pitchFamily="34" charset="0"/>
                <a:cs typeface="Open Sans" panose="020B0606030504020204" pitchFamily="34" charset="0"/>
              </a:rPr>
              <a:t>Suchard</a:t>
            </a:r>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791127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F029A-CFC9-4BCD-93DB-205EDBC2265A}"/>
              </a:ext>
            </a:extLst>
          </p:cNvPr>
          <p:cNvSpPr>
            <a:spLocks noGrp="1"/>
          </p:cNvSpPr>
          <p:nvPr>
            <p:ph type="title"/>
          </p:nvPr>
        </p:nvSpPr>
        <p:spPr>
          <a:xfrm>
            <a:off x="338667" y="1"/>
            <a:ext cx="11531600" cy="496369"/>
          </a:xfrm>
        </p:spPr>
        <p:txBody>
          <a:bodyPr>
            <a:noAutofit/>
          </a:bodyPr>
          <a:lstStyle/>
          <a:p>
            <a:r>
              <a:rPr lang="en-US" sz="3600" dirty="0"/>
              <a:t>Three Mapping Methods</a:t>
            </a:r>
          </a:p>
        </p:txBody>
      </p:sp>
      <p:sp>
        <p:nvSpPr>
          <p:cNvPr id="3" name="Content Placeholder 2">
            <a:extLst>
              <a:ext uri="{FF2B5EF4-FFF2-40B4-BE49-F238E27FC236}">
                <a16:creationId xmlns:a16="http://schemas.microsoft.com/office/drawing/2014/main" id="{1C27E965-3FC8-410B-A3E1-64160176BB80}"/>
              </a:ext>
            </a:extLst>
          </p:cNvPr>
          <p:cNvSpPr>
            <a:spLocks noGrp="1"/>
          </p:cNvSpPr>
          <p:nvPr>
            <p:ph idx="1"/>
          </p:nvPr>
        </p:nvSpPr>
        <p:spPr>
          <a:xfrm>
            <a:off x="237826" y="1600074"/>
            <a:ext cx="12056532" cy="4220530"/>
          </a:xfrm>
        </p:spPr>
        <p:txBody>
          <a:bodyPr>
            <a:normAutofit fontScale="92500" lnSpcReduction="20000"/>
          </a:bodyPr>
          <a:lstStyle/>
          <a:p>
            <a:pPr marL="0" marR="0" indent="0" fontAlgn="t">
              <a:lnSpc>
                <a:spcPct val="107000"/>
              </a:lnSpc>
              <a:spcBef>
                <a:spcPts val="0"/>
              </a:spcBef>
              <a:spcAft>
                <a:spcPts val="0"/>
              </a:spcAft>
              <a:buNone/>
            </a:pPr>
            <a:r>
              <a:rPr lang="en-US" sz="3500" b="1" dirty="0">
                <a:solidFill>
                  <a:srgbClr val="C00000"/>
                </a:solidFill>
                <a:effectLst/>
                <a:latin typeface="Arial" panose="020B0604020202020204" pitchFamily="34" charset="0"/>
                <a:ea typeface="Times New Roman" panose="02020603050405020304" pitchFamily="18" charset="0"/>
                <a:cs typeface="Arial" panose="020B0604020202020204" pitchFamily="34" charset="0"/>
              </a:rPr>
              <a:t>Perceptual Maps</a:t>
            </a:r>
            <a:endParaRPr lang="en-US" sz="3500" dirty="0">
              <a:solidFill>
                <a:srgbClr val="C00000"/>
              </a:solidFill>
              <a:effectLst/>
              <a:latin typeface="Arial" panose="020B0604020202020204" pitchFamily="34" charset="0"/>
              <a:ea typeface="DengXian" panose="02010600030101010101" pitchFamily="2" charset="-122"/>
              <a:cs typeface="Arial" panose="020B0604020202020204" pitchFamily="34" charset="0"/>
            </a:endParaRPr>
          </a:p>
          <a:p>
            <a:pPr marL="0" marR="0" fontAlgn="t">
              <a:lnSpc>
                <a:spcPct val="107000"/>
              </a:lnSpc>
              <a:spcBef>
                <a:spcPts val="0"/>
              </a:spcBef>
              <a:spcAft>
                <a:spcPts val="0"/>
              </a:spcAft>
            </a:pPr>
            <a:r>
              <a:rPr lang="en-US" sz="3000" b="1" dirty="0">
                <a:effectLst/>
                <a:latin typeface="Arial" panose="020B0604020202020204" pitchFamily="34" charset="0"/>
                <a:ea typeface="Times New Roman" panose="02020603050405020304" pitchFamily="18" charset="0"/>
                <a:cs typeface="Arial" panose="020B0604020202020204" pitchFamily="34" charset="0"/>
              </a:rPr>
              <a:t>Maps of consumer perceptions of specific brands</a:t>
            </a:r>
          </a:p>
          <a:p>
            <a:pPr marL="457200" lvl="1" fontAlgn="t">
              <a:lnSpc>
                <a:spcPct val="107000"/>
              </a:lnSpc>
              <a:spcBef>
                <a:spcPts val="0"/>
              </a:spcBef>
              <a:spcAft>
                <a:spcPts val="0"/>
              </a:spcAft>
            </a:pPr>
            <a:r>
              <a:rPr lang="en-US" sz="3000" dirty="0">
                <a:effectLst/>
                <a:latin typeface="Arial" panose="020B0604020202020204" pitchFamily="34" charset="0"/>
                <a:ea typeface="Times New Roman" panose="02020603050405020304" pitchFamily="18" charset="0"/>
                <a:cs typeface="Arial" panose="020B0604020202020204" pitchFamily="34" charset="0"/>
              </a:rPr>
              <a:t>Ex: </a:t>
            </a:r>
            <a:r>
              <a:rPr lang="en-US" sz="3000" dirty="0" err="1">
                <a:effectLst/>
                <a:latin typeface="Arial" panose="020B0604020202020204" pitchFamily="34" charset="0"/>
                <a:ea typeface="Times New Roman" panose="02020603050405020304" pitchFamily="18" charset="0"/>
                <a:cs typeface="Arial" panose="020B0604020202020204" pitchFamily="34" charset="0"/>
              </a:rPr>
              <a:t>Umass</a:t>
            </a:r>
            <a:r>
              <a:rPr lang="en-US" sz="3000" dirty="0">
                <a:effectLst/>
                <a:latin typeface="Arial" panose="020B0604020202020204" pitchFamily="34" charset="0"/>
                <a:ea typeface="Times New Roman" panose="02020603050405020304" pitchFamily="18" charset="0"/>
                <a:cs typeface="Arial" panose="020B0604020202020204" pitchFamily="34" charset="0"/>
              </a:rPr>
              <a:t> Lowell, UNH, UVM, </a:t>
            </a:r>
            <a:r>
              <a:rPr lang="en-US" sz="3000" dirty="0" err="1">
                <a:effectLst/>
                <a:latin typeface="Arial" panose="020B0604020202020204" pitchFamily="34" charset="0"/>
                <a:ea typeface="Times New Roman" panose="02020603050405020304" pitchFamily="18" charset="0"/>
                <a:cs typeface="Arial" panose="020B0604020202020204" pitchFamily="34" charset="0"/>
              </a:rPr>
              <a:t>Umass</a:t>
            </a:r>
            <a:r>
              <a:rPr lang="en-US" sz="3000" dirty="0">
                <a:effectLst/>
                <a:latin typeface="Arial" panose="020B0604020202020204" pitchFamily="34" charset="0"/>
                <a:ea typeface="Times New Roman" panose="02020603050405020304" pitchFamily="18" charset="0"/>
                <a:cs typeface="Arial" panose="020B0604020202020204" pitchFamily="34" charset="0"/>
              </a:rPr>
              <a:t> Amherst</a:t>
            </a:r>
            <a:endParaRPr lang="en-US" sz="3000" dirty="0">
              <a:effectLst/>
              <a:latin typeface="Arial" panose="020B0604020202020204" pitchFamily="34" charset="0"/>
              <a:ea typeface="DengXian" panose="02010600030101010101" pitchFamily="2" charset="-122"/>
              <a:cs typeface="Arial" panose="020B0604020202020204" pitchFamily="34" charset="0"/>
            </a:endParaRPr>
          </a:p>
          <a:p>
            <a:pPr marL="0" marR="0" indent="0" fontAlgn="t">
              <a:lnSpc>
                <a:spcPct val="107000"/>
              </a:lnSpc>
              <a:spcBef>
                <a:spcPts val="0"/>
              </a:spcBef>
              <a:spcAft>
                <a:spcPts val="0"/>
              </a:spcAft>
              <a:buNone/>
            </a:pPr>
            <a:endParaRPr lang="en-US" sz="3000" dirty="0">
              <a:effectLst/>
              <a:latin typeface="Arial" panose="020B0604020202020204" pitchFamily="34" charset="0"/>
              <a:ea typeface="DengXian" panose="02010600030101010101" pitchFamily="2" charset="-122"/>
              <a:cs typeface="Arial" panose="020B0604020202020204" pitchFamily="34" charset="0"/>
            </a:endParaRPr>
          </a:p>
          <a:p>
            <a:pPr marL="0" marR="0" indent="0" fontAlgn="t">
              <a:lnSpc>
                <a:spcPct val="107000"/>
              </a:lnSpc>
              <a:spcBef>
                <a:spcPts val="0"/>
              </a:spcBef>
              <a:spcAft>
                <a:spcPts val="0"/>
              </a:spcAft>
              <a:buNone/>
            </a:pPr>
            <a:r>
              <a:rPr lang="en-US" sz="3500" b="1" dirty="0">
                <a:solidFill>
                  <a:srgbClr val="C00000"/>
                </a:solidFill>
                <a:effectLst/>
                <a:latin typeface="Arial" panose="020B0604020202020204" pitchFamily="34" charset="0"/>
                <a:ea typeface="Times New Roman" panose="02020603050405020304" pitchFamily="18" charset="0"/>
                <a:cs typeface="Arial" panose="020B0604020202020204" pitchFamily="34" charset="0"/>
              </a:rPr>
              <a:t>Preference Maps</a:t>
            </a:r>
            <a:endParaRPr lang="en-US" sz="3500" dirty="0">
              <a:solidFill>
                <a:srgbClr val="C00000"/>
              </a:solidFill>
              <a:effectLst/>
              <a:latin typeface="Arial" panose="020B0604020202020204" pitchFamily="34" charset="0"/>
              <a:ea typeface="DengXian" panose="02010600030101010101" pitchFamily="2" charset="-122"/>
              <a:cs typeface="Arial" panose="020B0604020202020204" pitchFamily="34" charset="0"/>
            </a:endParaRPr>
          </a:p>
          <a:p>
            <a:pPr marL="0" marR="0" fontAlgn="t">
              <a:lnSpc>
                <a:spcPct val="107000"/>
              </a:lnSpc>
              <a:spcBef>
                <a:spcPts val="0"/>
              </a:spcBef>
              <a:spcAft>
                <a:spcPts val="0"/>
              </a:spcAft>
            </a:pPr>
            <a:r>
              <a:rPr lang="en-US" sz="3000" b="1" dirty="0">
                <a:effectLst/>
                <a:latin typeface="Arial" panose="020B0604020202020204" pitchFamily="34" charset="0"/>
                <a:ea typeface="Times New Roman" panose="02020603050405020304" pitchFamily="18" charset="0"/>
                <a:cs typeface="Arial" panose="020B0604020202020204" pitchFamily="34" charset="0"/>
              </a:rPr>
              <a:t>Maps of consumer attribute preferences, regardless of brands</a:t>
            </a:r>
            <a:endParaRPr lang="en-US" sz="3000" b="1" dirty="0">
              <a:latin typeface="Arial" panose="020B0604020202020204" pitchFamily="34" charset="0"/>
              <a:ea typeface="Times New Roman" panose="02020603050405020304" pitchFamily="18" charset="0"/>
              <a:cs typeface="Arial" panose="020B0604020202020204" pitchFamily="34" charset="0"/>
            </a:endParaRPr>
          </a:p>
          <a:p>
            <a:pPr marL="457200" lvl="1" fontAlgn="t">
              <a:lnSpc>
                <a:spcPct val="107000"/>
              </a:lnSpc>
              <a:spcBef>
                <a:spcPts val="0"/>
              </a:spcBef>
              <a:spcAft>
                <a:spcPts val="0"/>
              </a:spcAft>
            </a:pPr>
            <a:r>
              <a:rPr lang="en-US" sz="3000" dirty="0">
                <a:effectLst/>
                <a:latin typeface="Arial" panose="020B0604020202020204" pitchFamily="34" charset="0"/>
                <a:ea typeface="Times New Roman" panose="02020603050405020304" pitchFamily="18" charset="0"/>
                <a:cs typeface="Arial" panose="020B0604020202020204" pitchFamily="34" charset="0"/>
              </a:rPr>
              <a:t>Ex: location of university, quality of education, value of education</a:t>
            </a:r>
            <a:endParaRPr lang="en-US" sz="3000" dirty="0">
              <a:effectLst/>
              <a:latin typeface="Arial" panose="020B0604020202020204" pitchFamily="34" charset="0"/>
              <a:ea typeface="DengXian" panose="02010600030101010101" pitchFamily="2" charset="-122"/>
              <a:cs typeface="Arial" panose="020B0604020202020204" pitchFamily="34" charset="0"/>
            </a:endParaRPr>
          </a:p>
          <a:p>
            <a:pPr marL="0" marR="0" indent="0" fontAlgn="t">
              <a:lnSpc>
                <a:spcPct val="107000"/>
              </a:lnSpc>
              <a:spcBef>
                <a:spcPts val="0"/>
              </a:spcBef>
              <a:spcAft>
                <a:spcPts val="0"/>
              </a:spcAft>
              <a:buNone/>
            </a:pPr>
            <a:r>
              <a:rPr lang="en-US" sz="3000" dirty="0">
                <a:effectLst/>
                <a:latin typeface="Arial" panose="020B0604020202020204" pitchFamily="34" charset="0"/>
                <a:ea typeface="Times New Roman" panose="02020603050405020304" pitchFamily="18" charset="0"/>
                <a:cs typeface="Arial" panose="020B0604020202020204" pitchFamily="34" charset="0"/>
              </a:rPr>
              <a:t> </a:t>
            </a:r>
            <a:endParaRPr lang="en-US" sz="3000" dirty="0">
              <a:effectLst/>
              <a:latin typeface="Arial" panose="020B0604020202020204" pitchFamily="34" charset="0"/>
              <a:ea typeface="DengXian" panose="02010600030101010101" pitchFamily="2" charset="-122"/>
              <a:cs typeface="Arial" panose="020B0604020202020204" pitchFamily="34" charset="0"/>
            </a:endParaRPr>
          </a:p>
          <a:p>
            <a:pPr marL="0" indent="0" fontAlgn="t">
              <a:lnSpc>
                <a:spcPct val="107000"/>
              </a:lnSpc>
              <a:spcBef>
                <a:spcPts val="0"/>
              </a:spcBef>
              <a:spcAft>
                <a:spcPts val="0"/>
              </a:spcAft>
              <a:buNone/>
            </a:pPr>
            <a:r>
              <a:rPr lang="en-US" sz="3500" b="1" dirty="0">
                <a:solidFill>
                  <a:srgbClr val="C00000"/>
                </a:solidFill>
                <a:latin typeface="Arial" panose="020B0604020202020204" pitchFamily="34" charset="0"/>
                <a:cs typeface="Arial" panose="020B0604020202020204" pitchFamily="34" charset="0"/>
              </a:rPr>
              <a:t>Joint Space Maps</a:t>
            </a:r>
          </a:p>
          <a:p>
            <a:pPr marL="0" marR="0" fontAlgn="t">
              <a:lnSpc>
                <a:spcPct val="107000"/>
              </a:lnSpc>
              <a:spcBef>
                <a:spcPts val="0"/>
              </a:spcBef>
              <a:spcAft>
                <a:spcPts val="0"/>
              </a:spcAft>
            </a:pPr>
            <a:r>
              <a:rPr lang="en-US" sz="3000" b="1" dirty="0">
                <a:effectLst/>
                <a:latin typeface="Arial" panose="020B0604020202020204" pitchFamily="34" charset="0"/>
                <a:ea typeface="Times New Roman" panose="02020603050405020304" pitchFamily="18" charset="0"/>
                <a:cs typeface="Arial" panose="020B0604020202020204" pitchFamily="34" charset="0"/>
              </a:rPr>
              <a:t>A combination of perceptual and preference maps</a:t>
            </a:r>
            <a:endParaRPr lang="en-US" sz="3000" b="1" dirty="0">
              <a:effectLst/>
              <a:latin typeface="Arial" panose="020B0604020202020204" pitchFamily="34" charset="0"/>
              <a:ea typeface="DengXian" panose="02010600030101010101" pitchFamily="2" charset="-122"/>
              <a:cs typeface="Arial" panose="020B0604020202020204" pitchFamily="34" charset="0"/>
            </a:endParaRPr>
          </a:p>
          <a:p>
            <a:pPr marL="0" marR="0" fontAlgn="t">
              <a:lnSpc>
                <a:spcPct val="107000"/>
              </a:lnSpc>
              <a:spcBef>
                <a:spcPts val="0"/>
              </a:spcBef>
              <a:spcAft>
                <a:spcPts val="0"/>
              </a:spcAft>
            </a:pPr>
            <a:endParaRPr lang="en-US" sz="1700" b="1" dirty="0">
              <a:latin typeface="Arial" panose="020B0604020202020204" pitchFamily="34" charset="0"/>
              <a:ea typeface="DengXian" panose="02010600030101010101" pitchFamily="2" charset="-122"/>
              <a:cs typeface="Arial" panose="020B0604020202020204" pitchFamily="34" charset="0"/>
            </a:endParaRPr>
          </a:p>
          <a:p>
            <a:pPr marL="0" indent="0">
              <a:buNone/>
            </a:pPr>
            <a:endParaRPr lang="en-US" sz="3200" dirty="0"/>
          </a:p>
        </p:txBody>
      </p:sp>
      <p:sp>
        <p:nvSpPr>
          <p:cNvPr id="5" name="TextBox 4">
            <a:extLst>
              <a:ext uri="{FF2B5EF4-FFF2-40B4-BE49-F238E27FC236}">
                <a16:creationId xmlns:a16="http://schemas.microsoft.com/office/drawing/2014/main" id="{9B23AC0D-B011-43C6-92A2-42BA0039A48E}"/>
              </a:ext>
            </a:extLst>
          </p:cNvPr>
          <p:cNvSpPr txBox="1"/>
          <p:nvPr/>
        </p:nvSpPr>
        <p:spPr>
          <a:xfrm>
            <a:off x="541867" y="5992298"/>
            <a:ext cx="10058400" cy="369332"/>
          </a:xfrm>
          <a:prstGeom prst="rect">
            <a:avLst/>
          </a:prstGeom>
          <a:noFill/>
        </p:spPr>
        <p:txBody>
          <a:bodyPr wrap="square">
            <a:spAutoFit/>
          </a:bodyPr>
          <a:lstStyle/>
          <a:p>
            <a:r>
              <a:rPr lang="en-US" dirty="0">
                <a:hlinkClick r:id="rId2"/>
              </a:rPr>
              <a:t>https://www.perceptualmaps.com/make-a-perceptual-map/free-download/</a:t>
            </a:r>
            <a:r>
              <a:rPr lang="en-US" dirty="0"/>
              <a:t> </a:t>
            </a:r>
          </a:p>
        </p:txBody>
      </p:sp>
    </p:spTree>
    <p:extLst>
      <p:ext uri="{BB962C8B-B14F-4D97-AF65-F5344CB8AC3E}">
        <p14:creationId xmlns:p14="http://schemas.microsoft.com/office/powerpoint/2010/main" val="5552894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t>
            </a:r>
            <a:r>
              <a:rPr lang="en-US" sz="4000" b="1" dirty="0">
                <a:solidFill>
                  <a:srgbClr val="C00000"/>
                </a:solidFill>
              </a:rPr>
              <a:t>positioning map </a:t>
            </a:r>
            <a:r>
              <a:rPr lang="en-US" dirty="0"/>
              <a:t>imperative…</a:t>
            </a:r>
          </a:p>
        </p:txBody>
      </p:sp>
      <p:sp>
        <p:nvSpPr>
          <p:cNvPr id="3" name="Content Placeholder 2"/>
          <p:cNvSpPr>
            <a:spLocks noGrp="1"/>
          </p:cNvSpPr>
          <p:nvPr>
            <p:ph idx="1"/>
          </p:nvPr>
        </p:nvSpPr>
        <p:spPr>
          <a:xfrm>
            <a:off x="493295" y="1499617"/>
            <a:ext cx="11213431" cy="4677347"/>
          </a:xfrm>
        </p:spPr>
        <p:txBody>
          <a:bodyPr anchor="t" anchorCtr="0">
            <a:normAutofit fontScale="77500" lnSpcReduction="20000"/>
          </a:bodyPr>
          <a:lstStyle/>
          <a:p>
            <a:r>
              <a:rPr lang="en-US" sz="3800" b="1" dirty="0"/>
              <a:t>If customers’ attention span is short…</a:t>
            </a:r>
          </a:p>
          <a:p>
            <a:r>
              <a:rPr lang="en-US" sz="3800" b="1" dirty="0"/>
              <a:t>If you need to convey a highly focused message…</a:t>
            </a:r>
          </a:p>
          <a:p>
            <a:r>
              <a:rPr lang="en-US" sz="3800" b="1" dirty="0"/>
              <a:t>If their perceptions matter more than your reality…</a:t>
            </a:r>
          </a:p>
          <a:p>
            <a:pPr marL="0" indent="0">
              <a:buNone/>
            </a:pPr>
            <a:endParaRPr lang="en-US" sz="3300" dirty="0"/>
          </a:p>
          <a:p>
            <a:pPr marL="0" indent="0" eaLnBrk="0" hangingPunct="0">
              <a:spcBef>
                <a:spcPct val="20000"/>
              </a:spcBef>
              <a:buNone/>
              <a:defRPr/>
            </a:pPr>
            <a:r>
              <a:rPr lang="en-US" sz="3600" b="1" dirty="0">
                <a:solidFill>
                  <a:srgbClr val="0153A5"/>
                </a:solidFill>
              </a:rPr>
              <a:t>It is critical to map customers’ mind</a:t>
            </a:r>
            <a:endParaRPr lang="en-US" sz="3600" dirty="0"/>
          </a:p>
          <a:p>
            <a:pPr marL="285750" indent="-285750" eaLnBrk="0" hangingPunct="0">
              <a:spcBef>
                <a:spcPct val="20000"/>
              </a:spcBef>
              <a:defRPr/>
            </a:pPr>
            <a:r>
              <a:rPr lang="en-US" sz="3600" b="1" dirty="0">
                <a:solidFill>
                  <a:srgbClr val="C00000"/>
                </a:solidFill>
              </a:rPr>
              <a:t>How you are perceived </a:t>
            </a:r>
          </a:p>
          <a:p>
            <a:pPr marL="285750" indent="-285750" eaLnBrk="0" hangingPunct="0">
              <a:spcBef>
                <a:spcPct val="20000"/>
              </a:spcBef>
              <a:defRPr/>
            </a:pPr>
            <a:r>
              <a:rPr lang="en-US" sz="3600" b="1" dirty="0">
                <a:solidFill>
                  <a:srgbClr val="C00000"/>
                </a:solidFill>
              </a:rPr>
              <a:t>How your competitors are perceived</a:t>
            </a:r>
          </a:p>
          <a:p>
            <a:pPr marL="285750" indent="-285750" eaLnBrk="0" hangingPunct="0">
              <a:spcBef>
                <a:spcPct val="20000"/>
              </a:spcBef>
              <a:defRPr/>
            </a:pPr>
            <a:r>
              <a:rPr lang="en-US" sz="3600" b="1" dirty="0">
                <a:solidFill>
                  <a:srgbClr val="C00000"/>
                </a:solidFill>
              </a:rPr>
              <a:t>On which dimensions </a:t>
            </a:r>
          </a:p>
          <a:p>
            <a:pPr marL="285750" indent="-285750" eaLnBrk="0" hangingPunct="0">
              <a:spcBef>
                <a:spcPct val="20000"/>
              </a:spcBef>
              <a:defRPr/>
            </a:pPr>
            <a:r>
              <a:rPr lang="en-US" sz="3600" b="1" dirty="0">
                <a:solidFill>
                  <a:srgbClr val="C00000"/>
                </a:solidFill>
              </a:rPr>
              <a:t>Which dimensions matter</a:t>
            </a:r>
          </a:p>
          <a:p>
            <a:pPr marL="0" indent="0">
              <a:buNone/>
            </a:pPr>
            <a:endParaRPr lang="en-US" sz="3300" dirty="0"/>
          </a:p>
          <a:p>
            <a:pPr marL="0" indent="0">
              <a:buNone/>
            </a:pPr>
            <a:endParaRPr lang="en-US" sz="3300" dirty="0"/>
          </a:p>
          <a:p>
            <a:endParaRPr lang="en-US" sz="2400" dirty="0"/>
          </a:p>
        </p:txBody>
      </p:sp>
      <p:sp>
        <p:nvSpPr>
          <p:cNvPr id="8" name="Rounded Rectangle 7"/>
          <p:cNvSpPr/>
          <p:nvPr/>
        </p:nvSpPr>
        <p:spPr>
          <a:xfrm>
            <a:off x="280348" y="3164305"/>
            <a:ext cx="8225977" cy="2939603"/>
          </a:xfrm>
          <a:prstGeom prst="roundRect">
            <a:avLst>
              <a:gd name="adj" fmla="val 12667"/>
            </a:avLst>
          </a:prstGeom>
          <a:noFill/>
          <a:ln w="28575">
            <a:solidFill>
              <a:srgbClr val="0153A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eaLnBrk="0" fontAlgn="base" hangingPunct="0">
              <a:spcBef>
                <a:spcPct val="20000"/>
              </a:spcBef>
              <a:spcAft>
                <a:spcPct val="0"/>
              </a:spcAft>
              <a:defRPr/>
            </a:pP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7050231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644A27-5821-4FB6-A7A0-7A79E2906E82}"/>
              </a:ext>
            </a:extLst>
          </p:cNvPr>
          <p:cNvSpPr>
            <a:spLocks noGrp="1"/>
          </p:cNvSpPr>
          <p:nvPr>
            <p:ph type="title"/>
          </p:nvPr>
        </p:nvSpPr>
        <p:spPr>
          <a:xfrm>
            <a:off x="0" y="0"/>
            <a:ext cx="12115800" cy="533400"/>
          </a:xfrm>
        </p:spPr>
        <p:txBody>
          <a:bodyPr/>
          <a:lstStyle/>
          <a:p>
            <a:pPr algn="r"/>
            <a:r>
              <a:rPr lang="zh-TW" altLang="en-US" sz="2400" dirty="0"/>
              <a:t>感觉图谱</a:t>
            </a:r>
            <a:r>
              <a:rPr lang="en-US" altLang="zh-TW" sz="2400" dirty="0"/>
              <a:t>(perceptual map )</a:t>
            </a:r>
            <a:endParaRPr lang="en-US" sz="2400" dirty="0"/>
          </a:p>
        </p:txBody>
      </p:sp>
      <p:sp>
        <p:nvSpPr>
          <p:cNvPr id="5" name="Content Placeholder 4">
            <a:extLst>
              <a:ext uri="{FF2B5EF4-FFF2-40B4-BE49-F238E27FC236}">
                <a16:creationId xmlns:a16="http://schemas.microsoft.com/office/drawing/2014/main" id="{E1883C8C-F664-4618-9366-FC5AA2A684B3}"/>
              </a:ext>
            </a:extLst>
          </p:cNvPr>
          <p:cNvSpPr>
            <a:spLocks noGrp="1"/>
          </p:cNvSpPr>
          <p:nvPr>
            <p:ph idx="1"/>
          </p:nvPr>
        </p:nvSpPr>
        <p:spPr>
          <a:xfrm>
            <a:off x="8033902" y="925286"/>
            <a:ext cx="4158098" cy="5486400"/>
          </a:xfrm>
        </p:spPr>
        <p:txBody>
          <a:bodyPr/>
          <a:lstStyle/>
          <a:p>
            <a:pPr marL="0" indent="0" algn="l">
              <a:buNone/>
            </a:pPr>
            <a:r>
              <a:rPr lang="en-US" sz="2600" b="0" u="none" strike="noStrike" baseline="0" dirty="0"/>
              <a:t>A perceptual map of the beer market, showing that Budweiser is the most </a:t>
            </a:r>
            <a:r>
              <a:rPr lang="en-US" sz="2600" u="none" strike="noStrike" baseline="0" dirty="0"/>
              <a:t>popular beer with men</a:t>
            </a:r>
            <a:r>
              <a:rPr lang="en-US" sz="2600" b="0" u="none" strike="noStrike" baseline="0" dirty="0"/>
              <a:t>, whereas Old Milwaukee Light is the least popular.</a:t>
            </a:r>
          </a:p>
          <a:p>
            <a:pPr marL="0" indent="0" algn="l">
              <a:buNone/>
            </a:pPr>
            <a:r>
              <a:rPr lang="en-US" sz="2600" b="0" u="none" strike="noStrike" baseline="0" dirty="0"/>
              <a:t>The map summarizes customer evaluations of beer according to </a:t>
            </a:r>
            <a:r>
              <a:rPr lang="en-US" sz="2600" u="none" strike="noStrike" baseline="0" dirty="0"/>
              <a:t>13 attributes</a:t>
            </a:r>
            <a:r>
              <a:rPr lang="en-US" sz="2600" b="0" u="none" strike="noStrike" baseline="0" dirty="0"/>
              <a:t> (</a:t>
            </a:r>
            <a:r>
              <a:rPr lang="en-US" sz="2600" b="0" u="none" strike="noStrike" baseline="0" dirty="0">
                <a:sym typeface="Wingdings" panose="05000000000000000000" pitchFamily="2" charset="2"/>
              </a:rPr>
              <a:t>) </a:t>
            </a:r>
            <a:r>
              <a:rPr lang="en-US" sz="2600" b="0" u="none" strike="noStrike" baseline="0" dirty="0"/>
              <a:t>into </a:t>
            </a:r>
            <a:r>
              <a:rPr lang="en-US" sz="2600" u="none" strike="noStrike" baseline="0" dirty="0"/>
              <a:t>2</a:t>
            </a:r>
            <a:r>
              <a:rPr lang="en-US" sz="2600" b="0" u="none" strike="noStrike" baseline="0" dirty="0"/>
              <a:t> </a:t>
            </a:r>
            <a:r>
              <a:rPr lang="en-US" sz="2600" u="none" strike="noStrike" baseline="0" dirty="0"/>
              <a:t>dimensions (axes)</a:t>
            </a:r>
            <a:r>
              <a:rPr lang="en-US" sz="2600" b="0" u="none" strike="noStrike" baseline="0" dirty="0"/>
              <a:t>: </a:t>
            </a:r>
          </a:p>
          <a:p>
            <a:pPr marL="0" indent="0" algn="l">
              <a:buNone/>
            </a:pPr>
            <a:r>
              <a:rPr lang="en-US" sz="2600" u="none" strike="noStrike" baseline="0" dirty="0"/>
              <a:t>(1) budget–premium</a:t>
            </a:r>
          </a:p>
          <a:p>
            <a:pPr marL="0" indent="0" algn="l">
              <a:buNone/>
            </a:pPr>
            <a:r>
              <a:rPr lang="en-US" sz="2600" u="none" strike="noStrike" baseline="0" dirty="0"/>
              <a:t>(2) light–heavy.</a:t>
            </a:r>
            <a:endParaRPr lang="en-US" sz="2600" dirty="0"/>
          </a:p>
        </p:txBody>
      </p:sp>
      <p:pic>
        <p:nvPicPr>
          <p:cNvPr id="7" name="Picture 6">
            <a:extLst>
              <a:ext uri="{FF2B5EF4-FFF2-40B4-BE49-F238E27FC236}">
                <a16:creationId xmlns:a16="http://schemas.microsoft.com/office/drawing/2014/main" id="{82394C4C-2069-4422-8A0C-52C0A3C1E578}"/>
              </a:ext>
            </a:extLst>
          </p:cNvPr>
          <p:cNvPicPr>
            <a:picLocks noChangeAspect="1"/>
          </p:cNvPicPr>
          <p:nvPr/>
        </p:nvPicPr>
        <p:blipFill>
          <a:blip r:embed="rId2"/>
          <a:stretch>
            <a:fillRect/>
          </a:stretch>
        </p:blipFill>
        <p:spPr>
          <a:xfrm>
            <a:off x="0" y="-272144"/>
            <a:ext cx="8044788" cy="6858000"/>
          </a:xfrm>
          <a:prstGeom prst="rect">
            <a:avLst/>
          </a:prstGeom>
        </p:spPr>
      </p:pic>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7AEBF0FD-E01C-4285-8F46-09522FAA12C1}"/>
                  </a:ext>
                </a:extLst>
              </p14:cNvPr>
              <p14:cNvContentPartPr/>
              <p14:nvPr/>
            </p14:nvContentPartPr>
            <p14:xfrm>
              <a:off x="5452766" y="240583"/>
              <a:ext cx="1258200" cy="52920"/>
            </p14:xfrm>
          </p:contentPart>
        </mc:Choice>
        <mc:Fallback xmlns="">
          <p:pic>
            <p:nvPicPr>
              <p:cNvPr id="8" name="Ink 7">
                <a:extLst>
                  <a:ext uri="{FF2B5EF4-FFF2-40B4-BE49-F238E27FC236}">
                    <a16:creationId xmlns:a16="http://schemas.microsoft.com/office/drawing/2014/main" id="{7AEBF0FD-E01C-4285-8F46-09522FAA12C1}"/>
                  </a:ext>
                </a:extLst>
              </p:cNvPr>
              <p:cNvPicPr/>
              <p:nvPr/>
            </p:nvPicPr>
            <p:blipFill>
              <a:blip r:embed="rId4"/>
              <a:stretch>
                <a:fillRect/>
              </a:stretch>
            </p:blipFill>
            <p:spPr>
              <a:xfrm>
                <a:off x="5417126" y="168943"/>
                <a:ext cx="132984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9" name="Ink 8">
                <a:extLst>
                  <a:ext uri="{FF2B5EF4-FFF2-40B4-BE49-F238E27FC236}">
                    <a16:creationId xmlns:a16="http://schemas.microsoft.com/office/drawing/2014/main" id="{A2FA1894-2E96-4A5F-81D9-D65BD37C09B8}"/>
                  </a:ext>
                </a:extLst>
              </p14:cNvPr>
              <p14:cNvContentPartPr/>
              <p14:nvPr/>
            </p14:nvContentPartPr>
            <p14:xfrm>
              <a:off x="5441966" y="293143"/>
              <a:ext cx="1262880" cy="360"/>
            </p14:xfrm>
          </p:contentPart>
        </mc:Choice>
        <mc:Fallback xmlns="">
          <p:pic>
            <p:nvPicPr>
              <p:cNvPr id="9" name="Ink 8">
                <a:extLst>
                  <a:ext uri="{FF2B5EF4-FFF2-40B4-BE49-F238E27FC236}">
                    <a16:creationId xmlns:a16="http://schemas.microsoft.com/office/drawing/2014/main" id="{A2FA1894-2E96-4A5F-81D9-D65BD37C09B8}"/>
                  </a:ext>
                </a:extLst>
              </p:cNvPr>
              <p:cNvPicPr/>
              <p:nvPr/>
            </p:nvPicPr>
            <p:blipFill>
              <a:blip r:embed="rId6"/>
              <a:stretch>
                <a:fillRect/>
              </a:stretch>
            </p:blipFill>
            <p:spPr>
              <a:xfrm>
                <a:off x="5406326" y="221503"/>
                <a:ext cx="133452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 name="Ink 9">
                <a:extLst>
                  <a:ext uri="{FF2B5EF4-FFF2-40B4-BE49-F238E27FC236}">
                    <a16:creationId xmlns:a16="http://schemas.microsoft.com/office/drawing/2014/main" id="{BD185807-DB7C-4488-BB73-5490414455BB}"/>
                  </a:ext>
                </a:extLst>
              </p14:cNvPr>
              <p14:cNvContentPartPr/>
              <p14:nvPr/>
            </p14:nvContentPartPr>
            <p14:xfrm>
              <a:off x="5464286" y="171463"/>
              <a:ext cx="1188720" cy="24120"/>
            </p14:xfrm>
          </p:contentPart>
        </mc:Choice>
        <mc:Fallback xmlns="">
          <p:pic>
            <p:nvPicPr>
              <p:cNvPr id="10" name="Ink 9">
                <a:extLst>
                  <a:ext uri="{FF2B5EF4-FFF2-40B4-BE49-F238E27FC236}">
                    <a16:creationId xmlns:a16="http://schemas.microsoft.com/office/drawing/2014/main" id="{BD185807-DB7C-4488-BB73-5490414455BB}"/>
                  </a:ext>
                </a:extLst>
              </p:cNvPr>
              <p:cNvPicPr/>
              <p:nvPr/>
            </p:nvPicPr>
            <p:blipFill>
              <a:blip r:embed="rId8"/>
              <a:stretch>
                <a:fillRect/>
              </a:stretch>
            </p:blipFill>
            <p:spPr>
              <a:xfrm>
                <a:off x="5428646" y="99823"/>
                <a:ext cx="1260360" cy="1677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2" name="Ink 11">
                <a:extLst>
                  <a:ext uri="{FF2B5EF4-FFF2-40B4-BE49-F238E27FC236}">
                    <a16:creationId xmlns:a16="http://schemas.microsoft.com/office/drawing/2014/main" id="{394FE885-C256-4E41-89DF-05A8274755C0}"/>
                  </a:ext>
                </a:extLst>
              </p14:cNvPr>
              <p14:cNvContentPartPr/>
              <p14:nvPr/>
            </p14:nvContentPartPr>
            <p14:xfrm>
              <a:off x="3493646" y="32503"/>
              <a:ext cx="630720" cy="89640"/>
            </p14:xfrm>
          </p:contentPart>
        </mc:Choice>
        <mc:Fallback xmlns="">
          <p:pic>
            <p:nvPicPr>
              <p:cNvPr id="12" name="Ink 11">
                <a:extLst>
                  <a:ext uri="{FF2B5EF4-FFF2-40B4-BE49-F238E27FC236}">
                    <a16:creationId xmlns:a16="http://schemas.microsoft.com/office/drawing/2014/main" id="{394FE885-C256-4E41-89DF-05A8274755C0}"/>
                  </a:ext>
                </a:extLst>
              </p:cNvPr>
              <p:cNvPicPr/>
              <p:nvPr/>
            </p:nvPicPr>
            <p:blipFill>
              <a:blip r:embed="rId10"/>
              <a:stretch>
                <a:fillRect/>
              </a:stretch>
            </p:blipFill>
            <p:spPr>
              <a:xfrm>
                <a:off x="3457646" y="-39497"/>
                <a:ext cx="702360" cy="2332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3" name="Ink 12">
                <a:extLst>
                  <a:ext uri="{FF2B5EF4-FFF2-40B4-BE49-F238E27FC236}">
                    <a16:creationId xmlns:a16="http://schemas.microsoft.com/office/drawing/2014/main" id="{0AC8D20B-D7B1-4EFF-A670-197C27145B44}"/>
                  </a:ext>
                </a:extLst>
              </p14:cNvPr>
              <p14:cNvContentPartPr/>
              <p14:nvPr/>
            </p14:nvContentPartPr>
            <p14:xfrm>
              <a:off x="3569966" y="6421423"/>
              <a:ext cx="565920" cy="12600"/>
            </p14:xfrm>
          </p:contentPart>
        </mc:Choice>
        <mc:Fallback xmlns="">
          <p:pic>
            <p:nvPicPr>
              <p:cNvPr id="13" name="Ink 12">
                <a:extLst>
                  <a:ext uri="{FF2B5EF4-FFF2-40B4-BE49-F238E27FC236}">
                    <a16:creationId xmlns:a16="http://schemas.microsoft.com/office/drawing/2014/main" id="{0AC8D20B-D7B1-4EFF-A670-197C27145B44}"/>
                  </a:ext>
                </a:extLst>
              </p:cNvPr>
              <p:cNvPicPr/>
              <p:nvPr/>
            </p:nvPicPr>
            <p:blipFill>
              <a:blip r:embed="rId12"/>
              <a:stretch>
                <a:fillRect/>
              </a:stretch>
            </p:blipFill>
            <p:spPr>
              <a:xfrm>
                <a:off x="3534326" y="6349423"/>
                <a:ext cx="63756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4" name="Ink 13">
                <a:extLst>
                  <a:ext uri="{FF2B5EF4-FFF2-40B4-BE49-F238E27FC236}">
                    <a16:creationId xmlns:a16="http://schemas.microsoft.com/office/drawing/2014/main" id="{120E2242-64C5-4772-89B4-DAC3EA36BB14}"/>
                  </a:ext>
                </a:extLst>
              </p14:cNvPr>
              <p14:cNvContentPartPr/>
              <p14:nvPr/>
            </p14:nvContentPartPr>
            <p14:xfrm>
              <a:off x="108206" y="3188983"/>
              <a:ext cx="664560" cy="23040"/>
            </p14:xfrm>
          </p:contentPart>
        </mc:Choice>
        <mc:Fallback xmlns="">
          <p:pic>
            <p:nvPicPr>
              <p:cNvPr id="14" name="Ink 13">
                <a:extLst>
                  <a:ext uri="{FF2B5EF4-FFF2-40B4-BE49-F238E27FC236}">
                    <a16:creationId xmlns:a16="http://schemas.microsoft.com/office/drawing/2014/main" id="{120E2242-64C5-4772-89B4-DAC3EA36BB14}"/>
                  </a:ext>
                </a:extLst>
              </p:cNvPr>
              <p:cNvPicPr/>
              <p:nvPr/>
            </p:nvPicPr>
            <p:blipFill>
              <a:blip r:embed="rId14"/>
              <a:stretch>
                <a:fillRect/>
              </a:stretch>
            </p:blipFill>
            <p:spPr>
              <a:xfrm>
                <a:off x="72566" y="3116983"/>
                <a:ext cx="73620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5" name="Ink 14">
                <a:extLst>
                  <a:ext uri="{FF2B5EF4-FFF2-40B4-BE49-F238E27FC236}">
                    <a16:creationId xmlns:a16="http://schemas.microsoft.com/office/drawing/2014/main" id="{D2C0C6CD-F216-4E6B-8B40-C3741E3CC251}"/>
                  </a:ext>
                </a:extLst>
              </p14:cNvPr>
              <p14:cNvContentPartPr/>
              <p14:nvPr/>
            </p14:nvContentPartPr>
            <p14:xfrm>
              <a:off x="6878726" y="3221743"/>
              <a:ext cx="772200" cy="360"/>
            </p14:xfrm>
          </p:contentPart>
        </mc:Choice>
        <mc:Fallback xmlns="">
          <p:pic>
            <p:nvPicPr>
              <p:cNvPr id="15" name="Ink 14">
                <a:extLst>
                  <a:ext uri="{FF2B5EF4-FFF2-40B4-BE49-F238E27FC236}">
                    <a16:creationId xmlns:a16="http://schemas.microsoft.com/office/drawing/2014/main" id="{D2C0C6CD-F216-4E6B-8B40-C3741E3CC251}"/>
                  </a:ext>
                </a:extLst>
              </p:cNvPr>
              <p:cNvPicPr/>
              <p:nvPr/>
            </p:nvPicPr>
            <p:blipFill>
              <a:blip r:embed="rId16"/>
              <a:stretch>
                <a:fillRect/>
              </a:stretch>
            </p:blipFill>
            <p:spPr>
              <a:xfrm>
                <a:off x="6843086" y="3150103"/>
                <a:ext cx="843840" cy="144000"/>
              </a:xfrm>
              <a:prstGeom prst="rect">
                <a:avLst/>
              </a:prstGeom>
            </p:spPr>
          </p:pic>
        </mc:Fallback>
      </mc:AlternateContent>
      <p:sp>
        <p:nvSpPr>
          <p:cNvPr id="18" name="Oval 17">
            <a:extLst>
              <a:ext uri="{FF2B5EF4-FFF2-40B4-BE49-F238E27FC236}">
                <a16:creationId xmlns:a16="http://schemas.microsoft.com/office/drawing/2014/main" id="{ECFC8F12-113D-4905-B978-91ABC0797CB0}"/>
              </a:ext>
            </a:extLst>
          </p:cNvPr>
          <p:cNvSpPr/>
          <p:nvPr/>
        </p:nvSpPr>
        <p:spPr bwMode="auto">
          <a:xfrm>
            <a:off x="0" y="1948543"/>
            <a:ext cx="1175657" cy="2806714"/>
          </a:xfrm>
          <a:prstGeom prst="ellipse">
            <a:avLst/>
          </a:prstGeom>
          <a:noFill/>
          <a:ln w="38100" cap="flat" cmpd="sng" algn="ctr">
            <a:solidFill>
              <a:srgbClr val="C00000"/>
            </a:solidFill>
            <a:prstDash val="sysDash"/>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charset="0"/>
            </a:endParaRPr>
          </a:p>
        </p:txBody>
      </p:sp>
      <p:sp>
        <p:nvSpPr>
          <p:cNvPr id="19" name="Oval 18">
            <a:extLst>
              <a:ext uri="{FF2B5EF4-FFF2-40B4-BE49-F238E27FC236}">
                <a16:creationId xmlns:a16="http://schemas.microsoft.com/office/drawing/2014/main" id="{128F23BB-6DE4-4335-AD00-6CD75BAB77A1}"/>
              </a:ext>
            </a:extLst>
          </p:cNvPr>
          <p:cNvSpPr/>
          <p:nvPr/>
        </p:nvSpPr>
        <p:spPr bwMode="auto">
          <a:xfrm>
            <a:off x="6653006" y="925286"/>
            <a:ext cx="1304451" cy="2806714"/>
          </a:xfrm>
          <a:prstGeom prst="ellipse">
            <a:avLst/>
          </a:prstGeom>
          <a:noFill/>
          <a:ln w="38100" cap="flat" cmpd="sng" algn="ctr">
            <a:solidFill>
              <a:srgbClr val="C00000"/>
            </a:solidFill>
            <a:prstDash val="sysDash"/>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26231813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EDBBD83-5D09-4B3C-B500-2FD6DE0FBC55}"/>
              </a:ext>
            </a:extLst>
          </p:cNvPr>
          <p:cNvSpPr>
            <a:spLocks noGrp="1"/>
          </p:cNvSpPr>
          <p:nvPr>
            <p:ph type="title"/>
          </p:nvPr>
        </p:nvSpPr>
        <p:spPr/>
        <p:txBody>
          <a:bodyPr/>
          <a:lstStyle/>
          <a:p>
            <a:r>
              <a:rPr lang="zh-CN" altLang="en-US" dirty="0">
                <a:effectLst/>
              </a:rPr>
              <a:t>知觉图</a:t>
            </a:r>
            <a:r>
              <a:rPr lang="zh-TW" altLang="en-US" dirty="0">
                <a:effectLst/>
              </a:rPr>
              <a:t>解讀</a:t>
            </a:r>
            <a:endParaRPr lang="en-US" dirty="0"/>
          </a:p>
        </p:txBody>
      </p:sp>
      <p:sp>
        <p:nvSpPr>
          <p:cNvPr id="5" name="Content Placeholder 4">
            <a:extLst>
              <a:ext uri="{FF2B5EF4-FFF2-40B4-BE49-F238E27FC236}">
                <a16:creationId xmlns:a16="http://schemas.microsoft.com/office/drawing/2014/main" id="{AE0572C7-6196-49FD-B6D6-CA63CFC2B78C}"/>
              </a:ext>
            </a:extLst>
          </p:cNvPr>
          <p:cNvSpPr>
            <a:spLocks noGrp="1"/>
          </p:cNvSpPr>
          <p:nvPr>
            <p:ph idx="1"/>
          </p:nvPr>
        </p:nvSpPr>
        <p:spPr>
          <a:xfrm>
            <a:off x="0" y="685800"/>
            <a:ext cx="12192000" cy="5486400"/>
          </a:xfrm>
        </p:spPr>
        <p:txBody>
          <a:bodyPr/>
          <a:lstStyle/>
          <a:p>
            <a:pPr marL="0" indent="0">
              <a:buNone/>
            </a:pPr>
            <a:r>
              <a:rPr lang="zh-CN" altLang="en-US" sz="3200" dirty="0">
                <a:effectLst/>
              </a:rPr>
              <a:t>知觉图最终的输出结果比较直观</a:t>
            </a:r>
            <a:r>
              <a:rPr lang="en-US" altLang="zh-CN" sz="3200" dirty="0">
                <a:effectLst/>
              </a:rPr>
              <a:t>,</a:t>
            </a:r>
            <a:r>
              <a:rPr lang="zh-CN" altLang="en-US" sz="3200" dirty="0">
                <a:effectLst/>
              </a:rPr>
              <a:t>易于解读</a:t>
            </a:r>
            <a:r>
              <a:rPr lang="zh-TW" altLang="en-US" sz="3200" dirty="0">
                <a:effectLst/>
              </a:rPr>
              <a:t>：</a:t>
            </a:r>
            <a:endParaRPr lang="en-US" altLang="zh-CN" sz="3200" dirty="0">
              <a:effectLst/>
            </a:endParaRPr>
          </a:p>
          <a:p>
            <a:pPr marL="514350" indent="-514350">
              <a:buFont typeface="+mj-lt"/>
              <a:buAutoNum type="arabicPeriod"/>
            </a:pPr>
            <a:r>
              <a:rPr lang="zh-CN" altLang="en-US" sz="3200" dirty="0">
                <a:effectLst/>
              </a:rPr>
              <a:t>每对竞争产品间的距离表示</a:t>
            </a:r>
            <a:r>
              <a:rPr lang="zh-CN" altLang="en-US" sz="3200" dirty="0">
                <a:solidFill>
                  <a:srgbClr val="FF0000"/>
                </a:solidFill>
                <a:effectLst/>
              </a:rPr>
              <a:t>产品间的感知相</a:t>
            </a:r>
            <a:r>
              <a:rPr lang="zh-TW" altLang="en-US" sz="3200" dirty="0">
                <a:solidFill>
                  <a:srgbClr val="FF0000"/>
                </a:solidFill>
                <a:effectLst/>
              </a:rPr>
              <a:t>似</a:t>
            </a:r>
            <a:r>
              <a:rPr lang="zh-CN" altLang="en-US" sz="3200" dirty="0">
                <a:solidFill>
                  <a:srgbClr val="FF0000"/>
                </a:solidFill>
                <a:effectLst/>
              </a:rPr>
              <a:t>度</a:t>
            </a:r>
            <a:r>
              <a:rPr lang="en-US" altLang="zh-CN" sz="3200" dirty="0">
                <a:effectLst/>
              </a:rPr>
              <a:t>,</a:t>
            </a:r>
            <a:r>
              <a:rPr lang="zh-CN" altLang="en-US" sz="3200" dirty="0">
                <a:effectLst/>
              </a:rPr>
              <a:t>距离大</a:t>
            </a:r>
            <a:r>
              <a:rPr lang="en-US" altLang="zh-CN" sz="3200" dirty="0">
                <a:effectLst/>
              </a:rPr>
              <a:t>,</a:t>
            </a:r>
            <a:r>
              <a:rPr lang="zh-CN" altLang="en-US" sz="3200" dirty="0">
                <a:effectLst/>
              </a:rPr>
              <a:t>相</a:t>
            </a:r>
            <a:r>
              <a:rPr lang="zh-TW" altLang="en-US" sz="3200" dirty="0">
                <a:effectLst/>
              </a:rPr>
              <a:t>似</a:t>
            </a:r>
            <a:r>
              <a:rPr lang="zh-CN" altLang="en-US" sz="3200" dirty="0">
                <a:effectLst/>
              </a:rPr>
              <a:t>度越低。</a:t>
            </a:r>
            <a:endParaRPr lang="en-US" altLang="zh-CN" sz="3200" dirty="0">
              <a:effectLst/>
            </a:endParaRPr>
          </a:p>
          <a:p>
            <a:pPr marL="514350" indent="-514350">
              <a:buFont typeface="+mj-lt"/>
              <a:buAutoNum type="arabicPeriod"/>
            </a:pPr>
            <a:r>
              <a:rPr lang="zh-CN" altLang="en-US" sz="3200" dirty="0">
                <a:effectLst/>
              </a:rPr>
              <a:t>图中</a:t>
            </a:r>
            <a:r>
              <a:rPr lang="zh-CN" altLang="en-US" sz="3200" dirty="0">
                <a:solidFill>
                  <a:srgbClr val="FF0000"/>
                </a:solidFill>
                <a:effectLst/>
              </a:rPr>
              <a:t>向量在坐标系</a:t>
            </a:r>
            <a:r>
              <a:rPr lang="zh-CN" altLang="en-US" sz="3200" dirty="0">
                <a:effectLst/>
              </a:rPr>
              <a:t>中既表示大小也表示</a:t>
            </a:r>
            <a:r>
              <a:rPr lang="zh-CN" altLang="en-US" sz="3200" dirty="0">
                <a:solidFill>
                  <a:srgbClr val="FF0000"/>
                </a:solidFill>
                <a:effectLst/>
              </a:rPr>
              <a:t>方向</a:t>
            </a:r>
            <a:r>
              <a:rPr lang="en-US" altLang="zh-CN" sz="3200" dirty="0">
                <a:effectLst/>
              </a:rPr>
              <a:t>,</a:t>
            </a:r>
            <a:r>
              <a:rPr lang="zh-CN" altLang="en-US" sz="3200" dirty="0">
                <a:effectLst/>
              </a:rPr>
              <a:t>向量的</a:t>
            </a:r>
            <a:r>
              <a:rPr lang="zh-CN" altLang="en-US" sz="3200" dirty="0">
                <a:solidFill>
                  <a:srgbClr val="FF0000"/>
                </a:solidFill>
                <a:effectLst/>
              </a:rPr>
              <a:t>长度</a:t>
            </a:r>
            <a:r>
              <a:rPr lang="zh-CN" altLang="en-US" sz="3200" dirty="0">
                <a:effectLst/>
              </a:rPr>
              <a:t>表示对应属性在顾客价值感知中的权重</a:t>
            </a:r>
            <a:r>
              <a:rPr lang="en-US" altLang="zh-CN" sz="3200" dirty="0">
                <a:effectLst/>
              </a:rPr>
              <a:t>(</a:t>
            </a:r>
            <a:r>
              <a:rPr lang="zh-CN" altLang="en-US" sz="3200" dirty="0">
                <a:effectLst/>
              </a:rPr>
              <a:t>重要程度</a:t>
            </a:r>
            <a:r>
              <a:rPr lang="en-US" altLang="zh-CN" sz="3200" dirty="0">
                <a:effectLst/>
              </a:rPr>
              <a:t>), </a:t>
            </a:r>
            <a:r>
              <a:rPr lang="zh-CN" altLang="en-US" sz="3200" dirty="0">
                <a:effectLst/>
              </a:rPr>
              <a:t>方向可以度量各属性维度间的关系</a:t>
            </a:r>
            <a:r>
              <a:rPr lang="en-US" altLang="zh-CN" sz="3200" dirty="0">
                <a:effectLst/>
              </a:rPr>
              <a:t>(</a:t>
            </a:r>
            <a:r>
              <a:rPr lang="zh-CN" altLang="en-US" sz="3200" dirty="0">
                <a:effectLst/>
              </a:rPr>
              <a:t>包活属性与</a:t>
            </a:r>
            <a:r>
              <a:rPr lang="zh-CN" altLang="en-US" sz="3200" dirty="0">
                <a:solidFill>
                  <a:srgbClr val="FF0000"/>
                </a:solidFill>
                <a:effectLst/>
              </a:rPr>
              <a:t>压缩维度</a:t>
            </a:r>
            <a:r>
              <a:rPr lang="zh-CN" altLang="en-US" sz="3200" dirty="0">
                <a:effectLst/>
              </a:rPr>
              <a:t>间的关系</a:t>
            </a:r>
            <a:r>
              <a:rPr lang="en-US" altLang="zh-CN" sz="3200" dirty="0">
                <a:effectLst/>
              </a:rPr>
              <a:t>)</a:t>
            </a:r>
            <a:r>
              <a:rPr lang="zh-CN" altLang="en-US" sz="3200" dirty="0">
                <a:effectLst/>
              </a:rPr>
              <a:t> 。</a:t>
            </a:r>
            <a:endParaRPr lang="en-US" altLang="zh-CN" sz="3200" dirty="0">
              <a:effectLst/>
            </a:endParaRPr>
          </a:p>
          <a:p>
            <a:pPr marL="514350" indent="-514350">
              <a:buFont typeface="+mj-lt"/>
              <a:buAutoNum type="arabicPeriod"/>
            </a:pPr>
            <a:r>
              <a:rPr lang="zh-CN" altLang="en-US" sz="3200" dirty="0">
                <a:effectLst/>
              </a:rPr>
              <a:t>坐标系中存在</a:t>
            </a:r>
            <a:r>
              <a:rPr lang="zh-CN" altLang="en-US" sz="3200" dirty="0">
                <a:solidFill>
                  <a:srgbClr val="FF0000"/>
                </a:solidFill>
                <a:effectLst/>
              </a:rPr>
              <a:t>一对</a:t>
            </a:r>
            <a:r>
              <a:rPr lang="zh-CN" altLang="en-US" sz="3200" dirty="0">
                <a:effectLst/>
              </a:rPr>
              <a:t>特殊向量即为被压缩后的向量</a:t>
            </a:r>
            <a:r>
              <a:rPr lang="en-US" altLang="zh-CN" sz="3200" dirty="0">
                <a:effectLst/>
              </a:rPr>
              <a:t>,</a:t>
            </a:r>
            <a:r>
              <a:rPr lang="zh-CN" altLang="en-US" sz="3200" dirty="0">
                <a:effectLst/>
              </a:rPr>
              <a:t>这对向量表示在</a:t>
            </a:r>
            <a:r>
              <a:rPr lang="zh-CN" altLang="en-US" sz="3200" dirty="0">
                <a:solidFill>
                  <a:srgbClr val="FF0000"/>
                </a:solidFill>
                <a:effectLst/>
              </a:rPr>
              <a:t>这对维度上最能够区分竞争产品</a:t>
            </a:r>
            <a:r>
              <a:rPr lang="en-US" altLang="zh-CN" sz="3200" dirty="0">
                <a:effectLst/>
              </a:rPr>
              <a:t>,</a:t>
            </a:r>
            <a:r>
              <a:rPr lang="zh-CN" altLang="en-US" sz="3200" dirty="0">
                <a:effectLst/>
              </a:rPr>
              <a:t>从两个基本维度就能推断竞争对手的战略重点</a:t>
            </a:r>
            <a:endParaRPr lang="en-US" altLang="zh-CN" sz="3200" dirty="0">
              <a:effectLst/>
            </a:endParaRPr>
          </a:p>
          <a:p>
            <a:pPr marL="514350" indent="-514350">
              <a:buFont typeface="+mj-lt"/>
              <a:buAutoNum type="arabicPeriod"/>
            </a:pPr>
            <a:r>
              <a:rPr lang="zh-CN" altLang="en-US" sz="3200" dirty="0">
                <a:solidFill>
                  <a:srgbClr val="FF0000"/>
                </a:solidFill>
                <a:effectLst/>
              </a:rPr>
              <a:t>产品代表点在属性向量上的投影</a:t>
            </a:r>
            <a:r>
              <a:rPr lang="zh-CN" altLang="en-US" sz="3200" dirty="0">
                <a:effectLst/>
              </a:rPr>
              <a:t>表示在这属性维度上消费者能够感知到的价值。 </a:t>
            </a:r>
            <a:endParaRPr lang="en-US" sz="3200" dirty="0"/>
          </a:p>
        </p:txBody>
      </p:sp>
    </p:spTree>
    <p:extLst>
      <p:ext uri="{BB962C8B-B14F-4D97-AF65-F5344CB8AC3E}">
        <p14:creationId xmlns:p14="http://schemas.microsoft.com/office/powerpoint/2010/main" val="25974618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z="3600" b="0" u="none" strike="noStrike" baseline="0" dirty="0"/>
              <a:t>感觉 </a:t>
            </a:r>
            <a:r>
              <a:rPr lang="en-US" altLang="zh-TW" sz="3600" b="0" u="none" strike="noStrike" baseline="0" dirty="0"/>
              <a:t>(</a:t>
            </a:r>
            <a:r>
              <a:rPr lang="en-US" sz="3600" b="0" u="none" strike="noStrike" baseline="0" dirty="0"/>
              <a:t>perceptual) </a:t>
            </a:r>
            <a:r>
              <a:rPr lang="zh-TW" altLang="en-US" sz="3600" b="0" u="none" strike="noStrike" baseline="0" dirty="0"/>
              <a:t>數据範例  </a:t>
            </a:r>
            <a:r>
              <a:rPr lang="en-US" dirty="0"/>
              <a:t> </a:t>
            </a:r>
          </a:p>
        </p:txBody>
      </p:sp>
      <p:sp>
        <p:nvSpPr>
          <p:cNvPr id="3" name="Content Placeholder 2"/>
          <p:cNvSpPr>
            <a:spLocks noGrp="1"/>
          </p:cNvSpPr>
          <p:nvPr>
            <p:ph idx="1"/>
          </p:nvPr>
        </p:nvSpPr>
        <p:spPr>
          <a:xfrm>
            <a:off x="2152650" y="1361209"/>
            <a:ext cx="7886700" cy="4956464"/>
          </a:xfrm>
        </p:spPr>
        <p:txBody>
          <a:bodyPr vert="horz" lIns="0" tIns="0" rIns="0" bIns="0" rtlCol="0" anchor="b" anchorCtr="0">
            <a:normAutofit fontScale="70000" lnSpcReduction="20000"/>
          </a:bodyPr>
          <a:lstStyle/>
          <a:p>
            <a:pPr marL="0" indent="0">
              <a:spcBef>
                <a:spcPts val="500"/>
              </a:spcBef>
              <a:buNone/>
            </a:pPr>
            <a:r>
              <a:rPr lang="en-US" b="1" i="1" dirty="0">
                <a:solidFill>
                  <a:srgbClr val="0153A5"/>
                </a:solidFill>
              </a:rPr>
              <a:t>Perceptual Data</a:t>
            </a:r>
          </a:p>
          <a:p>
            <a:pPr marL="0" indent="0">
              <a:spcBef>
                <a:spcPts val="500"/>
              </a:spcBef>
              <a:buNone/>
            </a:pPr>
            <a:r>
              <a:rPr lang="en-US" sz="1200" dirty="0">
                <a:solidFill>
                  <a:srgbClr val="969696"/>
                </a:solidFill>
              </a:rPr>
              <a:t>Average score each brand achieves on each attribute from your sample of respondents.</a:t>
            </a:r>
            <a:endParaRPr lang="en-US" sz="1200" dirty="0"/>
          </a:p>
          <a:p>
            <a:pPr marL="0" indent="0">
              <a:spcBef>
                <a:spcPts val="500"/>
              </a:spcBef>
              <a:buNone/>
            </a:pPr>
            <a:endParaRPr lang="en-US" sz="1700" b="1" i="1" dirty="0">
              <a:solidFill>
                <a:srgbClr val="0153A5"/>
              </a:solidFill>
            </a:endParaRPr>
          </a:p>
          <a:p>
            <a:pPr marL="0" indent="0">
              <a:spcBef>
                <a:spcPts val="500"/>
              </a:spcBef>
              <a:buNone/>
            </a:pPr>
            <a:endParaRPr lang="en-US" sz="1700" b="1" i="1" dirty="0">
              <a:solidFill>
                <a:srgbClr val="0153A5"/>
              </a:solidFill>
            </a:endParaRPr>
          </a:p>
          <a:p>
            <a:pPr marL="0" indent="0">
              <a:spcBef>
                <a:spcPts val="500"/>
              </a:spcBef>
              <a:buNone/>
            </a:pPr>
            <a:endParaRPr lang="en-US" b="1" i="1" dirty="0">
              <a:solidFill>
                <a:srgbClr val="0153A5"/>
              </a:solidFill>
            </a:endParaRPr>
          </a:p>
          <a:p>
            <a:pPr marL="0" indent="0">
              <a:spcBef>
                <a:spcPts val="500"/>
              </a:spcBef>
              <a:buNone/>
            </a:pPr>
            <a:endParaRPr lang="en-US" b="1" i="1" dirty="0">
              <a:solidFill>
                <a:srgbClr val="0153A5"/>
              </a:solidFill>
            </a:endParaRPr>
          </a:p>
          <a:p>
            <a:pPr marL="0" indent="0">
              <a:spcBef>
                <a:spcPts val="500"/>
              </a:spcBef>
              <a:buNone/>
            </a:pPr>
            <a:endParaRPr lang="en-US" b="1" i="1" dirty="0">
              <a:solidFill>
                <a:srgbClr val="0153A5"/>
              </a:solidFill>
            </a:endParaRPr>
          </a:p>
          <a:p>
            <a:pPr marL="0" indent="0">
              <a:spcBef>
                <a:spcPts val="500"/>
              </a:spcBef>
              <a:buNone/>
            </a:pPr>
            <a:endParaRPr lang="en-US" b="1" i="1" dirty="0">
              <a:solidFill>
                <a:srgbClr val="0153A5"/>
              </a:solidFill>
            </a:endParaRPr>
          </a:p>
          <a:p>
            <a:pPr marL="0" indent="0">
              <a:spcBef>
                <a:spcPts val="500"/>
              </a:spcBef>
              <a:buNone/>
            </a:pPr>
            <a:endParaRPr lang="en-US" b="1" i="1" dirty="0">
              <a:solidFill>
                <a:srgbClr val="0153A5"/>
              </a:solidFill>
            </a:endParaRPr>
          </a:p>
          <a:p>
            <a:pPr marL="0" indent="0">
              <a:spcBef>
                <a:spcPts val="500"/>
              </a:spcBef>
              <a:buNone/>
            </a:pPr>
            <a:endParaRPr lang="en-US" dirty="0"/>
          </a:p>
          <a:p>
            <a:pPr>
              <a:spcBef>
                <a:spcPts val="500"/>
              </a:spcBef>
            </a:pPr>
            <a:r>
              <a:rPr lang="en-US" dirty="0"/>
              <a:t>Perceptual study about underwear brands</a:t>
            </a:r>
          </a:p>
          <a:p>
            <a:pPr>
              <a:spcBef>
                <a:spcPts val="500"/>
              </a:spcBef>
            </a:pPr>
            <a:r>
              <a:rPr lang="en-US" dirty="0"/>
              <a:t>Average perception scores</a:t>
            </a:r>
          </a:p>
          <a:p>
            <a:pPr>
              <a:spcBef>
                <a:spcPts val="500"/>
              </a:spcBef>
            </a:pPr>
            <a:r>
              <a:rPr lang="en-US" dirty="0"/>
              <a:t>Sample: 19-25 year-old women</a:t>
            </a:r>
          </a:p>
          <a:p>
            <a:pPr>
              <a:spcBef>
                <a:spcPts val="500"/>
              </a:spcBef>
              <a:buNone/>
            </a:pPr>
            <a:r>
              <a:rPr lang="en-US" sz="1000" dirty="0" err="1"/>
              <a:t>Crédits</a:t>
            </a:r>
            <a:r>
              <a:rPr lang="en-US" sz="1000" dirty="0"/>
              <a:t>: </a:t>
            </a:r>
            <a:r>
              <a:rPr lang="en-US" sz="1000" dirty="0" err="1"/>
              <a:t>Clotilde</a:t>
            </a:r>
            <a:r>
              <a:rPr lang="en-US" sz="1000" dirty="0"/>
              <a:t> </a:t>
            </a:r>
            <a:r>
              <a:rPr lang="en-US" sz="1000" dirty="0" err="1"/>
              <a:t>Parisis</a:t>
            </a:r>
            <a:r>
              <a:rPr lang="en-US" sz="1000" dirty="0"/>
              <a:t>, Florence </a:t>
            </a:r>
            <a:r>
              <a:rPr lang="en-US" sz="1000" dirty="0" err="1"/>
              <a:t>Sallé</a:t>
            </a:r>
            <a:r>
              <a:rPr lang="en-US" sz="1000" dirty="0"/>
              <a:t>, </a:t>
            </a:r>
            <a:r>
              <a:rPr lang="en-US" sz="1000" dirty="0" err="1"/>
              <a:t>Stéphanie</a:t>
            </a:r>
            <a:r>
              <a:rPr lang="en-US" sz="1000" dirty="0"/>
              <a:t> Weill-Hébert © ESSEC Business </a:t>
            </a:r>
            <a:r>
              <a:rPr lang="en-US" sz="1000" dirty="0" err="1"/>
              <a:t>Schhol</a:t>
            </a:r>
            <a:endParaRPr lang="en-US" dirty="0"/>
          </a:p>
        </p:txBody>
      </p:sp>
      <p:grpSp>
        <p:nvGrpSpPr>
          <p:cNvPr id="164" name="Group 163"/>
          <p:cNvGrpSpPr/>
          <p:nvPr/>
        </p:nvGrpSpPr>
        <p:grpSpPr>
          <a:xfrm>
            <a:off x="1748559" y="2114941"/>
            <a:ext cx="8696470" cy="2664817"/>
            <a:chOff x="224559" y="2114940"/>
            <a:chExt cx="8696470" cy="2664817"/>
          </a:xfrm>
        </p:grpSpPr>
        <p:grpSp>
          <p:nvGrpSpPr>
            <p:cNvPr id="165" name="Group 164"/>
            <p:cNvGrpSpPr/>
            <p:nvPr/>
          </p:nvGrpSpPr>
          <p:grpSpPr>
            <a:xfrm>
              <a:off x="253136" y="2743140"/>
              <a:ext cx="8647112" cy="1823607"/>
              <a:chOff x="253136" y="2743140"/>
              <a:chExt cx="8647112" cy="1823607"/>
            </a:xfrm>
          </p:grpSpPr>
          <p:cxnSp>
            <p:nvCxnSpPr>
              <p:cNvPr id="311" name="Straight Connector 310"/>
              <p:cNvCxnSpPr/>
              <p:nvPr/>
            </p:nvCxnSpPr>
            <p:spPr>
              <a:xfrm flipH="1">
                <a:off x="253136" y="2743140"/>
                <a:ext cx="864711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2" name="Straight Connector 311"/>
              <p:cNvCxnSpPr/>
              <p:nvPr/>
            </p:nvCxnSpPr>
            <p:spPr>
              <a:xfrm flipH="1">
                <a:off x="253136" y="2945763"/>
                <a:ext cx="864711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3" name="Straight Connector 312"/>
              <p:cNvCxnSpPr/>
              <p:nvPr/>
            </p:nvCxnSpPr>
            <p:spPr>
              <a:xfrm flipH="1">
                <a:off x="253136" y="3148386"/>
                <a:ext cx="864711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4" name="Straight Connector 313"/>
              <p:cNvCxnSpPr/>
              <p:nvPr/>
            </p:nvCxnSpPr>
            <p:spPr>
              <a:xfrm flipH="1">
                <a:off x="253136" y="3351009"/>
                <a:ext cx="864711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5" name="Straight Connector 314"/>
              <p:cNvCxnSpPr/>
              <p:nvPr/>
            </p:nvCxnSpPr>
            <p:spPr>
              <a:xfrm flipH="1">
                <a:off x="253136" y="3553632"/>
                <a:ext cx="864711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6" name="Straight Connector 315"/>
              <p:cNvCxnSpPr/>
              <p:nvPr/>
            </p:nvCxnSpPr>
            <p:spPr>
              <a:xfrm flipH="1">
                <a:off x="253136" y="3756255"/>
                <a:ext cx="864711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7" name="Straight Connector 316"/>
              <p:cNvCxnSpPr/>
              <p:nvPr/>
            </p:nvCxnSpPr>
            <p:spPr>
              <a:xfrm flipH="1">
                <a:off x="253136" y="3958878"/>
                <a:ext cx="864711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8" name="Straight Connector 317"/>
              <p:cNvCxnSpPr/>
              <p:nvPr/>
            </p:nvCxnSpPr>
            <p:spPr>
              <a:xfrm flipH="1">
                <a:off x="253136" y="4364124"/>
                <a:ext cx="864711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9" name="Straight Connector 318"/>
              <p:cNvCxnSpPr/>
              <p:nvPr/>
            </p:nvCxnSpPr>
            <p:spPr>
              <a:xfrm flipH="1">
                <a:off x="253136" y="4161501"/>
                <a:ext cx="864711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20" name="Straight Connector 319"/>
              <p:cNvCxnSpPr/>
              <p:nvPr/>
            </p:nvCxnSpPr>
            <p:spPr>
              <a:xfrm flipH="1">
                <a:off x="253136" y="4566747"/>
                <a:ext cx="864711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166" name="Rectangle 6"/>
            <p:cNvSpPr>
              <a:spLocks noChangeArrowheads="1"/>
            </p:cNvSpPr>
            <p:nvPr/>
          </p:nvSpPr>
          <p:spPr bwMode="auto">
            <a:xfrm>
              <a:off x="234950" y="2135188"/>
              <a:ext cx="8675688" cy="407988"/>
            </a:xfrm>
            <a:prstGeom prst="rect">
              <a:avLst/>
            </a:prstGeom>
            <a:solidFill>
              <a:srgbClr val="0153A5"/>
            </a:solidFill>
            <a:ln>
              <a:noFill/>
            </a:ln>
          </p:spPr>
          <p:txBody>
            <a:bodyPr vert="horz" wrap="square" lIns="91440" tIns="45720" rIns="91440" bIns="45720" numCol="1" anchor="t" anchorCtr="0" compatLnSpc="1">
              <a:prstTxWarp prst="textNoShape">
                <a:avLst/>
              </a:prstTxWarp>
            </a:bodyPr>
            <a:lstStyle/>
            <a:p>
              <a:endParaRPr lang="en-US" sz="14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7" name="Rectangle 10"/>
            <p:cNvSpPr>
              <a:spLocks noChangeArrowheads="1"/>
            </p:cNvSpPr>
            <p:nvPr/>
          </p:nvSpPr>
          <p:spPr bwMode="auto">
            <a:xfrm>
              <a:off x="369888" y="2257425"/>
              <a:ext cx="123110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Attributes / Brands</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8" name="Rectangle 11"/>
            <p:cNvSpPr>
              <a:spLocks noChangeArrowheads="1"/>
            </p:cNvSpPr>
            <p:nvPr/>
          </p:nvSpPr>
          <p:spPr bwMode="auto">
            <a:xfrm>
              <a:off x="1892300" y="2260600"/>
              <a:ext cx="46006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Aubade</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9" name="Rectangle 12"/>
            <p:cNvSpPr>
              <a:spLocks noChangeArrowheads="1"/>
            </p:cNvSpPr>
            <p:nvPr/>
          </p:nvSpPr>
          <p:spPr bwMode="auto">
            <a:xfrm>
              <a:off x="2570163" y="2171700"/>
              <a:ext cx="5649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Christian Dior </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0" name="Rectangle 14"/>
            <p:cNvSpPr>
              <a:spLocks noChangeArrowheads="1"/>
            </p:cNvSpPr>
            <p:nvPr/>
          </p:nvSpPr>
          <p:spPr bwMode="auto">
            <a:xfrm>
              <a:off x="3367088" y="2171700"/>
              <a:ext cx="4149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Calvin Klein </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1" name="Rectangle 16"/>
            <p:cNvSpPr>
              <a:spLocks noChangeArrowheads="1"/>
            </p:cNvSpPr>
            <p:nvPr/>
          </p:nvSpPr>
          <p:spPr bwMode="auto">
            <a:xfrm>
              <a:off x="3957638" y="2260600"/>
              <a:ext cx="605935"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Darjeeling</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2" name="Rectangle 17"/>
            <p:cNvSpPr>
              <a:spLocks noChangeArrowheads="1"/>
            </p:cNvSpPr>
            <p:nvPr/>
          </p:nvSpPr>
          <p:spPr bwMode="auto">
            <a:xfrm>
              <a:off x="4864100" y="2260600"/>
              <a:ext cx="24365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Dim</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3" name="Rectangle 18"/>
            <p:cNvSpPr>
              <a:spLocks noChangeArrowheads="1"/>
            </p:cNvSpPr>
            <p:nvPr/>
          </p:nvSpPr>
          <p:spPr bwMode="auto">
            <a:xfrm>
              <a:off x="5521325" y="2260600"/>
              <a:ext cx="3398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Esprit</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4" name="Rectangle 19"/>
            <p:cNvSpPr>
              <a:spLocks noChangeArrowheads="1"/>
            </p:cNvSpPr>
            <p:nvPr/>
          </p:nvSpPr>
          <p:spPr bwMode="auto">
            <a:xfrm>
              <a:off x="6249988" y="2260600"/>
              <a:ext cx="30457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rPr>
                <a:t>Etam</a:t>
              </a:r>
              <a:endParaRPr lang="en-US" sz="14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5" name="Rectangle 20"/>
            <p:cNvSpPr>
              <a:spLocks noChangeArrowheads="1"/>
            </p:cNvSpPr>
            <p:nvPr/>
          </p:nvSpPr>
          <p:spPr bwMode="auto">
            <a:xfrm>
              <a:off x="6899275" y="2260600"/>
              <a:ext cx="42800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rPr>
                <a:t>Playtex</a:t>
              </a:r>
              <a:endParaRPr lang="en-US" sz="14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6" name="Rectangle 21"/>
            <p:cNvSpPr>
              <a:spLocks noChangeArrowheads="1"/>
            </p:cNvSpPr>
            <p:nvPr/>
          </p:nvSpPr>
          <p:spPr bwMode="auto">
            <a:xfrm>
              <a:off x="7510318" y="2171700"/>
              <a:ext cx="6734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r>
                <a:rPr lang="en-US"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Princesse</a:t>
              </a: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 Tam-Tam </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7" name="Rectangle 23"/>
            <p:cNvSpPr>
              <a:spLocks noChangeArrowheads="1"/>
            </p:cNvSpPr>
            <p:nvPr/>
          </p:nvSpPr>
          <p:spPr bwMode="auto">
            <a:xfrm>
              <a:off x="8270875" y="2273300"/>
              <a:ext cx="474489"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7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Wonderbra</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8" name="Rectangle 24"/>
            <p:cNvSpPr>
              <a:spLocks noChangeArrowheads="1"/>
            </p:cNvSpPr>
            <p:nvPr/>
          </p:nvSpPr>
          <p:spPr bwMode="auto">
            <a:xfrm>
              <a:off x="315480" y="2549525"/>
              <a:ext cx="637995"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b="1"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Esthetism</a:t>
              </a:r>
              <a:endParaRPr lang="en-US" sz="1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79" name="Rectangle 25"/>
            <p:cNvSpPr>
              <a:spLocks noChangeArrowheads="1"/>
            </p:cNvSpPr>
            <p:nvPr/>
          </p:nvSpPr>
          <p:spPr bwMode="auto">
            <a:xfrm>
              <a:off x="2039938" y="2549525"/>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dirty="0">
                  <a:solidFill>
                    <a:srgbClr val="000000"/>
                  </a:solidFill>
                  <a:latin typeface="Open Sans" panose="020B0606030504020204" pitchFamily="34" charset="0"/>
                  <a:ea typeface="Open Sans" panose="020B0606030504020204" pitchFamily="34" charset="0"/>
                  <a:cs typeface="Open Sans" panose="020B0606030504020204" pitchFamily="34" charset="0"/>
                </a:rPr>
                <a:t>5.9</a:t>
              </a:r>
              <a:endParaRPr lang="en-US" sz="1400" dirty="0">
                <a:latin typeface="Open Sans" panose="020B0606030504020204" pitchFamily="34" charset="0"/>
                <a:ea typeface="Open Sans" panose="020B0606030504020204" pitchFamily="34" charset="0"/>
                <a:cs typeface="Open Sans" panose="020B0606030504020204" pitchFamily="34" charset="0"/>
              </a:endParaRPr>
            </a:p>
          </p:txBody>
        </p:sp>
        <p:sp>
          <p:nvSpPr>
            <p:cNvPr id="180" name="Rectangle 26"/>
            <p:cNvSpPr>
              <a:spLocks noChangeArrowheads="1"/>
            </p:cNvSpPr>
            <p:nvPr/>
          </p:nvSpPr>
          <p:spPr bwMode="auto">
            <a:xfrm>
              <a:off x="2752725" y="2549525"/>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dirty="0">
                  <a:solidFill>
                    <a:srgbClr val="000000"/>
                  </a:solidFill>
                  <a:latin typeface="Open Sans" panose="020B0606030504020204" pitchFamily="34" charset="0"/>
                  <a:ea typeface="Open Sans" panose="020B0606030504020204" pitchFamily="34" charset="0"/>
                  <a:cs typeface="Open Sans" panose="020B0606030504020204" pitchFamily="34" charset="0"/>
                </a:rPr>
                <a:t>5.4</a:t>
              </a:r>
              <a:endParaRPr lang="en-US" sz="1400" dirty="0">
                <a:latin typeface="Open Sans" panose="020B0606030504020204" pitchFamily="34" charset="0"/>
                <a:ea typeface="Open Sans" panose="020B0606030504020204" pitchFamily="34" charset="0"/>
                <a:cs typeface="Open Sans" panose="020B0606030504020204" pitchFamily="34" charset="0"/>
              </a:endParaRPr>
            </a:p>
          </p:txBody>
        </p:sp>
        <p:sp>
          <p:nvSpPr>
            <p:cNvPr id="181" name="Rectangle 27"/>
            <p:cNvSpPr>
              <a:spLocks noChangeArrowheads="1"/>
            </p:cNvSpPr>
            <p:nvPr/>
          </p:nvSpPr>
          <p:spPr bwMode="auto">
            <a:xfrm>
              <a:off x="3465513" y="2549525"/>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4.3</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182" name="Rectangle 28"/>
            <p:cNvSpPr>
              <a:spLocks noChangeArrowheads="1"/>
            </p:cNvSpPr>
            <p:nvPr/>
          </p:nvSpPr>
          <p:spPr bwMode="auto">
            <a:xfrm>
              <a:off x="4179888" y="2549525"/>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4.3</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183" name="Rectangle 29"/>
            <p:cNvSpPr>
              <a:spLocks noChangeArrowheads="1"/>
            </p:cNvSpPr>
            <p:nvPr/>
          </p:nvSpPr>
          <p:spPr bwMode="auto">
            <a:xfrm>
              <a:off x="4892675" y="2549525"/>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3.7</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184" name="Rectangle 30"/>
            <p:cNvSpPr>
              <a:spLocks noChangeArrowheads="1"/>
            </p:cNvSpPr>
            <p:nvPr/>
          </p:nvSpPr>
          <p:spPr bwMode="auto">
            <a:xfrm>
              <a:off x="5605463" y="2549525"/>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3.8</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185" name="Rectangle 31"/>
            <p:cNvSpPr>
              <a:spLocks noChangeArrowheads="1"/>
            </p:cNvSpPr>
            <p:nvPr/>
          </p:nvSpPr>
          <p:spPr bwMode="auto">
            <a:xfrm>
              <a:off x="6319838" y="2549525"/>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3.8</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186" name="Rectangle 32"/>
            <p:cNvSpPr>
              <a:spLocks noChangeArrowheads="1"/>
            </p:cNvSpPr>
            <p:nvPr/>
          </p:nvSpPr>
          <p:spPr bwMode="auto">
            <a:xfrm>
              <a:off x="7032625" y="2549525"/>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3.7</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187" name="Rectangle 33"/>
            <p:cNvSpPr>
              <a:spLocks noChangeArrowheads="1"/>
            </p:cNvSpPr>
            <p:nvPr/>
          </p:nvSpPr>
          <p:spPr bwMode="auto">
            <a:xfrm>
              <a:off x="7745413" y="2549525"/>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4.9</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188" name="Rectangle 34"/>
            <p:cNvSpPr>
              <a:spLocks noChangeArrowheads="1"/>
            </p:cNvSpPr>
            <p:nvPr/>
          </p:nvSpPr>
          <p:spPr bwMode="auto">
            <a:xfrm>
              <a:off x="8459788" y="2549525"/>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3.5</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189" name="Rectangle 35"/>
            <p:cNvSpPr>
              <a:spLocks noChangeArrowheads="1"/>
            </p:cNvSpPr>
            <p:nvPr/>
          </p:nvSpPr>
          <p:spPr bwMode="auto">
            <a:xfrm>
              <a:off x="315480" y="2748107"/>
              <a:ext cx="53219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Comfort</a:t>
              </a:r>
              <a:endParaRPr lang="en-US" sz="1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90" name="Rectangle 36"/>
            <p:cNvSpPr>
              <a:spLocks noChangeArrowheads="1"/>
            </p:cNvSpPr>
            <p:nvPr/>
          </p:nvSpPr>
          <p:spPr bwMode="auto">
            <a:xfrm>
              <a:off x="2039938" y="2748107"/>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4.9</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191" name="Rectangle 37"/>
            <p:cNvSpPr>
              <a:spLocks noChangeArrowheads="1"/>
            </p:cNvSpPr>
            <p:nvPr/>
          </p:nvSpPr>
          <p:spPr bwMode="auto">
            <a:xfrm>
              <a:off x="2752725" y="2748107"/>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4.5</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192" name="Rectangle 38"/>
            <p:cNvSpPr>
              <a:spLocks noChangeArrowheads="1"/>
            </p:cNvSpPr>
            <p:nvPr/>
          </p:nvSpPr>
          <p:spPr bwMode="auto">
            <a:xfrm>
              <a:off x="3465513" y="2748107"/>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5.1</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193" name="Rectangle 39"/>
            <p:cNvSpPr>
              <a:spLocks noChangeArrowheads="1"/>
            </p:cNvSpPr>
            <p:nvPr/>
          </p:nvSpPr>
          <p:spPr bwMode="auto">
            <a:xfrm>
              <a:off x="4179888" y="2748107"/>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4.4</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194" name="Rectangle 40"/>
            <p:cNvSpPr>
              <a:spLocks noChangeArrowheads="1"/>
            </p:cNvSpPr>
            <p:nvPr/>
          </p:nvSpPr>
          <p:spPr bwMode="auto">
            <a:xfrm>
              <a:off x="4892675" y="2748107"/>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5.5</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195" name="Rectangle 41"/>
            <p:cNvSpPr>
              <a:spLocks noChangeArrowheads="1"/>
            </p:cNvSpPr>
            <p:nvPr/>
          </p:nvSpPr>
          <p:spPr bwMode="auto">
            <a:xfrm>
              <a:off x="5605463" y="2748107"/>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4.6</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196" name="Rectangle 42"/>
            <p:cNvSpPr>
              <a:spLocks noChangeArrowheads="1"/>
            </p:cNvSpPr>
            <p:nvPr/>
          </p:nvSpPr>
          <p:spPr bwMode="auto">
            <a:xfrm>
              <a:off x="6319838" y="2748107"/>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4.6</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197" name="Rectangle 43"/>
            <p:cNvSpPr>
              <a:spLocks noChangeArrowheads="1"/>
            </p:cNvSpPr>
            <p:nvPr/>
          </p:nvSpPr>
          <p:spPr bwMode="auto">
            <a:xfrm>
              <a:off x="7032625" y="2748107"/>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4.7</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198" name="Rectangle 44"/>
            <p:cNvSpPr>
              <a:spLocks noChangeArrowheads="1"/>
            </p:cNvSpPr>
            <p:nvPr/>
          </p:nvSpPr>
          <p:spPr bwMode="auto">
            <a:xfrm>
              <a:off x="7745413" y="2748107"/>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4.8</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199" name="Rectangle 45"/>
            <p:cNvSpPr>
              <a:spLocks noChangeArrowheads="1"/>
            </p:cNvSpPr>
            <p:nvPr/>
          </p:nvSpPr>
          <p:spPr bwMode="auto">
            <a:xfrm>
              <a:off x="8459788" y="2748107"/>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3.7</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00" name="Rectangle 46"/>
            <p:cNvSpPr>
              <a:spLocks noChangeArrowheads="1"/>
            </p:cNvSpPr>
            <p:nvPr/>
          </p:nvSpPr>
          <p:spPr bwMode="auto">
            <a:xfrm>
              <a:off x="315480" y="2946689"/>
              <a:ext cx="317395"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b="1">
                  <a:solidFill>
                    <a:srgbClr val="000000"/>
                  </a:solidFill>
                  <a:latin typeface="Open Sans" panose="020B0606030504020204" pitchFamily="34" charset="0"/>
                  <a:ea typeface="Open Sans" panose="020B0606030504020204" pitchFamily="34" charset="0"/>
                  <a:cs typeface="Open Sans" panose="020B0606030504020204" pitchFamily="34" charset="0"/>
                </a:rPr>
                <a:t>Price</a:t>
              </a:r>
              <a:endParaRPr lang="en-US" sz="1400" b="1">
                <a:latin typeface="Open Sans" panose="020B0606030504020204" pitchFamily="34" charset="0"/>
                <a:ea typeface="Open Sans" panose="020B0606030504020204" pitchFamily="34" charset="0"/>
                <a:cs typeface="Open Sans" panose="020B0606030504020204" pitchFamily="34" charset="0"/>
              </a:endParaRPr>
            </a:p>
          </p:txBody>
        </p:sp>
        <p:sp>
          <p:nvSpPr>
            <p:cNvPr id="201" name="Rectangle 47"/>
            <p:cNvSpPr>
              <a:spLocks noChangeArrowheads="1"/>
            </p:cNvSpPr>
            <p:nvPr/>
          </p:nvSpPr>
          <p:spPr bwMode="auto">
            <a:xfrm>
              <a:off x="2039938" y="2946689"/>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5.8</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02" name="Rectangle 48"/>
            <p:cNvSpPr>
              <a:spLocks noChangeArrowheads="1"/>
            </p:cNvSpPr>
            <p:nvPr/>
          </p:nvSpPr>
          <p:spPr bwMode="auto">
            <a:xfrm>
              <a:off x="2752725" y="2946689"/>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6.9</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03" name="Rectangle 49"/>
            <p:cNvSpPr>
              <a:spLocks noChangeArrowheads="1"/>
            </p:cNvSpPr>
            <p:nvPr/>
          </p:nvSpPr>
          <p:spPr bwMode="auto">
            <a:xfrm>
              <a:off x="3465513" y="2946689"/>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5.8</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04" name="Rectangle 50"/>
            <p:cNvSpPr>
              <a:spLocks noChangeArrowheads="1"/>
            </p:cNvSpPr>
            <p:nvPr/>
          </p:nvSpPr>
          <p:spPr bwMode="auto">
            <a:xfrm>
              <a:off x="4179888" y="2946689"/>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4.7</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05" name="Rectangle 51"/>
            <p:cNvSpPr>
              <a:spLocks noChangeArrowheads="1"/>
            </p:cNvSpPr>
            <p:nvPr/>
          </p:nvSpPr>
          <p:spPr bwMode="auto">
            <a:xfrm>
              <a:off x="4892675" y="2946689"/>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3.1</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06" name="Rectangle 52"/>
            <p:cNvSpPr>
              <a:spLocks noChangeArrowheads="1"/>
            </p:cNvSpPr>
            <p:nvPr/>
          </p:nvSpPr>
          <p:spPr bwMode="auto">
            <a:xfrm>
              <a:off x="5605463" y="2946689"/>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4.2</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07" name="Rectangle 53"/>
            <p:cNvSpPr>
              <a:spLocks noChangeArrowheads="1"/>
            </p:cNvSpPr>
            <p:nvPr/>
          </p:nvSpPr>
          <p:spPr bwMode="auto">
            <a:xfrm>
              <a:off x="6319838" y="2946689"/>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2.7</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08" name="Rectangle 54"/>
            <p:cNvSpPr>
              <a:spLocks noChangeArrowheads="1"/>
            </p:cNvSpPr>
            <p:nvPr/>
          </p:nvSpPr>
          <p:spPr bwMode="auto">
            <a:xfrm>
              <a:off x="7032625" y="2946689"/>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3.6</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09" name="Rectangle 55"/>
            <p:cNvSpPr>
              <a:spLocks noChangeArrowheads="1"/>
            </p:cNvSpPr>
            <p:nvPr/>
          </p:nvSpPr>
          <p:spPr bwMode="auto">
            <a:xfrm>
              <a:off x="7745413" y="2946689"/>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4.5</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10" name="Rectangle 56"/>
            <p:cNvSpPr>
              <a:spLocks noChangeArrowheads="1"/>
            </p:cNvSpPr>
            <p:nvPr/>
          </p:nvSpPr>
          <p:spPr bwMode="auto">
            <a:xfrm>
              <a:off x="8459788" y="2946689"/>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4.7</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11" name="Rectangle 57"/>
            <p:cNvSpPr>
              <a:spLocks noChangeArrowheads="1"/>
            </p:cNvSpPr>
            <p:nvPr/>
          </p:nvSpPr>
          <p:spPr bwMode="auto">
            <a:xfrm>
              <a:off x="315480" y="3164466"/>
              <a:ext cx="67807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b="1">
                  <a:solidFill>
                    <a:srgbClr val="000000"/>
                  </a:solidFill>
                  <a:latin typeface="Open Sans" panose="020B0606030504020204" pitchFamily="34" charset="0"/>
                  <a:ea typeface="Open Sans" panose="020B0606030504020204" pitchFamily="34" charset="0"/>
                  <a:cs typeface="Open Sans" panose="020B0606030504020204" pitchFamily="34" charset="0"/>
                </a:rPr>
                <a:t>Originality</a:t>
              </a:r>
              <a:endParaRPr lang="en-US" sz="1400" b="1">
                <a:latin typeface="Open Sans" panose="020B0606030504020204" pitchFamily="34" charset="0"/>
                <a:ea typeface="Open Sans" panose="020B0606030504020204" pitchFamily="34" charset="0"/>
                <a:cs typeface="Open Sans" panose="020B0606030504020204" pitchFamily="34" charset="0"/>
              </a:endParaRPr>
            </a:p>
          </p:txBody>
        </p:sp>
        <p:sp>
          <p:nvSpPr>
            <p:cNvPr id="212" name="Rectangle 58"/>
            <p:cNvSpPr>
              <a:spLocks noChangeArrowheads="1"/>
            </p:cNvSpPr>
            <p:nvPr/>
          </p:nvSpPr>
          <p:spPr bwMode="auto">
            <a:xfrm>
              <a:off x="2039938" y="3164466"/>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dirty="0">
                  <a:solidFill>
                    <a:srgbClr val="000000"/>
                  </a:solidFill>
                  <a:latin typeface="Open Sans" panose="020B0606030504020204" pitchFamily="34" charset="0"/>
                  <a:ea typeface="Open Sans" panose="020B0606030504020204" pitchFamily="34" charset="0"/>
                  <a:cs typeface="Open Sans" panose="020B0606030504020204" pitchFamily="34" charset="0"/>
                </a:rPr>
                <a:t>5.5</a:t>
              </a:r>
              <a:endParaRPr lang="en-US" sz="1400" dirty="0">
                <a:latin typeface="Open Sans" panose="020B0606030504020204" pitchFamily="34" charset="0"/>
                <a:ea typeface="Open Sans" panose="020B0606030504020204" pitchFamily="34" charset="0"/>
                <a:cs typeface="Open Sans" panose="020B0606030504020204" pitchFamily="34" charset="0"/>
              </a:endParaRPr>
            </a:p>
          </p:txBody>
        </p:sp>
        <p:sp>
          <p:nvSpPr>
            <p:cNvPr id="213" name="Rectangle 59"/>
            <p:cNvSpPr>
              <a:spLocks noChangeArrowheads="1"/>
            </p:cNvSpPr>
            <p:nvPr/>
          </p:nvSpPr>
          <p:spPr bwMode="auto">
            <a:xfrm>
              <a:off x="2752725" y="3164466"/>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5.3</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14" name="Rectangle 60"/>
            <p:cNvSpPr>
              <a:spLocks noChangeArrowheads="1"/>
            </p:cNvSpPr>
            <p:nvPr/>
          </p:nvSpPr>
          <p:spPr bwMode="auto">
            <a:xfrm>
              <a:off x="3465513" y="3164466"/>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3.7</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15" name="Rectangle 61"/>
            <p:cNvSpPr>
              <a:spLocks noChangeArrowheads="1"/>
            </p:cNvSpPr>
            <p:nvPr/>
          </p:nvSpPr>
          <p:spPr bwMode="auto">
            <a:xfrm>
              <a:off x="4179888" y="3164466"/>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4.0</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16" name="Rectangle 62"/>
            <p:cNvSpPr>
              <a:spLocks noChangeArrowheads="1"/>
            </p:cNvSpPr>
            <p:nvPr/>
          </p:nvSpPr>
          <p:spPr bwMode="auto">
            <a:xfrm>
              <a:off x="4892675" y="3164466"/>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3.2</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17" name="Rectangle 63"/>
            <p:cNvSpPr>
              <a:spLocks noChangeArrowheads="1"/>
            </p:cNvSpPr>
            <p:nvPr/>
          </p:nvSpPr>
          <p:spPr bwMode="auto">
            <a:xfrm>
              <a:off x="5605463" y="3164466"/>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3.2</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18" name="Rectangle 64"/>
            <p:cNvSpPr>
              <a:spLocks noChangeArrowheads="1"/>
            </p:cNvSpPr>
            <p:nvPr/>
          </p:nvSpPr>
          <p:spPr bwMode="auto">
            <a:xfrm>
              <a:off x="6319838" y="3164466"/>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3.4</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19" name="Rectangle 65"/>
            <p:cNvSpPr>
              <a:spLocks noChangeArrowheads="1"/>
            </p:cNvSpPr>
            <p:nvPr/>
          </p:nvSpPr>
          <p:spPr bwMode="auto">
            <a:xfrm>
              <a:off x="7032625" y="3164466"/>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2.6</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20" name="Rectangle 66"/>
            <p:cNvSpPr>
              <a:spLocks noChangeArrowheads="1"/>
            </p:cNvSpPr>
            <p:nvPr/>
          </p:nvSpPr>
          <p:spPr bwMode="auto">
            <a:xfrm>
              <a:off x="7745413" y="3164466"/>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4.7</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21" name="Rectangle 67"/>
            <p:cNvSpPr>
              <a:spLocks noChangeArrowheads="1"/>
            </p:cNvSpPr>
            <p:nvPr/>
          </p:nvSpPr>
          <p:spPr bwMode="auto">
            <a:xfrm>
              <a:off x="8459788" y="3164466"/>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3.1</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22" name="Rectangle 68"/>
            <p:cNvSpPr>
              <a:spLocks noChangeArrowheads="1"/>
            </p:cNvSpPr>
            <p:nvPr/>
          </p:nvSpPr>
          <p:spPr bwMode="auto">
            <a:xfrm>
              <a:off x="315480" y="3363048"/>
              <a:ext cx="29335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b="1">
                  <a:solidFill>
                    <a:srgbClr val="000000"/>
                  </a:solidFill>
                  <a:latin typeface="Open Sans" panose="020B0606030504020204" pitchFamily="34" charset="0"/>
                  <a:ea typeface="Open Sans" panose="020B0606030504020204" pitchFamily="34" charset="0"/>
                  <a:cs typeface="Open Sans" panose="020B0606030504020204" pitchFamily="34" charset="0"/>
                </a:rPr>
                <a:t>Sexy</a:t>
              </a:r>
              <a:endParaRPr lang="en-US" sz="1400" b="1">
                <a:latin typeface="Open Sans" panose="020B0606030504020204" pitchFamily="34" charset="0"/>
                <a:ea typeface="Open Sans" panose="020B0606030504020204" pitchFamily="34" charset="0"/>
                <a:cs typeface="Open Sans" panose="020B0606030504020204" pitchFamily="34" charset="0"/>
              </a:endParaRPr>
            </a:p>
          </p:txBody>
        </p:sp>
        <p:sp>
          <p:nvSpPr>
            <p:cNvPr id="223" name="Rectangle 69"/>
            <p:cNvSpPr>
              <a:spLocks noChangeArrowheads="1"/>
            </p:cNvSpPr>
            <p:nvPr/>
          </p:nvSpPr>
          <p:spPr bwMode="auto">
            <a:xfrm>
              <a:off x="2039938" y="3363048"/>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6.1</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24" name="Rectangle 70"/>
            <p:cNvSpPr>
              <a:spLocks noChangeArrowheads="1"/>
            </p:cNvSpPr>
            <p:nvPr/>
          </p:nvSpPr>
          <p:spPr bwMode="auto">
            <a:xfrm>
              <a:off x="2752725" y="3363048"/>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5.3</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25" name="Rectangle 71"/>
            <p:cNvSpPr>
              <a:spLocks noChangeArrowheads="1"/>
            </p:cNvSpPr>
            <p:nvPr/>
          </p:nvSpPr>
          <p:spPr bwMode="auto">
            <a:xfrm>
              <a:off x="3465513" y="3363048"/>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3.4</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26" name="Rectangle 72"/>
            <p:cNvSpPr>
              <a:spLocks noChangeArrowheads="1"/>
            </p:cNvSpPr>
            <p:nvPr/>
          </p:nvSpPr>
          <p:spPr bwMode="auto">
            <a:xfrm>
              <a:off x="4179888" y="3363048"/>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4.7</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27" name="Rectangle 73"/>
            <p:cNvSpPr>
              <a:spLocks noChangeArrowheads="1"/>
            </p:cNvSpPr>
            <p:nvPr/>
          </p:nvSpPr>
          <p:spPr bwMode="auto">
            <a:xfrm>
              <a:off x="4892675" y="3363048"/>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2.9</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28" name="Rectangle 74"/>
            <p:cNvSpPr>
              <a:spLocks noChangeArrowheads="1"/>
            </p:cNvSpPr>
            <p:nvPr/>
          </p:nvSpPr>
          <p:spPr bwMode="auto">
            <a:xfrm>
              <a:off x="5605463" y="3363048"/>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3.2</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29" name="Rectangle 75"/>
            <p:cNvSpPr>
              <a:spLocks noChangeArrowheads="1"/>
            </p:cNvSpPr>
            <p:nvPr/>
          </p:nvSpPr>
          <p:spPr bwMode="auto">
            <a:xfrm>
              <a:off x="6319838" y="3363048"/>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3.8</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30" name="Rectangle 76"/>
            <p:cNvSpPr>
              <a:spLocks noChangeArrowheads="1"/>
            </p:cNvSpPr>
            <p:nvPr/>
          </p:nvSpPr>
          <p:spPr bwMode="auto">
            <a:xfrm>
              <a:off x="7032625" y="3363048"/>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2.4</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31" name="Rectangle 77"/>
            <p:cNvSpPr>
              <a:spLocks noChangeArrowheads="1"/>
            </p:cNvSpPr>
            <p:nvPr/>
          </p:nvSpPr>
          <p:spPr bwMode="auto">
            <a:xfrm>
              <a:off x="7745413" y="3363048"/>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4.6</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32" name="Rectangle 78"/>
            <p:cNvSpPr>
              <a:spLocks noChangeArrowheads="1"/>
            </p:cNvSpPr>
            <p:nvPr/>
          </p:nvSpPr>
          <p:spPr bwMode="auto">
            <a:xfrm>
              <a:off x="8459788" y="3363048"/>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4.3</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33" name="Rectangle 79"/>
            <p:cNvSpPr>
              <a:spLocks noChangeArrowheads="1"/>
            </p:cNvSpPr>
            <p:nvPr/>
          </p:nvSpPr>
          <p:spPr bwMode="auto">
            <a:xfrm>
              <a:off x="315480" y="3561630"/>
              <a:ext cx="916918"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b="1">
                  <a:solidFill>
                    <a:srgbClr val="000000"/>
                  </a:solidFill>
                  <a:latin typeface="Open Sans" panose="020B0606030504020204" pitchFamily="34" charset="0"/>
                  <a:ea typeface="Open Sans" panose="020B0606030504020204" pitchFamily="34" charset="0"/>
                  <a:cs typeface="Open Sans" panose="020B0606030504020204" pitchFamily="34" charset="0"/>
                </a:rPr>
                <a:t>Redefine body</a:t>
              </a:r>
              <a:endParaRPr lang="en-US" sz="1400" b="1">
                <a:latin typeface="Open Sans" panose="020B0606030504020204" pitchFamily="34" charset="0"/>
                <a:ea typeface="Open Sans" panose="020B0606030504020204" pitchFamily="34" charset="0"/>
                <a:cs typeface="Open Sans" panose="020B0606030504020204" pitchFamily="34" charset="0"/>
              </a:endParaRPr>
            </a:p>
          </p:txBody>
        </p:sp>
        <p:sp>
          <p:nvSpPr>
            <p:cNvPr id="234" name="Rectangle 80"/>
            <p:cNvSpPr>
              <a:spLocks noChangeArrowheads="1"/>
            </p:cNvSpPr>
            <p:nvPr/>
          </p:nvSpPr>
          <p:spPr bwMode="auto">
            <a:xfrm>
              <a:off x="2039938" y="3561630"/>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4.1</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35" name="Rectangle 81"/>
            <p:cNvSpPr>
              <a:spLocks noChangeArrowheads="1"/>
            </p:cNvSpPr>
            <p:nvPr/>
          </p:nvSpPr>
          <p:spPr bwMode="auto">
            <a:xfrm>
              <a:off x="2752725" y="3561630"/>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3.3</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36" name="Rectangle 82"/>
            <p:cNvSpPr>
              <a:spLocks noChangeArrowheads="1"/>
            </p:cNvSpPr>
            <p:nvPr/>
          </p:nvSpPr>
          <p:spPr bwMode="auto">
            <a:xfrm>
              <a:off x="3465513" y="3561630"/>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2.6</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37" name="Rectangle 83"/>
            <p:cNvSpPr>
              <a:spLocks noChangeArrowheads="1"/>
            </p:cNvSpPr>
            <p:nvPr/>
          </p:nvSpPr>
          <p:spPr bwMode="auto">
            <a:xfrm>
              <a:off x="4179888" y="3561630"/>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3.1</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38" name="Rectangle 84"/>
            <p:cNvSpPr>
              <a:spLocks noChangeArrowheads="1"/>
            </p:cNvSpPr>
            <p:nvPr/>
          </p:nvSpPr>
          <p:spPr bwMode="auto">
            <a:xfrm>
              <a:off x="4892675" y="3561630"/>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3.1</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39" name="Rectangle 85"/>
            <p:cNvSpPr>
              <a:spLocks noChangeArrowheads="1"/>
            </p:cNvSpPr>
            <p:nvPr/>
          </p:nvSpPr>
          <p:spPr bwMode="auto">
            <a:xfrm>
              <a:off x="5605463" y="3561630"/>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2.7</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40" name="Rectangle 86"/>
            <p:cNvSpPr>
              <a:spLocks noChangeArrowheads="1"/>
            </p:cNvSpPr>
            <p:nvPr/>
          </p:nvSpPr>
          <p:spPr bwMode="auto">
            <a:xfrm>
              <a:off x="6319838" y="3561630"/>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2.8</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41" name="Rectangle 87"/>
            <p:cNvSpPr>
              <a:spLocks noChangeArrowheads="1"/>
            </p:cNvSpPr>
            <p:nvPr/>
          </p:nvSpPr>
          <p:spPr bwMode="auto">
            <a:xfrm>
              <a:off x="7032625" y="3561630"/>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3.4</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42" name="Rectangle 88"/>
            <p:cNvSpPr>
              <a:spLocks noChangeArrowheads="1"/>
            </p:cNvSpPr>
            <p:nvPr/>
          </p:nvSpPr>
          <p:spPr bwMode="auto">
            <a:xfrm>
              <a:off x="7745413" y="3561630"/>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3.3</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43" name="Rectangle 89"/>
            <p:cNvSpPr>
              <a:spLocks noChangeArrowheads="1"/>
            </p:cNvSpPr>
            <p:nvPr/>
          </p:nvSpPr>
          <p:spPr bwMode="auto">
            <a:xfrm>
              <a:off x="8459788" y="3561630"/>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5.3</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44" name="Rectangle 90"/>
            <p:cNvSpPr>
              <a:spLocks noChangeArrowheads="1"/>
            </p:cNvSpPr>
            <p:nvPr/>
          </p:nvSpPr>
          <p:spPr bwMode="auto">
            <a:xfrm>
              <a:off x="315480" y="3760212"/>
              <a:ext cx="447238"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b="1">
                  <a:solidFill>
                    <a:srgbClr val="000000"/>
                  </a:solidFill>
                  <a:latin typeface="Open Sans" panose="020B0606030504020204" pitchFamily="34" charset="0"/>
                  <a:ea typeface="Open Sans" panose="020B0606030504020204" pitchFamily="34" charset="0"/>
                  <a:cs typeface="Open Sans" panose="020B0606030504020204" pitchFamily="34" charset="0"/>
                </a:rPr>
                <a:t>Special</a:t>
              </a:r>
              <a:endParaRPr lang="en-US" sz="1400" b="1">
                <a:latin typeface="Open Sans" panose="020B0606030504020204" pitchFamily="34" charset="0"/>
                <a:ea typeface="Open Sans" panose="020B0606030504020204" pitchFamily="34" charset="0"/>
                <a:cs typeface="Open Sans" panose="020B0606030504020204" pitchFamily="34" charset="0"/>
              </a:endParaRPr>
            </a:p>
          </p:txBody>
        </p:sp>
        <p:sp>
          <p:nvSpPr>
            <p:cNvPr id="245" name="Rectangle 91"/>
            <p:cNvSpPr>
              <a:spLocks noChangeArrowheads="1"/>
            </p:cNvSpPr>
            <p:nvPr/>
          </p:nvSpPr>
          <p:spPr bwMode="auto">
            <a:xfrm>
              <a:off x="2039938" y="3760212"/>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3.8</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46" name="Rectangle 92"/>
            <p:cNvSpPr>
              <a:spLocks noChangeArrowheads="1"/>
            </p:cNvSpPr>
            <p:nvPr/>
          </p:nvSpPr>
          <p:spPr bwMode="auto">
            <a:xfrm>
              <a:off x="2752725" y="3760212"/>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3.4</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47" name="Rectangle 93"/>
            <p:cNvSpPr>
              <a:spLocks noChangeArrowheads="1"/>
            </p:cNvSpPr>
            <p:nvPr/>
          </p:nvSpPr>
          <p:spPr bwMode="auto">
            <a:xfrm>
              <a:off x="3465513" y="3760212"/>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2.4</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48" name="Rectangle 94"/>
            <p:cNvSpPr>
              <a:spLocks noChangeArrowheads="1"/>
            </p:cNvSpPr>
            <p:nvPr/>
          </p:nvSpPr>
          <p:spPr bwMode="auto">
            <a:xfrm>
              <a:off x="4179888" y="3760212"/>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2.8</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49" name="Rectangle 95"/>
            <p:cNvSpPr>
              <a:spLocks noChangeArrowheads="1"/>
            </p:cNvSpPr>
            <p:nvPr/>
          </p:nvSpPr>
          <p:spPr bwMode="auto">
            <a:xfrm>
              <a:off x="4892675" y="3760212"/>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2.4</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50" name="Rectangle 96"/>
            <p:cNvSpPr>
              <a:spLocks noChangeArrowheads="1"/>
            </p:cNvSpPr>
            <p:nvPr/>
          </p:nvSpPr>
          <p:spPr bwMode="auto">
            <a:xfrm>
              <a:off x="5605463" y="3760212"/>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2.5</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51" name="Rectangle 97"/>
            <p:cNvSpPr>
              <a:spLocks noChangeArrowheads="1"/>
            </p:cNvSpPr>
            <p:nvPr/>
          </p:nvSpPr>
          <p:spPr bwMode="auto">
            <a:xfrm>
              <a:off x="6319838" y="3760212"/>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2.4</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52" name="Rectangle 98"/>
            <p:cNvSpPr>
              <a:spLocks noChangeArrowheads="1"/>
            </p:cNvSpPr>
            <p:nvPr/>
          </p:nvSpPr>
          <p:spPr bwMode="auto">
            <a:xfrm>
              <a:off x="7032625" y="3760212"/>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2.3</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53" name="Rectangle 99"/>
            <p:cNvSpPr>
              <a:spLocks noChangeArrowheads="1"/>
            </p:cNvSpPr>
            <p:nvPr/>
          </p:nvSpPr>
          <p:spPr bwMode="auto">
            <a:xfrm>
              <a:off x="7745413" y="3760212"/>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3.2</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54" name="Rectangle 100"/>
            <p:cNvSpPr>
              <a:spLocks noChangeArrowheads="1"/>
            </p:cNvSpPr>
            <p:nvPr/>
          </p:nvSpPr>
          <p:spPr bwMode="auto">
            <a:xfrm>
              <a:off x="8459788" y="3760212"/>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3.5</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55" name="Rectangle 101"/>
            <p:cNvSpPr>
              <a:spLocks noChangeArrowheads="1"/>
            </p:cNvSpPr>
            <p:nvPr/>
          </p:nvSpPr>
          <p:spPr bwMode="auto">
            <a:xfrm>
              <a:off x="315480" y="3958794"/>
              <a:ext cx="748603"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b="1">
                  <a:solidFill>
                    <a:srgbClr val="000000"/>
                  </a:solidFill>
                  <a:latin typeface="Open Sans" panose="020B0606030504020204" pitchFamily="34" charset="0"/>
                  <a:ea typeface="Open Sans" panose="020B0606030504020204" pitchFamily="34" charset="0"/>
                  <a:cs typeface="Open Sans" panose="020B0606030504020204" pitchFamily="34" charset="0"/>
                </a:rPr>
                <a:t>Adequation</a:t>
              </a:r>
              <a:endParaRPr lang="en-US" sz="1400" b="1">
                <a:latin typeface="Open Sans" panose="020B0606030504020204" pitchFamily="34" charset="0"/>
                <a:ea typeface="Open Sans" panose="020B0606030504020204" pitchFamily="34" charset="0"/>
                <a:cs typeface="Open Sans" panose="020B0606030504020204" pitchFamily="34" charset="0"/>
              </a:endParaRPr>
            </a:p>
          </p:txBody>
        </p:sp>
        <p:sp>
          <p:nvSpPr>
            <p:cNvPr id="256" name="Rectangle 102"/>
            <p:cNvSpPr>
              <a:spLocks noChangeArrowheads="1"/>
            </p:cNvSpPr>
            <p:nvPr/>
          </p:nvSpPr>
          <p:spPr bwMode="auto">
            <a:xfrm>
              <a:off x="2039938" y="3958794"/>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4.1</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57" name="Rectangle 103"/>
            <p:cNvSpPr>
              <a:spLocks noChangeArrowheads="1"/>
            </p:cNvSpPr>
            <p:nvPr/>
          </p:nvSpPr>
          <p:spPr bwMode="auto">
            <a:xfrm>
              <a:off x="2752725" y="3958794"/>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2.3</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58" name="Rectangle 104"/>
            <p:cNvSpPr>
              <a:spLocks noChangeArrowheads="1"/>
            </p:cNvSpPr>
            <p:nvPr/>
          </p:nvSpPr>
          <p:spPr bwMode="auto">
            <a:xfrm>
              <a:off x="3465513" y="3958794"/>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3.9</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59" name="Rectangle 105"/>
            <p:cNvSpPr>
              <a:spLocks noChangeArrowheads="1"/>
            </p:cNvSpPr>
            <p:nvPr/>
          </p:nvSpPr>
          <p:spPr bwMode="auto">
            <a:xfrm>
              <a:off x="4179888" y="3958794"/>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3.7</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60" name="Rectangle 106"/>
            <p:cNvSpPr>
              <a:spLocks noChangeArrowheads="1"/>
            </p:cNvSpPr>
            <p:nvPr/>
          </p:nvSpPr>
          <p:spPr bwMode="auto">
            <a:xfrm>
              <a:off x="4892675" y="3958794"/>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4.4</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61" name="Rectangle 107"/>
            <p:cNvSpPr>
              <a:spLocks noChangeArrowheads="1"/>
            </p:cNvSpPr>
            <p:nvPr/>
          </p:nvSpPr>
          <p:spPr bwMode="auto">
            <a:xfrm>
              <a:off x="5605463" y="3958794"/>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4.0</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62" name="Rectangle 108"/>
            <p:cNvSpPr>
              <a:spLocks noChangeArrowheads="1"/>
            </p:cNvSpPr>
            <p:nvPr/>
          </p:nvSpPr>
          <p:spPr bwMode="auto">
            <a:xfrm>
              <a:off x="6319838" y="3958794"/>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4.8</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63" name="Rectangle 109"/>
            <p:cNvSpPr>
              <a:spLocks noChangeArrowheads="1"/>
            </p:cNvSpPr>
            <p:nvPr/>
          </p:nvSpPr>
          <p:spPr bwMode="auto">
            <a:xfrm>
              <a:off x="7032625" y="3958794"/>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2.4</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64" name="Rectangle 110"/>
            <p:cNvSpPr>
              <a:spLocks noChangeArrowheads="1"/>
            </p:cNvSpPr>
            <p:nvPr/>
          </p:nvSpPr>
          <p:spPr bwMode="auto">
            <a:xfrm>
              <a:off x="7745413" y="3958794"/>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4.6</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65" name="Rectangle 111"/>
            <p:cNvSpPr>
              <a:spLocks noChangeArrowheads="1"/>
            </p:cNvSpPr>
            <p:nvPr/>
          </p:nvSpPr>
          <p:spPr bwMode="auto">
            <a:xfrm>
              <a:off x="8459788" y="3958794"/>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2.4</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66" name="Rectangle 112"/>
            <p:cNvSpPr>
              <a:spLocks noChangeArrowheads="1"/>
            </p:cNvSpPr>
            <p:nvPr/>
          </p:nvSpPr>
          <p:spPr bwMode="auto">
            <a:xfrm>
              <a:off x="315480" y="4155788"/>
              <a:ext cx="637995"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b="1">
                  <a:solidFill>
                    <a:srgbClr val="000000"/>
                  </a:solidFill>
                  <a:latin typeface="Open Sans" panose="020B0606030504020204" pitchFamily="34" charset="0"/>
                  <a:ea typeface="Open Sans" panose="020B0606030504020204" pitchFamily="34" charset="0"/>
                  <a:cs typeface="Open Sans" panose="020B0606030504020204" pitchFamily="34" charset="0"/>
                </a:rPr>
                <a:t>Seduction</a:t>
              </a:r>
              <a:endParaRPr lang="en-US" sz="1400" b="1">
                <a:latin typeface="Open Sans" panose="020B0606030504020204" pitchFamily="34" charset="0"/>
                <a:ea typeface="Open Sans" panose="020B0606030504020204" pitchFamily="34" charset="0"/>
                <a:cs typeface="Open Sans" panose="020B0606030504020204" pitchFamily="34" charset="0"/>
              </a:endParaRPr>
            </a:p>
          </p:txBody>
        </p:sp>
        <p:sp>
          <p:nvSpPr>
            <p:cNvPr id="267" name="Rectangle 113"/>
            <p:cNvSpPr>
              <a:spLocks noChangeArrowheads="1"/>
            </p:cNvSpPr>
            <p:nvPr/>
          </p:nvSpPr>
          <p:spPr bwMode="auto">
            <a:xfrm>
              <a:off x="2039938" y="4155788"/>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5.7</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68" name="Rectangle 114"/>
            <p:cNvSpPr>
              <a:spLocks noChangeArrowheads="1"/>
            </p:cNvSpPr>
            <p:nvPr/>
          </p:nvSpPr>
          <p:spPr bwMode="auto">
            <a:xfrm>
              <a:off x="2752725" y="4155788"/>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4.2</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69" name="Rectangle 115"/>
            <p:cNvSpPr>
              <a:spLocks noChangeArrowheads="1"/>
            </p:cNvSpPr>
            <p:nvPr/>
          </p:nvSpPr>
          <p:spPr bwMode="auto">
            <a:xfrm>
              <a:off x="3465513" y="4155788"/>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3.7</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70" name="Rectangle 116"/>
            <p:cNvSpPr>
              <a:spLocks noChangeArrowheads="1"/>
            </p:cNvSpPr>
            <p:nvPr/>
          </p:nvSpPr>
          <p:spPr bwMode="auto">
            <a:xfrm>
              <a:off x="4179888" y="4155788"/>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4.0</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71" name="Rectangle 117"/>
            <p:cNvSpPr>
              <a:spLocks noChangeArrowheads="1"/>
            </p:cNvSpPr>
            <p:nvPr/>
          </p:nvSpPr>
          <p:spPr bwMode="auto">
            <a:xfrm>
              <a:off x="4892675" y="4155788"/>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3.2</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72" name="Rectangle 118"/>
            <p:cNvSpPr>
              <a:spLocks noChangeArrowheads="1"/>
            </p:cNvSpPr>
            <p:nvPr/>
          </p:nvSpPr>
          <p:spPr bwMode="auto">
            <a:xfrm>
              <a:off x="5605463" y="4155788"/>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3.4</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73" name="Rectangle 119"/>
            <p:cNvSpPr>
              <a:spLocks noChangeArrowheads="1"/>
            </p:cNvSpPr>
            <p:nvPr/>
          </p:nvSpPr>
          <p:spPr bwMode="auto">
            <a:xfrm>
              <a:off x="6319838" y="4155788"/>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3.7</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74" name="Rectangle 120"/>
            <p:cNvSpPr>
              <a:spLocks noChangeArrowheads="1"/>
            </p:cNvSpPr>
            <p:nvPr/>
          </p:nvSpPr>
          <p:spPr bwMode="auto">
            <a:xfrm>
              <a:off x="7032625" y="4155788"/>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2.4</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75" name="Rectangle 121"/>
            <p:cNvSpPr>
              <a:spLocks noChangeArrowheads="1"/>
            </p:cNvSpPr>
            <p:nvPr/>
          </p:nvSpPr>
          <p:spPr bwMode="auto">
            <a:xfrm>
              <a:off x="7745413" y="4155788"/>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4.7</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76" name="Rectangle 122"/>
            <p:cNvSpPr>
              <a:spLocks noChangeArrowheads="1"/>
            </p:cNvSpPr>
            <p:nvPr/>
          </p:nvSpPr>
          <p:spPr bwMode="auto">
            <a:xfrm>
              <a:off x="8459788" y="4155788"/>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3.7</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77" name="Rectangle 123"/>
            <p:cNvSpPr>
              <a:spLocks noChangeArrowheads="1"/>
            </p:cNvSpPr>
            <p:nvPr/>
          </p:nvSpPr>
          <p:spPr bwMode="auto">
            <a:xfrm>
              <a:off x="315480" y="4354370"/>
              <a:ext cx="1433085"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b="1">
                  <a:solidFill>
                    <a:srgbClr val="000000"/>
                  </a:solidFill>
                  <a:latin typeface="Open Sans" panose="020B0606030504020204" pitchFamily="34" charset="0"/>
                  <a:ea typeface="Open Sans" panose="020B0606030504020204" pitchFamily="34" charset="0"/>
                  <a:cs typeface="Open Sans" panose="020B0606030504020204" pitchFamily="34" charset="0"/>
                </a:rPr>
                <a:t>Attachement to brand</a:t>
              </a:r>
              <a:endParaRPr lang="en-US" sz="1400" b="1">
                <a:latin typeface="Open Sans" panose="020B0606030504020204" pitchFamily="34" charset="0"/>
                <a:ea typeface="Open Sans" panose="020B0606030504020204" pitchFamily="34" charset="0"/>
                <a:cs typeface="Open Sans" panose="020B0606030504020204" pitchFamily="34" charset="0"/>
              </a:endParaRPr>
            </a:p>
          </p:txBody>
        </p:sp>
        <p:sp>
          <p:nvSpPr>
            <p:cNvPr id="278" name="Rectangle 124"/>
            <p:cNvSpPr>
              <a:spLocks noChangeArrowheads="1"/>
            </p:cNvSpPr>
            <p:nvPr/>
          </p:nvSpPr>
          <p:spPr bwMode="auto">
            <a:xfrm>
              <a:off x="2039938" y="4354370"/>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3.9</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79" name="Rectangle 125"/>
            <p:cNvSpPr>
              <a:spLocks noChangeArrowheads="1"/>
            </p:cNvSpPr>
            <p:nvPr/>
          </p:nvSpPr>
          <p:spPr bwMode="auto">
            <a:xfrm>
              <a:off x="2752725" y="4354370"/>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2.5</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80" name="Rectangle 126"/>
            <p:cNvSpPr>
              <a:spLocks noChangeArrowheads="1"/>
            </p:cNvSpPr>
            <p:nvPr/>
          </p:nvSpPr>
          <p:spPr bwMode="auto">
            <a:xfrm>
              <a:off x="3465513" y="4354370"/>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2.8</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81" name="Rectangle 127"/>
            <p:cNvSpPr>
              <a:spLocks noChangeArrowheads="1"/>
            </p:cNvSpPr>
            <p:nvPr/>
          </p:nvSpPr>
          <p:spPr bwMode="auto">
            <a:xfrm>
              <a:off x="4179888" y="4354370"/>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3.0</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82" name="Rectangle 128"/>
            <p:cNvSpPr>
              <a:spLocks noChangeArrowheads="1"/>
            </p:cNvSpPr>
            <p:nvPr/>
          </p:nvSpPr>
          <p:spPr bwMode="auto">
            <a:xfrm>
              <a:off x="4892675" y="4354370"/>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3.4</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83" name="Rectangle 129"/>
            <p:cNvSpPr>
              <a:spLocks noChangeArrowheads="1"/>
            </p:cNvSpPr>
            <p:nvPr/>
          </p:nvSpPr>
          <p:spPr bwMode="auto">
            <a:xfrm>
              <a:off x="5605463" y="4354370"/>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2.7</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84" name="Rectangle 130"/>
            <p:cNvSpPr>
              <a:spLocks noChangeArrowheads="1"/>
            </p:cNvSpPr>
            <p:nvPr/>
          </p:nvSpPr>
          <p:spPr bwMode="auto">
            <a:xfrm>
              <a:off x="6319838" y="4354370"/>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3.2</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85" name="Rectangle 131"/>
            <p:cNvSpPr>
              <a:spLocks noChangeArrowheads="1"/>
            </p:cNvSpPr>
            <p:nvPr/>
          </p:nvSpPr>
          <p:spPr bwMode="auto">
            <a:xfrm>
              <a:off x="7032625" y="4354370"/>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1.9</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86" name="Rectangle 132"/>
            <p:cNvSpPr>
              <a:spLocks noChangeArrowheads="1"/>
            </p:cNvSpPr>
            <p:nvPr/>
          </p:nvSpPr>
          <p:spPr bwMode="auto">
            <a:xfrm>
              <a:off x="7745413" y="4354370"/>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3.8</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87" name="Rectangle 133"/>
            <p:cNvSpPr>
              <a:spLocks noChangeArrowheads="1"/>
            </p:cNvSpPr>
            <p:nvPr/>
          </p:nvSpPr>
          <p:spPr bwMode="auto">
            <a:xfrm>
              <a:off x="8459788" y="4354370"/>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1.9</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88" name="Rectangle 134"/>
            <p:cNvSpPr>
              <a:spLocks noChangeArrowheads="1"/>
            </p:cNvSpPr>
            <p:nvPr/>
          </p:nvSpPr>
          <p:spPr bwMode="auto">
            <a:xfrm>
              <a:off x="315480" y="4549777"/>
              <a:ext cx="127278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Purchase frequency</a:t>
              </a:r>
              <a:endParaRPr lang="en-US" sz="1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289" name="Rectangle 135"/>
            <p:cNvSpPr>
              <a:spLocks noChangeArrowheads="1"/>
            </p:cNvSpPr>
            <p:nvPr/>
          </p:nvSpPr>
          <p:spPr bwMode="auto">
            <a:xfrm>
              <a:off x="2039938" y="4549777"/>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2.3</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90" name="Rectangle 136"/>
            <p:cNvSpPr>
              <a:spLocks noChangeArrowheads="1"/>
            </p:cNvSpPr>
            <p:nvPr/>
          </p:nvSpPr>
          <p:spPr bwMode="auto">
            <a:xfrm>
              <a:off x="2752725" y="4549777"/>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1.1</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91" name="Rectangle 137"/>
            <p:cNvSpPr>
              <a:spLocks noChangeArrowheads="1"/>
            </p:cNvSpPr>
            <p:nvPr/>
          </p:nvSpPr>
          <p:spPr bwMode="auto">
            <a:xfrm>
              <a:off x="3465513" y="4549777"/>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1.8</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92" name="Rectangle 138"/>
            <p:cNvSpPr>
              <a:spLocks noChangeArrowheads="1"/>
            </p:cNvSpPr>
            <p:nvPr/>
          </p:nvSpPr>
          <p:spPr bwMode="auto">
            <a:xfrm>
              <a:off x="4179888" y="4549777"/>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2.2</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93" name="Rectangle 139"/>
            <p:cNvSpPr>
              <a:spLocks noChangeArrowheads="1"/>
            </p:cNvSpPr>
            <p:nvPr/>
          </p:nvSpPr>
          <p:spPr bwMode="auto">
            <a:xfrm>
              <a:off x="4892675" y="4549777"/>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3.4</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94" name="Rectangle 140"/>
            <p:cNvSpPr>
              <a:spLocks noChangeArrowheads="1"/>
            </p:cNvSpPr>
            <p:nvPr/>
          </p:nvSpPr>
          <p:spPr bwMode="auto">
            <a:xfrm>
              <a:off x="5605463" y="4549777"/>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1.9</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95" name="Rectangle 141"/>
            <p:cNvSpPr>
              <a:spLocks noChangeArrowheads="1"/>
            </p:cNvSpPr>
            <p:nvPr/>
          </p:nvSpPr>
          <p:spPr bwMode="auto">
            <a:xfrm>
              <a:off x="6319838" y="4549777"/>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3.6</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96" name="Rectangle 142"/>
            <p:cNvSpPr>
              <a:spLocks noChangeArrowheads="1"/>
            </p:cNvSpPr>
            <p:nvPr/>
          </p:nvSpPr>
          <p:spPr bwMode="auto">
            <a:xfrm>
              <a:off x="7032625" y="4549777"/>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1.6</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97" name="Rectangle 143"/>
            <p:cNvSpPr>
              <a:spLocks noChangeArrowheads="1"/>
            </p:cNvSpPr>
            <p:nvPr/>
          </p:nvSpPr>
          <p:spPr bwMode="auto">
            <a:xfrm>
              <a:off x="7745413" y="4549777"/>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3.0</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98" name="Rectangle 144"/>
            <p:cNvSpPr>
              <a:spLocks noChangeArrowheads="1"/>
            </p:cNvSpPr>
            <p:nvPr/>
          </p:nvSpPr>
          <p:spPr bwMode="auto">
            <a:xfrm>
              <a:off x="8459788" y="4549777"/>
              <a:ext cx="1811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1.3</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grpSp>
          <p:nvGrpSpPr>
            <p:cNvPr id="299" name="Group 298"/>
            <p:cNvGrpSpPr/>
            <p:nvPr/>
          </p:nvGrpSpPr>
          <p:grpSpPr>
            <a:xfrm>
              <a:off x="1776432" y="2114941"/>
              <a:ext cx="6431972" cy="2654426"/>
              <a:chOff x="1776432" y="2125332"/>
              <a:chExt cx="6431972" cy="2623253"/>
            </a:xfrm>
          </p:grpSpPr>
          <p:cxnSp>
            <p:nvCxnSpPr>
              <p:cNvPr id="301" name="Straight Connector 300"/>
              <p:cNvCxnSpPr/>
              <p:nvPr/>
            </p:nvCxnSpPr>
            <p:spPr>
              <a:xfrm>
                <a:off x="1776432" y="2125332"/>
                <a:ext cx="0" cy="262325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a:off x="2493404" y="2125332"/>
                <a:ext cx="0" cy="262325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3" name="Straight Connector 302"/>
              <p:cNvCxnSpPr/>
              <p:nvPr/>
            </p:nvCxnSpPr>
            <p:spPr>
              <a:xfrm>
                <a:off x="3241550" y="2125332"/>
                <a:ext cx="0" cy="262325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4" name="Straight Connector 303"/>
              <p:cNvCxnSpPr/>
              <p:nvPr/>
            </p:nvCxnSpPr>
            <p:spPr>
              <a:xfrm>
                <a:off x="3885786" y="2125332"/>
                <a:ext cx="0" cy="262325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p:cNvCxnSpPr/>
              <p:nvPr/>
            </p:nvCxnSpPr>
            <p:spPr>
              <a:xfrm>
                <a:off x="4696277" y="2125332"/>
                <a:ext cx="0" cy="262325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6" name="Straight Connector 305"/>
              <p:cNvCxnSpPr/>
              <p:nvPr/>
            </p:nvCxnSpPr>
            <p:spPr>
              <a:xfrm>
                <a:off x="5330123" y="2125332"/>
                <a:ext cx="0" cy="262325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a:off x="6088659" y="2125332"/>
                <a:ext cx="0" cy="262325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8" name="Straight Connector 307"/>
              <p:cNvCxnSpPr/>
              <p:nvPr/>
            </p:nvCxnSpPr>
            <p:spPr>
              <a:xfrm>
                <a:off x="6784850" y="2125332"/>
                <a:ext cx="0" cy="262325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9" name="Straight Connector 308"/>
              <p:cNvCxnSpPr/>
              <p:nvPr/>
            </p:nvCxnSpPr>
            <p:spPr>
              <a:xfrm>
                <a:off x="7460259" y="2125332"/>
                <a:ext cx="0" cy="262325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0" name="Straight Connector 309"/>
              <p:cNvCxnSpPr/>
              <p:nvPr/>
            </p:nvCxnSpPr>
            <p:spPr>
              <a:xfrm>
                <a:off x="8208404" y="2125332"/>
                <a:ext cx="0" cy="262325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300" name="Rectangle 299"/>
            <p:cNvSpPr/>
            <p:nvPr/>
          </p:nvSpPr>
          <p:spPr>
            <a:xfrm>
              <a:off x="224559" y="2114940"/>
              <a:ext cx="8696470" cy="2664817"/>
            </a:xfrm>
            <a:prstGeom prst="rect">
              <a:avLst/>
            </a:prstGeom>
            <a:no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Open Sans" panose="020B0606030504020204" pitchFamily="34" charset="0"/>
                <a:ea typeface="Open Sans" panose="020B0606030504020204" pitchFamily="34" charset="0"/>
                <a:cs typeface="Open Sans" panose="020B0606030504020204" pitchFamily="34" charset="0"/>
              </a:endParaRPr>
            </a:p>
          </p:txBody>
        </p:sp>
      </p:grpSp>
      <p:sp>
        <p:nvSpPr>
          <p:cNvPr id="4" name="Rectangle: Rounded Corners 3">
            <a:extLst>
              <a:ext uri="{FF2B5EF4-FFF2-40B4-BE49-F238E27FC236}">
                <a16:creationId xmlns:a16="http://schemas.microsoft.com/office/drawing/2014/main" id="{5CD205E3-6837-43D7-A4AA-31DADEB61718}"/>
              </a:ext>
            </a:extLst>
          </p:cNvPr>
          <p:cNvSpPr/>
          <p:nvPr/>
        </p:nvSpPr>
        <p:spPr>
          <a:xfrm>
            <a:off x="1630017" y="4502545"/>
            <a:ext cx="9004854" cy="231145"/>
          </a:xfrm>
          <a:prstGeom prst="roundRect">
            <a:avLst/>
          </a:prstGeom>
          <a:solidFill>
            <a:srgbClr val="DFE91F">
              <a:alpha val="21961"/>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66CDD56-2843-4E19-8CEA-AB4B80535D72}"/>
              </a:ext>
            </a:extLst>
          </p:cNvPr>
          <p:cNvSpPr txBox="1"/>
          <p:nvPr/>
        </p:nvSpPr>
        <p:spPr>
          <a:xfrm>
            <a:off x="18396" y="4502545"/>
            <a:ext cx="1600503" cy="369332"/>
          </a:xfrm>
          <a:prstGeom prst="rect">
            <a:avLst/>
          </a:prstGeom>
          <a:noFill/>
        </p:spPr>
        <p:txBody>
          <a:bodyPr wrap="none" rtlCol="0">
            <a:spAutoFit/>
          </a:bodyPr>
          <a:lstStyle/>
          <a:p>
            <a:r>
              <a:rPr lang="en-US" dirty="0"/>
              <a:t>Preference</a:t>
            </a:r>
            <a:r>
              <a:rPr lang="en-US" dirty="0">
                <a:sym typeface="Wingdings" panose="05000000000000000000" pitchFamily="2" charset="2"/>
              </a:rPr>
              <a:t></a:t>
            </a:r>
            <a:endParaRPr lang="en-US" dirty="0"/>
          </a:p>
        </p:txBody>
      </p:sp>
    </p:spTree>
    <p:extLst>
      <p:ext uri="{BB962C8B-B14F-4D97-AF65-F5344CB8AC3E}">
        <p14:creationId xmlns:p14="http://schemas.microsoft.com/office/powerpoint/2010/main" val="20284548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Mapping the brands/products</a:t>
            </a:r>
          </a:p>
        </p:txBody>
      </p:sp>
      <p:sp>
        <p:nvSpPr>
          <p:cNvPr id="5" name="Content Placeholder 4"/>
          <p:cNvSpPr>
            <a:spLocks noGrp="1"/>
          </p:cNvSpPr>
          <p:nvPr>
            <p:ph sz="half" idx="1"/>
          </p:nvPr>
        </p:nvSpPr>
        <p:spPr>
          <a:xfrm>
            <a:off x="152401" y="1825625"/>
            <a:ext cx="5508917" cy="4351338"/>
          </a:xfrm>
        </p:spPr>
        <p:txBody>
          <a:bodyPr>
            <a:normAutofit/>
          </a:bodyPr>
          <a:lstStyle/>
          <a:p>
            <a:pPr marL="6350" indent="7938">
              <a:lnSpc>
                <a:spcPct val="110000"/>
              </a:lnSpc>
              <a:buNone/>
            </a:pPr>
            <a:r>
              <a:rPr lang="en-US" b="1" dirty="0"/>
              <a:t>Brands that are close on the map are close competitors</a:t>
            </a:r>
            <a:endParaRPr lang="en-US" dirty="0"/>
          </a:p>
          <a:p>
            <a:pPr marL="6350" indent="7938">
              <a:lnSpc>
                <a:spcPct val="110000"/>
              </a:lnSpc>
              <a:buNone/>
            </a:pPr>
            <a:r>
              <a:rPr lang="en-US" dirty="0"/>
              <a:t>Customers have similar perceptions about these brands</a:t>
            </a:r>
          </a:p>
          <a:p>
            <a:pPr marL="6350" indent="7938">
              <a:lnSpc>
                <a:spcPct val="110000"/>
              </a:lnSpc>
              <a:buNone/>
            </a:pPr>
            <a:r>
              <a:rPr lang="en-US" dirty="0"/>
              <a:t>These brands compete on the same dimensions. But which ones?</a:t>
            </a:r>
          </a:p>
          <a:p>
            <a:pPr marL="6350" indent="7938">
              <a:lnSpc>
                <a:spcPct val="110000"/>
              </a:lnSpc>
              <a:buNone/>
            </a:pPr>
            <a:endParaRPr lang="en-US" dirty="0"/>
          </a:p>
          <a:p>
            <a:pPr marL="6350" indent="7938">
              <a:lnSpc>
                <a:spcPct val="110000"/>
              </a:lnSpc>
              <a:buNone/>
            </a:pPr>
            <a:r>
              <a:rPr lang="en-US" sz="1200" i="1" dirty="0"/>
              <a:t>(e.g., Dim and </a:t>
            </a:r>
            <a:r>
              <a:rPr lang="en-US" sz="1200" i="1" dirty="0" err="1"/>
              <a:t>Etam</a:t>
            </a:r>
            <a:r>
              <a:rPr lang="en-US" sz="1200" i="1" dirty="0"/>
              <a:t> are close competitors)</a:t>
            </a:r>
            <a:endParaRPr lang="en-US" dirty="0"/>
          </a:p>
        </p:txBody>
      </p:sp>
      <p:sp>
        <p:nvSpPr>
          <p:cNvPr id="7" name="Rectangle 6"/>
          <p:cNvSpPr>
            <a:spLocks noChangeArrowheads="1"/>
          </p:cNvSpPr>
          <p:nvPr/>
        </p:nvSpPr>
        <p:spPr bwMode="auto">
          <a:xfrm>
            <a:off x="6029618" y="1866902"/>
            <a:ext cx="4398963" cy="3946525"/>
          </a:xfrm>
          <a:prstGeom prst="rect">
            <a:avLst/>
          </a:prstGeom>
          <a:noFill/>
          <a:ln w="11113">
            <a:solidFill>
              <a:srgbClr val="80808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8" name="Line 7"/>
          <p:cNvSpPr>
            <a:spLocks noChangeShapeType="1"/>
          </p:cNvSpPr>
          <p:nvPr/>
        </p:nvSpPr>
        <p:spPr bwMode="auto">
          <a:xfrm>
            <a:off x="8229892" y="1866902"/>
            <a:ext cx="0" cy="394652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9" name="Line 8"/>
          <p:cNvSpPr>
            <a:spLocks noChangeShapeType="1"/>
          </p:cNvSpPr>
          <p:nvPr/>
        </p:nvSpPr>
        <p:spPr bwMode="auto">
          <a:xfrm>
            <a:off x="8194968" y="5813426"/>
            <a:ext cx="349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0" name="Line 9"/>
          <p:cNvSpPr>
            <a:spLocks noChangeShapeType="1"/>
          </p:cNvSpPr>
          <p:nvPr/>
        </p:nvSpPr>
        <p:spPr bwMode="auto">
          <a:xfrm>
            <a:off x="8194968" y="5419726"/>
            <a:ext cx="349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 name="Line 10"/>
          <p:cNvSpPr>
            <a:spLocks noChangeShapeType="1"/>
          </p:cNvSpPr>
          <p:nvPr/>
        </p:nvSpPr>
        <p:spPr bwMode="auto">
          <a:xfrm>
            <a:off x="8194968" y="5024439"/>
            <a:ext cx="349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400">
              <a:latin typeface="Open Sans" panose="020B0606030504020204" pitchFamily="34" charset="0"/>
              <a:ea typeface="Open Sans" panose="020B0606030504020204" pitchFamily="34" charset="0"/>
              <a:cs typeface="Open Sans" panose="020B0606030504020204" pitchFamily="34" charset="0"/>
            </a:endParaRPr>
          </a:p>
        </p:txBody>
      </p:sp>
      <p:sp>
        <p:nvSpPr>
          <p:cNvPr id="12" name="Line 11"/>
          <p:cNvSpPr>
            <a:spLocks noChangeShapeType="1"/>
          </p:cNvSpPr>
          <p:nvPr/>
        </p:nvSpPr>
        <p:spPr bwMode="auto">
          <a:xfrm>
            <a:off x="8194968" y="4629151"/>
            <a:ext cx="349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400">
              <a:latin typeface="Open Sans" panose="020B0606030504020204" pitchFamily="34" charset="0"/>
              <a:ea typeface="Open Sans" panose="020B0606030504020204" pitchFamily="34" charset="0"/>
              <a:cs typeface="Open Sans" panose="020B0606030504020204" pitchFamily="34" charset="0"/>
            </a:endParaRPr>
          </a:p>
        </p:txBody>
      </p:sp>
      <p:sp>
        <p:nvSpPr>
          <p:cNvPr id="13" name="Line 12"/>
          <p:cNvSpPr>
            <a:spLocks noChangeShapeType="1"/>
          </p:cNvSpPr>
          <p:nvPr/>
        </p:nvSpPr>
        <p:spPr bwMode="auto">
          <a:xfrm>
            <a:off x="8194968" y="4235451"/>
            <a:ext cx="349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400">
              <a:latin typeface="Open Sans" panose="020B0606030504020204" pitchFamily="34" charset="0"/>
              <a:ea typeface="Open Sans" panose="020B0606030504020204" pitchFamily="34" charset="0"/>
              <a:cs typeface="Open Sans" panose="020B0606030504020204" pitchFamily="34" charset="0"/>
            </a:endParaRPr>
          </a:p>
        </p:txBody>
      </p:sp>
      <p:sp>
        <p:nvSpPr>
          <p:cNvPr id="14" name="Line 13"/>
          <p:cNvSpPr>
            <a:spLocks noChangeShapeType="1"/>
          </p:cNvSpPr>
          <p:nvPr/>
        </p:nvSpPr>
        <p:spPr bwMode="auto">
          <a:xfrm>
            <a:off x="8194968" y="3840164"/>
            <a:ext cx="349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400">
              <a:latin typeface="Open Sans" panose="020B0606030504020204" pitchFamily="34" charset="0"/>
              <a:ea typeface="Open Sans" panose="020B0606030504020204" pitchFamily="34" charset="0"/>
              <a:cs typeface="Open Sans" panose="020B0606030504020204" pitchFamily="34" charset="0"/>
            </a:endParaRPr>
          </a:p>
        </p:txBody>
      </p:sp>
      <p:sp>
        <p:nvSpPr>
          <p:cNvPr id="15" name="Line 14"/>
          <p:cNvSpPr>
            <a:spLocks noChangeShapeType="1"/>
          </p:cNvSpPr>
          <p:nvPr/>
        </p:nvSpPr>
        <p:spPr bwMode="auto">
          <a:xfrm>
            <a:off x="8194968" y="3444876"/>
            <a:ext cx="349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400">
              <a:latin typeface="Open Sans" panose="020B0606030504020204" pitchFamily="34" charset="0"/>
              <a:ea typeface="Open Sans" panose="020B0606030504020204" pitchFamily="34" charset="0"/>
              <a:cs typeface="Open Sans" panose="020B0606030504020204" pitchFamily="34" charset="0"/>
            </a:endParaRPr>
          </a:p>
        </p:txBody>
      </p:sp>
      <p:sp>
        <p:nvSpPr>
          <p:cNvPr id="16" name="Line 15"/>
          <p:cNvSpPr>
            <a:spLocks noChangeShapeType="1"/>
          </p:cNvSpPr>
          <p:nvPr/>
        </p:nvSpPr>
        <p:spPr bwMode="auto">
          <a:xfrm>
            <a:off x="8194968" y="3051176"/>
            <a:ext cx="349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400">
              <a:latin typeface="Open Sans" panose="020B0606030504020204" pitchFamily="34" charset="0"/>
              <a:ea typeface="Open Sans" panose="020B0606030504020204" pitchFamily="34" charset="0"/>
              <a:cs typeface="Open Sans" panose="020B0606030504020204" pitchFamily="34" charset="0"/>
            </a:endParaRPr>
          </a:p>
        </p:txBody>
      </p:sp>
      <p:sp>
        <p:nvSpPr>
          <p:cNvPr id="17" name="Line 16"/>
          <p:cNvSpPr>
            <a:spLocks noChangeShapeType="1"/>
          </p:cNvSpPr>
          <p:nvPr/>
        </p:nvSpPr>
        <p:spPr bwMode="auto">
          <a:xfrm>
            <a:off x="8194968" y="2655889"/>
            <a:ext cx="349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400">
              <a:latin typeface="Open Sans" panose="020B0606030504020204" pitchFamily="34" charset="0"/>
              <a:ea typeface="Open Sans" panose="020B0606030504020204" pitchFamily="34" charset="0"/>
              <a:cs typeface="Open Sans" panose="020B0606030504020204" pitchFamily="34" charset="0"/>
            </a:endParaRPr>
          </a:p>
        </p:txBody>
      </p:sp>
      <p:sp>
        <p:nvSpPr>
          <p:cNvPr id="18" name="Line 17"/>
          <p:cNvSpPr>
            <a:spLocks noChangeShapeType="1"/>
          </p:cNvSpPr>
          <p:nvPr/>
        </p:nvSpPr>
        <p:spPr bwMode="auto">
          <a:xfrm>
            <a:off x="8194968" y="2260601"/>
            <a:ext cx="349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400">
              <a:latin typeface="Open Sans" panose="020B0606030504020204" pitchFamily="34" charset="0"/>
              <a:ea typeface="Open Sans" panose="020B0606030504020204" pitchFamily="34" charset="0"/>
              <a:cs typeface="Open Sans" panose="020B0606030504020204" pitchFamily="34" charset="0"/>
            </a:endParaRPr>
          </a:p>
        </p:txBody>
      </p:sp>
      <p:sp>
        <p:nvSpPr>
          <p:cNvPr id="19" name="Line 18"/>
          <p:cNvSpPr>
            <a:spLocks noChangeShapeType="1"/>
          </p:cNvSpPr>
          <p:nvPr/>
        </p:nvSpPr>
        <p:spPr bwMode="auto">
          <a:xfrm>
            <a:off x="8194968" y="1866901"/>
            <a:ext cx="349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400">
              <a:latin typeface="Open Sans" panose="020B0606030504020204" pitchFamily="34" charset="0"/>
              <a:ea typeface="Open Sans" panose="020B0606030504020204" pitchFamily="34" charset="0"/>
              <a:cs typeface="Open Sans" panose="020B0606030504020204" pitchFamily="34" charset="0"/>
            </a:endParaRPr>
          </a:p>
        </p:txBody>
      </p:sp>
      <p:sp>
        <p:nvSpPr>
          <p:cNvPr id="20" name="Line 19"/>
          <p:cNvSpPr>
            <a:spLocks noChangeShapeType="1"/>
          </p:cNvSpPr>
          <p:nvPr/>
        </p:nvSpPr>
        <p:spPr bwMode="auto">
          <a:xfrm>
            <a:off x="6029618" y="3840164"/>
            <a:ext cx="43989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 name="Line 20"/>
          <p:cNvSpPr>
            <a:spLocks noChangeShapeType="1"/>
          </p:cNvSpPr>
          <p:nvPr/>
        </p:nvSpPr>
        <p:spPr bwMode="auto">
          <a:xfrm flipV="1">
            <a:off x="6029617" y="3840165"/>
            <a:ext cx="0" cy="3651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 name="Line 21"/>
          <p:cNvSpPr>
            <a:spLocks noChangeShapeType="1"/>
          </p:cNvSpPr>
          <p:nvPr/>
        </p:nvSpPr>
        <p:spPr bwMode="auto">
          <a:xfrm flipV="1">
            <a:off x="7129755" y="3840165"/>
            <a:ext cx="0" cy="3651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400">
              <a:latin typeface="Open Sans" panose="020B0606030504020204" pitchFamily="34" charset="0"/>
              <a:ea typeface="Open Sans" panose="020B0606030504020204" pitchFamily="34" charset="0"/>
              <a:cs typeface="Open Sans" panose="020B0606030504020204" pitchFamily="34" charset="0"/>
            </a:endParaRPr>
          </a:p>
        </p:txBody>
      </p:sp>
      <p:sp>
        <p:nvSpPr>
          <p:cNvPr id="23" name="Line 22"/>
          <p:cNvSpPr>
            <a:spLocks noChangeShapeType="1"/>
          </p:cNvSpPr>
          <p:nvPr/>
        </p:nvSpPr>
        <p:spPr bwMode="auto">
          <a:xfrm flipV="1">
            <a:off x="8229892" y="3840165"/>
            <a:ext cx="0" cy="3651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400">
              <a:latin typeface="Open Sans" panose="020B0606030504020204" pitchFamily="34" charset="0"/>
              <a:ea typeface="Open Sans" panose="020B0606030504020204" pitchFamily="34" charset="0"/>
              <a:cs typeface="Open Sans" panose="020B0606030504020204" pitchFamily="34" charset="0"/>
            </a:endParaRPr>
          </a:p>
        </p:txBody>
      </p:sp>
      <p:sp>
        <p:nvSpPr>
          <p:cNvPr id="24" name="Line 23"/>
          <p:cNvSpPr>
            <a:spLocks noChangeShapeType="1"/>
          </p:cNvSpPr>
          <p:nvPr/>
        </p:nvSpPr>
        <p:spPr bwMode="auto">
          <a:xfrm flipV="1">
            <a:off x="9328442" y="3840165"/>
            <a:ext cx="0" cy="3651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400">
              <a:latin typeface="Open Sans" panose="020B0606030504020204" pitchFamily="34" charset="0"/>
              <a:ea typeface="Open Sans" panose="020B0606030504020204" pitchFamily="34" charset="0"/>
              <a:cs typeface="Open Sans" panose="020B0606030504020204" pitchFamily="34" charset="0"/>
            </a:endParaRPr>
          </a:p>
        </p:txBody>
      </p:sp>
      <p:sp>
        <p:nvSpPr>
          <p:cNvPr id="25" name="Line 24"/>
          <p:cNvSpPr>
            <a:spLocks noChangeShapeType="1"/>
          </p:cNvSpPr>
          <p:nvPr/>
        </p:nvSpPr>
        <p:spPr bwMode="auto">
          <a:xfrm flipV="1">
            <a:off x="10428580" y="3840165"/>
            <a:ext cx="0" cy="3651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400">
              <a:latin typeface="Open Sans" panose="020B0606030504020204" pitchFamily="34" charset="0"/>
              <a:ea typeface="Open Sans" panose="020B0606030504020204" pitchFamily="34" charset="0"/>
              <a:cs typeface="Open Sans" panose="020B0606030504020204" pitchFamily="34" charset="0"/>
            </a:endParaRPr>
          </a:p>
        </p:txBody>
      </p:sp>
      <p:sp>
        <p:nvSpPr>
          <p:cNvPr id="26" name="Line 25"/>
          <p:cNvSpPr>
            <a:spLocks noChangeShapeType="1"/>
          </p:cNvSpPr>
          <p:nvPr/>
        </p:nvSpPr>
        <p:spPr bwMode="auto">
          <a:xfrm>
            <a:off x="8229892" y="3840164"/>
            <a:ext cx="0" cy="0"/>
          </a:xfrm>
          <a:prstGeom prst="line">
            <a:avLst/>
          </a:prstGeom>
          <a:noFill/>
          <a:ln w="0">
            <a:solidFill>
              <a:srgbClr val="FF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400">
              <a:latin typeface="Open Sans" panose="020B0606030504020204" pitchFamily="34" charset="0"/>
              <a:ea typeface="Open Sans" panose="020B0606030504020204" pitchFamily="34" charset="0"/>
              <a:cs typeface="Open Sans" panose="020B0606030504020204" pitchFamily="34" charset="0"/>
            </a:endParaRPr>
          </a:p>
        </p:txBody>
      </p:sp>
      <p:sp>
        <p:nvSpPr>
          <p:cNvPr id="27" name="Oval 26"/>
          <p:cNvSpPr>
            <a:spLocks noChangeArrowheads="1"/>
          </p:cNvSpPr>
          <p:nvPr/>
        </p:nvSpPr>
        <p:spPr bwMode="auto">
          <a:xfrm>
            <a:off x="9564980" y="4194177"/>
            <a:ext cx="84138" cy="85725"/>
          </a:xfrm>
          <a:prstGeom prst="ellipse">
            <a:avLst/>
          </a:prstGeom>
          <a:solidFill>
            <a:srgbClr val="FF0000"/>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4400">
              <a:latin typeface="Open Sans" panose="020B0606030504020204" pitchFamily="34" charset="0"/>
              <a:ea typeface="Open Sans" panose="020B0606030504020204" pitchFamily="34" charset="0"/>
              <a:cs typeface="Open Sans" panose="020B0606030504020204" pitchFamily="34" charset="0"/>
            </a:endParaRPr>
          </a:p>
        </p:txBody>
      </p:sp>
      <p:sp>
        <p:nvSpPr>
          <p:cNvPr id="28" name="Oval 27"/>
          <p:cNvSpPr>
            <a:spLocks noChangeArrowheads="1"/>
          </p:cNvSpPr>
          <p:nvPr/>
        </p:nvSpPr>
        <p:spPr bwMode="auto">
          <a:xfrm>
            <a:off x="7480592" y="4545158"/>
            <a:ext cx="84138" cy="84138"/>
          </a:xfrm>
          <a:prstGeom prst="ellipse">
            <a:avLst/>
          </a:prstGeom>
          <a:solidFill>
            <a:srgbClr val="FF0000"/>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4400">
              <a:latin typeface="Open Sans" panose="020B0606030504020204" pitchFamily="34" charset="0"/>
              <a:ea typeface="Open Sans" panose="020B0606030504020204" pitchFamily="34" charset="0"/>
              <a:cs typeface="Open Sans" panose="020B0606030504020204" pitchFamily="34" charset="0"/>
            </a:endParaRPr>
          </a:p>
        </p:txBody>
      </p:sp>
      <p:sp>
        <p:nvSpPr>
          <p:cNvPr id="29" name="Oval 28"/>
          <p:cNvSpPr>
            <a:spLocks noChangeArrowheads="1"/>
          </p:cNvSpPr>
          <p:nvPr/>
        </p:nvSpPr>
        <p:spPr bwMode="auto">
          <a:xfrm>
            <a:off x="7658393" y="4430715"/>
            <a:ext cx="85725" cy="85725"/>
          </a:xfrm>
          <a:prstGeom prst="ellipse">
            <a:avLst/>
          </a:prstGeom>
          <a:solidFill>
            <a:srgbClr val="FF0000"/>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4400">
              <a:latin typeface="Open Sans" panose="020B0606030504020204" pitchFamily="34" charset="0"/>
              <a:ea typeface="Open Sans" panose="020B0606030504020204" pitchFamily="34" charset="0"/>
              <a:cs typeface="Open Sans" panose="020B0606030504020204" pitchFamily="34" charset="0"/>
            </a:endParaRPr>
          </a:p>
        </p:txBody>
      </p:sp>
      <p:sp>
        <p:nvSpPr>
          <p:cNvPr id="30" name="Oval 29"/>
          <p:cNvSpPr>
            <a:spLocks noChangeArrowheads="1"/>
          </p:cNvSpPr>
          <p:nvPr/>
        </p:nvSpPr>
        <p:spPr bwMode="auto">
          <a:xfrm>
            <a:off x="8229892" y="2516190"/>
            <a:ext cx="84138" cy="85725"/>
          </a:xfrm>
          <a:prstGeom prst="ellipse">
            <a:avLst/>
          </a:prstGeom>
          <a:solidFill>
            <a:srgbClr val="FF0000"/>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4400">
              <a:latin typeface="Open Sans" panose="020B0606030504020204" pitchFamily="34" charset="0"/>
              <a:ea typeface="Open Sans" panose="020B0606030504020204" pitchFamily="34" charset="0"/>
              <a:cs typeface="Open Sans" panose="020B0606030504020204" pitchFamily="34" charset="0"/>
            </a:endParaRPr>
          </a:p>
        </p:txBody>
      </p:sp>
      <p:sp>
        <p:nvSpPr>
          <p:cNvPr id="31" name="Rectangle 30"/>
          <p:cNvSpPr>
            <a:spLocks noChangeArrowheads="1"/>
          </p:cNvSpPr>
          <p:nvPr/>
        </p:nvSpPr>
        <p:spPr bwMode="auto">
          <a:xfrm>
            <a:off x="8196556" y="3806826"/>
            <a:ext cx="68263" cy="6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4400">
              <a:latin typeface="Open Sans" panose="020B0606030504020204" pitchFamily="34" charset="0"/>
              <a:ea typeface="Open Sans" panose="020B0606030504020204" pitchFamily="34" charset="0"/>
              <a:cs typeface="Open Sans" panose="020B0606030504020204" pitchFamily="34" charset="0"/>
            </a:endParaRPr>
          </a:p>
        </p:txBody>
      </p:sp>
      <p:sp>
        <p:nvSpPr>
          <p:cNvPr id="32" name="Line 31"/>
          <p:cNvSpPr>
            <a:spLocks noChangeShapeType="1"/>
          </p:cNvSpPr>
          <p:nvPr/>
        </p:nvSpPr>
        <p:spPr bwMode="auto">
          <a:xfrm flipV="1">
            <a:off x="8229892" y="3808414"/>
            <a:ext cx="0" cy="31750"/>
          </a:xfrm>
          <a:prstGeom prst="line">
            <a:avLst/>
          </a:prstGeom>
          <a:noFill/>
          <a:ln w="11113">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400">
              <a:latin typeface="Open Sans" panose="020B0606030504020204" pitchFamily="34" charset="0"/>
              <a:ea typeface="Open Sans" panose="020B0606030504020204" pitchFamily="34" charset="0"/>
              <a:cs typeface="Open Sans" panose="020B0606030504020204" pitchFamily="34" charset="0"/>
            </a:endParaRPr>
          </a:p>
        </p:txBody>
      </p:sp>
      <p:sp>
        <p:nvSpPr>
          <p:cNvPr id="33" name="Line 32"/>
          <p:cNvSpPr>
            <a:spLocks noChangeShapeType="1"/>
          </p:cNvSpPr>
          <p:nvPr/>
        </p:nvSpPr>
        <p:spPr bwMode="auto">
          <a:xfrm>
            <a:off x="8229892" y="3840164"/>
            <a:ext cx="0" cy="33338"/>
          </a:xfrm>
          <a:prstGeom prst="line">
            <a:avLst/>
          </a:prstGeom>
          <a:noFill/>
          <a:ln w="11113">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400">
              <a:latin typeface="Open Sans" panose="020B0606030504020204" pitchFamily="34" charset="0"/>
              <a:ea typeface="Open Sans" panose="020B0606030504020204" pitchFamily="34" charset="0"/>
              <a:cs typeface="Open Sans" panose="020B0606030504020204" pitchFamily="34" charset="0"/>
            </a:endParaRPr>
          </a:p>
        </p:txBody>
      </p:sp>
      <p:sp>
        <p:nvSpPr>
          <p:cNvPr id="34" name="Line 33"/>
          <p:cNvSpPr>
            <a:spLocks noChangeShapeType="1"/>
          </p:cNvSpPr>
          <p:nvPr/>
        </p:nvSpPr>
        <p:spPr bwMode="auto">
          <a:xfrm flipH="1">
            <a:off x="8196555" y="3840164"/>
            <a:ext cx="33338" cy="0"/>
          </a:xfrm>
          <a:prstGeom prst="line">
            <a:avLst/>
          </a:prstGeom>
          <a:noFill/>
          <a:ln w="11113">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400">
              <a:latin typeface="Open Sans" panose="020B0606030504020204" pitchFamily="34" charset="0"/>
              <a:ea typeface="Open Sans" panose="020B0606030504020204" pitchFamily="34" charset="0"/>
              <a:cs typeface="Open Sans" panose="020B0606030504020204" pitchFamily="34" charset="0"/>
            </a:endParaRPr>
          </a:p>
        </p:txBody>
      </p:sp>
      <p:sp>
        <p:nvSpPr>
          <p:cNvPr id="35" name="Line 34"/>
          <p:cNvSpPr>
            <a:spLocks noChangeShapeType="1"/>
          </p:cNvSpPr>
          <p:nvPr/>
        </p:nvSpPr>
        <p:spPr bwMode="auto">
          <a:xfrm>
            <a:off x="8229892" y="3840164"/>
            <a:ext cx="33338" cy="0"/>
          </a:xfrm>
          <a:prstGeom prst="line">
            <a:avLst/>
          </a:prstGeom>
          <a:noFill/>
          <a:ln w="11113">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400">
              <a:latin typeface="Open Sans" panose="020B0606030504020204" pitchFamily="34" charset="0"/>
              <a:ea typeface="Open Sans" panose="020B0606030504020204" pitchFamily="34" charset="0"/>
              <a:cs typeface="Open Sans" panose="020B0606030504020204" pitchFamily="34" charset="0"/>
            </a:endParaRPr>
          </a:p>
        </p:txBody>
      </p:sp>
      <p:sp>
        <p:nvSpPr>
          <p:cNvPr id="36" name="Rectangle 35"/>
          <p:cNvSpPr>
            <a:spLocks noChangeArrowheads="1"/>
          </p:cNvSpPr>
          <p:nvPr/>
        </p:nvSpPr>
        <p:spPr bwMode="auto">
          <a:xfrm>
            <a:off x="8196556" y="3806826"/>
            <a:ext cx="68263" cy="6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4400">
              <a:latin typeface="Open Sans" panose="020B0606030504020204" pitchFamily="34" charset="0"/>
              <a:ea typeface="Open Sans" panose="020B0606030504020204" pitchFamily="34" charset="0"/>
              <a:cs typeface="Open Sans" panose="020B0606030504020204" pitchFamily="34" charset="0"/>
            </a:endParaRPr>
          </a:p>
        </p:txBody>
      </p:sp>
      <p:sp>
        <p:nvSpPr>
          <p:cNvPr id="37" name="Line 36"/>
          <p:cNvSpPr>
            <a:spLocks noChangeShapeType="1"/>
          </p:cNvSpPr>
          <p:nvPr/>
        </p:nvSpPr>
        <p:spPr bwMode="auto">
          <a:xfrm flipV="1">
            <a:off x="8229892" y="3808414"/>
            <a:ext cx="0" cy="31750"/>
          </a:xfrm>
          <a:prstGeom prst="line">
            <a:avLst/>
          </a:prstGeom>
          <a:noFill/>
          <a:ln w="11113">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400">
              <a:latin typeface="Open Sans" panose="020B0606030504020204" pitchFamily="34" charset="0"/>
              <a:ea typeface="Open Sans" panose="020B0606030504020204" pitchFamily="34" charset="0"/>
              <a:cs typeface="Open Sans" panose="020B0606030504020204" pitchFamily="34" charset="0"/>
            </a:endParaRPr>
          </a:p>
        </p:txBody>
      </p:sp>
      <p:sp>
        <p:nvSpPr>
          <p:cNvPr id="38" name="Line 37"/>
          <p:cNvSpPr>
            <a:spLocks noChangeShapeType="1"/>
          </p:cNvSpPr>
          <p:nvPr/>
        </p:nvSpPr>
        <p:spPr bwMode="auto">
          <a:xfrm>
            <a:off x="8229892" y="3840164"/>
            <a:ext cx="0" cy="33338"/>
          </a:xfrm>
          <a:prstGeom prst="line">
            <a:avLst/>
          </a:prstGeom>
          <a:noFill/>
          <a:ln w="11113">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400">
              <a:latin typeface="Open Sans" panose="020B0606030504020204" pitchFamily="34" charset="0"/>
              <a:ea typeface="Open Sans" panose="020B0606030504020204" pitchFamily="34" charset="0"/>
              <a:cs typeface="Open Sans" panose="020B0606030504020204" pitchFamily="34" charset="0"/>
            </a:endParaRPr>
          </a:p>
        </p:txBody>
      </p:sp>
      <p:sp>
        <p:nvSpPr>
          <p:cNvPr id="39" name="Line 38"/>
          <p:cNvSpPr>
            <a:spLocks noChangeShapeType="1"/>
          </p:cNvSpPr>
          <p:nvPr/>
        </p:nvSpPr>
        <p:spPr bwMode="auto">
          <a:xfrm flipH="1">
            <a:off x="8196555" y="3840164"/>
            <a:ext cx="33338" cy="0"/>
          </a:xfrm>
          <a:prstGeom prst="line">
            <a:avLst/>
          </a:prstGeom>
          <a:noFill/>
          <a:ln w="11113">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400">
              <a:latin typeface="Open Sans" panose="020B0606030504020204" pitchFamily="34" charset="0"/>
              <a:ea typeface="Open Sans" panose="020B0606030504020204" pitchFamily="34" charset="0"/>
              <a:cs typeface="Open Sans" panose="020B0606030504020204" pitchFamily="34" charset="0"/>
            </a:endParaRPr>
          </a:p>
        </p:txBody>
      </p:sp>
      <p:sp>
        <p:nvSpPr>
          <p:cNvPr id="40" name="Line 39"/>
          <p:cNvSpPr>
            <a:spLocks noChangeShapeType="1"/>
          </p:cNvSpPr>
          <p:nvPr/>
        </p:nvSpPr>
        <p:spPr bwMode="auto">
          <a:xfrm>
            <a:off x="8229892" y="3840164"/>
            <a:ext cx="33338" cy="0"/>
          </a:xfrm>
          <a:prstGeom prst="line">
            <a:avLst/>
          </a:prstGeom>
          <a:noFill/>
          <a:ln w="11113">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400">
              <a:latin typeface="Open Sans" panose="020B0606030504020204" pitchFamily="34" charset="0"/>
              <a:ea typeface="Open Sans" panose="020B0606030504020204" pitchFamily="34" charset="0"/>
              <a:cs typeface="Open Sans" panose="020B0606030504020204" pitchFamily="34" charset="0"/>
            </a:endParaRPr>
          </a:p>
        </p:txBody>
      </p:sp>
      <p:sp>
        <p:nvSpPr>
          <p:cNvPr id="41" name="Rectangle 40"/>
          <p:cNvSpPr>
            <a:spLocks noChangeArrowheads="1"/>
          </p:cNvSpPr>
          <p:nvPr/>
        </p:nvSpPr>
        <p:spPr bwMode="auto">
          <a:xfrm>
            <a:off x="9698330" y="4167190"/>
            <a:ext cx="8784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b="1">
                <a:solidFill>
                  <a:srgbClr val="000000"/>
                </a:solidFill>
                <a:latin typeface="Open Sans" panose="020B0606030504020204" pitchFamily="34" charset="0"/>
                <a:ea typeface="Open Sans" panose="020B0606030504020204" pitchFamily="34" charset="0"/>
                <a:cs typeface="Open Sans" panose="020B0606030504020204" pitchFamily="34" charset="0"/>
              </a:rPr>
              <a:t>Aubade</a:t>
            </a:r>
            <a:endParaRPr lang="en-US" sz="4400">
              <a:latin typeface="Open Sans" panose="020B0606030504020204" pitchFamily="34" charset="0"/>
              <a:ea typeface="Open Sans" panose="020B0606030504020204" pitchFamily="34" charset="0"/>
              <a:cs typeface="Open Sans" panose="020B0606030504020204" pitchFamily="34" charset="0"/>
            </a:endParaRPr>
          </a:p>
        </p:txBody>
      </p:sp>
      <p:sp>
        <p:nvSpPr>
          <p:cNvPr id="42" name="Rectangle 41"/>
          <p:cNvSpPr>
            <a:spLocks noChangeArrowheads="1"/>
          </p:cNvSpPr>
          <p:nvPr/>
        </p:nvSpPr>
        <p:spPr bwMode="auto">
          <a:xfrm>
            <a:off x="7551538" y="4693007"/>
            <a:ext cx="4680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b="1" dirty="0">
                <a:solidFill>
                  <a:srgbClr val="000000"/>
                </a:solidFill>
                <a:latin typeface="Open Sans" panose="020B0606030504020204" pitchFamily="34" charset="0"/>
                <a:ea typeface="Open Sans" panose="020B0606030504020204" pitchFamily="34" charset="0"/>
                <a:cs typeface="Open Sans" panose="020B0606030504020204" pitchFamily="34" charset="0"/>
              </a:rPr>
              <a:t>Dim</a:t>
            </a:r>
            <a:endParaRPr lang="en-US" sz="4400" dirty="0">
              <a:latin typeface="Open Sans" panose="020B0606030504020204" pitchFamily="34" charset="0"/>
              <a:ea typeface="Open Sans" panose="020B0606030504020204" pitchFamily="34" charset="0"/>
              <a:cs typeface="Open Sans" panose="020B0606030504020204" pitchFamily="34" charset="0"/>
            </a:endParaRPr>
          </a:p>
        </p:txBody>
      </p:sp>
      <p:sp>
        <p:nvSpPr>
          <p:cNvPr id="43" name="Rectangle 42"/>
          <p:cNvSpPr>
            <a:spLocks noChangeArrowheads="1"/>
          </p:cNvSpPr>
          <p:nvPr/>
        </p:nvSpPr>
        <p:spPr bwMode="auto">
          <a:xfrm>
            <a:off x="7896809" y="4327724"/>
            <a:ext cx="5963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b="1"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Etam</a:t>
            </a:r>
            <a:endParaRPr lang="en-US" sz="4400" dirty="0">
              <a:latin typeface="Open Sans" panose="020B0606030504020204" pitchFamily="34" charset="0"/>
              <a:ea typeface="Open Sans" panose="020B0606030504020204" pitchFamily="34" charset="0"/>
              <a:cs typeface="Open Sans" panose="020B0606030504020204" pitchFamily="34" charset="0"/>
            </a:endParaRPr>
          </a:p>
        </p:txBody>
      </p:sp>
      <p:sp>
        <p:nvSpPr>
          <p:cNvPr id="44" name="Rectangle 43"/>
          <p:cNvSpPr>
            <a:spLocks noChangeArrowheads="1"/>
          </p:cNvSpPr>
          <p:nvPr/>
        </p:nvSpPr>
        <p:spPr bwMode="auto">
          <a:xfrm>
            <a:off x="8363243" y="2489202"/>
            <a:ext cx="12843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b="1"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Wonderbra</a:t>
            </a:r>
            <a:endParaRPr lang="en-US" sz="4400" dirty="0">
              <a:latin typeface="Open Sans" panose="020B0606030504020204" pitchFamily="34" charset="0"/>
              <a:ea typeface="Open Sans" panose="020B0606030504020204" pitchFamily="34" charset="0"/>
              <a:cs typeface="Open Sans" panose="020B0606030504020204" pitchFamily="34" charset="0"/>
            </a:endParaRPr>
          </a:p>
        </p:txBody>
      </p:sp>
      <p:sp>
        <p:nvSpPr>
          <p:cNvPr id="45" name="Rectangle 44"/>
          <p:cNvSpPr>
            <a:spLocks noChangeArrowheads="1"/>
          </p:cNvSpPr>
          <p:nvPr/>
        </p:nvSpPr>
        <p:spPr bwMode="auto">
          <a:xfrm>
            <a:off x="7427890" y="5926284"/>
            <a:ext cx="187070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2800" i="1">
                <a:solidFill>
                  <a:srgbClr val="000000"/>
                </a:solidFill>
                <a:latin typeface="Open Sans" panose="020B0606030504020204" pitchFamily="34" charset="0"/>
                <a:ea typeface="Open Sans" panose="020B0606030504020204" pitchFamily="34" charset="0"/>
                <a:cs typeface="Open Sans" panose="020B0606030504020204" pitchFamily="34" charset="0"/>
              </a:rPr>
              <a:t>Dimension I</a:t>
            </a:r>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46" name="Rectangle 45"/>
          <p:cNvSpPr>
            <a:spLocks noChangeArrowheads="1"/>
          </p:cNvSpPr>
          <p:nvPr/>
        </p:nvSpPr>
        <p:spPr bwMode="auto">
          <a:xfrm rot="16200000">
            <a:off x="4751209" y="3580133"/>
            <a:ext cx="196848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2800" i="1" dirty="0">
                <a:solidFill>
                  <a:srgbClr val="000000"/>
                </a:solidFill>
                <a:latin typeface="Open Sans" panose="020B0606030504020204" pitchFamily="34" charset="0"/>
                <a:ea typeface="Open Sans" panose="020B0606030504020204" pitchFamily="34" charset="0"/>
                <a:cs typeface="Open Sans" panose="020B0606030504020204" pitchFamily="34" charset="0"/>
              </a:rPr>
              <a:t>Dimension II</a:t>
            </a:r>
            <a:endParaRPr lang="en-US" sz="28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363066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Mapping the dimensions</a:t>
            </a:r>
          </a:p>
        </p:txBody>
      </p:sp>
      <p:sp>
        <p:nvSpPr>
          <p:cNvPr id="4" name="Content Placeholder 3"/>
          <p:cNvSpPr>
            <a:spLocks noGrp="1"/>
          </p:cNvSpPr>
          <p:nvPr>
            <p:ph sz="half" idx="1"/>
          </p:nvPr>
        </p:nvSpPr>
        <p:spPr>
          <a:xfrm>
            <a:off x="359835" y="1825625"/>
            <a:ext cx="5025467" cy="4351338"/>
          </a:xfrm>
        </p:spPr>
        <p:txBody>
          <a:bodyPr>
            <a:normAutofit/>
          </a:bodyPr>
          <a:lstStyle/>
          <a:p>
            <a:pPr marL="6350" indent="-6350">
              <a:buNone/>
            </a:pPr>
            <a:r>
              <a:rPr lang="en-US" b="1" dirty="0"/>
              <a:t>Attribute lines show along which key dimensions brands are positioned.</a:t>
            </a:r>
          </a:p>
          <a:p>
            <a:pPr marL="6350" indent="-6350"/>
            <a:endParaRPr lang="en-US" dirty="0"/>
          </a:p>
          <a:p>
            <a:pPr marL="6350" indent="-6350">
              <a:buNone/>
            </a:pPr>
            <a:endParaRPr lang="en-US" dirty="0"/>
          </a:p>
          <a:p>
            <a:pPr marL="6350" indent="-6350">
              <a:buNone/>
            </a:pPr>
            <a:endParaRPr lang="en-US" dirty="0"/>
          </a:p>
          <a:p>
            <a:pPr marL="6350" indent="-6350">
              <a:buNone/>
            </a:pPr>
            <a:endParaRPr lang="en-US" dirty="0"/>
          </a:p>
          <a:p>
            <a:pPr marL="6350" indent="-6350">
              <a:buNone/>
            </a:pPr>
            <a:endParaRPr lang="en-US" dirty="0"/>
          </a:p>
          <a:p>
            <a:pPr marL="6350" indent="-6350">
              <a:buNone/>
            </a:pPr>
            <a:r>
              <a:rPr lang="en-US" sz="1200" i="1" dirty="0"/>
              <a:t>(e.g., Dim and </a:t>
            </a:r>
            <a:r>
              <a:rPr lang="en-US" sz="1200" i="1" dirty="0" err="1"/>
              <a:t>Etam</a:t>
            </a:r>
            <a:r>
              <a:rPr lang="en-US" sz="1200" i="1" dirty="0"/>
              <a:t> are perceived as very comfortable)</a:t>
            </a:r>
            <a:endParaRPr lang="en-US" dirty="0"/>
          </a:p>
        </p:txBody>
      </p:sp>
      <p:sp>
        <p:nvSpPr>
          <p:cNvPr id="6" name="Rectangle 6"/>
          <p:cNvSpPr>
            <a:spLocks noChangeArrowheads="1"/>
          </p:cNvSpPr>
          <p:nvPr/>
        </p:nvSpPr>
        <p:spPr bwMode="auto">
          <a:xfrm>
            <a:off x="5759452" y="1866902"/>
            <a:ext cx="4398963" cy="3946525"/>
          </a:xfrm>
          <a:prstGeom prst="rect">
            <a:avLst/>
          </a:prstGeom>
          <a:noFill/>
          <a:ln w="11113">
            <a:solidFill>
              <a:srgbClr val="80808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 name="Line 7"/>
          <p:cNvSpPr>
            <a:spLocks noChangeShapeType="1"/>
          </p:cNvSpPr>
          <p:nvPr/>
        </p:nvSpPr>
        <p:spPr bwMode="auto">
          <a:xfrm>
            <a:off x="7959726" y="1866902"/>
            <a:ext cx="0" cy="394652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8" name="Line 8"/>
          <p:cNvSpPr>
            <a:spLocks noChangeShapeType="1"/>
          </p:cNvSpPr>
          <p:nvPr/>
        </p:nvSpPr>
        <p:spPr bwMode="auto">
          <a:xfrm>
            <a:off x="7924802" y="5813426"/>
            <a:ext cx="349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9" name="Line 9"/>
          <p:cNvSpPr>
            <a:spLocks noChangeShapeType="1"/>
          </p:cNvSpPr>
          <p:nvPr/>
        </p:nvSpPr>
        <p:spPr bwMode="auto">
          <a:xfrm>
            <a:off x="7924802" y="5419726"/>
            <a:ext cx="349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0" name="Line 10"/>
          <p:cNvSpPr>
            <a:spLocks noChangeShapeType="1"/>
          </p:cNvSpPr>
          <p:nvPr/>
        </p:nvSpPr>
        <p:spPr bwMode="auto">
          <a:xfrm>
            <a:off x="7924802" y="5024439"/>
            <a:ext cx="349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 name="Line 11"/>
          <p:cNvSpPr>
            <a:spLocks noChangeShapeType="1"/>
          </p:cNvSpPr>
          <p:nvPr/>
        </p:nvSpPr>
        <p:spPr bwMode="auto">
          <a:xfrm>
            <a:off x="7924802" y="4629151"/>
            <a:ext cx="349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2" name="Line 12"/>
          <p:cNvSpPr>
            <a:spLocks noChangeShapeType="1"/>
          </p:cNvSpPr>
          <p:nvPr/>
        </p:nvSpPr>
        <p:spPr bwMode="auto">
          <a:xfrm>
            <a:off x="7924802" y="4235451"/>
            <a:ext cx="349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3" name="Line 13"/>
          <p:cNvSpPr>
            <a:spLocks noChangeShapeType="1"/>
          </p:cNvSpPr>
          <p:nvPr/>
        </p:nvSpPr>
        <p:spPr bwMode="auto">
          <a:xfrm>
            <a:off x="7924802" y="3840164"/>
            <a:ext cx="349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4" name="Line 14"/>
          <p:cNvSpPr>
            <a:spLocks noChangeShapeType="1"/>
          </p:cNvSpPr>
          <p:nvPr/>
        </p:nvSpPr>
        <p:spPr bwMode="auto">
          <a:xfrm>
            <a:off x="7924802" y="3444876"/>
            <a:ext cx="349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5" name="Line 15"/>
          <p:cNvSpPr>
            <a:spLocks noChangeShapeType="1"/>
          </p:cNvSpPr>
          <p:nvPr/>
        </p:nvSpPr>
        <p:spPr bwMode="auto">
          <a:xfrm>
            <a:off x="7924802" y="3051176"/>
            <a:ext cx="349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6" name="Line 16"/>
          <p:cNvSpPr>
            <a:spLocks noChangeShapeType="1"/>
          </p:cNvSpPr>
          <p:nvPr/>
        </p:nvSpPr>
        <p:spPr bwMode="auto">
          <a:xfrm>
            <a:off x="7924802" y="2655889"/>
            <a:ext cx="349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7" name="Line 17"/>
          <p:cNvSpPr>
            <a:spLocks noChangeShapeType="1"/>
          </p:cNvSpPr>
          <p:nvPr/>
        </p:nvSpPr>
        <p:spPr bwMode="auto">
          <a:xfrm>
            <a:off x="7924802" y="2260601"/>
            <a:ext cx="349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8" name="Line 18"/>
          <p:cNvSpPr>
            <a:spLocks noChangeShapeType="1"/>
          </p:cNvSpPr>
          <p:nvPr/>
        </p:nvSpPr>
        <p:spPr bwMode="auto">
          <a:xfrm>
            <a:off x="7924802" y="1866901"/>
            <a:ext cx="349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9" name="Line 19"/>
          <p:cNvSpPr>
            <a:spLocks noChangeShapeType="1"/>
          </p:cNvSpPr>
          <p:nvPr/>
        </p:nvSpPr>
        <p:spPr bwMode="auto">
          <a:xfrm>
            <a:off x="5759452" y="3840164"/>
            <a:ext cx="43989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0" name="Line 20"/>
          <p:cNvSpPr>
            <a:spLocks noChangeShapeType="1"/>
          </p:cNvSpPr>
          <p:nvPr/>
        </p:nvSpPr>
        <p:spPr bwMode="auto">
          <a:xfrm flipV="1">
            <a:off x="5759451" y="3840165"/>
            <a:ext cx="0" cy="3651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 name="Line 21"/>
          <p:cNvSpPr>
            <a:spLocks noChangeShapeType="1"/>
          </p:cNvSpPr>
          <p:nvPr/>
        </p:nvSpPr>
        <p:spPr bwMode="auto">
          <a:xfrm flipV="1">
            <a:off x="6859589" y="3840165"/>
            <a:ext cx="0" cy="3651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 name="Line 22"/>
          <p:cNvSpPr>
            <a:spLocks noChangeShapeType="1"/>
          </p:cNvSpPr>
          <p:nvPr/>
        </p:nvSpPr>
        <p:spPr bwMode="auto">
          <a:xfrm flipV="1">
            <a:off x="7959726" y="3840165"/>
            <a:ext cx="0" cy="3651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3" name="Line 23"/>
          <p:cNvSpPr>
            <a:spLocks noChangeShapeType="1"/>
          </p:cNvSpPr>
          <p:nvPr/>
        </p:nvSpPr>
        <p:spPr bwMode="auto">
          <a:xfrm flipV="1">
            <a:off x="9058276" y="3840165"/>
            <a:ext cx="0" cy="3651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4" name="Line 24"/>
          <p:cNvSpPr>
            <a:spLocks noChangeShapeType="1"/>
          </p:cNvSpPr>
          <p:nvPr/>
        </p:nvSpPr>
        <p:spPr bwMode="auto">
          <a:xfrm flipV="1">
            <a:off x="10158414" y="3840165"/>
            <a:ext cx="0" cy="36513"/>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5" name="Line 25"/>
          <p:cNvSpPr>
            <a:spLocks noChangeShapeType="1"/>
          </p:cNvSpPr>
          <p:nvPr/>
        </p:nvSpPr>
        <p:spPr bwMode="auto">
          <a:xfrm>
            <a:off x="7959726" y="3840164"/>
            <a:ext cx="0" cy="0"/>
          </a:xfrm>
          <a:prstGeom prst="line">
            <a:avLst/>
          </a:prstGeom>
          <a:noFill/>
          <a:ln w="0">
            <a:solidFill>
              <a:srgbClr val="FF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6" name="Oval 27"/>
          <p:cNvSpPr>
            <a:spLocks noChangeArrowheads="1"/>
          </p:cNvSpPr>
          <p:nvPr/>
        </p:nvSpPr>
        <p:spPr bwMode="auto">
          <a:xfrm>
            <a:off x="7210426" y="4545158"/>
            <a:ext cx="84138" cy="84138"/>
          </a:xfrm>
          <a:prstGeom prst="ellipse">
            <a:avLst/>
          </a:prstGeom>
          <a:solidFill>
            <a:srgbClr val="FF0000"/>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7" name="Oval 28"/>
          <p:cNvSpPr>
            <a:spLocks noChangeArrowheads="1"/>
          </p:cNvSpPr>
          <p:nvPr/>
        </p:nvSpPr>
        <p:spPr bwMode="auto">
          <a:xfrm>
            <a:off x="7388227" y="4430715"/>
            <a:ext cx="85725" cy="85725"/>
          </a:xfrm>
          <a:prstGeom prst="ellipse">
            <a:avLst/>
          </a:prstGeom>
          <a:solidFill>
            <a:srgbClr val="FF0000"/>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8" name="Oval 29"/>
          <p:cNvSpPr>
            <a:spLocks noChangeArrowheads="1"/>
          </p:cNvSpPr>
          <p:nvPr/>
        </p:nvSpPr>
        <p:spPr bwMode="auto">
          <a:xfrm>
            <a:off x="7959726" y="2516190"/>
            <a:ext cx="84138" cy="85725"/>
          </a:xfrm>
          <a:prstGeom prst="ellipse">
            <a:avLst/>
          </a:prstGeom>
          <a:solidFill>
            <a:srgbClr val="FF0000"/>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9" name="Rectangle 30"/>
          <p:cNvSpPr>
            <a:spLocks noChangeArrowheads="1"/>
          </p:cNvSpPr>
          <p:nvPr/>
        </p:nvSpPr>
        <p:spPr bwMode="auto">
          <a:xfrm>
            <a:off x="7926390" y="3806826"/>
            <a:ext cx="68263" cy="6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0" name="Line 31"/>
          <p:cNvSpPr>
            <a:spLocks noChangeShapeType="1"/>
          </p:cNvSpPr>
          <p:nvPr/>
        </p:nvSpPr>
        <p:spPr bwMode="auto">
          <a:xfrm flipV="1">
            <a:off x="7959726" y="3808414"/>
            <a:ext cx="0" cy="31750"/>
          </a:xfrm>
          <a:prstGeom prst="line">
            <a:avLst/>
          </a:prstGeom>
          <a:noFill/>
          <a:ln w="11113">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1" name="Line 32"/>
          <p:cNvSpPr>
            <a:spLocks noChangeShapeType="1"/>
          </p:cNvSpPr>
          <p:nvPr/>
        </p:nvSpPr>
        <p:spPr bwMode="auto">
          <a:xfrm>
            <a:off x="7959726" y="3840164"/>
            <a:ext cx="0" cy="33338"/>
          </a:xfrm>
          <a:prstGeom prst="line">
            <a:avLst/>
          </a:prstGeom>
          <a:noFill/>
          <a:ln w="11113">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2" name="Line 33"/>
          <p:cNvSpPr>
            <a:spLocks noChangeShapeType="1"/>
          </p:cNvSpPr>
          <p:nvPr/>
        </p:nvSpPr>
        <p:spPr bwMode="auto">
          <a:xfrm flipH="1">
            <a:off x="7926389" y="3840164"/>
            <a:ext cx="33338" cy="0"/>
          </a:xfrm>
          <a:prstGeom prst="line">
            <a:avLst/>
          </a:prstGeom>
          <a:noFill/>
          <a:ln w="11113">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3" name="Line 34"/>
          <p:cNvSpPr>
            <a:spLocks noChangeShapeType="1"/>
          </p:cNvSpPr>
          <p:nvPr/>
        </p:nvSpPr>
        <p:spPr bwMode="auto">
          <a:xfrm>
            <a:off x="7959726" y="3840164"/>
            <a:ext cx="33338" cy="0"/>
          </a:xfrm>
          <a:prstGeom prst="line">
            <a:avLst/>
          </a:prstGeom>
          <a:noFill/>
          <a:ln w="11113">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4" name="Rectangle 35"/>
          <p:cNvSpPr>
            <a:spLocks noChangeArrowheads="1"/>
          </p:cNvSpPr>
          <p:nvPr/>
        </p:nvSpPr>
        <p:spPr bwMode="auto">
          <a:xfrm>
            <a:off x="7926390" y="3806826"/>
            <a:ext cx="68263" cy="6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5" name="Line 36"/>
          <p:cNvSpPr>
            <a:spLocks noChangeShapeType="1"/>
          </p:cNvSpPr>
          <p:nvPr/>
        </p:nvSpPr>
        <p:spPr bwMode="auto">
          <a:xfrm flipV="1">
            <a:off x="7959726" y="3808414"/>
            <a:ext cx="0" cy="31750"/>
          </a:xfrm>
          <a:prstGeom prst="line">
            <a:avLst/>
          </a:prstGeom>
          <a:noFill/>
          <a:ln w="11113">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6" name="Line 37"/>
          <p:cNvSpPr>
            <a:spLocks noChangeShapeType="1"/>
          </p:cNvSpPr>
          <p:nvPr/>
        </p:nvSpPr>
        <p:spPr bwMode="auto">
          <a:xfrm>
            <a:off x="7959726" y="3840164"/>
            <a:ext cx="0" cy="33338"/>
          </a:xfrm>
          <a:prstGeom prst="line">
            <a:avLst/>
          </a:prstGeom>
          <a:noFill/>
          <a:ln w="11113">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7" name="Line 38"/>
          <p:cNvSpPr>
            <a:spLocks noChangeShapeType="1"/>
          </p:cNvSpPr>
          <p:nvPr/>
        </p:nvSpPr>
        <p:spPr bwMode="auto">
          <a:xfrm flipH="1">
            <a:off x="7926389" y="3840164"/>
            <a:ext cx="33338" cy="0"/>
          </a:xfrm>
          <a:prstGeom prst="line">
            <a:avLst/>
          </a:prstGeom>
          <a:noFill/>
          <a:ln w="11113">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8" name="Line 39"/>
          <p:cNvSpPr>
            <a:spLocks noChangeShapeType="1"/>
          </p:cNvSpPr>
          <p:nvPr/>
        </p:nvSpPr>
        <p:spPr bwMode="auto">
          <a:xfrm>
            <a:off x="7959726" y="3840164"/>
            <a:ext cx="33338" cy="0"/>
          </a:xfrm>
          <a:prstGeom prst="line">
            <a:avLst/>
          </a:prstGeom>
          <a:noFill/>
          <a:ln w="11113">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9" name="Rectangle 40"/>
          <p:cNvSpPr>
            <a:spLocks noChangeArrowheads="1"/>
          </p:cNvSpPr>
          <p:nvPr/>
        </p:nvSpPr>
        <p:spPr bwMode="auto">
          <a:xfrm>
            <a:off x="9428164" y="4167190"/>
            <a:ext cx="8784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b="1">
                <a:solidFill>
                  <a:srgbClr val="000000"/>
                </a:solidFill>
                <a:latin typeface="Open Sans" panose="020B0606030504020204" pitchFamily="34" charset="0"/>
                <a:ea typeface="Open Sans" panose="020B0606030504020204" pitchFamily="34" charset="0"/>
                <a:cs typeface="Open Sans" panose="020B0606030504020204" pitchFamily="34" charset="0"/>
              </a:rPr>
              <a:t>Aubade</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40" name="Rectangle 41"/>
          <p:cNvSpPr>
            <a:spLocks noChangeArrowheads="1"/>
          </p:cNvSpPr>
          <p:nvPr/>
        </p:nvSpPr>
        <p:spPr bwMode="auto">
          <a:xfrm>
            <a:off x="7343776" y="4516584"/>
            <a:ext cx="4680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b="1">
                <a:solidFill>
                  <a:srgbClr val="000000"/>
                </a:solidFill>
                <a:latin typeface="Open Sans" panose="020B0606030504020204" pitchFamily="34" charset="0"/>
                <a:ea typeface="Open Sans" panose="020B0606030504020204" pitchFamily="34" charset="0"/>
                <a:cs typeface="Open Sans" panose="020B0606030504020204" pitchFamily="34" charset="0"/>
              </a:rPr>
              <a:t>Dim</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41" name="Rectangle 42"/>
          <p:cNvSpPr>
            <a:spLocks noChangeArrowheads="1"/>
          </p:cNvSpPr>
          <p:nvPr/>
        </p:nvSpPr>
        <p:spPr bwMode="auto">
          <a:xfrm>
            <a:off x="7132930" y="4039323"/>
            <a:ext cx="5963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b="1"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Etam</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42" name="Rectangle 43"/>
          <p:cNvSpPr>
            <a:spLocks noChangeArrowheads="1"/>
          </p:cNvSpPr>
          <p:nvPr/>
        </p:nvSpPr>
        <p:spPr bwMode="auto">
          <a:xfrm>
            <a:off x="8093077" y="2489202"/>
            <a:ext cx="12843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b="1"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Wonderbra</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43" name="Rectangle 44"/>
          <p:cNvSpPr>
            <a:spLocks noChangeArrowheads="1"/>
          </p:cNvSpPr>
          <p:nvPr/>
        </p:nvSpPr>
        <p:spPr bwMode="auto">
          <a:xfrm>
            <a:off x="7260725" y="5907373"/>
            <a:ext cx="187070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2800" i="1" dirty="0">
                <a:solidFill>
                  <a:srgbClr val="000000"/>
                </a:solidFill>
                <a:latin typeface="Open Sans" panose="020B0606030504020204" pitchFamily="34" charset="0"/>
                <a:ea typeface="Open Sans" panose="020B0606030504020204" pitchFamily="34" charset="0"/>
                <a:cs typeface="Open Sans" panose="020B0606030504020204" pitchFamily="34" charset="0"/>
              </a:rPr>
              <a:t>Dimension I</a:t>
            </a:r>
            <a:endParaRPr lang="en-US" sz="2800" dirty="0">
              <a:latin typeface="Open Sans" panose="020B0606030504020204" pitchFamily="34" charset="0"/>
              <a:ea typeface="Open Sans" panose="020B0606030504020204" pitchFamily="34" charset="0"/>
              <a:cs typeface="Open Sans" panose="020B0606030504020204" pitchFamily="34" charset="0"/>
            </a:endParaRPr>
          </a:p>
        </p:txBody>
      </p:sp>
      <p:sp>
        <p:nvSpPr>
          <p:cNvPr id="44" name="Rectangle 45"/>
          <p:cNvSpPr>
            <a:spLocks noChangeArrowheads="1"/>
          </p:cNvSpPr>
          <p:nvPr/>
        </p:nvSpPr>
        <p:spPr bwMode="auto">
          <a:xfrm rot="16200000">
            <a:off x="4563612" y="3608845"/>
            <a:ext cx="196848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2800" i="1" dirty="0">
                <a:solidFill>
                  <a:srgbClr val="000000"/>
                </a:solidFill>
                <a:latin typeface="Open Sans" panose="020B0606030504020204" pitchFamily="34" charset="0"/>
                <a:ea typeface="Open Sans" panose="020B0606030504020204" pitchFamily="34" charset="0"/>
                <a:cs typeface="Open Sans" panose="020B0606030504020204" pitchFamily="34" charset="0"/>
              </a:rPr>
              <a:t>Dimension II</a:t>
            </a:r>
            <a:endParaRPr lang="en-US" sz="2800" dirty="0">
              <a:latin typeface="Open Sans" panose="020B0606030504020204" pitchFamily="34" charset="0"/>
              <a:ea typeface="Open Sans" panose="020B0606030504020204" pitchFamily="34" charset="0"/>
              <a:cs typeface="Open Sans" panose="020B0606030504020204" pitchFamily="34" charset="0"/>
            </a:endParaRPr>
          </a:p>
        </p:txBody>
      </p:sp>
      <p:sp>
        <p:nvSpPr>
          <p:cNvPr id="45" name="Line 25"/>
          <p:cNvSpPr>
            <a:spLocks noChangeShapeType="1"/>
          </p:cNvSpPr>
          <p:nvPr/>
        </p:nvSpPr>
        <p:spPr bwMode="auto">
          <a:xfrm flipV="1">
            <a:off x="7714164" y="3854451"/>
            <a:ext cx="233655" cy="1137371"/>
          </a:xfrm>
          <a:prstGeom prst="line">
            <a:avLst/>
          </a:prstGeom>
          <a:noFill/>
          <a:ln w="19050">
            <a:solidFill>
              <a:srgbClr val="0153A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Line 26"/>
          <p:cNvSpPr>
            <a:spLocks noChangeShapeType="1"/>
          </p:cNvSpPr>
          <p:nvPr/>
        </p:nvSpPr>
        <p:spPr bwMode="auto">
          <a:xfrm flipH="1">
            <a:off x="7947819" y="2882901"/>
            <a:ext cx="654050" cy="971550"/>
          </a:xfrm>
          <a:prstGeom prst="line">
            <a:avLst/>
          </a:prstGeom>
          <a:noFill/>
          <a:ln w="19050">
            <a:solidFill>
              <a:srgbClr val="0153A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Line 27"/>
          <p:cNvSpPr>
            <a:spLocks noChangeShapeType="1"/>
          </p:cNvSpPr>
          <p:nvPr/>
        </p:nvSpPr>
        <p:spPr bwMode="auto">
          <a:xfrm flipH="1" flipV="1">
            <a:off x="7947819" y="3854451"/>
            <a:ext cx="1970383" cy="579604"/>
          </a:xfrm>
          <a:prstGeom prst="line">
            <a:avLst/>
          </a:prstGeom>
          <a:noFill/>
          <a:ln w="19050">
            <a:solidFill>
              <a:srgbClr val="0153A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Rectangle 48"/>
          <p:cNvSpPr>
            <a:spLocks noChangeArrowheads="1"/>
          </p:cNvSpPr>
          <p:nvPr/>
        </p:nvSpPr>
        <p:spPr bwMode="auto">
          <a:xfrm>
            <a:off x="7685089" y="5028334"/>
            <a:ext cx="8944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anose="020B0604020202020204" pitchFamily="34" charset="0"/>
              </a:defRPr>
            </a:lvl1pPr>
            <a:lvl2pPr algn="l">
              <a:defRPr>
                <a:solidFill>
                  <a:schemeClr val="tx1"/>
                </a:solidFill>
                <a:latin typeface="Arial" panose="020B0604020202020204" pitchFamily="34" charset="0"/>
              </a:defRPr>
            </a:lvl2pPr>
            <a:lvl3pPr algn="l">
              <a:defRPr>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eaLnBrk="0" fontAlgn="base" hangingPunct="0">
              <a:spcBef>
                <a:spcPct val="0"/>
              </a:spcBef>
              <a:spcAft>
                <a:spcPct val="0"/>
              </a:spcAft>
            </a:pPr>
            <a:r>
              <a:rPr lang="en-US" dirty="0">
                <a:solidFill>
                  <a:srgbClr val="000000"/>
                </a:solidFill>
                <a:latin typeface="Open Sans" panose="020B0606030504020204" pitchFamily="34" charset="0"/>
                <a:ea typeface="Open Sans" panose="020B0606030504020204" pitchFamily="34" charset="0"/>
                <a:cs typeface="Open Sans" panose="020B0606030504020204" pitchFamily="34" charset="0"/>
              </a:rPr>
              <a:t>Comfort</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49" name="Rectangle 49"/>
          <p:cNvSpPr>
            <a:spLocks noChangeArrowheads="1"/>
          </p:cNvSpPr>
          <p:nvPr/>
        </p:nvSpPr>
        <p:spPr bwMode="auto">
          <a:xfrm>
            <a:off x="8687595" y="2800352"/>
            <a:ext cx="15485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anose="020B0604020202020204" pitchFamily="34" charset="0"/>
              </a:defRPr>
            </a:lvl1pPr>
            <a:lvl2pPr algn="l">
              <a:defRPr>
                <a:solidFill>
                  <a:schemeClr val="tx1"/>
                </a:solidFill>
                <a:latin typeface="Arial" panose="020B0604020202020204" pitchFamily="34" charset="0"/>
              </a:defRPr>
            </a:lvl2pPr>
            <a:lvl3pPr algn="l">
              <a:defRPr>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eaLnBrk="0" fontAlgn="base" hangingPunct="0">
              <a:spcBef>
                <a:spcPct val="0"/>
              </a:spcBef>
              <a:spcAft>
                <a:spcPct val="0"/>
              </a:spcAft>
            </a:pPr>
            <a:r>
              <a:rPr lang="en-US" dirty="0">
                <a:solidFill>
                  <a:srgbClr val="000000"/>
                </a:solidFill>
                <a:latin typeface="Open Sans" panose="020B0606030504020204" pitchFamily="34" charset="0"/>
                <a:ea typeface="Open Sans" panose="020B0606030504020204" pitchFamily="34" charset="0"/>
                <a:cs typeface="Open Sans" panose="020B0606030504020204" pitchFamily="34" charset="0"/>
              </a:rPr>
              <a:t>Redefine body</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50" name="Rectangle 51"/>
          <p:cNvSpPr>
            <a:spLocks noChangeArrowheads="1"/>
          </p:cNvSpPr>
          <p:nvPr/>
        </p:nvSpPr>
        <p:spPr bwMode="auto">
          <a:xfrm>
            <a:off x="9969501" y="4403727"/>
            <a:ext cx="10692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anose="020B0604020202020204" pitchFamily="34" charset="0"/>
              </a:defRPr>
            </a:lvl1pPr>
            <a:lvl2pPr algn="l">
              <a:defRPr>
                <a:solidFill>
                  <a:schemeClr val="tx1"/>
                </a:solidFill>
                <a:latin typeface="Arial" panose="020B0604020202020204" pitchFamily="34" charset="0"/>
              </a:defRPr>
            </a:lvl2pPr>
            <a:lvl3pPr algn="l">
              <a:defRPr>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eaLnBrk="0" fontAlgn="base" hangingPunct="0">
              <a:spcBef>
                <a:spcPct val="0"/>
              </a:spcBef>
              <a:spcAft>
                <a:spcPct val="0"/>
              </a:spcAft>
            </a:pPr>
            <a:r>
              <a:rPr lang="en-US" dirty="0">
                <a:solidFill>
                  <a:srgbClr val="000000"/>
                </a:solidFill>
                <a:latin typeface="Open Sans" panose="020B0606030504020204" pitchFamily="34" charset="0"/>
                <a:ea typeface="Open Sans" panose="020B0606030504020204" pitchFamily="34" charset="0"/>
                <a:cs typeface="Open Sans" panose="020B0606030504020204" pitchFamily="34" charset="0"/>
              </a:rPr>
              <a:t>Seduction</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51" name="Oval 26"/>
          <p:cNvSpPr>
            <a:spLocks noChangeArrowheads="1"/>
          </p:cNvSpPr>
          <p:nvPr/>
        </p:nvSpPr>
        <p:spPr bwMode="auto">
          <a:xfrm>
            <a:off x="9294814" y="4194177"/>
            <a:ext cx="84138" cy="85725"/>
          </a:xfrm>
          <a:prstGeom prst="ellipse">
            <a:avLst/>
          </a:prstGeom>
          <a:solidFill>
            <a:srgbClr val="FF0000"/>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191419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A100AF0-E9E4-4649-9570-CFE1DC1A390F}"/>
              </a:ext>
            </a:extLst>
          </p:cNvPr>
          <p:cNvSpPr>
            <a:spLocks noGrp="1"/>
          </p:cNvSpPr>
          <p:nvPr>
            <p:ph type="title"/>
          </p:nvPr>
        </p:nvSpPr>
        <p:spPr/>
        <p:txBody>
          <a:bodyPr/>
          <a:lstStyle/>
          <a:p>
            <a:r>
              <a:rPr lang="en-US" i="0" u="none" strike="noStrike" baseline="0" dirty="0">
                <a:latin typeface="+mn-lt"/>
              </a:rPr>
              <a:t>Attribute-Based Perceptual Maps Process</a:t>
            </a:r>
            <a:endParaRPr lang="en-US" sz="4800" dirty="0">
              <a:latin typeface="+mn-lt"/>
            </a:endParaRPr>
          </a:p>
        </p:txBody>
      </p:sp>
      <p:sp>
        <p:nvSpPr>
          <p:cNvPr id="6" name="Content Placeholder 5">
            <a:extLst>
              <a:ext uri="{FF2B5EF4-FFF2-40B4-BE49-F238E27FC236}">
                <a16:creationId xmlns:a16="http://schemas.microsoft.com/office/drawing/2014/main" id="{05705603-EEDF-4E6A-9D7B-68FA1EF91425}"/>
              </a:ext>
            </a:extLst>
          </p:cNvPr>
          <p:cNvSpPr>
            <a:spLocks noGrp="1"/>
          </p:cNvSpPr>
          <p:nvPr>
            <p:ph idx="1"/>
          </p:nvPr>
        </p:nvSpPr>
        <p:spPr>
          <a:xfrm>
            <a:off x="92765" y="685800"/>
            <a:ext cx="11896035" cy="5486400"/>
          </a:xfrm>
        </p:spPr>
        <p:txBody>
          <a:bodyPr/>
          <a:lstStyle/>
          <a:p>
            <a:pPr marL="1371600" indent="-1371600" algn="l">
              <a:buNone/>
            </a:pPr>
            <a:r>
              <a:rPr lang="en-US" sz="3200" b="0" u="none" strike="noStrike" baseline="0" dirty="0"/>
              <a:t>Step 1: Identify products and </a:t>
            </a:r>
            <a:r>
              <a:rPr lang="en-US" sz="3200" u="none" strike="noStrike" baseline="0" dirty="0"/>
              <a:t>product attributes </a:t>
            </a:r>
            <a:r>
              <a:rPr lang="en-US" sz="3200" b="0" u="none" strike="noStrike" baseline="0" dirty="0"/>
              <a:t>for evaluation</a:t>
            </a:r>
          </a:p>
          <a:p>
            <a:pPr marL="1371600" indent="-1371600">
              <a:buNone/>
            </a:pPr>
            <a:r>
              <a:rPr lang="en-US" sz="3200" b="0" u="none" strike="noStrike" baseline="0" dirty="0"/>
              <a:t>Step 2: Obtain perception data from questionnaires </a:t>
            </a:r>
            <a:r>
              <a:rPr lang="en-US" sz="3200" u="none" strike="noStrike" baseline="0" dirty="0"/>
              <a:t>given to defined </a:t>
            </a:r>
            <a:r>
              <a:rPr lang="en-US" sz="3200" dirty="0"/>
              <a:t>(1 or more) </a:t>
            </a:r>
            <a:r>
              <a:rPr lang="en-US" sz="3200" u="none" strike="noStrike" baseline="0" dirty="0"/>
              <a:t>target segments </a:t>
            </a:r>
          </a:p>
          <a:p>
            <a:pPr marL="1371600" indent="-1371600">
              <a:buNone/>
            </a:pPr>
            <a:r>
              <a:rPr lang="en-US" sz="3200" b="0" u="none" strike="noStrike" baseline="0" dirty="0"/>
              <a:t>Step 3: ** Select a </a:t>
            </a:r>
            <a:r>
              <a:rPr lang="en-US" sz="3200" u="none" strike="noStrike" baseline="0" dirty="0"/>
              <a:t>perceptual mapping method</a:t>
            </a:r>
            <a:endParaRPr lang="en-US" sz="3200" dirty="0"/>
          </a:p>
          <a:p>
            <a:pPr marL="1371600" indent="-1371600" algn="l">
              <a:buNone/>
            </a:pPr>
            <a:r>
              <a:rPr lang="en-US" sz="3200" b="0" u="none" strike="noStrike" baseline="0" dirty="0"/>
              <a:t>Step 4: Plot the resulting map</a:t>
            </a:r>
          </a:p>
          <a:p>
            <a:pPr marL="1371600" indent="-1371600" algn="l">
              <a:buNone/>
            </a:pPr>
            <a:r>
              <a:rPr lang="en-US" sz="3200" b="0" dirty="0"/>
              <a:t>Step 5: </a:t>
            </a:r>
            <a:r>
              <a:rPr lang="en-US" sz="3200" dirty="0"/>
              <a:t>Interpret the map</a:t>
            </a:r>
          </a:p>
          <a:p>
            <a:pPr marL="1371600" indent="-1371600" algn="l">
              <a:buNone/>
            </a:pPr>
            <a:endParaRPr lang="en-US" sz="3200" b="0" dirty="0"/>
          </a:p>
          <a:p>
            <a:pPr marL="60325" indent="0">
              <a:buNone/>
            </a:pPr>
            <a:r>
              <a:rPr lang="en-US" sz="3200" b="0" dirty="0"/>
              <a:t>** </a:t>
            </a:r>
            <a:r>
              <a:rPr lang="en-US" sz="3200" dirty="0"/>
              <a:t>Subsets of attributes </a:t>
            </a:r>
            <a:r>
              <a:rPr lang="en-US" sz="3200" b="0" dirty="0"/>
              <a:t>probably tap combined underlying themes, also known as </a:t>
            </a:r>
            <a:r>
              <a:rPr lang="en-US" sz="3200" dirty="0">
                <a:solidFill>
                  <a:srgbClr val="FF0000"/>
                </a:solidFill>
              </a:rPr>
              <a:t>factors, axes, dimensions or constructs. </a:t>
            </a:r>
            <a:endParaRPr lang="en-US" sz="4400" dirty="0">
              <a:solidFill>
                <a:srgbClr val="FF0000"/>
              </a:solidFill>
            </a:endParaRPr>
          </a:p>
        </p:txBody>
      </p:sp>
    </p:spTree>
    <p:extLst>
      <p:ext uri="{BB962C8B-B14F-4D97-AF65-F5344CB8AC3E}">
        <p14:creationId xmlns:p14="http://schemas.microsoft.com/office/powerpoint/2010/main" val="9891059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603F6-838C-41FF-A2EE-9B2B746BA748}"/>
              </a:ext>
            </a:extLst>
          </p:cNvPr>
          <p:cNvSpPr>
            <a:spLocks noGrp="1"/>
          </p:cNvSpPr>
          <p:nvPr>
            <p:ph type="title"/>
          </p:nvPr>
        </p:nvSpPr>
        <p:spPr/>
        <p:txBody>
          <a:bodyPr/>
          <a:lstStyle/>
          <a:p>
            <a:r>
              <a:rPr lang="en-US" dirty="0"/>
              <a:t>Principal Component Analysis/Factor Analysis </a:t>
            </a:r>
          </a:p>
        </p:txBody>
      </p:sp>
      <p:sp>
        <p:nvSpPr>
          <p:cNvPr id="3" name="Content Placeholder 2">
            <a:extLst>
              <a:ext uri="{FF2B5EF4-FFF2-40B4-BE49-F238E27FC236}">
                <a16:creationId xmlns:a16="http://schemas.microsoft.com/office/drawing/2014/main" id="{8E7A8428-D744-45E6-9541-4E1F702D647B}"/>
              </a:ext>
            </a:extLst>
          </p:cNvPr>
          <p:cNvSpPr>
            <a:spLocks noGrp="1"/>
          </p:cNvSpPr>
          <p:nvPr>
            <p:ph idx="1"/>
          </p:nvPr>
        </p:nvSpPr>
        <p:spPr>
          <a:xfrm>
            <a:off x="114300" y="555171"/>
            <a:ext cx="11874500" cy="5486400"/>
          </a:xfrm>
        </p:spPr>
        <p:txBody>
          <a:bodyPr/>
          <a:lstStyle/>
          <a:p>
            <a:pPr algn="l"/>
            <a:r>
              <a:rPr lang="en-US" sz="3200" b="0" dirty="0"/>
              <a:t>Positioning studies often obtain customer evaluations of 10 or more </a:t>
            </a:r>
            <a:r>
              <a:rPr lang="en-US" sz="3200" dirty="0"/>
              <a:t>attributes</a:t>
            </a:r>
            <a:r>
              <a:rPr lang="en-US" sz="3200" b="0" dirty="0"/>
              <a:t> against a set of </a:t>
            </a:r>
            <a:r>
              <a:rPr lang="en-US" sz="3200" dirty="0"/>
              <a:t>alternatives/brands</a:t>
            </a:r>
            <a:r>
              <a:rPr lang="en-US" sz="3200" b="0" dirty="0"/>
              <a:t>.</a:t>
            </a:r>
          </a:p>
          <a:p>
            <a:pPr algn="l"/>
            <a:r>
              <a:rPr lang="en-US" sz="3200" dirty="0">
                <a:solidFill>
                  <a:srgbClr val="FF0000"/>
                </a:solidFill>
              </a:rPr>
              <a:t>Reduce attributes into a smaller number of dimensions.</a:t>
            </a:r>
          </a:p>
          <a:p>
            <a:r>
              <a:rPr lang="en-US" sz="3200" b="0" dirty="0"/>
              <a:t>Two- or three-dimensional maps are most common for plotting the perceptual map. </a:t>
            </a:r>
            <a:endParaRPr lang="en-US" sz="4400" dirty="0"/>
          </a:p>
          <a:p>
            <a:pPr algn="l"/>
            <a:endParaRPr lang="en-US" sz="3200" b="0" i="0" u="none" strike="noStrike" baseline="0" dirty="0"/>
          </a:p>
          <a:p>
            <a:pPr algn="l"/>
            <a:endParaRPr lang="en-US" sz="3200" b="0" dirty="0"/>
          </a:p>
          <a:p>
            <a:pPr algn="l"/>
            <a:endParaRPr lang="en-US" sz="3200" b="0" dirty="0"/>
          </a:p>
          <a:p>
            <a:pPr algn="l"/>
            <a:endParaRPr lang="en-US" sz="3200" b="0" dirty="0"/>
          </a:p>
          <a:p>
            <a:pPr algn="l"/>
            <a:endParaRPr lang="en-US" sz="3200" b="0" dirty="0"/>
          </a:p>
          <a:p>
            <a:pPr algn="l"/>
            <a:endParaRPr lang="en-US" sz="3200" b="0" i="0" u="none" strike="noStrike" baseline="0" dirty="0"/>
          </a:p>
        </p:txBody>
      </p:sp>
      <p:sp>
        <p:nvSpPr>
          <p:cNvPr id="4" name="Rectangle 3">
            <a:extLst>
              <a:ext uri="{FF2B5EF4-FFF2-40B4-BE49-F238E27FC236}">
                <a16:creationId xmlns:a16="http://schemas.microsoft.com/office/drawing/2014/main" id="{4B1D8D58-EEB5-4534-B9B0-EB71512C1360}"/>
              </a:ext>
            </a:extLst>
          </p:cNvPr>
          <p:cNvSpPr/>
          <p:nvPr/>
        </p:nvSpPr>
        <p:spPr bwMode="auto">
          <a:xfrm>
            <a:off x="3819412" y="3497261"/>
            <a:ext cx="4016829" cy="2302329"/>
          </a:xfrm>
          <a:prstGeom prst="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600" b="1" i="0" u="none" strike="noStrike" cap="none" normalizeH="0" baseline="0" dirty="0">
                <a:ln>
                  <a:noFill/>
                </a:ln>
                <a:solidFill>
                  <a:schemeClr val="tx1"/>
                </a:solidFill>
                <a:effectLst/>
                <a:latin typeface="Arial" charset="0"/>
              </a:rPr>
              <a:t>Dimensionality </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3600" b="1" i="0" u="none" strike="noStrike" cap="none" normalizeH="0" baseline="0" dirty="0">
                <a:ln>
                  <a:noFill/>
                </a:ln>
                <a:solidFill>
                  <a:schemeClr val="tx1"/>
                </a:solidFill>
                <a:effectLst/>
                <a:latin typeface="Arial" charset="0"/>
              </a:rPr>
              <a:t>Deduction Methods</a:t>
            </a:r>
          </a:p>
        </p:txBody>
      </p:sp>
      <p:cxnSp>
        <p:nvCxnSpPr>
          <p:cNvPr id="6" name="Straight Arrow Connector 5">
            <a:extLst>
              <a:ext uri="{FF2B5EF4-FFF2-40B4-BE49-F238E27FC236}">
                <a16:creationId xmlns:a16="http://schemas.microsoft.com/office/drawing/2014/main" id="{398515BD-45AC-4619-9BE9-17607DC753C9}"/>
              </a:ext>
            </a:extLst>
          </p:cNvPr>
          <p:cNvCxnSpPr>
            <a:cxnSpLocks/>
            <a:endCxn id="4" idx="1"/>
          </p:cNvCxnSpPr>
          <p:nvPr/>
        </p:nvCxnSpPr>
        <p:spPr bwMode="auto">
          <a:xfrm flipV="1">
            <a:off x="2921340" y="4648426"/>
            <a:ext cx="898072" cy="16332"/>
          </a:xfrm>
          <a:prstGeom prst="straightConnector1">
            <a:avLst/>
          </a:prstGeom>
          <a:noFill/>
          <a:ln w="57150" cap="flat" cmpd="sng" algn="ctr">
            <a:solidFill>
              <a:schemeClr val="tx1"/>
            </a:solidFill>
            <a:prstDash val="solid"/>
            <a:round/>
            <a:headEnd type="none" w="sm" len="sm"/>
            <a:tailEnd type="triangle" w="lg" len="lg"/>
          </a:ln>
          <a:effectLst/>
        </p:spPr>
      </p:cxnSp>
      <p:cxnSp>
        <p:nvCxnSpPr>
          <p:cNvPr id="9" name="Straight Arrow Connector 8">
            <a:extLst>
              <a:ext uri="{FF2B5EF4-FFF2-40B4-BE49-F238E27FC236}">
                <a16:creationId xmlns:a16="http://schemas.microsoft.com/office/drawing/2014/main" id="{6E06B2F6-A804-453E-A7EF-9561A76F71FE}"/>
              </a:ext>
            </a:extLst>
          </p:cNvPr>
          <p:cNvCxnSpPr>
            <a:cxnSpLocks/>
            <a:stCxn id="4" idx="3"/>
          </p:cNvCxnSpPr>
          <p:nvPr/>
        </p:nvCxnSpPr>
        <p:spPr bwMode="auto">
          <a:xfrm>
            <a:off x="7836241" y="4648426"/>
            <a:ext cx="1159328" cy="16330"/>
          </a:xfrm>
          <a:prstGeom prst="straightConnector1">
            <a:avLst/>
          </a:prstGeom>
          <a:noFill/>
          <a:ln w="57150" cap="flat" cmpd="sng" algn="ctr">
            <a:solidFill>
              <a:schemeClr val="tx1"/>
            </a:solidFill>
            <a:prstDash val="solid"/>
            <a:round/>
            <a:headEnd type="none" w="sm" len="sm"/>
            <a:tailEnd type="triangle" w="lg" len="lg"/>
          </a:ln>
          <a:effectLst/>
        </p:spPr>
      </p:cxnSp>
      <p:sp>
        <p:nvSpPr>
          <p:cNvPr id="13" name="TextBox 12">
            <a:extLst>
              <a:ext uri="{FF2B5EF4-FFF2-40B4-BE49-F238E27FC236}">
                <a16:creationId xmlns:a16="http://schemas.microsoft.com/office/drawing/2014/main" id="{E4BCC4DF-DA37-47EB-81C5-98AD029087B4}"/>
              </a:ext>
            </a:extLst>
          </p:cNvPr>
          <p:cNvSpPr txBox="1"/>
          <p:nvPr/>
        </p:nvSpPr>
        <p:spPr>
          <a:xfrm>
            <a:off x="526030" y="4085091"/>
            <a:ext cx="2569935" cy="1446550"/>
          </a:xfrm>
          <a:prstGeom prst="rect">
            <a:avLst/>
          </a:prstGeom>
          <a:noFill/>
        </p:spPr>
        <p:txBody>
          <a:bodyPr wrap="none" rtlCol="0">
            <a:spAutoFit/>
          </a:bodyPr>
          <a:lstStyle/>
          <a:p>
            <a:pPr algn="ctr"/>
            <a:r>
              <a:rPr lang="en-US" sz="4400" b="1" dirty="0"/>
              <a:t>p</a:t>
            </a:r>
            <a:endParaRPr lang="en-US" sz="4400" dirty="0"/>
          </a:p>
          <a:p>
            <a:pPr algn="ctr"/>
            <a:r>
              <a:rPr lang="en-US" sz="4400" dirty="0"/>
              <a:t>Attributes</a:t>
            </a:r>
          </a:p>
        </p:txBody>
      </p:sp>
      <p:sp>
        <p:nvSpPr>
          <p:cNvPr id="14" name="TextBox 13">
            <a:extLst>
              <a:ext uri="{FF2B5EF4-FFF2-40B4-BE49-F238E27FC236}">
                <a16:creationId xmlns:a16="http://schemas.microsoft.com/office/drawing/2014/main" id="{DCB141C2-17A7-4C95-BDB1-A6C5DE1D618D}"/>
              </a:ext>
            </a:extLst>
          </p:cNvPr>
          <p:cNvSpPr txBox="1"/>
          <p:nvPr/>
        </p:nvSpPr>
        <p:spPr>
          <a:xfrm>
            <a:off x="8856211" y="4085091"/>
            <a:ext cx="3132588" cy="2123658"/>
          </a:xfrm>
          <a:prstGeom prst="rect">
            <a:avLst/>
          </a:prstGeom>
          <a:noFill/>
        </p:spPr>
        <p:txBody>
          <a:bodyPr wrap="none" rtlCol="0">
            <a:spAutoFit/>
          </a:bodyPr>
          <a:lstStyle/>
          <a:p>
            <a:pPr algn="ctr"/>
            <a:r>
              <a:rPr lang="en-US" sz="4400" b="1" dirty="0"/>
              <a:t>m</a:t>
            </a:r>
            <a:endParaRPr lang="en-US" sz="4400" dirty="0"/>
          </a:p>
          <a:p>
            <a:pPr algn="ctr"/>
            <a:r>
              <a:rPr lang="en-US" sz="4400" dirty="0"/>
              <a:t>Dimensions</a:t>
            </a:r>
          </a:p>
          <a:p>
            <a:pPr algn="ctr"/>
            <a:r>
              <a:rPr lang="en-US" sz="4400" dirty="0"/>
              <a:t>(Factors)</a:t>
            </a:r>
          </a:p>
        </p:txBody>
      </p:sp>
      <p:sp>
        <p:nvSpPr>
          <p:cNvPr id="19" name="TextBox 18">
            <a:extLst>
              <a:ext uri="{FF2B5EF4-FFF2-40B4-BE49-F238E27FC236}">
                <a16:creationId xmlns:a16="http://schemas.microsoft.com/office/drawing/2014/main" id="{606B855B-3952-4AA7-A07B-0A999C731961}"/>
              </a:ext>
            </a:extLst>
          </p:cNvPr>
          <p:cNvSpPr txBox="1"/>
          <p:nvPr/>
        </p:nvSpPr>
        <p:spPr>
          <a:xfrm>
            <a:off x="4748893" y="6063342"/>
            <a:ext cx="2694214" cy="646331"/>
          </a:xfrm>
          <a:prstGeom prst="rect">
            <a:avLst/>
          </a:prstGeom>
          <a:noFill/>
        </p:spPr>
        <p:txBody>
          <a:bodyPr wrap="square" rtlCol="0">
            <a:spAutoFit/>
          </a:bodyPr>
          <a:lstStyle/>
          <a:p>
            <a:r>
              <a:rPr lang="en-US" sz="3600" b="1" dirty="0"/>
              <a:t>p &gt;= m </a:t>
            </a:r>
          </a:p>
        </p:txBody>
      </p:sp>
    </p:spTree>
    <p:extLst>
      <p:ext uri="{BB962C8B-B14F-4D97-AF65-F5344CB8AC3E}">
        <p14:creationId xmlns:p14="http://schemas.microsoft.com/office/powerpoint/2010/main" val="5345487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91082-2C29-45B0-B617-CB58108E817C}"/>
              </a:ext>
            </a:extLst>
          </p:cNvPr>
          <p:cNvSpPr>
            <a:spLocks noGrp="1"/>
          </p:cNvSpPr>
          <p:nvPr>
            <p:ph type="title"/>
          </p:nvPr>
        </p:nvSpPr>
        <p:spPr/>
        <p:txBody>
          <a:bodyPr/>
          <a:lstStyle/>
          <a:p>
            <a:r>
              <a:rPr lang="en-US" altLang="zh-CN" sz="3200" dirty="0">
                <a:effectLst/>
              </a:rPr>
              <a:t>**</a:t>
            </a:r>
            <a:r>
              <a:rPr lang="zh-CN" altLang="en-US" sz="3200" dirty="0">
                <a:effectLst/>
              </a:rPr>
              <a:t>因子分析</a:t>
            </a:r>
            <a:r>
              <a:rPr lang="en-US" altLang="zh-CN" sz="3200" dirty="0">
                <a:effectLst/>
              </a:rPr>
              <a:t>(Factor Analysis)</a:t>
            </a:r>
            <a:endParaRPr lang="en-US" dirty="0"/>
          </a:p>
        </p:txBody>
      </p:sp>
      <p:sp>
        <p:nvSpPr>
          <p:cNvPr id="3" name="Content Placeholder 2">
            <a:extLst>
              <a:ext uri="{FF2B5EF4-FFF2-40B4-BE49-F238E27FC236}">
                <a16:creationId xmlns:a16="http://schemas.microsoft.com/office/drawing/2014/main" id="{934C90DF-294E-46D7-AE0B-33010FE40FF3}"/>
              </a:ext>
            </a:extLst>
          </p:cNvPr>
          <p:cNvSpPr>
            <a:spLocks noGrp="1"/>
          </p:cNvSpPr>
          <p:nvPr>
            <p:ph idx="1"/>
          </p:nvPr>
        </p:nvSpPr>
        <p:spPr>
          <a:xfrm>
            <a:off x="0" y="685800"/>
            <a:ext cx="12143782" cy="6172200"/>
          </a:xfrm>
        </p:spPr>
        <p:txBody>
          <a:bodyPr/>
          <a:lstStyle/>
          <a:p>
            <a:r>
              <a:rPr lang="zh-CN" altLang="en-US" sz="3100" b="0" dirty="0">
                <a:effectLst/>
              </a:rPr>
              <a:t>基于属性的绘图方法终的输出方式是</a:t>
            </a:r>
            <a:r>
              <a:rPr lang="en-US" altLang="zh-CN" sz="3100" b="0" dirty="0">
                <a:effectLst/>
              </a:rPr>
              <a:t>:</a:t>
            </a:r>
            <a:r>
              <a:rPr lang="zh-CN" altLang="en-US" sz="3100" b="0" dirty="0">
                <a:effectLst/>
              </a:rPr>
              <a:t>被定位产品以点的形式分布于知觉图的各个角落</a:t>
            </a:r>
            <a:r>
              <a:rPr lang="en-US" altLang="zh-CN" sz="3100" b="0" dirty="0">
                <a:effectLst/>
              </a:rPr>
              <a:t>,</a:t>
            </a:r>
            <a:r>
              <a:rPr lang="zh-CN" altLang="en-US" sz="3100" b="0" dirty="0">
                <a:effectLst/>
              </a:rPr>
              <a:t>原始产品属性从坐标原点发</a:t>
            </a:r>
            <a:r>
              <a:rPr lang="en-US" altLang="zh-CN" sz="3100" b="0" dirty="0">
                <a:effectLst/>
              </a:rPr>
              <a:t>,</a:t>
            </a:r>
            <a:r>
              <a:rPr lang="zh-CN" altLang="en-US" sz="3100" b="0" dirty="0">
                <a:effectLst/>
              </a:rPr>
              <a:t>与坐标轴保持一定的夹角</a:t>
            </a:r>
            <a:r>
              <a:rPr lang="en-US" altLang="zh-CN" sz="3100" b="0" dirty="0">
                <a:effectLst/>
              </a:rPr>
              <a:t>,</a:t>
            </a:r>
            <a:r>
              <a:rPr lang="zh-CN" altLang="en-US" sz="3100" dirty="0">
                <a:effectLst/>
              </a:rPr>
              <a:t>属性向量与坐标轴间夹角的余弦</a:t>
            </a:r>
            <a:r>
              <a:rPr lang="en-US" altLang="zh-CN" sz="3100" dirty="0">
                <a:effectLst/>
              </a:rPr>
              <a:t>(</a:t>
            </a:r>
            <a:r>
              <a:rPr lang="en-US" sz="3100" i="0" dirty="0">
                <a:effectLst/>
              </a:rPr>
              <a:t>cosine</a:t>
            </a:r>
            <a:r>
              <a:rPr lang="en-US" altLang="zh-CN" sz="3100" dirty="0">
                <a:effectLst/>
              </a:rPr>
              <a:t>)</a:t>
            </a:r>
            <a:r>
              <a:rPr lang="zh-CN" altLang="en-US" sz="3100" dirty="0">
                <a:effectLst/>
              </a:rPr>
              <a:t>即为</a:t>
            </a:r>
            <a:r>
              <a:rPr lang="zh-CN" altLang="en-US" sz="3100" dirty="0">
                <a:solidFill>
                  <a:srgbClr val="C00000"/>
                </a:solidFill>
                <a:effectLst/>
              </a:rPr>
              <a:t>属性与因子</a:t>
            </a:r>
            <a:r>
              <a:rPr lang="zh-CN" altLang="en-US" sz="3100" dirty="0">
                <a:effectLst/>
              </a:rPr>
              <a:t>间的相关性表示</a:t>
            </a:r>
            <a:r>
              <a:rPr lang="en-US" altLang="zh-CN" sz="3100" b="0" dirty="0">
                <a:effectLst/>
              </a:rPr>
              <a:t>,</a:t>
            </a:r>
            <a:r>
              <a:rPr lang="zh-CN" altLang="en-US" sz="3100" dirty="0"/>
              <a:t>属性向量</a:t>
            </a:r>
            <a:r>
              <a:rPr lang="zh-CN" altLang="en-US" sz="3100" dirty="0">
                <a:effectLst/>
              </a:rPr>
              <a:t>的长度表示此属性方差的被解释度</a:t>
            </a:r>
            <a:r>
              <a:rPr lang="zh-CN" altLang="en-US" sz="3100" b="0" dirty="0">
                <a:effectLst/>
              </a:rPr>
              <a:t>。</a:t>
            </a:r>
            <a:r>
              <a:rPr lang="zh-CN" altLang="en-US" sz="3100" dirty="0">
                <a:effectLst/>
              </a:rPr>
              <a:t>产品在属性向量上的投影</a:t>
            </a:r>
            <a:r>
              <a:rPr lang="en-US" altLang="zh-CN" sz="3100" dirty="0">
                <a:effectLst/>
              </a:rPr>
              <a:t>,</a:t>
            </a:r>
            <a:r>
              <a:rPr lang="zh-CN" altLang="en-US" sz="3100" dirty="0">
                <a:effectLst/>
              </a:rPr>
              <a:t>表示该产品在此属性维度上的得分高低</a:t>
            </a:r>
            <a:r>
              <a:rPr lang="en-US" altLang="zh-CN" sz="3100" b="0" dirty="0">
                <a:effectLst/>
              </a:rPr>
              <a:t>,</a:t>
            </a:r>
            <a:r>
              <a:rPr lang="zh-CN" altLang="en-US" sz="3100" b="0" dirty="0">
                <a:effectLst/>
              </a:rPr>
              <a:t>较易理解。</a:t>
            </a:r>
          </a:p>
          <a:p>
            <a:r>
              <a:rPr lang="zh-CN" altLang="en-US" sz="3100" b="0" dirty="0">
                <a:effectLst/>
              </a:rPr>
              <a:t>因子分析属性信息更明确</a:t>
            </a:r>
            <a:r>
              <a:rPr lang="en-US" altLang="zh-CN" sz="3100" b="0" dirty="0">
                <a:effectLst/>
              </a:rPr>
              <a:t>,</a:t>
            </a:r>
            <a:r>
              <a:rPr lang="zh-CN" altLang="en-US" sz="3100" b="0" dirty="0">
                <a:effectLst/>
              </a:rPr>
              <a:t>对于市场的竞争特征描绘得更为清晰。但因子分析每个属性都是由共同因子所</a:t>
            </a:r>
            <a:r>
              <a:rPr lang="zh-TW" altLang="en-US" sz="3100" b="0" dirty="0">
                <a:effectLst/>
              </a:rPr>
              <a:t>影響而造</a:t>
            </a:r>
            <a:r>
              <a:rPr lang="zh-CN" altLang="en-US" sz="3100" b="0" dirty="0">
                <a:effectLst/>
              </a:rPr>
              <a:t>成的</a:t>
            </a:r>
            <a:r>
              <a:rPr lang="en-US" altLang="zh-CN" sz="3100" b="0" dirty="0">
                <a:effectLst/>
              </a:rPr>
              <a:t>,</a:t>
            </a:r>
            <a:r>
              <a:rPr lang="zh-CN" altLang="en-US" sz="3100" b="0" dirty="0">
                <a:effectLst/>
              </a:rPr>
              <a:t>这一假设使得</a:t>
            </a:r>
            <a:r>
              <a:rPr lang="zh-CN" altLang="en-US" sz="3100" b="0" dirty="0">
                <a:solidFill>
                  <a:srgbClr val="C00000"/>
                </a:solidFill>
                <a:effectLst/>
              </a:rPr>
              <a:t>原有属性与共同因子间的</a:t>
            </a:r>
            <a:r>
              <a:rPr lang="zh-CN" altLang="en-US" sz="3100" dirty="0">
                <a:solidFill>
                  <a:srgbClr val="C00000"/>
                </a:solidFill>
                <a:effectLst/>
              </a:rPr>
              <a:t>拟合关系</a:t>
            </a:r>
            <a:r>
              <a:rPr lang="zh-CN" altLang="en-US" sz="3100" b="0" dirty="0">
                <a:solidFill>
                  <a:srgbClr val="C00000"/>
                </a:solidFill>
                <a:effectLst/>
              </a:rPr>
              <a:t>变得模糊</a:t>
            </a:r>
            <a:r>
              <a:rPr lang="en-US" altLang="zh-CN" sz="3100" b="0" dirty="0">
                <a:effectLst/>
              </a:rPr>
              <a:t>,</a:t>
            </a:r>
            <a:r>
              <a:rPr lang="zh-CN" altLang="en-US" sz="3100" b="0" dirty="0">
                <a:effectLst/>
              </a:rPr>
              <a:t>共同因子的解释难度增加</a:t>
            </a:r>
            <a:r>
              <a:rPr lang="en-US" altLang="zh-CN" sz="3100" b="0" dirty="0">
                <a:effectLst/>
              </a:rPr>
              <a:t>,</a:t>
            </a:r>
            <a:r>
              <a:rPr lang="zh-CN" altLang="en-US" sz="3100" b="0" dirty="0">
                <a:effectLst/>
              </a:rPr>
              <a:t>为更好地陈述</a:t>
            </a:r>
            <a:r>
              <a:rPr lang="zh-CN" altLang="en-US" sz="3100" dirty="0">
                <a:solidFill>
                  <a:srgbClr val="C00000"/>
                </a:solidFill>
                <a:effectLst/>
              </a:rPr>
              <a:t>属性</a:t>
            </a:r>
            <a:r>
              <a:rPr lang="en-US" altLang="zh-CN" sz="3100" dirty="0">
                <a:solidFill>
                  <a:srgbClr val="C00000"/>
                </a:solidFill>
                <a:effectLst/>
              </a:rPr>
              <a:t>&amp;</a:t>
            </a:r>
            <a:r>
              <a:rPr lang="zh-CN" altLang="en-US" sz="3100" dirty="0">
                <a:solidFill>
                  <a:srgbClr val="C00000"/>
                </a:solidFill>
                <a:effectLst/>
              </a:rPr>
              <a:t>因子</a:t>
            </a:r>
            <a:r>
              <a:rPr lang="zh-CN" altLang="en-US" sz="3100" b="0" dirty="0">
                <a:effectLst/>
              </a:rPr>
              <a:t>间的联系</a:t>
            </a:r>
            <a:r>
              <a:rPr lang="en-US" altLang="zh-CN" sz="3100" b="0" dirty="0">
                <a:effectLst/>
              </a:rPr>
              <a:t>,</a:t>
            </a:r>
            <a:r>
              <a:rPr lang="zh-CN" altLang="en-US" sz="3100" b="0" dirty="0">
                <a:effectLst/>
              </a:rPr>
              <a:t>大部分因子分析绘图中使用了</a:t>
            </a:r>
            <a:r>
              <a:rPr lang="zh-CN" altLang="en-US" sz="3100" dirty="0">
                <a:solidFill>
                  <a:srgbClr val="C00000"/>
                </a:solidFill>
                <a:effectLst/>
              </a:rPr>
              <a:t>因子旋转技术</a:t>
            </a:r>
            <a:r>
              <a:rPr lang="en-US" altLang="zh-CN" sz="3100" b="0" dirty="0">
                <a:effectLst/>
              </a:rPr>
              <a:t>(</a:t>
            </a:r>
            <a:r>
              <a:rPr lang="zh-CN" altLang="en-US" sz="3100" b="0" dirty="0">
                <a:effectLst/>
              </a:rPr>
              <a:t>最常用方法为</a:t>
            </a:r>
            <a:r>
              <a:rPr lang="zh-CN" altLang="en-US" sz="3100" dirty="0">
                <a:solidFill>
                  <a:srgbClr val="C00000"/>
                </a:solidFill>
                <a:effectLst/>
              </a:rPr>
              <a:t>方差极大旋转</a:t>
            </a:r>
            <a:r>
              <a:rPr lang="en-US" altLang="zh-CN" sz="3100" dirty="0">
                <a:effectLst/>
              </a:rPr>
              <a:t>-</a:t>
            </a:r>
            <a:r>
              <a:rPr lang="en-US" sz="2000" i="0" dirty="0">
                <a:solidFill>
                  <a:srgbClr val="4D5156"/>
                </a:solidFill>
                <a:effectLst/>
                <a:latin typeface="Roboto" panose="02000000000000000000" pitchFamily="2" charset="0"/>
              </a:rPr>
              <a:t> </a:t>
            </a:r>
            <a:r>
              <a:rPr lang="en-US" sz="3200" i="0" dirty="0">
                <a:solidFill>
                  <a:srgbClr val="4D5156"/>
                </a:solidFill>
                <a:effectLst/>
                <a:latin typeface="Roboto" panose="02000000000000000000" pitchFamily="2" charset="0"/>
              </a:rPr>
              <a:t>varimax rotation</a:t>
            </a:r>
            <a:r>
              <a:rPr lang="en-US" altLang="zh-CN" sz="3100" b="0" dirty="0">
                <a:effectLst/>
              </a:rPr>
              <a:t>),</a:t>
            </a:r>
            <a:r>
              <a:rPr lang="zh-CN" altLang="en-US" sz="3100" b="0" dirty="0">
                <a:effectLst/>
              </a:rPr>
              <a:t>在不损害信息解释总量的前提下</a:t>
            </a:r>
            <a:r>
              <a:rPr lang="en-US" altLang="zh-CN" sz="3100" b="0" dirty="0">
                <a:effectLst/>
              </a:rPr>
              <a:t>,</a:t>
            </a:r>
            <a:r>
              <a:rPr lang="zh-CN" altLang="en-US" sz="3100" dirty="0">
                <a:effectLst/>
              </a:rPr>
              <a:t>使得任意属性和因子间的相关性非常大或非常小</a:t>
            </a:r>
            <a:r>
              <a:rPr lang="en-US" altLang="zh-CN" sz="3100" b="0" dirty="0">
                <a:effectLst/>
              </a:rPr>
              <a:t>,</a:t>
            </a:r>
            <a:r>
              <a:rPr lang="zh-CN" altLang="en-US" sz="3100" dirty="0">
                <a:effectLst/>
              </a:rPr>
              <a:t>原属性信息重点</a:t>
            </a:r>
            <a:r>
              <a:rPr lang="zh-CN" altLang="en-US" sz="3200" dirty="0">
                <a:solidFill>
                  <a:srgbClr val="C00000"/>
                </a:solidFill>
                <a:effectLst/>
              </a:rPr>
              <a:t>承载</a:t>
            </a:r>
            <a:r>
              <a:rPr lang="zh-CN" altLang="en-US" sz="3100" dirty="0">
                <a:effectLst/>
              </a:rPr>
              <a:t>在单个因子上</a:t>
            </a:r>
            <a:r>
              <a:rPr lang="en-US" altLang="zh-CN" sz="3100" dirty="0">
                <a:effectLst/>
              </a:rPr>
              <a:t>(factor loading),</a:t>
            </a:r>
            <a:r>
              <a:rPr lang="zh-CN" altLang="en-US" sz="3100" dirty="0">
                <a:effectLst/>
              </a:rPr>
              <a:t>最</a:t>
            </a:r>
            <a:r>
              <a:rPr lang="zh-CN" altLang="en-US" sz="3100" dirty="0"/>
              <a:t>终可加强解释度。</a:t>
            </a:r>
            <a:endParaRPr lang="en-US" sz="3100" dirty="0"/>
          </a:p>
        </p:txBody>
      </p:sp>
      <p:sp>
        <p:nvSpPr>
          <p:cNvPr id="5" name="TextBox 4">
            <a:extLst>
              <a:ext uri="{FF2B5EF4-FFF2-40B4-BE49-F238E27FC236}">
                <a16:creationId xmlns:a16="http://schemas.microsoft.com/office/drawing/2014/main" id="{1AF809D5-D0EF-41CD-858B-166626634BB1}"/>
              </a:ext>
            </a:extLst>
          </p:cNvPr>
          <p:cNvSpPr txBox="1"/>
          <p:nvPr/>
        </p:nvSpPr>
        <p:spPr>
          <a:xfrm>
            <a:off x="2102125" y="6461299"/>
            <a:ext cx="9592918" cy="369332"/>
          </a:xfrm>
          <a:prstGeom prst="rect">
            <a:avLst/>
          </a:prstGeom>
          <a:solidFill>
            <a:srgbClr val="DFE91F"/>
          </a:solidFill>
        </p:spPr>
        <p:txBody>
          <a:bodyPr wrap="square">
            <a:spAutoFit/>
          </a:bodyPr>
          <a:lstStyle/>
          <a:p>
            <a:r>
              <a:rPr lang="zh-TW" altLang="en-US" b="1" i="0" dirty="0">
                <a:solidFill>
                  <a:srgbClr val="121212"/>
                </a:solidFill>
                <a:effectLst/>
                <a:latin typeface="-apple-system"/>
              </a:rPr>
              <a:t>因子分析</a:t>
            </a:r>
            <a:r>
              <a:rPr lang="en-US" b="1" i="0" dirty="0">
                <a:solidFill>
                  <a:srgbClr val="121212"/>
                </a:solidFill>
                <a:effectLst/>
                <a:latin typeface="-apple-system"/>
              </a:rPr>
              <a:t>factor analysis</a:t>
            </a:r>
            <a:r>
              <a:rPr lang="en-US" dirty="0"/>
              <a:t> </a:t>
            </a:r>
            <a:r>
              <a:rPr lang="en-US" dirty="0">
                <a:hlinkClick r:id="rId3"/>
              </a:rPr>
              <a:t>https://zhuanlan.zhihu.com/p/360189197</a:t>
            </a:r>
            <a:r>
              <a:rPr lang="en-US" dirty="0"/>
              <a:t> for background information. </a:t>
            </a:r>
          </a:p>
        </p:txBody>
      </p:sp>
    </p:spTree>
    <p:extLst>
      <p:ext uri="{BB962C8B-B14F-4D97-AF65-F5344CB8AC3E}">
        <p14:creationId xmlns:p14="http://schemas.microsoft.com/office/powerpoint/2010/main" val="15425742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C9D85-F168-44F0-A2FA-20DCE42D4F86}"/>
              </a:ext>
            </a:extLst>
          </p:cNvPr>
          <p:cNvSpPr>
            <a:spLocks noGrp="1"/>
          </p:cNvSpPr>
          <p:nvPr>
            <p:ph type="title"/>
          </p:nvPr>
        </p:nvSpPr>
        <p:spPr/>
        <p:txBody>
          <a:bodyPr/>
          <a:lstStyle/>
          <a:p>
            <a:r>
              <a:rPr lang="en-US" b="0" i="0" dirty="0">
                <a:solidFill>
                  <a:srgbClr val="4C5F6F"/>
                </a:solidFill>
                <a:effectLst/>
                <a:latin typeface="Roboto" panose="02000000000000000000" pitchFamily="2" charset="0"/>
              </a:rPr>
              <a:t> Factor Analysis / </a:t>
            </a:r>
            <a:r>
              <a:rPr lang="en-US" b="1" i="0" u="sng" dirty="0">
                <a:solidFill>
                  <a:srgbClr val="BC5510"/>
                </a:solidFill>
                <a:effectLst/>
                <a:latin typeface="Roboto" panose="02000000000000000000" pitchFamily="2" charset="0"/>
              </a:rPr>
              <a:t>Principal Component Analysis</a:t>
            </a:r>
            <a:endParaRPr lang="en-US" dirty="0"/>
          </a:p>
        </p:txBody>
      </p:sp>
      <p:sp>
        <p:nvSpPr>
          <p:cNvPr id="3" name="Content Placeholder 2">
            <a:extLst>
              <a:ext uri="{FF2B5EF4-FFF2-40B4-BE49-F238E27FC236}">
                <a16:creationId xmlns:a16="http://schemas.microsoft.com/office/drawing/2014/main" id="{BE6D9422-BA41-40C4-B87E-EF6E98D7D46F}"/>
              </a:ext>
            </a:extLst>
          </p:cNvPr>
          <p:cNvSpPr>
            <a:spLocks noGrp="1"/>
          </p:cNvSpPr>
          <p:nvPr>
            <p:ph idx="1"/>
          </p:nvPr>
        </p:nvSpPr>
        <p:spPr>
          <a:xfrm>
            <a:off x="0" y="533400"/>
            <a:ext cx="12192000" cy="5955268"/>
          </a:xfrm>
        </p:spPr>
        <p:txBody>
          <a:bodyPr/>
          <a:lstStyle/>
          <a:p>
            <a:pPr marL="0" indent="0">
              <a:buNone/>
            </a:pPr>
            <a:r>
              <a:rPr lang="en-US" b="1" i="0" dirty="0">
                <a:solidFill>
                  <a:srgbClr val="4C5F6F"/>
                </a:solidFill>
                <a:effectLst/>
                <a:latin typeface="Roboto" panose="02000000000000000000" pitchFamily="2" charset="0"/>
              </a:rPr>
              <a:t>Factor analysis</a:t>
            </a:r>
            <a:r>
              <a:rPr lang="en-US" sz="2400" b="0" i="0" dirty="0">
                <a:solidFill>
                  <a:srgbClr val="4C5F6F"/>
                </a:solidFill>
                <a:effectLst/>
                <a:latin typeface="Roboto" panose="02000000000000000000" pitchFamily="2" charset="0"/>
              </a:rPr>
              <a:t> is a technique that is used to reduce a large number of variables into fewer numbers of factors.  This technique extracts maximum common variance from all variables and puts them into a common score.  </a:t>
            </a:r>
          </a:p>
          <a:p>
            <a:pPr marL="0" indent="0">
              <a:buNone/>
            </a:pPr>
            <a:r>
              <a:rPr lang="en-US" b="1" i="0" dirty="0">
                <a:solidFill>
                  <a:srgbClr val="4C5F6F"/>
                </a:solidFill>
                <a:effectLst/>
                <a:latin typeface="Roboto" panose="02000000000000000000" pitchFamily="2" charset="0"/>
              </a:rPr>
              <a:t>Factor loading: </a:t>
            </a:r>
            <a:r>
              <a:rPr lang="en-US" sz="2400" b="0" i="0" dirty="0">
                <a:solidFill>
                  <a:srgbClr val="4C5F6F"/>
                </a:solidFill>
                <a:effectLst/>
                <a:latin typeface="Roboto" panose="02000000000000000000" pitchFamily="2" charset="0"/>
              </a:rPr>
              <a:t>Factor loading is basically the correlation coefficient for the variable and factor.  </a:t>
            </a:r>
            <a:r>
              <a:rPr lang="en-US" sz="2400" i="0" dirty="0">
                <a:solidFill>
                  <a:srgbClr val="4C5F6F"/>
                </a:solidFill>
                <a:effectLst/>
                <a:latin typeface="Roboto" panose="02000000000000000000" pitchFamily="2" charset="0"/>
              </a:rPr>
              <a:t>Factor loading shows the variance explained by the variable on that particular factor</a:t>
            </a:r>
            <a:r>
              <a:rPr lang="en-US" sz="2400" b="0" i="0" dirty="0">
                <a:solidFill>
                  <a:srgbClr val="4C5F6F"/>
                </a:solidFill>
                <a:effectLst/>
                <a:latin typeface="Roboto" panose="02000000000000000000" pitchFamily="2" charset="0"/>
              </a:rPr>
              <a:t>.  In the SEM (structured equation modeling)approach, as a rule of thumb, 0.7 or higher factor loading represents that the factor extracts sufficient variance from that variable.</a:t>
            </a:r>
          </a:p>
          <a:p>
            <a:pPr marL="0" indent="0">
              <a:buNone/>
            </a:pPr>
            <a:r>
              <a:rPr lang="en-US" b="1" i="0" dirty="0">
                <a:solidFill>
                  <a:srgbClr val="4C5F6F"/>
                </a:solidFill>
                <a:effectLst/>
                <a:latin typeface="Roboto" panose="02000000000000000000" pitchFamily="2" charset="0"/>
              </a:rPr>
              <a:t>Eigenvalues:</a:t>
            </a:r>
            <a:r>
              <a:rPr lang="en-US" b="0" i="0" dirty="0">
                <a:solidFill>
                  <a:srgbClr val="4C5F6F"/>
                </a:solidFill>
                <a:effectLst/>
                <a:latin typeface="Roboto" panose="02000000000000000000" pitchFamily="2" charset="0"/>
              </a:rPr>
              <a:t> </a:t>
            </a:r>
            <a:r>
              <a:rPr lang="en-US" sz="2400" b="0" i="0" dirty="0">
                <a:solidFill>
                  <a:srgbClr val="4C5F6F"/>
                </a:solidFill>
                <a:effectLst/>
                <a:latin typeface="Roboto" panose="02000000000000000000" pitchFamily="2" charset="0"/>
              </a:rPr>
              <a:t>Eigenvalues shows variance explained by that particular factor out of the total variance.  From the commonality column, we can know how much variance is explained by the first factor out of the total variance.  </a:t>
            </a:r>
          </a:p>
          <a:p>
            <a:pPr marL="0" indent="0">
              <a:buNone/>
            </a:pPr>
            <a:r>
              <a:rPr lang="en-US" b="1" i="0" dirty="0">
                <a:solidFill>
                  <a:srgbClr val="4C5F6F"/>
                </a:solidFill>
                <a:effectLst/>
                <a:latin typeface="Roboto" panose="02000000000000000000" pitchFamily="2" charset="0"/>
              </a:rPr>
              <a:t>Factor score:</a:t>
            </a:r>
            <a:r>
              <a:rPr lang="en-US" b="0" i="0" dirty="0">
                <a:solidFill>
                  <a:srgbClr val="4C5F6F"/>
                </a:solidFill>
                <a:effectLst/>
                <a:latin typeface="Roboto" panose="02000000000000000000" pitchFamily="2" charset="0"/>
              </a:rPr>
              <a:t> </a:t>
            </a:r>
            <a:r>
              <a:rPr lang="en-US" sz="2400" b="0" i="0" dirty="0">
                <a:solidFill>
                  <a:srgbClr val="4C5F6F"/>
                </a:solidFill>
                <a:effectLst/>
                <a:latin typeface="Roboto" panose="02000000000000000000" pitchFamily="2" charset="0"/>
              </a:rPr>
              <a:t>The factor score is also called the component score.  This score is of all row and columns, which can be used as an index of all variables and can be used for further analysis.  We can standardize this score by multiplying a common term.  With this factor score, whatever analysis we will do, we will assume that all variables will behave as factor scores and will move.</a:t>
            </a:r>
            <a:endParaRPr lang="en-US" dirty="0"/>
          </a:p>
        </p:txBody>
      </p:sp>
      <p:sp>
        <p:nvSpPr>
          <p:cNvPr id="5" name="TextBox 4">
            <a:extLst>
              <a:ext uri="{FF2B5EF4-FFF2-40B4-BE49-F238E27FC236}">
                <a16:creationId xmlns:a16="http://schemas.microsoft.com/office/drawing/2014/main" id="{145038A8-90AE-43C1-A88D-C8C245C16E3D}"/>
              </a:ext>
            </a:extLst>
          </p:cNvPr>
          <p:cNvSpPr txBox="1"/>
          <p:nvPr/>
        </p:nvSpPr>
        <p:spPr>
          <a:xfrm>
            <a:off x="0" y="6488668"/>
            <a:ext cx="11046279" cy="369332"/>
          </a:xfrm>
          <a:prstGeom prst="rect">
            <a:avLst/>
          </a:prstGeom>
          <a:solidFill>
            <a:schemeClr val="accent2">
              <a:lumMod val="20000"/>
              <a:lumOff val="80000"/>
            </a:schemeClr>
          </a:solidFill>
        </p:spPr>
        <p:txBody>
          <a:bodyPr wrap="square">
            <a:spAutoFit/>
          </a:bodyPr>
          <a:lstStyle/>
          <a:p>
            <a:r>
              <a:rPr lang="en-US" dirty="0">
                <a:hlinkClick r:id="rId2"/>
              </a:rPr>
              <a:t>https://www.statisticssolutions.com/free-resources/directory-of-statistical-analyses/factor-analysis/</a:t>
            </a:r>
            <a:r>
              <a:rPr lang="en-US" dirty="0"/>
              <a:t> </a:t>
            </a:r>
          </a:p>
        </p:txBody>
      </p:sp>
    </p:spTree>
    <p:extLst>
      <p:ext uri="{BB962C8B-B14F-4D97-AF65-F5344CB8AC3E}">
        <p14:creationId xmlns:p14="http://schemas.microsoft.com/office/powerpoint/2010/main" val="8663943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9E4B885-7B84-4F7C-9156-B75AD7006B88}"/>
              </a:ext>
            </a:extLst>
          </p:cNvPr>
          <p:cNvSpPr>
            <a:spLocks noGrp="1"/>
          </p:cNvSpPr>
          <p:nvPr>
            <p:ph type="title"/>
          </p:nvPr>
        </p:nvSpPr>
        <p:spPr/>
        <p:txBody>
          <a:bodyPr/>
          <a:lstStyle/>
          <a:p>
            <a:r>
              <a:rPr lang="en-US" sz="2800" u="none" strike="noStrike" baseline="0" dirty="0">
                <a:latin typeface="FranklinGothic-BookItalic"/>
              </a:rPr>
              <a:t>Perceptions of one customer of airlines on key attributes</a:t>
            </a:r>
            <a:endParaRPr lang="en-US" sz="4400" dirty="0"/>
          </a:p>
        </p:txBody>
      </p:sp>
      <p:graphicFrame>
        <p:nvGraphicFramePr>
          <p:cNvPr id="10" name="Content Placeholder 9">
            <a:extLst>
              <a:ext uri="{FF2B5EF4-FFF2-40B4-BE49-F238E27FC236}">
                <a16:creationId xmlns:a16="http://schemas.microsoft.com/office/drawing/2014/main" id="{6BD408BD-1C9D-4FEF-A45C-4EF47042725E}"/>
              </a:ext>
            </a:extLst>
          </p:cNvPr>
          <p:cNvGraphicFramePr>
            <a:graphicFrameLocks noGrp="1"/>
          </p:cNvGraphicFramePr>
          <p:nvPr>
            <p:ph idx="1"/>
            <p:extLst>
              <p:ext uri="{D42A27DB-BD31-4B8C-83A1-F6EECF244321}">
                <p14:modId xmlns:p14="http://schemas.microsoft.com/office/powerpoint/2010/main" val="474032935"/>
              </p:ext>
            </p:extLst>
          </p:nvPr>
        </p:nvGraphicFramePr>
        <p:xfrm>
          <a:off x="181428" y="717579"/>
          <a:ext cx="11625943" cy="3321021"/>
        </p:xfrm>
        <a:graphic>
          <a:graphicData uri="http://schemas.openxmlformats.org/drawingml/2006/table">
            <a:tbl>
              <a:tblPr firstRow="1" firstCol="1" bandRow="1">
                <a:tableStyleId>{69012ECD-51FC-41F1-AA8D-1B2483CD663E}</a:tableStyleId>
              </a:tblPr>
              <a:tblGrid>
                <a:gridCol w="2841171">
                  <a:extLst>
                    <a:ext uri="{9D8B030D-6E8A-4147-A177-3AD203B41FA5}">
                      <a16:colId xmlns:a16="http://schemas.microsoft.com/office/drawing/2014/main" val="1095696407"/>
                    </a:ext>
                  </a:extLst>
                </a:gridCol>
                <a:gridCol w="1829082">
                  <a:extLst>
                    <a:ext uri="{9D8B030D-6E8A-4147-A177-3AD203B41FA5}">
                      <a16:colId xmlns:a16="http://schemas.microsoft.com/office/drawing/2014/main" val="3352900767"/>
                    </a:ext>
                  </a:extLst>
                </a:gridCol>
                <a:gridCol w="1577450">
                  <a:extLst>
                    <a:ext uri="{9D8B030D-6E8A-4147-A177-3AD203B41FA5}">
                      <a16:colId xmlns:a16="http://schemas.microsoft.com/office/drawing/2014/main" val="1986783974"/>
                    </a:ext>
                  </a:extLst>
                </a:gridCol>
                <a:gridCol w="1813449">
                  <a:extLst>
                    <a:ext uri="{9D8B030D-6E8A-4147-A177-3AD203B41FA5}">
                      <a16:colId xmlns:a16="http://schemas.microsoft.com/office/drawing/2014/main" val="1480164687"/>
                    </a:ext>
                  </a:extLst>
                </a:gridCol>
                <a:gridCol w="1626304">
                  <a:extLst>
                    <a:ext uri="{9D8B030D-6E8A-4147-A177-3AD203B41FA5}">
                      <a16:colId xmlns:a16="http://schemas.microsoft.com/office/drawing/2014/main" val="761663188"/>
                    </a:ext>
                  </a:extLst>
                </a:gridCol>
                <a:gridCol w="1938487">
                  <a:extLst>
                    <a:ext uri="{9D8B030D-6E8A-4147-A177-3AD203B41FA5}">
                      <a16:colId xmlns:a16="http://schemas.microsoft.com/office/drawing/2014/main" val="1383962804"/>
                    </a:ext>
                  </a:extLst>
                </a:gridCol>
              </a:tblGrid>
              <a:tr h="683242">
                <a:tc>
                  <a:txBody>
                    <a:bodyPr/>
                    <a:lstStyle/>
                    <a:p>
                      <a:pPr marL="0" marR="0" algn="ctr">
                        <a:lnSpc>
                          <a:spcPct val="107000"/>
                        </a:lnSpc>
                        <a:spcBef>
                          <a:spcPts val="0"/>
                        </a:spcBef>
                        <a:spcAft>
                          <a:spcPts val="0"/>
                        </a:spcAft>
                      </a:pPr>
                      <a:r>
                        <a:rPr lang="en-US" sz="2400">
                          <a:effectLst/>
                        </a:rPr>
                        <a:t>Attributes/Brands</a:t>
                      </a:r>
                      <a:endParaRPr lang="en-US" sz="18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a:effectLst/>
                        </a:rPr>
                        <a:t>JetBlue</a:t>
                      </a:r>
                      <a:endParaRPr lang="en-US" sz="18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a:effectLst/>
                        </a:rPr>
                        <a:t>United</a:t>
                      </a:r>
                      <a:endParaRPr lang="en-US" sz="18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a:effectLst/>
                        </a:rPr>
                        <a:t>American</a:t>
                      </a:r>
                      <a:endParaRPr lang="en-US" sz="18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a:effectLst/>
                        </a:rPr>
                        <a:t>Spirit</a:t>
                      </a:r>
                      <a:endParaRPr lang="en-US" sz="18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a:effectLst/>
                        </a:rPr>
                        <a:t>Southwest</a:t>
                      </a:r>
                      <a:endParaRPr lang="en-US" sz="18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50503004"/>
                  </a:ext>
                </a:extLst>
              </a:tr>
              <a:tr h="683242">
                <a:tc>
                  <a:txBody>
                    <a:bodyPr/>
                    <a:lstStyle/>
                    <a:p>
                      <a:pPr marL="0" marR="0" algn="ctr">
                        <a:lnSpc>
                          <a:spcPct val="107000"/>
                        </a:lnSpc>
                        <a:spcBef>
                          <a:spcPts val="0"/>
                        </a:spcBef>
                        <a:spcAft>
                          <a:spcPts val="0"/>
                        </a:spcAft>
                      </a:pPr>
                      <a:r>
                        <a:rPr lang="en-US" sz="2400" dirty="0">
                          <a:effectLst/>
                        </a:rPr>
                        <a:t>Convenience</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gn="ctr">
                        <a:lnSpc>
                          <a:spcPct val="107000"/>
                        </a:lnSpc>
                        <a:spcBef>
                          <a:spcPts val="0"/>
                        </a:spcBef>
                        <a:spcAft>
                          <a:spcPts val="0"/>
                        </a:spcAft>
                      </a:pPr>
                      <a:r>
                        <a:rPr lang="en-US" sz="2400">
                          <a:effectLst/>
                        </a:rPr>
                        <a:t>5</a:t>
                      </a:r>
                      <a:endParaRPr lang="en-US" sz="18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a:effectLst/>
                        </a:rPr>
                        <a:t>8</a:t>
                      </a:r>
                      <a:endParaRPr lang="en-US" sz="18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a:effectLst/>
                        </a:rPr>
                        <a:t>3</a:t>
                      </a:r>
                      <a:endParaRPr lang="en-US" sz="18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dirty="0">
                          <a:effectLst/>
                        </a:rPr>
                        <a:t>3</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a:effectLst/>
                        </a:rPr>
                        <a:t>8</a:t>
                      </a:r>
                      <a:endParaRPr lang="en-US" sz="18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911624"/>
                  </a:ext>
                </a:extLst>
              </a:tr>
              <a:tr h="683242">
                <a:tc>
                  <a:txBody>
                    <a:bodyPr/>
                    <a:lstStyle/>
                    <a:p>
                      <a:pPr marL="0" marR="0" algn="ctr">
                        <a:lnSpc>
                          <a:spcPct val="107000"/>
                        </a:lnSpc>
                        <a:spcBef>
                          <a:spcPts val="0"/>
                        </a:spcBef>
                        <a:spcAft>
                          <a:spcPts val="0"/>
                        </a:spcAft>
                      </a:pPr>
                      <a:r>
                        <a:rPr lang="en-US" sz="2400" dirty="0">
                          <a:effectLst/>
                        </a:rPr>
                        <a:t>Punctuality</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gn="ctr">
                        <a:lnSpc>
                          <a:spcPct val="107000"/>
                        </a:lnSpc>
                        <a:spcBef>
                          <a:spcPts val="0"/>
                        </a:spcBef>
                        <a:spcAft>
                          <a:spcPts val="0"/>
                        </a:spcAft>
                      </a:pPr>
                      <a:r>
                        <a:rPr lang="en-US" sz="2400">
                          <a:effectLst/>
                        </a:rPr>
                        <a:t>6</a:t>
                      </a:r>
                      <a:endParaRPr lang="en-US" sz="18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a:effectLst/>
                        </a:rPr>
                        <a:t>5</a:t>
                      </a:r>
                      <a:endParaRPr lang="en-US" sz="18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a:effectLst/>
                        </a:rPr>
                        <a:t>5</a:t>
                      </a:r>
                      <a:endParaRPr lang="en-US" sz="18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a:effectLst/>
                        </a:rPr>
                        <a:t>4</a:t>
                      </a:r>
                      <a:endParaRPr lang="en-US" sz="18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a:effectLst/>
                        </a:rPr>
                        <a:t>8</a:t>
                      </a:r>
                      <a:endParaRPr lang="en-US" sz="18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735149"/>
                  </a:ext>
                </a:extLst>
              </a:tr>
              <a:tr h="683242">
                <a:tc>
                  <a:txBody>
                    <a:bodyPr/>
                    <a:lstStyle/>
                    <a:p>
                      <a:pPr marL="0" marR="0" algn="ctr">
                        <a:lnSpc>
                          <a:spcPct val="107000"/>
                        </a:lnSpc>
                        <a:spcBef>
                          <a:spcPts val="0"/>
                        </a:spcBef>
                        <a:spcAft>
                          <a:spcPts val="0"/>
                        </a:spcAft>
                      </a:pPr>
                      <a:r>
                        <a:rPr lang="en-US" sz="2400" dirty="0">
                          <a:effectLst/>
                        </a:rPr>
                        <a:t>Overall Service</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gn="ctr">
                        <a:lnSpc>
                          <a:spcPct val="107000"/>
                        </a:lnSpc>
                        <a:spcBef>
                          <a:spcPts val="0"/>
                        </a:spcBef>
                        <a:spcAft>
                          <a:spcPts val="0"/>
                        </a:spcAft>
                      </a:pPr>
                      <a:r>
                        <a:rPr lang="en-US" sz="2400">
                          <a:effectLst/>
                        </a:rPr>
                        <a:t>8</a:t>
                      </a:r>
                      <a:endParaRPr lang="en-US" sz="18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a:effectLst/>
                        </a:rPr>
                        <a:t>7</a:t>
                      </a:r>
                      <a:endParaRPr lang="en-US" sz="18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a:effectLst/>
                        </a:rPr>
                        <a:t>5</a:t>
                      </a:r>
                      <a:endParaRPr lang="en-US" sz="18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a:effectLst/>
                        </a:rPr>
                        <a:t>4</a:t>
                      </a:r>
                      <a:endParaRPr lang="en-US" sz="18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a:effectLst/>
                        </a:rPr>
                        <a:t>6</a:t>
                      </a:r>
                      <a:endParaRPr lang="en-US" sz="18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09375983"/>
                  </a:ext>
                </a:extLst>
              </a:tr>
              <a:tr h="588053">
                <a:tc>
                  <a:txBody>
                    <a:bodyPr/>
                    <a:lstStyle/>
                    <a:p>
                      <a:pPr marL="0" marR="0" algn="ctr">
                        <a:lnSpc>
                          <a:spcPct val="107000"/>
                        </a:lnSpc>
                        <a:spcBef>
                          <a:spcPts val="0"/>
                        </a:spcBef>
                        <a:spcAft>
                          <a:spcPts val="0"/>
                        </a:spcAft>
                      </a:pPr>
                      <a:r>
                        <a:rPr lang="en-US" sz="2400" dirty="0">
                          <a:effectLst/>
                        </a:rPr>
                        <a:t>Comfort</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gn="ctr">
                        <a:lnSpc>
                          <a:spcPct val="107000"/>
                        </a:lnSpc>
                        <a:spcBef>
                          <a:spcPts val="0"/>
                        </a:spcBef>
                        <a:spcAft>
                          <a:spcPts val="0"/>
                        </a:spcAft>
                      </a:pPr>
                      <a:r>
                        <a:rPr lang="en-US" sz="2400">
                          <a:effectLst/>
                        </a:rPr>
                        <a:t>6</a:t>
                      </a:r>
                      <a:endParaRPr lang="en-US" sz="18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a:effectLst/>
                        </a:rPr>
                        <a:t>6</a:t>
                      </a:r>
                      <a:endParaRPr lang="en-US" sz="18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a:effectLst/>
                        </a:rPr>
                        <a:t>4</a:t>
                      </a:r>
                      <a:endParaRPr lang="en-US" sz="18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dirty="0">
                          <a:effectLst/>
                        </a:rPr>
                        <a:t>4</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dirty="0">
                          <a:effectLst/>
                        </a:rPr>
                        <a:t>3</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7271113"/>
                  </a:ext>
                </a:extLst>
              </a:tr>
            </a:tbl>
          </a:graphicData>
        </a:graphic>
      </p:graphicFrame>
      <p:sp>
        <p:nvSpPr>
          <p:cNvPr id="12" name="TextBox 11">
            <a:extLst>
              <a:ext uri="{FF2B5EF4-FFF2-40B4-BE49-F238E27FC236}">
                <a16:creationId xmlns:a16="http://schemas.microsoft.com/office/drawing/2014/main" id="{E841DE2B-9A91-422E-80ED-F269916C2580}"/>
              </a:ext>
            </a:extLst>
          </p:cNvPr>
          <p:cNvSpPr txBox="1"/>
          <p:nvPr/>
        </p:nvSpPr>
        <p:spPr>
          <a:xfrm>
            <a:off x="0" y="4374602"/>
            <a:ext cx="11988800" cy="2246769"/>
          </a:xfrm>
          <a:prstGeom prst="rect">
            <a:avLst/>
          </a:prstGeom>
          <a:noFill/>
        </p:spPr>
        <p:txBody>
          <a:bodyPr wrap="square">
            <a:spAutoFit/>
          </a:bodyPr>
          <a:lstStyle/>
          <a:p>
            <a:pPr marL="457200" indent="-457200" algn="l">
              <a:buFont typeface="Arial" panose="020B0604020202020204" pitchFamily="34" charset="0"/>
              <a:buChar char="•"/>
            </a:pPr>
            <a:r>
              <a:rPr lang="en-US" sz="2800" b="1" dirty="0"/>
              <a:t>D</a:t>
            </a:r>
            <a:r>
              <a:rPr lang="en-US" sz="2800" b="1" i="0" u="none" strike="noStrike" baseline="0" dirty="0"/>
              <a:t>ata are usually averaged across customers to obtain average perceptions</a:t>
            </a:r>
            <a:r>
              <a:rPr lang="en-US" sz="2800" b="0" i="0" u="none" strike="noStrike" baseline="0" dirty="0"/>
              <a:t>, which represent the perceptions of the target segment.</a:t>
            </a:r>
          </a:p>
          <a:p>
            <a:pPr marL="457200" indent="-457200" algn="l">
              <a:buFont typeface="Arial" panose="020B0604020202020204" pitchFamily="34" charset="0"/>
              <a:buChar char="•"/>
            </a:pPr>
            <a:r>
              <a:rPr lang="en-US" sz="2800" dirty="0"/>
              <a:t>A key assumption of perceptual maps is that </a:t>
            </a:r>
            <a:r>
              <a:rPr lang="en-US" sz="2800" b="1" dirty="0"/>
              <a:t>customers in a target segment share similar perceptions </a:t>
            </a:r>
            <a:r>
              <a:rPr lang="en-US" sz="2800" dirty="0"/>
              <a:t>about the competing alternatives available to them.</a:t>
            </a:r>
          </a:p>
        </p:txBody>
      </p:sp>
    </p:spTree>
    <p:extLst>
      <p:ext uri="{BB962C8B-B14F-4D97-AF65-F5344CB8AC3E}">
        <p14:creationId xmlns:p14="http://schemas.microsoft.com/office/powerpoint/2010/main" val="26245814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16F3B-CC10-4414-AE04-DBEFFB1A8B9D}"/>
              </a:ext>
            </a:extLst>
          </p:cNvPr>
          <p:cNvSpPr>
            <a:spLocks noGrp="1"/>
          </p:cNvSpPr>
          <p:nvPr>
            <p:ph type="title"/>
          </p:nvPr>
        </p:nvSpPr>
        <p:spPr/>
        <p:txBody>
          <a:bodyPr>
            <a:normAutofit/>
          </a:bodyPr>
          <a:lstStyle/>
          <a:p>
            <a:r>
              <a:rPr lang="en-US" sz="4000" b="0" i="1" u="none" strike="noStrike" baseline="0" dirty="0">
                <a:latin typeface="FranklinGothic-BookItalic"/>
              </a:rPr>
              <a:t>Airline perceptual map</a:t>
            </a:r>
            <a:endParaRPr lang="en-US" sz="6600" dirty="0"/>
          </a:p>
        </p:txBody>
      </p:sp>
      <p:pic>
        <p:nvPicPr>
          <p:cNvPr id="5" name="Picture 4">
            <a:extLst>
              <a:ext uri="{FF2B5EF4-FFF2-40B4-BE49-F238E27FC236}">
                <a16:creationId xmlns:a16="http://schemas.microsoft.com/office/drawing/2014/main" id="{E838B83E-F785-42F7-B1B9-6633D5E32B9D}"/>
              </a:ext>
            </a:extLst>
          </p:cNvPr>
          <p:cNvPicPr>
            <a:picLocks noChangeAspect="1"/>
          </p:cNvPicPr>
          <p:nvPr/>
        </p:nvPicPr>
        <p:blipFill>
          <a:blip r:embed="rId2"/>
          <a:stretch>
            <a:fillRect/>
          </a:stretch>
        </p:blipFill>
        <p:spPr>
          <a:xfrm>
            <a:off x="2011426" y="1250114"/>
            <a:ext cx="7094996" cy="5562952"/>
          </a:xfrm>
          <a:prstGeom prst="rect">
            <a:avLst/>
          </a:prstGeom>
        </p:spPr>
      </p:pic>
      <p:sp>
        <p:nvSpPr>
          <p:cNvPr id="6" name="TextBox 5">
            <a:extLst>
              <a:ext uri="{FF2B5EF4-FFF2-40B4-BE49-F238E27FC236}">
                <a16:creationId xmlns:a16="http://schemas.microsoft.com/office/drawing/2014/main" id="{00855E2A-A080-45EB-8F58-AC3A453D33EB}"/>
              </a:ext>
            </a:extLst>
          </p:cNvPr>
          <p:cNvSpPr txBox="1"/>
          <p:nvPr/>
        </p:nvSpPr>
        <p:spPr>
          <a:xfrm>
            <a:off x="9002486" y="1916863"/>
            <a:ext cx="3010444" cy="1477328"/>
          </a:xfrm>
          <a:prstGeom prst="rect">
            <a:avLst/>
          </a:prstGeom>
          <a:noFill/>
        </p:spPr>
        <p:txBody>
          <a:bodyPr wrap="square">
            <a:spAutoFit/>
          </a:bodyPr>
          <a:lstStyle/>
          <a:p>
            <a:pPr algn="l"/>
            <a:r>
              <a:rPr lang="en-US" sz="1800" b="1" i="0" u="none" strike="noStrike" baseline="0" dirty="0">
                <a:latin typeface="Tahoma" panose="020B0604030504040204" pitchFamily="34" charset="0"/>
              </a:rPr>
              <a:t>Companies are plotted on the basis of their average score by all respondents for each attribute</a:t>
            </a:r>
            <a:endParaRPr lang="en-US" dirty="0"/>
          </a:p>
        </p:txBody>
      </p:sp>
    </p:spTree>
    <p:extLst>
      <p:ext uri="{BB962C8B-B14F-4D97-AF65-F5344CB8AC3E}">
        <p14:creationId xmlns:p14="http://schemas.microsoft.com/office/powerpoint/2010/main" val="31395459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Mapping the attributes along two dimensions.</a:t>
            </a:r>
          </a:p>
        </p:txBody>
      </p:sp>
      <p:sp>
        <p:nvSpPr>
          <p:cNvPr id="7" name="Rounded Rectangle 6"/>
          <p:cNvSpPr/>
          <p:nvPr/>
        </p:nvSpPr>
        <p:spPr>
          <a:xfrm>
            <a:off x="4261757" y="1523941"/>
            <a:ext cx="3904172" cy="2378035"/>
          </a:xfrm>
          <a:prstGeom prst="round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1"/>
          <a:lstStyle/>
          <a:p>
            <a:pPr algn="ctr">
              <a:defRPr/>
            </a:pPr>
            <a:r>
              <a:rPr lang="en-US" sz="2800" i="1" dirty="0">
                <a:solidFill>
                  <a:srgbClr val="EEECE1">
                    <a:lumMod val="10000"/>
                  </a:srgbClr>
                </a:solidFill>
                <a:latin typeface="Open Sans" panose="020B0606030504020204" pitchFamily="34" charset="0"/>
                <a:ea typeface="Open Sans" panose="020B0606030504020204" pitchFamily="34" charset="0"/>
                <a:cs typeface="Open Sans" panose="020B0606030504020204" pitchFamily="34" charset="0"/>
              </a:rPr>
              <a:t>Highly correlated</a:t>
            </a:r>
          </a:p>
        </p:txBody>
      </p:sp>
      <p:sp>
        <p:nvSpPr>
          <p:cNvPr id="8" name="Rounded Rectangle 7"/>
          <p:cNvSpPr/>
          <p:nvPr/>
        </p:nvSpPr>
        <p:spPr>
          <a:xfrm>
            <a:off x="4261757" y="4158284"/>
            <a:ext cx="3827972" cy="2154382"/>
          </a:xfrm>
          <a:prstGeom prst="round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1"/>
          <a:lstStyle/>
          <a:p>
            <a:pPr algn="ctr">
              <a:defRPr/>
            </a:pPr>
            <a:r>
              <a:rPr lang="en-US" sz="2800" i="1" dirty="0">
                <a:solidFill>
                  <a:srgbClr val="EEECE1">
                    <a:lumMod val="10000"/>
                  </a:srgbClr>
                </a:solidFill>
                <a:latin typeface="Open Sans" panose="020B0606030504020204" pitchFamily="34" charset="0"/>
                <a:ea typeface="Open Sans" panose="020B0606030504020204" pitchFamily="34" charset="0"/>
                <a:cs typeface="Open Sans" panose="020B0606030504020204" pitchFamily="34" charset="0"/>
              </a:rPr>
              <a:t>Uncorrelated</a:t>
            </a:r>
          </a:p>
        </p:txBody>
      </p:sp>
      <p:grpSp>
        <p:nvGrpSpPr>
          <p:cNvPr id="9" name="Group 37"/>
          <p:cNvGrpSpPr/>
          <p:nvPr/>
        </p:nvGrpSpPr>
        <p:grpSpPr>
          <a:xfrm>
            <a:off x="5689032" y="4921078"/>
            <a:ext cx="1296194" cy="1066006"/>
            <a:chOff x="2666206" y="4420394"/>
            <a:chExt cx="1296194" cy="1066006"/>
          </a:xfrm>
        </p:grpSpPr>
        <p:cxnSp>
          <p:nvCxnSpPr>
            <p:cNvPr id="10" name="Straight Arrow Connector 9"/>
            <p:cNvCxnSpPr/>
            <p:nvPr/>
          </p:nvCxnSpPr>
          <p:spPr>
            <a:xfrm>
              <a:off x="2667000" y="5484812"/>
              <a:ext cx="1295400" cy="1588"/>
            </a:xfrm>
            <a:prstGeom prst="straightConnector1">
              <a:avLst/>
            </a:prstGeom>
            <a:ln w="28575">
              <a:solidFill>
                <a:srgbClr val="0153A5"/>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5400000" flipH="1" flipV="1">
              <a:off x="2134394" y="4952206"/>
              <a:ext cx="1065212" cy="1588"/>
            </a:xfrm>
            <a:prstGeom prst="straightConnector1">
              <a:avLst/>
            </a:prstGeom>
            <a:ln w="28575">
              <a:solidFill>
                <a:srgbClr val="0153A5"/>
              </a:solidFill>
              <a:tailEnd type="arrow"/>
            </a:ln>
          </p:spPr>
          <p:style>
            <a:lnRef idx="1">
              <a:schemeClr val="accent1"/>
            </a:lnRef>
            <a:fillRef idx="0">
              <a:schemeClr val="accent1"/>
            </a:fillRef>
            <a:effectRef idx="0">
              <a:schemeClr val="accent1"/>
            </a:effectRef>
            <a:fontRef idx="minor">
              <a:schemeClr val="tx1"/>
            </a:fontRef>
          </p:style>
        </p:cxnSp>
      </p:grpSp>
      <p:sp>
        <p:nvSpPr>
          <p:cNvPr id="12" name="Rounded Rectangle 11"/>
          <p:cNvSpPr/>
          <p:nvPr/>
        </p:nvSpPr>
        <p:spPr>
          <a:xfrm>
            <a:off x="8394529" y="4158284"/>
            <a:ext cx="3505200" cy="2154382"/>
          </a:xfrm>
          <a:prstGeom prst="round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1"/>
          <a:lstStyle/>
          <a:p>
            <a:pPr algn="ctr">
              <a:defRPr/>
            </a:pPr>
            <a:r>
              <a:rPr lang="en-US" sz="2800" i="1" dirty="0">
                <a:solidFill>
                  <a:srgbClr val="EEECE1">
                    <a:lumMod val="10000"/>
                  </a:srgbClr>
                </a:solidFill>
                <a:latin typeface="Open Sans" panose="020B0606030504020204" pitchFamily="34" charset="0"/>
                <a:ea typeface="Open Sans" panose="020B0606030504020204" pitchFamily="34" charset="0"/>
                <a:cs typeface="Open Sans" panose="020B0606030504020204" pitchFamily="34" charset="0"/>
              </a:rPr>
              <a:t>Negatively correlated</a:t>
            </a:r>
          </a:p>
        </p:txBody>
      </p:sp>
      <p:grpSp>
        <p:nvGrpSpPr>
          <p:cNvPr id="13" name="Group 21"/>
          <p:cNvGrpSpPr/>
          <p:nvPr/>
        </p:nvGrpSpPr>
        <p:grpSpPr>
          <a:xfrm>
            <a:off x="8851729" y="5299696"/>
            <a:ext cx="2590800" cy="382588"/>
            <a:chOff x="685800" y="4876800"/>
            <a:chExt cx="2590800" cy="382588"/>
          </a:xfrm>
        </p:grpSpPr>
        <p:cxnSp>
          <p:nvCxnSpPr>
            <p:cNvPr id="14" name="Straight Arrow Connector 13"/>
            <p:cNvCxnSpPr/>
            <p:nvPr/>
          </p:nvCxnSpPr>
          <p:spPr>
            <a:xfrm>
              <a:off x="1981200" y="5257800"/>
              <a:ext cx="1295400" cy="1588"/>
            </a:xfrm>
            <a:prstGeom prst="straightConnector1">
              <a:avLst/>
            </a:prstGeom>
            <a:ln w="28575">
              <a:solidFill>
                <a:srgbClr val="0153A5"/>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10800000">
              <a:off x="685800" y="4876800"/>
              <a:ext cx="1295400" cy="381000"/>
            </a:xfrm>
            <a:prstGeom prst="straightConnector1">
              <a:avLst/>
            </a:prstGeom>
            <a:ln w="28575">
              <a:solidFill>
                <a:srgbClr val="0153A5"/>
              </a:solidFill>
              <a:tailEnd type="arrow"/>
            </a:ln>
          </p:spPr>
          <p:style>
            <a:lnRef idx="1">
              <a:schemeClr val="accent1"/>
            </a:lnRef>
            <a:fillRef idx="0">
              <a:schemeClr val="accent1"/>
            </a:fillRef>
            <a:effectRef idx="0">
              <a:schemeClr val="accent1"/>
            </a:effectRef>
            <a:fontRef idx="minor">
              <a:schemeClr val="tx1"/>
            </a:fontRef>
          </p:style>
        </p:cxnSp>
      </p:grpSp>
      <p:sp>
        <p:nvSpPr>
          <p:cNvPr id="16" name="Rounded Rectangle 15"/>
          <p:cNvSpPr/>
          <p:nvPr/>
        </p:nvSpPr>
        <p:spPr>
          <a:xfrm>
            <a:off x="8394529" y="1523941"/>
            <a:ext cx="3581400" cy="2378035"/>
          </a:xfrm>
          <a:prstGeom prst="round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1"/>
          <a:lstStyle/>
          <a:p>
            <a:pPr algn="ctr">
              <a:defRPr/>
            </a:pPr>
            <a:r>
              <a:rPr lang="en-US" sz="2800" i="1" dirty="0">
                <a:solidFill>
                  <a:srgbClr val="EEECE1">
                    <a:lumMod val="10000"/>
                  </a:srgbClr>
                </a:solidFill>
                <a:latin typeface="Open Sans" panose="020B0606030504020204" pitchFamily="34" charset="0"/>
                <a:ea typeface="Open Sans" panose="020B0606030504020204" pitchFamily="34" charset="0"/>
                <a:cs typeface="Open Sans" panose="020B0606030504020204" pitchFamily="34" charset="0"/>
              </a:rPr>
              <a:t>Somewhat correlated</a:t>
            </a:r>
          </a:p>
        </p:txBody>
      </p:sp>
      <p:grpSp>
        <p:nvGrpSpPr>
          <p:cNvPr id="17" name="Group 36"/>
          <p:cNvGrpSpPr/>
          <p:nvPr/>
        </p:nvGrpSpPr>
        <p:grpSpPr>
          <a:xfrm>
            <a:off x="9499429" y="2584206"/>
            <a:ext cx="1295400" cy="915988"/>
            <a:chOff x="6477000" y="2133600"/>
            <a:chExt cx="1295400" cy="915988"/>
          </a:xfrm>
        </p:grpSpPr>
        <p:cxnSp>
          <p:nvCxnSpPr>
            <p:cNvPr id="18" name="Straight Arrow Connector 17"/>
            <p:cNvCxnSpPr/>
            <p:nvPr/>
          </p:nvCxnSpPr>
          <p:spPr>
            <a:xfrm>
              <a:off x="6477000" y="3048000"/>
              <a:ext cx="1295400" cy="1588"/>
            </a:xfrm>
            <a:prstGeom prst="straightConnector1">
              <a:avLst/>
            </a:prstGeom>
            <a:ln w="28575">
              <a:solidFill>
                <a:srgbClr val="0153A5"/>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6477000" y="2133600"/>
              <a:ext cx="1143000" cy="914400"/>
            </a:xfrm>
            <a:prstGeom prst="straightConnector1">
              <a:avLst/>
            </a:prstGeom>
            <a:ln w="28575">
              <a:solidFill>
                <a:srgbClr val="0153A5"/>
              </a:solidFill>
              <a:tailEnd type="arrow"/>
            </a:ln>
          </p:spPr>
          <p:style>
            <a:lnRef idx="1">
              <a:schemeClr val="accent1"/>
            </a:lnRef>
            <a:fillRef idx="0">
              <a:schemeClr val="accent1"/>
            </a:fillRef>
            <a:effectRef idx="0">
              <a:schemeClr val="accent1"/>
            </a:effectRef>
            <a:fontRef idx="minor">
              <a:schemeClr val="tx1"/>
            </a:fontRef>
          </p:style>
        </p:cxnSp>
      </p:grpSp>
      <p:cxnSp>
        <p:nvCxnSpPr>
          <p:cNvPr id="20" name="Straight Arrow Connector 19"/>
          <p:cNvCxnSpPr>
            <a:cxnSpLocks/>
          </p:cNvCxnSpPr>
          <p:nvPr/>
        </p:nvCxnSpPr>
        <p:spPr>
          <a:xfrm>
            <a:off x="5384629" y="2390732"/>
            <a:ext cx="1295400" cy="1588"/>
          </a:xfrm>
          <a:prstGeom prst="straightConnector1">
            <a:avLst/>
          </a:prstGeom>
          <a:ln w="28575">
            <a:solidFill>
              <a:srgbClr val="0153A5"/>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cxnSpLocks/>
          </p:cNvCxnSpPr>
          <p:nvPr/>
        </p:nvCxnSpPr>
        <p:spPr>
          <a:xfrm flipV="1">
            <a:off x="5384629" y="2238332"/>
            <a:ext cx="1295400" cy="152400"/>
          </a:xfrm>
          <a:prstGeom prst="straightConnector1">
            <a:avLst/>
          </a:prstGeom>
          <a:ln w="28575">
            <a:solidFill>
              <a:srgbClr val="0153A5"/>
            </a:solidFill>
            <a:tailEnd type="arrow"/>
          </a:ln>
        </p:spPr>
        <p:style>
          <a:lnRef idx="1">
            <a:schemeClr val="accent1"/>
          </a:lnRef>
          <a:fillRef idx="0">
            <a:schemeClr val="accent1"/>
          </a:fillRef>
          <a:effectRef idx="0">
            <a:schemeClr val="accent1"/>
          </a:effectRef>
          <a:fontRef idx="minor">
            <a:schemeClr val="tx1"/>
          </a:fontRef>
        </p:style>
      </p:cxnSp>
      <p:cxnSp>
        <p:nvCxnSpPr>
          <p:cNvPr id="3" name="Straight Arrow Connector 2">
            <a:extLst>
              <a:ext uri="{FF2B5EF4-FFF2-40B4-BE49-F238E27FC236}">
                <a16:creationId xmlns:a16="http://schemas.microsoft.com/office/drawing/2014/main" id="{E65C8C8C-284C-423D-907D-F46A15EA2F44}"/>
              </a:ext>
            </a:extLst>
          </p:cNvPr>
          <p:cNvCxnSpPr>
            <a:cxnSpLocks/>
          </p:cNvCxnSpPr>
          <p:nvPr/>
        </p:nvCxnSpPr>
        <p:spPr>
          <a:xfrm flipV="1">
            <a:off x="762000" y="1451279"/>
            <a:ext cx="2394857" cy="652368"/>
          </a:xfrm>
          <a:prstGeom prst="straightConnector1">
            <a:avLst/>
          </a:prstGeom>
          <a:ln w="57150">
            <a:tailEnd type="triangle" w="lg" len="lg"/>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F18074AA-2FD3-4E2D-92D7-28D148B334DF}"/>
              </a:ext>
            </a:extLst>
          </p:cNvPr>
          <p:cNvSpPr txBox="1"/>
          <p:nvPr/>
        </p:nvSpPr>
        <p:spPr>
          <a:xfrm>
            <a:off x="27216" y="2298277"/>
            <a:ext cx="3815044" cy="3847207"/>
          </a:xfrm>
          <a:prstGeom prst="rect">
            <a:avLst/>
          </a:prstGeom>
          <a:noFill/>
        </p:spPr>
        <p:txBody>
          <a:bodyPr wrap="square" rtlCol="0">
            <a:spAutoFit/>
          </a:bodyPr>
          <a:lstStyle/>
          <a:p>
            <a:r>
              <a:rPr lang="en-US" sz="2000" dirty="0"/>
              <a:t>A </a:t>
            </a:r>
            <a:r>
              <a:rPr lang="en-US" sz="2800" b="1" dirty="0"/>
              <a:t>vector</a:t>
            </a:r>
            <a:r>
              <a:rPr lang="en-US" sz="2000" dirty="0"/>
              <a:t> indicates an attribute's </a:t>
            </a:r>
          </a:p>
          <a:p>
            <a:r>
              <a:rPr lang="en-US" sz="2000" b="1" dirty="0"/>
              <a:t>Magnitude and Direction</a:t>
            </a:r>
          </a:p>
          <a:p>
            <a:endParaRPr lang="en-US" sz="2800" dirty="0"/>
          </a:p>
          <a:p>
            <a:pPr algn="l"/>
            <a:r>
              <a:rPr lang="en-US" sz="2400" b="0" i="0" u="none" strike="noStrike" baseline="0" dirty="0">
                <a:latin typeface="Arial" panose="020B0604020202020204" pitchFamily="34" charset="0"/>
              </a:rPr>
              <a:t>In general, the longer an attribute vector, the more discrimination that attribute provides, on average, in differentiating products/subjects.</a:t>
            </a:r>
            <a:r>
              <a:rPr lang="en-US" sz="2800" dirty="0"/>
              <a:t> </a:t>
            </a:r>
          </a:p>
        </p:txBody>
      </p:sp>
      <p:sp>
        <p:nvSpPr>
          <p:cNvPr id="23" name="TextBox 22">
            <a:extLst>
              <a:ext uri="{FF2B5EF4-FFF2-40B4-BE49-F238E27FC236}">
                <a16:creationId xmlns:a16="http://schemas.microsoft.com/office/drawing/2014/main" id="{716E2138-D360-4F0D-AC75-BCCDCE58A265}"/>
              </a:ext>
            </a:extLst>
          </p:cNvPr>
          <p:cNvSpPr txBox="1"/>
          <p:nvPr/>
        </p:nvSpPr>
        <p:spPr>
          <a:xfrm>
            <a:off x="144235" y="6428409"/>
            <a:ext cx="8401050" cy="369332"/>
          </a:xfrm>
          <a:prstGeom prst="rect">
            <a:avLst/>
          </a:prstGeom>
          <a:solidFill>
            <a:schemeClr val="bg1">
              <a:lumMod val="95000"/>
            </a:schemeClr>
          </a:solidFill>
        </p:spPr>
        <p:txBody>
          <a:bodyPr wrap="square">
            <a:spAutoFit/>
          </a:bodyPr>
          <a:lstStyle/>
          <a:p>
            <a:r>
              <a:rPr lang="en-US" dirty="0">
                <a:hlinkClick r:id="rId3"/>
              </a:rPr>
              <a:t>http://www.populus.com/files/Perceptual%20Mapping_f_1.pdf</a:t>
            </a:r>
            <a:r>
              <a:rPr lang="en-US" dirty="0"/>
              <a:t> </a:t>
            </a:r>
          </a:p>
        </p:txBody>
      </p:sp>
      <p:sp>
        <p:nvSpPr>
          <p:cNvPr id="24" name="TextBox 23">
            <a:extLst>
              <a:ext uri="{FF2B5EF4-FFF2-40B4-BE49-F238E27FC236}">
                <a16:creationId xmlns:a16="http://schemas.microsoft.com/office/drawing/2014/main" id="{926EC228-B3C8-4D9A-9E52-BD3321425D3F}"/>
              </a:ext>
            </a:extLst>
          </p:cNvPr>
          <p:cNvSpPr txBox="1"/>
          <p:nvPr/>
        </p:nvSpPr>
        <p:spPr>
          <a:xfrm>
            <a:off x="4337957" y="2413957"/>
            <a:ext cx="3904172" cy="1569660"/>
          </a:xfrm>
          <a:prstGeom prst="rect">
            <a:avLst/>
          </a:prstGeom>
          <a:noFill/>
        </p:spPr>
        <p:txBody>
          <a:bodyPr wrap="square" rtlCol="0">
            <a:spAutoFit/>
          </a:bodyPr>
          <a:lstStyle/>
          <a:p>
            <a:r>
              <a:rPr lang="en-US" sz="2400" dirty="0"/>
              <a:t>Represent some common underlying dimension that these two attributes are correlated.</a:t>
            </a:r>
          </a:p>
        </p:txBody>
      </p:sp>
    </p:spTree>
    <p:extLst>
      <p:ext uri="{BB962C8B-B14F-4D97-AF65-F5344CB8AC3E}">
        <p14:creationId xmlns:p14="http://schemas.microsoft.com/office/powerpoint/2010/main" val="12286934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Mapping the dimensions</a:t>
            </a:r>
          </a:p>
        </p:txBody>
      </p:sp>
      <p:sp>
        <p:nvSpPr>
          <p:cNvPr id="4" name="Rounded Rectangle 3"/>
          <p:cNvSpPr/>
          <p:nvPr/>
        </p:nvSpPr>
        <p:spPr>
          <a:xfrm>
            <a:off x="2594265" y="1893364"/>
            <a:ext cx="7003473" cy="3827318"/>
          </a:xfrm>
          <a:prstGeom prst="roundRect">
            <a:avLst/>
          </a:prstGeom>
          <a:solidFill>
            <a:schemeClr val="bg1"/>
          </a:solidFill>
          <a:ln>
            <a:noFill/>
          </a:ln>
          <a:effectLst>
            <a:outerShdw blurRad="101600" sx="101000" sy="101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1"/>
          <a:lstStyle/>
          <a:p>
            <a:pPr algn="ctr">
              <a:defRPr/>
            </a:pPr>
            <a:endParaRPr lang="en-US" i="1" dirty="0">
              <a:solidFill>
                <a:srgbClr val="EEECE1">
                  <a:lumMod val="10000"/>
                </a:srgbClr>
              </a:solidFill>
              <a:latin typeface="Calibri"/>
            </a:endParaRPr>
          </a:p>
        </p:txBody>
      </p:sp>
      <p:grpSp>
        <p:nvGrpSpPr>
          <p:cNvPr id="5" name="Group 22"/>
          <p:cNvGrpSpPr/>
          <p:nvPr/>
        </p:nvGrpSpPr>
        <p:grpSpPr>
          <a:xfrm>
            <a:off x="3309257" y="3807024"/>
            <a:ext cx="5878286" cy="476310"/>
            <a:chOff x="2438400" y="5181600"/>
            <a:chExt cx="4191000" cy="476310"/>
          </a:xfrm>
        </p:grpSpPr>
        <p:cxnSp>
          <p:nvCxnSpPr>
            <p:cNvPr id="6" name="Straight Arrow Connector 5"/>
            <p:cNvCxnSpPr/>
            <p:nvPr/>
          </p:nvCxnSpPr>
          <p:spPr>
            <a:xfrm>
              <a:off x="4495800" y="5181600"/>
              <a:ext cx="20574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584577" y="5254823"/>
              <a:ext cx="1044823" cy="400110"/>
            </a:xfrm>
            <a:prstGeom prst="rect">
              <a:avLst/>
            </a:prstGeom>
            <a:noFill/>
          </p:spPr>
          <p:txBody>
            <a:bodyPr wrap="none" rtlCol="0">
              <a:spAutoFit/>
            </a:bodyPr>
            <a:lstStyle/>
            <a:p>
              <a:pPr algn="r">
                <a:defRPr/>
              </a:pPr>
              <a:r>
                <a:rPr lang="en-US" sz="2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Expensive</a:t>
              </a:r>
            </a:p>
          </p:txBody>
        </p:sp>
        <p:cxnSp>
          <p:nvCxnSpPr>
            <p:cNvPr id="8" name="Straight Arrow Connector 7"/>
            <p:cNvCxnSpPr/>
            <p:nvPr/>
          </p:nvCxnSpPr>
          <p:spPr>
            <a:xfrm>
              <a:off x="2438400" y="5181600"/>
              <a:ext cx="2057400" cy="1588"/>
            </a:xfrm>
            <a:prstGeom prst="straightConnector1">
              <a:avLst/>
            </a:prstGeom>
            <a:ln w="28575">
              <a:solidFill>
                <a:schemeClr val="bg1">
                  <a:lumMod val="50000"/>
                </a:schemeClr>
              </a:solidFill>
              <a:prstDash val="sysDot"/>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454528" y="5257800"/>
              <a:ext cx="1227455" cy="400110"/>
            </a:xfrm>
            <a:prstGeom prst="rect">
              <a:avLst/>
            </a:prstGeom>
            <a:noFill/>
          </p:spPr>
          <p:txBody>
            <a:bodyPr wrap="none" rtlCol="0">
              <a:spAutoFit/>
            </a:bodyPr>
            <a:lstStyle/>
            <a:p>
              <a:pPr>
                <a:defRPr/>
              </a:pPr>
              <a:r>
                <a:rPr lang="en-US" sz="2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Inexpensive</a:t>
              </a:r>
            </a:p>
          </p:txBody>
        </p:sp>
      </p:grpSp>
    </p:spTree>
    <p:extLst>
      <p:ext uri="{BB962C8B-B14F-4D97-AF65-F5344CB8AC3E}">
        <p14:creationId xmlns:p14="http://schemas.microsoft.com/office/powerpoint/2010/main" val="26122141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complete example</a:t>
            </a:r>
          </a:p>
        </p:txBody>
      </p:sp>
      <p:sp>
        <p:nvSpPr>
          <p:cNvPr id="4" name="Content Placeholder 3"/>
          <p:cNvSpPr>
            <a:spLocks noGrp="1"/>
          </p:cNvSpPr>
          <p:nvPr>
            <p:ph sz="half" idx="1"/>
          </p:nvPr>
        </p:nvSpPr>
        <p:spPr>
          <a:xfrm>
            <a:off x="114301" y="1336902"/>
            <a:ext cx="4984156" cy="5014907"/>
          </a:xfrm>
        </p:spPr>
        <p:txBody>
          <a:bodyPr>
            <a:normAutofit lnSpcReduction="10000"/>
          </a:bodyPr>
          <a:lstStyle/>
          <a:p>
            <a:pPr>
              <a:lnSpc>
                <a:spcPct val="100000"/>
              </a:lnSpc>
              <a:buNone/>
            </a:pPr>
            <a:r>
              <a:rPr lang="en-US" sz="2800" b="1" dirty="0"/>
              <a:t>Interpreting the map</a:t>
            </a:r>
          </a:p>
          <a:p>
            <a:pPr>
              <a:lnSpc>
                <a:spcPct val="100000"/>
              </a:lnSpc>
            </a:pPr>
            <a:r>
              <a:rPr lang="en-US" sz="2800" dirty="0"/>
              <a:t>Highly correlated dimensions go toward identical directions</a:t>
            </a:r>
            <a:br>
              <a:rPr lang="en-US" sz="2800" dirty="0"/>
            </a:br>
            <a:r>
              <a:rPr lang="en-US" sz="1800" i="1" dirty="0"/>
              <a:t>(e.g., price, sexy, seduction, special)</a:t>
            </a:r>
            <a:endParaRPr lang="en-US" i="1" dirty="0"/>
          </a:p>
          <a:p>
            <a:pPr>
              <a:lnSpc>
                <a:spcPct val="100000"/>
              </a:lnSpc>
            </a:pPr>
            <a:r>
              <a:rPr lang="en-US" sz="2800" dirty="0"/>
              <a:t>Negatively correlated dimensions go in opposite directions</a:t>
            </a:r>
            <a:r>
              <a:rPr lang="en-US" sz="3600" dirty="0"/>
              <a:t> </a:t>
            </a:r>
            <a:r>
              <a:rPr lang="en-US" sz="1800" i="1" dirty="0"/>
              <a:t>(e.g., redefine body, comfort)</a:t>
            </a:r>
            <a:endParaRPr lang="en-US" i="1" dirty="0"/>
          </a:p>
          <a:p>
            <a:pPr>
              <a:lnSpc>
                <a:spcPct val="100000"/>
              </a:lnSpc>
            </a:pPr>
            <a:r>
              <a:rPr lang="en-US" sz="2800" dirty="0"/>
              <a:t>The further away from the origin, the more significant/ meaningful</a:t>
            </a:r>
          </a:p>
        </p:txBody>
      </p:sp>
      <p:grpSp>
        <p:nvGrpSpPr>
          <p:cNvPr id="3" name="Group 2">
            <a:extLst>
              <a:ext uri="{FF2B5EF4-FFF2-40B4-BE49-F238E27FC236}">
                <a16:creationId xmlns:a16="http://schemas.microsoft.com/office/drawing/2014/main" id="{4426C742-38C8-4D7D-B3DE-D8E6321E5520}"/>
              </a:ext>
            </a:extLst>
          </p:cNvPr>
          <p:cNvGrpSpPr/>
          <p:nvPr/>
        </p:nvGrpSpPr>
        <p:grpSpPr>
          <a:xfrm>
            <a:off x="4903071" y="734786"/>
            <a:ext cx="7268700" cy="5567442"/>
            <a:chOff x="7269634" y="1975985"/>
            <a:chExt cx="4726081" cy="3922088"/>
          </a:xfrm>
        </p:grpSpPr>
        <p:sp>
          <p:nvSpPr>
            <p:cNvPr id="6" name="Rectangle 6"/>
            <p:cNvSpPr>
              <a:spLocks noChangeArrowheads="1"/>
            </p:cNvSpPr>
            <p:nvPr/>
          </p:nvSpPr>
          <p:spPr bwMode="auto">
            <a:xfrm>
              <a:off x="7415876" y="1975985"/>
              <a:ext cx="4175125" cy="3748088"/>
            </a:xfrm>
            <a:prstGeom prst="rect">
              <a:avLst/>
            </a:prstGeom>
            <a:noFill/>
            <a:ln w="9525">
              <a:solidFill>
                <a:srgbClr val="80808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7" name="Line 7"/>
            <p:cNvSpPr>
              <a:spLocks noChangeShapeType="1"/>
            </p:cNvSpPr>
            <p:nvPr/>
          </p:nvSpPr>
          <p:spPr bwMode="auto">
            <a:xfrm>
              <a:off x="8981150" y="1975985"/>
              <a:ext cx="0" cy="3748088"/>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8" name="Line 8"/>
            <p:cNvSpPr>
              <a:spLocks noChangeShapeType="1"/>
            </p:cNvSpPr>
            <p:nvPr/>
          </p:nvSpPr>
          <p:spPr bwMode="auto">
            <a:xfrm>
              <a:off x="8947813" y="5724073"/>
              <a:ext cx="33337"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9" name="Line 9"/>
            <p:cNvSpPr>
              <a:spLocks noChangeShapeType="1"/>
            </p:cNvSpPr>
            <p:nvPr/>
          </p:nvSpPr>
          <p:spPr bwMode="auto">
            <a:xfrm>
              <a:off x="8947813" y="5308148"/>
              <a:ext cx="33337"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10" name="Line 10"/>
            <p:cNvSpPr>
              <a:spLocks noChangeShapeType="1"/>
            </p:cNvSpPr>
            <p:nvPr/>
          </p:nvSpPr>
          <p:spPr bwMode="auto">
            <a:xfrm>
              <a:off x="8947813" y="4890635"/>
              <a:ext cx="33337"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11" name="Line 11"/>
            <p:cNvSpPr>
              <a:spLocks noChangeShapeType="1"/>
            </p:cNvSpPr>
            <p:nvPr/>
          </p:nvSpPr>
          <p:spPr bwMode="auto">
            <a:xfrm>
              <a:off x="8947813" y="4474710"/>
              <a:ext cx="33337"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12" name="Line 12"/>
            <p:cNvSpPr>
              <a:spLocks noChangeShapeType="1"/>
            </p:cNvSpPr>
            <p:nvPr/>
          </p:nvSpPr>
          <p:spPr bwMode="auto">
            <a:xfrm>
              <a:off x="8947813" y="4058785"/>
              <a:ext cx="33337"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13" name="Line 13"/>
            <p:cNvSpPr>
              <a:spLocks noChangeShapeType="1"/>
            </p:cNvSpPr>
            <p:nvPr/>
          </p:nvSpPr>
          <p:spPr bwMode="auto">
            <a:xfrm>
              <a:off x="8947813" y="3642860"/>
              <a:ext cx="33337"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14" name="Line 14"/>
            <p:cNvSpPr>
              <a:spLocks noChangeShapeType="1"/>
            </p:cNvSpPr>
            <p:nvPr/>
          </p:nvSpPr>
          <p:spPr bwMode="auto">
            <a:xfrm>
              <a:off x="8947813" y="3225348"/>
              <a:ext cx="33337"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15" name="Line 15"/>
            <p:cNvSpPr>
              <a:spLocks noChangeShapeType="1"/>
            </p:cNvSpPr>
            <p:nvPr/>
          </p:nvSpPr>
          <p:spPr bwMode="auto">
            <a:xfrm>
              <a:off x="8947813" y="2809423"/>
              <a:ext cx="33337"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16" name="Line 16"/>
            <p:cNvSpPr>
              <a:spLocks noChangeShapeType="1"/>
            </p:cNvSpPr>
            <p:nvPr/>
          </p:nvSpPr>
          <p:spPr bwMode="auto">
            <a:xfrm>
              <a:off x="8947813" y="2393498"/>
              <a:ext cx="33337"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17" name="Line 17"/>
            <p:cNvSpPr>
              <a:spLocks noChangeShapeType="1"/>
            </p:cNvSpPr>
            <p:nvPr/>
          </p:nvSpPr>
          <p:spPr bwMode="auto">
            <a:xfrm>
              <a:off x="8947813" y="1975985"/>
              <a:ext cx="33337"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18" name="Line 18"/>
            <p:cNvSpPr>
              <a:spLocks noChangeShapeType="1"/>
            </p:cNvSpPr>
            <p:nvPr/>
          </p:nvSpPr>
          <p:spPr bwMode="auto">
            <a:xfrm>
              <a:off x="7415876" y="3642860"/>
              <a:ext cx="417512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19" name="Line 19"/>
            <p:cNvSpPr>
              <a:spLocks noChangeShapeType="1"/>
            </p:cNvSpPr>
            <p:nvPr/>
          </p:nvSpPr>
          <p:spPr bwMode="auto">
            <a:xfrm flipV="1">
              <a:off x="7415875" y="3642860"/>
              <a:ext cx="0" cy="33338"/>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20" name="Line 20"/>
            <p:cNvSpPr>
              <a:spLocks noChangeShapeType="1"/>
            </p:cNvSpPr>
            <p:nvPr/>
          </p:nvSpPr>
          <p:spPr bwMode="auto">
            <a:xfrm flipV="1">
              <a:off x="7936575" y="3642860"/>
              <a:ext cx="0" cy="33338"/>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21" name="Line 21"/>
            <p:cNvSpPr>
              <a:spLocks noChangeShapeType="1"/>
            </p:cNvSpPr>
            <p:nvPr/>
          </p:nvSpPr>
          <p:spPr bwMode="auto">
            <a:xfrm flipV="1">
              <a:off x="8458862" y="3642860"/>
              <a:ext cx="0" cy="33338"/>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22" name="Line 22"/>
            <p:cNvSpPr>
              <a:spLocks noChangeShapeType="1"/>
            </p:cNvSpPr>
            <p:nvPr/>
          </p:nvSpPr>
          <p:spPr bwMode="auto">
            <a:xfrm flipV="1">
              <a:off x="8981150" y="3642860"/>
              <a:ext cx="0" cy="33338"/>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23" name="Line 23"/>
            <p:cNvSpPr>
              <a:spLocks noChangeShapeType="1"/>
            </p:cNvSpPr>
            <p:nvPr/>
          </p:nvSpPr>
          <p:spPr bwMode="auto">
            <a:xfrm flipV="1">
              <a:off x="9503437" y="3642860"/>
              <a:ext cx="0" cy="33338"/>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24" name="Line 24"/>
            <p:cNvSpPr>
              <a:spLocks noChangeShapeType="1"/>
            </p:cNvSpPr>
            <p:nvPr/>
          </p:nvSpPr>
          <p:spPr bwMode="auto">
            <a:xfrm flipV="1">
              <a:off x="10024137" y="3642860"/>
              <a:ext cx="0" cy="33338"/>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25" name="Line 25"/>
            <p:cNvSpPr>
              <a:spLocks noChangeShapeType="1"/>
            </p:cNvSpPr>
            <p:nvPr/>
          </p:nvSpPr>
          <p:spPr bwMode="auto">
            <a:xfrm flipV="1">
              <a:off x="10546425" y="3642860"/>
              <a:ext cx="0" cy="33338"/>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26" name="Line 26"/>
            <p:cNvSpPr>
              <a:spLocks noChangeShapeType="1"/>
            </p:cNvSpPr>
            <p:nvPr/>
          </p:nvSpPr>
          <p:spPr bwMode="auto">
            <a:xfrm flipV="1">
              <a:off x="11068712" y="3642860"/>
              <a:ext cx="0" cy="33338"/>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27" name="Line 27"/>
            <p:cNvSpPr>
              <a:spLocks noChangeShapeType="1"/>
            </p:cNvSpPr>
            <p:nvPr/>
          </p:nvSpPr>
          <p:spPr bwMode="auto">
            <a:xfrm flipV="1">
              <a:off x="11591000" y="3642860"/>
              <a:ext cx="0" cy="33338"/>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28" name="Line 28"/>
            <p:cNvSpPr>
              <a:spLocks noChangeShapeType="1"/>
            </p:cNvSpPr>
            <p:nvPr/>
          </p:nvSpPr>
          <p:spPr bwMode="auto">
            <a:xfrm flipH="1" flipV="1">
              <a:off x="8981150" y="3642860"/>
              <a:ext cx="2235200" cy="412750"/>
            </a:xfrm>
            <a:prstGeom prst="line">
              <a:avLst/>
            </a:prstGeom>
            <a:noFill/>
            <a:ln w="9525">
              <a:solidFill>
                <a:srgbClr val="0000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29" name="Line 29"/>
            <p:cNvSpPr>
              <a:spLocks noChangeShapeType="1"/>
            </p:cNvSpPr>
            <p:nvPr/>
          </p:nvSpPr>
          <p:spPr bwMode="auto">
            <a:xfrm flipV="1">
              <a:off x="8677937" y="3642860"/>
              <a:ext cx="303212" cy="1219200"/>
            </a:xfrm>
            <a:prstGeom prst="line">
              <a:avLst/>
            </a:prstGeom>
            <a:noFill/>
            <a:ln w="9525">
              <a:solidFill>
                <a:srgbClr val="0153A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30" name="Line 30"/>
            <p:cNvSpPr>
              <a:spLocks noChangeShapeType="1"/>
            </p:cNvSpPr>
            <p:nvPr/>
          </p:nvSpPr>
          <p:spPr bwMode="auto">
            <a:xfrm flipH="1">
              <a:off x="8981150" y="3058660"/>
              <a:ext cx="1674812" cy="584200"/>
            </a:xfrm>
            <a:prstGeom prst="line">
              <a:avLst/>
            </a:prstGeom>
            <a:noFill/>
            <a:ln w="9525">
              <a:solidFill>
                <a:srgbClr val="0153A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31" name="Line 31"/>
            <p:cNvSpPr>
              <a:spLocks noChangeShapeType="1"/>
            </p:cNvSpPr>
            <p:nvPr/>
          </p:nvSpPr>
          <p:spPr bwMode="auto">
            <a:xfrm flipH="1" flipV="1">
              <a:off x="8981151" y="3642861"/>
              <a:ext cx="2389187" cy="455613"/>
            </a:xfrm>
            <a:prstGeom prst="line">
              <a:avLst/>
            </a:prstGeom>
            <a:noFill/>
            <a:ln w="9525">
              <a:solidFill>
                <a:srgbClr val="0153A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32" name="Line 32"/>
            <p:cNvSpPr>
              <a:spLocks noChangeShapeType="1"/>
            </p:cNvSpPr>
            <p:nvPr/>
          </p:nvSpPr>
          <p:spPr bwMode="auto">
            <a:xfrm flipH="1" flipV="1">
              <a:off x="8981150" y="3642861"/>
              <a:ext cx="2432050" cy="22225"/>
            </a:xfrm>
            <a:prstGeom prst="line">
              <a:avLst/>
            </a:prstGeom>
            <a:noFill/>
            <a:ln w="9525">
              <a:solidFill>
                <a:srgbClr val="0153A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33" name="Line 33"/>
            <p:cNvSpPr>
              <a:spLocks noChangeShapeType="1"/>
            </p:cNvSpPr>
            <p:nvPr/>
          </p:nvSpPr>
          <p:spPr bwMode="auto">
            <a:xfrm flipH="1">
              <a:off x="8981150" y="2763386"/>
              <a:ext cx="666750" cy="879475"/>
            </a:xfrm>
            <a:prstGeom prst="line">
              <a:avLst/>
            </a:prstGeom>
            <a:noFill/>
            <a:ln w="9525">
              <a:solidFill>
                <a:srgbClr val="0153A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34" name="Line 34"/>
            <p:cNvSpPr>
              <a:spLocks noChangeShapeType="1"/>
            </p:cNvSpPr>
            <p:nvPr/>
          </p:nvSpPr>
          <p:spPr bwMode="auto">
            <a:xfrm flipH="1">
              <a:off x="8981151" y="3120573"/>
              <a:ext cx="2219325" cy="522288"/>
            </a:xfrm>
            <a:prstGeom prst="line">
              <a:avLst/>
            </a:prstGeom>
            <a:noFill/>
            <a:ln w="9525">
              <a:solidFill>
                <a:srgbClr val="0153A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35" name="Line 35"/>
            <p:cNvSpPr>
              <a:spLocks noChangeShapeType="1"/>
            </p:cNvSpPr>
            <p:nvPr/>
          </p:nvSpPr>
          <p:spPr bwMode="auto">
            <a:xfrm flipV="1">
              <a:off x="8844626" y="3642861"/>
              <a:ext cx="136525" cy="1831975"/>
            </a:xfrm>
            <a:prstGeom prst="line">
              <a:avLst/>
            </a:prstGeom>
            <a:noFill/>
            <a:ln w="9525">
              <a:solidFill>
                <a:srgbClr val="0153A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36" name="Line 36"/>
            <p:cNvSpPr>
              <a:spLocks noChangeShapeType="1"/>
            </p:cNvSpPr>
            <p:nvPr/>
          </p:nvSpPr>
          <p:spPr bwMode="auto">
            <a:xfrm flipH="1" flipV="1">
              <a:off x="8981150" y="3642861"/>
              <a:ext cx="2349500" cy="614363"/>
            </a:xfrm>
            <a:prstGeom prst="line">
              <a:avLst/>
            </a:prstGeom>
            <a:noFill/>
            <a:ln w="9525">
              <a:solidFill>
                <a:srgbClr val="0153A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37" name="Line 37"/>
            <p:cNvSpPr>
              <a:spLocks noChangeShapeType="1"/>
            </p:cNvSpPr>
            <p:nvPr/>
          </p:nvSpPr>
          <p:spPr bwMode="auto">
            <a:xfrm flipH="1" flipV="1">
              <a:off x="8981150" y="3642861"/>
              <a:ext cx="1098550" cy="1819275"/>
            </a:xfrm>
            <a:prstGeom prst="line">
              <a:avLst/>
            </a:prstGeom>
            <a:noFill/>
            <a:ln w="9525">
              <a:solidFill>
                <a:srgbClr val="0153A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38" name="Line 38"/>
            <p:cNvSpPr>
              <a:spLocks noChangeShapeType="1"/>
            </p:cNvSpPr>
            <p:nvPr/>
          </p:nvSpPr>
          <p:spPr bwMode="auto">
            <a:xfrm flipV="1">
              <a:off x="8454100" y="3642861"/>
              <a:ext cx="527050" cy="1630363"/>
            </a:xfrm>
            <a:prstGeom prst="line">
              <a:avLst/>
            </a:prstGeom>
            <a:noFill/>
            <a:ln w="9525">
              <a:solidFill>
                <a:srgbClr val="0153A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39" name="Line 39"/>
            <p:cNvSpPr>
              <a:spLocks noChangeShapeType="1"/>
            </p:cNvSpPr>
            <p:nvPr/>
          </p:nvSpPr>
          <p:spPr bwMode="auto">
            <a:xfrm>
              <a:off x="8981150" y="3642860"/>
              <a:ext cx="0" cy="0"/>
            </a:xfrm>
            <a:prstGeom prst="line">
              <a:avLst/>
            </a:prstGeom>
            <a:noFill/>
            <a:ln w="0">
              <a:solidFill>
                <a:srgbClr val="FF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40" name="Oval 40"/>
            <p:cNvSpPr>
              <a:spLocks noChangeArrowheads="1"/>
            </p:cNvSpPr>
            <p:nvPr/>
          </p:nvSpPr>
          <p:spPr bwMode="auto">
            <a:xfrm>
              <a:off x="10575000" y="4020686"/>
              <a:ext cx="80962" cy="80963"/>
            </a:xfrm>
            <a:prstGeom prst="ellipse">
              <a:avLst/>
            </a:prstGeom>
            <a:solidFill>
              <a:srgbClr val="FF0000"/>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41" name="Oval 41"/>
            <p:cNvSpPr>
              <a:spLocks noChangeArrowheads="1"/>
            </p:cNvSpPr>
            <p:nvPr/>
          </p:nvSpPr>
          <p:spPr bwMode="auto">
            <a:xfrm>
              <a:off x="9974925" y="2977699"/>
              <a:ext cx="80962" cy="80963"/>
            </a:xfrm>
            <a:prstGeom prst="ellipse">
              <a:avLst/>
            </a:prstGeom>
            <a:solidFill>
              <a:srgbClr val="FF0000"/>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42" name="Oval 42"/>
            <p:cNvSpPr>
              <a:spLocks noChangeArrowheads="1"/>
            </p:cNvSpPr>
            <p:nvPr/>
          </p:nvSpPr>
          <p:spPr bwMode="auto">
            <a:xfrm>
              <a:off x="8701750" y="3736524"/>
              <a:ext cx="80962" cy="80963"/>
            </a:xfrm>
            <a:prstGeom prst="ellipse">
              <a:avLst/>
            </a:prstGeom>
            <a:solidFill>
              <a:srgbClr val="FF0000"/>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43" name="Oval 43"/>
            <p:cNvSpPr>
              <a:spLocks noChangeArrowheads="1"/>
            </p:cNvSpPr>
            <p:nvPr/>
          </p:nvSpPr>
          <p:spPr bwMode="auto">
            <a:xfrm>
              <a:off x="9058937" y="3593649"/>
              <a:ext cx="80962" cy="80963"/>
            </a:xfrm>
            <a:prstGeom prst="ellipse">
              <a:avLst/>
            </a:prstGeom>
            <a:solidFill>
              <a:srgbClr val="FF0000"/>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44" name="Oval 44"/>
            <p:cNvSpPr>
              <a:spLocks noChangeArrowheads="1"/>
            </p:cNvSpPr>
            <p:nvPr/>
          </p:nvSpPr>
          <p:spPr bwMode="auto">
            <a:xfrm>
              <a:off x="8101675" y="4368349"/>
              <a:ext cx="80962" cy="80963"/>
            </a:xfrm>
            <a:prstGeom prst="ellipse">
              <a:avLst/>
            </a:prstGeom>
            <a:solidFill>
              <a:srgbClr val="FF0000"/>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45" name="Oval 45"/>
            <p:cNvSpPr>
              <a:spLocks noChangeArrowheads="1"/>
            </p:cNvSpPr>
            <p:nvPr/>
          </p:nvSpPr>
          <p:spPr bwMode="auto">
            <a:xfrm>
              <a:off x="8344563" y="3588886"/>
              <a:ext cx="79375" cy="80963"/>
            </a:xfrm>
            <a:prstGeom prst="ellipse">
              <a:avLst/>
            </a:prstGeom>
            <a:solidFill>
              <a:srgbClr val="FF0000"/>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46" name="Oval 46"/>
            <p:cNvSpPr>
              <a:spLocks noChangeArrowheads="1"/>
            </p:cNvSpPr>
            <p:nvPr/>
          </p:nvSpPr>
          <p:spPr bwMode="auto">
            <a:xfrm>
              <a:off x="8315988" y="4269924"/>
              <a:ext cx="79375" cy="80963"/>
            </a:xfrm>
            <a:prstGeom prst="ellipse">
              <a:avLst/>
            </a:prstGeom>
            <a:solidFill>
              <a:srgbClr val="FF0000"/>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47" name="Oval 47"/>
            <p:cNvSpPr>
              <a:spLocks noChangeArrowheads="1"/>
            </p:cNvSpPr>
            <p:nvPr/>
          </p:nvSpPr>
          <p:spPr bwMode="auto">
            <a:xfrm>
              <a:off x="7833387" y="2933249"/>
              <a:ext cx="80962" cy="80963"/>
            </a:xfrm>
            <a:prstGeom prst="ellipse">
              <a:avLst/>
            </a:prstGeom>
            <a:solidFill>
              <a:srgbClr val="FF0000"/>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48" name="Oval 48"/>
            <p:cNvSpPr>
              <a:spLocks noChangeArrowheads="1"/>
            </p:cNvSpPr>
            <p:nvPr/>
          </p:nvSpPr>
          <p:spPr bwMode="auto">
            <a:xfrm>
              <a:off x="9503437" y="4268336"/>
              <a:ext cx="80962" cy="80963"/>
            </a:xfrm>
            <a:prstGeom prst="ellipse">
              <a:avLst/>
            </a:prstGeom>
            <a:solidFill>
              <a:srgbClr val="FF0000"/>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49" name="Oval 49"/>
            <p:cNvSpPr>
              <a:spLocks noChangeArrowheads="1"/>
            </p:cNvSpPr>
            <p:nvPr/>
          </p:nvSpPr>
          <p:spPr bwMode="auto">
            <a:xfrm>
              <a:off x="8990675" y="2250624"/>
              <a:ext cx="80962" cy="80963"/>
            </a:xfrm>
            <a:prstGeom prst="ellipse">
              <a:avLst/>
            </a:prstGeom>
            <a:solidFill>
              <a:srgbClr val="FF0000"/>
            </a:solidFill>
            <a:ln w="95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50" name="Rectangle 50"/>
            <p:cNvSpPr>
              <a:spLocks noChangeArrowheads="1"/>
            </p:cNvSpPr>
            <p:nvPr/>
          </p:nvSpPr>
          <p:spPr bwMode="auto">
            <a:xfrm>
              <a:off x="8949401" y="3611110"/>
              <a:ext cx="65087" cy="6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51" name="Line 51"/>
            <p:cNvSpPr>
              <a:spLocks noChangeShapeType="1"/>
            </p:cNvSpPr>
            <p:nvPr/>
          </p:nvSpPr>
          <p:spPr bwMode="auto">
            <a:xfrm flipV="1">
              <a:off x="8981150" y="3611110"/>
              <a:ext cx="0" cy="31750"/>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52" name="Line 52"/>
            <p:cNvSpPr>
              <a:spLocks noChangeShapeType="1"/>
            </p:cNvSpPr>
            <p:nvPr/>
          </p:nvSpPr>
          <p:spPr bwMode="auto">
            <a:xfrm>
              <a:off x="8981150" y="3642861"/>
              <a:ext cx="0" cy="30163"/>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53" name="Line 53"/>
            <p:cNvSpPr>
              <a:spLocks noChangeShapeType="1"/>
            </p:cNvSpPr>
            <p:nvPr/>
          </p:nvSpPr>
          <p:spPr bwMode="auto">
            <a:xfrm flipH="1">
              <a:off x="8950987" y="3642860"/>
              <a:ext cx="30162" cy="0"/>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54" name="Line 54"/>
            <p:cNvSpPr>
              <a:spLocks noChangeShapeType="1"/>
            </p:cNvSpPr>
            <p:nvPr/>
          </p:nvSpPr>
          <p:spPr bwMode="auto">
            <a:xfrm>
              <a:off x="8981150" y="3642860"/>
              <a:ext cx="31750" cy="0"/>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55" name="Rectangle 55"/>
            <p:cNvSpPr>
              <a:spLocks noChangeArrowheads="1"/>
            </p:cNvSpPr>
            <p:nvPr/>
          </p:nvSpPr>
          <p:spPr bwMode="auto">
            <a:xfrm>
              <a:off x="8949401" y="3611110"/>
              <a:ext cx="65087" cy="6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56" name="Line 56"/>
            <p:cNvSpPr>
              <a:spLocks noChangeShapeType="1"/>
            </p:cNvSpPr>
            <p:nvPr/>
          </p:nvSpPr>
          <p:spPr bwMode="auto">
            <a:xfrm flipV="1">
              <a:off x="8981150" y="3611110"/>
              <a:ext cx="0" cy="31750"/>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57" name="Line 57"/>
            <p:cNvSpPr>
              <a:spLocks noChangeShapeType="1"/>
            </p:cNvSpPr>
            <p:nvPr/>
          </p:nvSpPr>
          <p:spPr bwMode="auto">
            <a:xfrm>
              <a:off x="8981150" y="3642861"/>
              <a:ext cx="0" cy="30163"/>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58" name="Line 58"/>
            <p:cNvSpPr>
              <a:spLocks noChangeShapeType="1"/>
            </p:cNvSpPr>
            <p:nvPr/>
          </p:nvSpPr>
          <p:spPr bwMode="auto">
            <a:xfrm flipH="1">
              <a:off x="8950987" y="3642860"/>
              <a:ext cx="30162" cy="0"/>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59" name="Line 59"/>
            <p:cNvSpPr>
              <a:spLocks noChangeShapeType="1"/>
            </p:cNvSpPr>
            <p:nvPr/>
          </p:nvSpPr>
          <p:spPr bwMode="auto">
            <a:xfrm>
              <a:off x="8981150" y="3642860"/>
              <a:ext cx="31750" cy="0"/>
            </a:xfrm>
            <a:prstGeom prst="line">
              <a:avLst/>
            </a:prstGeom>
            <a:noFill/>
            <a:ln w="952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60" name="Rectangle 60"/>
            <p:cNvSpPr>
              <a:spLocks noChangeArrowheads="1"/>
            </p:cNvSpPr>
            <p:nvPr/>
          </p:nvSpPr>
          <p:spPr bwMode="auto">
            <a:xfrm>
              <a:off x="10702000" y="3995286"/>
              <a:ext cx="445048" cy="15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b="1">
                  <a:solidFill>
                    <a:srgbClr val="000000"/>
                  </a:solidFill>
                  <a:latin typeface="Open Sans" panose="020B0606030504020204" pitchFamily="34" charset="0"/>
                  <a:ea typeface="Open Sans" panose="020B0606030504020204" pitchFamily="34" charset="0"/>
                  <a:cs typeface="Open Sans" panose="020B0606030504020204" pitchFamily="34" charset="0"/>
                </a:rPr>
                <a:t>Aubade</a:t>
              </a:r>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61" name="Rectangle 61"/>
            <p:cNvSpPr>
              <a:spLocks noChangeArrowheads="1"/>
            </p:cNvSpPr>
            <p:nvPr/>
          </p:nvSpPr>
          <p:spPr bwMode="auto">
            <a:xfrm>
              <a:off x="10101926" y="2952299"/>
              <a:ext cx="809841" cy="15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b="1">
                  <a:solidFill>
                    <a:srgbClr val="000000"/>
                  </a:solidFill>
                  <a:latin typeface="Open Sans" panose="020B0606030504020204" pitchFamily="34" charset="0"/>
                  <a:ea typeface="Open Sans" panose="020B0606030504020204" pitchFamily="34" charset="0"/>
                  <a:cs typeface="Open Sans" panose="020B0606030504020204" pitchFamily="34" charset="0"/>
                </a:rPr>
                <a:t>Christian Dior</a:t>
              </a:r>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62" name="Rectangle 62"/>
            <p:cNvSpPr>
              <a:spLocks noChangeArrowheads="1"/>
            </p:cNvSpPr>
            <p:nvPr/>
          </p:nvSpPr>
          <p:spPr bwMode="auto">
            <a:xfrm>
              <a:off x="8809701" y="3690486"/>
              <a:ext cx="714375" cy="1762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63" name="Rectangle 63"/>
            <p:cNvSpPr>
              <a:spLocks noChangeArrowheads="1"/>
            </p:cNvSpPr>
            <p:nvPr/>
          </p:nvSpPr>
          <p:spPr bwMode="auto">
            <a:xfrm>
              <a:off x="8828751" y="3711124"/>
              <a:ext cx="683727" cy="15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b="1">
                  <a:solidFill>
                    <a:srgbClr val="000000"/>
                  </a:solidFill>
                  <a:latin typeface="Open Sans" panose="020B0606030504020204" pitchFamily="34" charset="0"/>
                  <a:ea typeface="Open Sans" panose="020B0606030504020204" pitchFamily="34" charset="0"/>
                  <a:cs typeface="Open Sans" panose="020B0606030504020204" pitchFamily="34" charset="0"/>
                </a:rPr>
                <a:t>Calvin Klein</a:t>
              </a:r>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64" name="Rectangle 64"/>
            <p:cNvSpPr>
              <a:spLocks noChangeArrowheads="1"/>
            </p:cNvSpPr>
            <p:nvPr/>
          </p:nvSpPr>
          <p:spPr bwMode="auto">
            <a:xfrm>
              <a:off x="9166887" y="3547611"/>
              <a:ext cx="633412" cy="1762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65" name="Rectangle 65"/>
            <p:cNvSpPr>
              <a:spLocks noChangeArrowheads="1"/>
            </p:cNvSpPr>
            <p:nvPr/>
          </p:nvSpPr>
          <p:spPr bwMode="auto">
            <a:xfrm>
              <a:off x="9185937" y="3568249"/>
              <a:ext cx="597219" cy="15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b="1">
                  <a:solidFill>
                    <a:srgbClr val="000000"/>
                  </a:solidFill>
                  <a:latin typeface="Open Sans" panose="020B0606030504020204" pitchFamily="34" charset="0"/>
                  <a:ea typeface="Open Sans" panose="020B0606030504020204" pitchFamily="34" charset="0"/>
                  <a:cs typeface="Open Sans" panose="020B0606030504020204" pitchFamily="34" charset="0"/>
                </a:rPr>
                <a:t>Darjeeling</a:t>
              </a:r>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66" name="Rectangle 66"/>
            <p:cNvSpPr>
              <a:spLocks noChangeArrowheads="1"/>
            </p:cNvSpPr>
            <p:nvPr/>
          </p:nvSpPr>
          <p:spPr bwMode="auto">
            <a:xfrm>
              <a:off x="8228675" y="4341361"/>
              <a:ext cx="236595" cy="15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b="1">
                  <a:solidFill>
                    <a:srgbClr val="000000"/>
                  </a:solidFill>
                  <a:latin typeface="Open Sans" panose="020B0606030504020204" pitchFamily="34" charset="0"/>
                  <a:ea typeface="Open Sans" panose="020B0606030504020204" pitchFamily="34" charset="0"/>
                  <a:cs typeface="Open Sans" panose="020B0606030504020204" pitchFamily="34" charset="0"/>
                </a:rPr>
                <a:t>Dim</a:t>
              </a:r>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67" name="Rectangle 67"/>
            <p:cNvSpPr>
              <a:spLocks noChangeArrowheads="1"/>
            </p:cNvSpPr>
            <p:nvPr/>
          </p:nvSpPr>
          <p:spPr bwMode="auto">
            <a:xfrm>
              <a:off x="8452512" y="3542849"/>
              <a:ext cx="373062" cy="1762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68" name="Rectangle 68"/>
            <p:cNvSpPr>
              <a:spLocks noChangeArrowheads="1"/>
            </p:cNvSpPr>
            <p:nvPr/>
          </p:nvSpPr>
          <p:spPr bwMode="auto">
            <a:xfrm>
              <a:off x="8469976" y="3563486"/>
              <a:ext cx="337694" cy="15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b="1">
                  <a:solidFill>
                    <a:srgbClr val="000000"/>
                  </a:solidFill>
                  <a:latin typeface="Open Sans" panose="020B0606030504020204" pitchFamily="34" charset="0"/>
                  <a:ea typeface="Open Sans" panose="020B0606030504020204" pitchFamily="34" charset="0"/>
                  <a:cs typeface="Open Sans" panose="020B0606030504020204" pitchFamily="34" charset="0"/>
                </a:rPr>
                <a:t>Esprit</a:t>
              </a:r>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69" name="Rectangle 69"/>
            <p:cNvSpPr>
              <a:spLocks noChangeArrowheads="1"/>
            </p:cNvSpPr>
            <p:nvPr/>
          </p:nvSpPr>
          <p:spPr bwMode="auto">
            <a:xfrm>
              <a:off x="8441400" y="4244524"/>
              <a:ext cx="302257" cy="15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b="1">
                  <a:solidFill>
                    <a:srgbClr val="000000"/>
                  </a:solidFill>
                  <a:latin typeface="Open Sans" panose="020B0606030504020204" pitchFamily="34" charset="0"/>
                  <a:ea typeface="Open Sans" panose="020B0606030504020204" pitchFamily="34" charset="0"/>
                  <a:cs typeface="Open Sans" panose="020B0606030504020204" pitchFamily="34" charset="0"/>
                </a:rPr>
                <a:t>Etam</a:t>
              </a:r>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70" name="Rectangle 70"/>
            <p:cNvSpPr>
              <a:spLocks noChangeArrowheads="1"/>
            </p:cNvSpPr>
            <p:nvPr/>
          </p:nvSpPr>
          <p:spPr bwMode="auto">
            <a:xfrm>
              <a:off x="7958801" y="2907849"/>
              <a:ext cx="431248" cy="15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b="1">
                  <a:solidFill>
                    <a:srgbClr val="000000"/>
                  </a:solidFill>
                  <a:latin typeface="Open Sans" panose="020B0606030504020204" pitchFamily="34" charset="0"/>
                  <a:ea typeface="Open Sans" panose="020B0606030504020204" pitchFamily="34" charset="0"/>
                  <a:cs typeface="Open Sans" panose="020B0606030504020204" pitchFamily="34" charset="0"/>
                </a:rPr>
                <a:t>Playtex</a:t>
              </a:r>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71" name="Rectangle 71"/>
            <p:cNvSpPr>
              <a:spLocks noChangeArrowheads="1"/>
            </p:cNvSpPr>
            <p:nvPr/>
          </p:nvSpPr>
          <p:spPr bwMode="auto">
            <a:xfrm>
              <a:off x="9630437" y="4242936"/>
              <a:ext cx="1104386" cy="15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b="1">
                  <a:solidFill>
                    <a:srgbClr val="000000"/>
                  </a:solidFill>
                  <a:latin typeface="Open Sans" panose="020B0606030504020204" pitchFamily="34" charset="0"/>
                  <a:ea typeface="Open Sans" panose="020B0606030504020204" pitchFamily="34" charset="0"/>
                  <a:cs typeface="Open Sans" panose="020B0606030504020204" pitchFamily="34" charset="0"/>
                </a:rPr>
                <a:t>Princesse Tam-Tam</a:t>
              </a:r>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72" name="Rectangle 72"/>
            <p:cNvSpPr>
              <a:spLocks noChangeArrowheads="1"/>
            </p:cNvSpPr>
            <p:nvPr/>
          </p:nvSpPr>
          <p:spPr bwMode="auto">
            <a:xfrm>
              <a:off x="9117676" y="2223636"/>
              <a:ext cx="650917" cy="15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b="1">
                  <a:solidFill>
                    <a:srgbClr val="000000"/>
                  </a:solidFill>
                  <a:latin typeface="Open Sans" panose="020B0606030504020204" pitchFamily="34" charset="0"/>
                  <a:ea typeface="Open Sans" panose="020B0606030504020204" pitchFamily="34" charset="0"/>
                  <a:cs typeface="Open Sans" panose="020B0606030504020204" pitchFamily="34" charset="0"/>
                </a:rPr>
                <a:t>Wonderbra</a:t>
              </a:r>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73" name="Rectangle 73"/>
            <p:cNvSpPr>
              <a:spLocks noChangeArrowheads="1"/>
            </p:cNvSpPr>
            <p:nvPr/>
          </p:nvSpPr>
          <p:spPr bwMode="auto">
            <a:xfrm>
              <a:off x="11286200" y="3988936"/>
              <a:ext cx="533641" cy="15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Esthetism</a:t>
              </a:r>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74" name="Rectangle 74"/>
            <p:cNvSpPr>
              <a:spLocks noChangeArrowheads="1"/>
            </p:cNvSpPr>
            <p:nvPr/>
          </p:nvSpPr>
          <p:spPr bwMode="auto">
            <a:xfrm>
              <a:off x="8746200" y="4795386"/>
              <a:ext cx="453386" cy="15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Comfort</a:t>
              </a:r>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75" name="Rectangle 75"/>
            <p:cNvSpPr>
              <a:spLocks noChangeArrowheads="1"/>
            </p:cNvSpPr>
            <p:nvPr/>
          </p:nvSpPr>
          <p:spPr bwMode="auto">
            <a:xfrm>
              <a:off x="10724225" y="2991986"/>
              <a:ext cx="267863" cy="15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Price</a:t>
              </a:r>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76" name="Rectangle 76"/>
            <p:cNvSpPr>
              <a:spLocks noChangeArrowheads="1"/>
            </p:cNvSpPr>
            <p:nvPr/>
          </p:nvSpPr>
          <p:spPr bwMode="auto">
            <a:xfrm>
              <a:off x="11440187" y="4030211"/>
              <a:ext cx="555528" cy="15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Originality</a:t>
              </a:r>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77" name="Rectangle 77"/>
            <p:cNvSpPr>
              <a:spLocks noChangeArrowheads="1"/>
            </p:cNvSpPr>
            <p:nvPr/>
          </p:nvSpPr>
          <p:spPr bwMode="auto">
            <a:xfrm>
              <a:off x="11483050" y="3598411"/>
              <a:ext cx="246767" cy="15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Sexy</a:t>
              </a:r>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78" name="Rectangle 78"/>
            <p:cNvSpPr>
              <a:spLocks noChangeArrowheads="1"/>
            </p:cNvSpPr>
            <p:nvPr/>
          </p:nvSpPr>
          <p:spPr bwMode="auto">
            <a:xfrm>
              <a:off x="9716163" y="2696711"/>
              <a:ext cx="784827" cy="15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Redefine body</a:t>
              </a:r>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79" name="Rectangle 79"/>
            <p:cNvSpPr>
              <a:spLocks noChangeArrowheads="1"/>
            </p:cNvSpPr>
            <p:nvPr/>
          </p:nvSpPr>
          <p:spPr bwMode="auto">
            <a:xfrm>
              <a:off x="11268738" y="3053899"/>
              <a:ext cx="379385" cy="15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Special</a:t>
              </a:r>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80" name="Rectangle 80"/>
            <p:cNvSpPr>
              <a:spLocks noChangeArrowheads="1"/>
            </p:cNvSpPr>
            <p:nvPr/>
          </p:nvSpPr>
          <p:spPr bwMode="auto">
            <a:xfrm>
              <a:off x="8914476" y="5406574"/>
              <a:ext cx="633698" cy="15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Adequation</a:t>
              </a:r>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81" name="Rectangle 81"/>
            <p:cNvSpPr>
              <a:spLocks noChangeArrowheads="1"/>
            </p:cNvSpPr>
            <p:nvPr/>
          </p:nvSpPr>
          <p:spPr bwMode="auto">
            <a:xfrm>
              <a:off x="11400501" y="4190549"/>
              <a:ext cx="541979" cy="15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Seduction</a:t>
              </a:r>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82" name="Rectangle 82"/>
            <p:cNvSpPr>
              <a:spLocks noChangeArrowheads="1"/>
            </p:cNvSpPr>
            <p:nvPr/>
          </p:nvSpPr>
          <p:spPr bwMode="auto">
            <a:xfrm>
              <a:off x="10149551" y="5395461"/>
              <a:ext cx="1201483" cy="15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Attachement to brand</a:t>
              </a:r>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83" name="Rectangle 83"/>
            <p:cNvSpPr>
              <a:spLocks noChangeArrowheads="1"/>
            </p:cNvSpPr>
            <p:nvPr/>
          </p:nvSpPr>
          <p:spPr bwMode="auto">
            <a:xfrm>
              <a:off x="8523950" y="5206549"/>
              <a:ext cx="1076161" cy="15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Purchase frequency</a:t>
              </a:r>
              <a:endParaRPr lang="en-US" sz="4000">
                <a:latin typeface="Open Sans" panose="020B0606030504020204" pitchFamily="34" charset="0"/>
                <a:ea typeface="Open Sans" panose="020B0606030504020204" pitchFamily="34" charset="0"/>
                <a:cs typeface="Open Sans" panose="020B0606030504020204" pitchFamily="34" charset="0"/>
              </a:endParaRPr>
            </a:p>
          </p:txBody>
        </p:sp>
        <p:sp>
          <p:nvSpPr>
            <p:cNvPr id="84" name="Rectangle 84"/>
            <p:cNvSpPr>
              <a:spLocks noChangeArrowheads="1"/>
            </p:cNvSpPr>
            <p:nvPr/>
          </p:nvSpPr>
          <p:spPr bwMode="auto">
            <a:xfrm>
              <a:off x="9181176" y="5746299"/>
              <a:ext cx="609726" cy="15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i="1" dirty="0">
                  <a:solidFill>
                    <a:srgbClr val="000000"/>
                  </a:solidFill>
                  <a:latin typeface="Open Sans" panose="020B0606030504020204" pitchFamily="34" charset="0"/>
                  <a:ea typeface="Open Sans" panose="020B0606030504020204" pitchFamily="34" charset="0"/>
                  <a:cs typeface="Open Sans" panose="020B0606030504020204" pitchFamily="34" charset="0"/>
                </a:rPr>
                <a:t>Dimension I</a:t>
              </a:r>
              <a:endParaRPr lang="en-US" sz="4000" dirty="0">
                <a:latin typeface="Open Sans" panose="020B0606030504020204" pitchFamily="34" charset="0"/>
                <a:ea typeface="Open Sans" panose="020B0606030504020204" pitchFamily="34" charset="0"/>
                <a:cs typeface="Open Sans" panose="020B0606030504020204" pitchFamily="34" charset="0"/>
              </a:endParaRPr>
            </a:p>
          </p:txBody>
        </p:sp>
        <p:sp>
          <p:nvSpPr>
            <p:cNvPr id="85" name="Rectangle 85"/>
            <p:cNvSpPr>
              <a:spLocks noChangeArrowheads="1"/>
            </p:cNvSpPr>
            <p:nvPr/>
          </p:nvSpPr>
          <p:spPr bwMode="auto">
            <a:xfrm rot="16200000">
              <a:off x="6991861" y="3722044"/>
              <a:ext cx="695628" cy="140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i="1" dirty="0">
                  <a:solidFill>
                    <a:srgbClr val="000000"/>
                  </a:solidFill>
                  <a:latin typeface="Open Sans" panose="020B0606030504020204" pitchFamily="34" charset="0"/>
                  <a:ea typeface="Open Sans" panose="020B0606030504020204" pitchFamily="34" charset="0"/>
                  <a:cs typeface="Open Sans" panose="020B0606030504020204" pitchFamily="34" charset="0"/>
                </a:rPr>
                <a:t>Dimension II</a:t>
              </a:r>
              <a:endParaRPr lang="en-US" sz="4000" dirty="0">
                <a:latin typeface="Open Sans" panose="020B0606030504020204" pitchFamily="34" charset="0"/>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31387132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4781B-66CA-4630-9580-B3DBFDC7FE8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3BE58DF-2446-43BE-BBC1-20E2641EC0EA}"/>
              </a:ext>
            </a:extLst>
          </p:cNvPr>
          <p:cNvSpPr>
            <a:spLocks noGrp="1"/>
          </p:cNvSpPr>
          <p:nvPr>
            <p:ph idx="1"/>
          </p:nvPr>
        </p:nvSpPr>
        <p:spPr>
          <a:xfrm>
            <a:off x="8350083" y="0"/>
            <a:ext cx="3841917" cy="6305371"/>
          </a:xfrm>
          <a:solidFill>
            <a:schemeClr val="bg1">
              <a:lumMod val="95000"/>
            </a:schemeClr>
          </a:solidFill>
        </p:spPr>
        <p:txBody>
          <a:bodyPr>
            <a:normAutofit/>
          </a:bodyPr>
          <a:lstStyle/>
          <a:p>
            <a:pPr marL="0" indent="0">
              <a:buNone/>
            </a:pPr>
            <a:r>
              <a:rPr lang="en-US" dirty="0"/>
              <a:t>Each </a:t>
            </a:r>
            <a:r>
              <a:rPr lang="en-US" b="1" dirty="0"/>
              <a:t>attribute vector </a:t>
            </a:r>
            <a:r>
              <a:rPr lang="en-US" dirty="0"/>
              <a:t>on the map with a </a:t>
            </a:r>
            <a:r>
              <a:rPr lang="en-US" b="1" dirty="0"/>
              <a:t>length</a:t>
            </a:r>
            <a:r>
              <a:rPr lang="en-US" dirty="0"/>
              <a:t> that is proportional to the variance of that </a:t>
            </a:r>
            <a:r>
              <a:rPr lang="en-US" b="1" dirty="0"/>
              <a:t>attribute</a:t>
            </a:r>
            <a:r>
              <a:rPr lang="en-US" dirty="0"/>
              <a:t> </a:t>
            </a:r>
            <a:r>
              <a:rPr lang="en-US" i="1" dirty="0"/>
              <a:t>explained by </a:t>
            </a:r>
            <a:r>
              <a:rPr lang="en-US" dirty="0"/>
              <a:t>the retained </a:t>
            </a:r>
            <a:r>
              <a:rPr lang="en-US" b="1" dirty="0"/>
              <a:t>factors</a:t>
            </a:r>
            <a:r>
              <a:rPr lang="en-US" dirty="0"/>
              <a:t>. </a:t>
            </a:r>
          </a:p>
          <a:p>
            <a:pPr marL="0" indent="0">
              <a:buNone/>
            </a:pPr>
            <a:r>
              <a:rPr lang="en-US" dirty="0"/>
              <a:t>Each attribute vector indicates the proportion (length of vector &lt;=1) of the variance of that attribute </a:t>
            </a:r>
            <a:r>
              <a:rPr lang="en-US" i="1" dirty="0"/>
              <a:t>recovered</a:t>
            </a:r>
            <a:r>
              <a:rPr lang="en-US" dirty="0"/>
              <a:t> by the map.</a:t>
            </a:r>
          </a:p>
        </p:txBody>
      </p:sp>
      <p:pic>
        <p:nvPicPr>
          <p:cNvPr id="5" name="Picture 4">
            <a:extLst>
              <a:ext uri="{FF2B5EF4-FFF2-40B4-BE49-F238E27FC236}">
                <a16:creationId xmlns:a16="http://schemas.microsoft.com/office/drawing/2014/main" id="{538912EC-91E2-4C2B-BA60-7FF957AC113E}"/>
              </a:ext>
            </a:extLst>
          </p:cNvPr>
          <p:cNvPicPr>
            <a:picLocks noChangeAspect="1"/>
          </p:cNvPicPr>
          <p:nvPr/>
        </p:nvPicPr>
        <p:blipFill>
          <a:blip r:embed="rId2"/>
          <a:stretch>
            <a:fillRect/>
          </a:stretch>
        </p:blipFill>
        <p:spPr>
          <a:xfrm>
            <a:off x="0" y="22860"/>
            <a:ext cx="8123583" cy="6305370"/>
          </a:xfrm>
          <a:prstGeom prst="rect">
            <a:avLst/>
          </a:prstGeom>
        </p:spPr>
      </p:pic>
      <p:sp>
        <p:nvSpPr>
          <p:cNvPr id="7" name="TextBox 6">
            <a:extLst>
              <a:ext uri="{FF2B5EF4-FFF2-40B4-BE49-F238E27FC236}">
                <a16:creationId xmlns:a16="http://schemas.microsoft.com/office/drawing/2014/main" id="{6E53B6D6-8261-469C-9F0A-E5B85FE76878}"/>
              </a:ext>
            </a:extLst>
          </p:cNvPr>
          <p:cNvSpPr txBox="1"/>
          <p:nvPr/>
        </p:nvSpPr>
        <p:spPr>
          <a:xfrm>
            <a:off x="4800600" y="6437200"/>
            <a:ext cx="6803707" cy="369332"/>
          </a:xfrm>
          <a:prstGeom prst="rect">
            <a:avLst/>
          </a:prstGeom>
          <a:solidFill>
            <a:schemeClr val="bg1">
              <a:lumMod val="95000"/>
            </a:schemeClr>
          </a:solidFill>
        </p:spPr>
        <p:txBody>
          <a:bodyPr wrap="square">
            <a:spAutoFit/>
          </a:bodyPr>
          <a:lstStyle/>
          <a:p>
            <a:r>
              <a:rPr lang="en-US" dirty="0">
                <a:hlinkClick r:id="rId3"/>
              </a:rPr>
              <a:t>http://www.populus.com/files/Perceptual%20Mapping_f_1.pdf</a:t>
            </a:r>
            <a:r>
              <a:rPr lang="en-US" dirty="0"/>
              <a:t> </a:t>
            </a:r>
          </a:p>
        </p:txBody>
      </p:sp>
    </p:spTree>
    <p:extLst>
      <p:ext uri="{BB962C8B-B14F-4D97-AF65-F5344CB8AC3E}">
        <p14:creationId xmlns:p14="http://schemas.microsoft.com/office/powerpoint/2010/main" val="17326794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Linking brands to attributes/dimensions</a:t>
            </a:r>
          </a:p>
        </p:txBody>
      </p:sp>
      <p:sp>
        <p:nvSpPr>
          <p:cNvPr id="4" name="Content Placeholder 3"/>
          <p:cNvSpPr>
            <a:spLocks noGrp="1"/>
          </p:cNvSpPr>
          <p:nvPr>
            <p:ph sz="half" idx="1"/>
          </p:nvPr>
        </p:nvSpPr>
        <p:spPr>
          <a:xfrm>
            <a:off x="263047" y="1825625"/>
            <a:ext cx="5201275" cy="4351338"/>
          </a:xfrm>
        </p:spPr>
        <p:txBody>
          <a:bodyPr>
            <a:normAutofit/>
          </a:bodyPr>
          <a:lstStyle/>
          <a:p>
            <a:pPr marL="3175" indent="-3175">
              <a:buNone/>
            </a:pPr>
            <a:r>
              <a:rPr lang="en-US" sz="2800" b="1" dirty="0"/>
              <a:t>How to compare brands along one attribute/dimension?</a:t>
            </a:r>
          </a:p>
          <a:p>
            <a:r>
              <a:rPr lang="en-US" sz="2800" dirty="0"/>
              <a:t>Expand dimensions</a:t>
            </a:r>
          </a:p>
          <a:p>
            <a:r>
              <a:rPr lang="en-US" sz="2800" dirty="0"/>
              <a:t>Get orthogonal projections</a:t>
            </a:r>
          </a:p>
          <a:p>
            <a:endParaRPr lang="en-US" sz="2800" dirty="0"/>
          </a:p>
          <a:p>
            <a:pPr marL="0" indent="1588">
              <a:buNone/>
            </a:pPr>
            <a:r>
              <a:rPr lang="en-US" i="1" dirty="0"/>
              <a:t>(e.g., Dim and </a:t>
            </a:r>
            <a:r>
              <a:rPr lang="en-US" i="1" dirty="0" err="1"/>
              <a:t>Etam</a:t>
            </a:r>
            <a:r>
              <a:rPr lang="en-US" i="1" dirty="0"/>
              <a:t> most comfortable, Aubade in the middle, Wonderbra least comfortable)</a:t>
            </a:r>
            <a:endParaRPr lang="en-US" sz="4400" dirty="0"/>
          </a:p>
        </p:txBody>
      </p:sp>
      <p:sp>
        <p:nvSpPr>
          <p:cNvPr id="6" name="Rectangle 58"/>
          <p:cNvSpPr>
            <a:spLocks noChangeArrowheads="1"/>
          </p:cNvSpPr>
          <p:nvPr/>
        </p:nvSpPr>
        <p:spPr bwMode="auto">
          <a:xfrm>
            <a:off x="5711683" y="1866901"/>
            <a:ext cx="4419600" cy="3965575"/>
          </a:xfrm>
          <a:prstGeom prst="rect">
            <a:avLst/>
          </a:prstGeom>
          <a:noFill/>
          <a:ln w="11113">
            <a:solidFill>
              <a:srgbClr val="80808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7" name="Line 59"/>
          <p:cNvSpPr>
            <a:spLocks noChangeShapeType="1"/>
          </p:cNvSpPr>
          <p:nvPr/>
        </p:nvSpPr>
        <p:spPr bwMode="auto">
          <a:xfrm>
            <a:off x="7923070" y="1866901"/>
            <a:ext cx="0" cy="396557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8" name="Line 60"/>
          <p:cNvSpPr>
            <a:spLocks noChangeShapeType="1"/>
          </p:cNvSpPr>
          <p:nvPr/>
        </p:nvSpPr>
        <p:spPr bwMode="auto">
          <a:xfrm>
            <a:off x="7886558" y="5832475"/>
            <a:ext cx="3651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9" name="Line 61"/>
          <p:cNvSpPr>
            <a:spLocks noChangeShapeType="1"/>
          </p:cNvSpPr>
          <p:nvPr/>
        </p:nvSpPr>
        <p:spPr bwMode="auto">
          <a:xfrm>
            <a:off x="7886558" y="5437188"/>
            <a:ext cx="3651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10" name="Line 62"/>
          <p:cNvSpPr>
            <a:spLocks noChangeShapeType="1"/>
          </p:cNvSpPr>
          <p:nvPr/>
        </p:nvSpPr>
        <p:spPr bwMode="auto">
          <a:xfrm>
            <a:off x="7886558" y="5038725"/>
            <a:ext cx="3651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11" name="Line 63"/>
          <p:cNvSpPr>
            <a:spLocks noChangeShapeType="1"/>
          </p:cNvSpPr>
          <p:nvPr/>
        </p:nvSpPr>
        <p:spPr bwMode="auto">
          <a:xfrm>
            <a:off x="7886558" y="4643438"/>
            <a:ext cx="3651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12" name="Line 64"/>
          <p:cNvSpPr>
            <a:spLocks noChangeShapeType="1"/>
          </p:cNvSpPr>
          <p:nvPr/>
        </p:nvSpPr>
        <p:spPr bwMode="auto">
          <a:xfrm>
            <a:off x="7886558" y="4246563"/>
            <a:ext cx="3651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13" name="Line 65"/>
          <p:cNvSpPr>
            <a:spLocks noChangeShapeType="1"/>
          </p:cNvSpPr>
          <p:nvPr/>
        </p:nvSpPr>
        <p:spPr bwMode="auto">
          <a:xfrm>
            <a:off x="7886558" y="3851275"/>
            <a:ext cx="3651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14" name="Line 66"/>
          <p:cNvSpPr>
            <a:spLocks noChangeShapeType="1"/>
          </p:cNvSpPr>
          <p:nvPr/>
        </p:nvSpPr>
        <p:spPr bwMode="auto">
          <a:xfrm>
            <a:off x="7886558" y="3452813"/>
            <a:ext cx="3651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15" name="Line 67"/>
          <p:cNvSpPr>
            <a:spLocks noChangeShapeType="1"/>
          </p:cNvSpPr>
          <p:nvPr/>
        </p:nvSpPr>
        <p:spPr bwMode="auto">
          <a:xfrm>
            <a:off x="7886558" y="3057525"/>
            <a:ext cx="3651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16" name="Line 68"/>
          <p:cNvSpPr>
            <a:spLocks noChangeShapeType="1"/>
          </p:cNvSpPr>
          <p:nvPr/>
        </p:nvSpPr>
        <p:spPr bwMode="auto">
          <a:xfrm>
            <a:off x="7886558" y="2660650"/>
            <a:ext cx="3651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17" name="Line 69"/>
          <p:cNvSpPr>
            <a:spLocks noChangeShapeType="1"/>
          </p:cNvSpPr>
          <p:nvPr/>
        </p:nvSpPr>
        <p:spPr bwMode="auto">
          <a:xfrm>
            <a:off x="7886558" y="2263775"/>
            <a:ext cx="3651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18" name="Line 70"/>
          <p:cNvSpPr>
            <a:spLocks noChangeShapeType="1"/>
          </p:cNvSpPr>
          <p:nvPr/>
        </p:nvSpPr>
        <p:spPr bwMode="auto">
          <a:xfrm>
            <a:off x="7886558" y="1866900"/>
            <a:ext cx="36512"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19" name="Line 71"/>
          <p:cNvSpPr>
            <a:spLocks noChangeShapeType="1"/>
          </p:cNvSpPr>
          <p:nvPr/>
        </p:nvSpPr>
        <p:spPr bwMode="auto">
          <a:xfrm>
            <a:off x="5711683" y="3851275"/>
            <a:ext cx="44196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20" name="Line 72"/>
          <p:cNvSpPr>
            <a:spLocks noChangeShapeType="1"/>
          </p:cNvSpPr>
          <p:nvPr/>
        </p:nvSpPr>
        <p:spPr bwMode="auto">
          <a:xfrm flipV="1">
            <a:off x="5711683" y="3851276"/>
            <a:ext cx="0" cy="3492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21" name="Line 73"/>
          <p:cNvSpPr>
            <a:spLocks noChangeShapeType="1"/>
          </p:cNvSpPr>
          <p:nvPr/>
        </p:nvSpPr>
        <p:spPr bwMode="auto">
          <a:xfrm flipV="1">
            <a:off x="6818170" y="3851276"/>
            <a:ext cx="0" cy="3492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22" name="Line 74"/>
          <p:cNvSpPr>
            <a:spLocks noChangeShapeType="1"/>
          </p:cNvSpPr>
          <p:nvPr/>
        </p:nvSpPr>
        <p:spPr bwMode="auto">
          <a:xfrm flipV="1">
            <a:off x="7923070" y="3851276"/>
            <a:ext cx="0" cy="3492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23" name="Line 75"/>
          <p:cNvSpPr>
            <a:spLocks noChangeShapeType="1"/>
          </p:cNvSpPr>
          <p:nvPr/>
        </p:nvSpPr>
        <p:spPr bwMode="auto">
          <a:xfrm flipV="1">
            <a:off x="9026383" y="3851276"/>
            <a:ext cx="0" cy="3492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24" name="Line 76"/>
          <p:cNvSpPr>
            <a:spLocks noChangeShapeType="1"/>
          </p:cNvSpPr>
          <p:nvPr/>
        </p:nvSpPr>
        <p:spPr bwMode="auto">
          <a:xfrm flipV="1">
            <a:off x="10131283" y="3851276"/>
            <a:ext cx="0" cy="3492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25" name="Line 77"/>
          <p:cNvSpPr>
            <a:spLocks noChangeShapeType="1"/>
          </p:cNvSpPr>
          <p:nvPr/>
        </p:nvSpPr>
        <p:spPr bwMode="auto">
          <a:xfrm flipV="1">
            <a:off x="7665896" y="3851275"/>
            <a:ext cx="257175" cy="1160462"/>
          </a:xfrm>
          <a:prstGeom prst="line">
            <a:avLst/>
          </a:prstGeom>
          <a:noFill/>
          <a:ln w="12700">
            <a:solidFill>
              <a:srgbClr val="0153A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26" name="Line 78"/>
          <p:cNvSpPr>
            <a:spLocks noChangeShapeType="1"/>
          </p:cNvSpPr>
          <p:nvPr/>
        </p:nvSpPr>
        <p:spPr bwMode="auto">
          <a:xfrm flipH="1">
            <a:off x="7923070" y="3013075"/>
            <a:ext cx="563562" cy="838200"/>
          </a:xfrm>
          <a:prstGeom prst="line">
            <a:avLst/>
          </a:prstGeom>
          <a:noFill/>
          <a:ln w="12700">
            <a:solidFill>
              <a:srgbClr val="0153A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27" name="Line 79"/>
          <p:cNvSpPr>
            <a:spLocks noChangeShapeType="1"/>
          </p:cNvSpPr>
          <p:nvPr/>
        </p:nvSpPr>
        <p:spPr bwMode="auto">
          <a:xfrm flipH="1" flipV="1">
            <a:off x="7923071" y="3851275"/>
            <a:ext cx="1989137" cy="584200"/>
          </a:xfrm>
          <a:prstGeom prst="line">
            <a:avLst/>
          </a:prstGeom>
          <a:noFill/>
          <a:ln w="12700">
            <a:solidFill>
              <a:srgbClr val="0153A5"/>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28" name="Line 80"/>
          <p:cNvSpPr>
            <a:spLocks noChangeShapeType="1"/>
          </p:cNvSpPr>
          <p:nvPr/>
        </p:nvSpPr>
        <p:spPr bwMode="auto">
          <a:xfrm>
            <a:off x="7923070" y="3851275"/>
            <a:ext cx="0" cy="0"/>
          </a:xfrm>
          <a:prstGeom prst="line">
            <a:avLst/>
          </a:prstGeom>
          <a:noFill/>
          <a:ln w="0">
            <a:solidFill>
              <a:srgbClr val="FF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29" name="Oval 81"/>
          <p:cNvSpPr>
            <a:spLocks noChangeArrowheads="1"/>
          </p:cNvSpPr>
          <p:nvPr/>
        </p:nvSpPr>
        <p:spPr bwMode="auto">
          <a:xfrm flipH="1">
            <a:off x="9150430" y="4263582"/>
            <a:ext cx="85727" cy="90919"/>
          </a:xfrm>
          <a:prstGeom prst="ellipse">
            <a:avLst/>
          </a:prstGeom>
          <a:solidFill>
            <a:srgbClr val="FF0000"/>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30" name="Oval 82"/>
          <p:cNvSpPr>
            <a:spLocks noChangeArrowheads="1"/>
          </p:cNvSpPr>
          <p:nvPr/>
        </p:nvSpPr>
        <p:spPr bwMode="auto">
          <a:xfrm>
            <a:off x="7169009" y="4537076"/>
            <a:ext cx="85725" cy="85725"/>
          </a:xfrm>
          <a:prstGeom prst="ellipse">
            <a:avLst/>
          </a:prstGeom>
          <a:solidFill>
            <a:srgbClr val="FF0000"/>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31" name="Oval 83"/>
          <p:cNvSpPr>
            <a:spLocks noChangeArrowheads="1"/>
          </p:cNvSpPr>
          <p:nvPr/>
        </p:nvSpPr>
        <p:spPr bwMode="auto">
          <a:xfrm>
            <a:off x="7348396" y="4443414"/>
            <a:ext cx="85725" cy="85725"/>
          </a:xfrm>
          <a:prstGeom prst="ellipse">
            <a:avLst/>
          </a:prstGeom>
          <a:solidFill>
            <a:srgbClr val="FF0000"/>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32" name="Oval 84"/>
          <p:cNvSpPr>
            <a:spLocks noChangeArrowheads="1"/>
          </p:cNvSpPr>
          <p:nvPr/>
        </p:nvSpPr>
        <p:spPr bwMode="auto">
          <a:xfrm>
            <a:off x="7923071" y="2520951"/>
            <a:ext cx="85725" cy="84137"/>
          </a:xfrm>
          <a:prstGeom prst="ellipse">
            <a:avLst/>
          </a:prstGeom>
          <a:solidFill>
            <a:srgbClr val="FF0000"/>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33" name="Rectangle 85"/>
          <p:cNvSpPr>
            <a:spLocks noChangeArrowheads="1"/>
          </p:cNvSpPr>
          <p:nvPr/>
        </p:nvSpPr>
        <p:spPr bwMode="auto">
          <a:xfrm>
            <a:off x="7888145" y="3816350"/>
            <a:ext cx="69850" cy="6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34" name="Line 86"/>
          <p:cNvSpPr>
            <a:spLocks noChangeShapeType="1"/>
          </p:cNvSpPr>
          <p:nvPr/>
        </p:nvSpPr>
        <p:spPr bwMode="auto">
          <a:xfrm flipV="1">
            <a:off x="7923070" y="3817939"/>
            <a:ext cx="0" cy="33337"/>
          </a:xfrm>
          <a:prstGeom prst="line">
            <a:avLst/>
          </a:prstGeom>
          <a:noFill/>
          <a:ln w="11113">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35" name="Line 87"/>
          <p:cNvSpPr>
            <a:spLocks noChangeShapeType="1"/>
          </p:cNvSpPr>
          <p:nvPr/>
        </p:nvSpPr>
        <p:spPr bwMode="auto">
          <a:xfrm>
            <a:off x="7923070" y="3851275"/>
            <a:ext cx="0" cy="31750"/>
          </a:xfrm>
          <a:prstGeom prst="line">
            <a:avLst/>
          </a:prstGeom>
          <a:noFill/>
          <a:ln w="11113">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36" name="Line 88"/>
          <p:cNvSpPr>
            <a:spLocks noChangeShapeType="1"/>
          </p:cNvSpPr>
          <p:nvPr/>
        </p:nvSpPr>
        <p:spPr bwMode="auto">
          <a:xfrm flipH="1">
            <a:off x="7889734" y="3851275"/>
            <a:ext cx="33337" cy="0"/>
          </a:xfrm>
          <a:prstGeom prst="line">
            <a:avLst/>
          </a:prstGeom>
          <a:noFill/>
          <a:ln w="11113">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37" name="Line 89"/>
          <p:cNvSpPr>
            <a:spLocks noChangeShapeType="1"/>
          </p:cNvSpPr>
          <p:nvPr/>
        </p:nvSpPr>
        <p:spPr bwMode="auto">
          <a:xfrm>
            <a:off x="7923070" y="3851275"/>
            <a:ext cx="31750" cy="0"/>
          </a:xfrm>
          <a:prstGeom prst="line">
            <a:avLst/>
          </a:prstGeom>
          <a:noFill/>
          <a:ln w="11113">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38" name="Rectangle 90"/>
          <p:cNvSpPr>
            <a:spLocks noChangeArrowheads="1"/>
          </p:cNvSpPr>
          <p:nvPr/>
        </p:nvSpPr>
        <p:spPr bwMode="auto">
          <a:xfrm>
            <a:off x="7888145" y="3816350"/>
            <a:ext cx="69850" cy="6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39" name="Line 91"/>
          <p:cNvSpPr>
            <a:spLocks noChangeShapeType="1"/>
          </p:cNvSpPr>
          <p:nvPr/>
        </p:nvSpPr>
        <p:spPr bwMode="auto">
          <a:xfrm flipV="1">
            <a:off x="7923070" y="3817939"/>
            <a:ext cx="0" cy="33337"/>
          </a:xfrm>
          <a:prstGeom prst="line">
            <a:avLst/>
          </a:prstGeom>
          <a:noFill/>
          <a:ln w="11113">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40" name="Line 92"/>
          <p:cNvSpPr>
            <a:spLocks noChangeShapeType="1"/>
          </p:cNvSpPr>
          <p:nvPr/>
        </p:nvSpPr>
        <p:spPr bwMode="auto">
          <a:xfrm>
            <a:off x="7923070" y="3851275"/>
            <a:ext cx="0" cy="31750"/>
          </a:xfrm>
          <a:prstGeom prst="line">
            <a:avLst/>
          </a:prstGeom>
          <a:noFill/>
          <a:ln w="11113">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41" name="Line 93"/>
          <p:cNvSpPr>
            <a:spLocks noChangeShapeType="1"/>
          </p:cNvSpPr>
          <p:nvPr/>
        </p:nvSpPr>
        <p:spPr bwMode="auto">
          <a:xfrm flipH="1">
            <a:off x="7889734" y="3851275"/>
            <a:ext cx="33337" cy="0"/>
          </a:xfrm>
          <a:prstGeom prst="line">
            <a:avLst/>
          </a:prstGeom>
          <a:noFill/>
          <a:ln w="11113">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42" name="Line 94"/>
          <p:cNvSpPr>
            <a:spLocks noChangeShapeType="1"/>
          </p:cNvSpPr>
          <p:nvPr/>
        </p:nvSpPr>
        <p:spPr bwMode="auto">
          <a:xfrm>
            <a:off x="7923070" y="3851275"/>
            <a:ext cx="31750" cy="0"/>
          </a:xfrm>
          <a:prstGeom prst="line">
            <a:avLst/>
          </a:prstGeom>
          <a:noFill/>
          <a:ln w="11113">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43" name="Rectangle 95"/>
          <p:cNvSpPr>
            <a:spLocks noChangeArrowheads="1"/>
          </p:cNvSpPr>
          <p:nvPr/>
        </p:nvSpPr>
        <p:spPr bwMode="auto">
          <a:xfrm>
            <a:off x="8727806" y="4404319"/>
            <a:ext cx="68448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Aubade</a:t>
            </a:r>
            <a:endParaRPr lang="en-US" sz="3600" dirty="0">
              <a:latin typeface="Open Sans" panose="020B0606030504020204" pitchFamily="34" charset="0"/>
              <a:ea typeface="Open Sans" panose="020B0606030504020204" pitchFamily="34" charset="0"/>
              <a:cs typeface="Open Sans" panose="020B0606030504020204" pitchFamily="34" charset="0"/>
            </a:endParaRPr>
          </a:p>
        </p:txBody>
      </p:sp>
      <p:sp>
        <p:nvSpPr>
          <p:cNvPr id="44" name="Rectangle 96"/>
          <p:cNvSpPr>
            <a:spLocks noChangeArrowheads="1"/>
          </p:cNvSpPr>
          <p:nvPr/>
        </p:nvSpPr>
        <p:spPr bwMode="auto">
          <a:xfrm>
            <a:off x="6804172" y="4598718"/>
            <a:ext cx="3638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Dim</a:t>
            </a:r>
            <a:endParaRPr lang="en-US" sz="3600" dirty="0">
              <a:latin typeface="Open Sans" panose="020B0606030504020204" pitchFamily="34" charset="0"/>
              <a:ea typeface="Open Sans" panose="020B0606030504020204" pitchFamily="34" charset="0"/>
              <a:cs typeface="Open Sans" panose="020B0606030504020204" pitchFamily="34" charset="0"/>
            </a:endParaRPr>
          </a:p>
        </p:txBody>
      </p:sp>
      <p:sp>
        <p:nvSpPr>
          <p:cNvPr id="45" name="Rectangle 97"/>
          <p:cNvSpPr>
            <a:spLocks noChangeArrowheads="1"/>
          </p:cNvSpPr>
          <p:nvPr/>
        </p:nvSpPr>
        <p:spPr bwMode="auto">
          <a:xfrm>
            <a:off x="7282917" y="4228536"/>
            <a:ext cx="46487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b="1">
                <a:solidFill>
                  <a:srgbClr val="000000"/>
                </a:solidFill>
                <a:latin typeface="Open Sans" panose="020B0606030504020204" pitchFamily="34" charset="0"/>
                <a:ea typeface="Open Sans" panose="020B0606030504020204" pitchFamily="34" charset="0"/>
                <a:cs typeface="Open Sans" panose="020B0606030504020204" pitchFamily="34" charset="0"/>
              </a:rPr>
              <a:t>Etam</a:t>
            </a:r>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46" name="Rectangle 98"/>
          <p:cNvSpPr>
            <a:spLocks noChangeArrowheads="1"/>
          </p:cNvSpPr>
          <p:nvPr/>
        </p:nvSpPr>
        <p:spPr bwMode="auto">
          <a:xfrm>
            <a:off x="8056421" y="2492376"/>
            <a:ext cx="100110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b="1"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Wonderbra</a:t>
            </a:r>
            <a:endParaRPr lang="en-US" sz="3600" dirty="0">
              <a:latin typeface="Open Sans" panose="020B0606030504020204" pitchFamily="34" charset="0"/>
              <a:ea typeface="Open Sans" panose="020B0606030504020204" pitchFamily="34" charset="0"/>
              <a:cs typeface="Open Sans" panose="020B0606030504020204" pitchFamily="34" charset="0"/>
            </a:endParaRPr>
          </a:p>
        </p:txBody>
      </p:sp>
      <p:sp>
        <p:nvSpPr>
          <p:cNvPr id="47" name="Rectangle 99"/>
          <p:cNvSpPr>
            <a:spLocks noChangeArrowheads="1"/>
          </p:cNvSpPr>
          <p:nvPr/>
        </p:nvSpPr>
        <p:spPr bwMode="auto">
          <a:xfrm>
            <a:off x="7719871" y="4918075"/>
            <a:ext cx="477837" cy="1889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48" name="Rectangle 100"/>
          <p:cNvSpPr>
            <a:spLocks noChangeArrowheads="1"/>
          </p:cNvSpPr>
          <p:nvPr/>
        </p:nvSpPr>
        <p:spPr bwMode="auto">
          <a:xfrm>
            <a:off x="7738921" y="4940301"/>
            <a:ext cx="69730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dirty="0">
                <a:solidFill>
                  <a:srgbClr val="000000"/>
                </a:solidFill>
                <a:latin typeface="Open Sans" panose="020B0606030504020204" pitchFamily="34" charset="0"/>
                <a:ea typeface="Open Sans" panose="020B0606030504020204" pitchFamily="34" charset="0"/>
                <a:cs typeface="Open Sans" panose="020B0606030504020204" pitchFamily="34" charset="0"/>
              </a:rPr>
              <a:t>Comfort</a:t>
            </a:r>
            <a:endParaRPr lang="en-US" sz="3600" dirty="0">
              <a:latin typeface="Open Sans" panose="020B0606030504020204" pitchFamily="34" charset="0"/>
              <a:ea typeface="Open Sans" panose="020B0606030504020204" pitchFamily="34" charset="0"/>
              <a:cs typeface="Open Sans" panose="020B0606030504020204" pitchFamily="34" charset="0"/>
            </a:endParaRPr>
          </a:p>
        </p:txBody>
      </p:sp>
      <p:sp>
        <p:nvSpPr>
          <p:cNvPr id="49" name="Rectangle 101"/>
          <p:cNvSpPr>
            <a:spLocks noChangeArrowheads="1"/>
          </p:cNvSpPr>
          <p:nvPr/>
        </p:nvSpPr>
        <p:spPr bwMode="auto">
          <a:xfrm>
            <a:off x="8559659" y="2943226"/>
            <a:ext cx="12070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dirty="0">
                <a:solidFill>
                  <a:srgbClr val="000000"/>
                </a:solidFill>
                <a:latin typeface="Open Sans" panose="020B0606030504020204" pitchFamily="34" charset="0"/>
                <a:ea typeface="Open Sans" panose="020B0606030504020204" pitchFamily="34" charset="0"/>
                <a:cs typeface="Open Sans" panose="020B0606030504020204" pitchFamily="34" charset="0"/>
              </a:rPr>
              <a:t>Redefine body</a:t>
            </a:r>
            <a:endParaRPr lang="en-US" sz="3600" dirty="0">
              <a:latin typeface="Open Sans" panose="020B0606030504020204" pitchFamily="34" charset="0"/>
              <a:ea typeface="Open Sans" panose="020B0606030504020204" pitchFamily="34" charset="0"/>
              <a:cs typeface="Open Sans" panose="020B0606030504020204" pitchFamily="34" charset="0"/>
            </a:endParaRPr>
          </a:p>
        </p:txBody>
      </p:sp>
      <p:sp>
        <p:nvSpPr>
          <p:cNvPr id="50" name="Rectangle 102"/>
          <p:cNvSpPr>
            <a:spLocks noChangeArrowheads="1"/>
          </p:cNvSpPr>
          <p:nvPr/>
        </p:nvSpPr>
        <p:spPr bwMode="auto">
          <a:xfrm>
            <a:off x="9967771" y="4343401"/>
            <a:ext cx="579437" cy="1873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51" name="Rectangle 103"/>
          <p:cNvSpPr>
            <a:spLocks noChangeArrowheads="1"/>
          </p:cNvSpPr>
          <p:nvPr/>
        </p:nvSpPr>
        <p:spPr bwMode="auto">
          <a:xfrm>
            <a:off x="9986821" y="4365626"/>
            <a:ext cx="8335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Seduction</a:t>
            </a:r>
            <a:endParaRPr 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52" name="Rectangle 104"/>
          <p:cNvSpPr>
            <a:spLocks noChangeArrowheads="1"/>
          </p:cNvSpPr>
          <p:nvPr/>
        </p:nvSpPr>
        <p:spPr bwMode="auto">
          <a:xfrm>
            <a:off x="7055736" y="5916115"/>
            <a:ext cx="187070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2800" i="1" dirty="0">
                <a:solidFill>
                  <a:srgbClr val="000000"/>
                </a:solidFill>
                <a:latin typeface="Open Sans" panose="020B0606030504020204" pitchFamily="34" charset="0"/>
                <a:ea typeface="Open Sans" panose="020B0606030504020204" pitchFamily="34" charset="0"/>
                <a:cs typeface="Open Sans" panose="020B0606030504020204" pitchFamily="34" charset="0"/>
              </a:rPr>
              <a:t>Dimension I</a:t>
            </a:r>
            <a:endParaRPr lang="en-US" sz="6000" dirty="0">
              <a:latin typeface="Open Sans" panose="020B0606030504020204" pitchFamily="34" charset="0"/>
              <a:ea typeface="Open Sans" panose="020B0606030504020204" pitchFamily="34" charset="0"/>
              <a:cs typeface="Open Sans" panose="020B0606030504020204" pitchFamily="34" charset="0"/>
            </a:endParaRPr>
          </a:p>
        </p:txBody>
      </p:sp>
      <p:sp>
        <p:nvSpPr>
          <p:cNvPr id="53" name="Rectangle 105"/>
          <p:cNvSpPr>
            <a:spLocks noChangeArrowheads="1"/>
          </p:cNvSpPr>
          <p:nvPr/>
        </p:nvSpPr>
        <p:spPr bwMode="auto">
          <a:xfrm rot="16200000">
            <a:off x="4419978" y="3193919"/>
            <a:ext cx="196848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2800" i="1" dirty="0">
                <a:solidFill>
                  <a:srgbClr val="000000"/>
                </a:solidFill>
                <a:latin typeface="Open Sans" panose="020B0606030504020204" pitchFamily="34" charset="0"/>
                <a:ea typeface="Open Sans" panose="020B0606030504020204" pitchFamily="34" charset="0"/>
                <a:cs typeface="Open Sans" panose="020B0606030504020204" pitchFamily="34" charset="0"/>
              </a:rPr>
              <a:t>Dimension II</a:t>
            </a:r>
            <a:endParaRPr lang="en-US" sz="6000" dirty="0">
              <a:latin typeface="Open Sans" panose="020B0606030504020204" pitchFamily="34" charset="0"/>
              <a:ea typeface="Open Sans" panose="020B0606030504020204" pitchFamily="34" charset="0"/>
              <a:cs typeface="Open Sans" panose="020B0606030504020204" pitchFamily="34" charset="0"/>
            </a:endParaRPr>
          </a:p>
        </p:txBody>
      </p:sp>
      <p:sp>
        <p:nvSpPr>
          <p:cNvPr id="54" name="Line 5"/>
          <p:cNvSpPr>
            <a:spLocks noChangeShapeType="1"/>
          </p:cNvSpPr>
          <p:nvPr/>
        </p:nvSpPr>
        <p:spPr bwMode="auto">
          <a:xfrm flipV="1">
            <a:off x="7942120" y="1820142"/>
            <a:ext cx="438150" cy="1955800"/>
          </a:xfrm>
          <a:prstGeom prst="line">
            <a:avLst/>
          </a:prstGeom>
          <a:noFill/>
          <a:ln w="12700">
            <a:solidFill>
              <a:srgbClr val="0153A5"/>
            </a:solidFill>
            <a:prstDash val="dash"/>
            <a:round/>
            <a:headEnd/>
            <a:tailEnd/>
          </a:ln>
        </p:spPr>
        <p:txBody>
          <a:bodyPr wrap="none" anchor="ctr"/>
          <a:lstStyle/>
          <a:p>
            <a:pPr>
              <a:defRPr/>
            </a:pPr>
            <a:endParaRPr lang="en-US" sz="3600">
              <a:solidFill>
                <a:prstClr val="black"/>
              </a:solidFill>
              <a:latin typeface="Calibri"/>
            </a:endParaRPr>
          </a:p>
        </p:txBody>
      </p:sp>
      <p:sp>
        <p:nvSpPr>
          <p:cNvPr id="55" name="Line 7"/>
          <p:cNvSpPr>
            <a:spLocks noChangeShapeType="1"/>
          </p:cNvSpPr>
          <p:nvPr/>
        </p:nvSpPr>
        <p:spPr bwMode="auto">
          <a:xfrm>
            <a:off x="7215334" y="4606061"/>
            <a:ext cx="504536" cy="112555"/>
          </a:xfrm>
          <a:prstGeom prst="line">
            <a:avLst/>
          </a:prstGeom>
          <a:noFill/>
          <a:ln w="38100">
            <a:solidFill>
              <a:srgbClr val="009900"/>
            </a:solidFill>
            <a:round/>
            <a:headEnd/>
            <a:tailEnd/>
          </a:ln>
        </p:spPr>
        <p:txBody>
          <a:bodyPr wrap="none" anchor="ctr"/>
          <a:lstStyle/>
          <a:p>
            <a:pPr>
              <a:defRPr/>
            </a:pPr>
            <a:endParaRPr lang="en-US" sz="3600">
              <a:solidFill>
                <a:prstClr val="black"/>
              </a:solidFill>
              <a:latin typeface="Calibri"/>
            </a:endParaRPr>
          </a:p>
        </p:txBody>
      </p:sp>
      <p:sp>
        <p:nvSpPr>
          <p:cNvPr id="56" name="Line 8"/>
          <p:cNvSpPr>
            <a:spLocks noChangeShapeType="1"/>
          </p:cNvSpPr>
          <p:nvPr/>
        </p:nvSpPr>
        <p:spPr bwMode="auto">
          <a:xfrm>
            <a:off x="7404102" y="4514851"/>
            <a:ext cx="355600" cy="76200"/>
          </a:xfrm>
          <a:prstGeom prst="line">
            <a:avLst/>
          </a:prstGeom>
          <a:noFill/>
          <a:ln w="38100">
            <a:solidFill>
              <a:srgbClr val="009900"/>
            </a:solidFill>
            <a:round/>
            <a:headEnd/>
            <a:tailEnd/>
          </a:ln>
        </p:spPr>
        <p:txBody>
          <a:bodyPr wrap="none" anchor="ctr"/>
          <a:lstStyle/>
          <a:p>
            <a:pPr>
              <a:defRPr/>
            </a:pPr>
            <a:endParaRPr lang="en-US" sz="3600">
              <a:solidFill>
                <a:prstClr val="black"/>
              </a:solidFill>
              <a:latin typeface="Calibri"/>
            </a:endParaRPr>
          </a:p>
        </p:txBody>
      </p:sp>
      <p:sp>
        <p:nvSpPr>
          <p:cNvPr id="57" name="Line 9"/>
          <p:cNvSpPr>
            <a:spLocks noChangeShapeType="1"/>
          </p:cNvSpPr>
          <p:nvPr/>
        </p:nvSpPr>
        <p:spPr bwMode="auto">
          <a:xfrm>
            <a:off x="7929420" y="3947970"/>
            <a:ext cx="1249362" cy="303066"/>
          </a:xfrm>
          <a:prstGeom prst="line">
            <a:avLst/>
          </a:prstGeom>
          <a:noFill/>
          <a:ln w="38100">
            <a:solidFill>
              <a:srgbClr val="009900"/>
            </a:solidFill>
            <a:round/>
            <a:headEnd/>
            <a:tailEnd/>
          </a:ln>
        </p:spPr>
        <p:txBody>
          <a:bodyPr wrap="none" anchor="ctr"/>
          <a:lstStyle/>
          <a:p>
            <a:pPr>
              <a:defRPr/>
            </a:pPr>
            <a:endParaRPr lang="en-US" sz="3600">
              <a:solidFill>
                <a:prstClr val="black"/>
              </a:solidFill>
              <a:latin typeface="Calibri"/>
            </a:endParaRPr>
          </a:p>
        </p:txBody>
      </p:sp>
      <p:sp>
        <p:nvSpPr>
          <p:cNvPr id="58" name="Line 10"/>
          <p:cNvSpPr>
            <a:spLocks noChangeShapeType="1"/>
          </p:cNvSpPr>
          <p:nvPr/>
        </p:nvSpPr>
        <p:spPr bwMode="auto">
          <a:xfrm>
            <a:off x="8012836" y="2598257"/>
            <a:ext cx="209550" cy="44450"/>
          </a:xfrm>
          <a:prstGeom prst="line">
            <a:avLst/>
          </a:prstGeom>
          <a:noFill/>
          <a:ln w="38100">
            <a:solidFill>
              <a:srgbClr val="009900"/>
            </a:solidFill>
            <a:round/>
            <a:headEnd/>
            <a:tailEnd/>
          </a:ln>
        </p:spPr>
        <p:txBody>
          <a:bodyPr wrap="none" anchor="ctr"/>
          <a:lstStyle/>
          <a:p>
            <a:pPr>
              <a:defRPr/>
            </a:pPr>
            <a:endParaRPr lang="en-US" sz="3600">
              <a:solidFill>
                <a:prstClr val="black"/>
              </a:solidFill>
              <a:latin typeface="Calibri"/>
            </a:endParaRPr>
          </a:p>
        </p:txBody>
      </p:sp>
    </p:spTree>
    <p:extLst>
      <p:ext uri="{BB962C8B-B14F-4D97-AF65-F5344CB8AC3E}">
        <p14:creationId xmlns:p14="http://schemas.microsoft.com/office/powerpoint/2010/main" val="34776557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99EEA-9F20-445E-A306-1CAE049928D1}"/>
              </a:ext>
            </a:extLst>
          </p:cNvPr>
          <p:cNvSpPr>
            <a:spLocks noGrp="1"/>
          </p:cNvSpPr>
          <p:nvPr>
            <p:ph type="title"/>
          </p:nvPr>
        </p:nvSpPr>
        <p:spPr/>
        <p:txBody>
          <a:bodyPr/>
          <a:lstStyle/>
          <a:p>
            <a:r>
              <a:rPr lang="en-US" dirty="0"/>
              <a:t>Perception is not preference!</a:t>
            </a:r>
          </a:p>
        </p:txBody>
      </p:sp>
      <p:sp>
        <p:nvSpPr>
          <p:cNvPr id="3" name="Content Placeholder 2">
            <a:extLst>
              <a:ext uri="{FF2B5EF4-FFF2-40B4-BE49-F238E27FC236}">
                <a16:creationId xmlns:a16="http://schemas.microsoft.com/office/drawing/2014/main" id="{5621E383-20BE-47A6-865D-E299D41559F6}"/>
              </a:ext>
            </a:extLst>
          </p:cNvPr>
          <p:cNvSpPr>
            <a:spLocks noGrp="1"/>
          </p:cNvSpPr>
          <p:nvPr>
            <p:ph idx="1"/>
          </p:nvPr>
        </p:nvSpPr>
        <p:spPr/>
        <p:txBody>
          <a:bodyPr>
            <a:normAutofit/>
          </a:bodyPr>
          <a:lstStyle/>
          <a:p>
            <a:pPr marL="0" indent="0" algn="l">
              <a:buNone/>
            </a:pPr>
            <a:r>
              <a:rPr lang="en-US" sz="3600" dirty="0">
                <a:latin typeface="Arial" panose="020B0604020202020204" pitchFamily="34" charset="0"/>
                <a:cs typeface="Arial" panose="020B0604020202020204" pitchFamily="34" charset="0"/>
              </a:rPr>
              <a:t>P</a:t>
            </a:r>
            <a:r>
              <a:rPr lang="en-US" sz="3600" b="0" i="0" u="none" strike="noStrike" baseline="0" dirty="0">
                <a:latin typeface="Arial" panose="020B0604020202020204" pitchFamily="34" charset="0"/>
                <a:cs typeface="Arial" panose="020B0604020202020204" pitchFamily="34" charset="0"/>
              </a:rPr>
              <a:t>erceptual maps cannot indicate which areas of the map are most desirable to the target segments of customers</a:t>
            </a:r>
            <a:endParaRPr lang="en-US" sz="4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48306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Mapping preferences</a:t>
            </a:r>
          </a:p>
        </p:txBody>
      </p:sp>
      <p:sp>
        <p:nvSpPr>
          <p:cNvPr id="6" name="Content Placeholder 5"/>
          <p:cNvSpPr>
            <a:spLocks noGrp="1"/>
          </p:cNvSpPr>
          <p:nvPr>
            <p:ph idx="1"/>
          </p:nvPr>
        </p:nvSpPr>
        <p:spPr>
          <a:xfrm>
            <a:off x="613775" y="1499617"/>
            <a:ext cx="11173217" cy="4677347"/>
          </a:xfrm>
        </p:spPr>
        <p:txBody>
          <a:bodyPr>
            <a:normAutofit/>
          </a:bodyPr>
          <a:lstStyle/>
          <a:p>
            <a:r>
              <a:rPr lang="en-US" sz="3200" dirty="0"/>
              <a:t>Some dimensions are correlated with customers’ </a:t>
            </a:r>
            <a:r>
              <a:rPr lang="en-US" sz="3200" b="1" dirty="0"/>
              <a:t>preferences, choices, and ultimately market shares</a:t>
            </a:r>
            <a:r>
              <a:rPr lang="en-US" sz="3200" dirty="0"/>
              <a:t>. Some are not.</a:t>
            </a:r>
          </a:p>
          <a:p>
            <a:r>
              <a:rPr lang="en-US" sz="3200" dirty="0"/>
              <a:t>Example:</a:t>
            </a:r>
          </a:p>
          <a:p>
            <a:pPr lvl="1">
              <a:buFont typeface="Open Sans" panose="020B0606030504020204" pitchFamily="34" charset="0"/>
              <a:buChar char="–"/>
            </a:pPr>
            <a:r>
              <a:rPr lang="en-US" sz="2800" dirty="0"/>
              <a:t>Wonderbra is well positioned on the « Redefine Body » dimension, but we have no guarantee that this characteristic is desired by the target population</a:t>
            </a:r>
          </a:p>
          <a:p>
            <a:r>
              <a:rPr lang="en-US" sz="3200" dirty="0"/>
              <a:t>We need to </a:t>
            </a:r>
            <a:r>
              <a:rPr lang="en-US" sz="3200" b="1" dirty="0"/>
              <a:t>link perceptions to preferences</a:t>
            </a:r>
          </a:p>
        </p:txBody>
      </p:sp>
    </p:spTree>
    <p:extLst>
      <p:ext uri="{BB962C8B-B14F-4D97-AF65-F5344CB8AC3E}">
        <p14:creationId xmlns:p14="http://schemas.microsoft.com/office/powerpoint/2010/main" val="34892953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Mapping preferences</a:t>
            </a:r>
          </a:p>
        </p:txBody>
      </p:sp>
      <p:sp>
        <p:nvSpPr>
          <p:cNvPr id="3" name="Content Placeholder 2"/>
          <p:cNvSpPr>
            <a:spLocks noGrp="1"/>
          </p:cNvSpPr>
          <p:nvPr>
            <p:ph idx="1"/>
          </p:nvPr>
        </p:nvSpPr>
        <p:spPr>
          <a:xfrm>
            <a:off x="303083" y="1499617"/>
            <a:ext cx="11050717" cy="4677347"/>
          </a:xfrm>
        </p:spPr>
        <p:txBody>
          <a:bodyPr anchor="t" anchorCtr="0"/>
          <a:lstStyle/>
          <a:p>
            <a:pPr>
              <a:spcBef>
                <a:spcPts val="1000"/>
              </a:spcBef>
            </a:pPr>
            <a:r>
              <a:rPr lang="en-US" dirty="0"/>
              <a:t>Preference data (one row per respondent)</a:t>
            </a:r>
          </a:p>
          <a:p>
            <a:pPr marL="0" indent="0">
              <a:lnSpc>
                <a:spcPct val="80000"/>
              </a:lnSpc>
              <a:spcBef>
                <a:spcPts val="1000"/>
              </a:spcBef>
              <a:buNone/>
            </a:pPr>
            <a:r>
              <a:rPr lang="en-US" sz="2000" b="1" dirty="0">
                <a:solidFill>
                  <a:srgbClr val="0153A5"/>
                </a:solidFill>
              </a:rPr>
              <a:t>Preference </a:t>
            </a:r>
            <a:r>
              <a:rPr lang="en-US" sz="2000" b="1" dirty="0">
                <a:solidFill>
                  <a:srgbClr val="002060"/>
                </a:solidFill>
              </a:rPr>
              <a:t>Data  </a:t>
            </a:r>
            <a:r>
              <a:rPr lang="en-US" sz="2000" dirty="0">
                <a:solidFill>
                  <a:srgbClr val="002060"/>
                </a:solidFill>
              </a:rPr>
              <a:t>Preference score data obtained for each brand from each respondent.</a:t>
            </a:r>
            <a:endParaRPr lang="en-US" sz="3600" dirty="0">
              <a:solidFill>
                <a:srgbClr val="002060"/>
              </a:solidFill>
            </a:endParaRPr>
          </a:p>
        </p:txBody>
      </p:sp>
      <p:grpSp>
        <p:nvGrpSpPr>
          <p:cNvPr id="4" name="Group 3"/>
          <p:cNvGrpSpPr/>
          <p:nvPr/>
        </p:nvGrpSpPr>
        <p:grpSpPr>
          <a:xfrm>
            <a:off x="1425859" y="2580611"/>
            <a:ext cx="8895588" cy="3845855"/>
            <a:chOff x="575470" y="2707901"/>
            <a:chExt cx="8037576" cy="3596352"/>
          </a:xfrm>
        </p:grpSpPr>
        <p:sp>
          <p:nvSpPr>
            <p:cNvPr id="5" name="Rectangle 5"/>
            <p:cNvSpPr>
              <a:spLocks noChangeArrowheads="1"/>
            </p:cNvSpPr>
            <p:nvPr/>
          </p:nvSpPr>
          <p:spPr bwMode="auto">
            <a:xfrm>
              <a:off x="590405" y="2728478"/>
              <a:ext cx="8013267" cy="320040"/>
            </a:xfrm>
            <a:prstGeom prst="rect">
              <a:avLst/>
            </a:prstGeom>
            <a:solidFill>
              <a:srgbClr val="0153A5"/>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9"/>
            <p:cNvSpPr>
              <a:spLocks noChangeArrowheads="1"/>
            </p:cNvSpPr>
            <p:nvPr/>
          </p:nvSpPr>
          <p:spPr bwMode="auto">
            <a:xfrm>
              <a:off x="715963" y="2757487"/>
              <a:ext cx="10693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Respondents / Brands</a:t>
              </a: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10"/>
            <p:cNvSpPr>
              <a:spLocks noChangeArrowheads="1"/>
            </p:cNvSpPr>
            <p:nvPr/>
          </p:nvSpPr>
          <p:spPr bwMode="auto">
            <a:xfrm>
              <a:off x="2036763" y="2830224"/>
              <a:ext cx="41357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chemeClr val="bg1"/>
                  </a:solidFill>
                  <a:latin typeface="Open Sans" panose="020B0606030504020204" pitchFamily="34" charset="0"/>
                  <a:ea typeface="Open Sans" panose="020B0606030504020204" pitchFamily="34" charset="0"/>
                  <a:cs typeface="Open Sans" panose="020B0606030504020204" pitchFamily="34" charset="0"/>
                </a:rPr>
                <a:t>Aubade</a:t>
              </a:r>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11"/>
            <p:cNvSpPr>
              <a:spLocks noChangeArrowheads="1"/>
            </p:cNvSpPr>
            <p:nvPr/>
          </p:nvSpPr>
          <p:spPr bwMode="auto">
            <a:xfrm>
              <a:off x="2643766" y="2754024"/>
              <a:ext cx="5203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r>
                <a:rPr lang="en-US"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Christian Dior </a:t>
              </a: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13"/>
            <p:cNvSpPr>
              <a:spLocks noChangeArrowheads="1"/>
            </p:cNvSpPr>
            <p:nvPr/>
          </p:nvSpPr>
          <p:spPr bwMode="auto">
            <a:xfrm>
              <a:off x="3275013" y="2830224"/>
              <a:ext cx="61555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chemeClr val="bg1"/>
                  </a:solidFill>
                  <a:latin typeface="Open Sans" panose="020B0606030504020204" pitchFamily="34" charset="0"/>
                  <a:ea typeface="Open Sans" panose="020B0606030504020204" pitchFamily="34" charset="0"/>
                  <a:cs typeface="Open Sans" panose="020B0606030504020204" pitchFamily="34" charset="0"/>
                </a:rPr>
                <a:t>Calvin Klein</a:t>
              </a:r>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Rectangle 14"/>
            <p:cNvSpPr>
              <a:spLocks noChangeArrowheads="1"/>
            </p:cNvSpPr>
            <p:nvPr/>
          </p:nvSpPr>
          <p:spPr bwMode="auto">
            <a:xfrm>
              <a:off x="3970338" y="2830224"/>
              <a:ext cx="54181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chemeClr val="bg1"/>
                  </a:solidFill>
                  <a:latin typeface="Open Sans" panose="020B0606030504020204" pitchFamily="34" charset="0"/>
                  <a:ea typeface="Open Sans" panose="020B0606030504020204" pitchFamily="34" charset="0"/>
                  <a:cs typeface="Open Sans" panose="020B0606030504020204" pitchFamily="34" charset="0"/>
                </a:rPr>
                <a:t>Darjeeling</a:t>
              </a:r>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Rectangle 15"/>
            <p:cNvSpPr>
              <a:spLocks noChangeArrowheads="1"/>
            </p:cNvSpPr>
            <p:nvPr/>
          </p:nvSpPr>
          <p:spPr bwMode="auto">
            <a:xfrm>
              <a:off x="4778376" y="2830224"/>
              <a:ext cx="21961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chemeClr val="bg1"/>
                  </a:solidFill>
                  <a:latin typeface="Open Sans" panose="020B0606030504020204" pitchFamily="34" charset="0"/>
                  <a:ea typeface="Open Sans" panose="020B0606030504020204" pitchFamily="34" charset="0"/>
                  <a:cs typeface="Open Sans" panose="020B0606030504020204" pitchFamily="34" charset="0"/>
                </a:rPr>
                <a:t>Dim</a:t>
              </a:r>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Rectangle 16"/>
            <p:cNvSpPr>
              <a:spLocks noChangeArrowheads="1"/>
            </p:cNvSpPr>
            <p:nvPr/>
          </p:nvSpPr>
          <p:spPr bwMode="auto">
            <a:xfrm>
              <a:off x="5402263" y="2830224"/>
              <a:ext cx="30457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chemeClr val="bg1"/>
                  </a:solidFill>
                  <a:latin typeface="Open Sans" panose="020B0606030504020204" pitchFamily="34" charset="0"/>
                  <a:ea typeface="Open Sans" panose="020B0606030504020204" pitchFamily="34" charset="0"/>
                  <a:cs typeface="Open Sans" panose="020B0606030504020204" pitchFamily="34" charset="0"/>
                </a:rPr>
                <a:t>Esprit</a:t>
              </a:r>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 name="Rectangle 17"/>
            <p:cNvSpPr>
              <a:spLocks noChangeArrowheads="1"/>
            </p:cNvSpPr>
            <p:nvPr/>
          </p:nvSpPr>
          <p:spPr bwMode="auto">
            <a:xfrm>
              <a:off x="6078538" y="2830224"/>
              <a:ext cx="27571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chemeClr val="bg1"/>
                  </a:solidFill>
                  <a:latin typeface="Open Sans" panose="020B0606030504020204" pitchFamily="34" charset="0"/>
                  <a:ea typeface="Open Sans" panose="020B0606030504020204" pitchFamily="34" charset="0"/>
                  <a:cs typeface="Open Sans" panose="020B0606030504020204" pitchFamily="34" charset="0"/>
                </a:rPr>
                <a:t>Etam</a:t>
              </a:r>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Rectangle 18"/>
            <p:cNvSpPr>
              <a:spLocks noChangeArrowheads="1"/>
            </p:cNvSpPr>
            <p:nvPr/>
          </p:nvSpPr>
          <p:spPr bwMode="auto">
            <a:xfrm>
              <a:off x="6692901" y="2830224"/>
              <a:ext cx="38472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chemeClr val="bg1"/>
                  </a:solidFill>
                  <a:latin typeface="Open Sans" panose="020B0606030504020204" pitchFamily="34" charset="0"/>
                  <a:ea typeface="Open Sans" panose="020B0606030504020204" pitchFamily="34" charset="0"/>
                  <a:cs typeface="Open Sans" panose="020B0606030504020204" pitchFamily="34" charset="0"/>
                </a:rPr>
                <a:t>Playtex</a:t>
              </a:r>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Rectangle 19"/>
            <p:cNvSpPr>
              <a:spLocks noChangeArrowheads="1"/>
            </p:cNvSpPr>
            <p:nvPr/>
          </p:nvSpPr>
          <p:spPr bwMode="auto">
            <a:xfrm>
              <a:off x="7257474" y="2754024"/>
              <a:ext cx="5338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Princesse</a:t>
              </a:r>
              <a:r>
                <a:rPr lang="en-US"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Tam-Tam</a:t>
              </a:r>
            </a:p>
          </p:txBody>
        </p:sp>
        <p:sp>
          <p:nvSpPr>
            <p:cNvPr id="16" name="Rectangle 21"/>
            <p:cNvSpPr>
              <a:spLocks noChangeArrowheads="1"/>
            </p:cNvSpPr>
            <p:nvPr/>
          </p:nvSpPr>
          <p:spPr bwMode="auto">
            <a:xfrm>
              <a:off x="7920038" y="2830224"/>
              <a:ext cx="60914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chemeClr val="bg1"/>
                  </a:solidFill>
                  <a:latin typeface="Open Sans" panose="020B0606030504020204" pitchFamily="34" charset="0"/>
                  <a:ea typeface="Open Sans" panose="020B0606030504020204" pitchFamily="34" charset="0"/>
                  <a:cs typeface="Open Sans" panose="020B0606030504020204" pitchFamily="34" charset="0"/>
                </a:rPr>
                <a:t>Wonderbra</a:t>
              </a:r>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Rectangle 22"/>
            <p:cNvSpPr>
              <a:spLocks noChangeArrowheads="1"/>
            </p:cNvSpPr>
            <p:nvPr/>
          </p:nvSpPr>
          <p:spPr bwMode="auto">
            <a:xfrm>
              <a:off x="694172" y="3060411"/>
              <a:ext cx="78867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Respondent 1</a:t>
              </a:r>
              <a:endParaRPr lang="en-US" b="1" dirty="0">
                <a:latin typeface="Open Sans" panose="020B0606030504020204" pitchFamily="34" charset="0"/>
                <a:ea typeface="Open Sans" panose="020B0606030504020204" pitchFamily="34" charset="0"/>
                <a:cs typeface="Open Sans" panose="020B0606030504020204" pitchFamily="34" charset="0"/>
              </a:endParaRPr>
            </a:p>
          </p:txBody>
        </p:sp>
        <p:sp>
          <p:nvSpPr>
            <p:cNvPr id="18" name="Rectangle 23"/>
            <p:cNvSpPr>
              <a:spLocks noChangeArrowheads="1"/>
            </p:cNvSpPr>
            <p:nvPr/>
          </p:nvSpPr>
          <p:spPr bwMode="auto">
            <a:xfrm>
              <a:off x="2193926" y="306041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24"/>
            <p:cNvSpPr>
              <a:spLocks noChangeArrowheads="1"/>
            </p:cNvSpPr>
            <p:nvPr/>
          </p:nvSpPr>
          <p:spPr bwMode="auto">
            <a:xfrm>
              <a:off x="2857501" y="306041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0" name="Rectangle 25"/>
            <p:cNvSpPr>
              <a:spLocks noChangeArrowheads="1"/>
            </p:cNvSpPr>
            <p:nvPr/>
          </p:nvSpPr>
          <p:spPr bwMode="auto">
            <a:xfrm>
              <a:off x="3521076" y="306041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2</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 name="Rectangle 26"/>
            <p:cNvSpPr>
              <a:spLocks noChangeArrowheads="1"/>
            </p:cNvSpPr>
            <p:nvPr/>
          </p:nvSpPr>
          <p:spPr bwMode="auto">
            <a:xfrm>
              <a:off x="4184651" y="306041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 name="Rectangle 27"/>
            <p:cNvSpPr>
              <a:spLocks noChangeArrowheads="1"/>
            </p:cNvSpPr>
            <p:nvPr/>
          </p:nvSpPr>
          <p:spPr bwMode="auto">
            <a:xfrm>
              <a:off x="4848226" y="306041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3" name="Rectangle 28"/>
            <p:cNvSpPr>
              <a:spLocks noChangeArrowheads="1"/>
            </p:cNvSpPr>
            <p:nvPr/>
          </p:nvSpPr>
          <p:spPr bwMode="auto">
            <a:xfrm>
              <a:off x="5511801" y="306041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4" name="Rectangle 29"/>
            <p:cNvSpPr>
              <a:spLocks noChangeArrowheads="1"/>
            </p:cNvSpPr>
            <p:nvPr/>
          </p:nvSpPr>
          <p:spPr bwMode="auto">
            <a:xfrm>
              <a:off x="6175376" y="306041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5" name="Rectangle 30"/>
            <p:cNvSpPr>
              <a:spLocks noChangeArrowheads="1"/>
            </p:cNvSpPr>
            <p:nvPr/>
          </p:nvSpPr>
          <p:spPr bwMode="auto">
            <a:xfrm>
              <a:off x="6838951" y="306041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6" name="Rectangle 31"/>
            <p:cNvSpPr>
              <a:spLocks noChangeArrowheads="1"/>
            </p:cNvSpPr>
            <p:nvPr/>
          </p:nvSpPr>
          <p:spPr bwMode="auto">
            <a:xfrm>
              <a:off x="7502526" y="306041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7" name="Rectangle 32"/>
            <p:cNvSpPr>
              <a:spLocks noChangeArrowheads="1"/>
            </p:cNvSpPr>
            <p:nvPr/>
          </p:nvSpPr>
          <p:spPr bwMode="auto">
            <a:xfrm>
              <a:off x="8166101" y="306041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8" name="Rectangle 33"/>
            <p:cNvSpPr>
              <a:spLocks noChangeArrowheads="1"/>
            </p:cNvSpPr>
            <p:nvPr/>
          </p:nvSpPr>
          <p:spPr bwMode="auto">
            <a:xfrm>
              <a:off x="694172" y="3224790"/>
              <a:ext cx="78867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b="1">
                  <a:solidFill>
                    <a:srgbClr val="000000"/>
                  </a:solidFill>
                  <a:latin typeface="Open Sans" panose="020B0606030504020204" pitchFamily="34" charset="0"/>
                  <a:ea typeface="Open Sans" panose="020B0606030504020204" pitchFamily="34" charset="0"/>
                  <a:cs typeface="Open Sans" panose="020B0606030504020204" pitchFamily="34" charset="0"/>
                </a:rPr>
                <a:t>Respondent 2</a:t>
              </a: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29" name="Rectangle 34"/>
            <p:cNvSpPr>
              <a:spLocks noChangeArrowheads="1"/>
            </p:cNvSpPr>
            <p:nvPr/>
          </p:nvSpPr>
          <p:spPr bwMode="auto">
            <a:xfrm>
              <a:off x="2193926" y="3223202"/>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0" name="Rectangle 35"/>
            <p:cNvSpPr>
              <a:spLocks noChangeArrowheads="1"/>
            </p:cNvSpPr>
            <p:nvPr/>
          </p:nvSpPr>
          <p:spPr bwMode="auto">
            <a:xfrm>
              <a:off x="2857501" y="3223202"/>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1" name="Rectangle 36"/>
            <p:cNvSpPr>
              <a:spLocks noChangeArrowheads="1"/>
            </p:cNvSpPr>
            <p:nvPr/>
          </p:nvSpPr>
          <p:spPr bwMode="auto">
            <a:xfrm>
              <a:off x="3521076" y="3223202"/>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2" name="Rectangle 37"/>
            <p:cNvSpPr>
              <a:spLocks noChangeArrowheads="1"/>
            </p:cNvSpPr>
            <p:nvPr/>
          </p:nvSpPr>
          <p:spPr bwMode="auto">
            <a:xfrm>
              <a:off x="4184651" y="3223202"/>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3" name="Rectangle 38"/>
            <p:cNvSpPr>
              <a:spLocks noChangeArrowheads="1"/>
            </p:cNvSpPr>
            <p:nvPr/>
          </p:nvSpPr>
          <p:spPr bwMode="auto">
            <a:xfrm>
              <a:off x="4848226" y="3223202"/>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4" name="Rectangle 39"/>
            <p:cNvSpPr>
              <a:spLocks noChangeArrowheads="1"/>
            </p:cNvSpPr>
            <p:nvPr/>
          </p:nvSpPr>
          <p:spPr bwMode="auto">
            <a:xfrm>
              <a:off x="5511801" y="3223202"/>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5" name="Rectangle 40"/>
            <p:cNvSpPr>
              <a:spLocks noChangeArrowheads="1"/>
            </p:cNvSpPr>
            <p:nvPr/>
          </p:nvSpPr>
          <p:spPr bwMode="auto">
            <a:xfrm>
              <a:off x="6175376" y="3223202"/>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6" name="Rectangle 41"/>
            <p:cNvSpPr>
              <a:spLocks noChangeArrowheads="1"/>
            </p:cNvSpPr>
            <p:nvPr/>
          </p:nvSpPr>
          <p:spPr bwMode="auto">
            <a:xfrm>
              <a:off x="6838951" y="3223202"/>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1</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7" name="Rectangle 42"/>
            <p:cNvSpPr>
              <a:spLocks noChangeArrowheads="1"/>
            </p:cNvSpPr>
            <p:nvPr/>
          </p:nvSpPr>
          <p:spPr bwMode="auto">
            <a:xfrm>
              <a:off x="7502526" y="3223202"/>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6</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8" name="Rectangle 43"/>
            <p:cNvSpPr>
              <a:spLocks noChangeArrowheads="1"/>
            </p:cNvSpPr>
            <p:nvPr/>
          </p:nvSpPr>
          <p:spPr bwMode="auto">
            <a:xfrm>
              <a:off x="8166101" y="3223202"/>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9" name="Rectangle 44"/>
            <p:cNvSpPr>
              <a:spLocks noChangeArrowheads="1"/>
            </p:cNvSpPr>
            <p:nvPr/>
          </p:nvSpPr>
          <p:spPr bwMode="auto">
            <a:xfrm>
              <a:off x="694172" y="3387581"/>
              <a:ext cx="78867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b="1">
                  <a:solidFill>
                    <a:srgbClr val="000000"/>
                  </a:solidFill>
                  <a:latin typeface="Open Sans" panose="020B0606030504020204" pitchFamily="34" charset="0"/>
                  <a:ea typeface="Open Sans" panose="020B0606030504020204" pitchFamily="34" charset="0"/>
                  <a:cs typeface="Open Sans" panose="020B0606030504020204" pitchFamily="34" charset="0"/>
                </a:rPr>
                <a:t>Respondent 3</a:t>
              </a: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40" name="Rectangle 45"/>
            <p:cNvSpPr>
              <a:spLocks noChangeArrowheads="1"/>
            </p:cNvSpPr>
            <p:nvPr/>
          </p:nvSpPr>
          <p:spPr bwMode="auto">
            <a:xfrm>
              <a:off x="2193926" y="338758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6</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41" name="Rectangle 46"/>
            <p:cNvSpPr>
              <a:spLocks noChangeArrowheads="1"/>
            </p:cNvSpPr>
            <p:nvPr/>
          </p:nvSpPr>
          <p:spPr bwMode="auto">
            <a:xfrm>
              <a:off x="2857501" y="338758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42" name="Rectangle 47"/>
            <p:cNvSpPr>
              <a:spLocks noChangeArrowheads="1"/>
            </p:cNvSpPr>
            <p:nvPr/>
          </p:nvSpPr>
          <p:spPr bwMode="auto">
            <a:xfrm>
              <a:off x="3521076" y="338758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43" name="Rectangle 48"/>
            <p:cNvSpPr>
              <a:spLocks noChangeArrowheads="1"/>
            </p:cNvSpPr>
            <p:nvPr/>
          </p:nvSpPr>
          <p:spPr bwMode="auto">
            <a:xfrm>
              <a:off x="4184651" y="338758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44" name="Rectangle 49"/>
            <p:cNvSpPr>
              <a:spLocks noChangeArrowheads="1"/>
            </p:cNvSpPr>
            <p:nvPr/>
          </p:nvSpPr>
          <p:spPr bwMode="auto">
            <a:xfrm>
              <a:off x="4848226" y="338758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45" name="Rectangle 50"/>
            <p:cNvSpPr>
              <a:spLocks noChangeArrowheads="1"/>
            </p:cNvSpPr>
            <p:nvPr/>
          </p:nvSpPr>
          <p:spPr bwMode="auto">
            <a:xfrm>
              <a:off x="5511801" y="338758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2</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46" name="Rectangle 51"/>
            <p:cNvSpPr>
              <a:spLocks noChangeArrowheads="1"/>
            </p:cNvSpPr>
            <p:nvPr/>
          </p:nvSpPr>
          <p:spPr bwMode="auto">
            <a:xfrm>
              <a:off x="6175376" y="338758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47" name="Rectangle 52"/>
            <p:cNvSpPr>
              <a:spLocks noChangeArrowheads="1"/>
            </p:cNvSpPr>
            <p:nvPr/>
          </p:nvSpPr>
          <p:spPr bwMode="auto">
            <a:xfrm>
              <a:off x="6838951" y="338758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48" name="Rectangle 53"/>
            <p:cNvSpPr>
              <a:spLocks noChangeArrowheads="1"/>
            </p:cNvSpPr>
            <p:nvPr/>
          </p:nvSpPr>
          <p:spPr bwMode="auto">
            <a:xfrm>
              <a:off x="7502526" y="338758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49" name="Rectangle 54"/>
            <p:cNvSpPr>
              <a:spLocks noChangeArrowheads="1"/>
            </p:cNvSpPr>
            <p:nvPr/>
          </p:nvSpPr>
          <p:spPr bwMode="auto">
            <a:xfrm>
              <a:off x="8166101" y="338758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50" name="Rectangle 55"/>
            <p:cNvSpPr>
              <a:spLocks noChangeArrowheads="1"/>
            </p:cNvSpPr>
            <p:nvPr/>
          </p:nvSpPr>
          <p:spPr bwMode="auto">
            <a:xfrm>
              <a:off x="694172" y="3551959"/>
              <a:ext cx="78867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b="1">
                  <a:solidFill>
                    <a:srgbClr val="000000"/>
                  </a:solidFill>
                  <a:latin typeface="Open Sans" panose="020B0606030504020204" pitchFamily="34" charset="0"/>
                  <a:ea typeface="Open Sans" panose="020B0606030504020204" pitchFamily="34" charset="0"/>
                  <a:cs typeface="Open Sans" panose="020B0606030504020204" pitchFamily="34" charset="0"/>
                </a:rPr>
                <a:t>Respondent 4</a:t>
              </a: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51" name="Rectangle 56"/>
            <p:cNvSpPr>
              <a:spLocks noChangeArrowheads="1"/>
            </p:cNvSpPr>
            <p:nvPr/>
          </p:nvSpPr>
          <p:spPr bwMode="auto">
            <a:xfrm>
              <a:off x="2193926" y="3550372"/>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52" name="Rectangle 57"/>
            <p:cNvSpPr>
              <a:spLocks noChangeArrowheads="1"/>
            </p:cNvSpPr>
            <p:nvPr/>
          </p:nvSpPr>
          <p:spPr bwMode="auto">
            <a:xfrm>
              <a:off x="2857501" y="3550372"/>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6</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53" name="Rectangle 58"/>
            <p:cNvSpPr>
              <a:spLocks noChangeArrowheads="1"/>
            </p:cNvSpPr>
            <p:nvPr/>
          </p:nvSpPr>
          <p:spPr bwMode="auto">
            <a:xfrm>
              <a:off x="3521076" y="3550372"/>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54" name="Rectangle 59"/>
            <p:cNvSpPr>
              <a:spLocks noChangeArrowheads="1"/>
            </p:cNvSpPr>
            <p:nvPr/>
          </p:nvSpPr>
          <p:spPr bwMode="auto">
            <a:xfrm>
              <a:off x="4184651" y="3550372"/>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55" name="Rectangle 60"/>
            <p:cNvSpPr>
              <a:spLocks noChangeArrowheads="1"/>
            </p:cNvSpPr>
            <p:nvPr/>
          </p:nvSpPr>
          <p:spPr bwMode="auto">
            <a:xfrm>
              <a:off x="4848226" y="3550372"/>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56" name="Rectangle 61"/>
            <p:cNvSpPr>
              <a:spLocks noChangeArrowheads="1"/>
            </p:cNvSpPr>
            <p:nvPr/>
          </p:nvSpPr>
          <p:spPr bwMode="auto">
            <a:xfrm>
              <a:off x="5511801" y="3550372"/>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57" name="Rectangle 62"/>
            <p:cNvSpPr>
              <a:spLocks noChangeArrowheads="1"/>
            </p:cNvSpPr>
            <p:nvPr/>
          </p:nvSpPr>
          <p:spPr bwMode="auto">
            <a:xfrm>
              <a:off x="6175376" y="3550372"/>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58" name="Rectangle 63"/>
            <p:cNvSpPr>
              <a:spLocks noChangeArrowheads="1"/>
            </p:cNvSpPr>
            <p:nvPr/>
          </p:nvSpPr>
          <p:spPr bwMode="auto">
            <a:xfrm>
              <a:off x="6838951" y="3550372"/>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59" name="Rectangle 64"/>
            <p:cNvSpPr>
              <a:spLocks noChangeArrowheads="1"/>
            </p:cNvSpPr>
            <p:nvPr/>
          </p:nvSpPr>
          <p:spPr bwMode="auto">
            <a:xfrm>
              <a:off x="7502526" y="3550372"/>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60" name="Rectangle 65"/>
            <p:cNvSpPr>
              <a:spLocks noChangeArrowheads="1"/>
            </p:cNvSpPr>
            <p:nvPr/>
          </p:nvSpPr>
          <p:spPr bwMode="auto">
            <a:xfrm>
              <a:off x="8166101" y="3550372"/>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61" name="Rectangle 66"/>
            <p:cNvSpPr>
              <a:spLocks noChangeArrowheads="1"/>
            </p:cNvSpPr>
            <p:nvPr/>
          </p:nvSpPr>
          <p:spPr bwMode="auto">
            <a:xfrm>
              <a:off x="694172" y="3716338"/>
              <a:ext cx="78867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b="1">
                  <a:solidFill>
                    <a:srgbClr val="000000"/>
                  </a:solidFill>
                  <a:latin typeface="Open Sans" panose="020B0606030504020204" pitchFamily="34" charset="0"/>
                  <a:ea typeface="Open Sans" panose="020B0606030504020204" pitchFamily="34" charset="0"/>
                  <a:cs typeface="Open Sans" panose="020B0606030504020204" pitchFamily="34" charset="0"/>
                </a:rPr>
                <a:t>Respondent 5</a:t>
              </a: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62" name="Rectangle 67"/>
            <p:cNvSpPr>
              <a:spLocks noChangeArrowheads="1"/>
            </p:cNvSpPr>
            <p:nvPr/>
          </p:nvSpPr>
          <p:spPr bwMode="auto">
            <a:xfrm>
              <a:off x="2193926" y="3714750"/>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6</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63" name="Rectangle 68"/>
            <p:cNvSpPr>
              <a:spLocks noChangeArrowheads="1"/>
            </p:cNvSpPr>
            <p:nvPr/>
          </p:nvSpPr>
          <p:spPr bwMode="auto">
            <a:xfrm>
              <a:off x="2857501" y="3714750"/>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64" name="Rectangle 69"/>
            <p:cNvSpPr>
              <a:spLocks noChangeArrowheads="1"/>
            </p:cNvSpPr>
            <p:nvPr/>
          </p:nvSpPr>
          <p:spPr bwMode="auto">
            <a:xfrm>
              <a:off x="3521076" y="3714750"/>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2</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65" name="Rectangle 70"/>
            <p:cNvSpPr>
              <a:spLocks noChangeArrowheads="1"/>
            </p:cNvSpPr>
            <p:nvPr/>
          </p:nvSpPr>
          <p:spPr bwMode="auto">
            <a:xfrm>
              <a:off x="4184651" y="3714750"/>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66" name="Rectangle 71"/>
            <p:cNvSpPr>
              <a:spLocks noChangeArrowheads="1"/>
            </p:cNvSpPr>
            <p:nvPr/>
          </p:nvSpPr>
          <p:spPr bwMode="auto">
            <a:xfrm>
              <a:off x="4848226" y="3714750"/>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67" name="Rectangle 72"/>
            <p:cNvSpPr>
              <a:spLocks noChangeArrowheads="1"/>
            </p:cNvSpPr>
            <p:nvPr/>
          </p:nvSpPr>
          <p:spPr bwMode="auto">
            <a:xfrm>
              <a:off x="5511801" y="3714750"/>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68" name="Rectangle 73"/>
            <p:cNvSpPr>
              <a:spLocks noChangeArrowheads="1"/>
            </p:cNvSpPr>
            <p:nvPr/>
          </p:nvSpPr>
          <p:spPr bwMode="auto">
            <a:xfrm>
              <a:off x="6175376" y="3714750"/>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69" name="Rectangle 74"/>
            <p:cNvSpPr>
              <a:spLocks noChangeArrowheads="1"/>
            </p:cNvSpPr>
            <p:nvPr/>
          </p:nvSpPr>
          <p:spPr bwMode="auto">
            <a:xfrm>
              <a:off x="6838951" y="3714750"/>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0" name="Rectangle 75"/>
            <p:cNvSpPr>
              <a:spLocks noChangeArrowheads="1"/>
            </p:cNvSpPr>
            <p:nvPr/>
          </p:nvSpPr>
          <p:spPr bwMode="auto">
            <a:xfrm>
              <a:off x="7502526" y="3714750"/>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6</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1" name="Rectangle 76"/>
            <p:cNvSpPr>
              <a:spLocks noChangeArrowheads="1"/>
            </p:cNvSpPr>
            <p:nvPr/>
          </p:nvSpPr>
          <p:spPr bwMode="auto">
            <a:xfrm>
              <a:off x="8166101" y="3714750"/>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2</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2" name="Rectangle 77"/>
            <p:cNvSpPr>
              <a:spLocks noChangeArrowheads="1"/>
            </p:cNvSpPr>
            <p:nvPr/>
          </p:nvSpPr>
          <p:spPr bwMode="auto">
            <a:xfrm>
              <a:off x="694172" y="3879129"/>
              <a:ext cx="78867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b="1">
                  <a:solidFill>
                    <a:srgbClr val="000000"/>
                  </a:solidFill>
                  <a:latin typeface="Open Sans" panose="020B0606030504020204" pitchFamily="34" charset="0"/>
                  <a:ea typeface="Open Sans" panose="020B0606030504020204" pitchFamily="34" charset="0"/>
                  <a:cs typeface="Open Sans" panose="020B0606030504020204" pitchFamily="34" charset="0"/>
                </a:rPr>
                <a:t>Respondent 6</a:t>
              </a: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73" name="Rectangle 78"/>
            <p:cNvSpPr>
              <a:spLocks noChangeArrowheads="1"/>
            </p:cNvSpPr>
            <p:nvPr/>
          </p:nvSpPr>
          <p:spPr bwMode="auto">
            <a:xfrm>
              <a:off x="2193926" y="387754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4" name="Rectangle 79"/>
            <p:cNvSpPr>
              <a:spLocks noChangeArrowheads="1"/>
            </p:cNvSpPr>
            <p:nvPr/>
          </p:nvSpPr>
          <p:spPr bwMode="auto">
            <a:xfrm>
              <a:off x="2857501" y="387754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6</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5" name="Rectangle 80"/>
            <p:cNvSpPr>
              <a:spLocks noChangeArrowheads="1"/>
            </p:cNvSpPr>
            <p:nvPr/>
          </p:nvSpPr>
          <p:spPr bwMode="auto">
            <a:xfrm>
              <a:off x="3521076" y="387754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6" name="Rectangle 81"/>
            <p:cNvSpPr>
              <a:spLocks noChangeArrowheads="1"/>
            </p:cNvSpPr>
            <p:nvPr/>
          </p:nvSpPr>
          <p:spPr bwMode="auto">
            <a:xfrm>
              <a:off x="4184651" y="387754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7" name="Rectangle 82"/>
            <p:cNvSpPr>
              <a:spLocks noChangeArrowheads="1"/>
            </p:cNvSpPr>
            <p:nvPr/>
          </p:nvSpPr>
          <p:spPr bwMode="auto">
            <a:xfrm>
              <a:off x="4848226" y="387754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8" name="Rectangle 83"/>
            <p:cNvSpPr>
              <a:spLocks noChangeArrowheads="1"/>
            </p:cNvSpPr>
            <p:nvPr/>
          </p:nvSpPr>
          <p:spPr bwMode="auto">
            <a:xfrm>
              <a:off x="5511801" y="387754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9" name="Rectangle 84"/>
            <p:cNvSpPr>
              <a:spLocks noChangeArrowheads="1"/>
            </p:cNvSpPr>
            <p:nvPr/>
          </p:nvSpPr>
          <p:spPr bwMode="auto">
            <a:xfrm>
              <a:off x="6175376" y="387754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80" name="Rectangle 85"/>
            <p:cNvSpPr>
              <a:spLocks noChangeArrowheads="1"/>
            </p:cNvSpPr>
            <p:nvPr/>
          </p:nvSpPr>
          <p:spPr bwMode="auto">
            <a:xfrm>
              <a:off x="6838951" y="387754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81" name="Rectangle 86"/>
            <p:cNvSpPr>
              <a:spLocks noChangeArrowheads="1"/>
            </p:cNvSpPr>
            <p:nvPr/>
          </p:nvSpPr>
          <p:spPr bwMode="auto">
            <a:xfrm>
              <a:off x="7502526" y="387754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82" name="Rectangle 87"/>
            <p:cNvSpPr>
              <a:spLocks noChangeArrowheads="1"/>
            </p:cNvSpPr>
            <p:nvPr/>
          </p:nvSpPr>
          <p:spPr bwMode="auto">
            <a:xfrm>
              <a:off x="8166101" y="387754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83" name="Rectangle 88"/>
            <p:cNvSpPr>
              <a:spLocks noChangeArrowheads="1"/>
            </p:cNvSpPr>
            <p:nvPr/>
          </p:nvSpPr>
          <p:spPr bwMode="auto">
            <a:xfrm>
              <a:off x="694172" y="4043507"/>
              <a:ext cx="78867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b="1">
                  <a:solidFill>
                    <a:srgbClr val="000000"/>
                  </a:solidFill>
                  <a:latin typeface="Open Sans" panose="020B0606030504020204" pitchFamily="34" charset="0"/>
                  <a:ea typeface="Open Sans" panose="020B0606030504020204" pitchFamily="34" charset="0"/>
                  <a:cs typeface="Open Sans" panose="020B0606030504020204" pitchFamily="34" charset="0"/>
                </a:rPr>
                <a:t>Respondent 7</a:t>
              </a: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84" name="Rectangle 89"/>
            <p:cNvSpPr>
              <a:spLocks noChangeArrowheads="1"/>
            </p:cNvSpPr>
            <p:nvPr/>
          </p:nvSpPr>
          <p:spPr bwMode="auto">
            <a:xfrm>
              <a:off x="2193926" y="4041920"/>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85" name="Rectangle 90"/>
            <p:cNvSpPr>
              <a:spLocks noChangeArrowheads="1"/>
            </p:cNvSpPr>
            <p:nvPr/>
          </p:nvSpPr>
          <p:spPr bwMode="auto">
            <a:xfrm>
              <a:off x="2857501" y="4041920"/>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86" name="Rectangle 91"/>
            <p:cNvSpPr>
              <a:spLocks noChangeArrowheads="1"/>
            </p:cNvSpPr>
            <p:nvPr/>
          </p:nvSpPr>
          <p:spPr bwMode="auto">
            <a:xfrm>
              <a:off x="3521076" y="4041920"/>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87" name="Rectangle 92"/>
            <p:cNvSpPr>
              <a:spLocks noChangeArrowheads="1"/>
            </p:cNvSpPr>
            <p:nvPr/>
          </p:nvSpPr>
          <p:spPr bwMode="auto">
            <a:xfrm>
              <a:off x="4184651" y="4041920"/>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88" name="Rectangle 93"/>
            <p:cNvSpPr>
              <a:spLocks noChangeArrowheads="1"/>
            </p:cNvSpPr>
            <p:nvPr/>
          </p:nvSpPr>
          <p:spPr bwMode="auto">
            <a:xfrm>
              <a:off x="4848226" y="4041920"/>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89" name="Rectangle 94"/>
            <p:cNvSpPr>
              <a:spLocks noChangeArrowheads="1"/>
            </p:cNvSpPr>
            <p:nvPr/>
          </p:nvSpPr>
          <p:spPr bwMode="auto">
            <a:xfrm>
              <a:off x="5511801" y="4041920"/>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2</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90" name="Rectangle 95"/>
            <p:cNvSpPr>
              <a:spLocks noChangeArrowheads="1"/>
            </p:cNvSpPr>
            <p:nvPr/>
          </p:nvSpPr>
          <p:spPr bwMode="auto">
            <a:xfrm>
              <a:off x="6175376" y="4041920"/>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91" name="Rectangle 96"/>
            <p:cNvSpPr>
              <a:spLocks noChangeArrowheads="1"/>
            </p:cNvSpPr>
            <p:nvPr/>
          </p:nvSpPr>
          <p:spPr bwMode="auto">
            <a:xfrm>
              <a:off x="6838951" y="4041920"/>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2</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92" name="Rectangle 97"/>
            <p:cNvSpPr>
              <a:spLocks noChangeArrowheads="1"/>
            </p:cNvSpPr>
            <p:nvPr/>
          </p:nvSpPr>
          <p:spPr bwMode="auto">
            <a:xfrm>
              <a:off x="7502526" y="4041920"/>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93" name="Rectangle 98"/>
            <p:cNvSpPr>
              <a:spLocks noChangeArrowheads="1"/>
            </p:cNvSpPr>
            <p:nvPr/>
          </p:nvSpPr>
          <p:spPr bwMode="auto">
            <a:xfrm>
              <a:off x="8166101" y="4041920"/>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94" name="Rectangle 99"/>
            <p:cNvSpPr>
              <a:spLocks noChangeArrowheads="1"/>
            </p:cNvSpPr>
            <p:nvPr/>
          </p:nvSpPr>
          <p:spPr bwMode="auto">
            <a:xfrm>
              <a:off x="694172" y="4206298"/>
              <a:ext cx="78867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b="1">
                  <a:solidFill>
                    <a:srgbClr val="000000"/>
                  </a:solidFill>
                  <a:latin typeface="Open Sans" panose="020B0606030504020204" pitchFamily="34" charset="0"/>
                  <a:ea typeface="Open Sans" panose="020B0606030504020204" pitchFamily="34" charset="0"/>
                  <a:cs typeface="Open Sans" panose="020B0606030504020204" pitchFamily="34" charset="0"/>
                </a:rPr>
                <a:t>Respondent 8</a:t>
              </a: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95" name="Rectangle 100"/>
            <p:cNvSpPr>
              <a:spLocks noChangeArrowheads="1"/>
            </p:cNvSpPr>
            <p:nvPr/>
          </p:nvSpPr>
          <p:spPr bwMode="auto">
            <a:xfrm>
              <a:off x="2193926" y="420471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6</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96" name="Rectangle 101"/>
            <p:cNvSpPr>
              <a:spLocks noChangeArrowheads="1"/>
            </p:cNvSpPr>
            <p:nvPr/>
          </p:nvSpPr>
          <p:spPr bwMode="auto">
            <a:xfrm>
              <a:off x="2857501" y="420471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97" name="Rectangle 102"/>
            <p:cNvSpPr>
              <a:spLocks noChangeArrowheads="1"/>
            </p:cNvSpPr>
            <p:nvPr/>
          </p:nvSpPr>
          <p:spPr bwMode="auto">
            <a:xfrm>
              <a:off x="3521076" y="420471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98" name="Rectangle 103"/>
            <p:cNvSpPr>
              <a:spLocks noChangeArrowheads="1"/>
            </p:cNvSpPr>
            <p:nvPr/>
          </p:nvSpPr>
          <p:spPr bwMode="auto">
            <a:xfrm>
              <a:off x="4184651" y="420471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99" name="Rectangle 104"/>
            <p:cNvSpPr>
              <a:spLocks noChangeArrowheads="1"/>
            </p:cNvSpPr>
            <p:nvPr/>
          </p:nvSpPr>
          <p:spPr bwMode="auto">
            <a:xfrm>
              <a:off x="4848226" y="420471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00" name="Rectangle 105"/>
            <p:cNvSpPr>
              <a:spLocks noChangeArrowheads="1"/>
            </p:cNvSpPr>
            <p:nvPr/>
          </p:nvSpPr>
          <p:spPr bwMode="auto">
            <a:xfrm>
              <a:off x="5511801" y="420471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01" name="Rectangle 106"/>
            <p:cNvSpPr>
              <a:spLocks noChangeArrowheads="1"/>
            </p:cNvSpPr>
            <p:nvPr/>
          </p:nvSpPr>
          <p:spPr bwMode="auto">
            <a:xfrm>
              <a:off x="6175376" y="420471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02" name="Rectangle 107"/>
            <p:cNvSpPr>
              <a:spLocks noChangeArrowheads="1"/>
            </p:cNvSpPr>
            <p:nvPr/>
          </p:nvSpPr>
          <p:spPr bwMode="auto">
            <a:xfrm>
              <a:off x="6838951" y="420471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03" name="Rectangle 108"/>
            <p:cNvSpPr>
              <a:spLocks noChangeArrowheads="1"/>
            </p:cNvSpPr>
            <p:nvPr/>
          </p:nvSpPr>
          <p:spPr bwMode="auto">
            <a:xfrm>
              <a:off x="7502526" y="420471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04" name="Rectangle 109"/>
            <p:cNvSpPr>
              <a:spLocks noChangeArrowheads="1"/>
            </p:cNvSpPr>
            <p:nvPr/>
          </p:nvSpPr>
          <p:spPr bwMode="auto">
            <a:xfrm>
              <a:off x="8166101" y="4204711"/>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2</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05" name="Rectangle 110"/>
            <p:cNvSpPr>
              <a:spLocks noChangeArrowheads="1"/>
            </p:cNvSpPr>
            <p:nvPr/>
          </p:nvSpPr>
          <p:spPr bwMode="auto">
            <a:xfrm>
              <a:off x="694172" y="4370677"/>
              <a:ext cx="78867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b="1">
                  <a:solidFill>
                    <a:srgbClr val="000000"/>
                  </a:solidFill>
                  <a:latin typeface="Open Sans" panose="020B0606030504020204" pitchFamily="34" charset="0"/>
                  <a:ea typeface="Open Sans" panose="020B0606030504020204" pitchFamily="34" charset="0"/>
                  <a:cs typeface="Open Sans" panose="020B0606030504020204" pitchFamily="34" charset="0"/>
                </a:rPr>
                <a:t>Respondent 9</a:t>
              </a: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06" name="Rectangle 111"/>
            <p:cNvSpPr>
              <a:spLocks noChangeArrowheads="1"/>
            </p:cNvSpPr>
            <p:nvPr/>
          </p:nvSpPr>
          <p:spPr bwMode="auto">
            <a:xfrm>
              <a:off x="2193926" y="4369089"/>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7</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07" name="Rectangle 112"/>
            <p:cNvSpPr>
              <a:spLocks noChangeArrowheads="1"/>
            </p:cNvSpPr>
            <p:nvPr/>
          </p:nvSpPr>
          <p:spPr bwMode="auto">
            <a:xfrm>
              <a:off x="2857501" y="4369089"/>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08" name="Rectangle 113"/>
            <p:cNvSpPr>
              <a:spLocks noChangeArrowheads="1"/>
            </p:cNvSpPr>
            <p:nvPr/>
          </p:nvSpPr>
          <p:spPr bwMode="auto">
            <a:xfrm>
              <a:off x="3521076" y="4369089"/>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09" name="Rectangle 114"/>
            <p:cNvSpPr>
              <a:spLocks noChangeArrowheads="1"/>
            </p:cNvSpPr>
            <p:nvPr/>
          </p:nvSpPr>
          <p:spPr bwMode="auto">
            <a:xfrm>
              <a:off x="4184651" y="4369089"/>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0" name="Rectangle 115"/>
            <p:cNvSpPr>
              <a:spLocks noChangeArrowheads="1"/>
            </p:cNvSpPr>
            <p:nvPr/>
          </p:nvSpPr>
          <p:spPr bwMode="auto">
            <a:xfrm>
              <a:off x="4848226" y="4369089"/>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2</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1" name="Rectangle 116"/>
            <p:cNvSpPr>
              <a:spLocks noChangeArrowheads="1"/>
            </p:cNvSpPr>
            <p:nvPr/>
          </p:nvSpPr>
          <p:spPr bwMode="auto">
            <a:xfrm>
              <a:off x="5511801" y="4369089"/>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2" name="Rectangle 117"/>
            <p:cNvSpPr>
              <a:spLocks noChangeArrowheads="1"/>
            </p:cNvSpPr>
            <p:nvPr/>
          </p:nvSpPr>
          <p:spPr bwMode="auto">
            <a:xfrm>
              <a:off x="6175376" y="4369089"/>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3" name="Rectangle 118"/>
            <p:cNvSpPr>
              <a:spLocks noChangeArrowheads="1"/>
            </p:cNvSpPr>
            <p:nvPr/>
          </p:nvSpPr>
          <p:spPr bwMode="auto">
            <a:xfrm>
              <a:off x="6838951" y="4369089"/>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2</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4" name="Rectangle 119"/>
            <p:cNvSpPr>
              <a:spLocks noChangeArrowheads="1"/>
            </p:cNvSpPr>
            <p:nvPr/>
          </p:nvSpPr>
          <p:spPr bwMode="auto">
            <a:xfrm>
              <a:off x="7502526" y="4369089"/>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120"/>
            <p:cNvSpPr>
              <a:spLocks noChangeArrowheads="1"/>
            </p:cNvSpPr>
            <p:nvPr/>
          </p:nvSpPr>
          <p:spPr bwMode="auto">
            <a:xfrm>
              <a:off x="8166101" y="4369089"/>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2</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6" name="Rectangle 121"/>
            <p:cNvSpPr>
              <a:spLocks noChangeArrowheads="1"/>
            </p:cNvSpPr>
            <p:nvPr/>
          </p:nvSpPr>
          <p:spPr bwMode="auto">
            <a:xfrm>
              <a:off x="694172" y="4533468"/>
              <a:ext cx="85440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b="1">
                  <a:solidFill>
                    <a:srgbClr val="000000"/>
                  </a:solidFill>
                  <a:latin typeface="Open Sans" panose="020B0606030504020204" pitchFamily="34" charset="0"/>
                  <a:ea typeface="Open Sans" panose="020B0606030504020204" pitchFamily="34" charset="0"/>
                  <a:cs typeface="Open Sans" panose="020B0606030504020204" pitchFamily="34" charset="0"/>
                </a:rPr>
                <a:t>Respondent 10</a:t>
              </a: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17" name="Rectangle 122"/>
            <p:cNvSpPr>
              <a:spLocks noChangeArrowheads="1"/>
            </p:cNvSpPr>
            <p:nvPr/>
          </p:nvSpPr>
          <p:spPr bwMode="auto">
            <a:xfrm>
              <a:off x="2193926" y="4531880"/>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8" name="Rectangle 123"/>
            <p:cNvSpPr>
              <a:spLocks noChangeArrowheads="1"/>
            </p:cNvSpPr>
            <p:nvPr/>
          </p:nvSpPr>
          <p:spPr bwMode="auto">
            <a:xfrm>
              <a:off x="2857501" y="4531880"/>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9" name="Rectangle 124"/>
            <p:cNvSpPr>
              <a:spLocks noChangeArrowheads="1"/>
            </p:cNvSpPr>
            <p:nvPr/>
          </p:nvSpPr>
          <p:spPr bwMode="auto">
            <a:xfrm>
              <a:off x="3521076" y="4531880"/>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20" name="Rectangle 125"/>
            <p:cNvSpPr>
              <a:spLocks noChangeArrowheads="1"/>
            </p:cNvSpPr>
            <p:nvPr/>
          </p:nvSpPr>
          <p:spPr bwMode="auto">
            <a:xfrm>
              <a:off x="4184651" y="4531880"/>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21" name="Rectangle 126"/>
            <p:cNvSpPr>
              <a:spLocks noChangeArrowheads="1"/>
            </p:cNvSpPr>
            <p:nvPr/>
          </p:nvSpPr>
          <p:spPr bwMode="auto">
            <a:xfrm>
              <a:off x="4848226" y="4531880"/>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22" name="Rectangle 127"/>
            <p:cNvSpPr>
              <a:spLocks noChangeArrowheads="1"/>
            </p:cNvSpPr>
            <p:nvPr/>
          </p:nvSpPr>
          <p:spPr bwMode="auto">
            <a:xfrm>
              <a:off x="5511801" y="4531880"/>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23" name="Rectangle 128"/>
            <p:cNvSpPr>
              <a:spLocks noChangeArrowheads="1"/>
            </p:cNvSpPr>
            <p:nvPr/>
          </p:nvSpPr>
          <p:spPr bwMode="auto">
            <a:xfrm>
              <a:off x="6175376" y="4531880"/>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24" name="Rectangle 129"/>
            <p:cNvSpPr>
              <a:spLocks noChangeArrowheads="1"/>
            </p:cNvSpPr>
            <p:nvPr/>
          </p:nvSpPr>
          <p:spPr bwMode="auto">
            <a:xfrm>
              <a:off x="6838951" y="4531880"/>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25" name="Rectangle 130"/>
            <p:cNvSpPr>
              <a:spLocks noChangeArrowheads="1"/>
            </p:cNvSpPr>
            <p:nvPr/>
          </p:nvSpPr>
          <p:spPr bwMode="auto">
            <a:xfrm>
              <a:off x="7502526" y="4531880"/>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26" name="Rectangle 131"/>
            <p:cNvSpPr>
              <a:spLocks noChangeArrowheads="1"/>
            </p:cNvSpPr>
            <p:nvPr/>
          </p:nvSpPr>
          <p:spPr bwMode="auto">
            <a:xfrm>
              <a:off x="8166101" y="4531880"/>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2</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27" name="Rectangle 132"/>
            <p:cNvSpPr>
              <a:spLocks noChangeArrowheads="1"/>
            </p:cNvSpPr>
            <p:nvPr/>
          </p:nvSpPr>
          <p:spPr bwMode="auto">
            <a:xfrm>
              <a:off x="694172" y="4687455"/>
              <a:ext cx="85440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b="1">
                  <a:solidFill>
                    <a:srgbClr val="000000"/>
                  </a:solidFill>
                  <a:latin typeface="Open Sans" panose="020B0606030504020204" pitchFamily="34" charset="0"/>
                  <a:ea typeface="Open Sans" panose="020B0606030504020204" pitchFamily="34" charset="0"/>
                  <a:cs typeface="Open Sans" panose="020B0606030504020204" pitchFamily="34" charset="0"/>
                </a:rPr>
                <a:t>Respondent 11</a:t>
              </a: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28" name="Rectangle 133"/>
            <p:cNvSpPr>
              <a:spLocks noChangeArrowheads="1"/>
            </p:cNvSpPr>
            <p:nvPr/>
          </p:nvSpPr>
          <p:spPr bwMode="auto">
            <a:xfrm>
              <a:off x="2193926" y="4685868"/>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29" name="Rectangle 134"/>
            <p:cNvSpPr>
              <a:spLocks noChangeArrowheads="1"/>
            </p:cNvSpPr>
            <p:nvPr/>
          </p:nvSpPr>
          <p:spPr bwMode="auto">
            <a:xfrm>
              <a:off x="2857501" y="4685868"/>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30" name="Rectangle 135"/>
            <p:cNvSpPr>
              <a:spLocks noChangeArrowheads="1"/>
            </p:cNvSpPr>
            <p:nvPr/>
          </p:nvSpPr>
          <p:spPr bwMode="auto">
            <a:xfrm>
              <a:off x="3521076" y="4685868"/>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31" name="Rectangle 136"/>
            <p:cNvSpPr>
              <a:spLocks noChangeArrowheads="1"/>
            </p:cNvSpPr>
            <p:nvPr/>
          </p:nvSpPr>
          <p:spPr bwMode="auto">
            <a:xfrm>
              <a:off x="4184651" y="4685868"/>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32" name="Rectangle 137"/>
            <p:cNvSpPr>
              <a:spLocks noChangeArrowheads="1"/>
            </p:cNvSpPr>
            <p:nvPr/>
          </p:nvSpPr>
          <p:spPr bwMode="auto">
            <a:xfrm>
              <a:off x="4848226" y="4685868"/>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33" name="Rectangle 138"/>
            <p:cNvSpPr>
              <a:spLocks noChangeArrowheads="1"/>
            </p:cNvSpPr>
            <p:nvPr/>
          </p:nvSpPr>
          <p:spPr bwMode="auto">
            <a:xfrm>
              <a:off x="5511801" y="4685868"/>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34" name="Rectangle 139"/>
            <p:cNvSpPr>
              <a:spLocks noChangeArrowheads="1"/>
            </p:cNvSpPr>
            <p:nvPr/>
          </p:nvSpPr>
          <p:spPr bwMode="auto">
            <a:xfrm>
              <a:off x="6175376" y="4685868"/>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35" name="Rectangle 140"/>
            <p:cNvSpPr>
              <a:spLocks noChangeArrowheads="1"/>
            </p:cNvSpPr>
            <p:nvPr/>
          </p:nvSpPr>
          <p:spPr bwMode="auto">
            <a:xfrm>
              <a:off x="6838951" y="4685868"/>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36" name="Rectangle 141"/>
            <p:cNvSpPr>
              <a:spLocks noChangeArrowheads="1"/>
            </p:cNvSpPr>
            <p:nvPr/>
          </p:nvSpPr>
          <p:spPr bwMode="auto">
            <a:xfrm>
              <a:off x="7502526" y="4685868"/>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37" name="Rectangle 142"/>
            <p:cNvSpPr>
              <a:spLocks noChangeArrowheads="1"/>
            </p:cNvSpPr>
            <p:nvPr/>
          </p:nvSpPr>
          <p:spPr bwMode="auto">
            <a:xfrm>
              <a:off x="8166101" y="4685868"/>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2</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38" name="Rectangle 143"/>
            <p:cNvSpPr>
              <a:spLocks noChangeArrowheads="1"/>
            </p:cNvSpPr>
            <p:nvPr/>
          </p:nvSpPr>
          <p:spPr bwMode="auto">
            <a:xfrm>
              <a:off x="694172" y="4850246"/>
              <a:ext cx="85440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b="1">
                  <a:solidFill>
                    <a:srgbClr val="000000"/>
                  </a:solidFill>
                  <a:latin typeface="Open Sans" panose="020B0606030504020204" pitchFamily="34" charset="0"/>
                  <a:ea typeface="Open Sans" panose="020B0606030504020204" pitchFamily="34" charset="0"/>
                  <a:cs typeface="Open Sans" panose="020B0606030504020204" pitchFamily="34" charset="0"/>
                </a:rPr>
                <a:t>Respondent 12</a:t>
              </a: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39" name="Rectangle 144"/>
            <p:cNvSpPr>
              <a:spLocks noChangeArrowheads="1"/>
            </p:cNvSpPr>
            <p:nvPr/>
          </p:nvSpPr>
          <p:spPr bwMode="auto">
            <a:xfrm>
              <a:off x="2193926" y="4850246"/>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40" name="Rectangle 145"/>
            <p:cNvSpPr>
              <a:spLocks noChangeArrowheads="1"/>
            </p:cNvSpPr>
            <p:nvPr/>
          </p:nvSpPr>
          <p:spPr bwMode="auto">
            <a:xfrm>
              <a:off x="2857501" y="4850246"/>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41" name="Rectangle 146"/>
            <p:cNvSpPr>
              <a:spLocks noChangeArrowheads="1"/>
            </p:cNvSpPr>
            <p:nvPr/>
          </p:nvSpPr>
          <p:spPr bwMode="auto">
            <a:xfrm>
              <a:off x="3521076" y="4850246"/>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42" name="Rectangle 147"/>
            <p:cNvSpPr>
              <a:spLocks noChangeArrowheads="1"/>
            </p:cNvSpPr>
            <p:nvPr/>
          </p:nvSpPr>
          <p:spPr bwMode="auto">
            <a:xfrm>
              <a:off x="4184651" y="4850246"/>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43" name="Rectangle 148"/>
            <p:cNvSpPr>
              <a:spLocks noChangeArrowheads="1"/>
            </p:cNvSpPr>
            <p:nvPr/>
          </p:nvSpPr>
          <p:spPr bwMode="auto">
            <a:xfrm>
              <a:off x="4848226" y="4850246"/>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2</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44" name="Rectangle 149"/>
            <p:cNvSpPr>
              <a:spLocks noChangeArrowheads="1"/>
            </p:cNvSpPr>
            <p:nvPr/>
          </p:nvSpPr>
          <p:spPr bwMode="auto">
            <a:xfrm>
              <a:off x="5511801" y="4850246"/>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45" name="Rectangle 150"/>
            <p:cNvSpPr>
              <a:spLocks noChangeArrowheads="1"/>
            </p:cNvSpPr>
            <p:nvPr/>
          </p:nvSpPr>
          <p:spPr bwMode="auto">
            <a:xfrm>
              <a:off x="6175376" y="4850246"/>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46" name="Rectangle 151"/>
            <p:cNvSpPr>
              <a:spLocks noChangeArrowheads="1"/>
            </p:cNvSpPr>
            <p:nvPr/>
          </p:nvSpPr>
          <p:spPr bwMode="auto">
            <a:xfrm>
              <a:off x="6838951" y="4850246"/>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2</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47" name="Rectangle 152"/>
            <p:cNvSpPr>
              <a:spLocks noChangeArrowheads="1"/>
            </p:cNvSpPr>
            <p:nvPr/>
          </p:nvSpPr>
          <p:spPr bwMode="auto">
            <a:xfrm>
              <a:off x="7502526" y="4850246"/>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48" name="Rectangle 153"/>
            <p:cNvSpPr>
              <a:spLocks noChangeArrowheads="1"/>
            </p:cNvSpPr>
            <p:nvPr/>
          </p:nvSpPr>
          <p:spPr bwMode="auto">
            <a:xfrm>
              <a:off x="8166101" y="4850246"/>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49" name="Rectangle 154"/>
            <p:cNvSpPr>
              <a:spLocks noChangeArrowheads="1"/>
            </p:cNvSpPr>
            <p:nvPr/>
          </p:nvSpPr>
          <p:spPr bwMode="auto">
            <a:xfrm>
              <a:off x="694172" y="5004234"/>
              <a:ext cx="85440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b="1">
                  <a:solidFill>
                    <a:srgbClr val="000000"/>
                  </a:solidFill>
                  <a:latin typeface="Open Sans" panose="020B0606030504020204" pitchFamily="34" charset="0"/>
                  <a:ea typeface="Open Sans" panose="020B0606030504020204" pitchFamily="34" charset="0"/>
                  <a:cs typeface="Open Sans" panose="020B0606030504020204" pitchFamily="34" charset="0"/>
                </a:rPr>
                <a:t>Respondent 13</a:t>
              </a: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50" name="Rectangle 155"/>
            <p:cNvSpPr>
              <a:spLocks noChangeArrowheads="1"/>
            </p:cNvSpPr>
            <p:nvPr/>
          </p:nvSpPr>
          <p:spPr bwMode="auto">
            <a:xfrm>
              <a:off x="2193926" y="5002646"/>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51" name="Rectangle 156"/>
            <p:cNvSpPr>
              <a:spLocks noChangeArrowheads="1"/>
            </p:cNvSpPr>
            <p:nvPr/>
          </p:nvSpPr>
          <p:spPr bwMode="auto">
            <a:xfrm>
              <a:off x="2857501" y="5002646"/>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52" name="Rectangle 157"/>
            <p:cNvSpPr>
              <a:spLocks noChangeArrowheads="1"/>
            </p:cNvSpPr>
            <p:nvPr/>
          </p:nvSpPr>
          <p:spPr bwMode="auto">
            <a:xfrm>
              <a:off x="3521076" y="5002646"/>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6</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53" name="Rectangle 158"/>
            <p:cNvSpPr>
              <a:spLocks noChangeArrowheads="1"/>
            </p:cNvSpPr>
            <p:nvPr/>
          </p:nvSpPr>
          <p:spPr bwMode="auto">
            <a:xfrm>
              <a:off x="4184651" y="5002646"/>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54" name="Rectangle 159"/>
            <p:cNvSpPr>
              <a:spLocks noChangeArrowheads="1"/>
            </p:cNvSpPr>
            <p:nvPr/>
          </p:nvSpPr>
          <p:spPr bwMode="auto">
            <a:xfrm>
              <a:off x="4848226" y="5002646"/>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55" name="Rectangle 160"/>
            <p:cNvSpPr>
              <a:spLocks noChangeArrowheads="1"/>
            </p:cNvSpPr>
            <p:nvPr/>
          </p:nvSpPr>
          <p:spPr bwMode="auto">
            <a:xfrm>
              <a:off x="5511801" y="5002646"/>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56" name="Rectangle 161"/>
            <p:cNvSpPr>
              <a:spLocks noChangeArrowheads="1"/>
            </p:cNvSpPr>
            <p:nvPr/>
          </p:nvSpPr>
          <p:spPr bwMode="auto">
            <a:xfrm>
              <a:off x="6175376" y="5002646"/>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57" name="Rectangle 162"/>
            <p:cNvSpPr>
              <a:spLocks noChangeArrowheads="1"/>
            </p:cNvSpPr>
            <p:nvPr/>
          </p:nvSpPr>
          <p:spPr bwMode="auto">
            <a:xfrm>
              <a:off x="6838951" y="5002646"/>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1</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58" name="Rectangle 163"/>
            <p:cNvSpPr>
              <a:spLocks noChangeArrowheads="1"/>
            </p:cNvSpPr>
            <p:nvPr/>
          </p:nvSpPr>
          <p:spPr bwMode="auto">
            <a:xfrm>
              <a:off x="7502526" y="5002646"/>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59" name="Rectangle 164"/>
            <p:cNvSpPr>
              <a:spLocks noChangeArrowheads="1"/>
            </p:cNvSpPr>
            <p:nvPr/>
          </p:nvSpPr>
          <p:spPr bwMode="auto">
            <a:xfrm>
              <a:off x="8166101" y="5002646"/>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60" name="Rectangle 165"/>
            <p:cNvSpPr>
              <a:spLocks noChangeArrowheads="1"/>
            </p:cNvSpPr>
            <p:nvPr/>
          </p:nvSpPr>
          <p:spPr bwMode="auto">
            <a:xfrm>
              <a:off x="694172" y="5167025"/>
              <a:ext cx="85440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b="1">
                  <a:solidFill>
                    <a:srgbClr val="000000"/>
                  </a:solidFill>
                  <a:latin typeface="Open Sans" panose="020B0606030504020204" pitchFamily="34" charset="0"/>
                  <a:ea typeface="Open Sans" panose="020B0606030504020204" pitchFamily="34" charset="0"/>
                  <a:cs typeface="Open Sans" panose="020B0606030504020204" pitchFamily="34" charset="0"/>
                </a:rPr>
                <a:t>Respondent 14</a:t>
              </a: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61" name="Rectangle 166"/>
            <p:cNvSpPr>
              <a:spLocks noChangeArrowheads="1"/>
            </p:cNvSpPr>
            <p:nvPr/>
          </p:nvSpPr>
          <p:spPr bwMode="auto">
            <a:xfrm>
              <a:off x="2193926" y="5167025"/>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62" name="Rectangle 167"/>
            <p:cNvSpPr>
              <a:spLocks noChangeArrowheads="1"/>
            </p:cNvSpPr>
            <p:nvPr/>
          </p:nvSpPr>
          <p:spPr bwMode="auto">
            <a:xfrm>
              <a:off x="2857501" y="5167025"/>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63" name="Rectangle 168"/>
            <p:cNvSpPr>
              <a:spLocks noChangeArrowheads="1"/>
            </p:cNvSpPr>
            <p:nvPr/>
          </p:nvSpPr>
          <p:spPr bwMode="auto">
            <a:xfrm>
              <a:off x="3521076" y="5167025"/>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64" name="Rectangle 169"/>
            <p:cNvSpPr>
              <a:spLocks noChangeArrowheads="1"/>
            </p:cNvSpPr>
            <p:nvPr/>
          </p:nvSpPr>
          <p:spPr bwMode="auto">
            <a:xfrm>
              <a:off x="4184651" y="5167025"/>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65" name="Rectangle 170"/>
            <p:cNvSpPr>
              <a:spLocks noChangeArrowheads="1"/>
            </p:cNvSpPr>
            <p:nvPr/>
          </p:nvSpPr>
          <p:spPr bwMode="auto">
            <a:xfrm>
              <a:off x="4848226" y="5167025"/>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66" name="Rectangle 171"/>
            <p:cNvSpPr>
              <a:spLocks noChangeArrowheads="1"/>
            </p:cNvSpPr>
            <p:nvPr/>
          </p:nvSpPr>
          <p:spPr bwMode="auto">
            <a:xfrm>
              <a:off x="5511801" y="5167025"/>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67" name="Rectangle 172"/>
            <p:cNvSpPr>
              <a:spLocks noChangeArrowheads="1"/>
            </p:cNvSpPr>
            <p:nvPr/>
          </p:nvSpPr>
          <p:spPr bwMode="auto">
            <a:xfrm>
              <a:off x="6175376" y="5167025"/>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68" name="Rectangle 173"/>
            <p:cNvSpPr>
              <a:spLocks noChangeArrowheads="1"/>
            </p:cNvSpPr>
            <p:nvPr/>
          </p:nvSpPr>
          <p:spPr bwMode="auto">
            <a:xfrm>
              <a:off x="6838951" y="5167025"/>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69" name="Rectangle 174"/>
            <p:cNvSpPr>
              <a:spLocks noChangeArrowheads="1"/>
            </p:cNvSpPr>
            <p:nvPr/>
          </p:nvSpPr>
          <p:spPr bwMode="auto">
            <a:xfrm>
              <a:off x="7502526" y="5167025"/>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70" name="Rectangle 175"/>
            <p:cNvSpPr>
              <a:spLocks noChangeArrowheads="1"/>
            </p:cNvSpPr>
            <p:nvPr/>
          </p:nvSpPr>
          <p:spPr bwMode="auto">
            <a:xfrm>
              <a:off x="8166101" y="5167025"/>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2</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71" name="Rectangle 176"/>
            <p:cNvSpPr>
              <a:spLocks noChangeArrowheads="1"/>
            </p:cNvSpPr>
            <p:nvPr/>
          </p:nvSpPr>
          <p:spPr bwMode="auto">
            <a:xfrm>
              <a:off x="694172" y="5331403"/>
              <a:ext cx="85440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b="1">
                  <a:solidFill>
                    <a:srgbClr val="000000"/>
                  </a:solidFill>
                  <a:latin typeface="Open Sans" panose="020B0606030504020204" pitchFamily="34" charset="0"/>
                  <a:ea typeface="Open Sans" panose="020B0606030504020204" pitchFamily="34" charset="0"/>
                  <a:cs typeface="Open Sans" panose="020B0606030504020204" pitchFamily="34" charset="0"/>
                </a:rPr>
                <a:t>Respondent 15</a:t>
              </a: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72" name="Rectangle 177"/>
            <p:cNvSpPr>
              <a:spLocks noChangeArrowheads="1"/>
            </p:cNvSpPr>
            <p:nvPr/>
          </p:nvSpPr>
          <p:spPr bwMode="auto">
            <a:xfrm>
              <a:off x="2193926" y="5329816"/>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73" name="Rectangle 178"/>
            <p:cNvSpPr>
              <a:spLocks noChangeArrowheads="1"/>
            </p:cNvSpPr>
            <p:nvPr/>
          </p:nvSpPr>
          <p:spPr bwMode="auto">
            <a:xfrm>
              <a:off x="2857501" y="5329816"/>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2</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74" name="Rectangle 179"/>
            <p:cNvSpPr>
              <a:spLocks noChangeArrowheads="1"/>
            </p:cNvSpPr>
            <p:nvPr/>
          </p:nvSpPr>
          <p:spPr bwMode="auto">
            <a:xfrm>
              <a:off x="3521076" y="5329816"/>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75" name="Rectangle 180"/>
            <p:cNvSpPr>
              <a:spLocks noChangeArrowheads="1"/>
            </p:cNvSpPr>
            <p:nvPr/>
          </p:nvSpPr>
          <p:spPr bwMode="auto">
            <a:xfrm>
              <a:off x="4184651" y="5329816"/>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76" name="Rectangle 181"/>
            <p:cNvSpPr>
              <a:spLocks noChangeArrowheads="1"/>
            </p:cNvSpPr>
            <p:nvPr/>
          </p:nvSpPr>
          <p:spPr bwMode="auto">
            <a:xfrm>
              <a:off x="4848226" y="5329816"/>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77" name="Rectangle 182"/>
            <p:cNvSpPr>
              <a:spLocks noChangeArrowheads="1"/>
            </p:cNvSpPr>
            <p:nvPr/>
          </p:nvSpPr>
          <p:spPr bwMode="auto">
            <a:xfrm>
              <a:off x="5511801" y="5329816"/>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6</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78" name="Rectangle 183"/>
            <p:cNvSpPr>
              <a:spLocks noChangeArrowheads="1"/>
            </p:cNvSpPr>
            <p:nvPr/>
          </p:nvSpPr>
          <p:spPr bwMode="auto">
            <a:xfrm>
              <a:off x="6175376" y="5329816"/>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79" name="Rectangle 184"/>
            <p:cNvSpPr>
              <a:spLocks noChangeArrowheads="1"/>
            </p:cNvSpPr>
            <p:nvPr/>
          </p:nvSpPr>
          <p:spPr bwMode="auto">
            <a:xfrm>
              <a:off x="6838951" y="5329816"/>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80" name="Rectangle 185"/>
            <p:cNvSpPr>
              <a:spLocks noChangeArrowheads="1"/>
            </p:cNvSpPr>
            <p:nvPr/>
          </p:nvSpPr>
          <p:spPr bwMode="auto">
            <a:xfrm>
              <a:off x="7502526" y="5329816"/>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81" name="Rectangle 186"/>
            <p:cNvSpPr>
              <a:spLocks noChangeArrowheads="1"/>
            </p:cNvSpPr>
            <p:nvPr/>
          </p:nvSpPr>
          <p:spPr bwMode="auto">
            <a:xfrm>
              <a:off x="8166101" y="5329816"/>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2</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82" name="Rectangle 187"/>
            <p:cNvSpPr>
              <a:spLocks noChangeArrowheads="1"/>
            </p:cNvSpPr>
            <p:nvPr/>
          </p:nvSpPr>
          <p:spPr bwMode="auto">
            <a:xfrm>
              <a:off x="694172" y="5495782"/>
              <a:ext cx="85440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b="1">
                  <a:solidFill>
                    <a:srgbClr val="000000"/>
                  </a:solidFill>
                  <a:latin typeface="Open Sans" panose="020B0606030504020204" pitchFamily="34" charset="0"/>
                  <a:ea typeface="Open Sans" panose="020B0606030504020204" pitchFamily="34" charset="0"/>
                  <a:cs typeface="Open Sans" panose="020B0606030504020204" pitchFamily="34" charset="0"/>
                </a:rPr>
                <a:t>Respondent 16</a:t>
              </a: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83" name="Rectangle 188"/>
            <p:cNvSpPr>
              <a:spLocks noChangeArrowheads="1"/>
            </p:cNvSpPr>
            <p:nvPr/>
          </p:nvSpPr>
          <p:spPr bwMode="auto">
            <a:xfrm>
              <a:off x="2193926" y="5494194"/>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84" name="Rectangle 189"/>
            <p:cNvSpPr>
              <a:spLocks noChangeArrowheads="1"/>
            </p:cNvSpPr>
            <p:nvPr/>
          </p:nvSpPr>
          <p:spPr bwMode="auto">
            <a:xfrm>
              <a:off x="2857501" y="5494194"/>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85" name="Rectangle 190"/>
            <p:cNvSpPr>
              <a:spLocks noChangeArrowheads="1"/>
            </p:cNvSpPr>
            <p:nvPr/>
          </p:nvSpPr>
          <p:spPr bwMode="auto">
            <a:xfrm>
              <a:off x="3521076" y="5494194"/>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6</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86" name="Rectangle 191"/>
            <p:cNvSpPr>
              <a:spLocks noChangeArrowheads="1"/>
            </p:cNvSpPr>
            <p:nvPr/>
          </p:nvSpPr>
          <p:spPr bwMode="auto">
            <a:xfrm>
              <a:off x="4184651" y="5494194"/>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87" name="Rectangle 192"/>
            <p:cNvSpPr>
              <a:spLocks noChangeArrowheads="1"/>
            </p:cNvSpPr>
            <p:nvPr/>
          </p:nvSpPr>
          <p:spPr bwMode="auto">
            <a:xfrm>
              <a:off x="4848226" y="5494194"/>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88" name="Rectangle 193"/>
            <p:cNvSpPr>
              <a:spLocks noChangeArrowheads="1"/>
            </p:cNvSpPr>
            <p:nvPr/>
          </p:nvSpPr>
          <p:spPr bwMode="auto">
            <a:xfrm>
              <a:off x="5511801" y="5494194"/>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89" name="Rectangle 194"/>
            <p:cNvSpPr>
              <a:spLocks noChangeArrowheads="1"/>
            </p:cNvSpPr>
            <p:nvPr/>
          </p:nvSpPr>
          <p:spPr bwMode="auto">
            <a:xfrm>
              <a:off x="6175376" y="5494194"/>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90" name="Rectangle 195"/>
            <p:cNvSpPr>
              <a:spLocks noChangeArrowheads="1"/>
            </p:cNvSpPr>
            <p:nvPr/>
          </p:nvSpPr>
          <p:spPr bwMode="auto">
            <a:xfrm>
              <a:off x="6838951" y="5494194"/>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1</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91" name="Rectangle 196"/>
            <p:cNvSpPr>
              <a:spLocks noChangeArrowheads="1"/>
            </p:cNvSpPr>
            <p:nvPr/>
          </p:nvSpPr>
          <p:spPr bwMode="auto">
            <a:xfrm>
              <a:off x="7502526" y="5494194"/>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92" name="Rectangle 197"/>
            <p:cNvSpPr>
              <a:spLocks noChangeArrowheads="1"/>
            </p:cNvSpPr>
            <p:nvPr/>
          </p:nvSpPr>
          <p:spPr bwMode="auto">
            <a:xfrm>
              <a:off x="8166101" y="5494194"/>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1</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93" name="Rectangle 198"/>
            <p:cNvSpPr>
              <a:spLocks noChangeArrowheads="1"/>
            </p:cNvSpPr>
            <p:nvPr/>
          </p:nvSpPr>
          <p:spPr bwMode="auto">
            <a:xfrm>
              <a:off x="694172" y="5658573"/>
              <a:ext cx="85440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b="1">
                  <a:solidFill>
                    <a:srgbClr val="000000"/>
                  </a:solidFill>
                  <a:latin typeface="Open Sans" panose="020B0606030504020204" pitchFamily="34" charset="0"/>
                  <a:ea typeface="Open Sans" panose="020B0606030504020204" pitchFamily="34" charset="0"/>
                  <a:cs typeface="Open Sans" panose="020B0606030504020204" pitchFamily="34" charset="0"/>
                </a:rPr>
                <a:t>Respondent 17</a:t>
              </a: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94" name="Rectangle 199"/>
            <p:cNvSpPr>
              <a:spLocks noChangeArrowheads="1"/>
            </p:cNvSpPr>
            <p:nvPr/>
          </p:nvSpPr>
          <p:spPr bwMode="auto">
            <a:xfrm>
              <a:off x="2193926" y="5656985"/>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95" name="Rectangle 200"/>
            <p:cNvSpPr>
              <a:spLocks noChangeArrowheads="1"/>
            </p:cNvSpPr>
            <p:nvPr/>
          </p:nvSpPr>
          <p:spPr bwMode="auto">
            <a:xfrm>
              <a:off x="2857501" y="5656985"/>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96" name="Rectangle 201"/>
            <p:cNvSpPr>
              <a:spLocks noChangeArrowheads="1"/>
            </p:cNvSpPr>
            <p:nvPr/>
          </p:nvSpPr>
          <p:spPr bwMode="auto">
            <a:xfrm>
              <a:off x="3521076" y="5656985"/>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97" name="Rectangle 202"/>
            <p:cNvSpPr>
              <a:spLocks noChangeArrowheads="1"/>
            </p:cNvSpPr>
            <p:nvPr/>
          </p:nvSpPr>
          <p:spPr bwMode="auto">
            <a:xfrm>
              <a:off x="4184651" y="5656985"/>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2</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98" name="Rectangle 203"/>
            <p:cNvSpPr>
              <a:spLocks noChangeArrowheads="1"/>
            </p:cNvSpPr>
            <p:nvPr/>
          </p:nvSpPr>
          <p:spPr bwMode="auto">
            <a:xfrm>
              <a:off x="4848226" y="5656985"/>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99" name="Rectangle 204"/>
            <p:cNvSpPr>
              <a:spLocks noChangeArrowheads="1"/>
            </p:cNvSpPr>
            <p:nvPr/>
          </p:nvSpPr>
          <p:spPr bwMode="auto">
            <a:xfrm>
              <a:off x="5511801" y="5656985"/>
              <a:ext cx="6572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00" name="Rectangle 206"/>
            <p:cNvSpPr>
              <a:spLocks noChangeArrowheads="1"/>
            </p:cNvSpPr>
            <p:nvPr/>
          </p:nvSpPr>
          <p:spPr bwMode="auto">
            <a:xfrm>
              <a:off x="6175376" y="5656985"/>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01" name="Rectangle 207"/>
            <p:cNvSpPr>
              <a:spLocks noChangeArrowheads="1"/>
            </p:cNvSpPr>
            <p:nvPr/>
          </p:nvSpPr>
          <p:spPr bwMode="auto">
            <a:xfrm>
              <a:off x="6838951" y="5656985"/>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2</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02" name="Rectangle 208"/>
            <p:cNvSpPr>
              <a:spLocks noChangeArrowheads="1"/>
            </p:cNvSpPr>
            <p:nvPr/>
          </p:nvSpPr>
          <p:spPr bwMode="auto">
            <a:xfrm>
              <a:off x="7502526" y="5656985"/>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03" name="Rectangle 209"/>
            <p:cNvSpPr>
              <a:spLocks noChangeArrowheads="1"/>
            </p:cNvSpPr>
            <p:nvPr/>
          </p:nvSpPr>
          <p:spPr bwMode="auto">
            <a:xfrm>
              <a:off x="8166101" y="5656985"/>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1</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04" name="Rectangle 210"/>
            <p:cNvSpPr>
              <a:spLocks noChangeArrowheads="1"/>
            </p:cNvSpPr>
            <p:nvPr/>
          </p:nvSpPr>
          <p:spPr bwMode="auto">
            <a:xfrm>
              <a:off x="694172" y="5822951"/>
              <a:ext cx="85440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b="1">
                  <a:solidFill>
                    <a:srgbClr val="000000"/>
                  </a:solidFill>
                  <a:latin typeface="Open Sans" panose="020B0606030504020204" pitchFamily="34" charset="0"/>
                  <a:ea typeface="Open Sans" panose="020B0606030504020204" pitchFamily="34" charset="0"/>
                  <a:cs typeface="Open Sans" panose="020B0606030504020204" pitchFamily="34" charset="0"/>
                </a:rPr>
                <a:t>Respondent 18</a:t>
              </a: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205" name="Rectangle 211"/>
            <p:cNvSpPr>
              <a:spLocks noChangeArrowheads="1"/>
            </p:cNvSpPr>
            <p:nvPr/>
          </p:nvSpPr>
          <p:spPr bwMode="auto">
            <a:xfrm>
              <a:off x="2193926" y="5821364"/>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06" name="Rectangle 212"/>
            <p:cNvSpPr>
              <a:spLocks noChangeArrowheads="1"/>
            </p:cNvSpPr>
            <p:nvPr/>
          </p:nvSpPr>
          <p:spPr bwMode="auto">
            <a:xfrm>
              <a:off x="2857501" y="5821364"/>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2</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07" name="Rectangle 213"/>
            <p:cNvSpPr>
              <a:spLocks noChangeArrowheads="1"/>
            </p:cNvSpPr>
            <p:nvPr/>
          </p:nvSpPr>
          <p:spPr bwMode="auto">
            <a:xfrm>
              <a:off x="3521076" y="5821364"/>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08" name="Rectangle 214"/>
            <p:cNvSpPr>
              <a:spLocks noChangeArrowheads="1"/>
            </p:cNvSpPr>
            <p:nvPr/>
          </p:nvSpPr>
          <p:spPr bwMode="auto">
            <a:xfrm>
              <a:off x="4184651" y="5821364"/>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09" name="Rectangle 215"/>
            <p:cNvSpPr>
              <a:spLocks noChangeArrowheads="1"/>
            </p:cNvSpPr>
            <p:nvPr/>
          </p:nvSpPr>
          <p:spPr bwMode="auto">
            <a:xfrm>
              <a:off x="4848226" y="5821364"/>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0" name="Rectangle 216"/>
            <p:cNvSpPr>
              <a:spLocks noChangeArrowheads="1"/>
            </p:cNvSpPr>
            <p:nvPr/>
          </p:nvSpPr>
          <p:spPr bwMode="auto">
            <a:xfrm>
              <a:off x="5511801" y="5821364"/>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1" name="Rectangle 217"/>
            <p:cNvSpPr>
              <a:spLocks noChangeArrowheads="1"/>
            </p:cNvSpPr>
            <p:nvPr/>
          </p:nvSpPr>
          <p:spPr bwMode="auto">
            <a:xfrm>
              <a:off x="6175376" y="5821364"/>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2" name="Rectangle 218"/>
            <p:cNvSpPr>
              <a:spLocks noChangeArrowheads="1"/>
            </p:cNvSpPr>
            <p:nvPr/>
          </p:nvSpPr>
          <p:spPr bwMode="auto">
            <a:xfrm>
              <a:off x="6838951" y="5821364"/>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1</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3" name="Rectangle 219"/>
            <p:cNvSpPr>
              <a:spLocks noChangeArrowheads="1"/>
            </p:cNvSpPr>
            <p:nvPr/>
          </p:nvSpPr>
          <p:spPr bwMode="auto">
            <a:xfrm>
              <a:off x="7502526" y="5821364"/>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4" name="Rectangle 220"/>
            <p:cNvSpPr>
              <a:spLocks noChangeArrowheads="1"/>
            </p:cNvSpPr>
            <p:nvPr/>
          </p:nvSpPr>
          <p:spPr bwMode="auto">
            <a:xfrm>
              <a:off x="8166101" y="5821364"/>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5" name="Rectangle 221"/>
            <p:cNvSpPr>
              <a:spLocks noChangeArrowheads="1"/>
            </p:cNvSpPr>
            <p:nvPr/>
          </p:nvSpPr>
          <p:spPr bwMode="auto">
            <a:xfrm>
              <a:off x="694172" y="5985742"/>
              <a:ext cx="85440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b="1">
                  <a:solidFill>
                    <a:srgbClr val="000000"/>
                  </a:solidFill>
                  <a:latin typeface="Open Sans" panose="020B0606030504020204" pitchFamily="34" charset="0"/>
                  <a:ea typeface="Open Sans" panose="020B0606030504020204" pitchFamily="34" charset="0"/>
                  <a:cs typeface="Open Sans" panose="020B0606030504020204" pitchFamily="34" charset="0"/>
                </a:rPr>
                <a:t>Respondent 19</a:t>
              </a: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216" name="Rectangle 222"/>
            <p:cNvSpPr>
              <a:spLocks noChangeArrowheads="1"/>
            </p:cNvSpPr>
            <p:nvPr/>
          </p:nvSpPr>
          <p:spPr bwMode="auto">
            <a:xfrm>
              <a:off x="2193926" y="5984155"/>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7" name="Rectangle 223"/>
            <p:cNvSpPr>
              <a:spLocks noChangeArrowheads="1"/>
            </p:cNvSpPr>
            <p:nvPr/>
          </p:nvSpPr>
          <p:spPr bwMode="auto">
            <a:xfrm>
              <a:off x="2857501" y="5984155"/>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8" name="Rectangle 224"/>
            <p:cNvSpPr>
              <a:spLocks noChangeArrowheads="1"/>
            </p:cNvSpPr>
            <p:nvPr/>
          </p:nvSpPr>
          <p:spPr bwMode="auto">
            <a:xfrm>
              <a:off x="3521076" y="5984155"/>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1</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9" name="Rectangle 225"/>
            <p:cNvSpPr>
              <a:spLocks noChangeArrowheads="1"/>
            </p:cNvSpPr>
            <p:nvPr/>
          </p:nvSpPr>
          <p:spPr bwMode="auto">
            <a:xfrm>
              <a:off x="4184651" y="5984155"/>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0" name="Rectangle 226"/>
            <p:cNvSpPr>
              <a:spLocks noChangeArrowheads="1"/>
            </p:cNvSpPr>
            <p:nvPr/>
          </p:nvSpPr>
          <p:spPr bwMode="auto">
            <a:xfrm>
              <a:off x="4848226" y="5984155"/>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1" name="Rectangle 227"/>
            <p:cNvSpPr>
              <a:spLocks noChangeArrowheads="1"/>
            </p:cNvSpPr>
            <p:nvPr/>
          </p:nvSpPr>
          <p:spPr bwMode="auto">
            <a:xfrm>
              <a:off x="5511801" y="5984155"/>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2</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2" name="Rectangle 228"/>
            <p:cNvSpPr>
              <a:spLocks noChangeArrowheads="1"/>
            </p:cNvSpPr>
            <p:nvPr/>
          </p:nvSpPr>
          <p:spPr bwMode="auto">
            <a:xfrm>
              <a:off x="6175376" y="5984155"/>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2</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3" name="Rectangle 229"/>
            <p:cNvSpPr>
              <a:spLocks noChangeArrowheads="1"/>
            </p:cNvSpPr>
            <p:nvPr/>
          </p:nvSpPr>
          <p:spPr bwMode="auto">
            <a:xfrm>
              <a:off x="6838951" y="5984155"/>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3</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4" name="Rectangle 230"/>
            <p:cNvSpPr>
              <a:spLocks noChangeArrowheads="1"/>
            </p:cNvSpPr>
            <p:nvPr/>
          </p:nvSpPr>
          <p:spPr bwMode="auto">
            <a:xfrm>
              <a:off x="7502526" y="5984155"/>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2</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5" name="Rectangle 231"/>
            <p:cNvSpPr>
              <a:spLocks noChangeArrowheads="1"/>
            </p:cNvSpPr>
            <p:nvPr/>
          </p:nvSpPr>
          <p:spPr bwMode="auto">
            <a:xfrm>
              <a:off x="8166101" y="5984155"/>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7</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6" name="Rectangle 232"/>
            <p:cNvSpPr>
              <a:spLocks noChangeArrowheads="1"/>
            </p:cNvSpPr>
            <p:nvPr/>
          </p:nvSpPr>
          <p:spPr bwMode="auto">
            <a:xfrm>
              <a:off x="694172" y="6153296"/>
              <a:ext cx="85440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b="1">
                  <a:solidFill>
                    <a:srgbClr val="000000"/>
                  </a:solidFill>
                  <a:latin typeface="Open Sans" panose="020B0606030504020204" pitchFamily="34" charset="0"/>
                  <a:ea typeface="Open Sans" panose="020B0606030504020204" pitchFamily="34" charset="0"/>
                  <a:cs typeface="Open Sans" panose="020B0606030504020204" pitchFamily="34" charset="0"/>
                </a:rPr>
                <a:t>Respondent 20</a:t>
              </a: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227" name="Rectangle 233"/>
            <p:cNvSpPr>
              <a:spLocks noChangeArrowheads="1"/>
            </p:cNvSpPr>
            <p:nvPr/>
          </p:nvSpPr>
          <p:spPr bwMode="auto">
            <a:xfrm>
              <a:off x="2193926" y="6145358"/>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5</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8" name="Rectangle 234"/>
            <p:cNvSpPr>
              <a:spLocks noChangeArrowheads="1"/>
            </p:cNvSpPr>
            <p:nvPr/>
          </p:nvSpPr>
          <p:spPr bwMode="auto">
            <a:xfrm>
              <a:off x="2857501" y="6145358"/>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2</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9" name="Rectangle 235"/>
            <p:cNvSpPr>
              <a:spLocks noChangeArrowheads="1"/>
            </p:cNvSpPr>
            <p:nvPr/>
          </p:nvSpPr>
          <p:spPr bwMode="auto">
            <a:xfrm>
              <a:off x="3521076" y="6145358"/>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30" name="Rectangle 236"/>
            <p:cNvSpPr>
              <a:spLocks noChangeArrowheads="1"/>
            </p:cNvSpPr>
            <p:nvPr/>
          </p:nvSpPr>
          <p:spPr bwMode="auto">
            <a:xfrm>
              <a:off x="4184651" y="6145358"/>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31" name="Rectangle 237"/>
            <p:cNvSpPr>
              <a:spLocks noChangeArrowheads="1"/>
            </p:cNvSpPr>
            <p:nvPr/>
          </p:nvSpPr>
          <p:spPr bwMode="auto">
            <a:xfrm>
              <a:off x="4848226" y="6145358"/>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2</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32" name="Rectangle 238"/>
            <p:cNvSpPr>
              <a:spLocks noChangeArrowheads="1"/>
            </p:cNvSpPr>
            <p:nvPr/>
          </p:nvSpPr>
          <p:spPr bwMode="auto">
            <a:xfrm>
              <a:off x="5511801" y="6145358"/>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2</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33" name="Rectangle 239"/>
            <p:cNvSpPr>
              <a:spLocks noChangeArrowheads="1"/>
            </p:cNvSpPr>
            <p:nvPr/>
          </p:nvSpPr>
          <p:spPr bwMode="auto">
            <a:xfrm>
              <a:off x="6175376" y="6145358"/>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34" name="Rectangle 240"/>
            <p:cNvSpPr>
              <a:spLocks noChangeArrowheads="1"/>
            </p:cNvSpPr>
            <p:nvPr/>
          </p:nvSpPr>
          <p:spPr bwMode="auto">
            <a:xfrm>
              <a:off x="6838951" y="6145358"/>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4</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35" name="Rectangle 241"/>
            <p:cNvSpPr>
              <a:spLocks noChangeArrowheads="1"/>
            </p:cNvSpPr>
            <p:nvPr/>
          </p:nvSpPr>
          <p:spPr bwMode="auto">
            <a:xfrm>
              <a:off x="7502526" y="6145358"/>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2</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36" name="Rectangle 242"/>
            <p:cNvSpPr>
              <a:spLocks noChangeArrowheads="1"/>
            </p:cNvSpPr>
            <p:nvPr/>
          </p:nvSpPr>
          <p:spPr bwMode="auto">
            <a:xfrm>
              <a:off x="8166101" y="6145358"/>
              <a:ext cx="65088"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rPr>
                <a:t>7</a:t>
              </a: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237" name="Group 236"/>
            <p:cNvGrpSpPr/>
            <p:nvPr/>
          </p:nvGrpSpPr>
          <p:grpSpPr>
            <a:xfrm>
              <a:off x="600798" y="3198910"/>
              <a:ext cx="8002874" cy="2923668"/>
              <a:chOff x="600798" y="3240474"/>
              <a:chExt cx="7904162" cy="2923668"/>
            </a:xfrm>
          </p:grpSpPr>
          <p:cxnSp>
            <p:nvCxnSpPr>
              <p:cNvPr id="249" name="Straight Connector 248"/>
              <p:cNvCxnSpPr/>
              <p:nvPr/>
            </p:nvCxnSpPr>
            <p:spPr>
              <a:xfrm>
                <a:off x="600798" y="3240474"/>
                <a:ext cx="7904162"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a:off x="600798" y="3402900"/>
                <a:ext cx="7904162"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a:off x="600798" y="3565326"/>
                <a:ext cx="7904162"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a:off x="600798" y="3727752"/>
                <a:ext cx="7904162"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a:off x="600798" y="3890178"/>
                <a:ext cx="7904162"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a:off x="600798" y="4052604"/>
                <a:ext cx="7904162"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a:off x="600798" y="4215030"/>
                <a:ext cx="7904162"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p:cNvCxnSpPr/>
              <p:nvPr/>
            </p:nvCxnSpPr>
            <p:spPr>
              <a:xfrm>
                <a:off x="600798" y="4377456"/>
                <a:ext cx="7904162"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a:off x="600798" y="4539882"/>
                <a:ext cx="7904162"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a:off x="600798" y="4702308"/>
                <a:ext cx="7904162"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a:off x="600798" y="4864734"/>
                <a:ext cx="7904162"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a:off x="600798" y="5027160"/>
                <a:ext cx="7904162"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a:off x="600798" y="5189586"/>
                <a:ext cx="7904162"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a:off x="600798" y="5352012"/>
                <a:ext cx="7904162"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p:cNvCxnSpPr/>
              <p:nvPr/>
            </p:nvCxnSpPr>
            <p:spPr>
              <a:xfrm>
                <a:off x="600798" y="5514438"/>
                <a:ext cx="7904162"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a:off x="600798" y="5676864"/>
                <a:ext cx="7904162"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a:off x="600798" y="5839290"/>
                <a:ext cx="7904162"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a:off x="600798" y="6001716"/>
                <a:ext cx="7904162"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a:off x="600798" y="6164142"/>
                <a:ext cx="7904162"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cxnSp>
          <p:nvCxnSpPr>
            <p:cNvPr id="238" name="Straight Connector 237"/>
            <p:cNvCxnSpPr/>
            <p:nvPr/>
          </p:nvCxnSpPr>
          <p:spPr>
            <a:xfrm>
              <a:off x="1920441" y="2733242"/>
              <a:ext cx="0" cy="3550229"/>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a:off x="2606241" y="2733242"/>
              <a:ext cx="0" cy="3550229"/>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a:off x="3198523" y="2722851"/>
              <a:ext cx="0" cy="3550229"/>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a:off x="3925886" y="2743633"/>
              <a:ext cx="0" cy="3550229"/>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a:off x="4611686" y="2722851"/>
              <a:ext cx="0" cy="3550229"/>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a:off x="5203968" y="2722851"/>
              <a:ext cx="0" cy="3550229"/>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a:off x="5910549" y="2722851"/>
              <a:ext cx="0" cy="3550229"/>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6565177" y="2722851"/>
              <a:ext cx="0" cy="3550229"/>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a:off x="7167849" y="2722851"/>
              <a:ext cx="0" cy="3550229"/>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a:off x="7851195" y="2754024"/>
              <a:ext cx="0" cy="3550229"/>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48" name="Rectangle 247"/>
            <p:cNvSpPr/>
            <p:nvPr/>
          </p:nvSpPr>
          <p:spPr>
            <a:xfrm>
              <a:off x="575470" y="2707901"/>
              <a:ext cx="8037576" cy="3596352"/>
            </a:xfrm>
            <a:prstGeom prst="rect">
              <a:avLst/>
            </a:prstGeom>
            <a:no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Open Sans" panose="020B0606030504020204" pitchFamily="34" charset="0"/>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37618882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偏好图</a:t>
            </a:r>
            <a:r>
              <a:rPr lang="en-US" altLang="zh-CN" dirty="0"/>
              <a:t>(Preference map) </a:t>
            </a:r>
            <a:r>
              <a:rPr lang="zh-CN" altLang="en-US" dirty="0"/>
              <a:t>是基于顾客偏好而绘制的</a:t>
            </a:r>
            <a:r>
              <a:rPr lang="zh-CN" altLang="en-US" b="1" dirty="0">
                <a:solidFill>
                  <a:srgbClr val="C00000"/>
                </a:solidFill>
              </a:rPr>
              <a:t>偏好</a:t>
            </a:r>
            <a:r>
              <a:rPr lang="en-US" altLang="zh-CN" b="1" dirty="0">
                <a:solidFill>
                  <a:srgbClr val="C00000"/>
                </a:solidFill>
              </a:rPr>
              <a:t>— </a:t>
            </a:r>
            <a:r>
              <a:rPr lang="zh-CN" altLang="en-US" b="1" dirty="0">
                <a:solidFill>
                  <a:srgbClr val="C00000"/>
                </a:solidFill>
              </a:rPr>
              <a:t>空间图 </a:t>
            </a:r>
            <a:r>
              <a:rPr lang="en-US" dirty="0"/>
              <a:t>Mapping preferences</a:t>
            </a:r>
          </a:p>
        </p:txBody>
      </p:sp>
      <p:sp>
        <p:nvSpPr>
          <p:cNvPr id="4" name="Content Placeholder 3"/>
          <p:cNvSpPr>
            <a:spLocks noGrp="1"/>
          </p:cNvSpPr>
          <p:nvPr>
            <p:ph sz="half" idx="1"/>
          </p:nvPr>
        </p:nvSpPr>
        <p:spPr>
          <a:xfrm>
            <a:off x="265852" y="1825625"/>
            <a:ext cx="5393730" cy="4351338"/>
          </a:xfrm>
        </p:spPr>
        <p:txBody>
          <a:bodyPr anchor="t">
            <a:normAutofit/>
          </a:bodyPr>
          <a:lstStyle/>
          <a:p>
            <a:pPr marL="0" indent="1588">
              <a:buNone/>
            </a:pPr>
            <a:r>
              <a:rPr lang="en-US" sz="2800" b="1" dirty="0"/>
              <a:t>Each </a:t>
            </a:r>
            <a:r>
              <a:rPr lang="en-US" sz="2800" b="1" dirty="0">
                <a:solidFill>
                  <a:srgbClr val="B00058"/>
                </a:solidFill>
              </a:rPr>
              <a:t>pink line </a:t>
            </a:r>
            <a:r>
              <a:rPr lang="en-US" sz="2800" b="1" dirty="0"/>
              <a:t>represents the Preferences/choices of a customer</a:t>
            </a:r>
          </a:p>
          <a:p>
            <a:pPr>
              <a:buFontTx/>
              <a:buChar char="•"/>
            </a:pPr>
            <a:r>
              <a:rPr lang="en-US" sz="2800" dirty="0"/>
              <a:t>Some dimensions barely matter</a:t>
            </a:r>
          </a:p>
          <a:p>
            <a:pPr>
              <a:buFontTx/>
              <a:buChar char="•"/>
            </a:pPr>
            <a:r>
              <a:rPr lang="en-US" sz="2800" dirty="0"/>
              <a:t>Customers’ preferences are </a:t>
            </a:r>
            <a:r>
              <a:rPr lang="en-US" sz="2800" b="1" dirty="0"/>
              <a:t>heterogeneous</a:t>
            </a:r>
          </a:p>
        </p:txBody>
      </p:sp>
      <p:grpSp>
        <p:nvGrpSpPr>
          <p:cNvPr id="67" name="Group 66"/>
          <p:cNvGrpSpPr/>
          <p:nvPr/>
        </p:nvGrpSpPr>
        <p:grpSpPr>
          <a:xfrm>
            <a:off x="5589879" y="1631370"/>
            <a:ext cx="4828743" cy="4803642"/>
            <a:chOff x="3837276" y="1631370"/>
            <a:chExt cx="4828743" cy="4803642"/>
          </a:xfrm>
        </p:grpSpPr>
        <p:cxnSp>
          <p:nvCxnSpPr>
            <p:cNvPr id="6" name="Straight Connector 5"/>
            <p:cNvCxnSpPr/>
            <p:nvPr/>
          </p:nvCxnSpPr>
          <p:spPr>
            <a:xfrm>
              <a:off x="3969328" y="3662508"/>
              <a:ext cx="4696691"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7"/>
            <p:cNvSpPr>
              <a:spLocks noChangeArrowheads="1"/>
            </p:cNvSpPr>
            <p:nvPr/>
          </p:nvSpPr>
          <p:spPr bwMode="auto">
            <a:xfrm>
              <a:off x="5383243" y="1631370"/>
              <a:ext cx="9144" cy="4624938"/>
            </a:xfrm>
            <a:prstGeom prst="rect">
              <a:avLst/>
            </a:prstGeom>
            <a:solidFill>
              <a:srgbClr val="868686"/>
            </a:solidFill>
            <a:ln w="7938" cap="flat">
              <a:solidFill>
                <a:srgbClr val="868686"/>
              </a:solidFill>
              <a:prstDash val="solid"/>
              <a:bevel/>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8"/>
            <p:cNvSpPr>
              <a:spLocks noEditPoints="1"/>
            </p:cNvSpPr>
            <p:nvPr/>
          </p:nvSpPr>
          <p:spPr bwMode="auto">
            <a:xfrm>
              <a:off x="5347308" y="1787235"/>
              <a:ext cx="45719" cy="4464341"/>
            </a:xfrm>
            <a:custGeom>
              <a:avLst/>
              <a:gdLst>
                <a:gd name="T0" fmla="*/ 0 w 22"/>
                <a:gd name="T1" fmla="*/ 3290 h 3295"/>
                <a:gd name="T2" fmla="*/ 22 w 22"/>
                <a:gd name="T3" fmla="*/ 3290 h 3295"/>
                <a:gd name="T4" fmla="*/ 22 w 22"/>
                <a:gd name="T5" fmla="*/ 3295 h 3295"/>
                <a:gd name="T6" fmla="*/ 0 w 22"/>
                <a:gd name="T7" fmla="*/ 3295 h 3295"/>
                <a:gd name="T8" fmla="*/ 0 w 22"/>
                <a:gd name="T9" fmla="*/ 3290 h 3295"/>
                <a:gd name="T10" fmla="*/ 0 w 22"/>
                <a:gd name="T11" fmla="*/ 2962 h 3295"/>
                <a:gd name="T12" fmla="*/ 22 w 22"/>
                <a:gd name="T13" fmla="*/ 2962 h 3295"/>
                <a:gd name="T14" fmla="*/ 22 w 22"/>
                <a:gd name="T15" fmla="*/ 2967 h 3295"/>
                <a:gd name="T16" fmla="*/ 0 w 22"/>
                <a:gd name="T17" fmla="*/ 2967 h 3295"/>
                <a:gd name="T18" fmla="*/ 0 w 22"/>
                <a:gd name="T19" fmla="*/ 2962 h 3295"/>
                <a:gd name="T20" fmla="*/ 0 w 22"/>
                <a:gd name="T21" fmla="*/ 2634 h 3295"/>
                <a:gd name="T22" fmla="*/ 22 w 22"/>
                <a:gd name="T23" fmla="*/ 2634 h 3295"/>
                <a:gd name="T24" fmla="*/ 22 w 22"/>
                <a:gd name="T25" fmla="*/ 2639 h 3295"/>
                <a:gd name="T26" fmla="*/ 0 w 22"/>
                <a:gd name="T27" fmla="*/ 2639 h 3295"/>
                <a:gd name="T28" fmla="*/ 0 w 22"/>
                <a:gd name="T29" fmla="*/ 2634 h 3295"/>
                <a:gd name="T30" fmla="*/ 0 w 22"/>
                <a:gd name="T31" fmla="*/ 2301 h 3295"/>
                <a:gd name="T32" fmla="*/ 22 w 22"/>
                <a:gd name="T33" fmla="*/ 2301 h 3295"/>
                <a:gd name="T34" fmla="*/ 22 w 22"/>
                <a:gd name="T35" fmla="*/ 2306 h 3295"/>
                <a:gd name="T36" fmla="*/ 0 w 22"/>
                <a:gd name="T37" fmla="*/ 2306 h 3295"/>
                <a:gd name="T38" fmla="*/ 0 w 22"/>
                <a:gd name="T39" fmla="*/ 2301 h 3295"/>
                <a:gd name="T40" fmla="*/ 0 w 22"/>
                <a:gd name="T41" fmla="*/ 1973 h 3295"/>
                <a:gd name="T42" fmla="*/ 22 w 22"/>
                <a:gd name="T43" fmla="*/ 1973 h 3295"/>
                <a:gd name="T44" fmla="*/ 22 w 22"/>
                <a:gd name="T45" fmla="*/ 1978 h 3295"/>
                <a:gd name="T46" fmla="*/ 0 w 22"/>
                <a:gd name="T47" fmla="*/ 1978 h 3295"/>
                <a:gd name="T48" fmla="*/ 0 w 22"/>
                <a:gd name="T49" fmla="*/ 1973 h 3295"/>
                <a:gd name="T50" fmla="*/ 0 w 22"/>
                <a:gd name="T51" fmla="*/ 1645 h 3295"/>
                <a:gd name="T52" fmla="*/ 22 w 22"/>
                <a:gd name="T53" fmla="*/ 1645 h 3295"/>
                <a:gd name="T54" fmla="*/ 22 w 22"/>
                <a:gd name="T55" fmla="*/ 1650 h 3295"/>
                <a:gd name="T56" fmla="*/ 0 w 22"/>
                <a:gd name="T57" fmla="*/ 1650 h 3295"/>
                <a:gd name="T58" fmla="*/ 0 w 22"/>
                <a:gd name="T59" fmla="*/ 1645 h 3295"/>
                <a:gd name="T60" fmla="*/ 0 w 22"/>
                <a:gd name="T61" fmla="*/ 1317 h 3295"/>
                <a:gd name="T62" fmla="*/ 22 w 22"/>
                <a:gd name="T63" fmla="*/ 1317 h 3295"/>
                <a:gd name="T64" fmla="*/ 22 w 22"/>
                <a:gd name="T65" fmla="*/ 1322 h 3295"/>
                <a:gd name="T66" fmla="*/ 0 w 22"/>
                <a:gd name="T67" fmla="*/ 1322 h 3295"/>
                <a:gd name="T68" fmla="*/ 0 w 22"/>
                <a:gd name="T69" fmla="*/ 1317 h 3295"/>
                <a:gd name="T70" fmla="*/ 0 w 22"/>
                <a:gd name="T71" fmla="*/ 989 h 3295"/>
                <a:gd name="T72" fmla="*/ 22 w 22"/>
                <a:gd name="T73" fmla="*/ 989 h 3295"/>
                <a:gd name="T74" fmla="*/ 22 w 22"/>
                <a:gd name="T75" fmla="*/ 994 h 3295"/>
                <a:gd name="T76" fmla="*/ 0 w 22"/>
                <a:gd name="T77" fmla="*/ 994 h 3295"/>
                <a:gd name="T78" fmla="*/ 0 w 22"/>
                <a:gd name="T79" fmla="*/ 989 h 3295"/>
                <a:gd name="T80" fmla="*/ 0 w 22"/>
                <a:gd name="T81" fmla="*/ 656 h 3295"/>
                <a:gd name="T82" fmla="*/ 22 w 22"/>
                <a:gd name="T83" fmla="*/ 656 h 3295"/>
                <a:gd name="T84" fmla="*/ 22 w 22"/>
                <a:gd name="T85" fmla="*/ 661 h 3295"/>
                <a:gd name="T86" fmla="*/ 0 w 22"/>
                <a:gd name="T87" fmla="*/ 661 h 3295"/>
                <a:gd name="T88" fmla="*/ 0 w 22"/>
                <a:gd name="T89" fmla="*/ 656 h 3295"/>
                <a:gd name="T90" fmla="*/ 0 w 22"/>
                <a:gd name="T91" fmla="*/ 328 h 3295"/>
                <a:gd name="T92" fmla="*/ 22 w 22"/>
                <a:gd name="T93" fmla="*/ 328 h 3295"/>
                <a:gd name="T94" fmla="*/ 22 w 22"/>
                <a:gd name="T95" fmla="*/ 333 h 3295"/>
                <a:gd name="T96" fmla="*/ 0 w 22"/>
                <a:gd name="T97" fmla="*/ 333 h 3295"/>
                <a:gd name="T98" fmla="*/ 0 w 22"/>
                <a:gd name="T99" fmla="*/ 328 h 3295"/>
                <a:gd name="T100" fmla="*/ 0 w 22"/>
                <a:gd name="T101" fmla="*/ 0 h 3295"/>
                <a:gd name="T102" fmla="*/ 22 w 22"/>
                <a:gd name="T103" fmla="*/ 0 h 3295"/>
                <a:gd name="T104" fmla="*/ 22 w 22"/>
                <a:gd name="T105" fmla="*/ 5 h 3295"/>
                <a:gd name="T106" fmla="*/ 0 w 22"/>
                <a:gd name="T107" fmla="*/ 5 h 3295"/>
                <a:gd name="T108" fmla="*/ 0 w 22"/>
                <a:gd name="T109" fmla="*/ 0 h 3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 h="3295">
                  <a:moveTo>
                    <a:pt x="0" y="3290"/>
                  </a:moveTo>
                  <a:lnTo>
                    <a:pt x="22" y="3290"/>
                  </a:lnTo>
                  <a:lnTo>
                    <a:pt x="22" y="3295"/>
                  </a:lnTo>
                  <a:lnTo>
                    <a:pt x="0" y="3295"/>
                  </a:lnTo>
                  <a:lnTo>
                    <a:pt x="0" y="3290"/>
                  </a:lnTo>
                  <a:close/>
                  <a:moveTo>
                    <a:pt x="0" y="2962"/>
                  </a:moveTo>
                  <a:lnTo>
                    <a:pt x="22" y="2962"/>
                  </a:lnTo>
                  <a:lnTo>
                    <a:pt x="22" y="2967"/>
                  </a:lnTo>
                  <a:lnTo>
                    <a:pt x="0" y="2967"/>
                  </a:lnTo>
                  <a:lnTo>
                    <a:pt x="0" y="2962"/>
                  </a:lnTo>
                  <a:close/>
                  <a:moveTo>
                    <a:pt x="0" y="2634"/>
                  </a:moveTo>
                  <a:lnTo>
                    <a:pt x="22" y="2634"/>
                  </a:lnTo>
                  <a:lnTo>
                    <a:pt x="22" y="2639"/>
                  </a:lnTo>
                  <a:lnTo>
                    <a:pt x="0" y="2639"/>
                  </a:lnTo>
                  <a:lnTo>
                    <a:pt x="0" y="2634"/>
                  </a:lnTo>
                  <a:close/>
                  <a:moveTo>
                    <a:pt x="0" y="2301"/>
                  </a:moveTo>
                  <a:lnTo>
                    <a:pt x="22" y="2301"/>
                  </a:lnTo>
                  <a:lnTo>
                    <a:pt x="22" y="2306"/>
                  </a:lnTo>
                  <a:lnTo>
                    <a:pt x="0" y="2306"/>
                  </a:lnTo>
                  <a:lnTo>
                    <a:pt x="0" y="2301"/>
                  </a:lnTo>
                  <a:close/>
                  <a:moveTo>
                    <a:pt x="0" y="1973"/>
                  </a:moveTo>
                  <a:lnTo>
                    <a:pt x="22" y="1973"/>
                  </a:lnTo>
                  <a:lnTo>
                    <a:pt x="22" y="1978"/>
                  </a:lnTo>
                  <a:lnTo>
                    <a:pt x="0" y="1978"/>
                  </a:lnTo>
                  <a:lnTo>
                    <a:pt x="0" y="1973"/>
                  </a:lnTo>
                  <a:close/>
                  <a:moveTo>
                    <a:pt x="0" y="1645"/>
                  </a:moveTo>
                  <a:lnTo>
                    <a:pt x="22" y="1645"/>
                  </a:lnTo>
                  <a:lnTo>
                    <a:pt x="22" y="1650"/>
                  </a:lnTo>
                  <a:lnTo>
                    <a:pt x="0" y="1650"/>
                  </a:lnTo>
                  <a:lnTo>
                    <a:pt x="0" y="1645"/>
                  </a:lnTo>
                  <a:close/>
                  <a:moveTo>
                    <a:pt x="0" y="1317"/>
                  </a:moveTo>
                  <a:lnTo>
                    <a:pt x="22" y="1317"/>
                  </a:lnTo>
                  <a:lnTo>
                    <a:pt x="22" y="1322"/>
                  </a:lnTo>
                  <a:lnTo>
                    <a:pt x="0" y="1322"/>
                  </a:lnTo>
                  <a:lnTo>
                    <a:pt x="0" y="1317"/>
                  </a:lnTo>
                  <a:close/>
                  <a:moveTo>
                    <a:pt x="0" y="989"/>
                  </a:moveTo>
                  <a:lnTo>
                    <a:pt x="22" y="989"/>
                  </a:lnTo>
                  <a:lnTo>
                    <a:pt x="22" y="994"/>
                  </a:lnTo>
                  <a:lnTo>
                    <a:pt x="0" y="994"/>
                  </a:lnTo>
                  <a:lnTo>
                    <a:pt x="0" y="989"/>
                  </a:lnTo>
                  <a:close/>
                  <a:moveTo>
                    <a:pt x="0" y="656"/>
                  </a:moveTo>
                  <a:lnTo>
                    <a:pt x="22" y="656"/>
                  </a:lnTo>
                  <a:lnTo>
                    <a:pt x="22" y="661"/>
                  </a:lnTo>
                  <a:lnTo>
                    <a:pt x="0" y="661"/>
                  </a:lnTo>
                  <a:lnTo>
                    <a:pt x="0" y="656"/>
                  </a:lnTo>
                  <a:close/>
                  <a:moveTo>
                    <a:pt x="0" y="328"/>
                  </a:moveTo>
                  <a:lnTo>
                    <a:pt x="22" y="328"/>
                  </a:lnTo>
                  <a:lnTo>
                    <a:pt x="22" y="333"/>
                  </a:lnTo>
                  <a:lnTo>
                    <a:pt x="0" y="333"/>
                  </a:lnTo>
                  <a:lnTo>
                    <a:pt x="0" y="328"/>
                  </a:lnTo>
                  <a:close/>
                  <a:moveTo>
                    <a:pt x="0" y="0"/>
                  </a:moveTo>
                  <a:lnTo>
                    <a:pt x="22" y="0"/>
                  </a:lnTo>
                  <a:lnTo>
                    <a:pt x="22" y="5"/>
                  </a:lnTo>
                  <a:lnTo>
                    <a:pt x="0" y="5"/>
                  </a:lnTo>
                  <a:lnTo>
                    <a:pt x="0" y="0"/>
                  </a:lnTo>
                  <a:close/>
                </a:path>
              </a:pathLst>
            </a:custGeom>
            <a:solidFill>
              <a:srgbClr val="868686"/>
            </a:solidFill>
            <a:ln w="7938" cap="flat">
              <a:solidFill>
                <a:srgbClr val="868686"/>
              </a:solidFill>
              <a:prstDash val="solid"/>
              <a:bevel/>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9" name="Freeform 11"/>
            <p:cNvSpPr>
              <a:spLocks/>
            </p:cNvSpPr>
            <p:nvPr/>
          </p:nvSpPr>
          <p:spPr bwMode="auto">
            <a:xfrm>
              <a:off x="4867564" y="2420939"/>
              <a:ext cx="2033587" cy="2486025"/>
            </a:xfrm>
            <a:custGeom>
              <a:avLst/>
              <a:gdLst>
                <a:gd name="T0" fmla="*/ 1003 w 3813"/>
                <a:gd name="T1" fmla="*/ 2273 h 4661"/>
                <a:gd name="T2" fmla="*/ 998 w 3813"/>
                <a:gd name="T3" fmla="*/ 2288 h 4661"/>
                <a:gd name="T4" fmla="*/ 992 w 3813"/>
                <a:gd name="T5" fmla="*/ 2281 h 4661"/>
                <a:gd name="T6" fmla="*/ 1005 w 3813"/>
                <a:gd name="T7" fmla="*/ 2274 h 4661"/>
                <a:gd name="T8" fmla="*/ 995 w 3813"/>
                <a:gd name="T9" fmla="*/ 2287 h 4661"/>
                <a:gd name="T10" fmla="*/ 1001 w 3813"/>
                <a:gd name="T11" fmla="*/ 2288 h 4661"/>
                <a:gd name="T12" fmla="*/ 1003 w 3813"/>
                <a:gd name="T13" fmla="*/ 2273 h 4661"/>
                <a:gd name="T14" fmla="*/ 995 w 3813"/>
                <a:gd name="T15" fmla="*/ 2287 h 4661"/>
                <a:gd name="T16" fmla="*/ 1876 w 3813"/>
                <a:gd name="T17" fmla="*/ 4351 h 4661"/>
                <a:gd name="T18" fmla="*/ 997 w 3813"/>
                <a:gd name="T19" fmla="*/ 2273 h 4661"/>
                <a:gd name="T20" fmla="*/ 1987 w 3813"/>
                <a:gd name="T21" fmla="*/ 3694 h 4661"/>
                <a:gd name="T22" fmla="*/ 1008 w 3813"/>
                <a:gd name="T23" fmla="*/ 2279 h 4661"/>
                <a:gd name="T24" fmla="*/ 1475 w 3813"/>
                <a:gd name="T25" fmla="*/ 4661 h 4661"/>
                <a:gd name="T26" fmla="*/ 16 w 3813"/>
                <a:gd name="T27" fmla="*/ 4284 h 4661"/>
                <a:gd name="T28" fmla="*/ 993 w 3813"/>
                <a:gd name="T29" fmla="*/ 2277 h 4661"/>
                <a:gd name="T30" fmla="*/ 993 w 3813"/>
                <a:gd name="T31" fmla="*/ 2284 h 4661"/>
                <a:gd name="T32" fmla="*/ 337 w 3813"/>
                <a:gd name="T33" fmla="*/ 4268 h 4661"/>
                <a:gd name="T34" fmla="*/ 1002 w 3813"/>
                <a:gd name="T35" fmla="*/ 2273 h 4661"/>
                <a:gd name="T36" fmla="*/ 865 w 3813"/>
                <a:gd name="T37" fmla="*/ 3305 h 4661"/>
                <a:gd name="T38" fmla="*/ 992 w 3813"/>
                <a:gd name="T39" fmla="*/ 8 h 4661"/>
                <a:gd name="T40" fmla="*/ 1008 w 3813"/>
                <a:gd name="T41" fmla="*/ 2280 h 4661"/>
                <a:gd name="T42" fmla="*/ 1008 w 3813"/>
                <a:gd name="T43" fmla="*/ 2284 h 4661"/>
                <a:gd name="T44" fmla="*/ 1597 w 3813"/>
                <a:gd name="T45" fmla="*/ 1023 h 4661"/>
                <a:gd name="T46" fmla="*/ 1008 w 3813"/>
                <a:gd name="T47" fmla="*/ 2284 h 4661"/>
                <a:gd name="T48" fmla="*/ 992 w 3813"/>
                <a:gd name="T49" fmla="*/ 8 h 4661"/>
                <a:gd name="T50" fmla="*/ 880 w 3813"/>
                <a:gd name="T51" fmla="*/ 3305 h 4661"/>
                <a:gd name="T52" fmla="*/ 1008 w 3813"/>
                <a:gd name="T53" fmla="*/ 2283 h 4661"/>
                <a:gd name="T54" fmla="*/ 993 w 3813"/>
                <a:gd name="T55" fmla="*/ 2278 h 4661"/>
                <a:gd name="T56" fmla="*/ 1860 w 3813"/>
                <a:gd name="T57" fmla="*/ 3886 h 4661"/>
                <a:gd name="T58" fmla="*/ 1856 w 3813"/>
                <a:gd name="T59" fmla="*/ 3877 h 4661"/>
                <a:gd name="T60" fmla="*/ 1008 w 3813"/>
                <a:gd name="T61" fmla="*/ 2284 h 4661"/>
                <a:gd name="T62" fmla="*/ 993 w 3813"/>
                <a:gd name="T63" fmla="*/ 2277 h 4661"/>
                <a:gd name="T64" fmla="*/ 1488 w 3813"/>
                <a:gd name="T65" fmla="*/ 4647 h 4661"/>
                <a:gd name="T66" fmla="*/ 997 w 3813"/>
                <a:gd name="T67" fmla="*/ 2273 h 4661"/>
                <a:gd name="T68" fmla="*/ 1986 w 3813"/>
                <a:gd name="T69" fmla="*/ 3693 h 4661"/>
                <a:gd name="T70" fmla="*/ 1872 w 3813"/>
                <a:gd name="T71" fmla="*/ 4341 h 4661"/>
                <a:gd name="T72" fmla="*/ 996 w 3813"/>
                <a:gd name="T73" fmla="*/ 2274 h 4661"/>
                <a:gd name="T74" fmla="*/ 1659 w 3813"/>
                <a:gd name="T75" fmla="*/ 2837 h 4661"/>
                <a:gd name="T76" fmla="*/ 1651 w 3813"/>
                <a:gd name="T77" fmla="*/ 2831 h 4661"/>
                <a:gd name="T78" fmla="*/ 1003 w 3813"/>
                <a:gd name="T79" fmla="*/ 2273 h 4661"/>
                <a:gd name="T80" fmla="*/ 2918 w 3813"/>
                <a:gd name="T81" fmla="*/ 2800 h 4661"/>
                <a:gd name="T82" fmla="*/ 1002 w 3813"/>
                <a:gd name="T83" fmla="*/ 2273 h 4661"/>
                <a:gd name="T84" fmla="*/ 3799 w 3813"/>
                <a:gd name="T85" fmla="*/ 2912 h 4661"/>
                <a:gd name="T86" fmla="*/ 999 w 3813"/>
                <a:gd name="T87" fmla="*/ 2288 h 4661"/>
                <a:gd name="T88" fmla="*/ 2841 w 3813"/>
                <a:gd name="T89" fmla="*/ 2144 h 4661"/>
                <a:gd name="T90" fmla="*/ 1001 w 3813"/>
                <a:gd name="T91" fmla="*/ 2288 h 4661"/>
                <a:gd name="T92" fmla="*/ 2395 w 3813"/>
                <a:gd name="T93" fmla="*/ 3477 h 4661"/>
                <a:gd name="T94" fmla="*/ 2387 w 3813"/>
                <a:gd name="T95" fmla="*/ 3471 h 4661"/>
                <a:gd name="T96" fmla="*/ 1005 w 3813"/>
                <a:gd name="T97" fmla="*/ 2274 h 4661"/>
                <a:gd name="T98" fmla="*/ 3268 w 3813"/>
                <a:gd name="T99" fmla="*/ 3663 h 4661"/>
                <a:gd name="T100" fmla="*/ 997 w 3813"/>
                <a:gd name="T101" fmla="*/ 2273 h 4661"/>
                <a:gd name="T102" fmla="*/ 3436 w 3813"/>
                <a:gd name="T103" fmla="*/ 1104 h 4661"/>
                <a:gd name="T104" fmla="*/ 3749 w 3813"/>
                <a:gd name="T105" fmla="*/ 3350 h 4661"/>
                <a:gd name="T106" fmla="*/ 3739 w 3813"/>
                <a:gd name="T107" fmla="*/ 3345 h 4661"/>
                <a:gd name="T108" fmla="*/ 993 w 3813"/>
                <a:gd name="T109" fmla="*/ 2278 h 4661"/>
                <a:gd name="T110" fmla="*/ 3695 w 3813"/>
                <a:gd name="T111" fmla="*/ 3283 h 4661"/>
                <a:gd name="T112" fmla="*/ 3686 w 3813"/>
                <a:gd name="T113" fmla="*/ 3280 h 4661"/>
                <a:gd name="T114" fmla="*/ 1003 w 3813"/>
                <a:gd name="T115" fmla="*/ 2273 h 4661"/>
                <a:gd name="T116" fmla="*/ 3158 w 3813"/>
                <a:gd name="T117" fmla="*/ 3056 h 4661"/>
                <a:gd name="T118" fmla="*/ 998 w 3813"/>
                <a:gd name="T119" fmla="*/ 2288 h 4661"/>
                <a:gd name="T120" fmla="*/ 3210 w 3813"/>
                <a:gd name="T121" fmla="*/ 2721 h 4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13" h="4661">
                  <a:moveTo>
                    <a:pt x="3207" y="2736"/>
                  </a:moveTo>
                  <a:lnTo>
                    <a:pt x="999" y="2288"/>
                  </a:lnTo>
                  <a:lnTo>
                    <a:pt x="1003" y="2273"/>
                  </a:lnTo>
                  <a:lnTo>
                    <a:pt x="998" y="2288"/>
                  </a:lnTo>
                  <a:lnTo>
                    <a:pt x="1003" y="2273"/>
                  </a:lnTo>
                  <a:lnTo>
                    <a:pt x="998" y="2288"/>
                  </a:lnTo>
                  <a:lnTo>
                    <a:pt x="1003" y="2273"/>
                  </a:lnTo>
                  <a:lnTo>
                    <a:pt x="998" y="2288"/>
                  </a:lnTo>
                  <a:cubicBezTo>
                    <a:pt x="995" y="2287"/>
                    <a:pt x="993" y="2284"/>
                    <a:pt x="992" y="2281"/>
                  </a:cubicBezTo>
                  <a:cubicBezTo>
                    <a:pt x="992" y="2278"/>
                    <a:pt x="994" y="2275"/>
                    <a:pt x="997" y="2273"/>
                  </a:cubicBezTo>
                  <a:lnTo>
                    <a:pt x="1004" y="2288"/>
                  </a:lnTo>
                  <a:lnTo>
                    <a:pt x="1005" y="2274"/>
                  </a:lnTo>
                  <a:lnTo>
                    <a:pt x="996" y="2287"/>
                  </a:lnTo>
                  <a:lnTo>
                    <a:pt x="1006" y="2274"/>
                  </a:lnTo>
                  <a:lnTo>
                    <a:pt x="995" y="2287"/>
                  </a:lnTo>
                  <a:cubicBezTo>
                    <a:pt x="993" y="2284"/>
                    <a:pt x="992" y="2281"/>
                    <a:pt x="993" y="2278"/>
                  </a:cubicBezTo>
                  <a:cubicBezTo>
                    <a:pt x="994" y="2275"/>
                    <a:pt x="997" y="2273"/>
                    <a:pt x="1000" y="2272"/>
                  </a:cubicBezTo>
                  <a:lnTo>
                    <a:pt x="1001" y="2288"/>
                  </a:lnTo>
                  <a:lnTo>
                    <a:pt x="1002" y="2273"/>
                  </a:lnTo>
                  <a:lnTo>
                    <a:pt x="999" y="2288"/>
                  </a:lnTo>
                  <a:lnTo>
                    <a:pt x="1003" y="2273"/>
                  </a:lnTo>
                  <a:lnTo>
                    <a:pt x="998" y="2288"/>
                  </a:lnTo>
                  <a:lnTo>
                    <a:pt x="1006" y="2274"/>
                  </a:lnTo>
                  <a:lnTo>
                    <a:pt x="995" y="2287"/>
                  </a:lnTo>
                  <a:lnTo>
                    <a:pt x="1008" y="2277"/>
                  </a:lnTo>
                  <a:lnTo>
                    <a:pt x="1872" y="4341"/>
                  </a:lnTo>
                  <a:lnTo>
                    <a:pt x="1876" y="4351"/>
                  </a:lnTo>
                  <a:lnTo>
                    <a:pt x="1862" y="4357"/>
                  </a:lnTo>
                  <a:lnTo>
                    <a:pt x="993" y="2284"/>
                  </a:lnTo>
                  <a:cubicBezTo>
                    <a:pt x="992" y="2280"/>
                    <a:pt x="993" y="2275"/>
                    <a:pt x="997" y="2273"/>
                  </a:cubicBezTo>
                  <a:cubicBezTo>
                    <a:pt x="1000" y="2271"/>
                    <a:pt x="1005" y="2273"/>
                    <a:pt x="1007" y="2276"/>
                  </a:cubicBezTo>
                  <a:lnTo>
                    <a:pt x="1999" y="3684"/>
                  </a:lnTo>
                  <a:cubicBezTo>
                    <a:pt x="2005" y="3692"/>
                    <a:pt x="1994" y="3701"/>
                    <a:pt x="1987" y="3694"/>
                  </a:cubicBezTo>
                  <a:cubicBezTo>
                    <a:pt x="1986" y="3694"/>
                    <a:pt x="1986" y="3693"/>
                    <a:pt x="1986" y="3693"/>
                  </a:cubicBezTo>
                  <a:lnTo>
                    <a:pt x="994" y="2285"/>
                  </a:lnTo>
                  <a:lnTo>
                    <a:pt x="1008" y="2279"/>
                  </a:lnTo>
                  <a:lnTo>
                    <a:pt x="1488" y="4647"/>
                  </a:lnTo>
                  <a:lnTo>
                    <a:pt x="1490" y="4657"/>
                  </a:lnTo>
                  <a:lnTo>
                    <a:pt x="1475" y="4661"/>
                  </a:lnTo>
                  <a:lnTo>
                    <a:pt x="993" y="2282"/>
                  </a:lnTo>
                  <a:lnTo>
                    <a:pt x="1008" y="2284"/>
                  </a:lnTo>
                  <a:lnTo>
                    <a:pt x="16" y="4284"/>
                  </a:lnTo>
                  <a:cubicBezTo>
                    <a:pt x="13" y="4290"/>
                    <a:pt x="4" y="4290"/>
                    <a:pt x="1" y="4284"/>
                  </a:cubicBezTo>
                  <a:cubicBezTo>
                    <a:pt x="0" y="4282"/>
                    <a:pt x="0" y="4279"/>
                    <a:pt x="1" y="4277"/>
                  </a:cubicBezTo>
                  <a:lnTo>
                    <a:pt x="993" y="2277"/>
                  </a:lnTo>
                  <a:cubicBezTo>
                    <a:pt x="995" y="2274"/>
                    <a:pt x="997" y="2273"/>
                    <a:pt x="1000" y="2272"/>
                  </a:cubicBezTo>
                  <a:cubicBezTo>
                    <a:pt x="1003" y="2272"/>
                    <a:pt x="1006" y="2274"/>
                    <a:pt x="1008" y="2277"/>
                  </a:cubicBezTo>
                  <a:lnTo>
                    <a:pt x="993" y="2284"/>
                  </a:lnTo>
                  <a:lnTo>
                    <a:pt x="1008" y="2283"/>
                  </a:lnTo>
                  <a:lnTo>
                    <a:pt x="352" y="4267"/>
                  </a:lnTo>
                  <a:cubicBezTo>
                    <a:pt x="350" y="4274"/>
                    <a:pt x="341" y="4274"/>
                    <a:pt x="337" y="4268"/>
                  </a:cubicBezTo>
                  <a:cubicBezTo>
                    <a:pt x="336" y="4266"/>
                    <a:pt x="336" y="4264"/>
                    <a:pt x="337" y="4262"/>
                  </a:cubicBezTo>
                  <a:lnTo>
                    <a:pt x="993" y="2278"/>
                  </a:lnTo>
                  <a:cubicBezTo>
                    <a:pt x="994" y="2274"/>
                    <a:pt x="998" y="2272"/>
                    <a:pt x="1002" y="2273"/>
                  </a:cubicBezTo>
                  <a:cubicBezTo>
                    <a:pt x="1006" y="2274"/>
                    <a:pt x="1009" y="2277"/>
                    <a:pt x="1008" y="2281"/>
                  </a:cubicBezTo>
                  <a:lnTo>
                    <a:pt x="880" y="3305"/>
                  </a:lnTo>
                  <a:cubicBezTo>
                    <a:pt x="879" y="3315"/>
                    <a:pt x="866" y="3315"/>
                    <a:pt x="865" y="3305"/>
                  </a:cubicBezTo>
                  <a:cubicBezTo>
                    <a:pt x="864" y="3305"/>
                    <a:pt x="864" y="3304"/>
                    <a:pt x="865" y="3303"/>
                  </a:cubicBezTo>
                  <a:lnTo>
                    <a:pt x="993" y="2279"/>
                  </a:lnTo>
                  <a:lnTo>
                    <a:pt x="992" y="8"/>
                  </a:lnTo>
                  <a:cubicBezTo>
                    <a:pt x="992" y="4"/>
                    <a:pt x="996" y="0"/>
                    <a:pt x="1000" y="0"/>
                  </a:cubicBezTo>
                  <a:cubicBezTo>
                    <a:pt x="1005" y="0"/>
                    <a:pt x="1008" y="4"/>
                    <a:pt x="1008" y="8"/>
                  </a:cubicBezTo>
                  <a:lnTo>
                    <a:pt x="1008" y="2280"/>
                  </a:lnTo>
                  <a:lnTo>
                    <a:pt x="993" y="2277"/>
                  </a:lnTo>
                  <a:lnTo>
                    <a:pt x="993" y="2277"/>
                  </a:lnTo>
                  <a:lnTo>
                    <a:pt x="1008" y="2284"/>
                  </a:lnTo>
                  <a:cubicBezTo>
                    <a:pt x="1006" y="2288"/>
                    <a:pt x="1001" y="2290"/>
                    <a:pt x="997" y="2288"/>
                  </a:cubicBezTo>
                  <a:cubicBezTo>
                    <a:pt x="993" y="2286"/>
                    <a:pt x="991" y="2281"/>
                    <a:pt x="993" y="2277"/>
                  </a:cubicBezTo>
                  <a:lnTo>
                    <a:pt x="1597" y="1023"/>
                  </a:lnTo>
                  <a:cubicBezTo>
                    <a:pt x="1600" y="1029"/>
                    <a:pt x="1601" y="1031"/>
                    <a:pt x="1601" y="1034"/>
                  </a:cubicBezTo>
                  <a:cubicBezTo>
                    <a:pt x="1600" y="1036"/>
                    <a:pt x="1585" y="1029"/>
                    <a:pt x="1600" y="1036"/>
                  </a:cubicBezTo>
                  <a:lnTo>
                    <a:pt x="1008" y="2284"/>
                  </a:lnTo>
                  <a:cubicBezTo>
                    <a:pt x="1006" y="2287"/>
                    <a:pt x="1002" y="2289"/>
                    <a:pt x="999" y="2288"/>
                  </a:cubicBezTo>
                  <a:cubicBezTo>
                    <a:pt x="995" y="2287"/>
                    <a:pt x="992" y="2284"/>
                    <a:pt x="992" y="2280"/>
                  </a:cubicBezTo>
                  <a:lnTo>
                    <a:pt x="992" y="8"/>
                  </a:lnTo>
                  <a:lnTo>
                    <a:pt x="1008" y="8"/>
                  </a:lnTo>
                  <a:lnTo>
                    <a:pt x="1008" y="2281"/>
                  </a:lnTo>
                  <a:lnTo>
                    <a:pt x="880" y="3305"/>
                  </a:lnTo>
                  <a:lnTo>
                    <a:pt x="865" y="3303"/>
                  </a:lnTo>
                  <a:lnTo>
                    <a:pt x="993" y="2279"/>
                  </a:lnTo>
                  <a:lnTo>
                    <a:pt x="1008" y="2283"/>
                  </a:lnTo>
                  <a:lnTo>
                    <a:pt x="352" y="4267"/>
                  </a:lnTo>
                  <a:lnTo>
                    <a:pt x="337" y="4262"/>
                  </a:lnTo>
                  <a:lnTo>
                    <a:pt x="993" y="2278"/>
                  </a:lnTo>
                  <a:cubicBezTo>
                    <a:pt x="994" y="2275"/>
                    <a:pt x="997" y="2273"/>
                    <a:pt x="1000" y="2272"/>
                  </a:cubicBezTo>
                  <a:cubicBezTo>
                    <a:pt x="1003" y="2272"/>
                    <a:pt x="1006" y="2274"/>
                    <a:pt x="1008" y="2277"/>
                  </a:cubicBezTo>
                  <a:lnTo>
                    <a:pt x="1860" y="3886"/>
                  </a:lnTo>
                  <a:lnTo>
                    <a:pt x="1846" y="3894"/>
                  </a:lnTo>
                  <a:lnTo>
                    <a:pt x="1841" y="3884"/>
                  </a:lnTo>
                  <a:lnTo>
                    <a:pt x="1856" y="3877"/>
                  </a:lnTo>
                  <a:lnTo>
                    <a:pt x="1841" y="3884"/>
                  </a:lnTo>
                  <a:lnTo>
                    <a:pt x="993" y="2284"/>
                  </a:lnTo>
                  <a:lnTo>
                    <a:pt x="1008" y="2284"/>
                  </a:lnTo>
                  <a:lnTo>
                    <a:pt x="16" y="4284"/>
                  </a:lnTo>
                  <a:lnTo>
                    <a:pt x="1" y="4277"/>
                  </a:lnTo>
                  <a:lnTo>
                    <a:pt x="993" y="2277"/>
                  </a:lnTo>
                  <a:cubicBezTo>
                    <a:pt x="995" y="2274"/>
                    <a:pt x="998" y="2272"/>
                    <a:pt x="1002" y="2273"/>
                  </a:cubicBezTo>
                  <a:cubicBezTo>
                    <a:pt x="1005" y="2273"/>
                    <a:pt x="1008" y="2276"/>
                    <a:pt x="1008" y="2279"/>
                  </a:cubicBezTo>
                  <a:lnTo>
                    <a:pt x="1488" y="4647"/>
                  </a:lnTo>
                  <a:lnTo>
                    <a:pt x="1473" y="4650"/>
                  </a:lnTo>
                  <a:lnTo>
                    <a:pt x="993" y="2282"/>
                  </a:lnTo>
                  <a:cubicBezTo>
                    <a:pt x="992" y="2278"/>
                    <a:pt x="994" y="2275"/>
                    <a:pt x="997" y="2273"/>
                  </a:cubicBezTo>
                  <a:cubicBezTo>
                    <a:pt x="1001" y="2272"/>
                    <a:pt x="1005" y="2273"/>
                    <a:pt x="1007" y="2276"/>
                  </a:cubicBezTo>
                  <a:lnTo>
                    <a:pt x="1999" y="3684"/>
                  </a:lnTo>
                  <a:lnTo>
                    <a:pt x="1986" y="3693"/>
                  </a:lnTo>
                  <a:lnTo>
                    <a:pt x="994" y="2285"/>
                  </a:lnTo>
                  <a:lnTo>
                    <a:pt x="1008" y="2277"/>
                  </a:lnTo>
                  <a:lnTo>
                    <a:pt x="1872" y="4341"/>
                  </a:lnTo>
                  <a:lnTo>
                    <a:pt x="1857" y="4348"/>
                  </a:lnTo>
                  <a:lnTo>
                    <a:pt x="993" y="2284"/>
                  </a:lnTo>
                  <a:cubicBezTo>
                    <a:pt x="992" y="2280"/>
                    <a:pt x="993" y="2276"/>
                    <a:pt x="996" y="2274"/>
                  </a:cubicBezTo>
                  <a:cubicBezTo>
                    <a:pt x="999" y="2272"/>
                    <a:pt x="1003" y="2272"/>
                    <a:pt x="1006" y="2274"/>
                  </a:cubicBezTo>
                  <a:lnTo>
                    <a:pt x="1669" y="2826"/>
                  </a:lnTo>
                  <a:lnTo>
                    <a:pt x="1659" y="2837"/>
                  </a:lnTo>
                  <a:lnTo>
                    <a:pt x="1651" y="2831"/>
                  </a:lnTo>
                  <a:lnTo>
                    <a:pt x="1662" y="2818"/>
                  </a:lnTo>
                  <a:lnTo>
                    <a:pt x="1651" y="2831"/>
                  </a:lnTo>
                  <a:lnTo>
                    <a:pt x="995" y="2287"/>
                  </a:lnTo>
                  <a:cubicBezTo>
                    <a:pt x="992" y="2284"/>
                    <a:pt x="992" y="2280"/>
                    <a:pt x="993" y="2277"/>
                  </a:cubicBezTo>
                  <a:cubicBezTo>
                    <a:pt x="995" y="2273"/>
                    <a:pt x="999" y="2272"/>
                    <a:pt x="1003" y="2273"/>
                  </a:cubicBezTo>
                  <a:lnTo>
                    <a:pt x="2924" y="2785"/>
                  </a:lnTo>
                  <a:cubicBezTo>
                    <a:pt x="2924" y="2785"/>
                    <a:pt x="2933" y="2790"/>
                    <a:pt x="2928" y="2803"/>
                  </a:cubicBezTo>
                  <a:cubicBezTo>
                    <a:pt x="2918" y="2800"/>
                    <a:pt x="2923" y="2785"/>
                    <a:pt x="2918" y="2800"/>
                  </a:cubicBezTo>
                  <a:lnTo>
                    <a:pt x="998" y="2288"/>
                  </a:lnTo>
                  <a:cubicBezTo>
                    <a:pt x="994" y="2287"/>
                    <a:pt x="992" y="2283"/>
                    <a:pt x="993" y="2279"/>
                  </a:cubicBezTo>
                  <a:cubicBezTo>
                    <a:pt x="994" y="2274"/>
                    <a:pt x="998" y="2272"/>
                    <a:pt x="1002" y="2273"/>
                  </a:cubicBezTo>
                  <a:lnTo>
                    <a:pt x="3813" y="2899"/>
                  </a:lnTo>
                  <a:lnTo>
                    <a:pt x="3809" y="2915"/>
                  </a:lnTo>
                  <a:lnTo>
                    <a:pt x="3799" y="2912"/>
                  </a:lnTo>
                  <a:lnTo>
                    <a:pt x="3802" y="2897"/>
                  </a:lnTo>
                  <a:lnTo>
                    <a:pt x="3799" y="2912"/>
                  </a:lnTo>
                  <a:lnTo>
                    <a:pt x="999" y="2288"/>
                  </a:lnTo>
                  <a:cubicBezTo>
                    <a:pt x="995" y="2287"/>
                    <a:pt x="992" y="2284"/>
                    <a:pt x="992" y="2280"/>
                  </a:cubicBezTo>
                  <a:cubicBezTo>
                    <a:pt x="993" y="2276"/>
                    <a:pt x="996" y="2273"/>
                    <a:pt x="1000" y="2272"/>
                  </a:cubicBezTo>
                  <a:lnTo>
                    <a:pt x="2841" y="2144"/>
                  </a:lnTo>
                  <a:cubicBezTo>
                    <a:pt x="2841" y="2145"/>
                    <a:pt x="2851" y="2146"/>
                    <a:pt x="2851" y="2160"/>
                  </a:cubicBezTo>
                  <a:cubicBezTo>
                    <a:pt x="2841" y="2160"/>
                    <a:pt x="2840" y="2144"/>
                    <a:pt x="2841" y="2160"/>
                  </a:cubicBezTo>
                  <a:lnTo>
                    <a:pt x="1001" y="2288"/>
                  </a:lnTo>
                  <a:lnTo>
                    <a:pt x="1006" y="2274"/>
                  </a:lnTo>
                  <a:lnTo>
                    <a:pt x="2405" y="3466"/>
                  </a:lnTo>
                  <a:lnTo>
                    <a:pt x="2395" y="3477"/>
                  </a:lnTo>
                  <a:lnTo>
                    <a:pt x="2387" y="3471"/>
                  </a:lnTo>
                  <a:lnTo>
                    <a:pt x="2398" y="3458"/>
                  </a:lnTo>
                  <a:lnTo>
                    <a:pt x="2387" y="3471"/>
                  </a:lnTo>
                  <a:lnTo>
                    <a:pt x="995" y="2287"/>
                  </a:lnTo>
                  <a:cubicBezTo>
                    <a:pt x="992" y="2284"/>
                    <a:pt x="992" y="2279"/>
                    <a:pt x="994" y="2276"/>
                  </a:cubicBezTo>
                  <a:cubicBezTo>
                    <a:pt x="996" y="2272"/>
                    <a:pt x="1001" y="2271"/>
                    <a:pt x="1005" y="2274"/>
                  </a:cubicBezTo>
                  <a:lnTo>
                    <a:pt x="3278" y="3650"/>
                  </a:lnTo>
                  <a:cubicBezTo>
                    <a:pt x="3278" y="3651"/>
                    <a:pt x="3285" y="3657"/>
                    <a:pt x="3276" y="3668"/>
                  </a:cubicBezTo>
                  <a:cubicBezTo>
                    <a:pt x="3268" y="3663"/>
                    <a:pt x="3277" y="3650"/>
                    <a:pt x="3268" y="3663"/>
                  </a:cubicBezTo>
                  <a:lnTo>
                    <a:pt x="996" y="2287"/>
                  </a:lnTo>
                  <a:cubicBezTo>
                    <a:pt x="994" y="2286"/>
                    <a:pt x="992" y="2283"/>
                    <a:pt x="992" y="2280"/>
                  </a:cubicBezTo>
                  <a:cubicBezTo>
                    <a:pt x="993" y="2277"/>
                    <a:pt x="994" y="2275"/>
                    <a:pt x="997" y="2273"/>
                  </a:cubicBezTo>
                  <a:lnTo>
                    <a:pt x="3434" y="1088"/>
                  </a:lnTo>
                  <a:cubicBezTo>
                    <a:pt x="3436" y="1089"/>
                    <a:pt x="3442" y="1092"/>
                    <a:pt x="3442" y="1101"/>
                  </a:cubicBezTo>
                  <a:cubicBezTo>
                    <a:pt x="3436" y="1104"/>
                    <a:pt x="3429" y="1089"/>
                    <a:pt x="3436" y="1104"/>
                  </a:cubicBezTo>
                  <a:lnTo>
                    <a:pt x="1004" y="2288"/>
                  </a:lnTo>
                  <a:lnTo>
                    <a:pt x="1003" y="2273"/>
                  </a:lnTo>
                  <a:lnTo>
                    <a:pt x="3749" y="3350"/>
                  </a:lnTo>
                  <a:lnTo>
                    <a:pt x="3743" y="3364"/>
                  </a:lnTo>
                  <a:lnTo>
                    <a:pt x="3734" y="3360"/>
                  </a:lnTo>
                  <a:lnTo>
                    <a:pt x="3739" y="3345"/>
                  </a:lnTo>
                  <a:lnTo>
                    <a:pt x="3734" y="3360"/>
                  </a:lnTo>
                  <a:lnTo>
                    <a:pt x="998" y="2288"/>
                  </a:lnTo>
                  <a:cubicBezTo>
                    <a:pt x="993" y="2286"/>
                    <a:pt x="991" y="2282"/>
                    <a:pt x="993" y="2278"/>
                  </a:cubicBezTo>
                  <a:cubicBezTo>
                    <a:pt x="995" y="2274"/>
                    <a:pt x="999" y="2271"/>
                    <a:pt x="1003" y="2273"/>
                  </a:cubicBezTo>
                  <a:lnTo>
                    <a:pt x="3701" y="3270"/>
                  </a:lnTo>
                  <a:lnTo>
                    <a:pt x="3695" y="3283"/>
                  </a:lnTo>
                  <a:lnTo>
                    <a:pt x="3686" y="3280"/>
                  </a:lnTo>
                  <a:lnTo>
                    <a:pt x="3691" y="3265"/>
                  </a:lnTo>
                  <a:lnTo>
                    <a:pt x="3686" y="3280"/>
                  </a:lnTo>
                  <a:lnTo>
                    <a:pt x="998" y="2288"/>
                  </a:lnTo>
                  <a:cubicBezTo>
                    <a:pt x="994" y="2286"/>
                    <a:pt x="991" y="2282"/>
                    <a:pt x="993" y="2278"/>
                  </a:cubicBezTo>
                  <a:cubicBezTo>
                    <a:pt x="994" y="2274"/>
                    <a:pt x="999" y="2271"/>
                    <a:pt x="1003" y="2273"/>
                  </a:cubicBezTo>
                  <a:lnTo>
                    <a:pt x="3173" y="3046"/>
                  </a:lnTo>
                  <a:lnTo>
                    <a:pt x="3167" y="3059"/>
                  </a:lnTo>
                  <a:lnTo>
                    <a:pt x="3158" y="3056"/>
                  </a:lnTo>
                  <a:lnTo>
                    <a:pt x="3163" y="3041"/>
                  </a:lnTo>
                  <a:lnTo>
                    <a:pt x="3158" y="3056"/>
                  </a:lnTo>
                  <a:lnTo>
                    <a:pt x="998" y="2288"/>
                  </a:lnTo>
                  <a:cubicBezTo>
                    <a:pt x="994" y="2287"/>
                    <a:pt x="992" y="2282"/>
                    <a:pt x="993" y="2278"/>
                  </a:cubicBezTo>
                  <a:cubicBezTo>
                    <a:pt x="994" y="2274"/>
                    <a:pt x="998" y="2272"/>
                    <a:pt x="1002" y="2273"/>
                  </a:cubicBezTo>
                  <a:lnTo>
                    <a:pt x="3210" y="2721"/>
                  </a:lnTo>
                  <a:cubicBezTo>
                    <a:pt x="3214" y="2722"/>
                    <a:pt x="3217" y="2726"/>
                    <a:pt x="3216" y="2730"/>
                  </a:cubicBezTo>
                  <a:cubicBezTo>
                    <a:pt x="3215" y="2734"/>
                    <a:pt x="3211" y="2737"/>
                    <a:pt x="3207" y="2736"/>
                  </a:cubicBezTo>
                  <a:close/>
                </a:path>
              </a:pathLst>
            </a:custGeom>
            <a:solidFill>
              <a:srgbClr val="FF00FF"/>
            </a:solidFill>
            <a:ln w="7938" cap="flat">
              <a:solidFill>
                <a:srgbClr val="FF00FF"/>
              </a:solidFill>
              <a:prstDash val="solid"/>
              <a:bevel/>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0" name="Freeform 12"/>
            <p:cNvSpPr>
              <a:spLocks/>
            </p:cNvSpPr>
            <p:nvPr/>
          </p:nvSpPr>
          <p:spPr bwMode="auto">
            <a:xfrm>
              <a:off x="5388264" y="3632201"/>
              <a:ext cx="2262187" cy="530225"/>
            </a:xfrm>
            <a:custGeom>
              <a:avLst/>
              <a:gdLst>
                <a:gd name="T0" fmla="*/ 4231 w 4241"/>
                <a:gd name="T1" fmla="*/ 992 h 993"/>
                <a:gd name="T2" fmla="*/ 7 w 4241"/>
                <a:gd name="T3" fmla="*/ 16 h 993"/>
                <a:gd name="T4" fmla="*/ 1 w 4241"/>
                <a:gd name="T5" fmla="*/ 7 h 993"/>
                <a:gd name="T6" fmla="*/ 10 w 4241"/>
                <a:gd name="T7" fmla="*/ 1 h 993"/>
                <a:gd name="T8" fmla="*/ 4234 w 4241"/>
                <a:gd name="T9" fmla="*/ 977 h 993"/>
                <a:gd name="T10" fmla="*/ 4240 w 4241"/>
                <a:gd name="T11" fmla="*/ 986 h 993"/>
                <a:gd name="T12" fmla="*/ 4231 w 4241"/>
                <a:gd name="T13" fmla="*/ 992 h 993"/>
              </a:gdLst>
              <a:ahLst/>
              <a:cxnLst>
                <a:cxn ang="0">
                  <a:pos x="T0" y="T1"/>
                </a:cxn>
                <a:cxn ang="0">
                  <a:pos x="T2" y="T3"/>
                </a:cxn>
                <a:cxn ang="0">
                  <a:pos x="T4" y="T5"/>
                </a:cxn>
                <a:cxn ang="0">
                  <a:pos x="T6" y="T7"/>
                </a:cxn>
                <a:cxn ang="0">
                  <a:pos x="T8" y="T9"/>
                </a:cxn>
                <a:cxn ang="0">
                  <a:pos x="T10" y="T11"/>
                </a:cxn>
                <a:cxn ang="0">
                  <a:pos x="T12" y="T13"/>
                </a:cxn>
              </a:cxnLst>
              <a:rect l="0" t="0" r="r" b="b"/>
              <a:pathLst>
                <a:path w="4241" h="993">
                  <a:moveTo>
                    <a:pt x="4231" y="992"/>
                  </a:moveTo>
                  <a:lnTo>
                    <a:pt x="7" y="16"/>
                  </a:lnTo>
                  <a:cubicBezTo>
                    <a:pt x="2" y="15"/>
                    <a:pt x="0" y="11"/>
                    <a:pt x="1" y="7"/>
                  </a:cubicBezTo>
                  <a:cubicBezTo>
                    <a:pt x="2" y="2"/>
                    <a:pt x="6" y="0"/>
                    <a:pt x="10" y="1"/>
                  </a:cubicBezTo>
                  <a:lnTo>
                    <a:pt x="4234" y="977"/>
                  </a:lnTo>
                  <a:cubicBezTo>
                    <a:pt x="4239" y="978"/>
                    <a:pt x="4241" y="982"/>
                    <a:pt x="4240" y="986"/>
                  </a:cubicBezTo>
                  <a:cubicBezTo>
                    <a:pt x="4239" y="991"/>
                    <a:pt x="4235" y="993"/>
                    <a:pt x="4231" y="992"/>
                  </a:cubicBezTo>
                  <a:close/>
                </a:path>
              </a:pathLst>
            </a:custGeom>
            <a:solidFill>
              <a:srgbClr val="0000FF"/>
            </a:solidFill>
            <a:ln w="7938" cap="flat">
              <a:solidFill>
                <a:srgbClr val="0000FF"/>
              </a:solidFill>
              <a:prstDash val="solid"/>
              <a:bevel/>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 name="Freeform 13"/>
            <p:cNvSpPr>
              <a:spLocks/>
            </p:cNvSpPr>
            <p:nvPr/>
          </p:nvSpPr>
          <p:spPr bwMode="auto">
            <a:xfrm>
              <a:off x="5089814" y="3632201"/>
              <a:ext cx="307975" cy="1536700"/>
            </a:xfrm>
            <a:custGeom>
              <a:avLst/>
              <a:gdLst>
                <a:gd name="T0" fmla="*/ 1 w 577"/>
                <a:gd name="T1" fmla="*/ 2871 h 2881"/>
                <a:gd name="T2" fmla="*/ 561 w 577"/>
                <a:gd name="T3" fmla="*/ 7 h 2881"/>
                <a:gd name="T4" fmla="*/ 570 w 577"/>
                <a:gd name="T5" fmla="*/ 1 h 2881"/>
                <a:gd name="T6" fmla="*/ 576 w 577"/>
                <a:gd name="T7" fmla="*/ 10 h 2881"/>
                <a:gd name="T8" fmla="*/ 16 w 577"/>
                <a:gd name="T9" fmla="*/ 2874 h 2881"/>
                <a:gd name="T10" fmla="*/ 7 w 577"/>
                <a:gd name="T11" fmla="*/ 2880 h 2881"/>
                <a:gd name="T12" fmla="*/ 1 w 577"/>
                <a:gd name="T13" fmla="*/ 2871 h 2881"/>
              </a:gdLst>
              <a:ahLst/>
              <a:cxnLst>
                <a:cxn ang="0">
                  <a:pos x="T0" y="T1"/>
                </a:cxn>
                <a:cxn ang="0">
                  <a:pos x="T2" y="T3"/>
                </a:cxn>
                <a:cxn ang="0">
                  <a:pos x="T4" y="T5"/>
                </a:cxn>
                <a:cxn ang="0">
                  <a:pos x="T6" y="T7"/>
                </a:cxn>
                <a:cxn ang="0">
                  <a:pos x="T8" y="T9"/>
                </a:cxn>
                <a:cxn ang="0">
                  <a:pos x="T10" y="T11"/>
                </a:cxn>
                <a:cxn ang="0">
                  <a:pos x="T12" y="T13"/>
                </a:cxn>
              </a:cxnLst>
              <a:rect l="0" t="0" r="r" b="b"/>
              <a:pathLst>
                <a:path w="577" h="2881">
                  <a:moveTo>
                    <a:pt x="1" y="2871"/>
                  </a:moveTo>
                  <a:lnTo>
                    <a:pt x="561" y="7"/>
                  </a:lnTo>
                  <a:cubicBezTo>
                    <a:pt x="561" y="3"/>
                    <a:pt x="566" y="0"/>
                    <a:pt x="570" y="1"/>
                  </a:cubicBezTo>
                  <a:cubicBezTo>
                    <a:pt x="574" y="1"/>
                    <a:pt x="577" y="6"/>
                    <a:pt x="576" y="10"/>
                  </a:cubicBezTo>
                  <a:lnTo>
                    <a:pt x="16" y="2874"/>
                  </a:lnTo>
                  <a:cubicBezTo>
                    <a:pt x="15" y="2878"/>
                    <a:pt x="11" y="2881"/>
                    <a:pt x="7" y="2880"/>
                  </a:cubicBezTo>
                  <a:cubicBezTo>
                    <a:pt x="3" y="2879"/>
                    <a:pt x="0" y="2875"/>
                    <a:pt x="1" y="2871"/>
                  </a:cubicBezTo>
                  <a:close/>
                </a:path>
              </a:pathLst>
            </a:custGeom>
            <a:solidFill>
              <a:srgbClr val="0000FF"/>
            </a:solidFill>
            <a:ln w="7938" cap="flat">
              <a:solidFill>
                <a:srgbClr val="0000FF"/>
              </a:solidFill>
              <a:prstDash val="solid"/>
              <a:bevel/>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2" name="Freeform 14"/>
            <p:cNvSpPr>
              <a:spLocks/>
            </p:cNvSpPr>
            <p:nvPr/>
          </p:nvSpPr>
          <p:spPr bwMode="auto">
            <a:xfrm>
              <a:off x="5388264" y="2897189"/>
              <a:ext cx="1698625" cy="744538"/>
            </a:xfrm>
            <a:custGeom>
              <a:avLst/>
              <a:gdLst>
                <a:gd name="T0" fmla="*/ 3181 w 3187"/>
                <a:gd name="T1" fmla="*/ 17 h 1395"/>
                <a:gd name="T2" fmla="*/ 13 w 3187"/>
                <a:gd name="T3" fmla="*/ 1393 h 1395"/>
                <a:gd name="T4" fmla="*/ 2 w 3187"/>
                <a:gd name="T5" fmla="*/ 1389 h 1395"/>
                <a:gd name="T6" fmla="*/ 6 w 3187"/>
                <a:gd name="T7" fmla="*/ 1378 h 1395"/>
                <a:gd name="T8" fmla="*/ 3174 w 3187"/>
                <a:gd name="T9" fmla="*/ 2 h 1395"/>
                <a:gd name="T10" fmla="*/ 3185 w 3187"/>
                <a:gd name="T11" fmla="*/ 6 h 1395"/>
                <a:gd name="T12" fmla="*/ 3181 w 3187"/>
                <a:gd name="T13" fmla="*/ 17 h 1395"/>
              </a:gdLst>
              <a:ahLst/>
              <a:cxnLst>
                <a:cxn ang="0">
                  <a:pos x="T0" y="T1"/>
                </a:cxn>
                <a:cxn ang="0">
                  <a:pos x="T2" y="T3"/>
                </a:cxn>
                <a:cxn ang="0">
                  <a:pos x="T4" y="T5"/>
                </a:cxn>
                <a:cxn ang="0">
                  <a:pos x="T6" y="T7"/>
                </a:cxn>
                <a:cxn ang="0">
                  <a:pos x="T8" y="T9"/>
                </a:cxn>
                <a:cxn ang="0">
                  <a:pos x="T10" y="T11"/>
                </a:cxn>
                <a:cxn ang="0">
                  <a:pos x="T12" y="T13"/>
                </a:cxn>
              </a:cxnLst>
              <a:rect l="0" t="0" r="r" b="b"/>
              <a:pathLst>
                <a:path w="3187" h="1395">
                  <a:moveTo>
                    <a:pt x="3181" y="17"/>
                  </a:moveTo>
                  <a:lnTo>
                    <a:pt x="13" y="1393"/>
                  </a:lnTo>
                  <a:cubicBezTo>
                    <a:pt x="9" y="1395"/>
                    <a:pt x="4" y="1393"/>
                    <a:pt x="2" y="1389"/>
                  </a:cubicBezTo>
                  <a:cubicBezTo>
                    <a:pt x="0" y="1385"/>
                    <a:pt x="2" y="1380"/>
                    <a:pt x="6" y="1378"/>
                  </a:cubicBezTo>
                  <a:lnTo>
                    <a:pt x="3174" y="2"/>
                  </a:lnTo>
                  <a:cubicBezTo>
                    <a:pt x="3178" y="0"/>
                    <a:pt x="3183" y="2"/>
                    <a:pt x="3185" y="6"/>
                  </a:cubicBezTo>
                  <a:cubicBezTo>
                    <a:pt x="3187" y="10"/>
                    <a:pt x="3185" y="15"/>
                    <a:pt x="3181" y="17"/>
                  </a:cubicBezTo>
                  <a:close/>
                </a:path>
              </a:pathLst>
            </a:custGeom>
            <a:solidFill>
              <a:srgbClr val="0000FF"/>
            </a:solidFill>
            <a:ln w="7938" cap="flat">
              <a:solidFill>
                <a:srgbClr val="0000FF"/>
              </a:solidFill>
              <a:prstDash val="solid"/>
              <a:bevel/>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3" name="Freeform 15"/>
            <p:cNvSpPr>
              <a:spLocks/>
            </p:cNvSpPr>
            <p:nvPr/>
          </p:nvSpPr>
          <p:spPr bwMode="auto">
            <a:xfrm>
              <a:off x="5388264" y="3632201"/>
              <a:ext cx="2416175" cy="581025"/>
            </a:xfrm>
            <a:custGeom>
              <a:avLst/>
              <a:gdLst>
                <a:gd name="T0" fmla="*/ 4519 w 4529"/>
                <a:gd name="T1" fmla="*/ 1088 h 1089"/>
                <a:gd name="T2" fmla="*/ 7 w 4529"/>
                <a:gd name="T3" fmla="*/ 16 h 1089"/>
                <a:gd name="T4" fmla="*/ 1 w 4529"/>
                <a:gd name="T5" fmla="*/ 7 h 1089"/>
                <a:gd name="T6" fmla="*/ 10 w 4529"/>
                <a:gd name="T7" fmla="*/ 1 h 1089"/>
                <a:gd name="T8" fmla="*/ 4522 w 4529"/>
                <a:gd name="T9" fmla="*/ 1073 h 1089"/>
                <a:gd name="T10" fmla="*/ 4528 w 4529"/>
                <a:gd name="T11" fmla="*/ 1082 h 1089"/>
                <a:gd name="T12" fmla="*/ 4519 w 4529"/>
                <a:gd name="T13" fmla="*/ 1088 h 1089"/>
              </a:gdLst>
              <a:ahLst/>
              <a:cxnLst>
                <a:cxn ang="0">
                  <a:pos x="T0" y="T1"/>
                </a:cxn>
                <a:cxn ang="0">
                  <a:pos x="T2" y="T3"/>
                </a:cxn>
                <a:cxn ang="0">
                  <a:pos x="T4" y="T5"/>
                </a:cxn>
                <a:cxn ang="0">
                  <a:pos x="T6" y="T7"/>
                </a:cxn>
                <a:cxn ang="0">
                  <a:pos x="T8" y="T9"/>
                </a:cxn>
                <a:cxn ang="0">
                  <a:pos x="T10" y="T11"/>
                </a:cxn>
                <a:cxn ang="0">
                  <a:pos x="T12" y="T13"/>
                </a:cxn>
              </a:cxnLst>
              <a:rect l="0" t="0" r="r" b="b"/>
              <a:pathLst>
                <a:path w="4529" h="1089">
                  <a:moveTo>
                    <a:pt x="4519" y="1088"/>
                  </a:moveTo>
                  <a:lnTo>
                    <a:pt x="7" y="16"/>
                  </a:lnTo>
                  <a:cubicBezTo>
                    <a:pt x="2" y="15"/>
                    <a:pt x="0" y="11"/>
                    <a:pt x="1" y="7"/>
                  </a:cubicBezTo>
                  <a:cubicBezTo>
                    <a:pt x="2" y="2"/>
                    <a:pt x="6" y="0"/>
                    <a:pt x="10" y="1"/>
                  </a:cubicBezTo>
                  <a:lnTo>
                    <a:pt x="4522" y="1073"/>
                  </a:lnTo>
                  <a:cubicBezTo>
                    <a:pt x="4527" y="1074"/>
                    <a:pt x="4529" y="1078"/>
                    <a:pt x="4528" y="1082"/>
                  </a:cubicBezTo>
                  <a:cubicBezTo>
                    <a:pt x="4527" y="1087"/>
                    <a:pt x="4523" y="1089"/>
                    <a:pt x="4519" y="1088"/>
                  </a:cubicBezTo>
                  <a:close/>
                </a:path>
              </a:pathLst>
            </a:custGeom>
            <a:solidFill>
              <a:srgbClr val="0000FF"/>
            </a:solidFill>
            <a:ln w="7938" cap="flat">
              <a:solidFill>
                <a:srgbClr val="0000FF"/>
              </a:solidFill>
              <a:prstDash val="solid"/>
              <a:bevel/>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4" name="Freeform 16"/>
            <p:cNvSpPr>
              <a:spLocks/>
            </p:cNvSpPr>
            <p:nvPr/>
          </p:nvSpPr>
          <p:spPr bwMode="auto">
            <a:xfrm>
              <a:off x="5388264" y="3632201"/>
              <a:ext cx="2457450" cy="34925"/>
            </a:xfrm>
            <a:custGeom>
              <a:avLst/>
              <a:gdLst>
                <a:gd name="T0" fmla="*/ 4600 w 4609"/>
                <a:gd name="T1" fmla="*/ 64 h 65"/>
                <a:gd name="T2" fmla="*/ 8 w 4609"/>
                <a:gd name="T3" fmla="*/ 16 h 65"/>
                <a:gd name="T4" fmla="*/ 0 w 4609"/>
                <a:gd name="T5" fmla="*/ 8 h 65"/>
                <a:gd name="T6" fmla="*/ 9 w 4609"/>
                <a:gd name="T7" fmla="*/ 0 h 65"/>
                <a:gd name="T8" fmla="*/ 4601 w 4609"/>
                <a:gd name="T9" fmla="*/ 48 h 65"/>
                <a:gd name="T10" fmla="*/ 4608 w 4609"/>
                <a:gd name="T11" fmla="*/ 57 h 65"/>
                <a:gd name="T12" fmla="*/ 4600 w 4609"/>
                <a:gd name="T13" fmla="*/ 64 h 65"/>
              </a:gdLst>
              <a:ahLst/>
              <a:cxnLst>
                <a:cxn ang="0">
                  <a:pos x="T0" y="T1"/>
                </a:cxn>
                <a:cxn ang="0">
                  <a:pos x="T2" y="T3"/>
                </a:cxn>
                <a:cxn ang="0">
                  <a:pos x="T4" y="T5"/>
                </a:cxn>
                <a:cxn ang="0">
                  <a:pos x="T6" y="T7"/>
                </a:cxn>
                <a:cxn ang="0">
                  <a:pos x="T8" y="T9"/>
                </a:cxn>
                <a:cxn ang="0">
                  <a:pos x="T10" y="T11"/>
                </a:cxn>
                <a:cxn ang="0">
                  <a:pos x="T12" y="T13"/>
                </a:cxn>
              </a:cxnLst>
              <a:rect l="0" t="0" r="r" b="b"/>
              <a:pathLst>
                <a:path w="4609" h="65">
                  <a:moveTo>
                    <a:pt x="4600" y="64"/>
                  </a:moveTo>
                  <a:lnTo>
                    <a:pt x="8" y="16"/>
                  </a:lnTo>
                  <a:cubicBezTo>
                    <a:pt x="4" y="16"/>
                    <a:pt x="0" y="13"/>
                    <a:pt x="0" y="8"/>
                  </a:cubicBezTo>
                  <a:cubicBezTo>
                    <a:pt x="1" y="4"/>
                    <a:pt x="4" y="0"/>
                    <a:pt x="9" y="0"/>
                  </a:cubicBezTo>
                  <a:lnTo>
                    <a:pt x="4601" y="48"/>
                  </a:lnTo>
                  <a:cubicBezTo>
                    <a:pt x="4605" y="49"/>
                    <a:pt x="4609" y="52"/>
                    <a:pt x="4608" y="57"/>
                  </a:cubicBezTo>
                  <a:cubicBezTo>
                    <a:pt x="4608" y="61"/>
                    <a:pt x="4605" y="65"/>
                    <a:pt x="4600" y="64"/>
                  </a:cubicBezTo>
                  <a:close/>
                </a:path>
              </a:pathLst>
            </a:custGeom>
            <a:solidFill>
              <a:srgbClr val="0000FF"/>
            </a:solidFill>
            <a:ln w="7938" cap="flat">
              <a:solidFill>
                <a:srgbClr val="0000FF"/>
              </a:solidFill>
              <a:prstDash val="solid"/>
              <a:bevel/>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5" name="Freeform 17"/>
            <p:cNvSpPr>
              <a:spLocks/>
            </p:cNvSpPr>
            <p:nvPr/>
          </p:nvSpPr>
          <p:spPr bwMode="auto">
            <a:xfrm>
              <a:off x="5388264" y="2530476"/>
              <a:ext cx="684212" cy="1111250"/>
            </a:xfrm>
            <a:custGeom>
              <a:avLst/>
              <a:gdLst>
                <a:gd name="T0" fmla="*/ 1280 w 1283"/>
                <a:gd name="T1" fmla="*/ 14 h 2083"/>
                <a:gd name="T2" fmla="*/ 16 w 1283"/>
                <a:gd name="T3" fmla="*/ 2078 h 2083"/>
                <a:gd name="T4" fmla="*/ 5 w 1283"/>
                <a:gd name="T5" fmla="*/ 2080 h 2083"/>
                <a:gd name="T6" fmla="*/ 3 w 1283"/>
                <a:gd name="T7" fmla="*/ 2069 h 2083"/>
                <a:gd name="T8" fmla="*/ 1267 w 1283"/>
                <a:gd name="T9" fmla="*/ 5 h 2083"/>
                <a:gd name="T10" fmla="*/ 1278 w 1283"/>
                <a:gd name="T11" fmla="*/ 3 h 2083"/>
                <a:gd name="T12" fmla="*/ 1280 w 1283"/>
                <a:gd name="T13" fmla="*/ 14 h 2083"/>
              </a:gdLst>
              <a:ahLst/>
              <a:cxnLst>
                <a:cxn ang="0">
                  <a:pos x="T0" y="T1"/>
                </a:cxn>
                <a:cxn ang="0">
                  <a:pos x="T2" y="T3"/>
                </a:cxn>
                <a:cxn ang="0">
                  <a:pos x="T4" y="T5"/>
                </a:cxn>
                <a:cxn ang="0">
                  <a:pos x="T6" y="T7"/>
                </a:cxn>
                <a:cxn ang="0">
                  <a:pos x="T8" y="T9"/>
                </a:cxn>
                <a:cxn ang="0">
                  <a:pos x="T10" y="T11"/>
                </a:cxn>
                <a:cxn ang="0">
                  <a:pos x="T12" y="T13"/>
                </a:cxn>
              </a:cxnLst>
              <a:rect l="0" t="0" r="r" b="b"/>
              <a:pathLst>
                <a:path w="1283" h="2083">
                  <a:moveTo>
                    <a:pt x="1280" y="14"/>
                  </a:moveTo>
                  <a:lnTo>
                    <a:pt x="16" y="2078"/>
                  </a:lnTo>
                  <a:cubicBezTo>
                    <a:pt x="14" y="2081"/>
                    <a:pt x="9" y="2083"/>
                    <a:pt x="5" y="2080"/>
                  </a:cubicBezTo>
                  <a:cubicBezTo>
                    <a:pt x="2" y="2078"/>
                    <a:pt x="0" y="2073"/>
                    <a:pt x="3" y="2069"/>
                  </a:cubicBezTo>
                  <a:lnTo>
                    <a:pt x="1267" y="5"/>
                  </a:lnTo>
                  <a:cubicBezTo>
                    <a:pt x="1269" y="2"/>
                    <a:pt x="1274" y="0"/>
                    <a:pt x="1278" y="3"/>
                  </a:cubicBezTo>
                  <a:cubicBezTo>
                    <a:pt x="1281" y="5"/>
                    <a:pt x="1283" y="10"/>
                    <a:pt x="1280" y="14"/>
                  </a:cubicBezTo>
                  <a:close/>
                </a:path>
              </a:pathLst>
            </a:custGeom>
            <a:solidFill>
              <a:srgbClr val="0000FF"/>
            </a:solidFill>
            <a:ln w="7938" cap="flat">
              <a:solidFill>
                <a:srgbClr val="0000FF"/>
              </a:solidFill>
              <a:prstDash val="solid"/>
              <a:bevel/>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6" name="Freeform 18"/>
            <p:cNvSpPr>
              <a:spLocks/>
            </p:cNvSpPr>
            <p:nvPr/>
          </p:nvSpPr>
          <p:spPr bwMode="auto">
            <a:xfrm>
              <a:off x="5388264" y="2974976"/>
              <a:ext cx="2244725" cy="666750"/>
            </a:xfrm>
            <a:custGeom>
              <a:avLst/>
              <a:gdLst>
                <a:gd name="T0" fmla="*/ 4203 w 4209"/>
                <a:gd name="T1" fmla="*/ 16 h 1249"/>
                <a:gd name="T2" fmla="*/ 11 w 4209"/>
                <a:gd name="T3" fmla="*/ 1248 h 1249"/>
                <a:gd name="T4" fmla="*/ 1 w 4209"/>
                <a:gd name="T5" fmla="*/ 1243 h 1249"/>
                <a:gd name="T6" fmla="*/ 6 w 4209"/>
                <a:gd name="T7" fmla="*/ 1233 h 1249"/>
                <a:gd name="T8" fmla="*/ 4198 w 4209"/>
                <a:gd name="T9" fmla="*/ 1 h 1249"/>
                <a:gd name="T10" fmla="*/ 4208 w 4209"/>
                <a:gd name="T11" fmla="*/ 6 h 1249"/>
                <a:gd name="T12" fmla="*/ 4203 w 4209"/>
                <a:gd name="T13" fmla="*/ 16 h 1249"/>
              </a:gdLst>
              <a:ahLst/>
              <a:cxnLst>
                <a:cxn ang="0">
                  <a:pos x="T0" y="T1"/>
                </a:cxn>
                <a:cxn ang="0">
                  <a:pos x="T2" y="T3"/>
                </a:cxn>
                <a:cxn ang="0">
                  <a:pos x="T4" y="T5"/>
                </a:cxn>
                <a:cxn ang="0">
                  <a:pos x="T6" y="T7"/>
                </a:cxn>
                <a:cxn ang="0">
                  <a:pos x="T8" y="T9"/>
                </a:cxn>
                <a:cxn ang="0">
                  <a:pos x="T10" y="T11"/>
                </a:cxn>
                <a:cxn ang="0">
                  <a:pos x="T12" y="T13"/>
                </a:cxn>
              </a:cxnLst>
              <a:rect l="0" t="0" r="r" b="b"/>
              <a:pathLst>
                <a:path w="4209" h="1249">
                  <a:moveTo>
                    <a:pt x="4203" y="16"/>
                  </a:moveTo>
                  <a:lnTo>
                    <a:pt x="11" y="1248"/>
                  </a:lnTo>
                  <a:cubicBezTo>
                    <a:pt x="6" y="1249"/>
                    <a:pt x="2" y="1247"/>
                    <a:pt x="1" y="1243"/>
                  </a:cubicBezTo>
                  <a:cubicBezTo>
                    <a:pt x="0" y="1238"/>
                    <a:pt x="2" y="1234"/>
                    <a:pt x="6" y="1233"/>
                  </a:cubicBezTo>
                  <a:lnTo>
                    <a:pt x="4198" y="1"/>
                  </a:lnTo>
                  <a:cubicBezTo>
                    <a:pt x="4202" y="0"/>
                    <a:pt x="4207" y="2"/>
                    <a:pt x="4208" y="6"/>
                  </a:cubicBezTo>
                  <a:cubicBezTo>
                    <a:pt x="4209" y="10"/>
                    <a:pt x="4207" y="15"/>
                    <a:pt x="4203" y="16"/>
                  </a:cubicBezTo>
                  <a:close/>
                </a:path>
              </a:pathLst>
            </a:custGeom>
            <a:solidFill>
              <a:srgbClr val="0000FF"/>
            </a:solidFill>
            <a:ln w="7938" cap="flat">
              <a:solidFill>
                <a:srgbClr val="0000FF"/>
              </a:solidFill>
              <a:prstDash val="solid"/>
              <a:bevel/>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7" name="Freeform 19"/>
            <p:cNvSpPr>
              <a:spLocks/>
            </p:cNvSpPr>
            <p:nvPr/>
          </p:nvSpPr>
          <p:spPr bwMode="auto">
            <a:xfrm>
              <a:off x="5251739" y="3632201"/>
              <a:ext cx="146050" cy="2305050"/>
            </a:xfrm>
            <a:custGeom>
              <a:avLst/>
              <a:gdLst>
                <a:gd name="T0" fmla="*/ 0 w 273"/>
                <a:gd name="T1" fmla="*/ 4312 h 4321"/>
                <a:gd name="T2" fmla="*/ 256 w 273"/>
                <a:gd name="T3" fmla="*/ 8 h 4321"/>
                <a:gd name="T4" fmla="*/ 265 w 273"/>
                <a:gd name="T5" fmla="*/ 0 h 4321"/>
                <a:gd name="T6" fmla="*/ 272 w 273"/>
                <a:gd name="T7" fmla="*/ 9 h 4321"/>
                <a:gd name="T8" fmla="*/ 16 w 273"/>
                <a:gd name="T9" fmla="*/ 4313 h 4321"/>
                <a:gd name="T10" fmla="*/ 8 w 273"/>
                <a:gd name="T11" fmla="*/ 4320 h 4321"/>
                <a:gd name="T12" fmla="*/ 0 w 273"/>
                <a:gd name="T13" fmla="*/ 4312 h 4321"/>
              </a:gdLst>
              <a:ahLst/>
              <a:cxnLst>
                <a:cxn ang="0">
                  <a:pos x="T0" y="T1"/>
                </a:cxn>
                <a:cxn ang="0">
                  <a:pos x="T2" y="T3"/>
                </a:cxn>
                <a:cxn ang="0">
                  <a:pos x="T4" y="T5"/>
                </a:cxn>
                <a:cxn ang="0">
                  <a:pos x="T6" y="T7"/>
                </a:cxn>
                <a:cxn ang="0">
                  <a:pos x="T8" y="T9"/>
                </a:cxn>
                <a:cxn ang="0">
                  <a:pos x="T10" y="T11"/>
                </a:cxn>
                <a:cxn ang="0">
                  <a:pos x="T12" y="T13"/>
                </a:cxn>
              </a:cxnLst>
              <a:rect l="0" t="0" r="r" b="b"/>
              <a:pathLst>
                <a:path w="273" h="4321">
                  <a:moveTo>
                    <a:pt x="0" y="4312"/>
                  </a:moveTo>
                  <a:lnTo>
                    <a:pt x="256" y="8"/>
                  </a:lnTo>
                  <a:cubicBezTo>
                    <a:pt x="257" y="4"/>
                    <a:pt x="261" y="0"/>
                    <a:pt x="265" y="0"/>
                  </a:cubicBezTo>
                  <a:cubicBezTo>
                    <a:pt x="269" y="1"/>
                    <a:pt x="273" y="5"/>
                    <a:pt x="272" y="9"/>
                  </a:cubicBezTo>
                  <a:lnTo>
                    <a:pt x="16" y="4313"/>
                  </a:lnTo>
                  <a:cubicBezTo>
                    <a:pt x="16" y="4317"/>
                    <a:pt x="12" y="4321"/>
                    <a:pt x="8" y="4320"/>
                  </a:cubicBezTo>
                  <a:cubicBezTo>
                    <a:pt x="4" y="4320"/>
                    <a:pt x="0" y="4316"/>
                    <a:pt x="0" y="4312"/>
                  </a:cubicBezTo>
                  <a:close/>
                </a:path>
              </a:pathLst>
            </a:custGeom>
            <a:solidFill>
              <a:srgbClr val="0000FF"/>
            </a:solidFill>
            <a:ln w="7938" cap="flat">
              <a:solidFill>
                <a:srgbClr val="0000FF"/>
              </a:solidFill>
              <a:prstDash val="solid"/>
              <a:bevel/>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8" name="Freeform 20"/>
            <p:cNvSpPr>
              <a:spLocks/>
            </p:cNvSpPr>
            <p:nvPr/>
          </p:nvSpPr>
          <p:spPr bwMode="auto">
            <a:xfrm>
              <a:off x="5388264" y="3632201"/>
              <a:ext cx="2381250" cy="776288"/>
            </a:xfrm>
            <a:custGeom>
              <a:avLst/>
              <a:gdLst>
                <a:gd name="T0" fmla="*/ 4455 w 4466"/>
                <a:gd name="T1" fmla="*/ 1457 h 1458"/>
                <a:gd name="T2" fmla="*/ 7 w 4466"/>
                <a:gd name="T3" fmla="*/ 17 h 1458"/>
                <a:gd name="T4" fmla="*/ 2 w 4466"/>
                <a:gd name="T5" fmla="*/ 7 h 1458"/>
                <a:gd name="T6" fmla="*/ 12 w 4466"/>
                <a:gd name="T7" fmla="*/ 2 h 1458"/>
                <a:gd name="T8" fmla="*/ 4460 w 4466"/>
                <a:gd name="T9" fmla="*/ 1442 h 1458"/>
                <a:gd name="T10" fmla="*/ 4465 w 4466"/>
                <a:gd name="T11" fmla="*/ 1452 h 1458"/>
                <a:gd name="T12" fmla="*/ 4455 w 4466"/>
                <a:gd name="T13" fmla="*/ 1457 h 1458"/>
              </a:gdLst>
              <a:ahLst/>
              <a:cxnLst>
                <a:cxn ang="0">
                  <a:pos x="T0" y="T1"/>
                </a:cxn>
                <a:cxn ang="0">
                  <a:pos x="T2" y="T3"/>
                </a:cxn>
                <a:cxn ang="0">
                  <a:pos x="T4" y="T5"/>
                </a:cxn>
                <a:cxn ang="0">
                  <a:pos x="T6" y="T7"/>
                </a:cxn>
                <a:cxn ang="0">
                  <a:pos x="T8" y="T9"/>
                </a:cxn>
                <a:cxn ang="0">
                  <a:pos x="T10" y="T11"/>
                </a:cxn>
                <a:cxn ang="0">
                  <a:pos x="T12" y="T13"/>
                </a:cxn>
              </a:cxnLst>
              <a:rect l="0" t="0" r="r" b="b"/>
              <a:pathLst>
                <a:path w="4466" h="1458">
                  <a:moveTo>
                    <a:pt x="4455" y="1457"/>
                  </a:moveTo>
                  <a:lnTo>
                    <a:pt x="7" y="17"/>
                  </a:lnTo>
                  <a:cubicBezTo>
                    <a:pt x="3" y="16"/>
                    <a:pt x="0" y="11"/>
                    <a:pt x="2" y="7"/>
                  </a:cubicBezTo>
                  <a:cubicBezTo>
                    <a:pt x="3" y="3"/>
                    <a:pt x="8" y="0"/>
                    <a:pt x="12" y="2"/>
                  </a:cubicBezTo>
                  <a:lnTo>
                    <a:pt x="4460" y="1442"/>
                  </a:lnTo>
                  <a:cubicBezTo>
                    <a:pt x="4464" y="1443"/>
                    <a:pt x="4466" y="1448"/>
                    <a:pt x="4465" y="1452"/>
                  </a:cubicBezTo>
                  <a:cubicBezTo>
                    <a:pt x="4464" y="1456"/>
                    <a:pt x="4459" y="1458"/>
                    <a:pt x="4455" y="1457"/>
                  </a:cubicBezTo>
                  <a:close/>
                </a:path>
              </a:pathLst>
            </a:custGeom>
            <a:solidFill>
              <a:srgbClr val="0000FF"/>
            </a:solidFill>
            <a:ln w="7938" cap="flat">
              <a:solidFill>
                <a:srgbClr val="0000FF"/>
              </a:solidFill>
              <a:prstDash val="solid"/>
              <a:bevel/>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9" name="Freeform 21"/>
            <p:cNvSpPr>
              <a:spLocks/>
            </p:cNvSpPr>
            <p:nvPr/>
          </p:nvSpPr>
          <p:spPr bwMode="auto">
            <a:xfrm>
              <a:off x="5388264" y="3632201"/>
              <a:ext cx="1119187" cy="2287588"/>
            </a:xfrm>
            <a:custGeom>
              <a:avLst/>
              <a:gdLst>
                <a:gd name="T0" fmla="*/ 2082 w 2099"/>
                <a:gd name="T1" fmla="*/ 4285 h 4291"/>
                <a:gd name="T2" fmla="*/ 2 w 2099"/>
                <a:gd name="T3" fmla="*/ 13 h 4291"/>
                <a:gd name="T4" fmla="*/ 6 w 2099"/>
                <a:gd name="T5" fmla="*/ 2 h 4291"/>
                <a:gd name="T6" fmla="*/ 17 w 2099"/>
                <a:gd name="T7" fmla="*/ 6 h 4291"/>
                <a:gd name="T8" fmla="*/ 2097 w 2099"/>
                <a:gd name="T9" fmla="*/ 4278 h 4291"/>
                <a:gd name="T10" fmla="*/ 2093 w 2099"/>
                <a:gd name="T11" fmla="*/ 4289 h 4291"/>
                <a:gd name="T12" fmla="*/ 2082 w 2099"/>
                <a:gd name="T13" fmla="*/ 4285 h 4291"/>
              </a:gdLst>
              <a:ahLst/>
              <a:cxnLst>
                <a:cxn ang="0">
                  <a:pos x="T0" y="T1"/>
                </a:cxn>
                <a:cxn ang="0">
                  <a:pos x="T2" y="T3"/>
                </a:cxn>
                <a:cxn ang="0">
                  <a:pos x="T4" y="T5"/>
                </a:cxn>
                <a:cxn ang="0">
                  <a:pos x="T6" y="T7"/>
                </a:cxn>
                <a:cxn ang="0">
                  <a:pos x="T8" y="T9"/>
                </a:cxn>
                <a:cxn ang="0">
                  <a:pos x="T10" y="T11"/>
                </a:cxn>
                <a:cxn ang="0">
                  <a:pos x="T12" y="T13"/>
                </a:cxn>
              </a:cxnLst>
              <a:rect l="0" t="0" r="r" b="b"/>
              <a:pathLst>
                <a:path w="2099" h="4291">
                  <a:moveTo>
                    <a:pt x="2082" y="4285"/>
                  </a:moveTo>
                  <a:lnTo>
                    <a:pt x="2" y="13"/>
                  </a:lnTo>
                  <a:cubicBezTo>
                    <a:pt x="0" y="9"/>
                    <a:pt x="2" y="4"/>
                    <a:pt x="6" y="2"/>
                  </a:cubicBezTo>
                  <a:cubicBezTo>
                    <a:pt x="10" y="0"/>
                    <a:pt x="15" y="2"/>
                    <a:pt x="17" y="6"/>
                  </a:cubicBezTo>
                  <a:lnTo>
                    <a:pt x="2097" y="4278"/>
                  </a:lnTo>
                  <a:cubicBezTo>
                    <a:pt x="2099" y="4282"/>
                    <a:pt x="2097" y="4287"/>
                    <a:pt x="2093" y="4289"/>
                  </a:cubicBezTo>
                  <a:cubicBezTo>
                    <a:pt x="2089" y="4291"/>
                    <a:pt x="2084" y="4289"/>
                    <a:pt x="2082" y="4285"/>
                  </a:cubicBezTo>
                  <a:close/>
                </a:path>
              </a:pathLst>
            </a:custGeom>
            <a:solidFill>
              <a:srgbClr val="0000FF"/>
            </a:solidFill>
            <a:ln w="7938" cap="flat">
              <a:solidFill>
                <a:srgbClr val="0000FF"/>
              </a:solidFill>
              <a:prstDash val="solid"/>
              <a:bevel/>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0" name="Freeform 22"/>
            <p:cNvSpPr>
              <a:spLocks/>
            </p:cNvSpPr>
            <p:nvPr/>
          </p:nvSpPr>
          <p:spPr bwMode="auto">
            <a:xfrm>
              <a:off x="4859627" y="3632201"/>
              <a:ext cx="538162" cy="2047875"/>
            </a:xfrm>
            <a:custGeom>
              <a:avLst/>
              <a:gdLst>
                <a:gd name="T0" fmla="*/ 1 w 1009"/>
                <a:gd name="T1" fmla="*/ 3830 h 3841"/>
                <a:gd name="T2" fmla="*/ 993 w 1009"/>
                <a:gd name="T3" fmla="*/ 6 h 3841"/>
                <a:gd name="T4" fmla="*/ 1002 w 1009"/>
                <a:gd name="T5" fmla="*/ 1 h 3841"/>
                <a:gd name="T6" fmla="*/ 1008 w 1009"/>
                <a:gd name="T7" fmla="*/ 10 h 3841"/>
                <a:gd name="T8" fmla="*/ 16 w 1009"/>
                <a:gd name="T9" fmla="*/ 3834 h 3841"/>
                <a:gd name="T10" fmla="*/ 6 w 1009"/>
                <a:gd name="T11" fmla="*/ 3840 h 3841"/>
                <a:gd name="T12" fmla="*/ 1 w 1009"/>
                <a:gd name="T13" fmla="*/ 3830 h 3841"/>
              </a:gdLst>
              <a:ahLst/>
              <a:cxnLst>
                <a:cxn ang="0">
                  <a:pos x="T0" y="T1"/>
                </a:cxn>
                <a:cxn ang="0">
                  <a:pos x="T2" y="T3"/>
                </a:cxn>
                <a:cxn ang="0">
                  <a:pos x="T4" y="T5"/>
                </a:cxn>
                <a:cxn ang="0">
                  <a:pos x="T6" y="T7"/>
                </a:cxn>
                <a:cxn ang="0">
                  <a:pos x="T8" y="T9"/>
                </a:cxn>
                <a:cxn ang="0">
                  <a:pos x="T10" y="T11"/>
                </a:cxn>
                <a:cxn ang="0">
                  <a:pos x="T12" y="T13"/>
                </a:cxn>
              </a:cxnLst>
              <a:rect l="0" t="0" r="r" b="b"/>
              <a:pathLst>
                <a:path w="1009" h="3841">
                  <a:moveTo>
                    <a:pt x="1" y="3830"/>
                  </a:moveTo>
                  <a:lnTo>
                    <a:pt x="993" y="6"/>
                  </a:lnTo>
                  <a:cubicBezTo>
                    <a:pt x="994" y="2"/>
                    <a:pt x="998" y="0"/>
                    <a:pt x="1002" y="1"/>
                  </a:cubicBezTo>
                  <a:cubicBezTo>
                    <a:pt x="1007" y="2"/>
                    <a:pt x="1009" y="6"/>
                    <a:pt x="1008" y="10"/>
                  </a:cubicBezTo>
                  <a:lnTo>
                    <a:pt x="16" y="3834"/>
                  </a:lnTo>
                  <a:cubicBezTo>
                    <a:pt x="15" y="3839"/>
                    <a:pt x="11" y="3841"/>
                    <a:pt x="6" y="3840"/>
                  </a:cubicBezTo>
                  <a:cubicBezTo>
                    <a:pt x="2" y="3839"/>
                    <a:pt x="0" y="3835"/>
                    <a:pt x="1" y="3830"/>
                  </a:cubicBezTo>
                  <a:close/>
                </a:path>
              </a:pathLst>
            </a:custGeom>
            <a:solidFill>
              <a:srgbClr val="0000FF"/>
            </a:solidFill>
            <a:ln w="7938" cap="flat">
              <a:solidFill>
                <a:srgbClr val="0000FF"/>
              </a:solidFill>
              <a:prstDash val="solid"/>
              <a:bevel/>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 name="Freeform 23"/>
            <p:cNvSpPr>
              <a:spLocks noEditPoints="1"/>
            </p:cNvSpPr>
            <p:nvPr/>
          </p:nvSpPr>
          <p:spPr bwMode="auto">
            <a:xfrm>
              <a:off x="5358102" y="3602039"/>
              <a:ext cx="68262" cy="68263"/>
            </a:xfrm>
            <a:custGeom>
              <a:avLst/>
              <a:gdLst>
                <a:gd name="T0" fmla="*/ 25 w 43"/>
                <a:gd name="T1" fmla="*/ 0 h 43"/>
                <a:gd name="T2" fmla="*/ 25 w 43"/>
                <a:gd name="T3" fmla="*/ 43 h 43"/>
                <a:gd name="T4" fmla="*/ 19 w 43"/>
                <a:gd name="T5" fmla="*/ 43 h 43"/>
                <a:gd name="T6" fmla="*/ 19 w 43"/>
                <a:gd name="T7" fmla="*/ 0 h 43"/>
                <a:gd name="T8" fmla="*/ 25 w 43"/>
                <a:gd name="T9" fmla="*/ 0 h 43"/>
                <a:gd name="T10" fmla="*/ 0 w 43"/>
                <a:gd name="T11" fmla="*/ 19 h 43"/>
                <a:gd name="T12" fmla="*/ 43 w 43"/>
                <a:gd name="T13" fmla="*/ 19 h 43"/>
                <a:gd name="T14" fmla="*/ 43 w 43"/>
                <a:gd name="T15" fmla="*/ 24 h 43"/>
                <a:gd name="T16" fmla="*/ 0 w 43"/>
                <a:gd name="T17" fmla="*/ 24 h 43"/>
                <a:gd name="T18" fmla="*/ 0 w 43"/>
                <a:gd name="T19" fmla="*/ 19 h 43"/>
                <a:gd name="T20" fmla="*/ 25 w 43"/>
                <a:gd name="T21" fmla="*/ 0 h 43"/>
                <a:gd name="T22" fmla="*/ 25 w 43"/>
                <a:gd name="T23" fmla="*/ 43 h 43"/>
                <a:gd name="T24" fmla="*/ 19 w 43"/>
                <a:gd name="T25" fmla="*/ 43 h 43"/>
                <a:gd name="T26" fmla="*/ 19 w 43"/>
                <a:gd name="T27" fmla="*/ 0 h 43"/>
                <a:gd name="T28" fmla="*/ 25 w 43"/>
                <a:gd name="T29" fmla="*/ 0 h 43"/>
                <a:gd name="T30" fmla="*/ 0 w 43"/>
                <a:gd name="T31" fmla="*/ 19 h 43"/>
                <a:gd name="T32" fmla="*/ 43 w 43"/>
                <a:gd name="T33" fmla="*/ 19 h 43"/>
                <a:gd name="T34" fmla="*/ 43 w 43"/>
                <a:gd name="T35" fmla="*/ 24 h 43"/>
                <a:gd name="T36" fmla="*/ 0 w 43"/>
                <a:gd name="T37" fmla="*/ 24 h 43"/>
                <a:gd name="T38" fmla="*/ 0 w 43"/>
                <a:gd name="T39" fmla="*/ 1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3" h="43">
                  <a:moveTo>
                    <a:pt x="25" y="0"/>
                  </a:moveTo>
                  <a:lnTo>
                    <a:pt x="25" y="43"/>
                  </a:lnTo>
                  <a:lnTo>
                    <a:pt x="19" y="43"/>
                  </a:lnTo>
                  <a:lnTo>
                    <a:pt x="19" y="0"/>
                  </a:lnTo>
                  <a:lnTo>
                    <a:pt x="25" y="0"/>
                  </a:lnTo>
                  <a:close/>
                  <a:moveTo>
                    <a:pt x="0" y="19"/>
                  </a:moveTo>
                  <a:lnTo>
                    <a:pt x="43" y="19"/>
                  </a:lnTo>
                  <a:lnTo>
                    <a:pt x="43" y="24"/>
                  </a:lnTo>
                  <a:lnTo>
                    <a:pt x="0" y="24"/>
                  </a:lnTo>
                  <a:lnTo>
                    <a:pt x="0" y="19"/>
                  </a:lnTo>
                  <a:close/>
                  <a:moveTo>
                    <a:pt x="25" y="0"/>
                  </a:moveTo>
                  <a:lnTo>
                    <a:pt x="25" y="43"/>
                  </a:lnTo>
                  <a:lnTo>
                    <a:pt x="19" y="43"/>
                  </a:lnTo>
                  <a:lnTo>
                    <a:pt x="19" y="0"/>
                  </a:lnTo>
                  <a:lnTo>
                    <a:pt x="25" y="0"/>
                  </a:lnTo>
                  <a:close/>
                  <a:moveTo>
                    <a:pt x="0" y="19"/>
                  </a:moveTo>
                  <a:lnTo>
                    <a:pt x="43" y="19"/>
                  </a:lnTo>
                  <a:lnTo>
                    <a:pt x="43" y="24"/>
                  </a:lnTo>
                  <a:lnTo>
                    <a:pt x="0" y="24"/>
                  </a:lnTo>
                  <a:lnTo>
                    <a:pt x="0" y="19"/>
                  </a:lnTo>
                  <a:close/>
                </a:path>
              </a:pathLst>
            </a:custGeom>
            <a:solidFill>
              <a:srgbClr val="FF0000"/>
            </a:solidFill>
            <a:ln w="7938" cap="flat">
              <a:solidFill>
                <a:srgbClr val="FF0000"/>
              </a:solidFill>
              <a:prstDash val="solid"/>
              <a:bevel/>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 name="Oval 24"/>
            <p:cNvSpPr>
              <a:spLocks noChangeArrowheads="1"/>
            </p:cNvSpPr>
            <p:nvPr/>
          </p:nvSpPr>
          <p:spPr bwMode="auto">
            <a:xfrm>
              <a:off x="6996402" y="4114801"/>
              <a:ext cx="93662" cy="93663"/>
            </a:xfrm>
            <a:prstGeom prst="ellipse">
              <a:avLst/>
            </a:prstGeom>
            <a:solidFill>
              <a:srgbClr val="FF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3" name="Freeform 25"/>
            <p:cNvSpPr>
              <a:spLocks noEditPoints="1"/>
            </p:cNvSpPr>
            <p:nvPr/>
          </p:nvSpPr>
          <p:spPr bwMode="auto">
            <a:xfrm>
              <a:off x="6993227" y="4110039"/>
              <a:ext cx="101600" cy="103188"/>
            </a:xfrm>
            <a:custGeom>
              <a:avLst/>
              <a:gdLst>
                <a:gd name="T0" fmla="*/ 192 w 193"/>
                <a:gd name="T1" fmla="*/ 98 h 193"/>
                <a:gd name="T2" fmla="*/ 184 w 193"/>
                <a:gd name="T3" fmla="*/ 135 h 193"/>
                <a:gd name="T4" fmla="*/ 163 w 193"/>
                <a:gd name="T5" fmla="*/ 165 h 193"/>
                <a:gd name="T6" fmla="*/ 132 w 193"/>
                <a:gd name="T7" fmla="*/ 185 h 193"/>
                <a:gd name="T8" fmla="*/ 95 w 193"/>
                <a:gd name="T9" fmla="*/ 192 h 193"/>
                <a:gd name="T10" fmla="*/ 58 w 193"/>
                <a:gd name="T11" fmla="*/ 184 h 193"/>
                <a:gd name="T12" fmla="*/ 28 w 193"/>
                <a:gd name="T13" fmla="*/ 163 h 193"/>
                <a:gd name="T14" fmla="*/ 8 w 193"/>
                <a:gd name="T15" fmla="*/ 132 h 193"/>
                <a:gd name="T16" fmla="*/ 1 w 193"/>
                <a:gd name="T17" fmla="*/ 95 h 193"/>
                <a:gd name="T18" fmla="*/ 9 w 193"/>
                <a:gd name="T19" fmla="*/ 58 h 193"/>
                <a:gd name="T20" fmla="*/ 30 w 193"/>
                <a:gd name="T21" fmla="*/ 28 h 193"/>
                <a:gd name="T22" fmla="*/ 61 w 193"/>
                <a:gd name="T23" fmla="*/ 8 h 193"/>
                <a:gd name="T24" fmla="*/ 98 w 193"/>
                <a:gd name="T25" fmla="*/ 1 h 193"/>
                <a:gd name="T26" fmla="*/ 135 w 193"/>
                <a:gd name="T27" fmla="*/ 9 h 193"/>
                <a:gd name="T28" fmla="*/ 165 w 193"/>
                <a:gd name="T29" fmla="*/ 30 h 193"/>
                <a:gd name="T30" fmla="*/ 185 w 193"/>
                <a:gd name="T31" fmla="*/ 61 h 193"/>
                <a:gd name="T32" fmla="*/ 170 w 193"/>
                <a:gd name="T33" fmla="*/ 64 h 193"/>
                <a:gd name="T34" fmla="*/ 152 w 193"/>
                <a:gd name="T35" fmla="*/ 39 h 193"/>
                <a:gd name="T36" fmla="*/ 126 w 193"/>
                <a:gd name="T37" fmla="*/ 22 h 193"/>
                <a:gd name="T38" fmla="*/ 95 w 193"/>
                <a:gd name="T39" fmla="*/ 16 h 193"/>
                <a:gd name="T40" fmla="*/ 64 w 193"/>
                <a:gd name="T41" fmla="*/ 23 h 193"/>
                <a:gd name="T42" fmla="*/ 39 w 193"/>
                <a:gd name="T43" fmla="*/ 41 h 193"/>
                <a:gd name="T44" fmla="*/ 22 w 193"/>
                <a:gd name="T45" fmla="*/ 67 h 193"/>
                <a:gd name="T46" fmla="*/ 16 w 193"/>
                <a:gd name="T47" fmla="*/ 98 h 193"/>
                <a:gd name="T48" fmla="*/ 23 w 193"/>
                <a:gd name="T49" fmla="*/ 129 h 193"/>
                <a:gd name="T50" fmla="*/ 41 w 193"/>
                <a:gd name="T51" fmla="*/ 154 h 193"/>
                <a:gd name="T52" fmla="*/ 67 w 193"/>
                <a:gd name="T53" fmla="*/ 171 h 193"/>
                <a:gd name="T54" fmla="*/ 98 w 193"/>
                <a:gd name="T55" fmla="*/ 177 h 193"/>
                <a:gd name="T56" fmla="*/ 129 w 193"/>
                <a:gd name="T57" fmla="*/ 170 h 193"/>
                <a:gd name="T58" fmla="*/ 154 w 193"/>
                <a:gd name="T59" fmla="*/ 152 h 193"/>
                <a:gd name="T60" fmla="*/ 171 w 193"/>
                <a:gd name="T61" fmla="*/ 126 h 193"/>
                <a:gd name="T62" fmla="*/ 177 w 193"/>
                <a:gd name="T63" fmla="*/ 95 h 193"/>
                <a:gd name="T64" fmla="*/ 170 w 193"/>
                <a:gd name="T65" fmla="*/ 64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3" h="193">
                  <a:moveTo>
                    <a:pt x="192" y="95"/>
                  </a:moveTo>
                  <a:cubicBezTo>
                    <a:pt x="193" y="96"/>
                    <a:pt x="193" y="97"/>
                    <a:pt x="192" y="98"/>
                  </a:cubicBezTo>
                  <a:lnTo>
                    <a:pt x="185" y="132"/>
                  </a:lnTo>
                  <a:cubicBezTo>
                    <a:pt x="185" y="133"/>
                    <a:pt x="185" y="134"/>
                    <a:pt x="184" y="135"/>
                  </a:cubicBezTo>
                  <a:lnTo>
                    <a:pt x="165" y="163"/>
                  </a:lnTo>
                  <a:cubicBezTo>
                    <a:pt x="165" y="164"/>
                    <a:pt x="164" y="165"/>
                    <a:pt x="163" y="165"/>
                  </a:cubicBezTo>
                  <a:lnTo>
                    <a:pt x="135" y="184"/>
                  </a:lnTo>
                  <a:cubicBezTo>
                    <a:pt x="134" y="185"/>
                    <a:pt x="133" y="185"/>
                    <a:pt x="132" y="185"/>
                  </a:cubicBezTo>
                  <a:lnTo>
                    <a:pt x="98" y="192"/>
                  </a:lnTo>
                  <a:cubicBezTo>
                    <a:pt x="97" y="193"/>
                    <a:pt x="96" y="193"/>
                    <a:pt x="95" y="192"/>
                  </a:cubicBezTo>
                  <a:lnTo>
                    <a:pt x="61" y="185"/>
                  </a:lnTo>
                  <a:cubicBezTo>
                    <a:pt x="60" y="185"/>
                    <a:pt x="59" y="185"/>
                    <a:pt x="58" y="184"/>
                  </a:cubicBezTo>
                  <a:lnTo>
                    <a:pt x="30" y="165"/>
                  </a:lnTo>
                  <a:cubicBezTo>
                    <a:pt x="29" y="165"/>
                    <a:pt x="28" y="164"/>
                    <a:pt x="28" y="163"/>
                  </a:cubicBezTo>
                  <a:lnTo>
                    <a:pt x="9" y="135"/>
                  </a:lnTo>
                  <a:cubicBezTo>
                    <a:pt x="8" y="134"/>
                    <a:pt x="8" y="133"/>
                    <a:pt x="8" y="132"/>
                  </a:cubicBezTo>
                  <a:lnTo>
                    <a:pt x="1" y="98"/>
                  </a:lnTo>
                  <a:cubicBezTo>
                    <a:pt x="0" y="97"/>
                    <a:pt x="0" y="96"/>
                    <a:pt x="1" y="95"/>
                  </a:cubicBezTo>
                  <a:lnTo>
                    <a:pt x="8" y="61"/>
                  </a:lnTo>
                  <a:cubicBezTo>
                    <a:pt x="8" y="60"/>
                    <a:pt x="8" y="59"/>
                    <a:pt x="9" y="58"/>
                  </a:cubicBezTo>
                  <a:lnTo>
                    <a:pt x="28" y="30"/>
                  </a:lnTo>
                  <a:cubicBezTo>
                    <a:pt x="28" y="29"/>
                    <a:pt x="29" y="28"/>
                    <a:pt x="30" y="28"/>
                  </a:cubicBezTo>
                  <a:lnTo>
                    <a:pt x="58" y="9"/>
                  </a:lnTo>
                  <a:cubicBezTo>
                    <a:pt x="59" y="8"/>
                    <a:pt x="60" y="8"/>
                    <a:pt x="61" y="8"/>
                  </a:cubicBezTo>
                  <a:lnTo>
                    <a:pt x="95" y="1"/>
                  </a:lnTo>
                  <a:cubicBezTo>
                    <a:pt x="96" y="0"/>
                    <a:pt x="97" y="0"/>
                    <a:pt x="98" y="1"/>
                  </a:cubicBezTo>
                  <a:lnTo>
                    <a:pt x="132" y="8"/>
                  </a:lnTo>
                  <a:cubicBezTo>
                    <a:pt x="133" y="8"/>
                    <a:pt x="134" y="8"/>
                    <a:pt x="135" y="9"/>
                  </a:cubicBezTo>
                  <a:lnTo>
                    <a:pt x="163" y="28"/>
                  </a:lnTo>
                  <a:cubicBezTo>
                    <a:pt x="164" y="28"/>
                    <a:pt x="165" y="29"/>
                    <a:pt x="165" y="30"/>
                  </a:cubicBezTo>
                  <a:lnTo>
                    <a:pt x="184" y="58"/>
                  </a:lnTo>
                  <a:cubicBezTo>
                    <a:pt x="185" y="59"/>
                    <a:pt x="185" y="60"/>
                    <a:pt x="185" y="61"/>
                  </a:cubicBezTo>
                  <a:lnTo>
                    <a:pt x="192" y="95"/>
                  </a:lnTo>
                  <a:close/>
                  <a:moveTo>
                    <a:pt x="170" y="64"/>
                  </a:moveTo>
                  <a:lnTo>
                    <a:pt x="171" y="67"/>
                  </a:lnTo>
                  <a:lnTo>
                    <a:pt x="152" y="39"/>
                  </a:lnTo>
                  <a:lnTo>
                    <a:pt x="154" y="41"/>
                  </a:lnTo>
                  <a:lnTo>
                    <a:pt x="126" y="22"/>
                  </a:lnTo>
                  <a:lnTo>
                    <a:pt x="129" y="23"/>
                  </a:lnTo>
                  <a:lnTo>
                    <a:pt x="95" y="16"/>
                  </a:lnTo>
                  <a:lnTo>
                    <a:pt x="98" y="16"/>
                  </a:lnTo>
                  <a:lnTo>
                    <a:pt x="64" y="23"/>
                  </a:lnTo>
                  <a:lnTo>
                    <a:pt x="67" y="22"/>
                  </a:lnTo>
                  <a:lnTo>
                    <a:pt x="39" y="41"/>
                  </a:lnTo>
                  <a:lnTo>
                    <a:pt x="41" y="39"/>
                  </a:lnTo>
                  <a:lnTo>
                    <a:pt x="22" y="67"/>
                  </a:lnTo>
                  <a:lnTo>
                    <a:pt x="23" y="64"/>
                  </a:lnTo>
                  <a:lnTo>
                    <a:pt x="16" y="98"/>
                  </a:lnTo>
                  <a:lnTo>
                    <a:pt x="16" y="95"/>
                  </a:lnTo>
                  <a:lnTo>
                    <a:pt x="23" y="129"/>
                  </a:lnTo>
                  <a:lnTo>
                    <a:pt x="22" y="126"/>
                  </a:lnTo>
                  <a:lnTo>
                    <a:pt x="41" y="154"/>
                  </a:lnTo>
                  <a:lnTo>
                    <a:pt x="39" y="152"/>
                  </a:lnTo>
                  <a:lnTo>
                    <a:pt x="67" y="171"/>
                  </a:lnTo>
                  <a:lnTo>
                    <a:pt x="64" y="170"/>
                  </a:lnTo>
                  <a:lnTo>
                    <a:pt x="98" y="177"/>
                  </a:lnTo>
                  <a:lnTo>
                    <a:pt x="95" y="177"/>
                  </a:lnTo>
                  <a:lnTo>
                    <a:pt x="129" y="170"/>
                  </a:lnTo>
                  <a:lnTo>
                    <a:pt x="126" y="171"/>
                  </a:lnTo>
                  <a:lnTo>
                    <a:pt x="154" y="152"/>
                  </a:lnTo>
                  <a:lnTo>
                    <a:pt x="152" y="154"/>
                  </a:lnTo>
                  <a:lnTo>
                    <a:pt x="171" y="126"/>
                  </a:lnTo>
                  <a:lnTo>
                    <a:pt x="170" y="129"/>
                  </a:lnTo>
                  <a:lnTo>
                    <a:pt x="177" y="95"/>
                  </a:lnTo>
                  <a:lnTo>
                    <a:pt x="177" y="98"/>
                  </a:lnTo>
                  <a:lnTo>
                    <a:pt x="170" y="64"/>
                  </a:lnTo>
                  <a:close/>
                </a:path>
              </a:pathLst>
            </a:custGeom>
            <a:solidFill>
              <a:srgbClr val="000000"/>
            </a:solidFill>
            <a:ln w="7938"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4" name="Oval 26"/>
            <p:cNvSpPr>
              <a:spLocks noChangeArrowheads="1"/>
            </p:cNvSpPr>
            <p:nvPr/>
          </p:nvSpPr>
          <p:spPr bwMode="auto">
            <a:xfrm>
              <a:off x="6391564" y="2808289"/>
              <a:ext cx="93662" cy="93663"/>
            </a:xfrm>
            <a:prstGeom prst="ellipse">
              <a:avLst/>
            </a:prstGeom>
            <a:solidFill>
              <a:srgbClr val="FF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5" name="Freeform 27"/>
            <p:cNvSpPr>
              <a:spLocks noEditPoints="1"/>
            </p:cNvSpPr>
            <p:nvPr/>
          </p:nvSpPr>
          <p:spPr bwMode="auto">
            <a:xfrm>
              <a:off x="6386802" y="2803526"/>
              <a:ext cx="103187" cy="103188"/>
            </a:xfrm>
            <a:custGeom>
              <a:avLst/>
              <a:gdLst>
                <a:gd name="T0" fmla="*/ 192 w 193"/>
                <a:gd name="T1" fmla="*/ 98 h 193"/>
                <a:gd name="T2" fmla="*/ 184 w 193"/>
                <a:gd name="T3" fmla="*/ 135 h 193"/>
                <a:gd name="T4" fmla="*/ 163 w 193"/>
                <a:gd name="T5" fmla="*/ 165 h 193"/>
                <a:gd name="T6" fmla="*/ 132 w 193"/>
                <a:gd name="T7" fmla="*/ 185 h 193"/>
                <a:gd name="T8" fmla="*/ 95 w 193"/>
                <a:gd name="T9" fmla="*/ 192 h 193"/>
                <a:gd name="T10" fmla="*/ 58 w 193"/>
                <a:gd name="T11" fmla="*/ 184 h 193"/>
                <a:gd name="T12" fmla="*/ 28 w 193"/>
                <a:gd name="T13" fmla="*/ 163 h 193"/>
                <a:gd name="T14" fmla="*/ 8 w 193"/>
                <a:gd name="T15" fmla="*/ 132 h 193"/>
                <a:gd name="T16" fmla="*/ 1 w 193"/>
                <a:gd name="T17" fmla="*/ 95 h 193"/>
                <a:gd name="T18" fmla="*/ 9 w 193"/>
                <a:gd name="T19" fmla="*/ 58 h 193"/>
                <a:gd name="T20" fmla="*/ 30 w 193"/>
                <a:gd name="T21" fmla="*/ 28 h 193"/>
                <a:gd name="T22" fmla="*/ 61 w 193"/>
                <a:gd name="T23" fmla="*/ 8 h 193"/>
                <a:gd name="T24" fmla="*/ 98 w 193"/>
                <a:gd name="T25" fmla="*/ 1 h 193"/>
                <a:gd name="T26" fmla="*/ 135 w 193"/>
                <a:gd name="T27" fmla="*/ 9 h 193"/>
                <a:gd name="T28" fmla="*/ 165 w 193"/>
                <a:gd name="T29" fmla="*/ 30 h 193"/>
                <a:gd name="T30" fmla="*/ 185 w 193"/>
                <a:gd name="T31" fmla="*/ 61 h 193"/>
                <a:gd name="T32" fmla="*/ 170 w 193"/>
                <a:gd name="T33" fmla="*/ 64 h 193"/>
                <a:gd name="T34" fmla="*/ 152 w 193"/>
                <a:gd name="T35" fmla="*/ 39 h 193"/>
                <a:gd name="T36" fmla="*/ 126 w 193"/>
                <a:gd name="T37" fmla="*/ 22 h 193"/>
                <a:gd name="T38" fmla="*/ 95 w 193"/>
                <a:gd name="T39" fmla="*/ 16 h 193"/>
                <a:gd name="T40" fmla="*/ 64 w 193"/>
                <a:gd name="T41" fmla="*/ 23 h 193"/>
                <a:gd name="T42" fmla="*/ 39 w 193"/>
                <a:gd name="T43" fmla="*/ 41 h 193"/>
                <a:gd name="T44" fmla="*/ 22 w 193"/>
                <a:gd name="T45" fmla="*/ 67 h 193"/>
                <a:gd name="T46" fmla="*/ 16 w 193"/>
                <a:gd name="T47" fmla="*/ 98 h 193"/>
                <a:gd name="T48" fmla="*/ 23 w 193"/>
                <a:gd name="T49" fmla="*/ 129 h 193"/>
                <a:gd name="T50" fmla="*/ 41 w 193"/>
                <a:gd name="T51" fmla="*/ 154 h 193"/>
                <a:gd name="T52" fmla="*/ 67 w 193"/>
                <a:gd name="T53" fmla="*/ 171 h 193"/>
                <a:gd name="T54" fmla="*/ 98 w 193"/>
                <a:gd name="T55" fmla="*/ 177 h 193"/>
                <a:gd name="T56" fmla="*/ 129 w 193"/>
                <a:gd name="T57" fmla="*/ 170 h 193"/>
                <a:gd name="T58" fmla="*/ 154 w 193"/>
                <a:gd name="T59" fmla="*/ 152 h 193"/>
                <a:gd name="T60" fmla="*/ 171 w 193"/>
                <a:gd name="T61" fmla="*/ 126 h 193"/>
                <a:gd name="T62" fmla="*/ 177 w 193"/>
                <a:gd name="T63" fmla="*/ 95 h 193"/>
                <a:gd name="T64" fmla="*/ 170 w 193"/>
                <a:gd name="T65" fmla="*/ 64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3" h="193">
                  <a:moveTo>
                    <a:pt x="192" y="95"/>
                  </a:moveTo>
                  <a:cubicBezTo>
                    <a:pt x="193" y="96"/>
                    <a:pt x="193" y="97"/>
                    <a:pt x="192" y="98"/>
                  </a:cubicBezTo>
                  <a:lnTo>
                    <a:pt x="185" y="132"/>
                  </a:lnTo>
                  <a:cubicBezTo>
                    <a:pt x="185" y="133"/>
                    <a:pt x="185" y="134"/>
                    <a:pt x="184" y="135"/>
                  </a:cubicBezTo>
                  <a:lnTo>
                    <a:pt x="165" y="163"/>
                  </a:lnTo>
                  <a:cubicBezTo>
                    <a:pt x="165" y="164"/>
                    <a:pt x="164" y="165"/>
                    <a:pt x="163" y="165"/>
                  </a:cubicBezTo>
                  <a:lnTo>
                    <a:pt x="135" y="184"/>
                  </a:lnTo>
                  <a:cubicBezTo>
                    <a:pt x="134" y="185"/>
                    <a:pt x="133" y="185"/>
                    <a:pt x="132" y="185"/>
                  </a:cubicBezTo>
                  <a:lnTo>
                    <a:pt x="98" y="192"/>
                  </a:lnTo>
                  <a:cubicBezTo>
                    <a:pt x="97" y="193"/>
                    <a:pt x="96" y="193"/>
                    <a:pt x="95" y="192"/>
                  </a:cubicBezTo>
                  <a:lnTo>
                    <a:pt x="61" y="185"/>
                  </a:lnTo>
                  <a:cubicBezTo>
                    <a:pt x="60" y="185"/>
                    <a:pt x="59" y="185"/>
                    <a:pt x="58" y="184"/>
                  </a:cubicBezTo>
                  <a:lnTo>
                    <a:pt x="30" y="165"/>
                  </a:lnTo>
                  <a:cubicBezTo>
                    <a:pt x="29" y="165"/>
                    <a:pt x="28" y="164"/>
                    <a:pt x="28" y="163"/>
                  </a:cubicBezTo>
                  <a:lnTo>
                    <a:pt x="9" y="135"/>
                  </a:lnTo>
                  <a:cubicBezTo>
                    <a:pt x="8" y="134"/>
                    <a:pt x="8" y="133"/>
                    <a:pt x="8" y="132"/>
                  </a:cubicBezTo>
                  <a:lnTo>
                    <a:pt x="1" y="98"/>
                  </a:lnTo>
                  <a:cubicBezTo>
                    <a:pt x="0" y="97"/>
                    <a:pt x="0" y="96"/>
                    <a:pt x="1" y="95"/>
                  </a:cubicBezTo>
                  <a:lnTo>
                    <a:pt x="8" y="61"/>
                  </a:lnTo>
                  <a:cubicBezTo>
                    <a:pt x="8" y="60"/>
                    <a:pt x="8" y="59"/>
                    <a:pt x="9" y="58"/>
                  </a:cubicBezTo>
                  <a:lnTo>
                    <a:pt x="28" y="30"/>
                  </a:lnTo>
                  <a:cubicBezTo>
                    <a:pt x="28" y="29"/>
                    <a:pt x="29" y="28"/>
                    <a:pt x="30" y="28"/>
                  </a:cubicBezTo>
                  <a:lnTo>
                    <a:pt x="58" y="9"/>
                  </a:lnTo>
                  <a:cubicBezTo>
                    <a:pt x="59" y="8"/>
                    <a:pt x="60" y="8"/>
                    <a:pt x="61" y="8"/>
                  </a:cubicBezTo>
                  <a:lnTo>
                    <a:pt x="95" y="1"/>
                  </a:lnTo>
                  <a:cubicBezTo>
                    <a:pt x="96" y="0"/>
                    <a:pt x="97" y="0"/>
                    <a:pt x="98" y="1"/>
                  </a:cubicBezTo>
                  <a:lnTo>
                    <a:pt x="132" y="8"/>
                  </a:lnTo>
                  <a:cubicBezTo>
                    <a:pt x="133" y="8"/>
                    <a:pt x="134" y="8"/>
                    <a:pt x="135" y="9"/>
                  </a:cubicBezTo>
                  <a:lnTo>
                    <a:pt x="163" y="28"/>
                  </a:lnTo>
                  <a:cubicBezTo>
                    <a:pt x="164" y="28"/>
                    <a:pt x="165" y="29"/>
                    <a:pt x="165" y="30"/>
                  </a:cubicBezTo>
                  <a:lnTo>
                    <a:pt x="184" y="58"/>
                  </a:lnTo>
                  <a:cubicBezTo>
                    <a:pt x="185" y="59"/>
                    <a:pt x="185" y="60"/>
                    <a:pt x="185" y="61"/>
                  </a:cubicBezTo>
                  <a:lnTo>
                    <a:pt x="192" y="95"/>
                  </a:lnTo>
                  <a:close/>
                  <a:moveTo>
                    <a:pt x="170" y="64"/>
                  </a:moveTo>
                  <a:lnTo>
                    <a:pt x="171" y="67"/>
                  </a:lnTo>
                  <a:lnTo>
                    <a:pt x="152" y="39"/>
                  </a:lnTo>
                  <a:lnTo>
                    <a:pt x="154" y="41"/>
                  </a:lnTo>
                  <a:lnTo>
                    <a:pt x="126" y="22"/>
                  </a:lnTo>
                  <a:lnTo>
                    <a:pt x="129" y="23"/>
                  </a:lnTo>
                  <a:lnTo>
                    <a:pt x="95" y="16"/>
                  </a:lnTo>
                  <a:lnTo>
                    <a:pt x="98" y="16"/>
                  </a:lnTo>
                  <a:lnTo>
                    <a:pt x="64" y="23"/>
                  </a:lnTo>
                  <a:lnTo>
                    <a:pt x="67" y="22"/>
                  </a:lnTo>
                  <a:lnTo>
                    <a:pt x="39" y="41"/>
                  </a:lnTo>
                  <a:lnTo>
                    <a:pt x="41" y="39"/>
                  </a:lnTo>
                  <a:lnTo>
                    <a:pt x="22" y="67"/>
                  </a:lnTo>
                  <a:lnTo>
                    <a:pt x="23" y="64"/>
                  </a:lnTo>
                  <a:lnTo>
                    <a:pt x="16" y="98"/>
                  </a:lnTo>
                  <a:lnTo>
                    <a:pt x="16" y="95"/>
                  </a:lnTo>
                  <a:lnTo>
                    <a:pt x="23" y="129"/>
                  </a:lnTo>
                  <a:lnTo>
                    <a:pt x="22" y="126"/>
                  </a:lnTo>
                  <a:lnTo>
                    <a:pt x="41" y="154"/>
                  </a:lnTo>
                  <a:lnTo>
                    <a:pt x="39" y="152"/>
                  </a:lnTo>
                  <a:lnTo>
                    <a:pt x="67" y="171"/>
                  </a:lnTo>
                  <a:lnTo>
                    <a:pt x="64" y="170"/>
                  </a:lnTo>
                  <a:lnTo>
                    <a:pt x="98" y="177"/>
                  </a:lnTo>
                  <a:lnTo>
                    <a:pt x="95" y="177"/>
                  </a:lnTo>
                  <a:lnTo>
                    <a:pt x="129" y="170"/>
                  </a:lnTo>
                  <a:lnTo>
                    <a:pt x="126" y="171"/>
                  </a:lnTo>
                  <a:lnTo>
                    <a:pt x="154" y="152"/>
                  </a:lnTo>
                  <a:lnTo>
                    <a:pt x="152" y="154"/>
                  </a:lnTo>
                  <a:lnTo>
                    <a:pt x="171" y="126"/>
                  </a:lnTo>
                  <a:lnTo>
                    <a:pt x="170" y="129"/>
                  </a:lnTo>
                  <a:lnTo>
                    <a:pt x="177" y="95"/>
                  </a:lnTo>
                  <a:lnTo>
                    <a:pt x="177" y="98"/>
                  </a:lnTo>
                  <a:lnTo>
                    <a:pt x="170" y="64"/>
                  </a:lnTo>
                  <a:close/>
                </a:path>
              </a:pathLst>
            </a:custGeom>
            <a:solidFill>
              <a:srgbClr val="000000"/>
            </a:solidFill>
            <a:ln w="7938"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6" name="Oval 28"/>
            <p:cNvSpPr>
              <a:spLocks noChangeArrowheads="1"/>
            </p:cNvSpPr>
            <p:nvPr/>
          </p:nvSpPr>
          <p:spPr bwMode="auto">
            <a:xfrm>
              <a:off x="5112039" y="3763964"/>
              <a:ext cx="93662" cy="85725"/>
            </a:xfrm>
            <a:prstGeom prst="ellipse">
              <a:avLst/>
            </a:prstGeom>
            <a:solidFill>
              <a:srgbClr val="FF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7" name="Freeform 29"/>
            <p:cNvSpPr>
              <a:spLocks noEditPoints="1"/>
            </p:cNvSpPr>
            <p:nvPr/>
          </p:nvSpPr>
          <p:spPr bwMode="auto">
            <a:xfrm>
              <a:off x="5107277" y="3760789"/>
              <a:ext cx="103187" cy="93663"/>
            </a:xfrm>
            <a:custGeom>
              <a:avLst/>
              <a:gdLst>
                <a:gd name="T0" fmla="*/ 192 w 193"/>
                <a:gd name="T1" fmla="*/ 90 h 177"/>
                <a:gd name="T2" fmla="*/ 184 w 193"/>
                <a:gd name="T3" fmla="*/ 124 h 177"/>
                <a:gd name="T4" fmla="*/ 163 w 193"/>
                <a:gd name="T5" fmla="*/ 152 h 177"/>
                <a:gd name="T6" fmla="*/ 132 w 193"/>
                <a:gd name="T7" fmla="*/ 170 h 177"/>
                <a:gd name="T8" fmla="*/ 95 w 193"/>
                <a:gd name="T9" fmla="*/ 176 h 177"/>
                <a:gd name="T10" fmla="*/ 58 w 193"/>
                <a:gd name="T11" fmla="*/ 169 h 177"/>
                <a:gd name="T12" fmla="*/ 28 w 193"/>
                <a:gd name="T13" fmla="*/ 150 h 177"/>
                <a:gd name="T14" fmla="*/ 8 w 193"/>
                <a:gd name="T15" fmla="*/ 121 h 177"/>
                <a:gd name="T16" fmla="*/ 1 w 193"/>
                <a:gd name="T17" fmla="*/ 87 h 177"/>
                <a:gd name="T18" fmla="*/ 9 w 193"/>
                <a:gd name="T19" fmla="*/ 53 h 177"/>
                <a:gd name="T20" fmla="*/ 30 w 193"/>
                <a:gd name="T21" fmla="*/ 26 h 177"/>
                <a:gd name="T22" fmla="*/ 61 w 193"/>
                <a:gd name="T23" fmla="*/ 7 h 177"/>
                <a:gd name="T24" fmla="*/ 98 w 193"/>
                <a:gd name="T25" fmla="*/ 1 h 177"/>
                <a:gd name="T26" fmla="*/ 135 w 193"/>
                <a:gd name="T27" fmla="*/ 8 h 177"/>
                <a:gd name="T28" fmla="*/ 165 w 193"/>
                <a:gd name="T29" fmla="*/ 28 h 177"/>
                <a:gd name="T30" fmla="*/ 185 w 193"/>
                <a:gd name="T31" fmla="*/ 56 h 177"/>
                <a:gd name="T32" fmla="*/ 170 w 193"/>
                <a:gd name="T33" fmla="*/ 59 h 177"/>
                <a:gd name="T34" fmla="*/ 152 w 193"/>
                <a:gd name="T35" fmla="*/ 37 h 177"/>
                <a:gd name="T36" fmla="*/ 126 w 193"/>
                <a:gd name="T37" fmla="*/ 21 h 177"/>
                <a:gd name="T38" fmla="*/ 95 w 193"/>
                <a:gd name="T39" fmla="*/ 16 h 177"/>
                <a:gd name="T40" fmla="*/ 64 w 193"/>
                <a:gd name="T41" fmla="*/ 22 h 177"/>
                <a:gd name="T42" fmla="*/ 39 w 193"/>
                <a:gd name="T43" fmla="*/ 39 h 177"/>
                <a:gd name="T44" fmla="*/ 22 w 193"/>
                <a:gd name="T45" fmla="*/ 62 h 177"/>
                <a:gd name="T46" fmla="*/ 16 w 193"/>
                <a:gd name="T47" fmla="*/ 90 h 177"/>
                <a:gd name="T48" fmla="*/ 23 w 193"/>
                <a:gd name="T49" fmla="*/ 118 h 177"/>
                <a:gd name="T50" fmla="*/ 41 w 193"/>
                <a:gd name="T51" fmla="*/ 141 h 177"/>
                <a:gd name="T52" fmla="*/ 67 w 193"/>
                <a:gd name="T53" fmla="*/ 156 h 177"/>
                <a:gd name="T54" fmla="*/ 98 w 193"/>
                <a:gd name="T55" fmla="*/ 161 h 177"/>
                <a:gd name="T56" fmla="*/ 129 w 193"/>
                <a:gd name="T57" fmla="*/ 155 h 177"/>
                <a:gd name="T58" fmla="*/ 154 w 193"/>
                <a:gd name="T59" fmla="*/ 139 h 177"/>
                <a:gd name="T60" fmla="*/ 171 w 193"/>
                <a:gd name="T61" fmla="*/ 115 h 177"/>
                <a:gd name="T62" fmla="*/ 177 w 193"/>
                <a:gd name="T63" fmla="*/ 87 h 177"/>
                <a:gd name="T64" fmla="*/ 170 w 193"/>
                <a:gd name="T65" fmla="*/ 5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3" h="177">
                  <a:moveTo>
                    <a:pt x="192" y="87"/>
                  </a:moveTo>
                  <a:cubicBezTo>
                    <a:pt x="193" y="88"/>
                    <a:pt x="193" y="89"/>
                    <a:pt x="192" y="90"/>
                  </a:cubicBezTo>
                  <a:lnTo>
                    <a:pt x="185" y="121"/>
                  </a:lnTo>
                  <a:cubicBezTo>
                    <a:pt x="185" y="122"/>
                    <a:pt x="185" y="123"/>
                    <a:pt x="184" y="124"/>
                  </a:cubicBezTo>
                  <a:lnTo>
                    <a:pt x="165" y="150"/>
                  </a:lnTo>
                  <a:cubicBezTo>
                    <a:pt x="164" y="151"/>
                    <a:pt x="164" y="152"/>
                    <a:pt x="163" y="152"/>
                  </a:cubicBezTo>
                  <a:lnTo>
                    <a:pt x="135" y="169"/>
                  </a:lnTo>
                  <a:cubicBezTo>
                    <a:pt x="134" y="170"/>
                    <a:pt x="133" y="170"/>
                    <a:pt x="132" y="170"/>
                  </a:cubicBezTo>
                  <a:lnTo>
                    <a:pt x="98" y="176"/>
                  </a:lnTo>
                  <a:cubicBezTo>
                    <a:pt x="97" y="177"/>
                    <a:pt x="96" y="177"/>
                    <a:pt x="95" y="176"/>
                  </a:cubicBezTo>
                  <a:lnTo>
                    <a:pt x="61" y="170"/>
                  </a:lnTo>
                  <a:cubicBezTo>
                    <a:pt x="60" y="170"/>
                    <a:pt x="59" y="170"/>
                    <a:pt x="58" y="169"/>
                  </a:cubicBezTo>
                  <a:lnTo>
                    <a:pt x="30" y="152"/>
                  </a:lnTo>
                  <a:cubicBezTo>
                    <a:pt x="29" y="152"/>
                    <a:pt x="29" y="151"/>
                    <a:pt x="28" y="150"/>
                  </a:cubicBezTo>
                  <a:lnTo>
                    <a:pt x="9" y="124"/>
                  </a:lnTo>
                  <a:cubicBezTo>
                    <a:pt x="8" y="123"/>
                    <a:pt x="8" y="122"/>
                    <a:pt x="8" y="121"/>
                  </a:cubicBezTo>
                  <a:lnTo>
                    <a:pt x="1" y="90"/>
                  </a:lnTo>
                  <a:cubicBezTo>
                    <a:pt x="0" y="89"/>
                    <a:pt x="0" y="88"/>
                    <a:pt x="1" y="87"/>
                  </a:cubicBezTo>
                  <a:lnTo>
                    <a:pt x="8" y="56"/>
                  </a:lnTo>
                  <a:cubicBezTo>
                    <a:pt x="8" y="55"/>
                    <a:pt x="8" y="54"/>
                    <a:pt x="9" y="53"/>
                  </a:cubicBezTo>
                  <a:lnTo>
                    <a:pt x="28" y="28"/>
                  </a:lnTo>
                  <a:cubicBezTo>
                    <a:pt x="29" y="27"/>
                    <a:pt x="29" y="26"/>
                    <a:pt x="30" y="26"/>
                  </a:cubicBezTo>
                  <a:lnTo>
                    <a:pt x="58" y="8"/>
                  </a:lnTo>
                  <a:cubicBezTo>
                    <a:pt x="59" y="7"/>
                    <a:pt x="60" y="7"/>
                    <a:pt x="61" y="7"/>
                  </a:cubicBezTo>
                  <a:lnTo>
                    <a:pt x="95" y="1"/>
                  </a:lnTo>
                  <a:cubicBezTo>
                    <a:pt x="96" y="0"/>
                    <a:pt x="97" y="0"/>
                    <a:pt x="98" y="1"/>
                  </a:cubicBezTo>
                  <a:lnTo>
                    <a:pt x="132" y="7"/>
                  </a:lnTo>
                  <a:cubicBezTo>
                    <a:pt x="133" y="7"/>
                    <a:pt x="134" y="7"/>
                    <a:pt x="135" y="8"/>
                  </a:cubicBezTo>
                  <a:lnTo>
                    <a:pt x="163" y="26"/>
                  </a:lnTo>
                  <a:cubicBezTo>
                    <a:pt x="164" y="26"/>
                    <a:pt x="164" y="27"/>
                    <a:pt x="165" y="28"/>
                  </a:cubicBezTo>
                  <a:lnTo>
                    <a:pt x="184" y="53"/>
                  </a:lnTo>
                  <a:cubicBezTo>
                    <a:pt x="185" y="54"/>
                    <a:pt x="185" y="55"/>
                    <a:pt x="185" y="56"/>
                  </a:cubicBezTo>
                  <a:lnTo>
                    <a:pt x="192" y="87"/>
                  </a:lnTo>
                  <a:close/>
                  <a:moveTo>
                    <a:pt x="170" y="59"/>
                  </a:moveTo>
                  <a:lnTo>
                    <a:pt x="171" y="62"/>
                  </a:lnTo>
                  <a:lnTo>
                    <a:pt x="152" y="37"/>
                  </a:lnTo>
                  <a:lnTo>
                    <a:pt x="154" y="39"/>
                  </a:lnTo>
                  <a:lnTo>
                    <a:pt x="126" y="21"/>
                  </a:lnTo>
                  <a:lnTo>
                    <a:pt x="129" y="22"/>
                  </a:lnTo>
                  <a:lnTo>
                    <a:pt x="95" y="16"/>
                  </a:lnTo>
                  <a:lnTo>
                    <a:pt x="98" y="16"/>
                  </a:lnTo>
                  <a:lnTo>
                    <a:pt x="64" y="22"/>
                  </a:lnTo>
                  <a:lnTo>
                    <a:pt x="67" y="21"/>
                  </a:lnTo>
                  <a:lnTo>
                    <a:pt x="39" y="39"/>
                  </a:lnTo>
                  <a:lnTo>
                    <a:pt x="41" y="37"/>
                  </a:lnTo>
                  <a:lnTo>
                    <a:pt x="22" y="62"/>
                  </a:lnTo>
                  <a:lnTo>
                    <a:pt x="23" y="59"/>
                  </a:lnTo>
                  <a:lnTo>
                    <a:pt x="16" y="90"/>
                  </a:lnTo>
                  <a:lnTo>
                    <a:pt x="16" y="87"/>
                  </a:lnTo>
                  <a:lnTo>
                    <a:pt x="23" y="118"/>
                  </a:lnTo>
                  <a:lnTo>
                    <a:pt x="22" y="115"/>
                  </a:lnTo>
                  <a:lnTo>
                    <a:pt x="41" y="141"/>
                  </a:lnTo>
                  <a:lnTo>
                    <a:pt x="39" y="139"/>
                  </a:lnTo>
                  <a:lnTo>
                    <a:pt x="67" y="156"/>
                  </a:lnTo>
                  <a:lnTo>
                    <a:pt x="64" y="155"/>
                  </a:lnTo>
                  <a:lnTo>
                    <a:pt x="98" y="161"/>
                  </a:lnTo>
                  <a:lnTo>
                    <a:pt x="95" y="161"/>
                  </a:lnTo>
                  <a:lnTo>
                    <a:pt x="129" y="155"/>
                  </a:lnTo>
                  <a:lnTo>
                    <a:pt x="126" y="156"/>
                  </a:lnTo>
                  <a:lnTo>
                    <a:pt x="154" y="139"/>
                  </a:lnTo>
                  <a:lnTo>
                    <a:pt x="152" y="141"/>
                  </a:lnTo>
                  <a:lnTo>
                    <a:pt x="171" y="115"/>
                  </a:lnTo>
                  <a:lnTo>
                    <a:pt x="170" y="118"/>
                  </a:lnTo>
                  <a:lnTo>
                    <a:pt x="177" y="87"/>
                  </a:lnTo>
                  <a:lnTo>
                    <a:pt x="177" y="90"/>
                  </a:lnTo>
                  <a:lnTo>
                    <a:pt x="170" y="59"/>
                  </a:lnTo>
                  <a:close/>
                </a:path>
              </a:pathLst>
            </a:custGeom>
            <a:solidFill>
              <a:srgbClr val="000000"/>
            </a:solidFill>
            <a:ln w="7938"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8" name="Oval 30"/>
            <p:cNvSpPr>
              <a:spLocks noChangeArrowheads="1"/>
            </p:cNvSpPr>
            <p:nvPr/>
          </p:nvSpPr>
          <p:spPr bwMode="auto">
            <a:xfrm>
              <a:off x="5469227" y="3584576"/>
              <a:ext cx="93662" cy="85725"/>
            </a:xfrm>
            <a:prstGeom prst="ellipse">
              <a:avLst/>
            </a:prstGeom>
            <a:solidFill>
              <a:srgbClr val="FF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9" name="Freeform 31"/>
            <p:cNvSpPr>
              <a:spLocks noEditPoints="1"/>
            </p:cNvSpPr>
            <p:nvPr/>
          </p:nvSpPr>
          <p:spPr bwMode="auto">
            <a:xfrm>
              <a:off x="5466052" y="3581401"/>
              <a:ext cx="101600" cy="93663"/>
            </a:xfrm>
            <a:custGeom>
              <a:avLst/>
              <a:gdLst>
                <a:gd name="T0" fmla="*/ 192 w 193"/>
                <a:gd name="T1" fmla="*/ 90 h 177"/>
                <a:gd name="T2" fmla="*/ 184 w 193"/>
                <a:gd name="T3" fmla="*/ 124 h 177"/>
                <a:gd name="T4" fmla="*/ 163 w 193"/>
                <a:gd name="T5" fmla="*/ 152 h 177"/>
                <a:gd name="T6" fmla="*/ 132 w 193"/>
                <a:gd name="T7" fmla="*/ 170 h 177"/>
                <a:gd name="T8" fmla="*/ 95 w 193"/>
                <a:gd name="T9" fmla="*/ 176 h 177"/>
                <a:gd name="T10" fmla="*/ 58 w 193"/>
                <a:gd name="T11" fmla="*/ 169 h 177"/>
                <a:gd name="T12" fmla="*/ 28 w 193"/>
                <a:gd name="T13" fmla="*/ 150 h 177"/>
                <a:gd name="T14" fmla="*/ 8 w 193"/>
                <a:gd name="T15" fmla="*/ 121 h 177"/>
                <a:gd name="T16" fmla="*/ 1 w 193"/>
                <a:gd name="T17" fmla="*/ 87 h 177"/>
                <a:gd name="T18" fmla="*/ 9 w 193"/>
                <a:gd name="T19" fmla="*/ 53 h 177"/>
                <a:gd name="T20" fmla="*/ 30 w 193"/>
                <a:gd name="T21" fmla="*/ 26 h 177"/>
                <a:gd name="T22" fmla="*/ 61 w 193"/>
                <a:gd name="T23" fmla="*/ 7 h 177"/>
                <a:gd name="T24" fmla="*/ 98 w 193"/>
                <a:gd name="T25" fmla="*/ 1 h 177"/>
                <a:gd name="T26" fmla="*/ 135 w 193"/>
                <a:gd name="T27" fmla="*/ 8 h 177"/>
                <a:gd name="T28" fmla="*/ 165 w 193"/>
                <a:gd name="T29" fmla="*/ 28 h 177"/>
                <a:gd name="T30" fmla="*/ 185 w 193"/>
                <a:gd name="T31" fmla="*/ 56 h 177"/>
                <a:gd name="T32" fmla="*/ 170 w 193"/>
                <a:gd name="T33" fmla="*/ 59 h 177"/>
                <a:gd name="T34" fmla="*/ 152 w 193"/>
                <a:gd name="T35" fmla="*/ 37 h 177"/>
                <a:gd name="T36" fmla="*/ 126 w 193"/>
                <a:gd name="T37" fmla="*/ 21 h 177"/>
                <a:gd name="T38" fmla="*/ 95 w 193"/>
                <a:gd name="T39" fmla="*/ 16 h 177"/>
                <a:gd name="T40" fmla="*/ 64 w 193"/>
                <a:gd name="T41" fmla="*/ 22 h 177"/>
                <a:gd name="T42" fmla="*/ 39 w 193"/>
                <a:gd name="T43" fmla="*/ 39 h 177"/>
                <a:gd name="T44" fmla="*/ 22 w 193"/>
                <a:gd name="T45" fmla="*/ 62 h 177"/>
                <a:gd name="T46" fmla="*/ 16 w 193"/>
                <a:gd name="T47" fmla="*/ 90 h 177"/>
                <a:gd name="T48" fmla="*/ 23 w 193"/>
                <a:gd name="T49" fmla="*/ 118 h 177"/>
                <a:gd name="T50" fmla="*/ 41 w 193"/>
                <a:gd name="T51" fmla="*/ 141 h 177"/>
                <a:gd name="T52" fmla="*/ 67 w 193"/>
                <a:gd name="T53" fmla="*/ 156 h 177"/>
                <a:gd name="T54" fmla="*/ 98 w 193"/>
                <a:gd name="T55" fmla="*/ 161 h 177"/>
                <a:gd name="T56" fmla="*/ 129 w 193"/>
                <a:gd name="T57" fmla="*/ 155 h 177"/>
                <a:gd name="T58" fmla="*/ 154 w 193"/>
                <a:gd name="T59" fmla="*/ 139 h 177"/>
                <a:gd name="T60" fmla="*/ 171 w 193"/>
                <a:gd name="T61" fmla="*/ 115 h 177"/>
                <a:gd name="T62" fmla="*/ 177 w 193"/>
                <a:gd name="T63" fmla="*/ 87 h 177"/>
                <a:gd name="T64" fmla="*/ 170 w 193"/>
                <a:gd name="T65" fmla="*/ 5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3" h="177">
                  <a:moveTo>
                    <a:pt x="192" y="87"/>
                  </a:moveTo>
                  <a:cubicBezTo>
                    <a:pt x="193" y="88"/>
                    <a:pt x="193" y="89"/>
                    <a:pt x="192" y="90"/>
                  </a:cubicBezTo>
                  <a:lnTo>
                    <a:pt x="185" y="121"/>
                  </a:lnTo>
                  <a:cubicBezTo>
                    <a:pt x="185" y="122"/>
                    <a:pt x="185" y="123"/>
                    <a:pt x="184" y="124"/>
                  </a:cubicBezTo>
                  <a:lnTo>
                    <a:pt x="165" y="150"/>
                  </a:lnTo>
                  <a:cubicBezTo>
                    <a:pt x="164" y="151"/>
                    <a:pt x="164" y="152"/>
                    <a:pt x="163" y="152"/>
                  </a:cubicBezTo>
                  <a:lnTo>
                    <a:pt x="135" y="169"/>
                  </a:lnTo>
                  <a:cubicBezTo>
                    <a:pt x="134" y="170"/>
                    <a:pt x="133" y="170"/>
                    <a:pt x="132" y="170"/>
                  </a:cubicBezTo>
                  <a:lnTo>
                    <a:pt x="98" y="176"/>
                  </a:lnTo>
                  <a:cubicBezTo>
                    <a:pt x="97" y="177"/>
                    <a:pt x="96" y="177"/>
                    <a:pt x="95" y="176"/>
                  </a:cubicBezTo>
                  <a:lnTo>
                    <a:pt x="61" y="170"/>
                  </a:lnTo>
                  <a:cubicBezTo>
                    <a:pt x="60" y="170"/>
                    <a:pt x="59" y="170"/>
                    <a:pt x="58" y="169"/>
                  </a:cubicBezTo>
                  <a:lnTo>
                    <a:pt x="30" y="152"/>
                  </a:lnTo>
                  <a:cubicBezTo>
                    <a:pt x="29" y="152"/>
                    <a:pt x="29" y="151"/>
                    <a:pt x="28" y="150"/>
                  </a:cubicBezTo>
                  <a:lnTo>
                    <a:pt x="9" y="124"/>
                  </a:lnTo>
                  <a:cubicBezTo>
                    <a:pt x="8" y="123"/>
                    <a:pt x="8" y="122"/>
                    <a:pt x="8" y="121"/>
                  </a:cubicBezTo>
                  <a:lnTo>
                    <a:pt x="1" y="90"/>
                  </a:lnTo>
                  <a:cubicBezTo>
                    <a:pt x="0" y="89"/>
                    <a:pt x="0" y="88"/>
                    <a:pt x="1" y="87"/>
                  </a:cubicBezTo>
                  <a:lnTo>
                    <a:pt x="8" y="56"/>
                  </a:lnTo>
                  <a:cubicBezTo>
                    <a:pt x="8" y="55"/>
                    <a:pt x="8" y="54"/>
                    <a:pt x="9" y="53"/>
                  </a:cubicBezTo>
                  <a:lnTo>
                    <a:pt x="28" y="28"/>
                  </a:lnTo>
                  <a:cubicBezTo>
                    <a:pt x="29" y="27"/>
                    <a:pt x="29" y="26"/>
                    <a:pt x="30" y="26"/>
                  </a:cubicBezTo>
                  <a:lnTo>
                    <a:pt x="58" y="8"/>
                  </a:lnTo>
                  <a:cubicBezTo>
                    <a:pt x="59" y="7"/>
                    <a:pt x="60" y="7"/>
                    <a:pt x="61" y="7"/>
                  </a:cubicBezTo>
                  <a:lnTo>
                    <a:pt x="95" y="1"/>
                  </a:lnTo>
                  <a:cubicBezTo>
                    <a:pt x="96" y="0"/>
                    <a:pt x="97" y="0"/>
                    <a:pt x="98" y="1"/>
                  </a:cubicBezTo>
                  <a:lnTo>
                    <a:pt x="132" y="7"/>
                  </a:lnTo>
                  <a:cubicBezTo>
                    <a:pt x="133" y="7"/>
                    <a:pt x="134" y="7"/>
                    <a:pt x="135" y="8"/>
                  </a:cubicBezTo>
                  <a:lnTo>
                    <a:pt x="163" y="26"/>
                  </a:lnTo>
                  <a:cubicBezTo>
                    <a:pt x="164" y="26"/>
                    <a:pt x="164" y="27"/>
                    <a:pt x="165" y="28"/>
                  </a:cubicBezTo>
                  <a:lnTo>
                    <a:pt x="184" y="53"/>
                  </a:lnTo>
                  <a:cubicBezTo>
                    <a:pt x="185" y="54"/>
                    <a:pt x="185" y="55"/>
                    <a:pt x="185" y="56"/>
                  </a:cubicBezTo>
                  <a:lnTo>
                    <a:pt x="192" y="87"/>
                  </a:lnTo>
                  <a:close/>
                  <a:moveTo>
                    <a:pt x="170" y="59"/>
                  </a:moveTo>
                  <a:lnTo>
                    <a:pt x="171" y="62"/>
                  </a:lnTo>
                  <a:lnTo>
                    <a:pt x="152" y="37"/>
                  </a:lnTo>
                  <a:lnTo>
                    <a:pt x="154" y="39"/>
                  </a:lnTo>
                  <a:lnTo>
                    <a:pt x="126" y="21"/>
                  </a:lnTo>
                  <a:lnTo>
                    <a:pt x="129" y="22"/>
                  </a:lnTo>
                  <a:lnTo>
                    <a:pt x="95" y="16"/>
                  </a:lnTo>
                  <a:lnTo>
                    <a:pt x="98" y="16"/>
                  </a:lnTo>
                  <a:lnTo>
                    <a:pt x="64" y="22"/>
                  </a:lnTo>
                  <a:lnTo>
                    <a:pt x="67" y="21"/>
                  </a:lnTo>
                  <a:lnTo>
                    <a:pt x="39" y="39"/>
                  </a:lnTo>
                  <a:lnTo>
                    <a:pt x="41" y="37"/>
                  </a:lnTo>
                  <a:lnTo>
                    <a:pt x="22" y="62"/>
                  </a:lnTo>
                  <a:lnTo>
                    <a:pt x="23" y="59"/>
                  </a:lnTo>
                  <a:lnTo>
                    <a:pt x="16" y="90"/>
                  </a:lnTo>
                  <a:lnTo>
                    <a:pt x="16" y="87"/>
                  </a:lnTo>
                  <a:lnTo>
                    <a:pt x="23" y="118"/>
                  </a:lnTo>
                  <a:lnTo>
                    <a:pt x="22" y="115"/>
                  </a:lnTo>
                  <a:lnTo>
                    <a:pt x="41" y="141"/>
                  </a:lnTo>
                  <a:lnTo>
                    <a:pt x="39" y="139"/>
                  </a:lnTo>
                  <a:lnTo>
                    <a:pt x="67" y="156"/>
                  </a:lnTo>
                  <a:lnTo>
                    <a:pt x="64" y="155"/>
                  </a:lnTo>
                  <a:lnTo>
                    <a:pt x="98" y="161"/>
                  </a:lnTo>
                  <a:lnTo>
                    <a:pt x="95" y="161"/>
                  </a:lnTo>
                  <a:lnTo>
                    <a:pt x="129" y="155"/>
                  </a:lnTo>
                  <a:lnTo>
                    <a:pt x="126" y="156"/>
                  </a:lnTo>
                  <a:lnTo>
                    <a:pt x="154" y="139"/>
                  </a:lnTo>
                  <a:lnTo>
                    <a:pt x="152" y="141"/>
                  </a:lnTo>
                  <a:lnTo>
                    <a:pt x="171" y="115"/>
                  </a:lnTo>
                  <a:lnTo>
                    <a:pt x="170" y="118"/>
                  </a:lnTo>
                  <a:lnTo>
                    <a:pt x="177" y="87"/>
                  </a:lnTo>
                  <a:lnTo>
                    <a:pt x="177" y="90"/>
                  </a:lnTo>
                  <a:lnTo>
                    <a:pt x="170" y="59"/>
                  </a:lnTo>
                  <a:close/>
                </a:path>
              </a:pathLst>
            </a:custGeom>
            <a:solidFill>
              <a:srgbClr val="000000"/>
            </a:solidFill>
            <a:ln w="7938"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0" name="Oval 32"/>
            <p:cNvSpPr>
              <a:spLocks noChangeArrowheads="1"/>
            </p:cNvSpPr>
            <p:nvPr/>
          </p:nvSpPr>
          <p:spPr bwMode="auto">
            <a:xfrm>
              <a:off x="4505614" y="4549776"/>
              <a:ext cx="93662" cy="93663"/>
            </a:xfrm>
            <a:prstGeom prst="ellipse">
              <a:avLst/>
            </a:prstGeom>
            <a:solidFill>
              <a:srgbClr val="FF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1" name="Freeform 33"/>
            <p:cNvSpPr>
              <a:spLocks noEditPoints="1"/>
            </p:cNvSpPr>
            <p:nvPr/>
          </p:nvSpPr>
          <p:spPr bwMode="auto">
            <a:xfrm>
              <a:off x="4500852" y="4545014"/>
              <a:ext cx="103187" cy="103188"/>
            </a:xfrm>
            <a:custGeom>
              <a:avLst/>
              <a:gdLst>
                <a:gd name="T0" fmla="*/ 192 w 193"/>
                <a:gd name="T1" fmla="*/ 98 h 193"/>
                <a:gd name="T2" fmla="*/ 184 w 193"/>
                <a:gd name="T3" fmla="*/ 135 h 193"/>
                <a:gd name="T4" fmla="*/ 163 w 193"/>
                <a:gd name="T5" fmla="*/ 165 h 193"/>
                <a:gd name="T6" fmla="*/ 132 w 193"/>
                <a:gd name="T7" fmla="*/ 185 h 193"/>
                <a:gd name="T8" fmla="*/ 95 w 193"/>
                <a:gd name="T9" fmla="*/ 192 h 193"/>
                <a:gd name="T10" fmla="*/ 58 w 193"/>
                <a:gd name="T11" fmla="*/ 184 h 193"/>
                <a:gd name="T12" fmla="*/ 28 w 193"/>
                <a:gd name="T13" fmla="*/ 163 h 193"/>
                <a:gd name="T14" fmla="*/ 8 w 193"/>
                <a:gd name="T15" fmla="*/ 132 h 193"/>
                <a:gd name="T16" fmla="*/ 1 w 193"/>
                <a:gd name="T17" fmla="*/ 95 h 193"/>
                <a:gd name="T18" fmla="*/ 9 w 193"/>
                <a:gd name="T19" fmla="*/ 58 h 193"/>
                <a:gd name="T20" fmla="*/ 30 w 193"/>
                <a:gd name="T21" fmla="*/ 28 h 193"/>
                <a:gd name="T22" fmla="*/ 61 w 193"/>
                <a:gd name="T23" fmla="*/ 8 h 193"/>
                <a:gd name="T24" fmla="*/ 98 w 193"/>
                <a:gd name="T25" fmla="*/ 1 h 193"/>
                <a:gd name="T26" fmla="*/ 135 w 193"/>
                <a:gd name="T27" fmla="*/ 9 h 193"/>
                <a:gd name="T28" fmla="*/ 165 w 193"/>
                <a:gd name="T29" fmla="*/ 30 h 193"/>
                <a:gd name="T30" fmla="*/ 185 w 193"/>
                <a:gd name="T31" fmla="*/ 61 h 193"/>
                <a:gd name="T32" fmla="*/ 170 w 193"/>
                <a:gd name="T33" fmla="*/ 64 h 193"/>
                <a:gd name="T34" fmla="*/ 152 w 193"/>
                <a:gd name="T35" fmla="*/ 39 h 193"/>
                <a:gd name="T36" fmla="*/ 126 w 193"/>
                <a:gd name="T37" fmla="*/ 22 h 193"/>
                <a:gd name="T38" fmla="*/ 95 w 193"/>
                <a:gd name="T39" fmla="*/ 16 h 193"/>
                <a:gd name="T40" fmla="*/ 64 w 193"/>
                <a:gd name="T41" fmla="*/ 23 h 193"/>
                <a:gd name="T42" fmla="*/ 39 w 193"/>
                <a:gd name="T43" fmla="*/ 41 h 193"/>
                <a:gd name="T44" fmla="*/ 22 w 193"/>
                <a:gd name="T45" fmla="*/ 67 h 193"/>
                <a:gd name="T46" fmla="*/ 16 w 193"/>
                <a:gd name="T47" fmla="*/ 98 h 193"/>
                <a:gd name="T48" fmla="*/ 23 w 193"/>
                <a:gd name="T49" fmla="*/ 129 h 193"/>
                <a:gd name="T50" fmla="*/ 41 w 193"/>
                <a:gd name="T51" fmla="*/ 154 h 193"/>
                <a:gd name="T52" fmla="*/ 67 w 193"/>
                <a:gd name="T53" fmla="*/ 171 h 193"/>
                <a:gd name="T54" fmla="*/ 98 w 193"/>
                <a:gd name="T55" fmla="*/ 177 h 193"/>
                <a:gd name="T56" fmla="*/ 129 w 193"/>
                <a:gd name="T57" fmla="*/ 170 h 193"/>
                <a:gd name="T58" fmla="*/ 154 w 193"/>
                <a:gd name="T59" fmla="*/ 152 h 193"/>
                <a:gd name="T60" fmla="*/ 171 w 193"/>
                <a:gd name="T61" fmla="*/ 126 h 193"/>
                <a:gd name="T62" fmla="*/ 177 w 193"/>
                <a:gd name="T63" fmla="*/ 95 h 193"/>
                <a:gd name="T64" fmla="*/ 170 w 193"/>
                <a:gd name="T65" fmla="*/ 64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3" h="193">
                  <a:moveTo>
                    <a:pt x="192" y="95"/>
                  </a:moveTo>
                  <a:cubicBezTo>
                    <a:pt x="193" y="96"/>
                    <a:pt x="193" y="97"/>
                    <a:pt x="192" y="98"/>
                  </a:cubicBezTo>
                  <a:lnTo>
                    <a:pt x="185" y="132"/>
                  </a:lnTo>
                  <a:cubicBezTo>
                    <a:pt x="185" y="133"/>
                    <a:pt x="185" y="134"/>
                    <a:pt x="184" y="135"/>
                  </a:cubicBezTo>
                  <a:lnTo>
                    <a:pt x="165" y="163"/>
                  </a:lnTo>
                  <a:cubicBezTo>
                    <a:pt x="165" y="164"/>
                    <a:pt x="164" y="165"/>
                    <a:pt x="163" y="165"/>
                  </a:cubicBezTo>
                  <a:lnTo>
                    <a:pt x="135" y="184"/>
                  </a:lnTo>
                  <a:cubicBezTo>
                    <a:pt x="134" y="185"/>
                    <a:pt x="133" y="185"/>
                    <a:pt x="132" y="185"/>
                  </a:cubicBezTo>
                  <a:lnTo>
                    <a:pt x="98" y="192"/>
                  </a:lnTo>
                  <a:cubicBezTo>
                    <a:pt x="97" y="193"/>
                    <a:pt x="96" y="193"/>
                    <a:pt x="95" y="192"/>
                  </a:cubicBezTo>
                  <a:lnTo>
                    <a:pt x="61" y="185"/>
                  </a:lnTo>
                  <a:cubicBezTo>
                    <a:pt x="60" y="185"/>
                    <a:pt x="59" y="185"/>
                    <a:pt x="58" y="184"/>
                  </a:cubicBezTo>
                  <a:lnTo>
                    <a:pt x="30" y="165"/>
                  </a:lnTo>
                  <a:cubicBezTo>
                    <a:pt x="29" y="165"/>
                    <a:pt x="28" y="164"/>
                    <a:pt x="28" y="163"/>
                  </a:cubicBezTo>
                  <a:lnTo>
                    <a:pt x="9" y="135"/>
                  </a:lnTo>
                  <a:cubicBezTo>
                    <a:pt x="8" y="134"/>
                    <a:pt x="8" y="133"/>
                    <a:pt x="8" y="132"/>
                  </a:cubicBezTo>
                  <a:lnTo>
                    <a:pt x="1" y="98"/>
                  </a:lnTo>
                  <a:cubicBezTo>
                    <a:pt x="0" y="97"/>
                    <a:pt x="0" y="96"/>
                    <a:pt x="1" y="95"/>
                  </a:cubicBezTo>
                  <a:lnTo>
                    <a:pt x="8" y="61"/>
                  </a:lnTo>
                  <a:cubicBezTo>
                    <a:pt x="8" y="60"/>
                    <a:pt x="8" y="59"/>
                    <a:pt x="9" y="58"/>
                  </a:cubicBezTo>
                  <a:lnTo>
                    <a:pt x="28" y="30"/>
                  </a:lnTo>
                  <a:cubicBezTo>
                    <a:pt x="28" y="29"/>
                    <a:pt x="29" y="28"/>
                    <a:pt x="30" y="28"/>
                  </a:cubicBezTo>
                  <a:lnTo>
                    <a:pt x="58" y="9"/>
                  </a:lnTo>
                  <a:cubicBezTo>
                    <a:pt x="59" y="8"/>
                    <a:pt x="60" y="8"/>
                    <a:pt x="61" y="8"/>
                  </a:cubicBezTo>
                  <a:lnTo>
                    <a:pt x="95" y="1"/>
                  </a:lnTo>
                  <a:cubicBezTo>
                    <a:pt x="96" y="0"/>
                    <a:pt x="97" y="0"/>
                    <a:pt x="98" y="1"/>
                  </a:cubicBezTo>
                  <a:lnTo>
                    <a:pt x="132" y="8"/>
                  </a:lnTo>
                  <a:cubicBezTo>
                    <a:pt x="133" y="8"/>
                    <a:pt x="134" y="8"/>
                    <a:pt x="135" y="9"/>
                  </a:cubicBezTo>
                  <a:lnTo>
                    <a:pt x="163" y="28"/>
                  </a:lnTo>
                  <a:cubicBezTo>
                    <a:pt x="164" y="28"/>
                    <a:pt x="165" y="29"/>
                    <a:pt x="165" y="30"/>
                  </a:cubicBezTo>
                  <a:lnTo>
                    <a:pt x="184" y="58"/>
                  </a:lnTo>
                  <a:cubicBezTo>
                    <a:pt x="185" y="59"/>
                    <a:pt x="185" y="60"/>
                    <a:pt x="185" y="61"/>
                  </a:cubicBezTo>
                  <a:lnTo>
                    <a:pt x="192" y="95"/>
                  </a:lnTo>
                  <a:close/>
                  <a:moveTo>
                    <a:pt x="170" y="64"/>
                  </a:moveTo>
                  <a:lnTo>
                    <a:pt x="171" y="67"/>
                  </a:lnTo>
                  <a:lnTo>
                    <a:pt x="152" y="39"/>
                  </a:lnTo>
                  <a:lnTo>
                    <a:pt x="154" y="41"/>
                  </a:lnTo>
                  <a:lnTo>
                    <a:pt x="126" y="22"/>
                  </a:lnTo>
                  <a:lnTo>
                    <a:pt x="129" y="23"/>
                  </a:lnTo>
                  <a:lnTo>
                    <a:pt x="95" y="16"/>
                  </a:lnTo>
                  <a:lnTo>
                    <a:pt x="98" y="16"/>
                  </a:lnTo>
                  <a:lnTo>
                    <a:pt x="64" y="23"/>
                  </a:lnTo>
                  <a:lnTo>
                    <a:pt x="67" y="22"/>
                  </a:lnTo>
                  <a:lnTo>
                    <a:pt x="39" y="41"/>
                  </a:lnTo>
                  <a:lnTo>
                    <a:pt x="41" y="39"/>
                  </a:lnTo>
                  <a:lnTo>
                    <a:pt x="22" y="67"/>
                  </a:lnTo>
                  <a:lnTo>
                    <a:pt x="23" y="64"/>
                  </a:lnTo>
                  <a:lnTo>
                    <a:pt x="16" y="98"/>
                  </a:lnTo>
                  <a:lnTo>
                    <a:pt x="16" y="95"/>
                  </a:lnTo>
                  <a:lnTo>
                    <a:pt x="23" y="129"/>
                  </a:lnTo>
                  <a:lnTo>
                    <a:pt x="22" y="126"/>
                  </a:lnTo>
                  <a:lnTo>
                    <a:pt x="41" y="154"/>
                  </a:lnTo>
                  <a:lnTo>
                    <a:pt x="39" y="152"/>
                  </a:lnTo>
                  <a:lnTo>
                    <a:pt x="67" y="171"/>
                  </a:lnTo>
                  <a:lnTo>
                    <a:pt x="64" y="170"/>
                  </a:lnTo>
                  <a:lnTo>
                    <a:pt x="98" y="177"/>
                  </a:lnTo>
                  <a:lnTo>
                    <a:pt x="95" y="177"/>
                  </a:lnTo>
                  <a:lnTo>
                    <a:pt x="129" y="170"/>
                  </a:lnTo>
                  <a:lnTo>
                    <a:pt x="126" y="171"/>
                  </a:lnTo>
                  <a:lnTo>
                    <a:pt x="154" y="152"/>
                  </a:lnTo>
                  <a:lnTo>
                    <a:pt x="152" y="154"/>
                  </a:lnTo>
                  <a:lnTo>
                    <a:pt x="171" y="126"/>
                  </a:lnTo>
                  <a:lnTo>
                    <a:pt x="170" y="129"/>
                  </a:lnTo>
                  <a:lnTo>
                    <a:pt x="177" y="95"/>
                  </a:lnTo>
                  <a:lnTo>
                    <a:pt x="177" y="98"/>
                  </a:lnTo>
                  <a:lnTo>
                    <a:pt x="170" y="64"/>
                  </a:lnTo>
                  <a:close/>
                </a:path>
              </a:pathLst>
            </a:custGeom>
            <a:solidFill>
              <a:srgbClr val="000000"/>
            </a:solidFill>
            <a:ln w="7938"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2" name="Oval 34"/>
            <p:cNvSpPr>
              <a:spLocks noChangeArrowheads="1"/>
            </p:cNvSpPr>
            <p:nvPr/>
          </p:nvSpPr>
          <p:spPr bwMode="auto">
            <a:xfrm>
              <a:off x="4753264" y="3576639"/>
              <a:ext cx="85725" cy="93663"/>
            </a:xfrm>
            <a:prstGeom prst="ellipse">
              <a:avLst/>
            </a:prstGeom>
            <a:solidFill>
              <a:srgbClr val="FF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3" name="Freeform 35"/>
            <p:cNvSpPr>
              <a:spLocks noEditPoints="1"/>
            </p:cNvSpPr>
            <p:nvPr/>
          </p:nvSpPr>
          <p:spPr bwMode="auto">
            <a:xfrm>
              <a:off x="4748502" y="3571876"/>
              <a:ext cx="95250" cy="103188"/>
            </a:xfrm>
            <a:custGeom>
              <a:avLst/>
              <a:gdLst>
                <a:gd name="T0" fmla="*/ 176 w 177"/>
                <a:gd name="T1" fmla="*/ 98 h 193"/>
                <a:gd name="T2" fmla="*/ 169 w 177"/>
                <a:gd name="T3" fmla="*/ 135 h 193"/>
                <a:gd name="T4" fmla="*/ 150 w 177"/>
                <a:gd name="T5" fmla="*/ 165 h 193"/>
                <a:gd name="T6" fmla="*/ 121 w 177"/>
                <a:gd name="T7" fmla="*/ 185 h 193"/>
                <a:gd name="T8" fmla="*/ 87 w 177"/>
                <a:gd name="T9" fmla="*/ 192 h 193"/>
                <a:gd name="T10" fmla="*/ 53 w 177"/>
                <a:gd name="T11" fmla="*/ 184 h 193"/>
                <a:gd name="T12" fmla="*/ 26 w 177"/>
                <a:gd name="T13" fmla="*/ 163 h 193"/>
                <a:gd name="T14" fmla="*/ 7 w 177"/>
                <a:gd name="T15" fmla="*/ 132 h 193"/>
                <a:gd name="T16" fmla="*/ 1 w 177"/>
                <a:gd name="T17" fmla="*/ 95 h 193"/>
                <a:gd name="T18" fmla="*/ 8 w 177"/>
                <a:gd name="T19" fmla="*/ 58 h 193"/>
                <a:gd name="T20" fmla="*/ 28 w 177"/>
                <a:gd name="T21" fmla="*/ 28 h 193"/>
                <a:gd name="T22" fmla="*/ 56 w 177"/>
                <a:gd name="T23" fmla="*/ 8 h 193"/>
                <a:gd name="T24" fmla="*/ 90 w 177"/>
                <a:gd name="T25" fmla="*/ 1 h 193"/>
                <a:gd name="T26" fmla="*/ 124 w 177"/>
                <a:gd name="T27" fmla="*/ 9 h 193"/>
                <a:gd name="T28" fmla="*/ 152 w 177"/>
                <a:gd name="T29" fmla="*/ 30 h 193"/>
                <a:gd name="T30" fmla="*/ 170 w 177"/>
                <a:gd name="T31" fmla="*/ 61 h 193"/>
                <a:gd name="T32" fmla="*/ 155 w 177"/>
                <a:gd name="T33" fmla="*/ 64 h 193"/>
                <a:gd name="T34" fmla="*/ 139 w 177"/>
                <a:gd name="T35" fmla="*/ 39 h 193"/>
                <a:gd name="T36" fmla="*/ 115 w 177"/>
                <a:gd name="T37" fmla="*/ 22 h 193"/>
                <a:gd name="T38" fmla="*/ 87 w 177"/>
                <a:gd name="T39" fmla="*/ 16 h 193"/>
                <a:gd name="T40" fmla="*/ 59 w 177"/>
                <a:gd name="T41" fmla="*/ 23 h 193"/>
                <a:gd name="T42" fmla="*/ 37 w 177"/>
                <a:gd name="T43" fmla="*/ 41 h 193"/>
                <a:gd name="T44" fmla="*/ 21 w 177"/>
                <a:gd name="T45" fmla="*/ 67 h 193"/>
                <a:gd name="T46" fmla="*/ 16 w 177"/>
                <a:gd name="T47" fmla="*/ 98 h 193"/>
                <a:gd name="T48" fmla="*/ 22 w 177"/>
                <a:gd name="T49" fmla="*/ 129 h 193"/>
                <a:gd name="T50" fmla="*/ 39 w 177"/>
                <a:gd name="T51" fmla="*/ 154 h 193"/>
                <a:gd name="T52" fmla="*/ 62 w 177"/>
                <a:gd name="T53" fmla="*/ 171 h 193"/>
                <a:gd name="T54" fmla="*/ 90 w 177"/>
                <a:gd name="T55" fmla="*/ 177 h 193"/>
                <a:gd name="T56" fmla="*/ 118 w 177"/>
                <a:gd name="T57" fmla="*/ 170 h 193"/>
                <a:gd name="T58" fmla="*/ 141 w 177"/>
                <a:gd name="T59" fmla="*/ 152 h 193"/>
                <a:gd name="T60" fmla="*/ 156 w 177"/>
                <a:gd name="T61" fmla="*/ 126 h 193"/>
                <a:gd name="T62" fmla="*/ 161 w 177"/>
                <a:gd name="T63" fmla="*/ 95 h 193"/>
                <a:gd name="T64" fmla="*/ 155 w 177"/>
                <a:gd name="T65" fmla="*/ 64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7" h="193">
                  <a:moveTo>
                    <a:pt x="176" y="95"/>
                  </a:moveTo>
                  <a:cubicBezTo>
                    <a:pt x="177" y="96"/>
                    <a:pt x="177" y="97"/>
                    <a:pt x="176" y="98"/>
                  </a:cubicBezTo>
                  <a:lnTo>
                    <a:pt x="170" y="132"/>
                  </a:lnTo>
                  <a:cubicBezTo>
                    <a:pt x="170" y="133"/>
                    <a:pt x="170" y="134"/>
                    <a:pt x="169" y="135"/>
                  </a:cubicBezTo>
                  <a:lnTo>
                    <a:pt x="152" y="163"/>
                  </a:lnTo>
                  <a:cubicBezTo>
                    <a:pt x="152" y="164"/>
                    <a:pt x="151" y="164"/>
                    <a:pt x="150" y="165"/>
                  </a:cubicBezTo>
                  <a:lnTo>
                    <a:pt x="124" y="184"/>
                  </a:lnTo>
                  <a:cubicBezTo>
                    <a:pt x="123" y="185"/>
                    <a:pt x="122" y="185"/>
                    <a:pt x="121" y="185"/>
                  </a:cubicBezTo>
                  <a:lnTo>
                    <a:pt x="90" y="192"/>
                  </a:lnTo>
                  <a:cubicBezTo>
                    <a:pt x="89" y="193"/>
                    <a:pt x="88" y="193"/>
                    <a:pt x="87" y="192"/>
                  </a:cubicBezTo>
                  <a:lnTo>
                    <a:pt x="56" y="185"/>
                  </a:lnTo>
                  <a:cubicBezTo>
                    <a:pt x="55" y="185"/>
                    <a:pt x="54" y="185"/>
                    <a:pt x="53" y="184"/>
                  </a:cubicBezTo>
                  <a:lnTo>
                    <a:pt x="28" y="165"/>
                  </a:lnTo>
                  <a:cubicBezTo>
                    <a:pt x="27" y="164"/>
                    <a:pt x="26" y="164"/>
                    <a:pt x="26" y="163"/>
                  </a:cubicBezTo>
                  <a:lnTo>
                    <a:pt x="8" y="135"/>
                  </a:lnTo>
                  <a:cubicBezTo>
                    <a:pt x="7" y="134"/>
                    <a:pt x="7" y="133"/>
                    <a:pt x="7" y="132"/>
                  </a:cubicBezTo>
                  <a:lnTo>
                    <a:pt x="1" y="98"/>
                  </a:lnTo>
                  <a:cubicBezTo>
                    <a:pt x="0" y="97"/>
                    <a:pt x="0" y="96"/>
                    <a:pt x="1" y="95"/>
                  </a:cubicBezTo>
                  <a:lnTo>
                    <a:pt x="7" y="61"/>
                  </a:lnTo>
                  <a:cubicBezTo>
                    <a:pt x="7" y="60"/>
                    <a:pt x="7" y="59"/>
                    <a:pt x="8" y="58"/>
                  </a:cubicBezTo>
                  <a:lnTo>
                    <a:pt x="26" y="30"/>
                  </a:lnTo>
                  <a:cubicBezTo>
                    <a:pt x="26" y="29"/>
                    <a:pt x="27" y="29"/>
                    <a:pt x="28" y="28"/>
                  </a:cubicBezTo>
                  <a:lnTo>
                    <a:pt x="53" y="9"/>
                  </a:lnTo>
                  <a:cubicBezTo>
                    <a:pt x="54" y="8"/>
                    <a:pt x="55" y="8"/>
                    <a:pt x="56" y="8"/>
                  </a:cubicBezTo>
                  <a:lnTo>
                    <a:pt x="87" y="1"/>
                  </a:lnTo>
                  <a:cubicBezTo>
                    <a:pt x="88" y="0"/>
                    <a:pt x="89" y="0"/>
                    <a:pt x="90" y="1"/>
                  </a:cubicBezTo>
                  <a:lnTo>
                    <a:pt x="121" y="8"/>
                  </a:lnTo>
                  <a:cubicBezTo>
                    <a:pt x="122" y="8"/>
                    <a:pt x="123" y="8"/>
                    <a:pt x="124" y="9"/>
                  </a:cubicBezTo>
                  <a:lnTo>
                    <a:pt x="150" y="28"/>
                  </a:lnTo>
                  <a:cubicBezTo>
                    <a:pt x="151" y="29"/>
                    <a:pt x="152" y="29"/>
                    <a:pt x="152" y="30"/>
                  </a:cubicBezTo>
                  <a:lnTo>
                    <a:pt x="169" y="58"/>
                  </a:lnTo>
                  <a:cubicBezTo>
                    <a:pt x="170" y="59"/>
                    <a:pt x="170" y="60"/>
                    <a:pt x="170" y="61"/>
                  </a:cubicBezTo>
                  <a:lnTo>
                    <a:pt x="176" y="95"/>
                  </a:lnTo>
                  <a:close/>
                  <a:moveTo>
                    <a:pt x="155" y="64"/>
                  </a:moveTo>
                  <a:lnTo>
                    <a:pt x="156" y="67"/>
                  </a:lnTo>
                  <a:lnTo>
                    <a:pt x="139" y="39"/>
                  </a:lnTo>
                  <a:lnTo>
                    <a:pt x="141" y="41"/>
                  </a:lnTo>
                  <a:lnTo>
                    <a:pt x="115" y="22"/>
                  </a:lnTo>
                  <a:lnTo>
                    <a:pt x="118" y="23"/>
                  </a:lnTo>
                  <a:lnTo>
                    <a:pt x="87" y="16"/>
                  </a:lnTo>
                  <a:lnTo>
                    <a:pt x="90" y="16"/>
                  </a:lnTo>
                  <a:lnTo>
                    <a:pt x="59" y="23"/>
                  </a:lnTo>
                  <a:lnTo>
                    <a:pt x="62" y="22"/>
                  </a:lnTo>
                  <a:lnTo>
                    <a:pt x="37" y="41"/>
                  </a:lnTo>
                  <a:lnTo>
                    <a:pt x="39" y="39"/>
                  </a:lnTo>
                  <a:lnTo>
                    <a:pt x="21" y="67"/>
                  </a:lnTo>
                  <a:lnTo>
                    <a:pt x="22" y="64"/>
                  </a:lnTo>
                  <a:lnTo>
                    <a:pt x="16" y="98"/>
                  </a:lnTo>
                  <a:lnTo>
                    <a:pt x="16" y="95"/>
                  </a:lnTo>
                  <a:lnTo>
                    <a:pt x="22" y="129"/>
                  </a:lnTo>
                  <a:lnTo>
                    <a:pt x="21" y="126"/>
                  </a:lnTo>
                  <a:lnTo>
                    <a:pt x="39" y="154"/>
                  </a:lnTo>
                  <a:lnTo>
                    <a:pt x="37" y="152"/>
                  </a:lnTo>
                  <a:lnTo>
                    <a:pt x="62" y="171"/>
                  </a:lnTo>
                  <a:lnTo>
                    <a:pt x="59" y="170"/>
                  </a:lnTo>
                  <a:lnTo>
                    <a:pt x="90" y="177"/>
                  </a:lnTo>
                  <a:lnTo>
                    <a:pt x="87" y="177"/>
                  </a:lnTo>
                  <a:lnTo>
                    <a:pt x="118" y="170"/>
                  </a:lnTo>
                  <a:lnTo>
                    <a:pt x="115" y="171"/>
                  </a:lnTo>
                  <a:lnTo>
                    <a:pt x="141" y="152"/>
                  </a:lnTo>
                  <a:lnTo>
                    <a:pt x="139" y="154"/>
                  </a:lnTo>
                  <a:lnTo>
                    <a:pt x="156" y="126"/>
                  </a:lnTo>
                  <a:lnTo>
                    <a:pt x="155" y="129"/>
                  </a:lnTo>
                  <a:lnTo>
                    <a:pt x="161" y="95"/>
                  </a:lnTo>
                  <a:lnTo>
                    <a:pt x="161" y="98"/>
                  </a:lnTo>
                  <a:lnTo>
                    <a:pt x="155" y="64"/>
                  </a:lnTo>
                  <a:close/>
                </a:path>
              </a:pathLst>
            </a:custGeom>
            <a:solidFill>
              <a:srgbClr val="000000"/>
            </a:solidFill>
            <a:ln w="7938"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4" name="Oval 36"/>
            <p:cNvSpPr>
              <a:spLocks noChangeArrowheads="1"/>
            </p:cNvSpPr>
            <p:nvPr/>
          </p:nvSpPr>
          <p:spPr bwMode="auto">
            <a:xfrm>
              <a:off x="4718339" y="4430714"/>
              <a:ext cx="93662" cy="93663"/>
            </a:xfrm>
            <a:prstGeom prst="ellipse">
              <a:avLst/>
            </a:prstGeom>
            <a:solidFill>
              <a:srgbClr val="FF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5" name="Freeform 37"/>
            <p:cNvSpPr>
              <a:spLocks noEditPoints="1"/>
            </p:cNvSpPr>
            <p:nvPr/>
          </p:nvSpPr>
          <p:spPr bwMode="auto">
            <a:xfrm>
              <a:off x="4715164" y="4425951"/>
              <a:ext cx="101600" cy="103188"/>
            </a:xfrm>
            <a:custGeom>
              <a:avLst/>
              <a:gdLst>
                <a:gd name="T0" fmla="*/ 192 w 193"/>
                <a:gd name="T1" fmla="*/ 98 h 193"/>
                <a:gd name="T2" fmla="*/ 184 w 193"/>
                <a:gd name="T3" fmla="*/ 135 h 193"/>
                <a:gd name="T4" fmla="*/ 163 w 193"/>
                <a:gd name="T5" fmla="*/ 165 h 193"/>
                <a:gd name="T6" fmla="*/ 132 w 193"/>
                <a:gd name="T7" fmla="*/ 185 h 193"/>
                <a:gd name="T8" fmla="*/ 95 w 193"/>
                <a:gd name="T9" fmla="*/ 192 h 193"/>
                <a:gd name="T10" fmla="*/ 58 w 193"/>
                <a:gd name="T11" fmla="*/ 184 h 193"/>
                <a:gd name="T12" fmla="*/ 28 w 193"/>
                <a:gd name="T13" fmla="*/ 163 h 193"/>
                <a:gd name="T14" fmla="*/ 8 w 193"/>
                <a:gd name="T15" fmla="*/ 132 h 193"/>
                <a:gd name="T16" fmla="*/ 1 w 193"/>
                <a:gd name="T17" fmla="*/ 95 h 193"/>
                <a:gd name="T18" fmla="*/ 9 w 193"/>
                <a:gd name="T19" fmla="*/ 58 h 193"/>
                <a:gd name="T20" fmla="*/ 30 w 193"/>
                <a:gd name="T21" fmla="*/ 28 h 193"/>
                <a:gd name="T22" fmla="*/ 61 w 193"/>
                <a:gd name="T23" fmla="*/ 8 h 193"/>
                <a:gd name="T24" fmla="*/ 98 w 193"/>
                <a:gd name="T25" fmla="*/ 1 h 193"/>
                <a:gd name="T26" fmla="*/ 135 w 193"/>
                <a:gd name="T27" fmla="*/ 9 h 193"/>
                <a:gd name="T28" fmla="*/ 165 w 193"/>
                <a:gd name="T29" fmla="*/ 30 h 193"/>
                <a:gd name="T30" fmla="*/ 185 w 193"/>
                <a:gd name="T31" fmla="*/ 61 h 193"/>
                <a:gd name="T32" fmla="*/ 170 w 193"/>
                <a:gd name="T33" fmla="*/ 64 h 193"/>
                <a:gd name="T34" fmla="*/ 152 w 193"/>
                <a:gd name="T35" fmla="*/ 39 h 193"/>
                <a:gd name="T36" fmla="*/ 126 w 193"/>
                <a:gd name="T37" fmla="*/ 22 h 193"/>
                <a:gd name="T38" fmla="*/ 95 w 193"/>
                <a:gd name="T39" fmla="*/ 16 h 193"/>
                <a:gd name="T40" fmla="*/ 64 w 193"/>
                <a:gd name="T41" fmla="*/ 23 h 193"/>
                <a:gd name="T42" fmla="*/ 39 w 193"/>
                <a:gd name="T43" fmla="*/ 41 h 193"/>
                <a:gd name="T44" fmla="*/ 22 w 193"/>
                <a:gd name="T45" fmla="*/ 67 h 193"/>
                <a:gd name="T46" fmla="*/ 16 w 193"/>
                <a:gd name="T47" fmla="*/ 98 h 193"/>
                <a:gd name="T48" fmla="*/ 23 w 193"/>
                <a:gd name="T49" fmla="*/ 129 h 193"/>
                <a:gd name="T50" fmla="*/ 41 w 193"/>
                <a:gd name="T51" fmla="*/ 154 h 193"/>
                <a:gd name="T52" fmla="*/ 67 w 193"/>
                <a:gd name="T53" fmla="*/ 171 h 193"/>
                <a:gd name="T54" fmla="*/ 98 w 193"/>
                <a:gd name="T55" fmla="*/ 177 h 193"/>
                <a:gd name="T56" fmla="*/ 129 w 193"/>
                <a:gd name="T57" fmla="*/ 170 h 193"/>
                <a:gd name="T58" fmla="*/ 154 w 193"/>
                <a:gd name="T59" fmla="*/ 152 h 193"/>
                <a:gd name="T60" fmla="*/ 171 w 193"/>
                <a:gd name="T61" fmla="*/ 126 h 193"/>
                <a:gd name="T62" fmla="*/ 177 w 193"/>
                <a:gd name="T63" fmla="*/ 95 h 193"/>
                <a:gd name="T64" fmla="*/ 170 w 193"/>
                <a:gd name="T65" fmla="*/ 64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3" h="193">
                  <a:moveTo>
                    <a:pt x="192" y="95"/>
                  </a:moveTo>
                  <a:cubicBezTo>
                    <a:pt x="193" y="96"/>
                    <a:pt x="193" y="97"/>
                    <a:pt x="192" y="98"/>
                  </a:cubicBezTo>
                  <a:lnTo>
                    <a:pt x="185" y="132"/>
                  </a:lnTo>
                  <a:cubicBezTo>
                    <a:pt x="185" y="133"/>
                    <a:pt x="185" y="134"/>
                    <a:pt x="184" y="135"/>
                  </a:cubicBezTo>
                  <a:lnTo>
                    <a:pt x="165" y="163"/>
                  </a:lnTo>
                  <a:cubicBezTo>
                    <a:pt x="165" y="164"/>
                    <a:pt x="164" y="165"/>
                    <a:pt x="163" y="165"/>
                  </a:cubicBezTo>
                  <a:lnTo>
                    <a:pt x="135" y="184"/>
                  </a:lnTo>
                  <a:cubicBezTo>
                    <a:pt x="134" y="185"/>
                    <a:pt x="133" y="185"/>
                    <a:pt x="132" y="185"/>
                  </a:cubicBezTo>
                  <a:lnTo>
                    <a:pt x="98" y="192"/>
                  </a:lnTo>
                  <a:cubicBezTo>
                    <a:pt x="97" y="193"/>
                    <a:pt x="96" y="193"/>
                    <a:pt x="95" y="192"/>
                  </a:cubicBezTo>
                  <a:lnTo>
                    <a:pt x="61" y="185"/>
                  </a:lnTo>
                  <a:cubicBezTo>
                    <a:pt x="60" y="185"/>
                    <a:pt x="59" y="185"/>
                    <a:pt x="58" y="184"/>
                  </a:cubicBezTo>
                  <a:lnTo>
                    <a:pt x="30" y="165"/>
                  </a:lnTo>
                  <a:cubicBezTo>
                    <a:pt x="29" y="165"/>
                    <a:pt x="28" y="164"/>
                    <a:pt x="28" y="163"/>
                  </a:cubicBezTo>
                  <a:lnTo>
                    <a:pt x="9" y="135"/>
                  </a:lnTo>
                  <a:cubicBezTo>
                    <a:pt x="8" y="134"/>
                    <a:pt x="8" y="133"/>
                    <a:pt x="8" y="132"/>
                  </a:cubicBezTo>
                  <a:lnTo>
                    <a:pt x="1" y="98"/>
                  </a:lnTo>
                  <a:cubicBezTo>
                    <a:pt x="0" y="97"/>
                    <a:pt x="0" y="96"/>
                    <a:pt x="1" y="95"/>
                  </a:cubicBezTo>
                  <a:lnTo>
                    <a:pt x="8" y="61"/>
                  </a:lnTo>
                  <a:cubicBezTo>
                    <a:pt x="8" y="60"/>
                    <a:pt x="8" y="59"/>
                    <a:pt x="9" y="58"/>
                  </a:cubicBezTo>
                  <a:lnTo>
                    <a:pt x="28" y="30"/>
                  </a:lnTo>
                  <a:cubicBezTo>
                    <a:pt x="28" y="29"/>
                    <a:pt x="29" y="28"/>
                    <a:pt x="30" y="28"/>
                  </a:cubicBezTo>
                  <a:lnTo>
                    <a:pt x="58" y="9"/>
                  </a:lnTo>
                  <a:cubicBezTo>
                    <a:pt x="59" y="8"/>
                    <a:pt x="60" y="8"/>
                    <a:pt x="61" y="8"/>
                  </a:cubicBezTo>
                  <a:lnTo>
                    <a:pt x="95" y="1"/>
                  </a:lnTo>
                  <a:cubicBezTo>
                    <a:pt x="96" y="0"/>
                    <a:pt x="97" y="0"/>
                    <a:pt x="98" y="1"/>
                  </a:cubicBezTo>
                  <a:lnTo>
                    <a:pt x="132" y="8"/>
                  </a:lnTo>
                  <a:cubicBezTo>
                    <a:pt x="133" y="8"/>
                    <a:pt x="134" y="8"/>
                    <a:pt x="135" y="9"/>
                  </a:cubicBezTo>
                  <a:lnTo>
                    <a:pt x="163" y="28"/>
                  </a:lnTo>
                  <a:cubicBezTo>
                    <a:pt x="164" y="28"/>
                    <a:pt x="165" y="29"/>
                    <a:pt x="165" y="30"/>
                  </a:cubicBezTo>
                  <a:lnTo>
                    <a:pt x="184" y="58"/>
                  </a:lnTo>
                  <a:cubicBezTo>
                    <a:pt x="185" y="59"/>
                    <a:pt x="185" y="60"/>
                    <a:pt x="185" y="61"/>
                  </a:cubicBezTo>
                  <a:lnTo>
                    <a:pt x="192" y="95"/>
                  </a:lnTo>
                  <a:close/>
                  <a:moveTo>
                    <a:pt x="170" y="64"/>
                  </a:moveTo>
                  <a:lnTo>
                    <a:pt x="171" y="67"/>
                  </a:lnTo>
                  <a:lnTo>
                    <a:pt x="152" y="39"/>
                  </a:lnTo>
                  <a:lnTo>
                    <a:pt x="154" y="41"/>
                  </a:lnTo>
                  <a:lnTo>
                    <a:pt x="126" y="22"/>
                  </a:lnTo>
                  <a:lnTo>
                    <a:pt x="129" y="23"/>
                  </a:lnTo>
                  <a:lnTo>
                    <a:pt x="95" y="16"/>
                  </a:lnTo>
                  <a:lnTo>
                    <a:pt x="98" y="16"/>
                  </a:lnTo>
                  <a:lnTo>
                    <a:pt x="64" y="23"/>
                  </a:lnTo>
                  <a:lnTo>
                    <a:pt x="67" y="22"/>
                  </a:lnTo>
                  <a:lnTo>
                    <a:pt x="39" y="41"/>
                  </a:lnTo>
                  <a:lnTo>
                    <a:pt x="41" y="39"/>
                  </a:lnTo>
                  <a:lnTo>
                    <a:pt x="22" y="67"/>
                  </a:lnTo>
                  <a:lnTo>
                    <a:pt x="23" y="64"/>
                  </a:lnTo>
                  <a:lnTo>
                    <a:pt x="16" y="98"/>
                  </a:lnTo>
                  <a:lnTo>
                    <a:pt x="16" y="95"/>
                  </a:lnTo>
                  <a:lnTo>
                    <a:pt x="23" y="129"/>
                  </a:lnTo>
                  <a:lnTo>
                    <a:pt x="22" y="126"/>
                  </a:lnTo>
                  <a:lnTo>
                    <a:pt x="41" y="154"/>
                  </a:lnTo>
                  <a:lnTo>
                    <a:pt x="39" y="152"/>
                  </a:lnTo>
                  <a:lnTo>
                    <a:pt x="67" y="171"/>
                  </a:lnTo>
                  <a:lnTo>
                    <a:pt x="64" y="170"/>
                  </a:lnTo>
                  <a:lnTo>
                    <a:pt x="98" y="177"/>
                  </a:lnTo>
                  <a:lnTo>
                    <a:pt x="95" y="177"/>
                  </a:lnTo>
                  <a:lnTo>
                    <a:pt x="129" y="170"/>
                  </a:lnTo>
                  <a:lnTo>
                    <a:pt x="126" y="171"/>
                  </a:lnTo>
                  <a:lnTo>
                    <a:pt x="154" y="152"/>
                  </a:lnTo>
                  <a:lnTo>
                    <a:pt x="152" y="154"/>
                  </a:lnTo>
                  <a:lnTo>
                    <a:pt x="171" y="126"/>
                  </a:lnTo>
                  <a:lnTo>
                    <a:pt x="170" y="129"/>
                  </a:lnTo>
                  <a:lnTo>
                    <a:pt x="177" y="95"/>
                  </a:lnTo>
                  <a:lnTo>
                    <a:pt x="177" y="98"/>
                  </a:lnTo>
                  <a:lnTo>
                    <a:pt x="170" y="64"/>
                  </a:lnTo>
                  <a:close/>
                </a:path>
              </a:pathLst>
            </a:custGeom>
            <a:solidFill>
              <a:srgbClr val="000000"/>
            </a:solidFill>
            <a:ln w="7938"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6" name="Oval 38"/>
            <p:cNvSpPr>
              <a:spLocks noChangeArrowheads="1"/>
            </p:cNvSpPr>
            <p:nvPr/>
          </p:nvSpPr>
          <p:spPr bwMode="auto">
            <a:xfrm>
              <a:off x="4232564" y="2757489"/>
              <a:ext cx="93662" cy="85725"/>
            </a:xfrm>
            <a:prstGeom prst="ellipse">
              <a:avLst/>
            </a:prstGeom>
            <a:solidFill>
              <a:srgbClr val="FF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7" name="Freeform 39"/>
            <p:cNvSpPr>
              <a:spLocks noEditPoints="1"/>
            </p:cNvSpPr>
            <p:nvPr/>
          </p:nvSpPr>
          <p:spPr bwMode="auto">
            <a:xfrm>
              <a:off x="4227802" y="2752726"/>
              <a:ext cx="103187" cy="95250"/>
            </a:xfrm>
            <a:custGeom>
              <a:avLst/>
              <a:gdLst>
                <a:gd name="T0" fmla="*/ 192 w 193"/>
                <a:gd name="T1" fmla="*/ 90 h 177"/>
                <a:gd name="T2" fmla="*/ 184 w 193"/>
                <a:gd name="T3" fmla="*/ 124 h 177"/>
                <a:gd name="T4" fmla="*/ 163 w 193"/>
                <a:gd name="T5" fmla="*/ 152 h 177"/>
                <a:gd name="T6" fmla="*/ 132 w 193"/>
                <a:gd name="T7" fmla="*/ 170 h 177"/>
                <a:gd name="T8" fmla="*/ 95 w 193"/>
                <a:gd name="T9" fmla="*/ 176 h 177"/>
                <a:gd name="T10" fmla="*/ 58 w 193"/>
                <a:gd name="T11" fmla="*/ 169 h 177"/>
                <a:gd name="T12" fmla="*/ 28 w 193"/>
                <a:gd name="T13" fmla="*/ 150 h 177"/>
                <a:gd name="T14" fmla="*/ 8 w 193"/>
                <a:gd name="T15" fmla="*/ 121 h 177"/>
                <a:gd name="T16" fmla="*/ 1 w 193"/>
                <a:gd name="T17" fmla="*/ 87 h 177"/>
                <a:gd name="T18" fmla="*/ 9 w 193"/>
                <a:gd name="T19" fmla="*/ 53 h 177"/>
                <a:gd name="T20" fmla="*/ 30 w 193"/>
                <a:gd name="T21" fmla="*/ 26 h 177"/>
                <a:gd name="T22" fmla="*/ 61 w 193"/>
                <a:gd name="T23" fmla="*/ 7 h 177"/>
                <a:gd name="T24" fmla="*/ 98 w 193"/>
                <a:gd name="T25" fmla="*/ 1 h 177"/>
                <a:gd name="T26" fmla="*/ 135 w 193"/>
                <a:gd name="T27" fmla="*/ 8 h 177"/>
                <a:gd name="T28" fmla="*/ 165 w 193"/>
                <a:gd name="T29" fmla="*/ 28 h 177"/>
                <a:gd name="T30" fmla="*/ 185 w 193"/>
                <a:gd name="T31" fmla="*/ 56 h 177"/>
                <a:gd name="T32" fmla="*/ 170 w 193"/>
                <a:gd name="T33" fmla="*/ 59 h 177"/>
                <a:gd name="T34" fmla="*/ 152 w 193"/>
                <a:gd name="T35" fmla="*/ 37 h 177"/>
                <a:gd name="T36" fmla="*/ 126 w 193"/>
                <a:gd name="T37" fmla="*/ 21 h 177"/>
                <a:gd name="T38" fmla="*/ 95 w 193"/>
                <a:gd name="T39" fmla="*/ 16 h 177"/>
                <a:gd name="T40" fmla="*/ 64 w 193"/>
                <a:gd name="T41" fmla="*/ 22 h 177"/>
                <a:gd name="T42" fmla="*/ 39 w 193"/>
                <a:gd name="T43" fmla="*/ 39 h 177"/>
                <a:gd name="T44" fmla="*/ 22 w 193"/>
                <a:gd name="T45" fmla="*/ 62 h 177"/>
                <a:gd name="T46" fmla="*/ 16 w 193"/>
                <a:gd name="T47" fmla="*/ 90 h 177"/>
                <a:gd name="T48" fmla="*/ 23 w 193"/>
                <a:gd name="T49" fmla="*/ 118 h 177"/>
                <a:gd name="T50" fmla="*/ 41 w 193"/>
                <a:gd name="T51" fmla="*/ 141 h 177"/>
                <a:gd name="T52" fmla="*/ 67 w 193"/>
                <a:gd name="T53" fmla="*/ 156 h 177"/>
                <a:gd name="T54" fmla="*/ 98 w 193"/>
                <a:gd name="T55" fmla="*/ 161 h 177"/>
                <a:gd name="T56" fmla="*/ 129 w 193"/>
                <a:gd name="T57" fmla="*/ 155 h 177"/>
                <a:gd name="T58" fmla="*/ 154 w 193"/>
                <a:gd name="T59" fmla="*/ 139 h 177"/>
                <a:gd name="T60" fmla="*/ 171 w 193"/>
                <a:gd name="T61" fmla="*/ 115 h 177"/>
                <a:gd name="T62" fmla="*/ 177 w 193"/>
                <a:gd name="T63" fmla="*/ 87 h 177"/>
                <a:gd name="T64" fmla="*/ 170 w 193"/>
                <a:gd name="T65" fmla="*/ 5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3" h="177">
                  <a:moveTo>
                    <a:pt x="192" y="87"/>
                  </a:moveTo>
                  <a:cubicBezTo>
                    <a:pt x="193" y="88"/>
                    <a:pt x="193" y="89"/>
                    <a:pt x="192" y="90"/>
                  </a:cubicBezTo>
                  <a:lnTo>
                    <a:pt x="185" y="121"/>
                  </a:lnTo>
                  <a:cubicBezTo>
                    <a:pt x="185" y="122"/>
                    <a:pt x="185" y="123"/>
                    <a:pt x="184" y="124"/>
                  </a:cubicBezTo>
                  <a:lnTo>
                    <a:pt x="165" y="150"/>
                  </a:lnTo>
                  <a:cubicBezTo>
                    <a:pt x="164" y="151"/>
                    <a:pt x="164" y="152"/>
                    <a:pt x="163" y="152"/>
                  </a:cubicBezTo>
                  <a:lnTo>
                    <a:pt x="135" y="169"/>
                  </a:lnTo>
                  <a:cubicBezTo>
                    <a:pt x="134" y="170"/>
                    <a:pt x="133" y="170"/>
                    <a:pt x="132" y="170"/>
                  </a:cubicBezTo>
                  <a:lnTo>
                    <a:pt x="98" y="176"/>
                  </a:lnTo>
                  <a:cubicBezTo>
                    <a:pt x="97" y="177"/>
                    <a:pt x="96" y="177"/>
                    <a:pt x="95" y="176"/>
                  </a:cubicBezTo>
                  <a:lnTo>
                    <a:pt x="61" y="170"/>
                  </a:lnTo>
                  <a:cubicBezTo>
                    <a:pt x="60" y="170"/>
                    <a:pt x="59" y="170"/>
                    <a:pt x="58" y="169"/>
                  </a:cubicBezTo>
                  <a:lnTo>
                    <a:pt x="30" y="152"/>
                  </a:lnTo>
                  <a:cubicBezTo>
                    <a:pt x="29" y="152"/>
                    <a:pt x="29" y="151"/>
                    <a:pt x="28" y="150"/>
                  </a:cubicBezTo>
                  <a:lnTo>
                    <a:pt x="9" y="124"/>
                  </a:lnTo>
                  <a:cubicBezTo>
                    <a:pt x="8" y="123"/>
                    <a:pt x="8" y="122"/>
                    <a:pt x="8" y="121"/>
                  </a:cubicBezTo>
                  <a:lnTo>
                    <a:pt x="1" y="90"/>
                  </a:lnTo>
                  <a:cubicBezTo>
                    <a:pt x="0" y="89"/>
                    <a:pt x="0" y="88"/>
                    <a:pt x="1" y="87"/>
                  </a:cubicBezTo>
                  <a:lnTo>
                    <a:pt x="8" y="56"/>
                  </a:lnTo>
                  <a:cubicBezTo>
                    <a:pt x="8" y="55"/>
                    <a:pt x="8" y="54"/>
                    <a:pt x="9" y="53"/>
                  </a:cubicBezTo>
                  <a:lnTo>
                    <a:pt x="28" y="28"/>
                  </a:lnTo>
                  <a:cubicBezTo>
                    <a:pt x="29" y="27"/>
                    <a:pt x="29" y="26"/>
                    <a:pt x="30" y="26"/>
                  </a:cubicBezTo>
                  <a:lnTo>
                    <a:pt x="58" y="8"/>
                  </a:lnTo>
                  <a:cubicBezTo>
                    <a:pt x="59" y="7"/>
                    <a:pt x="60" y="7"/>
                    <a:pt x="61" y="7"/>
                  </a:cubicBezTo>
                  <a:lnTo>
                    <a:pt x="95" y="1"/>
                  </a:lnTo>
                  <a:cubicBezTo>
                    <a:pt x="96" y="0"/>
                    <a:pt x="97" y="0"/>
                    <a:pt x="98" y="1"/>
                  </a:cubicBezTo>
                  <a:lnTo>
                    <a:pt x="132" y="7"/>
                  </a:lnTo>
                  <a:cubicBezTo>
                    <a:pt x="133" y="7"/>
                    <a:pt x="134" y="7"/>
                    <a:pt x="135" y="8"/>
                  </a:cubicBezTo>
                  <a:lnTo>
                    <a:pt x="163" y="26"/>
                  </a:lnTo>
                  <a:cubicBezTo>
                    <a:pt x="164" y="26"/>
                    <a:pt x="164" y="27"/>
                    <a:pt x="165" y="28"/>
                  </a:cubicBezTo>
                  <a:lnTo>
                    <a:pt x="184" y="53"/>
                  </a:lnTo>
                  <a:cubicBezTo>
                    <a:pt x="185" y="54"/>
                    <a:pt x="185" y="55"/>
                    <a:pt x="185" y="56"/>
                  </a:cubicBezTo>
                  <a:lnTo>
                    <a:pt x="192" y="87"/>
                  </a:lnTo>
                  <a:close/>
                  <a:moveTo>
                    <a:pt x="170" y="59"/>
                  </a:moveTo>
                  <a:lnTo>
                    <a:pt x="171" y="62"/>
                  </a:lnTo>
                  <a:lnTo>
                    <a:pt x="152" y="37"/>
                  </a:lnTo>
                  <a:lnTo>
                    <a:pt x="154" y="39"/>
                  </a:lnTo>
                  <a:lnTo>
                    <a:pt x="126" y="21"/>
                  </a:lnTo>
                  <a:lnTo>
                    <a:pt x="129" y="22"/>
                  </a:lnTo>
                  <a:lnTo>
                    <a:pt x="95" y="16"/>
                  </a:lnTo>
                  <a:lnTo>
                    <a:pt x="98" y="16"/>
                  </a:lnTo>
                  <a:lnTo>
                    <a:pt x="64" y="22"/>
                  </a:lnTo>
                  <a:lnTo>
                    <a:pt x="67" y="21"/>
                  </a:lnTo>
                  <a:lnTo>
                    <a:pt x="39" y="39"/>
                  </a:lnTo>
                  <a:lnTo>
                    <a:pt x="41" y="37"/>
                  </a:lnTo>
                  <a:lnTo>
                    <a:pt x="22" y="62"/>
                  </a:lnTo>
                  <a:lnTo>
                    <a:pt x="23" y="59"/>
                  </a:lnTo>
                  <a:lnTo>
                    <a:pt x="16" y="90"/>
                  </a:lnTo>
                  <a:lnTo>
                    <a:pt x="16" y="87"/>
                  </a:lnTo>
                  <a:lnTo>
                    <a:pt x="23" y="118"/>
                  </a:lnTo>
                  <a:lnTo>
                    <a:pt x="22" y="115"/>
                  </a:lnTo>
                  <a:lnTo>
                    <a:pt x="41" y="141"/>
                  </a:lnTo>
                  <a:lnTo>
                    <a:pt x="39" y="139"/>
                  </a:lnTo>
                  <a:lnTo>
                    <a:pt x="67" y="156"/>
                  </a:lnTo>
                  <a:lnTo>
                    <a:pt x="64" y="155"/>
                  </a:lnTo>
                  <a:lnTo>
                    <a:pt x="98" y="161"/>
                  </a:lnTo>
                  <a:lnTo>
                    <a:pt x="95" y="161"/>
                  </a:lnTo>
                  <a:lnTo>
                    <a:pt x="129" y="155"/>
                  </a:lnTo>
                  <a:lnTo>
                    <a:pt x="126" y="156"/>
                  </a:lnTo>
                  <a:lnTo>
                    <a:pt x="154" y="139"/>
                  </a:lnTo>
                  <a:lnTo>
                    <a:pt x="152" y="141"/>
                  </a:lnTo>
                  <a:lnTo>
                    <a:pt x="171" y="115"/>
                  </a:lnTo>
                  <a:lnTo>
                    <a:pt x="170" y="118"/>
                  </a:lnTo>
                  <a:lnTo>
                    <a:pt x="177" y="87"/>
                  </a:lnTo>
                  <a:lnTo>
                    <a:pt x="177" y="90"/>
                  </a:lnTo>
                  <a:lnTo>
                    <a:pt x="170" y="59"/>
                  </a:lnTo>
                  <a:close/>
                </a:path>
              </a:pathLst>
            </a:custGeom>
            <a:solidFill>
              <a:srgbClr val="000000"/>
            </a:solidFill>
            <a:ln w="7938"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8" name="Oval 40"/>
            <p:cNvSpPr>
              <a:spLocks noChangeArrowheads="1"/>
            </p:cNvSpPr>
            <p:nvPr/>
          </p:nvSpPr>
          <p:spPr bwMode="auto">
            <a:xfrm>
              <a:off x="5913727" y="4430714"/>
              <a:ext cx="93662" cy="84138"/>
            </a:xfrm>
            <a:prstGeom prst="ellipse">
              <a:avLst/>
            </a:prstGeom>
            <a:solidFill>
              <a:srgbClr val="FF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9" name="Freeform 41"/>
            <p:cNvSpPr>
              <a:spLocks noEditPoints="1"/>
            </p:cNvSpPr>
            <p:nvPr/>
          </p:nvSpPr>
          <p:spPr bwMode="auto">
            <a:xfrm>
              <a:off x="5908964" y="4425951"/>
              <a:ext cx="103187" cy="93663"/>
            </a:xfrm>
            <a:custGeom>
              <a:avLst/>
              <a:gdLst>
                <a:gd name="T0" fmla="*/ 192 w 193"/>
                <a:gd name="T1" fmla="*/ 90 h 177"/>
                <a:gd name="T2" fmla="*/ 184 w 193"/>
                <a:gd name="T3" fmla="*/ 124 h 177"/>
                <a:gd name="T4" fmla="*/ 163 w 193"/>
                <a:gd name="T5" fmla="*/ 152 h 177"/>
                <a:gd name="T6" fmla="*/ 132 w 193"/>
                <a:gd name="T7" fmla="*/ 170 h 177"/>
                <a:gd name="T8" fmla="*/ 95 w 193"/>
                <a:gd name="T9" fmla="*/ 176 h 177"/>
                <a:gd name="T10" fmla="*/ 58 w 193"/>
                <a:gd name="T11" fmla="*/ 169 h 177"/>
                <a:gd name="T12" fmla="*/ 28 w 193"/>
                <a:gd name="T13" fmla="*/ 150 h 177"/>
                <a:gd name="T14" fmla="*/ 8 w 193"/>
                <a:gd name="T15" fmla="*/ 121 h 177"/>
                <a:gd name="T16" fmla="*/ 1 w 193"/>
                <a:gd name="T17" fmla="*/ 87 h 177"/>
                <a:gd name="T18" fmla="*/ 9 w 193"/>
                <a:gd name="T19" fmla="*/ 53 h 177"/>
                <a:gd name="T20" fmla="*/ 30 w 193"/>
                <a:gd name="T21" fmla="*/ 26 h 177"/>
                <a:gd name="T22" fmla="*/ 61 w 193"/>
                <a:gd name="T23" fmla="*/ 7 h 177"/>
                <a:gd name="T24" fmla="*/ 98 w 193"/>
                <a:gd name="T25" fmla="*/ 1 h 177"/>
                <a:gd name="T26" fmla="*/ 135 w 193"/>
                <a:gd name="T27" fmla="*/ 8 h 177"/>
                <a:gd name="T28" fmla="*/ 165 w 193"/>
                <a:gd name="T29" fmla="*/ 28 h 177"/>
                <a:gd name="T30" fmla="*/ 185 w 193"/>
                <a:gd name="T31" fmla="*/ 56 h 177"/>
                <a:gd name="T32" fmla="*/ 170 w 193"/>
                <a:gd name="T33" fmla="*/ 59 h 177"/>
                <a:gd name="T34" fmla="*/ 152 w 193"/>
                <a:gd name="T35" fmla="*/ 37 h 177"/>
                <a:gd name="T36" fmla="*/ 126 w 193"/>
                <a:gd name="T37" fmla="*/ 21 h 177"/>
                <a:gd name="T38" fmla="*/ 95 w 193"/>
                <a:gd name="T39" fmla="*/ 16 h 177"/>
                <a:gd name="T40" fmla="*/ 64 w 193"/>
                <a:gd name="T41" fmla="*/ 22 h 177"/>
                <a:gd name="T42" fmla="*/ 39 w 193"/>
                <a:gd name="T43" fmla="*/ 39 h 177"/>
                <a:gd name="T44" fmla="*/ 22 w 193"/>
                <a:gd name="T45" fmla="*/ 62 h 177"/>
                <a:gd name="T46" fmla="*/ 16 w 193"/>
                <a:gd name="T47" fmla="*/ 90 h 177"/>
                <a:gd name="T48" fmla="*/ 23 w 193"/>
                <a:gd name="T49" fmla="*/ 118 h 177"/>
                <a:gd name="T50" fmla="*/ 41 w 193"/>
                <a:gd name="T51" fmla="*/ 141 h 177"/>
                <a:gd name="T52" fmla="*/ 67 w 193"/>
                <a:gd name="T53" fmla="*/ 156 h 177"/>
                <a:gd name="T54" fmla="*/ 98 w 193"/>
                <a:gd name="T55" fmla="*/ 161 h 177"/>
                <a:gd name="T56" fmla="*/ 129 w 193"/>
                <a:gd name="T57" fmla="*/ 155 h 177"/>
                <a:gd name="T58" fmla="*/ 154 w 193"/>
                <a:gd name="T59" fmla="*/ 139 h 177"/>
                <a:gd name="T60" fmla="*/ 171 w 193"/>
                <a:gd name="T61" fmla="*/ 115 h 177"/>
                <a:gd name="T62" fmla="*/ 177 w 193"/>
                <a:gd name="T63" fmla="*/ 87 h 177"/>
                <a:gd name="T64" fmla="*/ 170 w 193"/>
                <a:gd name="T65" fmla="*/ 5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3" h="177">
                  <a:moveTo>
                    <a:pt x="192" y="87"/>
                  </a:moveTo>
                  <a:cubicBezTo>
                    <a:pt x="193" y="88"/>
                    <a:pt x="193" y="89"/>
                    <a:pt x="192" y="90"/>
                  </a:cubicBezTo>
                  <a:lnTo>
                    <a:pt x="185" y="121"/>
                  </a:lnTo>
                  <a:cubicBezTo>
                    <a:pt x="185" y="122"/>
                    <a:pt x="185" y="123"/>
                    <a:pt x="184" y="124"/>
                  </a:cubicBezTo>
                  <a:lnTo>
                    <a:pt x="165" y="150"/>
                  </a:lnTo>
                  <a:cubicBezTo>
                    <a:pt x="164" y="151"/>
                    <a:pt x="164" y="152"/>
                    <a:pt x="163" y="152"/>
                  </a:cubicBezTo>
                  <a:lnTo>
                    <a:pt x="135" y="169"/>
                  </a:lnTo>
                  <a:cubicBezTo>
                    <a:pt x="134" y="170"/>
                    <a:pt x="133" y="170"/>
                    <a:pt x="132" y="170"/>
                  </a:cubicBezTo>
                  <a:lnTo>
                    <a:pt x="98" y="176"/>
                  </a:lnTo>
                  <a:cubicBezTo>
                    <a:pt x="97" y="177"/>
                    <a:pt x="96" y="177"/>
                    <a:pt x="95" y="176"/>
                  </a:cubicBezTo>
                  <a:lnTo>
                    <a:pt x="61" y="170"/>
                  </a:lnTo>
                  <a:cubicBezTo>
                    <a:pt x="60" y="170"/>
                    <a:pt x="59" y="170"/>
                    <a:pt x="58" y="169"/>
                  </a:cubicBezTo>
                  <a:lnTo>
                    <a:pt x="30" y="152"/>
                  </a:lnTo>
                  <a:cubicBezTo>
                    <a:pt x="29" y="152"/>
                    <a:pt x="29" y="151"/>
                    <a:pt x="28" y="150"/>
                  </a:cubicBezTo>
                  <a:lnTo>
                    <a:pt x="9" y="124"/>
                  </a:lnTo>
                  <a:cubicBezTo>
                    <a:pt x="8" y="123"/>
                    <a:pt x="8" y="122"/>
                    <a:pt x="8" y="121"/>
                  </a:cubicBezTo>
                  <a:lnTo>
                    <a:pt x="1" y="90"/>
                  </a:lnTo>
                  <a:cubicBezTo>
                    <a:pt x="0" y="89"/>
                    <a:pt x="0" y="88"/>
                    <a:pt x="1" y="87"/>
                  </a:cubicBezTo>
                  <a:lnTo>
                    <a:pt x="8" y="56"/>
                  </a:lnTo>
                  <a:cubicBezTo>
                    <a:pt x="8" y="55"/>
                    <a:pt x="8" y="54"/>
                    <a:pt x="9" y="53"/>
                  </a:cubicBezTo>
                  <a:lnTo>
                    <a:pt x="28" y="28"/>
                  </a:lnTo>
                  <a:cubicBezTo>
                    <a:pt x="29" y="27"/>
                    <a:pt x="29" y="26"/>
                    <a:pt x="30" y="26"/>
                  </a:cubicBezTo>
                  <a:lnTo>
                    <a:pt x="58" y="8"/>
                  </a:lnTo>
                  <a:cubicBezTo>
                    <a:pt x="59" y="7"/>
                    <a:pt x="60" y="7"/>
                    <a:pt x="61" y="7"/>
                  </a:cubicBezTo>
                  <a:lnTo>
                    <a:pt x="95" y="1"/>
                  </a:lnTo>
                  <a:cubicBezTo>
                    <a:pt x="96" y="0"/>
                    <a:pt x="97" y="0"/>
                    <a:pt x="98" y="1"/>
                  </a:cubicBezTo>
                  <a:lnTo>
                    <a:pt x="132" y="7"/>
                  </a:lnTo>
                  <a:cubicBezTo>
                    <a:pt x="133" y="7"/>
                    <a:pt x="134" y="7"/>
                    <a:pt x="135" y="8"/>
                  </a:cubicBezTo>
                  <a:lnTo>
                    <a:pt x="163" y="26"/>
                  </a:lnTo>
                  <a:cubicBezTo>
                    <a:pt x="164" y="26"/>
                    <a:pt x="164" y="27"/>
                    <a:pt x="165" y="28"/>
                  </a:cubicBezTo>
                  <a:lnTo>
                    <a:pt x="184" y="53"/>
                  </a:lnTo>
                  <a:cubicBezTo>
                    <a:pt x="185" y="54"/>
                    <a:pt x="185" y="55"/>
                    <a:pt x="185" y="56"/>
                  </a:cubicBezTo>
                  <a:lnTo>
                    <a:pt x="192" y="87"/>
                  </a:lnTo>
                  <a:close/>
                  <a:moveTo>
                    <a:pt x="170" y="59"/>
                  </a:moveTo>
                  <a:lnTo>
                    <a:pt x="171" y="62"/>
                  </a:lnTo>
                  <a:lnTo>
                    <a:pt x="152" y="37"/>
                  </a:lnTo>
                  <a:lnTo>
                    <a:pt x="154" y="39"/>
                  </a:lnTo>
                  <a:lnTo>
                    <a:pt x="126" y="21"/>
                  </a:lnTo>
                  <a:lnTo>
                    <a:pt x="129" y="22"/>
                  </a:lnTo>
                  <a:lnTo>
                    <a:pt x="95" y="16"/>
                  </a:lnTo>
                  <a:lnTo>
                    <a:pt x="98" y="16"/>
                  </a:lnTo>
                  <a:lnTo>
                    <a:pt x="64" y="22"/>
                  </a:lnTo>
                  <a:lnTo>
                    <a:pt x="67" y="21"/>
                  </a:lnTo>
                  <a:lnTo>
                    <a:pt x="39" y="39"/>
                  </a:lnTo>
                  <a:lnTo>
                    <a:pt x="41" y="37"/>
                  </a:lnTo>
                  <a:lnTo>
                    <a:pt x="22" y="62"/>
                  </a:lnTo>
                  <a:lnTo>
                    <a:pt x="23" y="59"/>
                  </a:lnTo>
                  <a:lnTo>
                    <a:pt x="16" y="90"/>
                  </a:lnTo>
                  <a:lnTo>
                    <a:pt x="16" y="87"/>
                  </a:lnTo>
                  <a:lnTo>
                    <a:pt x="23" y="118"/>
                  </a:lnTo>
                  <a:lnTo>
                    <a:pt x="22" y="115"/>
                  </a:lnTo>
                  <a:lnTo>
                    <a:pt x="41" y="141"/>
                  </a:lnTo>
                  <a:lnTo>
                    <a:pt x="39" y="139"/>
                  </a:lnTo>
                  <a:lnTo>
                    <a:pt x="67" y="156"/>
                  </a:lnTo>
                  <a:lnTo>
                    <a:pt x="64" y="155"/>
                  </a:lnTo>
                  <a:lnTo>
                    <a:pt x="98" y="161"/>
                  </a:lnTo>
                  <a:lnTo>
                    <a:pt x="95" y="161"/>
                  </a:lnTo>
                  <a:lnTo>
                    <a:pt x="129" y="155"/>
                  </a:lnTo>
                  <a:lnTo>
                    <a:pt x="126" y="156"/>
                  </a:lnTo>
                  <a:lnTo>
                    <a:pt x="154" y="139"/>
                  </a:lnTo>
                  <a:lnTo>
                    <a:pt x="152" y="141"/>
                  </a:lnTo>
                  <a:lnTo>
                    <a:pt x="171" y="115"/>
                  </a:lnTo>
                  <a:lnTo>
                    <a:pt x="170" y="118"/>
                  </a:lnTo>
                  <a:lnTo>
                    <a:pt x="177" y="87"/>
                  </a:lnTo>
                  <a:lnTo>
                    <a:pt x="177" y="90"/>
                  </a:lnTo>
                  <a:lnTo>
                    <a:pt x="170" y="59"/>
                  </a:lnTo>
                  <a:close/>
                </a:path>
              </a:pathLst>
            </a:custGeom>
            <a:solidFill>
              <a:srgbClr val="000000"/>
            </a:solidFill>
            <a:ln w="7938"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40" name="Oval 42"/>
            <p:cNvSpPr>
              <a:spLocks noChangeArrowheads="1"/>
            </p:cNvSpPr>
            <p:nvPr/>
          </p:nvSpPr>
          <p:spPr bwMode="auto">
            <a:xfrm>
              <a:off x="5400964" y="1895476"/>
              <a:ext cx="93662" cy="93663"/>
            </a:xfrm>
            <a:prstGeom prst="ellipse">
              <a:avLst/>
            </a:prstGeom>
            <a:solidFill>
              <a:srgbClr val="FF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41" name="Freeform 43"/>
            <p:cNvSpPr>
              <a:spLocks noEditPoints="1"/>
            </p:cNvSpPr>
            <p:nvPr/>
          </p:nvSpPr>
          <p:spPr bwMode="auto">
            <a:xfrm>
              <a:off x="5397789" y="1890714"/>
              <a:ext cx="101600" cy="103188"/>
            </a:xfrm>
            <a:custGeom>
              <a:avLst/>
              <a:gdLst>
                <a:gd name="T0" fmla="*/ 192 w 193"/>
                <a:gd name="T1" fmla="*/ 98 h 193"/>
                <a:gd name="T2" fmla="*/ 184 w 193"/>
                <a:gd name="T3" fmla="*/ 135 h 193"/>
                <a:gd name="T4" fmla="*/ 163 w 193"/>
                <a:gd name="T5" fmla="*/ 165 h 193"/>
                <a:gd name="T6" fmla="*/ 132 w 193"/>
                <a:gd name="T7" fmla="*/ 185 h 193"/>
                <a:gd name="T8" fmla="*/ 95 w 193"/>
                <a:gd name="T9" fmla="*/ 192 h 193"/>
                <a:gd name="T10" fmla="*/ 58 w 193"/>
                <a:gd name="T11" fmla="*/ 184 h 193"/>
                <a:gd name="T12" fmla="*/ 28 w 193"/>
                <a:gd name="T13" fmla="*/ 163 h 193"/>
                <a:gd name="T14" fmla="*/ 8 w 193"/>
                <a:gd name="T15" fmla="*/ 132 h 193"/>
                <a:gd name="T16" fmla="*/ 1 w 193"/>
                <a:gd name="T17" fmla="*/ 95 h 193"/>
                <a:gd name="T18" fmla="*/ 9 w 193"/>
                <a:gd name="T19" fmla="*/ 58 h 193"/>
                <a:gd name="T20" fmla="*/ 30 w 193"/>
                <a:gd name="T21" fmla="*/ 28 h 193"/>
                <a:gd name="T22" fmla="*/ 61 w 193"/>
                <a:gd name="T23" fmla="*/ 8 h 193"/>
                <a:gd name="T24" fmla="*/ 98 w 193"/>
                <a:gd name="T25" fmla="*/ 1 h 193"/>
                <a:gd name="T26" fmla="*/ 135 w 193"/>
                <a:gd name="T27" fmla="*/ 9 h 193"/>
                <a:gd name="T28" fmla="*/ 165 w 193"/>
                <a:gd name="T29" fmla="*/ 30 h 193"/>
                <a:gd name="T30" fmla="*/ 185 w 193"/>
                <a:gd name="T31" fmla="*/ 61 h 193"/>
                <a:gd name="T32" fmla="*/ 170 w 193"/>
                <a:gd name="T33" fmla="*/ 64 h 193"/>
                <a:gd name="T34" fmla="*/ 152 w 193"/>
                <a:gd name="T35" fmla="*/ 39 h 193"/>
                <a:gd name="T36" fmla="*/ 126 w 193"/>
                <a:gd name="T37" fmla="*/ 22 h 193"/>
                <a:gd name="T38" fmla="*/ 95 w 193"/>
                <a:gd name="T39" fmla="*/ 16 h 193"/>
                <a:gd name="T40" fmla="*/ 64 w 193"/>
                <a:gd name="T41" fmla="*/ 23 h 193"/>
                <a:gd name="T42" fmla="*/ 39 w 193"/>
                <a:gd name="T43" fmla="*/ 41 h 193"/>
                <a:gd name="T44" fmla="*/ 22 w 193"/>
                <a:gd name="T45" fmla="*/ 67 h 193"/>
                <a:gd name="T46" fmla="*/ 16 w 193"/>
                <a:gd name="T47" fmla="*/ 98 h 193"/>
                <a:gd name="T48" fmla="*/ 23 w 193"/>
                <a:gd name="T49" fmla="*/ 129 h 193"/>
                <a:gd name="T50" fmla="*/ 41 w 193"/>
                <a:gd name="T51" fmla="*/ 154 h 193"/>
                <a:gd name="T52" fmla="*/ 67 w 193"/>
                <a:gd name="T53" fmla="*/ 171 h 193"/>
                <a:gd name="T54" fmla="*/ 98 w 193"/>
                <a:gd name="T55" fmla="*/ 177 h 193"/>
                <a:gd name="T56" fmla="*/ 129 w 193"/>
                <a:gd name="T57" fmla="*/ 170 h 193"/>
                <a:gd name="T58" fmla="*/ 154 w 193"/>
                <a:gd name="T59" fmla="*/ 152 h 193"/>
                <a:gd name="T60" fmla="*/ 171 w 193"/>
                <a:gd name="T61" fmla="*/ 126 h 193"/>
                <a:gd name="T62" fmla="*/ 177 w 193"/>
                <a:gd name="T63" fmla="*/ 95 h 193"/>
                <a:gd name="T64" fmla="*/ 170 w 193"/>
                <a:gd name="T65" fmla="*/ 64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3" h="193">
                  <a:moveTo>
                    <a:pt x="192" y="95"/>
                  </a:moveTo>
                  <a:cubicBezTo>
                    <a:pt x="193" y="96"/>
                    <a:pt x="193" y="97"/>
                    <a:pt x="192" y="98"/>
                  </a:cubicBezTo>
                  <a:lnTo>
                    <a:pt x="185" y="132"/>
                  </a:lnTo>
                  <a:cubicBezTo>
                    <a:pt x="185" y="133"/>
                    <a:pt x="185" y="134"/>
                    <a:pt x="184" y="135"/>
                  </a:cubicBezTo>
                  <a:lnTo>
                    <a:pt x="165" y="163"/>
                  </a:lnTo>
                  <a:cubicBezTo>
                    <a:pt x="165" y="164"/>
                    <a:pt x="164" y="165"/>
                    <a:pt x="163" y="165"/>
                  </a:cubicBezTo>
                  <a:lnTo>
                    <a:pt x="135" y="184"/>
                  </a:lnTo>
                  <a:cubicBezTo>
                    <a:pt x="134" y="185"/>
                    <a:pt x="133" y="185"/>
                    <a:pt x="132" y="185"/>
                  </a:cubicBezTo>
                  <a:lnTo>
                    <a:pt x="98" y="192"/>
                  </a:lnTo>
                  <a:cubicBezTo>
                    <a:pt x="97" y="193"/>
                    <a:pt x="96" y="193"/>
                    <a:pt x="95" y="192"/>
                  </a:cubicBezTo>
                  <a:lnTo>
                    <a:pt x="61" y="185"/>
                  </a:lnTo>
                  <a:cubicBezTo>
                    <a:pt x="60" y="185"/>
                    <a:pt x="59" y="185"/>
                    <a:pt x="58" y="184"/>
                  </a:cubicBezTo>
                  <a:lnTo>
                    <a:pt x="30" y="165"/>
                  </a:lnTo>
                  <a:cubicBezTo>
                    <a:pt x="29" y="165"/>
                    <a:pt x="28" y="164"/>
                    <a:pt x="28" y="163"/>
                  </a:cubicBezTo>
                  <a:lnTo>
                    <a:pt x="9" y="135"/>
                  </a:lnTo>
                  <a:cubicBezTo>
                    <a:pt x="8" y="134"/>
                    <a:pt x="8" y="133"/>
                    <a:pt x="8" y="132"/>
                  </a:cubicBezTo>
                  <a:lnTo>
                    <a:pt x="1" y="98"/>
                  </a:lnTo>
                  <a:cubicBezTo>
                    <a:pt x="0" y="97"/>
                    <a:pt x="0" y="96"/>
                    <a:pt x="1" y="95"/>
                  </a:cubicBezTo>
                  <a:lnTo>
                    <a:pt x="8" y="61"/>
                  </a:lnTo>
                  <a:cubicBezTo>
                    <a:pt x="8" y="60"/>
                    <a:pt x="8" y="59"/>
                    <a:pt x="9" y="58"/>
                  </a:cubicBezTo>
                  <a:lnTo>
                    <a:pt x="28" y="30"/>
                  </a:lnTo>
                  <a:cubicBezTo>
                    <a:pt x="28" y="29"/>
                    <a:pt x="29" y="28"/>
                    <a:pt x="30" y="28"/>
                  </a:cubicBezTo>
                  <a:lnTo>
                    <a:pt x="58" y="9"/>
                  </a:lnTo>
                  <a:cubicBezTo>
                    <a:pt x="59" y="8"/>
                    <a:pt x="60" y="8"/>
                    <a:pt x="61" y="8"/>
                  </a:cubicBezTo>
                  <a:lnTo>
                    <a:pt x="95" y="1"/>
                  </a:lnTo>
                  <a:cubicBezTo>
                    <a:pt x="96" y="0"/>
                    <a:pt x="97" y="0"/>
                    <a:pt x="98" y="1"/>
                  </a:cubicBezTo>
                  <a:lnTo>
                    <a:pt x="132" y="8"/>
                  </a:lnTo>
                  <a:cubicBezTo>
                    <a:pt x="133" y="8"/>
                    <a:pt x="134" y="8"/>
                    <a:pt x="135" y="9"/>
                  </a:cubicBezTo>
                  <a:lnTo>
                    <a:pt x="163" y="28"/>
                  </a:lnTo>
                  <a:cubicBezTo>
                    <a:pt x="164" y="28"/>
                    <a:pt x="165" y="29"/>
                    <a:pt x="165" y="30"/>
                  </a:cubicBezTo>
                  <a:lnTo>
                    <a:pt x="184" y="58"/>
                  </a:lnTo>
                  <a:cubicBezTo>
                    <a:pt x="185" y="59"/>
                    <a:pt x="185" y="60"/>
                    <a:pt x="185" y="61"/>
                  </a:cubicBezTo>
                  <a:lnTo>
                    <a:pt x="192" y="95"/>
                  </a:lnTo>
                  <a:close/>
                  <a:moveTo>
                    <a:pt x="170" y="64"/>
                  </a:moveTo>
                  <a:lnTo>
                    <a:pt x="171" y="67"/>
                  </a:lnTo>
                  <a:lnTo>
                    <a:pt x="152" y="39"/>
                  </a:lnTo>
                  <a:lnTo>
                    <a:pt x="154" y="41"/>
                  </a:lnTo>
                  <a:lnTo>
                    <a:pt x="126" y="22"/>
                  </a:lnTo>
                  <a:lnTo>
                    <a:pt x="129" y="23"/>
                  </a:lnTo>
                  <a:lnTo>
                    <a:pt x="95" y="16"/>
                  </a:lnTo>
                  <a:lnTo>
                    <a:pt x="98" y="16"/>
                  </a:lnTo>
                  <a:lnTo>
                    <a:pt x="64" y="23"/>
                  </a:lnTo>
                  <a:lnTo>
                    <a:pt x="67" y="22"/>
                  </a:lnTo>
                  <a:lnTo>
                    <a:pt x="39" y="41"/>
                  </a:lnTo>
                  <a:lnTo>
                    <a:pt x="41" y="39"/>
                  </a:lnTo>
                  <a:lnTo>
                    <a:pt x="22" y="67"/>
                  </a:lnTo>
                  <a:lnTo>
                    <a:pt x="23" y="64"/>
                  </a:lnTo>
                  <a:lnTo>
                    <a:pt x="16" y="98"/>
                  </a:lnTo>
                  <a:lnTo>
                    <a:pt x="16" y="95"/>
                  </a:lnTo>
                  <a:lnTo>
                    <a:pt x="23" y="129"/>
                  </a:lnTo>
                  <a:lnTo>
                    <a:pt x="22" y="126"/>
                  </a:lnTo>
                  <a:lnTo>
                    <a:pt x="41" y="154"/>
                  </a:lnTo>
                  <a:lnTo>
                    <a:pt x="39" y="152"/>
                  </a:lnTo>
                  <a:lnTo>
                    <a:pt x="67" y="171"/>
                  </a:lnTo>
                  <a:lnTo>
                    <a:pt x="64" y="170"/>
                  </a:lnTo>
                  <a:lnTo>
                    <a:pt x="98" y="177"/>
                  </a:lnTo>
                  <a:lnTo>
                    <a:pt x="95" y="177"/>
                  </a:lnTo>
                  <a:lnTo>
                    <a:pt x="129" y="170"/>
                  </a:lnTo>
                  <a:lnTo>
                    <a:pt x="126" y="171"/>
                  </a:lnTo>
                  <a:lnTo>
                    <a:pt x="154" y="152"/>
                  </a:lnTo>
                  <a:lnTo>
                    <a:pt x="152" y="154"/>
                  </a:lnTo>
                  <a:lnTo>
                    <a:pt x="171" y="126"/>
                  </a:lnTo>
                  <a:lnTo>
                    <a:pt x="170" y="129"/>
                  </a:lnTo>
                  <a:lnTo>
                    <a:pt x="177" y="95"/>
                  </a:lnTo>
                  <a:lnTo>
                    <a:pt x="177" y="98"/>
                  </a:lnTo>
                  <a:lnTo>
                    <a:pt x="170" y="64"/>
                  </a:lnTo>
                  <a:close/>
                </a:path>
              </a:pathLst>
            </a:custGeom>
            <a:solidFill>
              <a:srgbClr val="000000"/>
            </a:solidFill>
            <a:ln w="7938"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42" name="Rectangle 44"/>
            <p:cNvSpPr>
              <a:spLocks noChangeArrowheads="1"/>
            </p:cNvSpPr>
            <p:nvPr/>
          </p:nvSpPr>
          <p:spPr bwMode="auto">
            <a:xfrm>
              <a:off x="7161502" y="4103689"/>
              <a:ext cx="44082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b="1">
                  <a:solidFill>
                    <a:srgbClr val="000000"/>
                  </a:solidFill>
                  <a:latin typeface="Open Sans" panose="020B0606030504020204" pitchFamily="34" charset="0"/>
                  <a:ea typeface="Open Sans" panose="020B0606030504020204" pitchFamily="34" charset="0"/>
                  <a:cs typeface="Open Sans" panose="020B0606030504020204" pitchFamily="34" charset="0"/>
                </a:rPr>
                <a:t>Aubade</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43" name="Rectangle 45"/>
            <p:cNvSpPr>
              <a:spLocks noChangeArrowheads="1"/>
            </p:cNvSpPr>
            <p:nvPr/>
          </p:nvSpPr>
          <p:spPr bwMode="auto">
            <a:xfrm>
              <a:off x="6561427" y="2797176"/>
              <a:ext cx="79989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b="1">
                  <a:solidFill>
                    <a:srgbClr val="000000"/>
                  </a:solidFill>
                  <a:latin typeface="Open Sans" panose="020B0606030504020204" pitchFamily="34" charset="0"/>
                  <a:ea typeface="Open Sans" panose="020B0606030504020204" pitchFamily="34" charset="0"/>
                  <a:cs typeface="Open Sans" panose="020B0606030504020204" pitchFamily="34" charset="0"/>
                </a:rPr>
                <a:t>Christian Dior</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44" name="Rectangle 46"/>
            <p:cNvSpPr>
              <a:spLocks noChangeArrowheads="1"/>
            </p:cNvSpPr>
            <p:nvPr/>
          </p:nvSpPr>
          <p:spPr bwMode="auto">
            <a:xfrm>
              <a:off x="5275552" y="3749676"/>
              <a:ext cx="67646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b="1">
                  <a:solidFill>
                    <a:srgbClr val="000000"/>
                  </a:solidFill>
                  <a:latin typeface="Open Sans" panose="020B0606030504020204" pitchFamily="34" charset="0"/>
                  <a:ea typeface="Open Sans" panose="020B0606030504020204" pitchFamily="34" charset="0"/>
                  <a:cs typeface="Open Sans" panose="020B0606030504020204" pitchFamily="34" charset="0"/>
                </a:rPr>
                <a:t>Calvin Klein</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45" name="Rectangle 47"/>
            <p:cNvSpPr>
              <a:spLocks noChangeArrowheads="1"/>
            </p:cNvSpPr>
            <p:nvPr/>
          </p:nvSpPr>
          <p:spPr bwMode="auto">
            <a:xfrm>
              <a:off x="5635914" y="3570289"/>
              <a:ext cx="59150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b="1">
                  <a:solidFill>
                    <a:srgbClr val="000000"/>
                  </a:solidFill>
                  <a:latin typeface="Open Sans" panose="020B0606030504020204" pitchFamily="34" charset="0"/>
                  <a:ea typeface="Open Sans" panose="020B0606030504020204" pitchFamily="34" charset="0"/>
                  <a:cs typeface="Open Sans" panose="020B0606030504020204" pitchFamily="34" charset="0"/>
                </a:rPr>
                <a:t>Darjeeling</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46" name="Rectangle 48"/>
            <p:cNvSpPr>
              <a:spLocks noChangeArrowheads="1"/>
            </p:cNvSpPr>
            <p:nvPr/>
          </p:nvSpPr>
          <p:spPr bwMode="auto">
            <a:xfrm>
              <a:off x="4672302" y="4541839"/>
              <a:ext cx="23403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b="1">
                  <a:solidFill>
                    <a:srgbClr val="000000"/>
                  </a:solidFill>
                  <a:latin typeface="Open Sans" panose="020B0606030504020204" pitchFamily="34" charset="0"/>
                  <a:ea typeface="Open Sans" panose="020B0606030504020204" pitchFamily="34" charset="0"/>
                  <a:cs typeface="Open Sans" panose="020B0606030504020204" pitchFamily="34" charset="0"/>
                </a:rPr>
                <a:t>Dim</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47" name="Rectangle 49"/>
            <p:cNvSpPr>
              <a:spLocks noChangeArrowheads="1"/>
            </p:cNvSpPr>
            <p:nvPr/>
          </p:nvSpPr>
          <p:spPr bwMode="auto">
            <a:xfrm>
              <a:off x="4910427" y="3563939"/>
              <a:ext cx="33342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b="1">
                  <a:solidFill>
                    <a:srgbClr val="000000"/>
                  </a:solidFill>
                  <a:latin typeface="Open Sans" panose="020B0606030504020204" pitchFamily="34" charset="0"/>
                  <a:ea typeface="Open Sans" panose="020B0606030504020204" pitchFamily="34" charset="0"/>
                  <a:cs typeface="Open Sans" panose="020B0606030504020204" pitchFamily="34" charset="0"/>
                </a:rPr>
                <a:t>Esprit</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48" name="Rectangle 50"/>
            <p:cNvSpPr>
              <a:spLocks noChangeArrowheads="1"/>
            </p:cNvSpPr>
            <p:nvPr/>
          </p:nvSpPr>
          <p:spPr bwMode="auto">
            <a:xfrm>
              <a:off x="4886614" y="4418014"/>
              <a:ext cx="29655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b="1">
                  <a:solidFill>
                    <a:srgbClr val="000000"/>
                  </a:solidFill>
                  <a:latin typeface="Open Sans" panose="020B0606030504020204" pitchFamily="34" charset="0"/>
                  <a:ea typeface="Open Sans" panose="020B0606030504020204" pitchFamily="34" charset="0"/>
                  <a:cs typeface="Open Sans" panose="020B0606030504020204" pitchFamily="34" charset="0"/>
                </a:rPr>
                <a:t>Etam</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49" name="Rectangle 51"/>
            <p:cNvSpPr>
              <a:spLocks noChangeArrowheads="1"/>
            </p:cNvSpPr>
            <p:nvPr/>
          </p:nvSpPr>
          <p:spPr bwMode="auto">
            <a:xfrm>
              <a:off x="4402427" y="2741614"/>
              <a:ext cx="42800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b="1">
                  <a:solidFill>
                    <a:srgbClr val="000000"/>
                  </a:solidFill>
                  <a:latin typeface="Open Sans" panose="020B0606030504020204" pitchFamily="34" charset="0"/>
                  <a:ea typeface="Open Sans" panose="020B0606030504020204" pitchFamily="34" charset="0"/>
                  <a:cs typeface="Open Sans" panose="020B0606030504020204" pitchFamily="34" charset="0"/>
                </a:rPr>
                <a:t>Playtex</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50" name="Rectangle 52"/>
            <p:cNvSpPr>
              <a:spLocks noChangeArrowheads="1"/>
            </p:cNvSpPr>
            <p:nvPr/>
          </p:nvSpPr>
          <p:spPr bwMode="auto">
            <a:xfrm>
              <a:off x="6093114" y="4414839"/>
              <a:ext cx="82875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b="1">
                  <a:solidFill>
                    <a:srgbClr val="000000"/>
                  </a:solidFill>
                  <a:latin typeface="Open Sans" panose="020B0606030504020204" pitchFamily="34" charset="0"/>
                  <a:ea typeface="Open Sans" panose="020B0606030504020204" pitchFamily="34" charset="0"/>
                  <a:cs typeface="Open Sans" panose="020B0606030504020204" pitchFamily="34" charset="0"/>
                </a:rPr>
                <a:t>Princesse Tam</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51" name="Rectangle 53"/>
            <p:cNvSpPr>
              <a:spLocks noChangeArrowheads="1"/>
            </p:cNvSpPr>
            <p:nvPr/>
          </p:nvSpPr>
          <p:spPr bwMode="auto">
            <a:xfrm>
              <a:off x="6750339" y="4414839"/>
              <a:ext cx="3687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b="1">
                  <a:solidFill>
                    <a:srgbClr val="000000"/>
                  </a:solidFill>
                  <a:latin typeface="Open Sans" panose="020B0606030504020204" pitchFamily="34" charset="0"/>
                  <a:ea typeface="Open Sans" panose="020B0606030504020204" pitchFamily="34" charset="0"/>
                  <a:cs typeface="Open Sans" panose="020B0606030504020204" pitchFamily="34" charset="0"/>
                </a:rPr>
                <a:t>-</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52" name="Rectangle 54"/>
            <p:cNvSpPr>
              <a:spLocks noChangeArrowheads="1"/>
            </p:cNvSpPr>
            <p:nvPr/>
          </p:nvSpPr>
          <p:spPr bwMode="auto">
            <a:xfrm>
              <a:off x="6785264" y="4414839"/>
              <a:ext cx="25006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b="1">
                  <a:solidFill>
                    <a:srgbClr val="000000"/>
                  </a:solidFill>
                  <a:latin typeface="Open Sans" panose="020B0606030504020204" pitchFamily="34" charset="0"/>
                  <a:ea typeface="Open Sans" panose="020B0606030504020204" pitchFamily="34" charset="0"/>
                  <a:cs typeface="Open Sans" panose="020B0606030504020204" pitchFamily="34" charset="0"/>
                </a:rPr>
                <a:t>Tam</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53" name="Rectangle 55"/>
            <p:cNvSpPr>
              <a:spLocks noChangeArrowheads="1"/>
            </p:cNvSpPr>
            <p:nvPr/>
          </p:nvSpPr>
          <p:spPr bwMode="auto">
            <a:xfrm>
              <a:off x="5562889" y="1885951"/>
              <a:ext cx="65081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b="1">
                  <a:solidFill>
                    <a:srgbClr val="000000"/>
                  </a:solidFill>
                  <a:latin typeface="Open Sans" panose="020B0606030504020204" pitchFamily="34" charset="0"/>
                  <a:ea typeface="Open Sans" panose="020B0606030504020204" pitchFamily="34" charset="0"/>
                  <a:cs typeface="Open Sans" panose="020B0606030504020204" pitchFamily="34" charset="0"/>
                </a:rPr>
                <a:t>Wonderbra</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54" name="Rectangle 56"/>
            <p:cNvSpPr>
              <a:spLocks noChangeArrowheads="1"/>
            </p:cNvSpPr>
            <p:nvPr/>
          </p:nvSpPr>
          <p:spPr bwMode="auto">
            <a:xfrm>
              <a:off x="7750464" y="4097339"/>
              <a:ext cx="52418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153A5"/>
                  </a:solidFill>
                  <a:latin typeface="Open Sans" panose="020B0606030504020204" pitchFamily="34" charset="0"/>
                  <a:ea typeface="Open Sans" panose="020B0606030504020204" pitchFamily="34" charset="0"/>
                  <a:cs typeface="Open Sans" panose="020B0606030504020204" pitchFamily="34" charset="0"/>
                </a:rPr>
                <a:t>Esthetism</a:t>
              </a:r>
              <a:endParaRPr lang="en-US">
                <a:solidFill>
                  <a:srgbClr val="0153A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5" name="Rectangle 57"/>
            <p:cNvSpPr>
              <a:spLocks noChangeArrowheads="1"/>
            </p:cNvSpPr>
            <p:nvPr/>
          </p:nvSpPr>
          <p:spPr bwMode="auto">
            <a:xfrm>
              <a:off x="5196177" y="5106989"/>
              <a:ext cx="44242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153A5"/>
                  </a:solidFill>
                  <a:latin typeface="Open Sans" panose="020B0606030504020204" pitchFamily="34" charset="0"/>
                  <a:ea typeface="Open Sans" panose="020B0606030504020204" pitchFamily="34" charset="0"/>
                  <a:cs typeface="Open Sans" panose="020B0606030504020204" pitchFamily="34" charset="0"/>
                </a:rPr>
                <a:t>Comfort</a:t>
              </a:r>
              <a:endParaRPr lang="en-US">
                <a:solidFill>
                  <a:srgbClr val="0153A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6" name="Rectangle 58"/>
            <p:cNvSpPr>
              <a:spLocks noChangeArrowheads="1"/>
            </p:cNvSpPr>
            <p:nvPr/>
          </p:nvSpPr>
          <p:spPr bwMode="auto">
            <a:xfrm>
              <a:off x="7175789" y="2849564"/>
              <a:ext cx="26289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153A5"/>
                  </a:solidFill>
                  <a:latin typeface="Open Sans" panose="020B0606030504020204" pitchFamily="34" charset="0"/>
                  <a:ea typeface="Open Sans" panose="020B0606030504020204" pitchFamily="34" charset="0"/>
                  <a:cs typeface="Open Sans" panose="020B0606030504020204" pitchFamily="34" charset="0"/>
                </a:rPr>
                <a:t>Price</a:t>
              </a:r>
              <a:endParaRPr lang="en-US">
                <a:solidFill>
                  <a:srgbClr val="0153A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7" name="Rectangle 59"/>
            <p:cNvSpPr>
              <a:spLocks noChangeArrowheads="1"/>
            </p:cNvSpPr>
            <p:nvPr/>
          </p:nvSpPr>
          <p:spPr bwMode="auto">
            <a:xfrm>
              <a:off x="7899689" y="4151314"/>
              <a:ext cx="54662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dirty="0">
                  <a:solidFill>
                    <a:srgbClr val="0153A5"/>
                  </a:solidFill>
                  <a:latin typeface="Open Sans" panose="020B0606030504020204" pitchFamily="34" charset="0"/>
                  <a:ea typeface="Open Sans" panose="020B0606030504020204" pitchFamily="34" charset="0"/>
                  <a:cs typeface="Open Sans" panose="020B0606030504020204" pitchFamily="34" charset="0"/>
                </a:rPr>
                <a:t>Originality</a:t>
              </a:r>
              <a:endParaRPr lang="en-US" dirty="0">
                <a:solidFill>
                  <a:srgbClr val="0153A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8" name="Rectangle 60"/>
            <p:cNvSpPr>
              <a:spLocks noChangeArrowheads="1"/>
            </p:cNvSpPr>
            <p:nvPr/>
          </p:nvSpPr>
          <p:spPr bwMode="auto">
            <a:xfrm>
              <a:off x="7936202" y="3608389"/>
              <a:ext cx="24686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dirty="0">
                  <a:solidFill>
                    <a:srgbClr val="0153A5"/>
                  </a:solidFill>
                  <a:latin typeface="Open Sans" panose="020B0606030504020204" pitchFamily="34" charset="0"/>
                  <a:ea typeface="Open Sans" panose="020B0606030504020204" pitchFamily="34" charset="0"/>
                  <a:cs typeface="Open Sans" panose="020B0606030504020204" pitchFamily="34" charset="0"/>
                </a:rPr>
                <a:t>Sexy</a:t>
              </a:r>
              <a:endParaRPr lang="en-US" dirty="0">
                <a:solidFill>
                  <a:srgbClr val="0153A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9" name="Rectangle 61"/>
            <p:cNvSpPr>
              <a:spLocks noChangeArrowheads="1"/>
            </p:cNvSpPr>
            <p:nvPr/>
          </p:nvSpPr>
          <p:spPr bwMode="auto">
            <a:xfrm>
              <a:off x="6167727" y="2479676"/>
              <a:ext cx="77104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153A5"/>
                  </a:solidFill>
                  <a:latin typeface="Open Sans" panose="020B0606030504020204" pitchFamily="34" charset="0"/>
                  <a:ea typeface="Open Sans" panose="020B0606030504020204" pitchFamily="34" charset="0"/>
                  <a:cs typeface="Open Sans" panose="020B0606030504020204" pitchFamily="34" charset="0"/>
                </a:rPr>
                <a:t>Redefine body</a:t>
              </a:r>
              <a:endParaRPr lang="en-US">
                <a:solidFill>
                  <a:srgbClr val="0153A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0" name="Rectangle 62"/>
            <p:cNvSpPr>
              <a:spLocks noChangeArrowheads="1"/>
            </p:cNvSpPr>
            <p:nvPr/>
          </p:nvSpPr>
          <p:spPr bwMode="auto">
            <a:xfrm>
              <a:off x="7728239" y="2924176"/>
              <a:ext cx="37510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dirty="0">
                  <a:solidFill>
                    <a:srgbClr val="0153A5"/>
                  </a:solidFill>
                  <a:latin typeface="Open Sans" panose="020B0606030504020204" pitchFamily="34" charset="0"/>
                  <a:ea typeface="Open Sans" panose="020B0606030504020204" pitchFamily="34" charset="0"/>
                  <a:cs typeface="Open Sans" panose="020B0606030504020204" pitchFamily="34" charset="0"/>
                </a:rPr>
                <a:t>Special</a:t>
              </a:r>
              <a:endParaRPr lang="en-US" dirty="0">
                <a:solidFill>
                  <a:srgbClr val="0153A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1" name="Rectangle 63"/>
            <p:cNvSpPr>
              <a:spLocks noChangeArrowheads="1"/>
            </p:cNvSpPr>
            <p:nvPr/>
          </p:nvSpPr>
          <p:spPr bwMode="auto">
            <a:xfrm>
              <a:off x="5356514" y="5875339"/>
              <a:ext cx="62196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153A5"/>
                  </a:solidFill>
                  <a:latin typeface="Open Sans" panose="020B0606030504020204" pitchFamily="34" charset="0"/>
                  <a:ea typeface="Open Sans" panose="020B0606030504020204" pitchFamily="34" charset="0"/>
                  <a:cs typeface="Open Sans" panose="020B0606030504020204" pitchFamily="34" charset="0"/>
                </a:rPr>
                <a:t>Adequation</a:t>
              </a:r>
              <a:endParaRPr lang="en-US">
                <a:solidFill>
                  <a:srgbClr val="0153A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2" name="Rectangle 64"/>
            <p:cNvSpPr>
              <a:spLocks noChangeArrowheads="1"/>
            </p:cNvSpPr>
            <p:nvPr/>
          </p:nvSpPr>
          <p:spPr bwMode="auto">
            <a:xfrm>
              <a:off x="7861589" y="4351339"/>
              <a:ext cx="53219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153A5"/>
                  </a:solidFill>
                  <a:latin typeface="Open Sans" panose="020B0606030504020204" pitchFamily="34" charset="0"/>
                  <a:ea typeface="Open Sans" panose="020B0606030504020204" pitchFamily="34" charset="0"/>
                  <a:cs typeface="Open Sans" panose="020B0606030504020204" pitchFamily="34" charset="0"/>
                </a:rPr>
                <a:t>Seduction</a:t>
              </a:r>
              <a:endParaRPr lang="en-US">
                <a:solidFill>
                  <a:srgbClr val="0153A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3" name="Rectangle 65"/>
            <p:cNvSpPr>
              <a:spLocks noChangeArrowheads="1"/>
            </p:cNvSpPr>
            <p:nvPr/>
          </p:nvSpPr>
          <p:spPr bwMode="auto">
            <a:xfrm>
              <a:off x="6604289" y="5857876"/>
              <a:ext cx="118141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153A5"/>
                  </a:solidFill>
                  <a:latin typeface="Open Sans" panose="020B0606030504020204" pitchFamily="34" charset="0"/>
                  <a:ea typeface="Open Sans" panose="020B0606030504020204" pitchFamily="34" charset="0"/>
                  <a:cs typeface="Open Sans" panose="020B0606030504020204" pitchFamily="34" charset="0"/>
                </a:rPr>
                <a:t>Attachement to brand</a:t>
              </a:r>
              <a:endParaRPr lang="en-US">
                <a:solidFill>
                  <a:srgbClr val="0153A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4" name="Rectangle 66"/>
            <p:cNvSpPr>
              <a:spLocks noChangeArrowheads="1"/>
            </p:cNvSpPr>
            <p:nvPr/>
          </p:nvSpPr>
          <p:spPr bwMode="auto">
            <a:xfrm>
              <a:off x="4962814" y="5621339"/>
              <a:ext cx="106118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900">
                  <a:solidFill>
                    <a:srgbClr val="0153A5"/>
                  </a:solidFill>
                  <a:latin typeface="Open Sans" panose="020B0606030504020204" pitchFamily="34" charset="0"/>
                  <a:ea typeface="Open Sans" panose="020B0606030504020204" pitchFamily="34" charset="0"/>
                  <a:cs typeface="Open Sans" panose="020B0606030504020204" pitchFamily="34" charset="0"/>
                </a:rPr>
                <a:t>Purchase frequency</a:t>
              </a:r>
              <a:endParaRPr lang="en-US">
                <a:solidFill>
                  <a:srgbClr val="0153A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5" name="Rectangle 67"/>
            <p:cNvSpPr>
              <a:spLocks noChangeArrowheads="1"/>
            </p:cNvSpPr>
            <p:nvPr/>
          </p:nvSpPr>
          <p:spPr bwMode="auto">
            <a:xfrm>
              <a:off x="3837276" y="3731060"/>
              <a:ext cx="58737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a:r>
                <a:rPr lang="en-US" sz="8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Dimension II</a:t>
              </a:r>
              <a:endParaRPr lang="en-US" sz="800" dirty="0">
                <a:latin typeface="Open Sans" panose="020B0606030504020204" pitchFamily="34" charset="0"/>
                <a:ea typeface="Open Sans" panose="020B0606030504020204" pitchFamily="34" charset="0"/>
                <a:cs typeface="Open Sans" panose="020B0606030504020204" pitchFamily="34" charset="0"/>
              </a:endParaRPr>
            </a:p>
          </p:txBody>
        </p:sp>
        <p:sp>
          <p:nvSpPr>
            <p:cNvPr id="66" name="Rectangle 68"/>
            <p:cNvSpPr>
              <a:spLocks noChangeArrowheads="1"/>
            </p:cNvSpPr>
            <p:nvPr/>
          </p:nvSpPr>
          <p:spPr bwMode="auto">
            <a:xfrm>
              <a:off x="5153025" y="6311901"/>
              <a:ext cx="612347"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8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Dimension I</a:t>
              </a:r>
              <a:endParaRPr lang="en-US" sz="800" dirty="0">
                <a:latin typeface="Open Sans" panose="020B0606030504020204" pitchFamily="34" charset="0"/>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11587811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Uses of Mapping</a:t>
            </a:r>
            <a:endParaRPr lang="en-US" dirty="0"/>
          </a:p>
        </p:txBody>
      </p:sp>
      <p:sp>
        <p:nvSpPr>
          <p:cNvPr id="3" name="Content Placeholder 2"/>
          <p:cNvSpPr>
            <a:spLocks noGrp="1"/>
          </p:cNvSpPr>
          <p:nvPr>
            <p:ph idx="1"/>
          </p:nvPr>
        </p:nvSpPr>
        <p:spPr/>
        <p:txBody>
          <a:bodyPr/>
          <a:lstStyle/>
          <a:p>
            <a:r>
              <a:rPr lang="en-US" altLang="en-US" dirty="0"/>
              <a:t>Check how customer perceptions of client products compare to perceptions of competitors.</a:t>
            </a:r>
          </a:p>
          <a:p>
            <a:r>
              <a:rPr lang="en-US" altLang="en-US" dirty="0"/>
              <a:t>Identify product strengths and weaknesses. </a:t>
            </a:r>
          </a:p>
          <a:p>
            <a:r>
              <a:rPr lang="en-US" altLang="en-US" dirty="0"/>
              <a:t>Select competitors to compete against.</a:t>
            </a:r>
          </a:p>
          <a:p>
            <a:r>
              <a:rPr lang="en-US" altLang="en-US" dirty="0"/>
              <a:t>Determine how much </a:t>
            </a:r>
            <a:r>
              <a:rPr lang="en-US" altLang="en-US" b="1" dirty="0"/>
              <a:t>change is needed on key product attributes to move products to more favorable positions</a:t>
            </a:r>
            <a:r>
              <a:rPr lang="en-US" altLang="en-US" dirty="0"/>
              <a:t>.</a:t>
            </a:r>
          </a:p>
          <a:p>
            <a:r>
              <a:rPr lang="en-US" altLang="en-US" dirty="0"/>
              <a:t>Visually determine impact of communications programs on market perceptions.</a:t>
            </a:r>
            <a:endParaRPr lang="en-US" dirty="0"/>
          </a:p>
        </p:txBody>
      </p:sp>
    </p:spTree>
    <p:extLst>
      <p:ext uri="{BB962C8B-B14F-4D97-AF65-F5344CB8AC3E}">
        <p14:creationId xmlns:p14="http://schemas.microsoft.com/office/powerpoint/2010/main" val="69981068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Implementing Positioning</a:t>
            </a:r>
            <a:endParaRPr lang="en-US" dirty="0"/>
          </a:p>
        </p:txBody>
      </p:sp>
      <p:sp>
        <p:nvSpPr>
          <p:cNvPr id="3" name="Content Placeholder 2"/>
          <p:cNvSpPr>
            <a:spLocks noGrp="1"/>
          </p:cNvSpPr>
          <p:nvPr>
            <p:ph idx="1"/>
          </p:nvPr>
        </p:nvSpPr>
        <p:spPr>
          <a:xfrm>
            <a:off x="468351" y="1499617"/>
            <a:ext cx="11318488" cy="4677347"/>
          </a:xfrm>
        </p:spPr>
        <p:txBody>
          <a:bodyPr>
            <a:normAutofit lnSpcReduction="10000"/>
          </a:bodyPr>
          <a:lstStyle/>
          <a:p>
            <a:pPr marL="0" indent="0">
              <a:buNone/>
            </a:pPr>
            <a:r>
              <a:rPr lang="en-US" altLang="en-US" dirty="0"/>
              <a:t>Leverage strategically advantaged resources: </a:t>
            </a:r>
          </a:p>
          <a:p>
            <a:pPr>
              <a:buFont typeface="Open Sans" panose="020B0606030504020204" pitchFamily="34" charset="0"/>
              <a:buChar char="–"/>
            </a:pPr>
            <a:r>
              <a:rPr lang="en-US" altLang="en-US" dirty="0"/>
              <a:t>Product characteristics</a:t>
            </a:r>
          </a:p>
          <a:p>
            <a:pPr lvl="1">
              <a:buFont typeface="Wingdings" panose="05000000000000000000" pitchFamily="2" charset="2"/>
              <a:buChar char="Ø"/>
            </a:pPr>
            <a:r>
              <a:rPr lang="en-US" altLang="en-US" dirty="0"/>
              <a:t>features, performance, durability, conformance, reliability, style, etc.</a:t>
            </a:r>
          </a:p>
          <a:p>
            <a:pPr>
              <a:buFont typeface="Open Sans" panose="020B0606030504020204" pitchFamily="34" charset="0"/>
              <a:buChar char="–"/>
            </a:pPr>
            <a:r>
              <a:rPr lang="en-US" altLang="en-US" dirty="0"/>
              <a:t>Service attributes</a:t>
            </a:r>
          </a:p>
          <a:p>
            <a:pPr lvl="1">
              <a:buFont typeface="Wingdings" panose="05000000000000000000" pitchFamily="2" charset="2"/>
              <a:buChar char="Ø"/>
            </a:pPr>
            <a:r>
              <a:rPr lang="en-US" altLang="en-US" dirty="0"/>
              <a:t>delivery, installation, consultation, customer training, repair, etc.</a:t>
            </a:r>
          </a:p>
          <a:p>
            <a:pPr>
              <a:buFont typeface="Open Sans" panose="020B0606030504020204" pitchFamily="34" charset="0"/>
              <a:buChar char="–"/>
            </a:pPr>
            <a:r>
              <a:rPr lang="en-US" altLang="en-US" dirty="0"/>
              <a:t>Personnel </a:t>
            </a:r>
          </a:p>
          <a:p>
            <a:pPr lvl="1">
              <a:buFont typeface="Wingdings" panose="05000000000000000000" pitchFamily="2" charset="2"/>
              <a:buChar char="Ø"/>
            </a:pPr>
            <a:r>
              <a:rPr lang="en-US" altLang="en-US" dirty="0"/>
              <a:t>competency, credibility, courtesy, responsiveness, etc.</a:t>
            </a:r>
          </a:p>
          <a:p>
            <a:pPr>
              <a:buFont typeface="Open Sans" panose="020B0606030504020204" pitchFamily="34" charset="0"/>
              <a:buChar char="–"/>
            </a:pPr>
            <a:r>
              <a:rPr lang="en-US" altLang="en-US" dirty="0"/>
              <a:t>Brand image</a:t>
            </a:r>
          </a:p>
          <a:p>
            <a:pPr lvl="1">
              <a:buFont typeface="Wingdings" panose="05000000000000000000" pitchFamily="2" charset="2"/>
              <a:buChar char="Ø"/>
            </a:pPr>
            <a:r>
              <a:rPr lang="en-US" altLang="en-US" dirty="0"/>
              <a:t>symbols, emotion, personality, etc.</a:t>
            </a:r>
            <a:endParaRPr lang="en-US" dirty="0"/>
          </a:p>
        </p:txBody>
      </p:sp>
    </p:spTree>
    <p:extLst>
      <p:ext uri="{BB962C8B-B14F-4D97-AF65-F5344CB8AC3E}">
        <p14:creationId xmlns:p14="http://schemas.microsoft.com/office/powerpoint/2010/main" val="289964159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6B470-9533-48A6-BC8A-35CE50081048}"/>
              </a:ext>
            </a:extLst>
          </p:cNvPr>
          <p:cNvSpPr>
            <a:spLocks noGrp="1"/>
          </p:cNvSpPr>
          <p:nvPr>
            <p:ph type="title"/>
          </p:nvPr>
        </p:nvSpPr>
        <p:spPr/>
        <p:txBody>
          <a:bodyPr/>
          <a:lstStyle/>
          <a:p>
            <a:pPr algn="ctr"/>
            <a:r>
              <a:rPr lang="en-US" dirty="0"/>
              <a:t>The End</a:t>
            </a:r>
          </a:p>
        </p:txBody>
      </p:sp>
      <p:sp>
        <p:nvSpPr>
          <p:cNvPr id="3" name="Content Placeholder 2">
            <a:extLst>
              <a:ext uri="{FF2B5EF4-FFF2-40B4-BE49-F238E27FC236}">
                <a16:creationId xmlns:a16="http://schemas.microsoft.com/office/drawing/2014/main" id="{77D10E18-C336-4ECD-8FFA-5244CCEC2766}"/>
              </a:ext>
            </a:extLst>
          </p:cNvPr>
          <p:cNvSpPr>
            <a:spLocks noGrp="1"/>
          </p:cNvSpPr>
          <p:nvPr>
            <p:ph idx="1"/>
          </p:nvPr>
        </p:nvSpPr>
        <p:spPr/>
        <p:txBody>
          <a:bodyPr/>
          <a:lstStyle/>
          <a:p>
            <a:pPr marL="0" indent="0">
              <a:buNone/>
            </a:pPr>
            <a:r>
              <a:rPr lang="en-US" dirty="0"/>
              <a:t>After this slide. there are some extra slides that are not very organized. </a:t>
            </a:r>
          </a:p>
          <a:p>
            <a:pPr marL="0" indent="0">
              <a:buNone/>
            </a:pPr>
            <a:endParaRPr lang="en-US" dirty="0"/>
          </a:p>
          <a:p>
            <a:pPr marL="0" indent="0">
              <a:buNone/>
            </a:pPr>
            <a:r>
              <a:rPr lang="en-US" b="1" dirty="0"/>
              <a:t>A separate </a:t>
            </a:r>
            <a:r>
              <a:rPr lang="en-US" b="1" dirty="0" err="1">
                <a:solidFill>
                  <a:srgbClr val="FF0000"/>
                </a:solidFill>
              </a:rPr>
              <a:t>OfficeStar</a:t>
            </a:r>
            <a:r>
              <a:rPr lang="en-US" b="1" dirty="0">
                <a:solidFill>
                  <a:srgbClr val="FF0000"/>
                </a:solidFill>
              </a:rPr>
              <a:t> slide deck </a:t>
            </a:r>
            <a:r>
              <a:rPr lang="en-US" dirty="0"/>
              <a:t>goes over tools provided by </a:t>
            </a:r>
            <a:r>
              <a:rPr lang="en-US" dirty="0" err="1"/>
              <a:t>Enginius</a:t>
            </a:r>
            <a:r>
              <a:rPr lang="en-US" dirty="0"/>
              <a:t>!!! </a:t>
            </a:r>
          </a:p>
        </p:txBody>
      </p:sp>
    </p:spTree>
    <p:extLst>
      <p:ext uri="{BB962C8B-B14F-4D97-AF65-F5344CB8AC3E}">
        <p14:creationId xmlns:p14="http://schemas.microsoft.com/office/powerpoint/2010/main" val="15666400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a:t>Running a positioning study</a:t>
            </a:r>
          </a:p>
        </p:txBody>
      </p:sp>
      <p:sp>
        <p:nvSpPr>
          <p:cNvPr id="6" name="Content Placeholder 5"/>
          <p:cNvSpPr>
            <a:spLocks noGrp="1"/>
          </p:cNvSpPr>
          <p:nvPr>
            <p:ph idx="1"/>
          </p:nvPr>
        </p:nvSpPr>
        <p:spPr>
          <a:xfrm>
            <a:off x="558800" y="1499617"/>
            <a:ext cx="11430000" cy="5222916"/>
          </a:xfrm>
        </p:spPr>
        <p:txBody>
          <a:bodyPr>
            <a:noAutofit/>
          </a:bodyPr>
          <a:lstStyle/>
          <a:p>
            <a:pPr marL="1822450" indent="-1822450">
              <a:buNone/>
              <a:tabLst>
                <a:tab pos="1828800" algn="l"/>
              </a:tabLst>
              <a:defRPr/>
            </a:pPr>
            <a:r>
              <a:rPr lang="en-US" sz="2000" b="1" dirty="0"/>
              <a:t>Stage 1	Design the positioning study</a:t>
            </a:r>
            <a:endParaRPr lang="en-GB" sz="2000" dirty="0">
              <a:sym typeface="Wingdings 3" pitchFamily="18" charset="2"/>
            </a:endParaRPr>
          </a:p>
          <a:p>
            <a:pPr lvl="4">
              <a:tabLst>
                <a:tab pos="1828800" algn="l"/>
              </a:tabLst>
              <a:defRPr/>
            </a:pPr>
            <a:r>
              <a:rPr lang="en-GB" sz="2000" dirty="0">
                <a:sym typeface="Wingdings 3" pitchFamily="18" charset="2"/>
              </a:rPr>
              <a:t>Select relevant Products/Brands</a:t>
            </a:r>
          </a:p>
          <a:p>
            <a:pPr lvl="4">
              <a:tabLst>
                <a:tab pos="1828800" algn="l"/>
              </a:tabLst>
              <a:defRPr/>
            </a:pPr>
            <a:r>
              <a:rPr lang="en-GB" sz="2000" dirty="0">
                <a:sym typeface="Wingdings 3" pitchFamily="18" charset="2"/>
              </a:rPr>
              <a:t>Select relevant Attributes</a:t>
            </a:r>
          </a:p>
          <a:p>
            <a:pPr marL="1822450" indent="-1822450">
              <a:lnSpc>
                <a:spcPct val="100000"/>
              </a:lnSpc>
              <a:spcBef>
                <a:spcPct val="20000"/>
              </a:spcBef>
              <a:buNone/>
              <a:tabLst>
                <a:tab pos="1828800" algn="l"/>
              </a:tabLst>
              <a:defRPr/>
            </a:pPr>
            <a:r>
              <a:rPr lang="en-US" sz="2000" b="1" dirty="0"/>
              <a:t>Stage 2	Collect data</a:t>
            </a:r>
            <a:endParaRPr lang="en-GB" sz="2000" dirty="0">
              <a:sym typeface="Wingdings 3" pitchFamily="18" charset="2"/>
            </a:endParaRPr>
          </a:p>
          <a:p>
            <a:pPr lvl="4">
              <a:lnSpc>
                <a:spcPct val="100000"/>
              </a:lnSpc>
              <a:spcBef>
                <a:spcPct val="20000"/>
              </a:spcBef>
              <a:tabLst>
                <a:tab pos="1828800" algn="l"/>
              </a:tabLst>
              <a:defRPr/>
            </a:pPr>
            <a:r>
              <a:rPr lang="en-GB" sz="2000" dirty="0">
                <a:sym typeface="Wingdings 3" pitchFamily="18" charset="2"/>
              </a:rPr>
              <a:t>Develop the survey</a:t>
            </a:r>
          </a:p>
          <a:p>
            <a:pPr lvl="4">
              <a:lnSpc>
                <a:spcPct val="100000"/>
              </a:lnSpc>
              <a:spcBef>
                <a:spcPct val="20000"/>
              </a:spcBef>
              <a:tabLst>
                <a:tab pos="1828800" algn="l"/>
              </a:tabLst>
              <a:defRPr/>
            </a:pPr>
            <a:r>
              <a:rPr lang="en-GB" sz="2000" dirty="0">
                <a:sym typeface="Wingdings 3" pitchFamily="18" charset="2"/>
              </a:rPr>
              <a:t>Collect data</a:t>
            </a:r>
          </a:p>
          <a:p>
            <a:pPr marL="1822450" indent="-1822450">
              <a:lnSpc>
                <a:spcPct val="100000"/>
              </a:lnSpc>
              <a:spcBef>
                <a:spcPct val="20000"/>
              </a:spcBef>
              <a:buNone/>
              <a:tabLst>
                <a:tab pos="1828800" algn="l"/>
              </a:tabLst>
              <a:defRPr/>
            </a:pPr>
            <a:r>
              <a:rPr lang="en-US" sz="2000" b="1" dirty="0"/>
              <a:t>Stage 3	Analyze data</a:t>
            </a:r>
            <a:endParaRPr lang="en-US" sz="2000" dirty="0">
              <a:sym typeface="Wingdings 3" pitchFamily="18" charset="2"/>
            </a:endParaRPr>
          </a:p>
          <a:p>
            <a:pPr lvl="4">
              <a:lnSpc>
                <a:spcPct val="100000"/>
              </a:lnSpc>
              <a:spcBef>
                <a:spcPct val="20000"/>
              </a:spcBef>
              <a:tabLst>
                <a:tab pos="1828800" algn="l"/>
              </a:tabLst>
              <a:defRPr/>
            </a:pPr>
            <a:r>
              <a:rPr lang="en-US" sz="2000" dirty="0">
                <a:sym typeface="Wingdings 3" pitchFamily="18" charset="2"/>
              </a:rPr>
              <a:t>How many dimensions?</a:t>
            </a:r>
          </a:p>
          <a:p>
            <a:pPr lvl="4">
              <a:lnSpc>
                <a:spcPct val="100000"/>
              </a:lnSpc>
              <a:spcBef>
                <a:spcPct val="20000"/>
              </a:spcBef>
              <a:tabLst>
                <a:tab pos="1828800" algn="l"/>
              </a:tabLst>
              <a:defRPr/>
            </a:pPr>
            <a:r>
              <a:rPr lang="en-US" sz="2000" dirty="0">
                <a:sym typeface="Wingdings 3" pitchFamily="18" charset="2"/>
              </a:rPr>
              <a:t>Interpret brands and competition</a:t>
            </a:r>
          </a:p>
          <a:p>
            <a:pPr lvl="4">
              <a:lnSpc>
                <a:spcPct val="100000"/>
              </a:lnSpc>
              <a:spcBef>
                <a:spcPct val="20000"/>
              </a:spcBef>
              <a:tabLst>
                <a:tab pos="1828800" algn="l"/>
              </a:tabLst>
              <a:defRPr/>
            </a:pPr>
            <a:r>
              <a:rPr lang="en-US" sz="2000" dirty="0">
                <a:sym typeface="Wingdings 3" pitchFamily="18" charset="2"/>
              </a:rPr>
              <a:t>Interpret key </a:t>
            </a:r>
            <a:r>
              <a:rPr lang="en-GB" sz="2000" dirty="0">
                <a:sym typeface="Wingdings 3" pitchFamily="18" charset="2"/>
              </a:rPr>
              <a:t>Attributes and </a:t>
            </a:r>
            <a:r>
              <a:rPr lang="en-US" sz="2000" dirty="0">
                <a:sym typeface="Wingdings 3" pitchFamily="18" charset="2"/>
              </a:rPr>
              <a:t>Dimensions/axes</a:t>
            </a:r>
          </a:p>
          <a:p>
            <a:pPr lvl="4">
              <a:lnSpc>
                <a:spcPct val="100000"/>
              </a:lnSpc>
              <a:spcBef>
                <a:spcPct val="20000"/>
              </a:spcBef>
              <a:tabLst>
                <a:tab pos="1828800" algn="l"/>
              </a:tabLst>
              <a:defRPr/>
            </a:pPr>
            <a:r>
              <a:rPr lang="en-GB" sz="2000" dirty="0">
                <a:sym typeface="Wingdings 3" pitchFamily="18" charset="2"/>
              </a:rPr>
              <a:t>Identify brands/dimensions not well explained</a:t>
            </a:r>
            <a:endParaRPr lang="en-US" sz="2000" dirty="0">
              <a:sym typeface="Wingdings 3" pitchFamily="18" charset="2"/>
            </a:endParaRPr>
          </a:p>
        </p:txBody>
      </p:sp>
    </p:spTree>
    <p:extLst>
      <p:ext uri="{BB962C8B-B14F-4D97-AF65-F5344CB8AC3E}">
        <p14:creationId xmlns:p14="http://schemas.microsoft.com/office/powerpoint/2010/main" val="69368606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nSpc>
                <a:spcPct val="120000"/>
              </a:lnSpc>
            </a:pPr>
            <a:r>
              <a:rPr lang="en-US" sz="2400" b="1" dirty="0">
                <a:solidFill>
                  <a:srgbClr val="FF0000"/>
                </a:solidFill>
              </a:rPr>
              <a:t>Stage 1</a:t>
            </a:r>
            <a:br>
              <a:rPr lang="en-US" sz="1800" dirty="0"/>
            </a:br>
            <a:r>
              <a:rPr lang="en-US" dirty="0"/>
              <a:t>Design the positioning study</a:t>
            </a:r>
          </a:p>
        </p:txBody>
      </p:sp>
      <p:sp>
        <p:nvSpPr>
          <p:cNvPr id="6" name="Content Placeholder 5"/>
          <p:cNvSpPr>
            <a:spLocks noGrp="1"/>
          </p:cNvSpPr>
          <p:nvPr>
            <p:ph idx="1"/>
          </p:nvPr>
        </p:nvSpPr>
        <p:spPr>
          <a:xfrm>
            <a:off x="266700" y="1499617"/>
            <a:ext cx="11557000" cy="4677347"/>
          </a:xfrm>
        </p:spPr>
        <p:txBody>
          <a:bodyPr>
            <a:normAutofit lnSpcReduction="10000"/>
          </a:bodyPr>
          <a:lstStyle/>
          <a:p>
            <a:r>
              <a:rPr lang="en-GB" sz="2200" b="1" dirty="0">
                <a:sym typeface="Wingdings 3" pitchFamily="18" charset="2"/>
              </a:rPr>
              <a:t>Select relevant Brands</a:t>
            </a:r>
          </a:p>
          <a:p>
            <a:pPr lvl="1">
              <a:buFont typeface="Open Sans" panose="020B0606030504020204" pitchFamily="34" charset="0"/>
              <a:buChar char="–"/>
            </a:pPr>
            <a:r>
              <a:rPr lang="en-GB" dirty="0">
                <a:sym typeface="Wingdings 3" pitchFamily="18" charset="2"/>
              </a:rPr>
              <a:t>Select products which are known by the segment, and which can be evaluated</a:t>
            </a:r>
          </a:p>
          <a:p>
            <a:pPr lvl="1">
              <a:buFont typeface="Open Sans" panose="020B0606030504020204" pitchFamily="34" charset="0"/>
              <a:buChar char="–"/>
            </a:pPr>
            <a:r>
              <a:rPr lang="en-GB" dirty="0">
                <a:sym typeface="Wingdings 3" pitchFamily="18" charset="2"/>
              </a:rPr>
              <a:t>Don’t forget to include the </a:t>
            </a:r>
            <a:r>
              <a:rPr lang="en-GB" b="1" dirty="0">
                <a:sym typeface="Wingdings 3" pitchFamily="18" charset="2"/>
              </a:rPr>
              <a:t>leading brands </a:t>
            </a:r>
            <a:r>
              <a:rPr lang="en-GB" dirty="0">
                <a:sym typeface="Wingdings 3" pitchFamily="18" charset="2"/>
              </a:rPr>
              <a:t>of the product category</a:t>
            </a:r>
          </a:p>
          <a:p>
            <a:r>
              <a:rPr lang="en-US" sz="2200" b="1" dirty="0">
                <a:sym typeface="Wingdings 3" pitchFamily="18" charset="2"/>
              </a:rPr>
              <a:t>Select relevant Dimensions</a:t>
            </a:r>
            <a:endParaRPr lang="en-GB" sz="2200" b="1" dirty="0">
              <a:sym typeface="Wingdings 3" pitchFamily="18" charset="2"/>
            </a:endParaRPr>
          </a:p>
          <a:p>
            <a:pPr lvl="1">
              <a:buFont typeface="Open Sans" panose="020B0606030504020204" pitchFamily="34" charset="0"/>
              <a:buChar char="–"/>
            </a:pPr>
            <a:r>
              <a:rPr lang="en-GB" dirty="0">
                <a:sym typeface="Wingdings 3" pitchFamily="18" charset="2"/>
              </a:rPr>
              <a:t>Select descriptive attributes (relevant ones)</a:t>
            </a:r>
          </a:p>
          <a:p>
            <a:pPr lvl="1">
              <a:buFont typeface="Open Sans" panose="020B0606030504020204" pitchFamily="34" charset="0"/>
              <a:buChar char="–"/>
            </a:pPr>
            <a:r>
              <a:rPr lang="en-GB" dirty="0">
                <a:sym typeface="Wingdings 3" pitchFamily="18" charset="2"/>
              </a:rPr>
              <a:t>Don’t forget to include most representative attributes of the brands included (e.g., if you include “Volvo”, don’t forget “Safety”)</a:t>
            </a:r>
          </a:p>
          <a:p>
            <a:pPr lvl="1">
              <a:buFont typeface="Open Sans" panose="020B0606030504020204" pitchFamily="34" charset="0"/>
              <a:buChar char="–"/>
            </a:pPr>
            <a:r>
              <a:rPr lang="en-GB" dirty="0">
                <a:sym typeface="Wingdings 3" pitchFamily="18" charset="2"/>
              </a:rPr>
              <a:t>The selected attributes need to be related to known perceptions on which the products are usually evaluated</a:t>
            </a:r>
          </a:p>
          <a:p>
            <a:pPr lvl="1">
              <a:buFont typeface="Open Sans" panose="020B0606030504020204" pitchFamily="34" charset="0"/>
              <a:buChar char="–"/>
            </a:pPr>
            <a:r>
              <a:rPr lang="en-GB" dirty="0">
                <a:sym typeface="Wingdings 3" pitchFamily="18" charset="2"/>
              </a:rPr>
              <a:t>Choose the evaluation scale for the attributes (e.g., 1-7)</a:t>
            </a:r>
            <a:endParaRPr lang="en-US" dirty="0"/>
          </a:p>
        </p:txBody>
      </p:sp>
    </p:spTree>
    <p:extLst>
      <p:ext uri="{BB962C8B-B14F-4D97-AF65-F5344CB8AC3E}">
        <p14:creationId xmlns:p14="http://schemas.microsoft.com/office/powerpoint/2010/main" val="170914638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Group 45">
            <a:extLst>
              <a:ext uri="{FF2B5EF4-FFF2-40B4-BE49-F238E27FC236}">
                <a16:creationId xmlns:a16="http://schemas.microsoft.com/office/drawing/2014/main" id="{2D47C5EC-F89A-4257-AB72-C01F9F1F96F0}"/>
              </a:ext>
            </a:extLst>
          </p:cNvPr>
          <p:cNvGrpSpPr/>
          <p:nvPr/>
        </p:nvGrpSpPr>
        <p:grpSpPr>
          <a:xfrm>
            <a:off x="4944337" y="37586"/>
            <a:ext cx="7177493" cy="1678889"/>
            <a:chOff x="854679" y="4649175"/>
            <a:chExt cx="7177493" cy="1678889"/>
          </a:xfrm>
        </p:grpSpPr>
        <p:cxnSp>
          <p:nvCxnSpPr>
            <p:cNvPr id="47" name="Straight Connector 46">
              <a:extLst>
                <a:ext uri="{FF2B5EF4-FFF2-40B4-BE49-F238E27FC236}">
                  <a16:creationId xmlns:a16="http://schemas.microsoft.com/office/drawing/2014/main" id="{4854B5AB-4C90-452B-8A3C-1B688DA79D1C}"/>
                </a:ext>
              </a:extLst>
            </p:cNvPr>
            <p:cNvCxnSpPr/>
            <p:nvPr/>
          </p:nvCxnSpPr>
          <p:spPr>
            <a:xfrm>
              <a:off x="3273136" y="4998316"/>
              <a:ext cx="0" cy="130896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D6A8DD02-8F33-4408-88C3-EFC3731C1EDD}"/>
                </a:ext>
              </a:extLst>
            </p:cNvPr>
            <p:cNvCxnSpPr/>
            <p:nvPr/>
          </p:nvCxnSpPr>
          <p:spPr>
            <a:xfrm>
              <a:off x="865070" y="5520094"/>
              <a:ext cx="7167102" cy="0"/>
            </a:xfrm>
            <a:prstGeom prst="line">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650B3D0F-D701-408C-92D0-8EA4DBD2BBF9}"/>
                </a:ext>
              </a:extLst>
            </p:cNvPr>
            <p:cNvCxnSpPr/>
            <p:nvPr/>
          </p:nvCxnSpPr>
          <p:spPr>
            <a:xfrm>
              <a:off x="854679" y="5779867"/>
              <a:ext cx="7167102" cy="0"/>
            </a:xfrm>
            <a:prstGeom prst="line">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AE0F1797-35FB-4C9F-9AFC-94CBDABB5FF9}"/>
                </a:ext>
              </a:extLst>
            </p:cNvPr>
            <p:cNvCxnSpPr/>
            <p:nvPr/>
          </p:nvCxnSpPr>
          <p:spPr>
            <a:xfrm>
              <a:off x="854679" y="6039639"/>
              <a:ext cx="7167102" cy="0"/>
            </a:xfrm>
            <a:prstGeom prst="line">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51" name="Freeform 29">
              <a:extLst>
                <a:ext uri="{FF2B5EF4-FFF2-40B4-BE49-F238E27FC236}">
                  <a16:creationId xmlns:a16="http://schemas.microsoft.com/office/drawing/2014/main" id="{D14A28B2-BCA0-424E-9DD4-24ED7B5421C2}"/>
                </a:ext>
              </a:extLst>
            </p:cNvPr>
            <p:cNvSpPr/>
            <p:nvPr/>
          </p:nvSpPr>
          <p:spPr>
            <a:xfrm>
              <a:off x="854680" y="4649175"/>
              <a:ext cx="7167102" cy="345974"/>
            </a:xfrm>
            <a:custGeom>
              <a:avLst/>
              <a:gdLst>
                <a:gd name="connsiteX0" fmla="*/ 181553 w 7167102"/>
                <a:gd name="connsiteY0" fmla="*/ 0 h 345974"/>
                <a:gd name="connsiteX1" fmla="*/ 6985549 w 7167102"/>
                <a:gd name="connsiteY1" fmla="*/ 0 h 345974"/>
                <a:gd name="connsiteX2" fmla="*/ 7167102 w 7167102"/>
                <a:gd name="connsiteY2" fmla="*/ 181553 h 345974"/>
                <a:gd name="connsiteX3" fmla="*/ 7167102 w 7167102"/>
                <a:gd name="connsiteY3" fmla="*/ 345974 h 345974"/>
                <a:gd name="connsiteX4" fmla="*/ 0 w 7167102"/>
                <a:gd name="connsiteY4" fmla="*/ 345974 h 345974"/>
                <a:gd name="connsiteX5" fmla="*/ 0 w 7167102"/>
                <a:gd name="connsiteY5" fmla="*/ 181553 h 345974"/>
                <a:gd name="connsiteX6" fmla="*/ 181553 w 7167102"/>
                <a:gd name="connsiteY6" fmla="*/ 0 h 34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67102" h="345974">
                  <a:moveTo>
                    <a:pt x="181553" y="0"/>
                  </a:moveTo>
                  <a:lnTo>
                    <a:pt x="6985549" y="0"/>
                  </a:lnTo>
                  <a:cubicBezTo>
                    <a:pt x="7085818" y="0"/>
                    <a:pt x="7167102" y="81284"/>
                    <a:pt x="7167102" y="181553"/>
                  </a:cubicBezTo>
                  <a:lnTo>
                    <a:pt x="7167102" y="345974"/>
                  </a:lnTo>
                  <a:lnTo>
                    <a:pt x="0" y="345974"/>
                  </a:lnTo>
                  <a:lnTo>
                    <a:pt x="0" y="181553"/>
                  </a:lnTo>
                  <a:cubicBezTo>
                    <a:pt x="0" y="81284"/>
                    <a:pt x="81284" y="0"/>
                    <a:pt x="181553" y="0"/>
                  </a:cubicBezTo>
                  <a:close/>
                </a:path>
              </a:pathLst>
            </a:custGeom>
            <a:solidFill>
              <a:srgbClr val="0153A5"/>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Rectangle 8">
              <a:extLst>
                <a:ext uri="{FF2B5EF4-FFF2-40B4-BE49-F238E27FC236}">
                  <a16:creationId xmlns:a16="http://schemas.microsoft.com/office/drawing/2014/main" id="{2F682522-EE69-49C7-BA95-CE7996BE4923}"/>
                </a:ext>
              </a:extLst>
            </p:cNvPr>
            <p:cNvSpPr>
              <a:spLocks noChangeArrowheads="1"/>
            </p:cNvSpPr>
            <p:nvPr/>
          </p:nvSpPr>
          <p:spPr bwMode="auto">
            <a:xfrm>
              <a:off x="1049627" y="4707514"/>
              <a:ext cx="137537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500" b="1" dirty="0">
                  <a:solidFill>
                    <a:schemeClr val="bg1"/>
                  </a:solidFill>
                  <a:latin typeface="Open Sans" panose="020B0606030504020204" pitchFamily="34" charset="0"/>
                  <a:ea typeface="Open Sans" panose="020B0606030504020204" pitchFamily="34" charset="0"/>
                  <a:cs typeface="Open Sans" panose="020B0606030504020204" pitchFamily="34" charset="0"/>
                </a:rPr>
                <a:t>Respondent  n</a:t>
              </a:r>
              <a:endParaRPr lang="en-US" sz="15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8" name="Rectangle 14">
              <a:extLst>
                <a:ext uri="{FF2B5EF4-FFF2-40B4-BE49-F238E27FC236}">
                  <a16:creationId xmlns:a16="http://schemas.microsoft.com/office/drawing/2014/main" id="{269C698D-04B9-4006-8E94-681077829A44}"/>
                </a:ext>
              </a:extLst>
            </p:cNvPr>
            <p:cNvSpPr>
              <a:spLocks noChangeArrowheads="1"/>
            </p:cNvSpPr>
            <p:nvPr/>
          </p:nvSpPr>
          <p:spPr bwMode="auto">
            <a:xfrm>
              <a:off x="1049627" y="5291855"/>
              <a:ext cx="8960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dirty="0">
                  <a:solidFill>
                    <a:srgbClr val="000000"/>
                  </a:solidFill>
                  <a:latin typeface="Open Sans" panose="020B0606030504020204" pitchFamily="34" charset="0"/>
                  <a:ea typeface="Open Sans" panose="020B0606030504020204" pitchFamily="34" charset="0"/>
                  <a:cs typeface="Open Sans" panose="020B0606030504020204" pitchFamily="34" charset="0"/>
                </a:rPr>
                <a:t>Attribute 1</a:t>
              </a:r>
              <a:endParaRPr lang="en-US" sz="1400" dirty="0">
                <a:latin typeface="Open Sans" panose="020B0606030504020204" pitchFamily="34" charset="0"/>
                <a:ea typeface="Open Sans" panose="020B0606030504020204" pitchFamily="34" charset="0"/>
                <a:cs typeface="Open Sans" panose="020B0606030504020204" pitchFamily="34" charset="0"/>
              </a:endParaRPr>
            </a:p>
          </p:txBody>
        </p:sp>
        <p:sp>
          <p:nvSpPr>
            <p:cNvPr id="59" name="Rectangle 15">
              <a:extLst>
                <a:ext uri="{FF2B5EF4-FFF2-40B4-BE49-F238E27FC236}">
                  <a16:creationId xmlns:a16="http://schemas.microsoft.com/office/drawing/2014/main" id="{99DD7A81-56F5-4C69-B3A5-4DE18331CE91}"/>
                </a:ext>
              </a:extLst>
            </p:cNvPr>
            <p:cNvSpPr>
              <a:spLocks noChangeArrowheads="1"/>
            </p:cNvSpPr>
            <p:nvPr/>
          </p:nvSpPr>
          <p:spPr bwMode="auto">
            <a:xfrm>
              <a:off x="1049627" y="5549224"/>
              <a:ext cx="8960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Attribute 2</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60" name="Rectangle 16">
              <a:extLst>
                <a:ext uri="{FF2B5EF4-FFF2-40B4-BE49-F238E27FC236}">
                  <a16:creationId xmlns:a16="http://schemas.microsoft.com/office/drawing/2014/main" id="{A2219440-A596-4208-A797-163F7E14C3AB}"/>
                </a:ext>
              </a:extLst>
            </p:cNvPr>
            <p:cNvSpPr>
              <a:spLocks noChangeArrowheads="1"/>
            </p:cNvSpPr>
            <p:nvPr/>
          </p:nvSpPr>
          <p:spPr bwMode="auto">
            <a:xfrm>
              <a:off x="1049627" y="5806593"/>
              <a:ext cx="8960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Attribute 3</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61" name="Rectangle 17">
              <a:extLst>
                <a:ext uri="{FF2B5EF4-FFF2-40B4-BE49-F238E27FC236}">
                  <a16:creationId xmlns:a16="http://schemas.microsoft.com/office/drawing/2014/main" id="{5EFCC403-E6ED-4919-9585-717BA4BE9D34}"/>
                </a:ext>
              </a:extLst>
            </p:cNvPr>
            <p:cNvSpPr>
              <a:spLocks noChangeArrowheads="1"/>
            </p:cNvSpPr>
            <p:nvPr/>
          </p:nvSpPr>
          <p:spPr bwMode="auto">
            <a:xfrm>
              <a:off x="1049627" y="6063962"/>
              <a:ext cx="141750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dirty="0">
                  <a:solidFill>
                    <a:srgbClr val="000000"/>
                  </a:solidFill>
                  <a:latin typeface="Open Sans" panose="020B0606030504020204" pitchFamily="34" charset="0"/>
                  <a:ea typeface="Open Sans" panose="020B0606030504020204" pitchFamily="34" charset="0"/>
                  <a:cs typeface="Open Sans" panose="020B0606030504020204" pitchFamily="34" charset="0"/>
                </a:rPr>
                <a:t>Preference Score</a:t>
              </a:r>
              <a:endParaRPr lang="en-US" sz="1400" dirty="0">
                <a:latin typeface="Open Sans" panose="020B0606030504020204" pitchFamily="34" charset="0"/>
                <a:ea typeface="Open Sans" panose="020B0606030504020204" pitchFamily="34" charset="0"/>
                <a:cs typeface="Open Sans" panose="020B0606030504020204" pitchFamily="34" charset="0"/>
              </a:endParaRPr>
            </a:p>
          </p:txBody>
        </p:sp>
        <p:sp>
          <p:nvSpPr>
            <p:cNvPr id="62" name="Rounded Rectangle 40">
              <a:extLst>
                <a:ext uri="{FF2B5EF4-FFF2-40B4-BE49-F238E27FC236}">
                  <a16:creationId xmlns:a16="http://schemas.microsoft.com/office/drawing/2014/main" id="{BAC55836-F0CD-4BDB-B1E7-E5F7612F5431}"/>
                </a:ext>
              </a:extLst>
            </p:cNvPr>
            <p:cNvSpPr/>
            <p:nvPr/>
          </p:nvSpPr>
          <p:spPr>
            <a:xfrm>
              <a:off x="854680" y="4662444"/>
              <a:ext cx="7167102" cy="1665620"/>
            </a:xfrm>
            <a:prstGeom prst="roundRect">
              <a:avLst>
                <a:gd name="adj" fmla="val 11178"/>
              </a:avLst>
            </a:prstGeom>
            <a:noFill/>
            <a:ln w="3810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3" name="Straight Connector 62">
              <a:extLst>
                <a:ext uri="{FF2B5EF4-FFF2-40B4-BE49-F238E27FC236}">
                  <a16:creationId xmlns:a16="http://schemas.microsoft.com/office/drawing/2014/main" id="{5CA29584-A2BF-48D1-9E24-513B88DA55BE}"/>
                </a:ext>
              </a:extLst>
            </p:cNvPr>
            <p:cNvCxnSpPr/>
            <p:nvPr/>
          </p:nvCxnSpPr>
          <p:spPr>
            <a:xfrm>
              <a:off x="854680" y="5260321"/>
              <a:ext cx="7167102" cy="0"/>
            </a:xfrm>
            <a:prstGeom prst="line">
              <a:avLst/>
            </a:prstGeom>
            <a:ln w="28575">
              <a:solidFill>
                <a:srgbClr val="0153A5"/>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F3F1396C-B259-4AA4-A43B-152B5D19F2A0}"/>
                </a:ext>
              </a:extLst>
            </p:cNvPr>
            <p:cNvCxnSpPr/>
            <p:nvPr/>
          </p:nvCxnSpPr>
          <p:spPr>
            <a:xfrm>
              <a:off x="4520045" y="4998316"/>
              <a:ext cx="0" cy="130896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CE11BCDA-4CE3-4C50-BC3E-EAC3F0AC5B0A}"/>
                </a:ext>
              </a:extLst>
            </p:cNvPr>
            <p:cNvCxnSpPr/>
            <p:nvPr/>
          </p:nvCxnSpPr>
          <p:spPr>
            <a:xfrm>
              <a:off x="5631873" y="4987925"/>
              <a:ext cx="0" cy="130896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A3CE85D8-EA4C-47FF-806D-B73B2402D20C}"/>
                </a:ext>
              </a:extLst>
            </p:cNvPr>
            <p:cNvCxnSpPr/>
            <p:nvPr/>
          </p:nvCxnSpPr>
          <p:spPr>
            <a:xfrm>
              <a:off x="6743701" y="4998316"/>
              <a:ext cx="0" cy="130896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38100" y="-13142"/>
            <a:ext cx="10515600" cy="1250113"/>
          </a:xfrm>
        </p:spPr>
        <p:txBody>
          <a:bodyPr/>
          <a:lstStyle/>
          <a:p>
            <a:pPr>
              <a:lnSpc>
                <a:spcPct val="120000"/>
              </a:lnSpc>
            </a:pPr>
            <a:r>
              <a:rPr lang="en-US" sz="2400" b="1" dirty="0">
                <a:solidFill>
                  <a:srgbClr val="FF0000"/>
                </a:solidFill>
              </a:rPr>
              <a:t>Stage 2</a:t>
            </a:r>
            <a:br>
              <a:rPr lang="en-US" sz="1800" dirty="0"/>
            </a:br>
            <a:r>
              <a:rPr lang="en-US" dirty="0"/>
              <a:t>Collect data</a:t>
            </a:r>
          </a:p>
        </p:txBody>
      </p:sp>
      <p:sp>
        <p:nvSpPr>
          <p:cNvPr id="3" name="Content Placeholder 2"/>
          <p:cNvSpPr>
            <a:spLocks noGrp="1"/>
          </p:cNvSpPr>
          <p:nvPr>
            <p:ph idx="1"/>
          </p:nvPr>
        </p:nvSpPr>
        <p:spPr>
          <a:xfrm>
            <a:off x="86586" y="1808319"/>
            <a:ext cx="11264900" cy="4797213"/>
          </a:xfrm>
        </p:spPr>
        <p:txBody>
          <a:bodyPr anchor="t" anchorCtr="0"/>
          <a:lstStyle/>
          <a:p>
            <a:pPr>
              <a:spcBef>
                <a:spcPts val="300"/>
              </a:spcBef>
              <a:spcAft>
                <a:spcPts val="300"/>
              </a:spcAft>
            </a:pPr>
            <a:r>
              <a:rPr lang="en-GB" b="1" dirty="0">
                <a:sym typeface="Wingdings 3" pitchFamily="18" charset="2"/>
              </a:rPr>
              <a:t>Develop the survey </a:t>
            </a:r>
          </a:p>
          <a:p>
            <a:pPr lvl="1">
              <a:spcBef>
                <a:spcPts val="300"/>
              </a:spcBef>
              <a:spcAft>
                <a:spcPts val="300"/>
              </a:spcAft>
              <a:buFont typeface="Open Sans" panose="020B0606030504020204" pitchFamily="34" charset="0"/>
              <a:buChar char="–"/>
            </a:pPr>
            <a:r>
              <a:rPr lang="en-GB" sz="2000" dirty="0">
                <a:sym typeface="Wingdings 3" pitchFamily="18" charset="2"/>
              </a:rPr>
              <a:t>Use the software to design a template</a:t>
            </a:r>
          </a:p>
          <a:p>
            <a:pPr lvl="1">
              <a:spcBef>
                <a:spcPts val="300"/>
              </a:spcBef>
              <a:spcAft>
                <a:spcPts val="300"/>
              </a:spcAft>
              <a:buFont typeface="Open Sans" panose="020B0606030504020204" pitchFamily="34" charset="0"/>
              <a:buChar char="–"/>
            </a:pPr>
            <a:r>
              <a:rPr lang="en-GB" sz="2000" dirty="0">
                <a:sym typeface="Wingdings 3" pitchFamily="18" charset="2"/>
              </a:rPr>
              <a:t>Perceptual data</a:t>
            </a:r>
          </a:p>
          <a:p>
            <a:pPr lvl="1">
              <a:spcBef>
                <a:spcPts val="300"/>
              </a:spcBef>
              <a:buFont typeface="Open Sans" panose="020B0606030504020204" pitchFamily="34" charset="0"/>
              <a:buChar char="–"/>
            </a:pPr>
            <a:r>
              <a:rPr lang="en-GB" sz="2000" dirty="0">
                <a:sym typeface="Wingdings 3" pitchFamily="18" charset="2"/>
              </a:rPr>
              <a:t>Preference data</a:t>
            </a:r>
          </a:p>
          <a:p>
            <a:pPr>
              <a:spcBef>
                <a:spcPts val="300"/>
              </a:spcBef>
              <a:spcAft>
                <a:spcPts val="300"/>
              </a:spcAft>
            </a:pPr>
            <a:r>
              <a:rPr lang="en-GB" b="1" dirty="0">
                <a:sym typeface="Wingdings 3" pitchFamily="18" charset="2"/>
              </a:rPr>
              <a:t>Collect data</a:t>
            </a:r>
          </a:p>
          <a:p>
            <a:pPr lvl="1">
              <a:spcBef>
                <a:spcPts val="300"/>
              </a:spcBef>
              <a:spcAft>
                <a:spcPts val="300"/>
              </a:spcAft>
              <a:buFont typeface="Open Sans" panose="020B0606030504020204" pitchFamily="34" charset="0"/>
              <a:buChar char="–"/>
            </a:pPr>
            <a:r>
              <a:rPr lang="en-GB" sz="2000" dirty="0">
                <a:sym typeface="Wingdings 3" pitchFamily="18" charset="2"/>
              </a:rPr>
              <a:t>One matrix per respondent</a:t>
            </a:r>
          </a:p>
          <a:p>
            <a:pPr lvl="1">
              <a:spcBef>
                <a:spcPts val="300"/>
              </a:spcBef>
              <a:spcAft>
                <a:spcPts val="300"/>
              </a:spcAft>
              <a:buFont typeface="Open Sans" panose="020B0606030504020204" pitchFamily="34" charset="0"/>
              <a:buChar char="–"/>
            </a:pPr>
            <a:r>
              <a:rPr lang="en-GB" sz="2000" dirty="0">
                <a:sym typeface="Wingdings 3" pitchFamily="18" charset="2"/>
              </a:rPr>
              <a:t>Perceptual data: averaged over the sample</a:t>
            </a:r>
          </a:p>
          <a:p>
            <a:pPr lvl="1">
              <a:spcBef>
                <a:spcPts val="300"/>
              </a:spcBef>
              <a:spcAft>
                <a:spcPts val="300"/>
              </a:spcAft>
              <a:buFont typeface="Open Sans" panose="020B0606030504020204" pitchFamily="34" charset="0"/>
              <a:buChar char="–"/>
            </a:pPr>
            <a:r>
              <a:rPr lang="en-GB" sz="2000" dirty="0">
                <a:sym typeface="Wingdings 3" pitchFamily="18" charset="2"/>
              </a:rPr>
              <a:t>Preference data: one line per respondent</a:t>
            </a:r>
          </a:p>
        </p:txBody>
      </p:sp>
      <p:grpSp>
        <p:nvGrpSpPr>
          <p:cNvPr id="5" name="Group 4">
            <a:extLst>
              <a:ext uri="{FF2B5EF4-FFF2-40B4-BE49-F238E27FC236}">
                <a16:creationId xmlns:a16="http://schemas.microsoft.com/office/drawing/2014/main" id="{D141744C-74BE-4B5F-B287-AA46A71435FC}"/>
              </a:ext>
            </a:extLst>
          </p:cNvPr>
          <p:cNvGrpSpPr/>
          <p:nvPr/>
        </p:nvGrpSpPr>
        <p:grpSpPr>
          <a:xfrm>
            <a:off x="4483100" y="606411"/>
            <a:ext cx="7340600" cy="1781478"/>
            <a:chOff x="4711700" y="2866722"/>
            <a:chExt cx="7340600" cy="1781478"/>
          </a:xfrm>
        </p:grpSpPr>
        <p:sp>
          <p:nvSpPr>
            <p:cNvPr id="4" name="Rectangle 3">
              <a:extLst>
                <a:ext uri="{FF2B5EF4-FFF2-40B4-BE49-F238E27FC236}">
                  <a16:creationId xmlns:a16="http://schemas.microsoft.com/office/drawing/2014/main" id="{81FC16F8-29F1-4BBB-8EC0-9D54431CB619}"/>
                </a:ext>
              </a:extLst>
            </p:cNvPr>
            <p:cNvSpPr/>
            <p:nvPr/>
          </p:nvSpPr>
          <p:spPr>
            <a:xfrm>
              <a:off x="4711700" y="2866722"/>
              <a:ext cx="7340600" cy="17814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p:cNvGrpSpPr/>
            <p:nvPr/>
          </p:nvGrpSpPr>
          <p:grpSpPr>
            <a:xfrm>
              <a:off x="4760507" y="2904886"/>
              <a:ext cx="7177493" cy="1678889"/>
              <a:chOff x="854679" y="4649175"/>
              <a:chExt cx="7177493" cy="1678889"/>
            </a:xfrm>
          </p:grpSpPr>
          <p:cxnSp>
            <p:nvCxnSpPr>
              <p:cNvPr id="26" name="Straight Connector 25"/>
              <p:cNvCxnSpPr/>
              <p:nvPr/>
            </p:nvCxnSpPr>
            <p:spPr>
              <a:xfrm>
                <a:off x="3273136" y="4998316"/>
                <a:ext cx="0" cy="130896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865070" y="5520094"/>
                <a:ext cx="7167102" cy="0"/>
              </a:xfrm>
              <a:prstGeom prst="line">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854679" y="5779867"/>
                <a:ext cx="7167102" cy="0"/>
              </a:xfrm>
              <a:prstGeom prst="line">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854679" y="6039639"/>
                <a:ext cx="7167102" cy="0"/>
              </a:xfrm>
              <a:prstGeom prst="line">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30" name="Freeform 29"/>
              <p:cNvSpPr/>
              <p:nvPr/>
            </p:nvSpPr>
            <p:spPr>
              <a:xfrm>
                <a:off x="854680" y="4649175"/>
                <a:ext cx="7167102" cy="345974"/>
              </a:xfrm>
              <a:custGeom>
                <a:avLst/>
                <a:gdLst>
                  <a:gd name="connsiteX0" fmla="*/ 181553 w 7167102"/>
                  <a:gd name="connsiteY0" fmla="*/ 0 h 345974"/>
                  <a:gd name="connsiteX1" fmla="*/ 6985549 w 7167102"/>
                  <a:gd name="connsiteY1" fmla="*/ 0 h 345974"/>
                  <a:gd name="connsiteX2" fmla="*/ 7167102 w 7167102"/>
                  <a:gd name="connsiteY2" fmla="*/ 181553 h 345974"/>
                  <a:gd name="connsiteX3" fmla="*/ 7167102 w 7167102"/>
                  <a:gd name="connsiteY3" fmla="*/ 345974 h 345974"/>
                  <a:gd name="connsiteX4" fmla="*/ 0 w 7167102"/>
                  <a:gd name="connsiteY4" fmla="*/ 345974 h 345974"/>
                  <a:gd name="connsiteX5" fmla="*/ 0 w 7167102"/>
                  <a:gd name="connsiteY5" fmla="*/ 181553 h 345974"/>
                  <a:gd name="connsiteX6" fmla="*/ 181553 w 7167102"/>
                  <a:gd name="connsiteY6" fmla="*/ 0 h 34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67102" h="345974">
                    <a:moveTo>
                      <a:pt x="181553" y="0"/>
                    </a:moveTo>
                    <a:lnTo>
                      <a:pt x="6985549" y="0"/>
                    </a:lnTo>
                    <a:cubicBezTo>
                      <a:pt x="7085818" y="0"/>
                      <a:pt x="7167102" y="81284"/>
                      <a:pt x="7167102" y="181553"/>
                    </a:cubicBezTo>
                    <a:lnTo>
                      <a:pt x="7167102" y="345974"/>
                    </a:lnTo>
                    <a:lnTo>
                      <a:pt x="0" y="345974"/>
                    </a:lnTo>
                    <a:lnTo>
                      <a:pt x="0" y="181553"/>
                    </a:lnTo>
                    <a:cubicBezTo>
                      <a:pt x="0" y="81284"/>
                      <a:pt x="81284" y="0"/>
                      <a:pt x="181553" y="0"/>
                    </a:cubicBezTo>
                    <a:close/>
                  </a:path>
                </a:pathLst>
              </a:custGeom>
              <a:solidFill>
                <a:srgbClr val="0153A5"/>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Rectangle 8"/>
              <p:cNvSpPr>
                <a:spLocks noChangeArrowheads="1"/>
              </p:cNvSpPr>
              <p:nvPr/>
            </p:nvSpPr>
            <p:spPr bwMode="auto">
              <a:xfrm>
                <a:off x="1049627" y="4707514"/>
                <a:ext cx="130805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500" b="1" dirty="0">
                    <a:solidFill>
                      <a:schemeClr val="bg1"/>
                    </a:solidFill>
                    <a:latin typeface="Open Sans" panose="020B0606030504020204" pitchFamily="34" charset="0"/>
                    <a:ea typeface="Open Sans" panose="020B0606030504020204" pitchFamily="34" charset="0"/>
                    <a:cs typeface="Open Sans" panose="020B0606030504020204" pitchFamily="34" charset="0"/>
                  </a:rPr>
                  <a:t>Respondent 1</a:t>
                </a:r>
                <a:endParaRPr lang="en-US" sz="15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2" name="Rectangle 9"/>
              <p:cNvSpPr>
                <a:spLocks noChangeArrowheads="1"/>
              </p:cNvSpPr>
              <p:nvPr/>
            </p:nvSpPr>
            <p:spPr bwMode="auto">
              <a:xfrm>
                <a:off x="1049627" y="5019098"/>
                <a:ext cx="183960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5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Attributes / Brands</a:t>
                </a:r>
                <a:endParaRPr lang="en-US" sz="1500" dirty="0">
                  <a:latin typeface="Open Sans" panose="020B0606030504020204" pitchFamily="34" charset="0"/>
                  <a:ea typeface="Open Sans" panose="020B0606030504020204" pitchFamily="34" charset="0"/>
                  <a:cs typeface="Open Sans" panose="020B0606030504020204" pitchFamily="34" charset="0"/>
                </a:endParaRPr>
              </a:p>
            </p:txBody>
          </p:sp>
          <p:sp>
            <p:nvSpPr>
              <p:cNvPr id="33" name="Rectangle 10"/>
              <p:cNvSpPr>
                <a:spLocks noChangeArrowheads="1"/>
              </p:cNvSpPr>
              <p:nvPr/>
            </p:nvSpPr>
            <p:spPr bwMode="auto">
              <a:xfrm>
                <a:off x="3595400" y="5023860"/>
                <a:ext cx="71590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500" dirty="0">
                    <a:solidFill>
                      <a:srgbClr val="000000"/>
                    </a:solidFill>
                    <a:latin typeface="Open Sans" panose="020B0606030504020204" pitchFamily="34" charset="0"/>
                    <a:ea typeface="Open Sans" panose="020B0606030504020204" pitchFamily="34" charset="0"/>
                    <a:cs typeface="Open Sans" panose="020B0606030504020204" pitchFamily="34" charset="0"/>
                  </a:rPr>
                  <a:t>Brand A</a:t>
                </a:r>
                <a:endParaRPr lang="en-US" sz="1500" dirty="0">
                  <a:latin typeface="Open Sans" panose="020B0606030504020204" pitchFamily="34" charset="0"/>
                  <a:ea typeface="Open Sans" panose="020B0606030504020204" pitchFamily="34" charset="0"/>
                  <a:cs typeface="Open Sans" panose="020B0606030504020204" pitchFamily="34" charset="0"/>
                </a:endParaRPr>
              </a:p>
            </p:txBody>
          </p:sp>
          <p:sp>
            <p:nvSpPr>
              <p:cNvPr id="34" name="Rectangle 11"/>
              <p:cNvSpPr>
                <a:spLocks noChangeArrowheads="1"/>
              </p:cNvSpPr>
              <p:nvPr/>
            </p:nvSpPr>
            <p:spPr bwMode="auto">
              <a:xfrm>
                <a:off x="4707987" y="5023860"/>
                <a:ext cx="71910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500">
                    <a:solidFill>
                      <a:srgbClr val="000000"/>
                    </a:solidFill>
                    <a:latin typeface="Open Sans" panose="020B0606030504020204" pitchFamily="34" charset="0"/>
                    <a:ea typeface="Open Sans" panose="020B0606030504020204" pitchFamily="34" charset="0"/>
                    <a:cs typeface="Open Sans" panose="020B0606030504020204" pitchFamily="34" charset="0"/>
                  </a:rPr>
                  <a:t>Brand B</a:t>
                </a:r>
                <a:endParaRPr lang="en-US" sz="1500">
                  <a:latin typeface="Open Sans" panose="020B0606030504020204" pitchFamily="34" charset="0"/>
                  <a:ea typeface="Open Sans" panose="020B0606030504020204" pitchFamily="34" charset="0"/>
                  <a:cs typeface="Open Sans" panose="020B0606030504020204" pitchFamily="34" charset="0"/>
                </a:endParaRPr>
              </a:p>
            </p:txBody>
          </p:sp>
          <p:sp>
            <p:nvSpPr>
              <p:cNvPr id="35" name="Rectangle 12"/>
              <p:cNvSpPr>
                <a:spLocks noChangeArrowheads="1"/>
              </p:cNvSpPr>
              <p:nvPr/>
            </p:nvSpPr>
            <p:spPr bwMode="auto">
              <a:xfrm>
                <a:off x="5823780" y="5023860"/>
                <a:ext cx="71590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500">
                    <a:solidFill>
                      <a:srgbClr val="000000"/>
                    </a:solidFill>
                    <a:latin typeface="Open Sans" panose="020B0606030504020204" pitchFamily="34" charset="0"/>
                    <a:ea typeface="Open Sans" panose="020B0606030504020204" pitchFamily="34" charset="0"/>
                    <a:cs typeface="Open Sans" panose="020B0606030504020204" pitchFamily="34" charset="0"/>
                  </a:rPr>
                  <a:t>Brand C</a:t>
                </a:r>
                <a:endParaRPr lang="en-US" sz="1500">
                  <a:latin typeface="Open Sans" panose="020B0606030504020204" pitchFamily="34" charset="0"/>
                  <a:ea typeface="Open Sans" panose="020B0606030504020204" pitchFamily="34" charset="0"/>
                  <a:cs typeface="Open Sans" panose="020B0606030504020204" pitchFamily="34" charset="0"/>
                </a:endParaRPr>
              </a:p>
            </p:txBody>
          </p:sp>
          <p:sp>
            <p:nvSpPr>
              <p:cNvPr id="36" name="Rectangle 13"/>
              <p:cNvSpPr>
                <a:spLocks noChangeArrowheads="1"/>
              </p:cNvSpPr>
              <p:nvPr/>
            </p:nvSpPr>
            <p:spPr bwMode="auto">
              <a:xfrm>
                <a:off x="6936368" y="5023860"/>
                <a:ext cx="73353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500" dirty="0">
                    <a:solidFill>
                      <a:srgbClr val="000000"/>
                    </a:solidFill>
                    <a:latin typeface="Open Sans" panose="020B0606030504020204" pitchFamily="34" charset="0"/>
                    <a:ea typeface="Open Sans" panose="020B0606030504020204" pitchFamily="34" charset="0"/>
                    <a:cs typeface="Open Sans" panose="020B0606030504020204" pitchFamily="34" charset="0"/>
                  </a:rPr>
                  <a:t>Brand D</a:t>
                </a:r>
                <a:endParaRPr lang="en-US" sz="1500" dirty="0">
                  <a:latin typeface="Open Sans" panose="020B0606030504020204" pitchFamily="34" charset="0"/>
                  <a:ea typeface="Open Sans" panose="020B0606030504020204" pitchFamily="34" charset="0"/>
                  <a:cs typeface="Open Sans" panose="020B0606030504020204" pitchFamily="34" charset="0"/>
                </a:endParaRPr>
              </a:p>
            </p:txBody>
          </p:sp>
          <p:sp>
            <p:nvSpPr>
              <p:cNvPr id="37" name="Rectangle 14"/>
              <p:cNvSpPr>
                <a:spLocks noChangeArrowheads="1"/>
              </p:cNvSpPr>
              <p:nvPr/>
            </p:nvSpPr>
            <p:spPr bwMode="auto">
              <a:xfrm>
                <a:off x="1049627" y="5291855"/>
                <a:ext cx="8960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dirty="0">
                    <a:solidFill>
                      <a:srgbClr val="000000"/>
                    </a:solidFill>
                    <a:latin typeface="Open Sans" panose="020B0606030504020204" pitchFamily="34" charset="0"/>
                    <a:ea typeface="Open Sans" panose="020B0606030504020204" pitchFamily="34" charset="0"/>
                    <a:cs typeface="Open Sans" panose="020B0606030504020204" pitchFamily="34" charset="0"/>
                  </a:rPr>
                  <a:t>Attribute 1</a:t>
                </a:r>
                <a:endParaRPr lang="en-US" sz="1400" dirty="0">
                  <a:latin typeface="Open Sans" panose="020B0606030504020204" pitchFamily="34" charset="0"/>
                  <a:ea typeface="Open Sans" panose="020B0606030504020204" pitchFamily="34" charset="0"/>
                  <a:cs typeface="Open Sans" panose="020B0606030504020204" pitchFamily="34" charset="0"/>
                </a:endParaRPr>
              </a:p>
            </p:txBody>
          </p:sp>
          <p:sp>
            <p:nvSpPr>
              <p:cNvPr id="38" name="Rectangle 15"/>
              <p:cNvSpPr>
                <a:spLocks noChangeArrowheads="1"/>
              </p:cNvSpPr>
              <p:nvPr/>
            </p:nvSpPr>
            <p:spPr bwMode="auto">
              <a:xfrm>
                <a:off x="1049627" y="5549224"/>
                <a:ext cx="8960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Attribute 2</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39" name="Rectangle 16"/>
              <p:cNvSpPr>
                <a:spLocks noChangeArrowheads="1"/>
              </p:cNvSpPr>
              <p:nvPr/>
            </p:nvSpPr>
            <p:spPr bwMode="auto">
              <a:xfrm>
                <a:off x="1049627" y="5806593"/>
                <a:ext cx="8960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dirty="0">
                    <a:solidFill>
                      <a:srgbClr val="000000"/>
                    </a:solidFill>
                    <a:latin typeface="Open Sans" panose="020B0606030504020204" pitchFamily="34" charset="0"/>
                    <a:ea typeface="Open Sans" panose="020B0606030504020204" pitchFamily="34" charset="0"/>
                    <a:cs typeface="Open Sans" panose="020B0606030504020204" pitchFamily="34" charset="0"/>
                  </a:rPr>
                  <a:t>Attribute 3</a:t>
                </a:r>
                <a:endParaRPr lang="en-US" sz="1400" dirty="0">
                  <a:latin typeface="Open Sans" panose="020B0606030504020204" pitchFamily="34" charset="0"/>
                  <a:ea typeface="Open Sans" panose="020B0606030504020204" pitchFamily="34" charset="0"/>
                  <a:cs typeface="Open Sans" panose="020B0606030504020204" pitchFamily="34" charset="0"/>
                </a:endParaRPr>
              </a:p>
            </p:txBody>
          </p:sp>
          <p:sp>
            <p:nvSpPr>
              <p:cNvPr id="40" name="Rectangle 17"/>
              <p:cNvSpPr>
                <a:spLocks noChangeArrowheads="1"/>
              </p:cNvSpPr>
              <p:nvPr/>
            </p:nvSpPr>
            <p:spPr bwMode="auto">
              <a:xfrm>
                <a:off x="1049627" y="6063962"/>
                <a:ext cx="15056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Preference Score</a:t>
                </a:r>
                <a:endParaRPr lang="en-US" sz="1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1" name="Rounded Rectangle 40"/>
              <p:cNvSpPr/>
              <p:nvPr/>
            </p:nvSpPr>
            <p:spPr>
              <a:xfrm>
                <a:off x="854680" y="4662444"/>
                <a:ext cx="7167102" cy="1665620"/>
              </a:xfrm>
              <a:prstGeom prst="roundRect">
                <a:avLst>
                  <a:gd name="adj" fmla="val 11178"/>
                </a:avLst>
              </a:prstGeom>
              <a:noFill/>
              <a:ln w="3810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Connector 41"/>
              <p:cNvCxnSpPr/>
              <p:nvPr/>
            </p:nvCxnSpPr>
            <p:spPr>
              <a:xfrm>
                <a:off x="854680" y="5260321"/>
                <a:ext cx="7167102" cy="0"/>
              </a:xfrm>
              <a:prstGeom prst="line">
                <a:avLst/>
              </a:prstGeom>
              <a:ln w="28575">
                <a:solidFill>
                  <a:srgbClr val="0153A5"/>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4520045" y="4998316"/>
                <a:ext cx="0" cy="130896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631873" y="4987925"/>
                <a:ext cx="0" cy="130896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6743701" y="4998316"/>
                <a:ext cx="0" cy="130896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grpSp>
      <p:cxnSp>
        <p:nvCxnSpPr>
          <p:cNvPr id="7" name="Straight Connector 6">
            <a:extLst>
              <a:ext uri="{FF2B5EF4-FFF2-40B4-BE49-F238E27FC236}">
                <a16:creationId xmlns:a16="http://schemas.microsoft.com/office/drawing/2014/main" id="{C8D67BAF-E0E8-463D-8F60-10E62B87A2CC}"/>
              </a:ext>
            </a:extLst>
          </p:cNvPr>
          <p:cNvCxnSpPr>
            <a:cxnSpLocks/>
          </p:cNvCxnSpPr>
          <p:nvPr/>
        </p:nvCxnSpPr>
        <p:spPr>
          <a:xfrm flipV="1">
            <a:off x="6096000" y="339280"/>
            <a:ext cx="276454" cy="286546"/>
          </a:xfrm>
          <a:prstGeom prst="line">
            <a:avLst/>
          </a:prstGeom>
          <a:ln w="38100">
            <a:solidFill>
              <a:srgbClr val="B00058"/>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D8869778-880F-4118-B5B9-438EB498AC2D}"/>
              </a:ext>
            </a:extLst>
          </p:cNvPr>
          <p:cNvCxnSpPr/>
          <p:nvPr/>
        </p:nvCxnSpPr>
        <p:spPr>
          <a:xfrm>
            <a:off x="7236597" y="3023481"/>
            <a:ext cx="0" cy="130896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7E4DDD89-6163-49AB-B828-80642C4C9C14}"/>
              </a:ext>
            </a:extLst>
          </p:cNvPr>
          <p:cNvCxnSpPr/>
          <p:nvPr/>
        </p:nvCxnSpPr>
        <p:spPr>
          <a:xfrm>
            <a:off x="4828531" y="3545259"/>
            <a:ext cx="7167102" cy="0"/>
          </a:xfrm>
          <a:prstGeom prst="line">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86B54CC1-3EA2-4B1B-8B02-96FBA0D1334E}"/>
              </a:ext>
            </a:extLst>
          </p:cNvPr>
          <p:cNvCxnSpPr/>
          <p:nvPr/>
        </p:nvCxnSpPr>
        <p:spPr>
          <a:xfrm>
            <a:off x="4818140" y="3805032"/>
            <a:ext cx="7167102" cy="0"/>
          </a:xfrm>
          <a:prstGeom prst="line">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687163B0-D397-48A0-A272-6A407A41A275}"/>
              </a:ext>
            </a:extLst>
          </p:cNvPr>
          <p:cNvCxnSpPr/>
          <p:nvPr/>
        </p:nvCxnSpPr>
        <p:spPr>
          <a:xfrm>
            <a:off x="4818140" y="4064804"/>
            <a:ext cx="7167102" cy="0"/>
          </a:xfrm>
          <a:prstGeom prst="line">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74" name="Freeform 29">
            <a:extLst>
              <a:ext uri="{FF2B5EF4-FFF2-40B4-BE49-F238E27FC236}">
                <a16:creationId xmlns:a16="http://schemas.microsoft.com/office/drawing/2014/main" id="{C22641A5-ACB8-41D7-88DF-21AD691159D6}"/>
              </a:ext>
            </a:extLst>
          </p:cNvPr>
          <p:cNvSpPr/>
          <p:nvPr/>
        </p:nvSpPr>
        <p:spPr>
          <a:xfrm>
            <a:off x="4818141" y="2674340"/>
            <a:ext cx="7167102" cy="352310"/>
          </a:xfrm>
          <a:custGeom>
            <a:avLst/>
            <a:gdLst>
              <a:gd name="connsiteX0" fmla="*/ 181553 w 7167102"/>
              <a:gd name="connsiteY0" fmla="*/ 0 h 345974"/>
              <a:gd name="connsiteX1" fmla="*/ 6985549 w 7167102"/>
              <a:gd name="connsiteY1" fmla="*/ 0 h 345974"/>
              <a:gd name="connsiteX2" fmla="*/ 7167102 w 7167102"/>
              <a:gd name="connsiteY2" fmla="*/ 181553 h 345974"/>
              <a:gd name="connsiteX3" fmla="*/ 7167102 w 7167102"/>
              <a:gd name="connsiteY3" fmla="*/ 345974 h 345974"/>
              <a:gd name="connsiteX4" fmla="*/ 0 w 7167102"/>
              <a:gd name="connsiteY4" fmla="*/ 345974 h 345974"/>
              <a:gd name="connsiteX5" fmla="*/ 0 w 7167102"/>
              <a:gd name="connsiteY5" fmla="*/ 181553 h 345974"/>
              <a:gd name="connsiteX6" fmla="*/ 181553 w 7167102"/>
              <a:gd name="connsiteY6" fmla="*/ 0 h 34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67102" h="345974">
                <a:moveTo>
                  <a:pt x="181553" y="0"/>
                </a:moveTo>
                <a:lnTo>
                  <a:pt x="6985549" y="0"/>
                </a:lnTo>
                <a:cubicBezTo>
                  <a:pt x="7085818" y="0"/>
                  <a:pt x="7167102" y="81284"/>
                  <a:pt x="7167102" y="181553"/>
                </a:cubicBezTo>
                <a:lnTo>
                  <a:pt x="7167102" y="345974"/>
                </a:lnTo>
                <a:lnTo>
                  <a:pt x="0" y="345974"/>
                </a:lnTo>
                <a:lnTo>
                  <a:pt x="0" y="181553"/>
                </a:lnTo>
                <a:cubicBezTo>
                  <a:pt x="0" y="81284"/>
                  <a:pt x="81284" y="0"/>
                  <a:pt x="181553" y="0"/>
                </a:cubicBezTo>
                <a:close/>
              </a:path>
            </a:pathLst>
          </a:custGeom>
          <a:solidFill>
            <a:srgbClr val="0153A5"/>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5" name="Rectangle 8">
            <a:extLst>
              <a:ext uri="{FF2B5EF4-FFF2-40B4-BE49-F238E27FC236}">
                <a16:creationId xmlns:a16="http://schemas.microsoft.com/office/drawing/2014/main" id="{CB5204AF-D9D2-4252-B7A8-AF87B7CF97BE}"/>
              </a:ext>
            </a:extLst>
          </p:cNvPr>
          <p:cNvSpPr>
            <a:spLocks noChangeArrowheads="1"/>
          </p:cNvSpPr>
          <p:nvPr/>
        </p:nvSpPr>
        <p:spPr bwMode="auto">
          <a:xfrm>
            <a:off x="4868620" y="2717861"/>
            <a:ext cx="743380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Average scores of </a:t>
            </a:r>
            <a:r>
              <a:rPr lang="en-US" b="1" dirty="0">
                <a:solidFill>
                  <a:schemeClr val="bg1"/>
                </a:solidFill>
                <a:latin typeface="Open Sans" panose="020B0606030504020204" pitchFamily="34" charset="0"/>
                <a:ea typeface="Open Sans" panose="020B0606030504020204" pitchFamily="34" charset="0"/>
                <a:cs typeface="Open Sans" panose="020B0606030504020204" pitchFamily="34" charset="0"/>
              </a:rPr>
              <a:t>Perceptual </a:t>
            </a: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Data </a:t>
            </a:r>
            <a:r>
              <a:rPr lang="en-US" sz="1700" dirty="0">
                <a:solidFill>
                  <a:schemeClr val="bg1"/>
                </a:solidFill>
                <a:latin typeface="Open Sans" panose="020B0606030504020204" pitchFamily="34" charset="0"/>
                <a:ea typeface="Open Sans" panose="020B0606030504020204" pitchFamily="34" charset="0"/>
                <a:cs typeface="Open Sans" panose="020B0606030504020204" pitchFamily="34" charset="0"/>
              </a:rPr>
              <a:t>over Respondents </a:t>
            </a:r>
            <a:r>
              <a:rPr lang="en-US" sz="17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respondentsrespondentsrespondents</a:t>
            </a:r>
            <a:endParaRPr lang="en-US" sz="17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6" name="Rectangle 9">
            <a:extLst>
              <a:ext uri="{FF2B5EF4-FFF2-40B4-BE49-F238E27FC236}">
                <a16:creationId xmlns:a16="http://schemas.microsoft.com/office/drawing/2014/main" id="{754225CF-B536-4BBF-87D4-7CFD36432C87}"/>
              </a:ext>
            </a:extLst>
          </p:cNvPr>
          <p:cNvSpPr>
            <a:spLocks noChangeArrowheads="1"/>
          </p:cNvSpPr>
          <p:nvPr/>
        </p:nvSpPr>
        <p:spPr bwMode="auto">
          <a:xfrm>
            <a:off x="5013088" y="3044263"/>
            <a:ext cx="183960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5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Attributes / Brands</a:t>
            </a:r>
            <a:endParaRPr lang="en-US" sz="1500" dirty="0">
              <a:latin typeface="Open Sans" panose="020B0606030504020204" pitchFamily="34" charset="0"/>
              <a:ea typeface="Open Sans" panose="020B0606030504020204" pitchFamily="34" charset="0"/>
              <a:cs typeface="Open Sans" panose="020B0606030504020204" pitchFamily="34" charset="0"/>
            </a:endParaRPr>
          </a:p>
        </p:txBody>
      </p:sp>
      <p:sp>
        <p:nvSpPr>
          <p:cNvPr id="77" name="Rectangle 10">
            <a:extLst>
              <a:ext uri="{FF2B5EF4-FFF2-40B4-BE49-F238E27FC236}">
                <a16:creationId xmlns:a16="http://schemas.microsoft.com/office/drawing/2014/main" id="{D5D1D4F8-F55B-455E-88E9-C5C6E706CA6C}"/>
              </a:ext>
            </a:extLst>
          </p:cNvPr>
          <p:cNvSpPr>
            <a:spLocks noChangeArrowheads="1"/>
          </p:cNvSpPr>
          <p:nvPr/>
        </p:nvSpPr>
        <p:spPr bwMode="auto">
          <a:xfrm>
            <a:off x="7558861" y="3049025"/>
            <a:ext cx="71590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500" dirty="0">
                <a:solidFill>
                  <a:srgbClr val="000000"/>
                </a:solidFill>
                <a:latin typeface="Open Sans" panose="020B0606030504020204" pitchFamily="34" charset="0"/>
                <a:ea typeface="Open Sans" panose="020B0606030504020204" pitchFamily="34" charset="0"/>
                <a:cs typeface="Open Sans" panose="020B0606030504020204" pitchFamily="34" charset="0"/>
              </a:rPr>
              <a:t>Brand A</a:t>
            </a:r>
            <a:endParaRPr lang="en-US" sz="1500" dirty="0">
              <a:latin typeface="Open Sans" panose="020B0606030504020204" pitchFamily="34" charset="0"/>
              <a:ea typeface="Open Sans" panose="020B0606030504020204" pitchFamily="34" charset="0"/>
              <a:cs typeface="Open Sans" panose="020B0606030504020204" pitchFamily="34" charset="0"/>
            </a:endParaRPr>
          </a:p>
        </p:txBody>
      </p:sp>
      <p:sp>
        <p:nvSpPr>
          <p:cNvPr id="78" name="Rectangle 11">
            <a:extLst>
              <a:ext uri="{FF2B5EF4-FFF2-40B4-BE49-F238E27FC236}">
                <a16:creationId xmlns:a16="http://schemas.microsoft.com/office/drawing/2014/main" id="{9F70B5A8-F6E8-4199-A9D5-44A171AB8318}"/>
              </a:ext>
            </a:extLst>
          </p:cNvPr>
          <p:cNvSpPr>
            <a:spLocks noChangeArrowheads="1"/>
          </p:cNvSpPr>
          <p:nvPr/>
        </p:nvSpPr>
        <p:spPr bwMode="auto">
          <a:xfrm>
            <a:off x="8671448" y="3049025"/>
            <a:ext cx="71910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500">
                <a:solidFill>
                  <a:srgbClr val="000000"/>
                </a:solidFill>
                <a:latin typeface="Open Sans" panose="020B0606030504020204" pitchFamily="34" charset="0"/>
                <a:ea typeface="Open Sans" panose="020B0606030504020204" pitchFamily="34" charset="0"/>
                <a:cs typeface="Open Sans" panose="020B0606030504020204" pitchFamily="34" charset="0"/>
              </a:rPr>
              <a:t>Brand B</a:t>
            </a:r>
            <a:endParaRPr lang="en-US" sz="1500">
              <a:latin typeface="Open Sans" panose="020B0606030504020204" pitchFamily="34" charset="0"/>
              <a:ea typeface="Open Sans" panose="020B0606030504020204" pitchFamily="34" charset="0"/>
              <a:cs typeface="Open Sans" panose="020B0606030504020204" pitchFamily="34" charset="0"/>
            </a:endParaRPr>
          </a:p>
        </p:txBody>
      </p:sp>
      <p:sp>
        <p:nvSpPr>
          <p:cNvPr id="79" name="Rectangle 12">
            <a:extLst>
              <a:ext uri="{FF2B5EF4-FFF2-40B4-BE49-F238E27FC236}">
                <a16:creationId xmlns:a16="http://schemas.microsoft.com/office/drawing/2014/main" id="{1B71C8F0-3D12-4734-A872-A806630A4519}"/>
              </a:ext>
            </a:extLst>
          </p:cNvPr>
          <p:cNvSpPr>
            <a:spLocks noChangeArrowheads="1"/>
          </p:cNvSpPr>
          <p:nvPr/>
        </p:nvSpPr>
        <p:spPr bwMode="auto">
          <a:xfrm>
            <a:off x="9787241" y="3049025"/>
            <a:ext cx="71590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500">
                <a:solidFill>
                  <a:srgbClr val="000000"/>
                </a:solidFill>
                <a:latin typeface="Open Sans" panose="020B0606030504020204" pitchFamily="34" charset="0"/>
                <a:ea typeface="Open Sans" panose="020B0606030504020204" pitchFamily="34" charset="0"/>
                <a:cs typeface="Open Sans" panose="020B0606030504020204" pitchFamily="34" charset="0"/>
              </a:rPr>
              <a:t>Brand C</a:t>
            </a:r>
            <a:endParaRPr lang="en-US" sz="1500">
              <a:latin typeface="Open Sans" panose="020B0606030504020204" pitchFamily="34" charset="0"/>
              <a:ea typeface="Open Sans" panose="020B0606030504020204" pitchFamily="34" charset="0"/>
              <a:cs typeface="Open Sans" panose="020B0606030504020204" pitchFamily="34" charset="0"/>
            </a:endParaRPr>
          </a:p>
        </p:txBody>
      </p:sp>
      <p:sp>
        <p:nvSpPr>
          <p:cNvPr id="80" name="Rectangle 13">
            <a:extLst>
              <a:ext uri="{FF2B5EF4-FFF2-40B4-BE49-F238E27FC236}">
                <a16:creationId xmlns:a16="http://schemas.microsoft.com/office/drawing/2014/main" id="{F65A809A-5A39-49E4-982B-CD772E27DF80}"/>
              </a:ext>
            </a:extLst>
          </p:cNvPr>
          <p:cNvSpPr>
            <a:spLocks noChangeArrowheads="1"/>
          </p:cNvSpPr>
          <p:nvPr/>
        </p:nvSpPr>
        <p:spPr bwMode="auto">
          <a:xfrm>
            <a:off x="10899829" y="3049025"/>
            <a:ext cx="73353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500" dirty="0">
                <a:solidFill>
                  <a:srgbClr val="000000"/>
                </a:solidFill>
                <a:latin typeface="Open Sans" panose="020B0606030504020204" pitchFamily="34" charset="0"/>
                <a:ea typeface="Open Sans" panose="020B0606030504020204" pitchFamily="34" charset="0"/>
                <a:cs typeface="Open Sans" panose="020B0606030504020204" pitchFamily="34" charset="0"/>
              </a:rPr>
              <a:t>Brand D</a:t>
            </a:r>
            <a:endParaRPr lang="en-US" sz="1500" dirty="0">
              <a:latin typeface="Open Sans" panose="020B0606030504020204" pitchFamily="34" charset="0"/>
              <a:ea typeface="Open Sans" panose="020B0606030504020204" pitchFamily="34" charset="0"/>
              <a:cs typeface="Open Sans" panose="020B0606030504020204" pitchFamily="34" charset="0"/>
            </a:endParaRPr>
          </a:p>
        </p:txBody>
      </p:sp>
      <p:sp>
        <p:nvSpPr>
          <p:cNvPr id="81" name="Rectangle 14">
            <a:extLst>
              <a:ext uri="{FF2B5EF4-FFF2-40B4-BE49-F238E27FC236}">
                <a16:creationId xmlns:a16="http://schemas.microsoft.com/office/drawing/2014/main" id="{B51FE9B2-12DA-49E4-9422-A52DCC885E35}"/>
              </a:ext>
            </a:extLst>
          </p:cNvPr>
          <p:cNvSpPr>
            <a:spLocks noChangeArrowheads="1"/>
          </p:cNvSpPr>
          <p:nvPr/>
        </p:nvSpPr>
        <p:spPr bwMode="auto">
          <a:xfrm>
            <a:off x="5013088" y="3317020"/>
            <a:ext cx="8960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dirty="0">
                <a:solidFill>
                  <a:srgbClr val="000000"/>
                </a:solidFill>
                <a:latin typeface="Open Sans" panose="020B0606030504020204" pitchFamily="34" charset="0"/>
                <a:ea typeface="Open Sans" panose="020B0606030504020204" pitchFamily="34" charset="0"/>
                <a:cs typeface="Open Sans" panose="020B0606030504020204" pitchFamily="34" charset="0"/>
              </a:rPr>
              <a:t>Attribute 1</a:t>
            </a:r>
            <a:endParaRPr lang="en-US" sz="1400" dirty="0">
              <a:latin typeface="Open Sans" panose="020B0606030504020204" pitchFamily="34" charset="0"/>
              <a:ea typeface="Open Sans" panose="020B0606030504020204" pitchFamily="34" charset="0"/>
              <a:cs typeface="Open Sans" panose="020B0606030504020204" pitchFamily="34" charset="0"/>
            </a:endParaRPr>
          </a:p>
        </p:txBody>
      </p:sp>
      <p:sp>
        <p:nvSpPr>
          <p:cNvPr id="82" name="Rectangle 15">
            <a:extLst>
              <a:ext uri="{FF2B5EF4-FFF2-40B4-BE49-F238E27FC236}">
                <a16:creationId xmlns:a16="http://schemas.microsoft.com/office/drawing/2014/main" id="{74FCCDA8-8518-498E-89C7-E66A3F73BF44}"/>
              </a:ext>
            </a:extLst>
          </p:cNvPr>
          <p:cNvSpPr>
            <a:spLocks noChangeArrowheads="1"/>
          </p:cNvSpPr>
          <p:nvPr/>
        </p:nvSpPr>
        <p:spPr bwMode="auto">
          <a:xfrm>
            <a:off x="5013088" y="3574389"/>
            <a:ext cx="8960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a:solidFill>
                  <a:srgbClr val="000000"/>
                </a:solidFill>
                <a:latin typeface="Open Sans" panose="020B0606030504020204" pitchFamily="34" charset="0"/>
                <a:ea typeface="Open Sans" panose="020B0606030504020204" pitchFamily="34" charset="0"/>
                <a:cs typeface="Open Sans" panose="020B0606030504020204" pitchFamily="34" charset="0"/>
              </a:rPr>
              <a:t>Attribute 2</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83" name="Rectangle 16">
            <a:extLst>
              <a:ext uri="{FF2B5EF4-FFF2-40B4-BE49-F238E27FC236}">
                <a16:creationId xmlns:a16="http://schemas.microsoft.com/office/drawing/2014/main" id="{B59BF884-9526-483A-9CE1-991B329FB99F}"/>
              </a:ext>
            </a:extLst>
          </p:cNvPr>
          <p:cNvSpPr>
            <a:spLocks noChangeArrowheads="1"/>
          </p:cNvSpPr>
          <p:nvPr/>
        </p:nvSpPr>
        <p:spPr bwMode="auto">
          <a:xfrm>
            <a:off x="5013088" y="3831758"/>
            <a:ext cx="8960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dirty="0">
                <a:solidFill>
                  <a:srgbClr val="000000"/>
                </a:solidFill>
                <a:latin typeface="Open Sans" panose="020B0606030504020204" pitchFamily="34" charset="0"/>
                <a:ea typeface="Open Sans" panose="020B0606030504020204" pitchFamily="34" charset="0"/>
                <a:cs typeface="Open Sans" panose="020B0606030504020204" pitchFamily="34" charset="0"/>
              </a:rPr>
              <a:t>Attribute 3</a:t>
            </a:r>
            <a:endParaRPr lang="en-US" sz="1400" dirty="0">
              <a:latin typeface="Open Sans" panose="020B0606030504020204" pitchFamily="34" charset="0"/>
              <a:ea typeface="Open Sans" panose="020B0606030504020204" pitchFamily="34" charset="0"/>
              <a:cs typeface="Open Sans" panose="020B0606030504020204" pitchFamily="34" charset="0"/>
            </a:endParaRPr>
          </a:p>
        </p:txBody>
      </p:sp>
      <p:sp>
        <p:nvSpPr>
          <p:cNvPr id="84" name="Rectangle 17">
            <a:extLst>
              <a:ext uri="{FF2B5EF4-FFF2-40B4-BE49-F238E27FC236}">
                <a16:creationId xmlns:a16="http://schemas.microsoft.com/office/drawing/2014/main" id="{E1008F82-E6DF-44D7-9129-D1B602BEC30D}"/>
              </a:ext>
            </a:extLst>
          </p:cNvPr>
          <p:cNvSpPr>
            <a:spLocks noChangeArrowheads="1"/>
          </p:cNvSpPr>
          <p:nvPr/>
        </p:nvSpPr>
        <p:spPr bwMode="auto">
          <a:xfrm>
            <a:off x="5013088" y="4089127"/>
            <a:ext cx="8960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dirty="0">
                <a:latin typeface="Open Sans" panose="020B0606030504020204" pitchFamily="34" charset="0"/>
                <a:ea typeface="Open Sans" panose="020B0606030504020204" pitchFamily="34" charset="0"/>
                <a:cs typeface="Open Sans" panose="020B0606030504020204" pitchFamily="34" charset="0"/>
              </a:rPr>
              <a:t>Attribute 4</a:t>
            </a:r>
          </a:p>
        </p:txBody>
      </p:sp>
      <p:sp>
        <p:nvSpPr>
          <p:cNvPr id="85" name="Rounded Rectangle 40">
            <a:extLst>
              <a:ext uri="{FF2B5EF4-FFF2-40B4-BE49-F238E27FC236}">
                <a16:creationId xmlns:a16="http://schemas.microsoft.com/office/drawing/2014/main" id="{88F35605-356F-4A3C-84BF-C6C2238975F6}"/>
              </a:ext>
            </a:extLst>
          </p:cNvPr>
          <p:cNvSpPr/>
          <p:nvPr/>
        </p:nvSpPr>
        <p:spPr>
          <a:xfrm>
            <a:off x="4828531" y="2674340"/>
            <a:ext cx="7167102" cy="1665620"/>
          </a:xfrm>
          <a:prstGeom prst="roundRect">
            <a:avLst>
              <a:gd name="adj" fmla="val 11178"/>
            </a:avLst>
          </a:prstGeom>
          <a:noFill/>
          <a:ln w="3810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6" name="Straight Connector 85">
            <a:extLst>
              <a:ext uri="{FF2B5EF4-FFF2-40B4-BE49-F238E27FC236}">
                <a16:creationId xmlns:a16="http://schemas.microsoft.com/office/drawing/2014/main" id="{E36644EF-B986-4752-A5CA-DE52275D80FC}"/>
              </a:ext>
            </a:extLst>
          </p:cNvPr>
          <p:cNvCxnSpPr/>
          <p:nvPr/>
        </p:nvCxnSpPr>
        <p:spPr>
          <a:xfrm>
            <a:off x="4818141" y="3285486"/>
            <a:ext cx="7167102" cy="0"/>
          </a:xfrm>
          <a:prstGeom prst="line">
            <a:avLst/>
          </a:prstGeom>
          <a:ln w="28575">
            <a:solidFill>
              <a:srgbClr val="0153A5"/>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C6F9962A-A4F2-4CEF-B473-70F4A1FC32AD}"/>
              </a:ext>
            </a:extLst>
          </p:cNvPr>
          <p:cNvCxnSpPr/>
          <p:nvPr/>
        </p:nvCxnSpPr>
        <p:spPr>
          <a:xfrm>
            <a:off x="8483506" y="3023481"/>
            <a:ext cx="0" cy="130896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66EAB4F7-E016-4C9F-9DDC-F8AEB9AC6A2F}"/>
              </a:ext>
            </a:extLst>
          </p:cNvPr>
          <p:cNvCxnSpPr/>
          <p:nvPr/>
        </p:nvCxnSpPr>
        <p:spPr>
          <a:xfrm>
            <a:off x="9595334" y="3013090"/>
            <a:ext cx="0" cy="130896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7018CD03-8625-4DB9-B22E-628AA891D82C}"/>
              </a:ext>
            </a:extLst>
          </p:cNvPr>
          <p:cNvCxnSpPr/>
          <p:nvPr/>
        </p:nvCxnSpPr>
        <p:spPr>
          <a:xfrm>
            <a:off x="10707162" y="3023481"/>
            <a:ext cx="0" cy="130896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0A51AF27-5927-49C1-88BA-98646AFF2DDC}"/>
              </a:ext>
            </a:extLst>
          </p:cNvPr>
          <p:cNvCxnSpPr/>
          <p:nvPr/>
        </p:nvCxnSpPr>
        <p:spPr>
          <a:xfrm>
            <a:off x="7373916" y="5525819"/>
            <a:ext cx="0" cy="130896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AA59078F-EFF5-488E-A2BD-59B131F729AA}"/>
              </a:ext>
            </a:extLst>
          </p:cNvPr>
          <p:cNvCxnSpPr/>
          <p:nvPr/>
        </p:nvCxnSpPr>
        <p:spPr>
          <a:xfrm>
            <a:off x="4965850" y="6047597"/>
            <a:ext cx="7167102" cy="0"/>
          </a:xfrm>
          <a:prstGeom prst="line">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517A34E-08E9-48FC-BD98-3749403E60BE}"/>
              </a:ext>
            </a:extLst>
          </p:cNvPr>
          <p:cNvCxnSpPr/>
          <p:nvPr/>
        </p:nvCxnSpPr>
        <p:spPr>
          <a:xfrm>
            <a:off x="4955459" y="6307370"/>
            <a:ext cx="7167102" cy="0"/>
          </a:xfrm>
          <a:prstGeom prst="line">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6FD2CAE1-B0FF-47D3-95F7-F39E653976F2}"/>
              </a:ext>
            </a:extLst>
          </p:cNvPr>
          <p:cNvCxnSpPr/>
          <p:nvPr/>
        </p:nvCxnSpPr>
        <p:spPr>
          <a:xfrm>
            <a:off x="4955459" y="6567142"/>
            <a:ext cx="7167102" cy="0"/>
          </a:xfrm>
          <a:prstGeom prst="line">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95" name="Freeform 29">
            <a:extLst>
              <a:ext uri="{FF2B5EF4-FFF2-40B4-BE49-F238E27FC236}">
                <a16:creationId xmlns:a16="http://schemas.microsoft.com/office/drawing/2014/main" id="{8B62A414-F2C3-47AF-8FEA-5A3CF3EE0D89}"/>
              </a:ext>
            </a:extLst>
          </p:cNvPr>
          <p:cNvSpPr/>
          <p:nvPr/>
        </p:nvSpPr>
        <p:spPr>
          <a:xfrm>
            <a:off x="4955460" y="5176678"/>
            <a:ext cx="7167102" cy="352310"/>
          </a:xfrm>
          <a:custGeom>
            <a:avLst/>
            <a:gdLst>
              <a:gd name="connsiteX0" fmla="*/ 181553 w 7167102"/>
              <a:gd name="connsiteY0" fmla="*/ 0 h 345974"/>
              <a:gd name="connsiteX1" fmla="*/ 6985549 w 7167102"/>
              <a:gd name="connsiteY1" fmla="*/ 0 h 345974"/>
              <a:gd name="connsiteX2" fmla="*/ 7167102 w 7167102"/>
              <a:gd name="connsiteY2" fmla="*/ 181553 h 345974"/>
              <a:gd name="connsiteX3" fmla="*/ 7167102 w 7167102"/>
              <a:gd name="connsiteY3" fmla="*/ 345974 h 345974"/>
              <a:gd name="connsiteX4" fmla="*/ 0 w 7167102"/>
              <a:gd name="connsiteY4" fmla="*/ 345974 h 345974"/>
              <a:gd name="connsiteX5" fmla="*/ 0 w 7167102"/>
              <a:gd name="connsiteY5" fmla="*/ 181553 h 345974"/>
              <a:gd name="connsiteX6" fmla="*/ 181553 w 7167102"/>
              <a:gd name="connsiteY6" fmla="*/ 0 h 34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67102" h="345974">
                <a:moveTo>
                  <a:pt x="181553" y="0"/>
                </a:moveTo>
                <a:lnTo>
                  <a:pt x="6985549" y="0"/>
                </a:lnTo>
                <a:cubicBezTo>
                  <a:pt x="7085818" y="0"/>
                  <a:pt x="7167102" y="81284"/>
                  <a:pt x="7167102" y="181553"/>
                </a:cubicBezTo>
                <a:lnTo>
                  <a:pt x="7167102" y="345974"/>
                </a:lnTo>
                <a:lnTo>
                  <a:pt x="0" y="345974"/>
                </a:lnTo>
                <a:lnTo>
                  <a:pt x="0" y="181553"/>
                </a:lnTo>
                <a:cubicBezTo>
                  <a:pt x="0" y="81284"/>
                  <a:pt x="81284" y="0"/>
                  <a:pt x="181553" y="0"/>
                </a:cubicBezTo>
                <a:close/>
              </a:path>
            </a:pathLst>
          </a:custGeom>
          <a:solidFill>
            <a:srgbClr val="0153A5"/>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6" name="Rectangle 8">
            <a:extLst>
              <a:ext uri="{FF2B5EF4-FFF2-40B4-BE49-F238E27FC236}">
                <a16:creationId xmlns:a16="http://schemas.microsoft.com/office/drawing/2014/main" id="{C26BBAA3-EB9C-4E6E-9576-4D368B2FC324}"/>
              </a:ext>
            </a:extLst>
          </p:cNvPr>
          <p:cNvSpPr>
            <a:spLocks noChangeArrowheads="1"/>
          </p:cNvSpPr>
          <p:nvPr/>
        </p:nvSpPr>
        <p:spPr bwMode="auto">
          <a:xfrm>
            <a:off x="5005939" y="5220199"/>
            <a:ext cx="7433802"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Preference Data </a:t>
            </a:r>
            <a:r>
              <a:rPr lang="en-US" sz="1700" dirty="0">
                <a:solidFill>
                  <a:schemeClr val="bg1"/>
                </a:solidFill>
                <a:latin typeface="Open Sans" panose="020B0606030504020204" pitchFamily="34" charset="0"/>
                <a:ea typeface="Open Sans" panose="020B0606030504020204" pitchFamily="34" charset="0"/>
                <a:cs typeface="Open Sans" panose="020B0606030504020204" pitchFamily="34" charset="0"/>
              </a:rPr>
              <a:t>of all  Respondents </a:t>
            </a:r>
            <a:r>
              <a:rPr lang="en-US" sz="17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respondentsrespondentsrespondents</a:t>
            </a:r>
            <a:endParaRPr lang="en-US" sz="17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7" name="Rectangle 9">
            <a:extLst>
              <a:ext uri="{FF2B5EF4-FFF2-40B4-BE49-F238E27FC236}">
                <a16:creationId xmlns:a16="http://schemas.microsoft.com/office/drawing/2014/main" id="{3EC0D388-A7D2-4F34-A590-310CDFD63F33}"/>
              </a:ext>
            </a:extLst>
          </p:cNvPr>
          <p:cNvSpPr>
            <a:spLocks noChangeArrowheads="1"/>
          </p:cNvSpPr>
          <p:nvPr/>
        </p:nvSpPr>
        <p:spPr bwMode="auto">
          <a:xfrm>
            <a:off x="5094967" y="5506370"/>
            <a:ext cx="214738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5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Respondents / Brands</a:t>
            </a:r>
            <a:endParaRPr lang="en-US" sz="1500" dirty="0">
              <a:latin typeface="Open Sans" panose="020B0606030504020204" pitchFamily="34" charset="0"/>
              <a:ea typeface="Open Sans" panose="020B0606030504020204" pitchFamily="34" charset="0"/>
              <a:cs typeface="Open Sans" panose="020B0606030504020204" pitchFamily="34" charset="0"/>
            </a:endParaRPr>
          </a:p>
        </p:txBody>
      </p:sp>
      <p:sp>
        <p:nvSpPr>
          <p:cNvPr id="98" name="Rectangle 10">
            <a:extLst>
              <a:ext uri="{FF2B5EF4-FFF2-40B4-BE49-F238E27FC236}">
                <a16:creationId xmlns:a16="http://schemas.microsoft.com/office/drawing/2014/main" id="{E3459504-98B1-4DA8-8AE4-692852C54C06}"/>
              </a:ext>
            </a:extLst>
          </p:cNvPr>
          <p:cNvSpPr>
            <a:spLocks noChangeArrowheads="1"/>
          </p:cNvSpPr>
          <p:nvPr/>
        </p:nvSpPr>
        <p:spPr bwMode="auto">
          <a:xfrm>
            <a:off x="7696180" y="5551363"/>
            <a:ext cx="71590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500" dirty="0">
                <a:solidFill>
                  <a:srgbClr val="000000"/>
                </a:solidFill>
                <a:latin typeface="Open Sans" panose="020B0606030504020204" pitchFamily="34" charset="0"/>
                <a:ea typeface="Open Sans" panose="020B0606030504020204" pitchFamily="34" charset="0"/>
                <a:cs typeface="Open Sans" panose="020B0606030504020204" pitchFamily="34" charset="0"/>
              </a:rPr>
              <a:t>Brand A</a:t>
            </a:r>
            <a:endParaRPr lang="en-US" sz="1500" dirty="0">
              <a:latin typeface="Open Sans" panose="020B0606030504020204" pitchFamily="34" charset="0"/>
              <a:ea typeface="Open Sans" panose="020B0606030504020204" pitchFamily="34" charset="0"/>
              <a:cs typeface="Open Sans" panose="020B0606030504020204" pitchFamily="34" charset="0"/>
            </a:endParaRPr>
          </a:p>
        </p:txBody>
      </p:sp>
      <p:sp>
        <p:nvSpPr>
          <p:cNvPr id="99" name="Rectangle 11">
            <a:extLst>
              <a:ext uri="{FF2B5EF4-FFF2-40B4-BE49-F238E27FC236}">
                <a16:creationId xmlns:a16="http://schemas.microsoft.com/office/drawing/2014/main" id="{2A852050-1B1F-44E1-84C5-4C01FFB6E55B}"/>
              </a:ext>
            </a:extLst>
          </p:cNvPr>
          <p:cNvSpPr>
            <a:spLocks noChangeArrowheads="1"/>
          </p:cNvSpPr>
          <p:nvPr/>
        </p:nvSpPr>
        <p:spPr bwMode="auto">
          <a:xfrm>
            <a:off x="8808767" y="5551363"/>
            <a:ext cx="71910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500">
                <a:solidFill>
                  <a:srgbClr val="000000"/>
                </a:solidFill>
                <a:latin typeface="Open Sans" panose="020B0606030504020204" pitchFamily="34" charset="0"/>
                <a:ea typeface="Open Sans" panose="020B0606030504020204" pitchFamily="34" charset="0"/>
                <a:cs typeface="Open Sans" panose="020B0606030504020204" pitchFamily="34" charset="0"/>
              </a:rPr>
              <a:t>Brand B</a:t>
            </a:r>
            <a:endParaRPr lang="en-US" sz="1500">
              <a:latin typeface="Open Sans" panose="020B0606030504020204" pitchFamily="34" charset="0"/>
              <a:ea typeface="Open Sans" panose="020B0606030504020204" pitchFamily="34" charset="0"/>
              <a:cs typeface="Open Sans" panose="020B0606030504020204" pitchFamily="34" charset="0"/>
            </a:endParaRPr>
          </a:p>
        </p:txBody>
      </p:sp>
      <p:sp>
        <p:nvSpPr>
          <p:cNvPr id="100" name="Rectangle 12">
            <a:extLst>
              <a:ext uri="{FF2B5EF4-FFF2-40B4-BE49-F238E27FC236}">
                <a16:creationId xmlns:a16="http://schemas.microsoft.com/office/drawing/2014/main" id="{43925CA9-5732-4BE0-89CA-C34FE4B59821}"/>
              </a:ext>
            </a:extLst>
          </p:cNvPr>
          <p:cNvSpPr>
            <a:spLocks noChangeArrowheads="1"/>
          </p:cNvSpPr>
          <p:nvPr/>
        </p:nvSpPr>
        <p:spPr bwMode="auto">
          <a:xfrm>
            <a:off x="9924560" y="5551363"/>
            <a:ext cx="71590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500">
                <a:solidFill>
                  <a:srgbClr val="000000"/>
                </a:solidFill>
                <a:latin typeface="Open Sans" panose="020B0606030504020204" pitchFamily="34" charset="0"/>
                <a:ea typeface="Open Sans" panose="020B0606030504020204" pitchFamily="34" charset="0"/>
                <a:cs typeface="Open Sans" panose="020B0606030504020204" pitchFamily="34" charset="0"/>
              </a:rPr>
              <a:t>Brand C</a:t>
            </a:r>
            <a:endParaRPr lang="en-US" sz="1500">
              <a:latin typeface="Open Sans" panose="020B0606030504020204" pitchFamily="34" charset="0"/>
              <a:ea typeface="Open Sans" panose="020B0606030504020204" pitchFamily="34" charset="0"/>
              <a:cs typeface="Open Sans" panose="020B0606030504020204" pitchFamily="34" charset="0"/>
            </a:endParaRPr>
          </a:p>
        </p:txBody>
      </p:sp>
      <p:sp>
        <p:nvSpPr>
          <p:cNvPr id="101" name="Rectangle 13">
            <a:extLst>
              <a:ext uri="{FF2B5EF4-FFF2-40B4-BE49-F238E27FC236}">
                <a16:creationId xmlns:a16="http://schemas.microsoft.com/office/drawing/2014/main" id="{4800441E-0380-47AD-9E26-9C2B37759E94}"/>
              </a:ext>
            </a:extLst>
          </p:cNvPr>
          <p:cNvSpPr>
            <a:spLocks noChangeArrowheads="1"/>
          </p:cNvSpPr>
          <p:nvPr/>
        </p:nvSpPr>
        <p:spPr bwMode="auto">
          <a:xfrm>
            <a:off x="11037148" y="5551363"/>
            <a:ext cx="73353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500" dirty="0">
                <a:solidFill>
                  <a:srgbClr val="000000"/>
                </a:solidFill>
                <a:latin typeface="Open Sans" panose="020B0606030504020204" pitchFamily="34" charset="0"/>
                <a:ea typeface="Open Sans" panose="020B0606030504020204" pitchFamily="34" charset="0"/>
                <a:cs typeface="Open Sans" panose="020B0606030504020204" pitchFamily="34" charset="0"/>
              </a:rPr>
              <a:t>Brand D</a:t>
            </a:r>
            <a:endParaRPr lang="en-US" sz="1500" dirty="0">
              <a:latin typeface="Open Sans" panose="020B0606030504020204" pitchFamily="34" charset="0"/>
              <a:ea typeface="Open Sans" panose="020B0606030504020204" pitchFamily="34" charset="0"/>
              <a:cs typeface="Open Sans" panose="020B0606030504020204" pitchFamily="34" charset="0"/>
            </a:endParaRPr>
          </a:p>
        </p:txBody>
      </p:sp>
      <p:sp>
        <p:nvSpPr>
          <p:cNvPr id="102" name="Rectangle 14">
            <a:extLst>
              <a:ext uri="{FF2B5EF4-FFF2-40B4-BE49-F238E27FC236}">
                <a16:creationId xmlns:a16="http://schemas.microsoft.com/office/drawing/2014/main" id="{341DFE39-E23A-47CE-AEF9-EDED6895BC59}"/>
              </a:ext>
            </a:extLst>
          </p:cNvPr>
          <p:cNvSpPr>
            <a:spLocks noChangeArrowheads="1"/>
          </p:cNvSpPr>
          <p:nvPr/>
        </p:nvSpPr>
        <p:spPr bwMode="auto">
          <a:xfrm>
            <a:off x="5085020" y="5807430"/>
            <a:ext cx="11814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b="1" dirty="0">
                <a:solidFill>
                  <a:srgbClr val="000000"/>
                </a:solidFill>
                <a:ea typeface="Open Sans" panose="020B0606030504020204" pitchFamily="34" charset="0"/>
                <a:cs typeface="Arial" panose="020B0604020202020204" pitchFamily="34" charset="0"/>
              </a:rPr>
              <a:t>Respondent 1</a:t>
            </a:r>
            <a:endParaRPr lang="en-US" sz="1400" b="1" dirty="0">
              <a:ea typeface="Open Sans" panose="020B0606030504020204" pitchFamily="34" charset="0"/>
              <a:cs typeface="Arial" panose="020B0604020202020204" pitchFamily="34" charset="0"/>
            </a:endParaRPr>
          </a:p>
        </p:txBody>
      </p:sp>
      <p:sp>
        <p:nvSpPr>
          <p:cNvPr id="103" name="Rectangle 15">
            <a:extLst>
              <a:ext uri="{FF2B5EF4-FFF2-40B4-BE49-F238E27FC236}">
                <a16:creationId xmlns:a16="http://schemas.microsoft.com/office/drawing/2014/main" id="{DEA9951C-D5C7-4C91-B4D2-C8EFC1BDDAD1}"/>
              </a:ext>
            </a:extLst>
          </p:cNvPr>
          <p:cNvSpPr>
            <a:spLocks noChangeArrowheads="1"/>
          </p:cNvSpPr>
          <p:nvPr/>
        </p:nvSpPr>
        <p:spPr bwMode="auto">
          <a:xfrm>
            <a:off x="5095464" y="6062909"/>
            <a:ext cx="11814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b="1" dirty="0">
                <a:solidFill>
                  <a:srgbClr val="000000"/>
                </a:solidFill>
                <a:ea typeface="Open Sans" panose="020B0606030504020204" pitchFamily="34" charset="0"/>
                <a:cs typeface="Arial" panose="020B0604020202020204" pitchFamily="34" charset="0"/>
              </a:rPr>
              <a:t>Respondent 2</a:t>
            </a:r>
            <a:endParaRPr lang="en-US" sz="1400" b="1" dirty="0">
              <a:ea typeface="Open Sans" panose="020B0606030504020204" pitchFamily="34" charset="0"/>
              <a:cs typeface="Arial" panose="020B0604020202020204" pitchFamily="34" charset="0"/>
            </a:endParaRPr>
          </a:p>
        </p:txBody>
      </p:sp>
      <p:sp>
        <p:nvSpPr>
          <p:cNvPr id="104" name="Rectangle 16">
            <a:extLst>
              <a:ext uri="{FF2B5EF4-FFF2-40B4-BE49-F238E27FC236}">
                <a16:creationId xmlns:a16="http://schemas.microsoft.com/office/drawing/2014/main" id="{5F138673-FB54-47B1-8EEB-64FA52CD051B}"/>
              </a:ext>
            </a:extLst>
          </p:cNvPr>
          <p:cNvSpPr>
            <a:spLocks noChangeArrowheads="1"/>
          </p:cNvSpPr>
          <p:nvPr/>
        </p:nvSpPr>
        <p:spPr bwMode="auto">
          <a:xfrm>
            <a:off x="5097399" y="6334096"/>
            <a:ext cx="122309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b="1" dirty="0">
                <a:solidFill>
                  <a:srgbClr val="000000"/>
                </a:solidFill>
                <a:ea typeface="Open Sans" panose="020B0606030504020204" pitchFamily="34" charset="0"/>
                <a:cs typeface="Arial" panose="020B0604020202020204" pitchFamily="34" charset="0"/>
              </a:rPr>
              <a:t>Respondent 3</a:t>
            </a:r>
            <a:endParaRPr lang="en-US" sz="1400" b="1" dirty="0">
              <a:ea typeface="Open Sans" panose="020B0606030504020204" pitchFamily="34" charset="0"/>
              <a:cs typeface="Arial" panose="020B0604020202020204" pitchFamily="34" charset="0"/>
            </a:endParaRPr>
          </a:p>
        </p:txBody>
      </p:sp>
      <p:sp>
        <p:nvSpPr>
          <p:cNvPr id="105" name="Rectangle 17">
            <a:extLst>
              <a:ext uri="{FF2B5EF4-FFF2-40B4-BE49-F238E27FC236}">
                <a16:creationId xmlns:a16="http://schemas.microsoft.com/office/drawing/2014/main" id="{58E47A39-278B-4868-B37E-9913E63D911A}"/>
              </a:ext>
            </a:extLst>
          </p:cNvPr>
          <p:cNvSpPr>
            <a:spLocks noChangeArrowheads="1"/>
          </p:cNvSpPr>
          <p:nvPr/>
        </p:nvSpPr>
        <p:spPr bwMode="auto">
          <a:xfrm>
            <a:off x="5085020" y="6591701"/>
            <a:ext cx="122309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Respondent 4</a:t>
            </a:r>
            <a:endParaRPr lang="en-US" sz="1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6" name="Rounded Rectangle 40">
            <a:extLst>
              <a:ext uri="{FF2B5EF4-FFF2-40B4-BE49-F238E27FC236}">
                <a16:creationId xmlns:a16="http://schemas.microsoft.com/office/drawing/2014/main" id="{1451102F-D9CD-48A2-80DA-61D7132247A4}"/>
              </a:ext>
            </a:extLst>
          </p:cNvPr>
          <p:cNvSpPr/>
          <p:nvPr/>
        </p:nvSpPr>
        <p:spPr>
          <a:xfrm>
            <a:off x="4954728" y="5162572"/>
            <a:ext cx="7167102" cy="1665620"/>
          </a:xfrm>
          <a:prstGeom prst="roundRect">
            <a:avLst>
              <a:gd name="adj" fmla="val 11178"/>
            </a:avLst>
          </a:prstGeom>
          <a:noFill/>
          <a:ln w="3810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7" name="Straight Connector 106">
            <a:extLst>
              <a:ext uri="{FF2B5EF4-FFF2-40B4-BE49-F238E27FC236}">
                <a16:creationId xmlns:a16="http://schemas.microsoft.com/office/drawing/2014/main" id="{2BC8EE1A-F452-487A-9BFB-5EA892E5E784}"/>
              </a:ext>
            </a:extLst>
          </p:cNvPr>
          <p:cNvCxnSpPr/>
          <p:nvPr/>
        </p:nvCxnSpPr>
        <p:spPr>
          <a:xfrm>
            <a:off x="4955460" y="5787824"/>
            <a:ext cx="7167102" cy="0"/>
          </a:xfrm>
          <a:prstGeom prst="line">
            <a:avLst/>
          </a:prstGeom>
          <a:ln w="28575">
            <a:solidFill>
              <a:srgbClr val="0153A5"/>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BEB5ACE7-5AB7-4371-9F6B-1A3D9DD2CCDF}"/>
              </a:ext>
            </a:extLst>
          </p:cNvPr>
          <p:cNvCxnSpPr/>
          <p:nvPr/>
        </p:nvCxnSpPr>
        <p:spPr>
          <a:xfrm>
            <a:off x="8620825" y="5525819"/>
            <a:ext cx="0" cy="130896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A880B30C-E995-437A-99CC-4BBD6CAF5446}"/>
              </a:ext>
            </a:extLst>
          </p:cNvPr>
          <p:cNvCxnSpPr/>
          <p:nvPr/>
        </p:nvCxnSpPr>
        <p:spPr>
          <a:xfrm>
            <a:off x="9732653" y="5515428"/>
            <a:ext cx="0" cy="130896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8BE42941-BA7C-44D6-8B50-7096EAE0C344}"/>
              </a:ext>
            </a:extLst>
          </p:cNvPr>
          <p:cNvCxnSpPr/>
          <p:nvPr/>
        </p:nvCxnSpPr>
        <p:spPr>
          <a:xfrm>
            <a:off x="10844481" y="5525819"/>
            <a:ext cx="0" cy="130896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005180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946" y="1"/>
            <a:ext cx="11051854" cy="1250113"/>
          </a:xfrm>
        </p:spPr>
        <p:txBody>
          <a:bodyPr/>
          <a:lstStyle/>
          <a:p>
            <a:pPr>
              <a:lnSpc>
                <a:spcPct val="120000"/>
              </a:lnSpc>
            </a:pPr>
            <a:r>
              <a:rPr lang="en-US" sz="2400" b="1" dirty="0">
                <a:solidFill>
                  <a:srgbClr val="FF0000"/>
                </a:solidFill>
              </a:rPr>
              <a:t>Stage 3</a:t>
            </a:r>
            <a:br>
              <a:rPr lang="en-US" sz="1800" dirty="0"/>
            </a:br>
            <a:r>
              <a:rPr lang="en-US" dirty="0"/>
              <a:t>Analyze data</a:t>
            </a:r>
          </a:p>
        </p:txBody>
      </p:sp>
      <p:sp>
        <p:nvSpPr>
          <p:cNvPr id="3" name="Content Placeholder 2"/>
          <p:cNvSpPr>
            <a:spLocks noGrp="1"/>
          </p:cNvSpPr>
          <p:nvPr>
            <p:ph idx="1"/>
          </p:nvPr>
        </p:nvSpPr>
        <p:spPr>
          <a:xfrm>
            <a:off x="301946" y="1382636"/>
            <a:ext cx="9618624" cy="5358384"/>
          </a:xfrm>
          <a:solidFill>
            <a:schemeClr val="bg1"/>
          </a:solidFill>
        </p:spPr>
        <p:txBody>
          <a:bodyPr>
            <a:normAutofit fontScale="92500" lnSpcReduction="20000"/>
          </a:bodyPr>
          <a:lstStyle/>
          <a:p>
            <a:pPr>
              <a:spcBef>
                <a:spcPts val="600"/>
              </a:spcBef>
            </a:pPr>
            <a:r>
              <a:rPr lang="en-GB" sz="2900" b="1" dirty="0">
                <a:sym typeface="Wingdings 3" pitchFamily="18" charset="2"/>
              </a:rPr>
              <a:t>How many dimensions?</a:t>
            </a:r>
          </a:p>
          <a:p>
            <a:pPr lvl="1">
              <a:spcBef>
                <a:spcPts val="600"/>
              </a:spcBef>
            </a:pPr>
            <a:r>
              <a:rPr lang="en-US" sz="1900" dirty="0">
                <a:sym typeface="Wingdings 3" pitchFamily="18" charset="2"/>
              </a:rPr>
              <a:t>If 2-dimension map not enough, go to 3-dimension map</a:t>
            </a:r>
          </a:p>
          <a:p>
            <a:pPr lvl="1">
              <a:spcBef>
                <a:spcPts val="600"/>
              </a:spcBef>
            </a:pPr>
            <a:r>
              <a:rPr lang="en-GB" sz="1900" dirty="0">
                <a:sym typeface="Wingdings 3" pitchFamily="18" charset="2"/>
              </a:rPr>
              <a:t>Check “variance explained” in the output</a:t>
            </a:r>
          </a:p>
          <a:p>
            <a:pPr>
              <a:spcBef>
                <a:spcPts val="600"/>
              </a:spcBef>
              <a:buNone/>
            </a:pPr>
            <a:endParaRPr lang="en-GB" sz="1200" dirty="0">
              <a:sym typeface="Wingdings 3" pitchFamily="18" charset="2"/>
            </a:endParaRPr>
          </a:p>
          <a:p>
            <a:pPr>
              <a:spcBef>
                <a:spcPts val="600"/>
              </a:spcBef>
              <a:buNone/>
            </a:pPr>
            <a:endParaRPr lang="en-GB" sz="1200" dirty="0">
              <a:sym typeface="Wingdings 3" pitchFamily="18" charset="2"/>
            </a:endParaRPr>
          </a:p>
          <a:p>
            <a:pPr>
              <a:spcBef>
                <a:spcPts val="600"/>
              </a:spcBef>
              <a:buNone/>
            </a:pPr>
            <a:endParaRPr lang="en-GB" sz="1200" dirty="0">
              <a:sym typeface="Wingdings 3" pitchFamily="18" charset="2"/>
            </a:endParaRPr>
          </a:p>
          <a:p>
            <a:pPr>
              <a:spcBef>
                <a:spcPts val="600"/>
              </a:spcBef>
            </a:pPr>
            <a:r>
              <a:rPr lang="en-GB" sz="1900" b="1" dirty="0">
                <a:sym typeface="Wingdings 3" pitchFamily="18" charset="2"/>
              </a:rPr>
              <a:t>Interpret brands and competition</a:t>
            </a:r>
          </a:p>
          <a:p>
            <a:pPr lvl="1">
              <a:spcBef>
                <a:spcPts val="600"/>
              </a:spcBef>
            </a:pPr>
            <a:r>
              <a:rPr lang="en-US" sz="1600" dirty="0">
                <a:sym typeface="Wingdings 3" pitchFamily="18" charset="2"/>
              </a:rPr>
              <a:t>Which brands are close to one another?</a:t>
            </a:r>
          </a:p>
          <a:p>
            <a:pPr>
              <a:spcBef>
                <a:spcPts val="600"/>
              </a:spcBef>
            </a:pPr>
            <a:r>
              <a:rPr lang="en-GB" sz="1900" b="1" dirty="0">
                <a:sym typeface="Wingdings 3" pitchFamily="18" charset="2"/>
              </a:rPr>
              <a:t>Interpret key attributes and axes</a:t>
            </a:r>
          </a:p>
          <a:p>
            <a:pPr lvl="1">
              <a:spcBef>
                <a:spcPts val="600"/>
              </a:spcBef>
            </a:pPr>
            <a:r>
              <a:rPr lang="en-US" sz="1500" dirty="0">
                <a:sym typeface="Wingdings 3" pitchFamily="18" charset="2"/>
              </a:rPr>
              <a:t>Which attributes are correlated? Negatively correlated? Perpendicular?</a:t>
            </a:r>
          </a:p>
          <a:p>
            <a:pPr lvl="1">
              <a:spcBef>
                <a:spcPts val="600"/>
              </a:spcBef>
            </a:pPr>
            <a:r>
              <a:rPr lang="en-GB" sz="1500" dirty="0">
                <a:sym typeface="Wingdings 3" pitchFamily="18" charset="2"/>
              </a:rPr>
              <a:t>Can you give a meaning to the x- and y-axis (dimensions)?</a:t>
            </a:r>
          </a:p>
          <a:p>
            <a:pPr>
              <a:spcBef>
                <a:spcPts val="600"/>
              </a:spcBef>
            </a:pPr>
            <a:r>
              <a:rPr lang="en-GB" sz="1900" b="1" dirty="0">
                <a:sym typeface="Wingdings 3" pitchFamily="18" charset="2"/>
              </a:rPr>
              <a:t>Identify brands/attributes not well explained/captured</a:t>
            </a:r>
          </a:p>
          <a:p>
            <a:pPr lvl="1">
              <a:spcBef>
                <a:spcPts val="600"/>
              </a:spcBef>
            </a:pPr>
            <a:r>
              <a:rPr lang="en-US" sz="1500" dirty="0">
                <a:sym typeface="Wingdings 3" pitchFamily="18" charset="2"/>
              </a:rPr>
              <a:t>Bad positioning?</a:t>
            </a:r>
          </a:p>
          <a:p>
            <a:pPr lvl="1">
              <a:spcBef>
                <a:spcPts val="600"/>
              </a:spcBef>
            </a:pPr>
            <a:r>
              <a:rPr lang="en-US" sz="1500" dirty="0">
                <a:sym typeface="Wingdings 3" pitchFamily="18" charset="2"/>
              </a:rPr>
              <a:t>Unknown from responden</a:t>
            </a:r>
            <a:r>
              <a:rPr lang="en-US" sz="1300" dirty="0">
                <a:sym typeface="Wingdings 3" pitchFamily="18" charset="2"/>
              </a:rPr>
              <a:t>ts?</a:t>
            </a:r>
          </a:p>
          <a:p>
            <a:pPr lvl="1">
              <a:spcBef>
                <a:spcPts val="600"/>
              </a:spcBef>
            </a:pPr>
            <a:r>
              <a:rPr lang="en-US" sz="1500" dirty="0">
                <a:sym typeface="Wingdings 3" pitchFamily="18" charset="2"/>
              </a:rPr>
              <a:t>Flawed or missing data?</a:t>
            </a:r>
          </a:p>
          <a:p>
            <a:pPr lvl="1">
              <a:spcBef>
                <a:spcPts val="600"/>
              </a:spcBef>
            </a:pPr>
            <a:endParaRPr lang="en-US" sz="1500" dirty="0">
              <a:sym typeface="Wingdings 3" pitchFamily="18" charset="2"/>
            </a:endParaRPr>
          </a:p>
        </p:txBody>
      </p:sp>
      <p:grpSp>
        <p:nvGrpSpPr>
          <p:cNvPr id="4" name="Group 3"/>
          <p:cNvGrpSpPr/>
          <p:nvPr/>
        </p:nvGrpSpPr>
        <p:grpSpPr>
          <a:xfrm>
            <a:off x="3521168" y="2580409"/>
            <a:ext cx="8368886" cy="848591"/>
            <a:chOff x="398878" y="2509260"/>
            <a:chExt cx="8368886" cy="848591"/>
          </a:xfrm>
        </p:grpSpPr>
        <p:grpSp>
          <p:nvGrpSpPr>
            <p:cNvPr id="5" name="Group 4"/>
            <p:cNvGrpSpPr/>
            <p:nvPr/>
          </p:nvGrpSpPr>
          <p:grpSpPr>
            <a:xfrm>
              <a:off x="398878" y="2509260"/>
              <a:ext cx="8368886" cy="842218"/>
              <a:chOff x="398878" y="2540433"/>
              <a:chExt cx="8368886" cy="842218"/>
            </a:xfrm>
          </p:grpSpPr>
          <p:sp>
            <p:nvSpPr>
              <p:cNvPr id="8" name="Rectangle 5"/>
              <p:cNvSpPr>
                <a:spLocks noChangeArrowheads="1"/>
              </p:cNvSpPr>
              <p:nvPr/>
            </p:nvSpPr>
            <p:spPr bwMode="auto">
              <a:xfrm>
                <a:off x="400051" y="2561215"/>
                <a:ext cx="8367713" cy="237744"/>
              </a:xfrm>
              <a:prstGeom prst="rect">
                <a:avLst/>
              </a:prstGeom>
              <a:solidFill>
                <a:srgbClr val="0153A5"/>
              </a:solidFill>
              <a:ln>
                <a:noFill/>
              </a:ln>
            </p:spPr>
            <p:txBody>
              <a:bodyPr vert="horz" wrap="square" lIns="91440" tIns="45720" rIns="91440" bIns="45720" numCol="1" anchor="t" anchorCtr="0" compatLnSpc="1">
                <a:prstTxWarp prst="textNoShape">
                  <a:avLst/>
                </a:prstTxWarp>
              </a:bodyPr>
              <a:lstStyle/>
              <a:p>
                <a:endParaRPr lang="en-US" sz="1300">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6"/>
              <p:cNvSpPr>
                <a:spLocks noChangeArrowheads="1"/>
              </p:cNvSpPr>
              <p:nvPr/>
            </p:nvSpPr>
            <p:spPr bwMode="auto">
              <a:xfrm>
                <a:off x="400051" y="2806700"/>
                <a:ext cx="2661661" cy="575951"/>
              </a:xfrm>
              <a:prstGeom prst="rect">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en-US" sz="1300">
                  <a:latin typeface="Open Sans" panose="020B0606030504020204" pitchFamily="34" charset="0"/>
                  <a:ea typeface="Open Sans" panose="020B0606030504020204" pitchFamily="34" charset="0"/>
                  <a:cs typeface="Open Sans" panose="020B0606030504020204" pitchFamily="34" charset="0"/>
                </a:endParaRPr>
              </a:p>
            </p:txBody>
          </p:sp>
          <p:sp>
            <p:nvSpPr>
              <p:cNvPr id="10" name="Rectangle 7"/>
              <p:cNvSpPr>
                <a:spLocks noChangeArrowheads="1"/>
              </p:cNvSpPr>
              <p:nvPr/>
            </p:nvSpPr>
            <p:spPr bwMode="auto">
              <a:xfrm>
                <a:off x="917576" y="2561936"/>
                <a:ext cx="160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300" b="1" dirty="0">
                    <a:solidFill>
                      <a:schemeClr val="bg1"/>
                    </a:solidFill>
                    <a:latin typeface="Open Sans" panose="020B0606030504020204" pitchFamily="34" charset="0"/>
                    <a:ea typeface="Open Sans" panose="020B0606030504020204" pitchFamily="34" charset="0"/>
                    <a:cs typeface="Open Sans" panose="020B0606030504020204" pitchFamily="34" charset="0"/>
                  </a:rPr>
                  <a:t>Dimensions / Items</a:t>
                </a:r>
                <a:endParaRPr lang="en-US" sz="13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Rectangle 8"/>
              <p:cNvSpPr>
                <a:spLocks noChangeArrowheads="1"/>
              </p:cNvSpPr>
              <p:nvPr/>
            </p:nvSpPr>
            <p:spPr bwMode="auto">
              <a:xfrm>
                <a:off x="3309938" y="2565111"/>
                <a:ext cx="9457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300"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sp>
            <p:nvSpPr>
              <p:cNvPr id="12" name="Rectangle 9"/>
              <p:cNvSpPr>
                <a:spLocks noChangeArrowheads="1"/>
              </p:cNvSpPr>
              <p:nvPr/>
            </p:nvSpPr>
            <p:spPr bwMode="auto">
              <a:xfrm>
                <a:off x="4032251" y="2565111"/>
                <a:ext cx="9457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30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sp>
            <p:nvSpPr>
              <p:cNvPr id="13" name="Rectangle 10"/>
              <p:cNvSpPr>
                <a:spLocks noChangeArrowheads="1"/>
              </p:cNvSpPr>
              <p:nvPr/>
            </p:nvSpPr>
            <p:spPr bwMode="auto">
              <a:xfrm>
                <a:off x="4754563" y="2565111"/>
                <a:ext cx="9457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30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sp>
            <p:nvSpPr>
              <p:cNvPr id="14" name="Rectangle 11"/>
              <p:cNvSpPr>
                <a:spLocks noChangeArrowheads="1"/>
              </p:cNvSpPr>
              <p:nvPr/>
            </p:nvSpPr>
            <p:spPr bwMode="auto">
              <a:xfrm>
                <a:off x="5476876" y="2565111"/>
                <a:ext cx="9457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30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sp>
            <p:nvSpPr>
              <p:cNvPr id="15" name="Rectangle 12"/>
              <p:cNvSpPr>
                <a:spLocks noChangeArrowheads="1"/>
              </p:cNvSpPr>
              <p:nvPr/>
            </p:nvSpPr>
            <p:spPr bwMode="auto">
              <a:xfrm>
                <a:off x="6197601" y="2565111"/>
                <a:ext cx="9457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30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sp>
            <p:nvSpPr>
              <p:cNvPr id="16" name="Rectangle 13"/>
              <p:cNvSpPr>
                <a:spLocks noChangeArrowheads="1"/>
              </p:cNvSpPr>
              <p:nvPr/>
            </p:nvSpPr>
            <p:spPr bwMode="auto">
              <a:xfrm>
                <a:off x="6919913" y="2565111"/>
                <a:ext cx="9457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30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sp>
            <p:nvSpPr>
              <p:cNvPr id="17" name="Rectangle 14"/>
              <p:cNvSpPr>
                <a:spLocks noChangeArrowheads="1"/>
              </p:cNvSpPr>
              <p:nvPr/>
            </p:nvSpPr>
            <p:spPr bwMode="auto">
              <a:xfrm>
                <a:off x="7642226" y="2565111"/>
                <a:ext cx="9457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300">
                    <a:solidFill>
                      <a:schemeClr val="bg1"/>
                    </a:solidFill>
                    <a:latin typeface="Open Sans" panose="020B0606030504020204" pitchFamily="34" charset="0"/>
                    <a:ea typeface="Open Sans" panose="020B0606030504020204" pitchFamily="34" charset="0"/>
                    <a:cs typeface="Open Sans" panose="020B0606030504020204" pitchFamily="34" charset="0"/>
                  </a:rPr>
                  <a:t>7</a:t>
                </a:r>
              </a:p>
            </p:txBody>
          </p:sp>
          <p:sp>
            <p:nvSpPr>
              <p:cNvPr id="18" name="Rectangle 15"/>
              <p:cNvSpPr>
                <a:spLocks noChangeArrowheads="1"/>
              </p:cNvSpPr>
              <p:nvPr/>
            </p:nvSpPr>
            <p:spPr bwMode="auto">
              <a:xfrm>
                <a:off x="8362951" y="2565111"/>
                <a:ext cx="9457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300">
                    <a:solidFill>
                      <a:schemeClr val="bg1"/>
                    </a:solidFill>
                    <a:latin typeface="Open Sans" panose="020B0606030504020204" pitchFamily="34" charset="0"/>
                    <a:ea typeface="Open Sans" panose="020B0606030504020204" pitchFamily="34" charset="0"/>
                    <a:cs typeface="Open Sans" panose="020B0606030504020204" pitchFamily="34" charset="0"/>
                  </a:rPr>
                  <a:t>8</a:t>
                </a:r>
              </a:p>
            </p:txBody>
          </p:sp>
          <p:sp>
            <p:nvSpPr>
              <p:cNvPr id="19" name="Rectangle 16"/>
              <p:cNvSpPr>
                <a:spLocks noChangeArrowheads="1"/>
              </p:cNvSpPr>
              <p:nvPr/>
            </p:nvSpPr>
            <p:spPr bwMode="auto">
              <a:xfrm>
                <a:off x="433388" y="2831379"/>
                <a:ext cx="1870127"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300" dirty="0">
                    <a:solidFill>
                      <a:srgbClr val="000000"/>
                    </a:solidFill>
                    <a:latin typeface="Open Sans" panose="020B0606030504020204" pitchFamily="34" charset="0"/>
                    <a:ea typeface="Open Sans" panose="020B0606030504020204" pitchFamily="34" charset="0"/>
                    <a:cs typeface="Open Sans" panose="020B0606030504020204" pitchFamily="34" charset="0"/>
                  </a:rPr>
                  <a:t>Total variance explained</a:t>
                </a:r>
                <a:endParaRPr lang="en-US" sz="1300" dirty="0">
                  <a:latin typeface="Open Sans" panose="020B0606030504020204" pitchFamily="34" charset="0"/>
                  <a:ea typeface="Open Sans" panose="020B0606030504020204" pitchFamily="34" charset="0"/>
                  <a:cs typeface="Open Sans" panose="020B0606030504020204" pitchFamily="34" charset="0"/>
                </a:endParaRPr>
              </a:p>
            </p:txBody>
          </p:sp>
          <p:sp>
            <p:nvSpPr>
              <p:cNvPr id="20" name="Rectangle 17"/>
              <p:cNvSpPr>
                <a:spLocks noChangeArrowheads="1"/>
              </p:cNvSpPr>
              <p:nvPr/>
            </p:nvSpPr>
            <p:spPr bwMode="auto">
              <a:xfrm>
                <a:off x="3187701" y="2831379"/>
                <a:ext cx="327013"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300" dirty="0">
                    <a:solidFill>
                      <a:srgbClr val="000000"/>
                    </a:solidFill>
                    <a:latin typeface="Open Sans" panose="020B0606030504020204" pitchFamily="34" charset="0"/>
                    <a:ea typeface="Open Sans" panose="020B0606030504020204" pitchFamily="34" charset="0"/>
                    <a:cs typeface="Open Sans" panose="020B0606030504020204" pitchFamily="34" charset="0"/>
                  </a:rPr>
                  <a:t>47%</a:t>
                </a:r>
                <a:endParaRPr lang="en-US" sz="1300" dirty="0">
                  <a:latin typeface="Open Sans" panose="020B0606030504020204" pitchFamily="34" charset="0"/>
                  <a:ea typeface="Open Sans" panose="020B0606030504020204" pitchFamily="34" charset="0"/>
                  <a:cs typeface="Open Sans" panose="020B0606030504020204" pitchFamily="34" charset="0"/>
                </a:endParaRPr>
              </a:p>
            </p:txBody>
          </p:sp>
          <p:sp>
            <p:nvSpPr>
              <p:cNvPr id="21" name="Rectangle 18"/>
              <p:cNvSpPr>
                <a:spLocks noChangeArrowheads="1"/>
              </p:cNvSpPr>
              <p:nvPr/>
            </p:nvSpPr>
            <p:spPr bwMode="auto">
              <a:xfrm>
                <a:off x="3910013" y="2831379"/>
                <a:ext cx="327013"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300">
                    <a:solidFill>
                      <a:srgbClr val="000000"/>
                    </a:solidFill>
                    <a:latin typeface="Open Sans" panose="020B0606030504020204" pitchFamily="34" charset="0"/>
                    <a:ea typeface="Open Sans" panose="020B0606030504020204" pitchFamily="34" charset="0"/>
                    <a:cs typeface="Open Sans" panose="020B0606030504020204" pitchFamily="34" charset="0"/>
                  </a:rPr>
                  <a:t>21%</a:t>
                </a:r>
                <a:endParaRPr lang="en-US" sz="1300">
                  <a:latin typeface="Open Sans" panose="020B0606030504020204" pitchFamily="34" charset="0"/>
                  <a:ea typeface="Open Sans" panose="020B0606030504020204" pitchFamily="34" charset="0"/>
                  <a:cs typeface="Open Sans" panose="020B0606030504020204" pitchFamily="34" charset="0"/>
                </a:endParaRPr>
              </a:p>
            </p:txBody>
          </p:sp>
          <p:sp>
            <p:nvSpPr>
              <p:cNvPr id="22" name="Rectangle 19"/>
              <p:cNvSpPr>
                <a:spLocks noChangeArrowheads="1"/>
              </p:cNvSpPr>
              <p:nvPr/>
            </p:nvSpPr>
            <p:spPr bwMode="auto">
              <a:xfrm>
                <a:off x="4632326" y="2831379"/>
                <a:ext cx="327013"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300">
                    <a:solidFill>
                      <a:srgbClr val="000000"/>
                    </a:solidFill>
                    <a:latin typeface="Open Sans" panose="020B0606030504020204" pitchFamily="34" charset="0"/>
                    <a:ea typeface="Open Sans" panose="020B0606030504020204" pitchFamily="34" charset="0"/>
                    <a:cs typeface="Open Sans" panose="020B0606030504020204" pitchFamily="34" charset="0"/>
                  </a:rPr>
                  <a:t>14%</a:t>
                </a:r>
                <a:endParaRPr lang="en-US" sz="1300">
                  <a:latin typeface="Open Sans" panose="020B0606030504020204" pitchFamily="34" charset="0"/>
                  <a:ea typeface="Open Sans" panose="020B0606030504020204" pitchFamily="34" charset="0"/>
                  <a:cs typeface="Open Sans" panose="020B0606030504020204" pitchFamily="34" charset="0"/>
                </a:endParaRPr>
              </a:p>
            </p:txBody>
          </p:sp>
          <p:sp>
            <p:nvSpPr>
              <p:cNvPr id="23" name="Rectangle 20"/>
              <p:cNvSpPr>
                <a:spLocks noChangeArrowheads="1"/>
              </p:cNvSpPr>
              <p:nvPr/>
            </p:nvSpPr>
            <p:spPr bwMode="auto">
              <a:xfrm>
                <a:off x="5353051" y="2831379"/>
                <a:ext cx="327013"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300">
                    <a:solidFill>
                      <a:srgbClr val="000000"/>
                    </a:solidFill>
                    <a:latin typeface="Open Sans" panose="020B0606030504020204" pitchFamily="34" charset="0"/>
                    <a:ea typeface="Open Sans" panose="020B0606030504020204" pitchFamily="34" charset="0"/>
                    <a:cs typeface="Open Sans" panose="020B0606030504020204" pitchFamily="34" charset="0"/>
                  </a:rPr>
                  <a:t>10%</a:t>
                </a:r>
                <a:endParaRPr lang="en-US" sz="1300">
                  <a:latin typeface="Open Sans" panose="020B0606030504020204" pitchFamily="34" charset="0"/>
                  <a:ea typeface="Open Sans" panose="020B0606030504020204" pitchFamily="34" charset="0"/>
                  <a:cs typeface="Open Sans" panose="020B0606030504020204" pitchFamily="34" charset="0"/>
                </a:endParaRPr>
              </a:p>
            </p:txBody>
          </p:sp>
          <p:sp>
            <p:nvSpPr>
              <p:cNvPr id="24" name="Rectangle 21"/>
              <p:cNvSpPr>
                <a:spLocks noChangeArrowheads="1"/>
              </p:cNvSpPr>
              <p:nvPr/>
            </p:nvSpPr>
            <p:spPr bwMode="auto">
              <a:xfrm>
                <a:off x="6122988" y="2831379"/>
                <a:ext cx="23243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300">
                    <a:solidFill>
                      <a:srgbClr val="000000"/>
                    </a:solidFill>
                    <a:latin typeface="Open Sans" panose="020B0606030504020204" pitchFamily="34" charset="0"/>
                    <a:ea typeface="Open Sans" panose="020B0606030504020204" pitchFamily="34" charset="0"/>
                    <a:cs typeface="Open Sans" panose="020B0606030504020204" pitchFamily="34" charset="0"/>
                  </a:rPr>
                  <a:t>6%</a:t>
                </a:r>
                <a:endParaRPr lang="en-US" sz="1300">
                  <a:latin typeface="Open Sans" panose="020B0606030504020204" pitchFamily="34" charset="0"/>
                  <a:ea typeface="Open Sans" panose="020B0606030504020204" pitchFamily="34" charset="0"/>
                  <a:cs typeface="Open Sans" panose="020B0606030504020204" pitchFamily="34" charset="0"/>
                </a:endParaRPr>
              </a:p>
            </p:txBody>
          </p:sp>
          <p:sp>
            <p:nvSpPr>
              <p:cNvPr id="25" name="Rectangle 22"/>
              <p:cNvSpPr>
                <a:spLocks noChangeArrowheads="1"/>
              </p:cNvSpPr>
              <p:nvPr/>
            </p:nvSpPr>
            <p:spPr bwMode="auto">
              <a:xfrm>
                <a:off x="6845301" y="2831379"/>
                <a:ext cx="23243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300">
                    <a:solidFill>
                      <a:srgbClr val="000000"/>
                    </a:solidFill>
                    <a:latin typeface="Open Sans" panose="020B0606030504020204" pitchFamily="34" charset="0"/>
                    <a:ea typeface="Open Sans" panose="020B0606030504020204" pitchFamily="34" charset="0"/>
                    <a:cs typeface="Open Sans" panose="020B0606030504020204" pitchFamily="34" charset="0"/>
                  </a:rPr>
                  <a:t>2%</a:t>
                </a:r>
                <a:endParaRPr lang="en-US" sz="1300">
                  <a:latin typeface="Open Sans" panose="020B0606030504020204" pitchFamily="34" charset="0"/>
                  <a:ea typeface="Open Sans" panose="020B0606030504020204" pitchFamily="34" charset="0"/>
                  <a:cs typeface="Open Sans" panose="020B0606030504020204" pitchFamily="34" charset="0"/>
                </a:endParaRPr>
              </a:p>
            </p:txBody>
          </p:sp>
          <p:sp>
            <p:nvSpPr>
              <p:cNvPr id="26" name="Rectangle 23"/>
              <p:cNvSpPr>
                <a:spLocks noChangeArrowheads="1"/>
              </p:cNvSpPr>
              <p:nvPr/>
            </p:nvSpPr>
            <p:spPr bwMode="auto">
              <a:xfrm>
                <a:off x="7567613" y="2831379"/>
                <a:ext cx="23243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300">
                    <a:solidFill>
                      <a:srgbClr val="000000"/>
                    </a:solidFill>
                    <a:latin typeface="Open Sans" panose="020B0606030504020204" pitchFamily="34" charset="0"/>
                    <a:ea typeface="Open Sans" panose="020B0606030504020204" pitchFamily="34" charset="0"/>
                    <a:cs typeface="Open Sans" panose="020B0606030504020204" pitchFamily="34" charset="0"/>
                  </a:rPr>
                  <a:t>1%</a:t>
                </a:r>
                <a:endParaRPr lang="en-US" sz="1300">
                  <a:latin typeface="Open Sans" panose="020B0606030504020204" pitchFamily="34" charset="0"/>
                  <a:ea typeface="Open Sans" panose="020B0606030504020204" pitchFamily="34" charset="0"/>
                  <a:cs typeface="Open Sans" panose="020B0606030504020204" pitchFamily="34" charset="0"/>
                </a:endParaRPr>
              </a:p>
            </p:txBody>
          </p:sp>
          <p:sp>
            <p:nvSpPr>
              <p:cNvPr id="27" name="Rectangle 24"/>
              <p:cNvSpPr>
                <a:spLocks noChangeArrowheads="1"/>
              </p:cNvSpPr>
              <p:nvPr/>
            </p:nvSpPr>
            <p:spPr bwMode="auto">
              <a:xfrm>
                <a:off x="8288338" y="2831379"/>
                <a:ext cx="23243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300" dirty="0">
                    <a:solidFill>
                      <a:srgbClr val="000000"/>
                    </a:solidFill>
                    <a:latin typeface="Open Sans" panose="020B0606030504020204" pitchFamily="34" charset="0"/>
                    <a:ea typeface="Open Sans" panose="020B0606030504020204" pitchFamily="34" charset="0"/>
                    <a:cs typeface="Open Sans" panose="020B0606030504020204" pitchFamily="34" charset="0"/>
                  </a:rPr>
                  <a:t>0%</a:t>
                </a:r>
                <a:endParaRPr lang="en-US" sz="1300" dirty="0">
                  <a:latin typeface="Open Sans" panose="020B0606030504020204" pitchFamily="34" charset="0"/>
                  <a:ea typeface="Open Sans" panose="020B0606030504020204" pitchFamily="34" charset="0"/>
                  <a:cs typeface="Open Sans" panose="020B0606030504020204" pitchFamily="34" charset="0"/>
                </a:endParaRPr>
              </a:p>
            </p:txBody>
          </p:sp>
          <p:sp>
            <p:nvSpPr>
              <p:cNvPr id="28" name="Rectangle 25"/>
              <p:cNvSpPr>
                <a:spLocks noChangeArrowheads="1"/>
              </p:cNvSpPr>
              <p:nvPr/>
            </p:nvSpPr>
            <p:spPr bwMode="auto">
              <a:xfrm>
                <a:off x="433388" y="3096059"/>
                <a:ext cx="237231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300" dirty="0">
                    <a:solidFill>
                      <a:srgbClr val="000000"/>
                    </a:solidFill>
                    <a:latin typeface="Open Sans" panose="020B0606030504020204" pitchFamily="34" charset="0"/>
                    <a:ea typeface="Open Sans" panose="020B0606030504020204" pitchFamily="34" charset="0"/>
                    <a:cs typeface="Open Sans" panose="020B0606030504020204" pitchFamily="34" charset="0"/>
                  </a:rPr>
                  <a:t>Cumulative variance explained</a:t>
                </a:r>
                <a:endParaRPr lang="en-US" sz="1300" dirty="0">
                  <a:latin typeface="Open Sans" panose="020B0606030504020204" pitchFamily="34" charset="0"/>
                  <a:ea typeface="Open Sans" panose="020B0606030504020204" pitchFamily="34" charset="0"/>
                  <a:cs typeface="Open Sans" panose="020B0606030504020204" pitchFamily="34" charset="0"/>
                </a:endParaRPr>
              </a:p>
            </p:txBody>
          </p:sp>
          <p:sp>
            <p:nvSpPr>
              <p:cNvPr id="29" name="Rectangle 26"/>
              <p:cNvSpPr>
                <a:spLocks noChangeArrowheads="1"/>
              </p:cNvSpPr>
              <p:nvPr/>
            </p:nvSpPr>
            <p:spPr bwMode="auto">
              <a:xfrm>
                <a:off x="3187701" y="3096059"/>
                <a:ext cx="327013"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300" dirty="0">
                    <a:solidFill>
                      <a:srgbClr val="000000"/>
                    </a:solidFill>
                    <a:latin typeface="Open Sans" panose="020B0606030504020204" pitchFamily="34" charset="0"/>
                    <a:ea typeface="Open Sans" panose="020B0606030504020204" pitchFamily="34" charset="0"/>
                    <a:cs typeface="Open Sans" panose="020B0606030504020204" pitchFamily="34" charset="0"/>
                  </a:rPr>
                  <a:t>47%</a:t>
                </a:r>
                <a:endParaRPr lang="en-US" sz="1300" dirty="0">
                  <a:latin typeface="Open Sans" panose="020B0606030504020204" pitchFamily="34" charset="0"/>
                  <a:ea typeface="Open Sans" panose="020B0606030504020204" pitchFamily="34" charset="0"/>
                  <a:cs typeface="Open Sans" panose="020B0606030504020204" pitchFamily="34" charset="0"/>
                </a:endParaRPr>
              </a:p>
            </p:txBody>
          </p:sp>
          <p:sp>
            <p:nvSpPr>
              <p:cNvPr id="30" name="Rectangle 27"/>
              <p:cNvSpPr>
                <a:spLocks noChangeArrowheads="1"/>
              </p:cNvSpPr>
              <p:nvPr/>
            </p:nvSpPr>
            <p:spPr bwMode="auto">
              <a:xfrm>
                <a:off x="3910013" y="3096059"/>
                <a:ext cx="327013"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300">
                    <a:solidFill>
                      <a:srgbClr val="000000"/>
                    </a:solidFill>
                    <a:latin typeface="Open Sans" panose="020B0606030504020204" pitchFamily="34" charset="0"/>
                    <a:ea typeface="Open Sans" panose="020B0606030504020204" pitchFamily="34" charset="0"/>
                    <a:cs typeface="Open Sans" panose="020B0606030504020204" pitchFamily="34" charset="0"/>
                  </a:rPr>
                  <a:t>67%</a:t>
                </a:r>
                <a:endParaRPr lang="en-US" sz="1300">
                  <a:latin typeface="Open Sans" panose="020B0606030504020204" pitchFamily="34" charset="0"/>
                  <a:ea typeface="Open Sans" panose="020B0606030504020204" pitchFamily="34" charset="0"/>
                  <a:cs typeface="Open Sans" panose="020B0606030504020204" pitchFamily="34" charset="0"/>
                </a:endParaRPr>
              </a:p>
            </p:txBody>
          </p:sp>
          <p:sp>
            <p:nvSpPr>
              <p:cNvPr id="31" name="Rectangle 28"/>
              <p:cNvSpPr>
                <a:spLocks noChangeArrowheads="1"/>
              </p:cNvSpPr>
              <p:nvPr/>
            </p:nvSpPr>
            <p:spPr bwMode="auto">
              <a:xfrm>
                <a:off x="4632326" y="3096059"/>
                <a:ext cx="327013"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300" dirty="0">
                    <a:solidFill>
                      <a:srgbClr val="000000"/>
                    </a:solidFill>
                    <a:latin typeface="Open Sans" panose="020B0606030504020204" pitchFamily="34" charset="0"/>
                    <a:ea typeface="Open Sans" panose="020B0606030504020204" pitchFamily="34" charset="0"/>
                    <a:cs typeface="Open Sans" panose="020B0606030504020204" pitchFamily="34" charset="0"/>
                  </a:rPr>
                  <a:t>81%</a:t>
                </a:r>
                <a:endParaRPr lang="en-US" sz="1300" dirty="0">
                  <a:latin typeface="Open Sans" panose="020B0606030504020204" pitchFamily="34" charset="0"/>
                  <a:ea typeface="Open Sans" panose="020B0606030504020204" pitchFamily="34" charset="0"/>
                  <a:cs typeface="Open Sans" panose="020B0606030504020204" pitchFamily="34" charset="0"/>
                </a:endParaRPr>
              </a:p>
            </p:txBody>
          </p:sp>
          <p:sp>
            <p:nvSpPr>
              <p:cNvPr id="32" name="Rectangle 29"/>
              <p:cNvSpPr>
                <a:spLocks noChangeArrowheads="1"/>
              </p:cNvSpPr>
              <p:nvPr/>
            </p:nvSpPr>
            <p:spPr bwMode="auto">
              <a:xfrm>
                <a:off x="5353051" y="3096059"/>
                <a:ext cx="327013"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300">
                    <a:solidFill>
                      <a:srgbClr val="000000"/>
                    </a:solidFill>
                    <a:latin typeface="Open Sans" panose="020B0606030504020204" pitchFamily="34" charset="0"/>
                    <a:ea typeface="Open Sans" panose="020B0606030504020204" pitchFamily="34" charset="0"/>
                    <a:cs typeface="Open Sans" panose="020B0606030504020204" pitchFamily="34" charset="0"/>
                  </a:rPr>
                  <a:t>91%</a:t>
                </a:r>
                <a:endParaRPr lang="en-US" sz="1300">
                  <a:latin typeface="Open Sans" panose="020B0606030504020204" pitchFamily="34" charset="0"/>
                  <a:ea typeface="Open Sans" panose="020B0606030504020204" pitchFamily="34" charset="0"/>
                  <a:cs typeface="Open Sans" panose="020B0606030504020204" pitchFamily="34" charset="0"/>
                </a:endParaRPr>
              </a:p>
            </p:txBody>
          </p:sp>
          <p:sp>
            <p:nvSpPr>
              <p:cNvPr id="33" name="Rectangle 30"/>
              <p:cNvSpPr>
                <a:spLocks noChangeArrowheads="1"/>
              </p:cNvSpPr>
              <p:nvPr/>
            </p:nvSpPr>
            <p:spPr bwMode="auto">
              <a:xfrm>
                <a:off x="6075363" y="3096059"/>
                <a:ext cx="327013"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300">
                    <a:solidFill>
                      <a:srgbClr val="000000"/>
                    </a:solidFill>
                    <a:latin typeface="Open Sans" panose="020B0606030504020204" pitchFamily="34" charset="0"/>
                    <a:ea typeface="Open Sans" panose="020B0606030504020204" pitchFamily="34" charset="0"/>
                    <a:cs typeface="Open Sans" panose="020B0606030504020204" pitchFamily="34" charset="0"/>
                  </a:rPr>
                  <a:t>97%</a:t>
                </a:r>
                <a:endParaRPr lang="en-US" sz="1300">
                  <a:latin typeface="Open Sans" panose="020B0606030504020204" pitchFamily="34" charset="0"/>
                  <a:ea typeface="Open Sans" panose="020B0606030504020204" pitchFamily="34" charset="0"/>
                  <a:cs typeface="Open Sans" panose="020B0606030504020204" pitchFamily="34" charset="0"/>
                </a:endParaRPr>
              </a:p>
            </p:txBody>
          </p:sp>
          <p:sp>
            <p:nvSpPr>
              <p:cNvPr id="34" name="Rectangle 31"/>
              <p:cNvSpPr>
                <a:spLocks noChangeArrowheads="1"/>
              </p:cNvSpPr>
              <p:nvPr/>
            </p:nvSpPr>
            <p:spPr bwMode="auto">
              <a:xfrm>
                <a:off x="6797676" y="3096059"/>
                <a:ext cx="327013"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300">
                    <a:solidFill>
                      <a:srgbClr val="000000"/>
                    </a:solidFill>
                    <a:latin typeface="Open Sans" panose="020B0606030504020204" pitchFamily="34" charset="0"/>
                    <a:ea typeface="Open Sans" panose="020B0606030504020204" pitchFamily="34" charset="0"/>
                    <a:cs typeface="Open Sans" panose="020B0606030504020204" pitchFamily="34" charset="0"/>
                  </a:rPr>
                  <a:t>99%</a:t>
                </a:r>
                <a:endParaRPr lang="en-US" sz="1300">
                  <a:latin typeface="Open Sans" panose="020B0606030504020204" pitchFamily="34" charset="0"/>
                  <a:ea typeface="Open Sans" panose="020B0606030504020204" pitchFamily="34" charset="0"/>
                  <a:cs typeface="Open Sans" panose="020B0606030504020204" pitchFamily="34" charset="0"/>
                </a:endParaRPr>
              </a:p>
            </p:txBody>
          </p:sp>
          <p:sp>
            <p:nvSpPr>
              <p:cNvPr id="35" name="Rectangle 32"/>
              <p:cNvSpPr>
                <a:spLocks noChangeArrowheads="1"/>
              </p:cNvSpPr>
              <p:nvPr/>
            </p:nvSpPr>
            <p:spPr bwMode="auto">
              <a:xfrm>
                <a:off x="7472363" y="3096059"/>
                <a:ext cx="42159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300">
                    <a:solidFill>
                      <a:srgbClr val="000000"/>
                    </a:solidFill>
                    <a:latin typeface="Open Sans" panose="020B0606030504020204" pitchFamily="34" charset="0"/>
                    <a:ea typeface="Open Sans" panose="020B0606030504020204" pitchFamily="34" charset="0"/>
                    <a:cs typeface="Open Sans" panose="020B0606030504020204" pitchFamily="34" charset="0"/>
                  </a:rPr>
                  <a:t>100%</a:t>
                </a:r>
                <a:endParaRPr lang="en-US" sz="1300">
                  <a:latin typeface="Open Sans" panose="020B0606030504020204" pitchFamily="34" charset="0"/>
                  <a:ea typeface="Open Sans" panose="020B0606030504020204" pitchFamily="34" charset="0"/>
                  <a:cs typeface="Open Sans" panose="020B0606030504020204" pitchFamily="34" charset="0"/>
                </a:endParaRPr>
              </a:p>
            </p:txBody>
          </p:sp>
          <p:sp>
            <p:nvSpPr>
              <p:cNvPr id="36" name="Rectangle 33"/>
              <p:cNvSpPr>
                <a:spLocks noChangeArrowheads="1"/>
              </p:cNvSpPr>
              <p:nvPr/>
            </p:nvSpPr>
            <p:spPr bwMode="auto">
              <a:xfrm>
                <a:off x="8193088" y="3096059"/>
                <a:ext cx="42159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300">
                    <a:solidFill>
                      <a:srgbClr val="000000"/>
                    </a:solidFill>
                    <a:latin typeface="Open Sans" panose="020B0606030504020204" pitchFamily="34" charset="0"/>
                    <a:ea typeface="Open Sans" panose="020B0606030504020204" pitchFamily="34" charset="0"/>
                    <a:cs typeface="Open Sans" panose="020B0606030504020204" pitchFamily="34" charset="0"/>
                  </a:rPr>
                  <a:t>100%</a:t>
                </a:r>
                <a:endParaRPr lang="en-US" sz="1300">
                  <a:latin typeface="Open Sans" panose="020B0606030504020204" pitchFamily="34" charset="0"/>
                  <a:ea typeface="Open Sans" panose="020B0606030504020204" pitchFamily="34" charset="0"/>
                  <a:cs typeface="Open Sans" panose="020B0606030504020204" pitchFamily="34" charset="0"/>
                </a:endParaRPr>
              </a:p>
            </p:txBody>
          </p:sp>
          <p:cxnSp>
            <p:nvCxnSpPr>
              <p:cNvPr id="37" name="Straight Connector 36"/>
              <p:cNvCxnSpPr/>
              <p:nvPr/>
            </p:nvCxnSpPr>
            <p:spPr>
              <a:xfrm>
                <a:off x="419660" y="3050133"/>
                <a:ext cx="83481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398878" y="3372252"/>
                <a:ext cx="8368886" cy="0"/>
              </a:xfrm>
              <a:prstGeom prst="line">
                <a:avLst/>
              </a:prstGeom>
              <a:ln w="19050">
                <a:solidFill>
                  <a:srgbClr val="0153A5"/>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3751118" y="2561215"/>
                <a:ext cx="0" cy="82143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4488873" y="2550824"/>
                <a:ext cx="0" cy="82143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5205846" y="2550824"/>
                <a:ext cx="0" cy="82143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5943600" y="2540433"/>
                <a:ext cx="0" cy="82143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6619009" y="2550824"/>
                <a:ext cx="0" cy="82143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7346373" y="2561215"/>
                <a:ext cx="0" cy="82143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8042564" y="2540433"/>
                <a:ext cx="0" cy="82143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8759537" y="2550824"/>
                <a:ext cx="0" cy="82143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sp>
          <p:nvSpPr>
            <p:cNvPr id="6" name="AutoShape 7"/>
            <p:cNvSpPr>
              <a:spLocks noChangeArrowheads="1"/>
            </p:cNvSpPr>
            <p:nvPr/>
          </p:nvSpPr>
          <p:spPr bwMode="auto">
            <a:xfrm>
              <a:off x="3820392" y="2519651"/>
              <a:ext cx="609600" cy="838200"/>
            </a:xfrm>
            <a:prstGeom prst="roundRect">
              <a:avLst>
                <a:gd name="adj" fmla="val 16667"/>
              </a:avLst>
            </a:prstGeom>
            <a:noFill/>
            <a:ln w="28575" algn="ctr">
              <a:solidFill>
                <a:srgbClr val="FF0000"/>
              </a:solidFill>
              <a:round/>
              <a:headEnd/>
              <a:tailEnd/>
            </a:ln>
          </p:spPr>
          <p:txBody>
            <a:bodyPr wrap="none" anchor="ctr"/>
            <a:lstStyle/>
            <a:p>
              <a:pPr>
                <a:defRPr/>
              </a:pPr>
              <a:endParaRPr lang="en-US" sz="13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AutoShape 7"/>
            <p:cNvSpPr>
              <a:spLocks noChangeArrowheads="1"/>
            </p:cNvSpPr>
            <p:nvPr/>
          </p:nvSpPr>
          <p:spPr bwMode="auto">
            <a:xfrm>
              <a:off x="4537365" y="2509260"/>
              <a:ext cx="609600" cy="838200"/>
            </a:xfrm>
            <a:prstGeom prst="roundRect">
              <a:avLst>
                <a:gd name="adj" fmla="val 16667"/>
              </a:avLst>
            </a:prstGeom>
            <a:noFill/>
            <a:ln w="28575" algn="ctr">
              <a:solidFill>
                <a:srgbClr val="FF0000"/>
              </a:solidFill>
              <a:round/>
              <a:headEnd/>
              <a:tailEnd/>
            </a:ln>
          </p:spPr>
          <p:txBody>
            <a:bodyPr wrap="none" anchor="ctr"/>
            <a:lstStyle/>
            <a:p>
              <a:pPr>
                <a:defRPr/>
              </a:pPr>
              <a:endParaRPr lang="en-US" sz="13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40605155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487490" y="2672835"/>
            <a:ext cx="5305811" cy="1015663"/>
          </a:xfrm>
          <a:prstGeom prst="rect">
            <a:avLst/>
          </a:prstGeom>
        </p:spPr>
        <p:txBody>
          <a:bodyPr wrap="none">
            <a:spAutoFit/>
          </a:bodyPr>
          <a:lstStyle/>
          <a:p>
            <a:r>
              <a:rPr lang="en-US" altLang="en-US" sz="6000" dirty="0">
                <a:latin typeface="Open Sans" panose="020B0606030504020204" pitchFamily="34" charset="0"/>
                <a:ea typeface="Open Sans" panose="020B0606030504020204" pitchFamily="34" charset="0"/>
                <a:cs typeface="Open Sans" panose="020B0606030504020204" pitchFamily="34" charset="0"/>
              </a:rPr>
              <a:t>OTHER SLIDES</a:t>
            </a:r>
            <a:endParaRPr lang="en-US" sz="6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09637031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E9D33-6FBE-4993-B2F1-2800EAD5179A}"/>
              </a:ext>
            </a:extLst>
          </p:cNvPr>
          <p:cNvSpPr>
            <a:spLocks noGrp="1"/>
          </p:cNvSpPr>
          <p:nvPr>
            <p:ph type="title"/>
          </p:nvPr>
        </p:nvSpPr>
        <p:spPr/>
        <p:txBody>
          <a:bodyPr/>
          <a:lstStyle/>
          <a:p>
            <a:r>
              <a:rPr lang="zh-CN" altLang="en-US" dirty="0"/>
              <a:t>产品定位程序</a:t>
            </a:r>
            <a:endParaRPr lang="en-US" dirty="0"/>
          </a:p>
        </p:txBody>
      </p:sp>
      <p:sp>
        <p:nvSpPr>
          <p:cNvPr id="3" name="Content Placeholder 2">
            <a:extLst>
              <a:ext uri="{FF2B5EF4-FFF2-40B4-BE49-F238E27FC236}">
                <a16:creationId xmlns:a16="http://schemas.microsoft.com/office/drawing/2014/main" id="{6FEC479E-16FD-43C0-8DE2-292A32E4397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A6B3E4B-4889-452B-8983-A82637D67DF8}"/>
              </a:ext>
            </a:extLst>
          </p:cNvPr>
          <p:cNvPicPr>
            <a:picLocks noChangeAspect="1"/>
          </p:cNvPicPr>
          <p:nvPr/>
        </p:nvPicPr>
        <p:blipFill>
          <a:blip r:embed="rId2"/>
          <a:stretch>
            <a:fillRect/>
          </a:stretch>
        </p:blipFill>
        <p:spPr>
          <a:xfrm>
            <a:off x="5073042" y="341990"/>
            <a:ext cx="4553585" cy="6516009"/>
          </a:xfrm>
          <a:prstGeom prst="rect">
            <a:avLst/>
          </a:prstGeom>
        </p:spPr>
      </p:pic>
    </p:spTree>
    <p:extLst>
      <p:ext uri="{BB962C8B-B14F-4D97-AF65-F5344CB8AC3E}">
        <p14:creationId xmlns:p14="http://schemas.microsoft.com/office/powerpoint/2010/main" val="96823667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25AAA-F2CB-4D66-8C3C-72F3A7E9497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BEF142A-C419-4C29-87C6-51927ABD553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873FCB67-A163-4F47-AE70-09F5A219F340}"/>
              </a:ext>
            </a:extLst>
          </p:cNvPr>
          <p:cNvPicPr>
            <a:picLocks noChangeAspect="1"/>
          </p:cNvPicPr>
          <p:nvPr/>
        </p:nvPicPr>
        <p:blipFill>
          <a:blip r:embed="rId2"/>
          <a:stretch>
            <a:fillRect/>
          </a:stretch>
        </p:blipFill>
        <p:spPr>
          <a:xfrm>
            <a:off x="1012306" y="0"/>
            <a:ext cx="10167388" cy="6858000"/>
          </a:xfrm>
          <a:prstGeom prst="rect">
            <a:avLst/>
          </a:prstGeom>
        </p:spPr>
      </p:pic>
    </p:spTree>
    <p:extLst>
      <p:ext uri="{BB962C8B-B14F-4D97-AF65-F5344CB8AC3E}">
        <p14:creationId xmlns:p14="http://schemas.microsoft.com/office/powerpoint/2010/main" val="2112820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BD67949-0547-40ED-B48A-F0400143218B}"/>
              </a:ext>
            </a:extLst>
          </p:cNvPr>
          <p:cNvSpPr>
            <a:spLocks noGrp="1"/>
          </p:cNvSpPr>
          <p:nvPr>
            <p:ph type="title"/>
          </p:nvPr>
        </p:nvSpPr>
        <p:spPr/>
        <p:txBody>
          <a:bodyPr/>
          <a:lstStyle/>
          <a:p>
            <a:r>
              <a:rPr lang="en-US" dirty="0"/>
              <a:t>Appealing to Customer </a:t>
            </a:r>
          </a:p>
        </p:txBody>
      </p:sp>
      <p:sp>
        <p:nvSpPr>
          <p:cNvPr id="7" name="Content Placeholder 6">
            <a:extLst>
              <a:ext uri="{FF2B5EF4-FFF2-40B4-BE49-F238E27FC236}">
                <a16:creationId xmlns:a16="http://schemas.microsoft.com/office/drawing/2014/main" id="{53832F1F-3CC9-4AFD-B9CA-1424DF07280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D5B8707E-09F7-4B56-BE0F-AC0D69ABE0FE}"/>
              </a:ext>
            </a:extLst>
          </p:cNvPr>
          <p:cNvPicPr>
            <a:picLocks noChangeAspect="1"/>
          </p:cNvPicPr>
          <p:nvPr/>
        </p:nvPicPr>
        <p:blipFill>
          <a:blip r:embed="rId2"/>
          <a:stretch>
            <a:fillRect/>
          </a:stretch>
        </p:blipFill>
        <p:spPr>
          <a:xfrm>
            <a:off x="0" y="533400"/>
            <a:ext cx="7856621" cy="6334757"/>
          </a:xfrm>
          <a:prstGeom prst="rect">
            <a:avLst/>
          </a:prstGeom>
        </p:spPr>
      </p:pic>
      <p:pic>
        <p:nvPicPr>
          <p:cNvPr id="3074" name="Picture 2">
            <a:extLst>
              <a:ext uri="{FF2B5EF4-FFF2-40B4-BE49-F238E27FC236}">
                <a16:creationId xmlns:a16="http://schemas.microsoft.com/office/drawing/2014/main" id="{4CE26A05-4AE7-421C-94AE-0671F332A4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9650" y="1419225"/>
            <a:ext cx="3257550" cy="4752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635705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74E1E-B1B4-4BFB-83BA-7E7FFCBC624E}"/>
              </a:ext>
            </a:extLst>
          </p:cNvPr>
          <p:cNvSpPr>
            <a:spLocks noGrp="1"/>
          </p:cNvSpPr>
          <p:nvPr>
            <p:ph type="title"/>
          </p:nvPr>
        </p:nvSpPr>
        <p:spPr/>
        <p:txBody>
          <a:bodyPr/>
          <a:lstStyle/>
          <a:p>
            <a:r>
              <a:rPr lang="en-US" dirty="0"/>
              <a:t>Value-based Matrix of S. C. Johnson </a:t>
            </a:r>
          </a:p>
        </p:txBody>
      </p:sp>
      <p:sp>
        <p:nvSpPr>
          <p:cNvPr id="3" name="Content Placeholder 2">
            <a:extLst>
              <a:ext uri="{FF2B5EF4-FFF2-40B4-BE49-F238E27FC236}">
                <a16:creationId xmlns:a16="http://schemas.microsoft.com/office/drawing/2014/main" id="{BED148C1-2D84-4273-80B7-B714A94F5767}"/>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78D6A0FB-A127-43EC-A30F-B229054DA5B4}"/>
              </a:ext>
            </a:extLst>
          </p:cNvPr>
          <p:cNvPicPr>
            <a:picLocks noChangeAspect="1"/>
          </p:cNvPicPr>
          <p:nvPr/>
        </p:nvPicPr>
        <p:blipFill>
          <a:blip r:embed="rId2"/>
          <a:stretch>
            <a:fillRect/>
          </a:stretch>
        </p:blipFill>
        <p:spPr>
          <a:xfrm>
            <a:off x="0" y="770675"/>
            <a:ext cx="8621328" cy="6087325"/>
          </a:xfrm>
          <a:prstGeom prst="rect">
            <a:avLst/>
          </a:prstGeom>
        </p:spPr>
      </p:pic>
      <p:pic>
        <p:nvPicPr>
          <p:cNvPr id="1026" name="Picture 2" descr="SC Johnson Family of Brands Product Line Up">
            <a:extLst>
              <a:ext uri="{FF2B5EF4-FFF2-40B4-BE49-F238E27FC236}">
                <a16:creationId xmlns:a16="http://schemas.microsoft.com/office/drawing/2014/main" id="{9A2F7A3A-EAF5-42DE-B96E-B592EFEA9F2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21328" y="770675"/>
            <a:ext cx="3570672" cy="20086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06294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8742D-F8EC-4B43-9EA4-B2FF9FCC81D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AC391C6-FD9C-40AA-A1E3-8934AA78D0E4}"/>
              </a:ext>
            </a:extLst>
          </p:cNvPr>
          <p:cNvSpPr>
            <a:spLocks noGrp="1"/>
          </p:cNvSpPr>
          <p:nvPr>
            <p:ph idx="1"/>
          </p:nvPr>
        </p:nvSpPr>
        <p:spPr/>
        <p:txBody>
          <a:bodyPr/>
          <a:lstStyle/>
          <a:p>
            <a:endParaRPr lang="en-US"/>
          </a:p>
        </p:txBody>
      </p:sp>
      <p:pic>
        <p:nvPicPr>
          <p:cNvPr id="4098" name="Picture 2" descr="Perceptual Map">
            <a:extLst>
              <a:ext uri="{FF2B5EF4-FFF2-40B4-BE49-F238E27FC236}">
                <a16:creationId xmlns:a16="http://schemas.microsoft.com/office/drawing/2014/main" id="{475305AB-2788-4704-871A-FB06EE2A0C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91472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491AD95-2986-4D47-A747-F37164B14E00}"/>
              </a:ext>
            </a:extLst>
          </p:cNvPr>
          <p:cNvSpPr txBox="1"/>
          <p:nvPr/>
        </p:nvSpPr>
        <p:spPr>
          <a:xfrm>
            <a:off x="0" y="5747718"/>
            <a:ext cx="9040585" cy="307777"/>
          </a:xfrm>
          <a:prstGeom prst="rect">
            <a:avLst/>
          </a:prstGeom>
          <a:noFill/>
        </p:spPr>
        <p:txBody>
          <a:bodyPr wrap="square">
            <a:spAutoFit/>
          </a:bodyPr>
          <a:lstStyle/>
          <a:p>
            <a:r>
              <a:rPr lang="en-US" sz="1400" dirty="0">
                <a:hlinkClick r:id="rId3"/>
              </a:rPr>
              <a:t>https://www.groupmap.com/map-templates/perceptual-map/</a:t>
            </a:r>
            <a:r>
              <a:rPr lang="en-US" sz="1400" dirty="0"/>
              <a:t> </a:t>
            </a:r>
          </a:p>
        </p:txBody>
      </p:sp>
      <p:sp>
        <p:nvSpPr>
          <p:cNvPr id="8" name="TextBox 7">
            <a:extLst>
              <a:ext uri="{FF2B5EF4-FFF2-40B4-BE49-F238E27FC236}">
                <a16:creationId xmlns:a16="http://schemas.microsoft.com/office/drawing/2014/main" id="{67CE6DF0-EE7B-40B1-AFAA-971C844C57B4}"/>
              </a:ext>
            </a:extLst>
          </p:cNvPr>
          <p:cNvSpPr txBox="1"/>
          <p:nvPr/>
        </p:nvSpPr>
        <p:spPr>
          <a:xfrm>
            <a:off x="625929" y="255725"/>
            <a:ext cx="6106884" cy="646331"/>
          </a:xfrm>
          <a:prstGeom prst="rect">
            <a:avLst/>
          </a:prstGeom>
          <a:noFill/>
        </p:spPr>
        <p:txBody>
          <a:bodyPr wrap="square">
            <a:spAutoFit/>
          </a:bodyPr>
          <a:lstStyle/>
          <a:p>
            <a:pPr algn="l"/>
            <a:r>
              <a:rPr lang="en-US" sz="3600" b="1" i="0" dirty="0">
                <a:effectLst/>
                <a:latin typeface="var(--e-global-typography-primary-font-family)"/>
              </a:rPr>
              <a:t>Perceptual Maps</a:t>
            </a:r>
          </a:p>
        </p:txBody>
      </p:sp>
    </p:spTree>
    <p:extLst>
      <p:ext uri="{BB962C8B-B14F-4D97-AF65-F5344CB8AC3E}">
        <p14:creationId xmlns:p14="http://schemas.microsoft.com/office/powerpoint/2010/main" val="104322179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AB98F11-2FDF-416D-A748-F0040F11D358}"/>
              </a:ext>
            </a:extLst>
          </p:cNvPr>
          <p:cNvSpPr>
            <a:spLocks noGrp="1"/>
          </p:cNvSpPr>
          <p:nvPr>
            <p:ph type="title"/>
          </p:nvPr>
        </p:nvSpPr>
        <p:spPr>
          <a:xfrm>
            <a:off x="0" y="0"/>
            <a:ext cx="2389407" cy="2057400"/>
          </a:xfrm>
          <a:solidFill>
            <a:schemeClr val="bg1"/>
          </a:solidFill>
        </p:spPr>
        <p:txBody>
          <a:bodyPr/>
          <a:lstStyle/>
          <a:p>
            <a:pPr algn="l"/>
            <a:r>
              <a:rPr lang="en-US" sz="2800" dirty="0"/>
              <a:t>Branding/ Positioning</a:t>
            </a:r>
            <a:br>
              <a:rPr lang="en-US" sz="2800" dirty="0"/>
            </a:br>
            <a:r>
              <a:rPr lang="en-US" sz="2800" dirty="0"/>
              <a:t>is Key: </a:t>
            </a:r>
            <a:br>
              <a:rPr lang="en-US" sz="2800" dirty="0"/>
            </a:br>
            <a:r>
              <a:rPr lang="en-US" sz="2800" dirty="0"/>
              <a:t>The Case of Starbucks </a:t>
            </a:r>
          </a:p>
        </p:txBody>
      </p:sp>
      <p:pic>
        <p:nvPicPr>
          <p:cNvPr id="5" name="Picture 4">
            <a:extLst>
              <a:ext uri="{FF2B5EF4-FFF2-40B4-BE49-F238E27FC236}">
                <a16:creationId xmlns:a16="http://schemas.microsoft.com/office/drawing/2014/main" id="{8F871EC9-18D2-4314-B59D-5A624D2D5611}"/>
              </a:ext>
            </a:extLst>
          </p:cNvPr>
          <p:cNvPicPr>
            <a:picLocks noChangeAspect="1"/>
          </p:cNvPicPr>
          <p:nvPr/>
        </p:nvPicPr>
        <p:blipFill>
          <a:blip r:embed="rId2"/>
          <a:stretch>
            <a:fillRect/>
          </a:stretch>
        </p:blipFill>
        <p:spPr>
          <a:xfrm>
            <a:off x="2389407" y="104311"/>
            <a:ext cx="9802593" cy="6649378"/>
          </a:xfrm>
          <a:prstGeom prst="rect">
            <a:avLst/>
          </a:prstGeom>
        </p:spPr>
      </p:pic>
      <p:sp>
        <p:nvSpPr>
          <p:cNvPr id="8" name="TextBox 7">
            <a:extLst>
              <a:ext uri="{FF2B5EF4-FFF2-40B4-BE49-F238E27FC236}">
                <a16:creationId xmlns:a16="http://schemas.microsoft.com/office/drawing/2014/main" id="{FF428956-874D-4F58-AD3B-72F23C9E22A9}"/>
              </a:ext>
            </a:extLst>
          </p:cNvPr>
          <p:cNvSpPr txBox="1"/>
          <p:nvPr/>
        </p:nvSpPr>
        <p:spPr>
          <a:xfrm>
            <a:off x="8487413" y="6324445"/>
            <a:ext cx="6093994" cy="276999"/>
          </a:xfrm>
          <a:prstGeom prst="rect">
            <a:avLst/>
          </a:prstGeom>
          <a:noFill/>
        </p:spPr>
        <p:txBody>
          <a:bodyPr wrap="square">
            <a:spAutoFit/>
          </a:bodyPr>
          <a:lstStyle/>
          <a:p>
            <a:r>
              <a:rPr lang="en-US" sz="1200" dirty="0">
                <a:hlinkClick r:id="rId3"/>
              </a:rPr>
              <a:t>https://www.youtube.com/watch?v=ghFwpoH71NM</a:t>
            </a:r>
            <a:r>
              <a:rPr lang="en-US" sz="1200" dirty="0"/>
              <a:t> </a:t>
            </a:r>
          </a:p>
        </p:txBody>
      </p:sp>
      <p:pic>
        <p:nvPicPr>
          <p:cNvPr id="2050" name="Picture 2">
            <a:extLst>
              <a:ext uri="{FF2B5EF4-FFF2-40B4-BE49-F238E27FC236}">
                <a16:creationId xmlns:a16="http://schemas.microsoft.com/office/drawing/2014/main" id="{BA31DE95-684D-4370-8AE9-9D45DF2AB6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826" y="2720464"/>
            <a:ext cx="2045755" cy="2080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452494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 descr="customer_profile_map.gif">
            <a:extLst>
              <a:ext uri="{FF2B5EF4-FFF2-40B4-BE49-F238E27FC236}">
                <a16:creationId xmlns:a16="http://schemas.microsoft.com/office/drawing/2014/main" id="{27B72920-F338-4F26-914E-C4CD75B2814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29901" y="1468781"/>
            <a:ext cx="4739931" cy="4739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Picture 2" descr="product_value_map.gif">
            <a:extLst>
              <a:ext uri="{FF2B5EF4-FFF2-40B4-BE49-F238E27FC236}">
                <a16:creationId xmlns:a16="http://schemas.microsoft.com/office/drawing/2014/main" id="{F0E1ECD5-6177-499A-99F3-17193A4A6B4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3611" y="1467896"/>
            <a:ext cx="4827245" cy="5131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TextBox 3">
            <a:extLst>
              <a:ext uri="{FF2B5EF4-FFF2-40B4-BE49-F238E27FC236}">
                <a16:creationId xmlns:a16="http://schemas.microsoft.com/office/drawing/2014/main" id="{6901297F-8ADF-438D-855E-55F3CC922B31}"/>
              </a:ext>
            </a:extLst>
          </p:cNvPr>
          <p:cNvSpPr txBox="1">
            <a:spLocks noChangeArrowheads="1"/>
          </p:cNvSpPr>
          <p:nvPr/>
        </p:nvSpPr>
        <p:spPr bwMode="auto">
          <a:xfrm>
            <a:off x="7219950" y="848238"/>
            <a:ext cx="3898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SzPct val="100000"/>
              <a:buChar char="•"/>
              <a:defRPr sz="2800" b="1">
                <a:solidFill>
                  <a:schemeClr val="tx1"/>
                </a:solidFill>
                <a:latin typeface="Arial" panose="020B0604020202020204" pitchFamily="34" charset="0"/>
                <a:ea typeface="PMingLiU" panose="02020500000000000000" pitchFamily="18" charset="-120"/>
              </a:defRPr>
            </a:lvl1pPr>
            <a:lvl2pPr marL="742950" indent="-285750">
              <a:lnSpc>
                <a:spcPct val="90000"/>
              </a:lnSpc>
              <a:spcBef>
                <a:spcPct val="30000"/>
              </a:spcBef>
              <a:buSzPct val="100000"/>
              <a:buChar char="–"/>
              <a:defRPr sz="2400" b="1">
                <a:solidFill>
                  <a:schemeClr val="tx1"/>
                </a:solidFill>
                <a:latin typeface="Arial" panose="020B0604020202020204" pitchFamily="34" charset="0"/>
                <a:ea typeface="PMingLiU" panose="02020500000000000000" pitchFamily="18" charset="-120"/>
              </a:defRPr>
            </a:lvl2pPr>
            <a:lvl3pPr marL="1143000" indent="-228600">
              <a:lnSpc>
                <a:spcPct val="90000"/>
              </a:lnSpc>
              <a:spcBef>
                <a:spcPct val="30000"/>
              </a:spcBef>
              <a:buSzPct val="100000"/>
              <a:buChar char="»"/>
              <a:defRPr sz="2000" b="1">
                <a:solidFill>
                  <a:schemeClr val="tx1"/>
                </a:solidFill>
                <a:latin typeface="Arial" panose="020B0604020202020204" pitchFamily="34" charset="0"/>
                <a:ea typeface="PMingLiU" panose="02020500000000000000" pitchFamily="18" charset="-120"/>
              </a:defRPr>
            </a:lvl3pPr>
            <a:lvl4pPr marL="1600200" indent="-228600">
              <a:lnSpc>
                <a:spcPct val="90000"/>
              </a:lnSpc>
              <a:spcBef>
                <a:spcPct val="30000"/>
              </a:spcBef>
              <a:buSzPct val="100000"/>
              <a:buChar char="•"/>
              <a:defRPr sz="1600" b="1">
                <a:solidFill>
                  <a:schemeClr val="tx1"/>
                </a:solidFill>
                <a:latin typeface="Arial" panose="020B0604020202020204" pitchFamily="34" charset="0"/>
                <a:ea typeface="PMingLiU" panose="02020500000000000000" pitchFamily="18" charset="-120"/>
              </a:defRPr>
            </a:lvl4pPr>
            <a:lvl5pPr marL="2057400" indent="-228600">
              <a:lnSpc>
                <a:spcPct val="90000"/>
              </a:lnSpc>
              <a:spcBef>
                <a:spcPct val="30000"/>
              </a:spcBef>
              <a:buSzPct val="100000"/>
              <a:buChar char="–"/>
              <a:defRPr sz="1600" b="1">
                <a:solidFill>
                  <a:schemeClr val="tx1"/>
                </a:solidFill>
                <a:latin typeface="Arial" panose="020B0604020202020204" pitchFamily="34" charset="0"/>
                <a:ea typeface="PMingLiU" panose="02020500000000000000" pitchFamily="18" charset="-120"/>
              </a:defRPr>
            </a:lvl5pPr>
            <a:lvl6pPr marL="25146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ea typeface="PMingLiU" panose="02020500000000000000" pitchFamily="18" charset="-120"/>
              </a:defRPr>
            </a:lvl6pPr>
            <a:lvl7pPr marL="29718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ea typeface="PMingLiU" panose="02020500000000000000" pitchFamily="18" charset="-120"/>
              </a:defRPr>
            </a:lvl7pPr>
            <a:lvl8pPr marL="34290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ea typeface="PMingLiU" panose="02020500000000000000" pitchFamily="18" charset="-120"/>
              </a:defRPr>
            </a:lvl8pPr>
            <a:lvl9pPr marL="38862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ea typeface="PMingLiU" panose="02020500000000000000" pitchFamily="18" charset="-120"/>
              </a:defRPr>
            </a:lvl9pPr>
          </a:lstStyle>
          <a:p>
            <a:pPr eaLnBrk="1" hangingPunct="1">
              <a:lnSpc>
                <a:spcPct val="100000"/>
              </a:lnSpc>
              <a:spcBef>
                <a:spcPct val="0"/>
              </a:spcBef>
              <a:buSzTx/>
              <a:buFontTx/>
              <a:buNone/>
            </a:pPr>
            <a:r>
              <a:rPr lang="en-US" altLang="en-US" dirty="0"/>
              <a:t>Customer Profile Map</a:t>
            </a:r>
          </a:p>
        </p:txBody>
      </p:sp>
      <p:sp>
        <p:nvSpPr>
          <p:cNvPr id="13317" name="TextBox 4">
            <a:extLst>
              <a:ext uri="{FF2B5EF4-FFF2-40B4-BE49-F238E27FC236}">
                <a16:creationId xmlns:a16="http://schemas.microsoft.com/office/drawing/2014/main" id="{9A6B41F2-605B-4875-B42E-FCCA3CDB5A01}"/>
              </a:ext>
            </a:extLst>
          </p:cNvPr>
          <p:cNvSpPr txBox="1">
            <a:spLocks noChangeArrowheads="1"/>
          </p:cNvSpPr>
          <p:nvPr/>
        </p:nvSpPr>
        <p:spPr bwMode="auto">
          <a:xfrm>
            <a:off x="1997033" y="944021"/>
            <a:ext cx="19431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SzPct val="100000"/>
              <a:buChar char="•"/>
              <a:defRPr sz="2800" b="1">
                <a:solidFill>
                  <a:schemeClr val="tx1"/>
                </a:solidFill>
                <a:latin typeface="Arial" panose="020B0604020202020204" pitchFamily="34" charset="0"/>
                <a:ea typeface="PMingLiU" panose="02020500000000000000" pitchFamily="18" charset="-120"/>
              </a:defRPr>
            </a:lvl1pPr>
            <a:lvl2pPr marL="742950" indent="-285750">
              <a:lnSpc>
                <a:spcPct val="90000"/>
              </a:lnSpc>
              <a:spcBef>
                <a:spcPct val="30000"/>
              </a:spcBef>
              <a:buSzPct val="100000"/>
              <a:buChar char="–"/>
              <a:defRPr sz="2400" b="1">
                <a:solidFill>
                  <a:schemeClr val="tx1"/>
                </a:solidFill>
                <a:latin typeface="Arial" panose="020B0604020202020204" pitchFamily="34" charset="0"/>
                <a:ea typeface="PMingLiU" panose="02020500000000000000" pitchFamily="18" charset="-120"/>
              </a:defRPr>
            </a:lvl2pPr>
            <a:lvl3pPr marL="1143000" indent="-228600">
              <a:lnSpc>
                <a:spcPct val="90000"/>
              </a:lnSpc>
              <a:spcBef>
                <a:spcPct val="30000"/>
              </a:spcBef>
              <a:buSzPct val="100000"/>
              <a:buChar char="»"/>
              <a:defRPr sz="2000" b="1">
                <a:solidFill>
                  <a:schemeClr val="tx1"/>
                </a:solidFill>
                <a:latin typeface="Arial" panose="020B0604020202020204" pitchFamily="34" charset="0"/>
                <a:ea typeface="PMingLiU" panose="02020500000000000000" pitchFamily="18" charset="-120"/>
              </a:defRPr>
            </a:lvl3pPr>
            <a:lvl4pPr marL="1600200" indent="-228600">
              <a:lnSpc>
                <a:spcPct val="90000"/>
              </a:lnSpc>
              <a:spcBef>
                <a:spcPct val="30000"/>
              </a:spcBef>
              <a:buSzPct val="100000"/>
              <a:buChar char="•"/>
              <a:defRPr sz="1600" b="1">
                <a:solidFill>
                  <a:schemeClr val="tx1"/>
                </a:solidFill>
                <a:latin typeface="Arial" panose="020B0604020202020204" pitchFamily="34" charset="0"/>
                <a:ea typeface="PMingLiU" panose="02020500000000000000" pitchFamily="18" charset="-120"/>
              </a:defRPr>
            </a:lvl4pPr>
            <a:lvl5pPr marL="2057400" indent="-228600">
              <a:lnSpc>
                <a:spcPct val="90000"/>
              </a:lnSpc>
              <a:spcBef>
                <a:spcPct val="30000"/>
              </a:spcBef>
              <a:buSzPct val="100000"/>
              <a:buChar char="–"/>
              <a:defRPr sz="1600" b="1">
                <a:solidFill>
                  <a:schemeClr val="tx1"/>
                </a:solidFill>
                <a:latin typeface="Arial" panose="020B0604020202020204" pitchFamily="34" charset="0"/>
                <a:ea typeface="PMingLiU" panose="02020500000000000000" pitchFamily="18" charset="-120"/>
              </a:defRPr>
            </a:lvl5pPr>
            <a:lvl6pPr marL="25146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ea typeface="PMingLiU" panose="02020500000000000000" pitchFamily="18" charset="-120"/>
              </a:defRPr>
            </a:lvl6pPr>
            <a:lvl7pPr marL="29718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ea typeface="PMingLiU" panose="02020500000000000000" pitchFamily="18" charset="-120"/>
              </a:defRPr>
            </a:lvl7pPr>
            <a:lvl8pPr marL="34290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ea typeface="PMingLiU" panose="02020500000000000000" pitchFamily="18" charset="-120"/>
              </a:defRPr>
            </a:lvl8pPr>
            <a:lvl9pPr marL="38862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ea typeface="PMingLiU" panose="02020500000000000000" pitchFamily="18" charset="-120"/>
              </a:defRPr>
            </a:lvl9pPr>
          </a:lstStyle>
          <a:p>
            <a:pPr eaLnBrk="1" hangingPunct="1">
              <a:lnSpc>
                <a:spcPct val="100000"/>
              </a:lnSpc>
              <a:spcBef>
                <a:spcPct val="0"/>
              </a:spcBef>
              <a:buSzTx/>
              <a:buFontTx/>
              <a:buNone/>
            </a:pPr>
            <a:r>
              <a:rPr lang="en-US" altLang="en-US" dirty="0"/>
              <a:t>Value Map</a:t>
            </a:r>
          </a:p>
        </p:txBody>
      </p:sp>
      <p:sp>
        <p:nvSpPr>
          <p:cNvPr id="13318" name="Right Arrow 5">
            <a:extLst>
              <a:ext uri="{FF2B5EF4-FFF2-40B4-BE49-F238E27FC236}">
                <a16:creationId xmlns:a16="http://schemas.microsoft.com/office/drawing/2014/main" id="{32496696-996F-4B18-B2BF-6D3B99CB7CBD}"/>
              </a:ext>
            </a:extLst>
          </p:cNvPr>
          <p:cNvSpPr>
            <a:spLocks noChangeArrowheads="1"/>
          </p:cNvSpPr>
          <p:nvPr/>
        </p:nvSpPr>
        <p:spPr bwMode="auto">
          <a:xfrm>
            <a:off x="5229266" y="3674206"/>
            <a:ext cx="663575" cy="390525"/>
          </a:xfrm>
          <a:prstGeom prst="rightArrow">
            <a:avLst>
              <a:gd name="adj1" fmla="val 50000"/>
              <a:gd name="adj2" fmla="val 50173"/>
            </a:avLst>
          </a:prstGeom>
          <a:solidFill>
            <a:srgbClr val="92D050"/>
          </a:solidFill>
          <a:ln w="12700" algn="ctr">
            <a:solidFill>
              <a:schemeClr val="tx1"/>
            </a:solidFill>
            <a:round/>
            <a:headEnd type="none" w="sm" len="sm"/>
            <a:tailEnd type="none" w="sm" len="sm"/>
          </a:ln>
        </p:spPr>
        <p:txBody>
          <a:bodyPr/>
          <a:lstStyle>
            <a:lvl1pPr>
              <a:lnSpc>
                <a:spcPct val="90000"/>
              </a:lnSpc>
              <a:spcBef>
                <a:spcPct val="30000"/>
              </a:spcBef>
              <a:buSzPct val="100000"/>
              <a:buChar char="•"/>
              <a:defRPr sz="2800" b="1">
                <a:solidFill>
                  <a:schemeClr val="tx1"/>
                </a:solidFill>
                <a:latin typeface="Arial" panose="020B0604020202020204" pitchFamily="34" charset="0"/>
                <a:ea typeface="PMingLiU" panose="02020500000000000000" pitchFamily="18" charset="-120"/>
              </a:defRPr>
            </a:lvl1pPr>
            <a:lvl2pPr marL="742950" indent="-285750">
              <a:lnSpc>
                <a:spcPct val="90000"/>
              </a:lnSpc>
              <a:spcBef>
                <a:spcPct val="30000"/>
              </a:spcBef>
              <a:buSzPct val="100000"/>
              <a:buChar char="–"/>
              <a:defRPr sz="2400" b="1">
                <a:solidFill>
                  <a:schemeClr val="tx1"/>
                </a:solidFill>
                <a:latin typeface="Arial" panose="020B0604020202020204" pitchFamily="34" charset="0"/>
                <a:ea typeface="PMingLiU" panose="02020500000000000000" pitchFamily="18" charset="-120"/>
              </a:defRPr>
            </a:lvl2pPr>
            <a:lvl3pPr marL="1143000" indent="-228600">
              <a:lnSpc>
                <a:spcPct val="90000"/>
              </a:lnSpc>
              <a:spcBef>
                <a:spcPct val="30000"/>
              </a:spcBef>
              <a:buSzPct val="100000"/>
              <a:buChar char="»"/>
              <a:defRPr sz="2000" b="1">
                <a:solidFill>
                  <a:schemeClr val="tx1"/>
                </a:solidFill>
                <a:latin typeface="Arial" panose="020B0604020202020204" pitchFamily="34" charset="0"/>
                <a:ea typeface="PMingLiU" panose="02020500000000000000" pitchFamily="18" charset="-120"/>
              </a:defRPr>
            </a:lvl3pPr>
            <a:lvl4pPr marL="1600200" indent="-228600">
              <a:lnSpc>
                <a:spcPct val="90000"/>
              </a:lnSpc>
              <a:spcBef>
                <a:spcPct val="30000"/>
              </a:spcBef>
              <a:buSzPct val="100000"/>
              <a:buChar char="•"/>
              <a:defRPr sz="1600" b="1">
                <a:solidFill>
                  <a:schemeClr val="tx1"/>
                </a:solidFill>
                <a:latin typeface="Arial" panose="020B0604020202020204" pitchFamily="34" charset="0"/>
                <a:ea typeface="PMingLiU" panose="02020500000000000000" pitchFamily="18" charset="-120"/>
              </a:defRPr>
            </a:lvl4pPr>
            <a:lvl5pPr marL="2057400" indent="-228600">
              <a:lnSpc>
                <a:spcPct val="90000"/>
              </a:lnSpc>
              <a:spcBef>
                <a:spcPct val="30000"/>
              </a:spcBef>
              <a:buSzPct val="100000"/>
              <a:buChar char="–"/>
              <a:defRPr sz="1600" b="1">
                <a:solidFill>
                  <a:schemeClr val="tx1"/>
                </a:solidFill>
                <a:latin typeface="Arial" panose="020B0604020202020204" pitchFamily="34" charset="0"/>
                <a:ea typeface="PMingLiU" panose="02020500000000000000" pitchFamily="18" charset="-120"/>
              </a:defRPr>
            </a:lvl5pPr>
            <a:lvl6pPr marL="25146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ea typeface="PMingLiU" panose="02020500000000000000" pitchFamily="18" charset="-120"/>
              </a:defRPr>
            </a:lvl6pPr>
            <a:lvl7pPr marL="29718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ea typeface="PMingLiU" panose="02020500000000000000" pitchFamily="18" charset="-120"/>
              </a:defRPr>
            </a:lvl7pPr>
            <a:lvl8pPr marL="34290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ea typeface="PMingLiU" panose="02020500000000000000" pitchFamily="18" charset="-120"/>
              </a:defRPr>
            </a:lvl8pPr>
            <a:lvl9pPr marL="38862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ea typeface="PMingLiU" panose="02020500000000000000" pitchFamily="18" charset="-120"/>
              </a:defRPr>
            </a:lvl9pPr>
          </a:lstStyle>
          <a:p>
            <a:pPr>
              <a:lnSpc>
                <a:spcPct val="100000"/>
              </a:lnSpc>
              <a:spcBef>
                <a:spcPct val="0"/>
              </a:spcBef>
              <a:buSzTx/>
              <a:buFontTx/>
              <a:buNone/>
            </a:pPr>
            <a:endParaRPr lang="en-US" altLang="en-US" sz="1400"/>
          </a:p>
        </p:txBody>
      </p:sp>
      <p:sp>
        <p:nvSpPr>
          <p:cNvPr id="13319" name="Right Arrow 6">
            <a:extLst>
              <a:ext uri="{FF2B5EF4-FFF2-40B4-BE49-F238E27FC236}">
                <a16:creationId xmlns:a16="http://schemas.microsoft.com/office/drawing/2014/main" id="{315C59E4-C059-44FA-8FDC-C3683A955945}"/>
              </a:ext>
            </a:extLst>
          </p:cNvPr>
          <p:cNvSpPr>
            <a:spLocks noChangeArrowheads="1"/>
          </p:cNvSpPr>
          <p:nvPr/>
        </p:nvSpPr>
        <p:spPr bwMode="auto">
          <a:xfrm rot="10800000">
            <a:off x="6286968" y="3641726"/>
            <a:ext cx="646113" cy="392113"/>
          </a:xfrm>
          <a:prstGeom prst="rightArrow">
            <a:avLst>
              <a:gd name="adj1" fmla="val 50000"/>
              <a:gd name="adj2" fmla="val 49990"/>
            </a:avLst>
          </a:prstGeom>
          <a:solidFill>
            <a:srgbClr val="6699FF"/>
          </a:solidFill>
          <a:ln w="12700" algn="ctr">
            <a:solidFill>
              <a:schemeClr val="tx1"/>
            </a:solidFill>
            <a:round/>
            <a:headEnd type="none" w="sm" len="sm"/>
            <a:tailEnd type="none" w="sm" len="sm"/>
          </a:ln>
        </p:spPr>
        <p:txBody>
          <a:bodyPr/>
          <a:lstStyle>
            <a:lvl1pPr>
              <a:lnSpc>
                <a:spcPct val="90000"/>
              </a:lnSpc>
              <a:spcBef>
                <a:spcPct val="30000"/>
              </a:spcBef>
              <a:buSzPct val="100000"/>
              <a:buChar char="•"/>
              <a:defRPr sz="2800" b="1">
                <a:solidFill>
                  <a:schemeClr val="tx1"/>
                </a:solidFill>
                <a:latin typeface="Arial" panose="020B0604020202020204" pitchFamily="34" charset="0"/>
                <a:ea typeface="PMingLiU" panose="02020500000000000000" pitchFamily="18" charset="-120"/>
              </a:defRPr>
            </a:lvl1pPr>
            <a:lvl2pPr marL="742950" indent="-285750">
              <a:lnSpc>
                <a:spcPct val="90000"/>
              </a:lnSpc>
              <a:spcBef>
                <a:spcPct val="30000"/>
              </a:spcBef>
              <a:buSzPct val="100000"/>
              <a:buChar char="–"/>
              <a:defRPr sz="2400" b="1">
                <a:solidFill>
                  <a:schemeClr val="tx1"/>
                </a:solidFill>
                <a:latin typeface="Arial" panose="020B0604020202020204" pitchFamily="34" charset="0"/>
                <a:ea typeface="PMingLiU" panose="02020500000000000000" pitchFamily="18" charset="-120"/>
              </a:defRPr>
            </a:lvl2pPr>
            <a:lvl3pPr marL="1143000" indent="-228600">
              <a:lnSpc>
                <a:spcPct val="90000"/>
              </a:lnSpc>
              <a:spcBef>
                <a:spcPct val="30000"/>
              </a:spcBef>
              <a:buSzPct val="100000"/>
              <a:buChar char="»"/>
              <a:defRPr sz="2000" b="1">
                <a:solidFill>
                  <a:schemeClr val="tx1"/>
                </a:solidFill>
                <a:latin typeface="Arial" panose="020B0604020202020204" pitchFamily="34" charset="0"/>
                <a:ea typeface="PMingLiU" panose="02020500000000000000" pitchFamily="18" charset="-120"/>
              </a:defRPr>
            </a:lvl3pPr>
            <a:lvl4pPr marL="1600200" indent="-228600">
              <a:lnSpc>
                <a:spcPct val="90000"/>
              </a:lnSpc>
              <a:spcBef>
                <a:spcPct val="30000"/>
              </a:spcBef>
              <a:buSzPct val="100000"/>
              <a:buChar char="•"/>
              <a:defRPr sz="1600" b="1">
                <a:solidFill>
                  <a:schemeClr val="tx1"/>
                </a:solidFill>
                <a:latin typeface="Arial" panose="020B0604020202020204" pitchFamily="34" charset="0"/>
                <a:ea typeface="PMingLiU" panose="02020500000000000000" pitchFamily="18" charset="-120"/>
              </a:defRPr>
            </a:lvl4pPr>
            <a:lvl5pPr marL="2057400" indent="-228600">
              <a:lnSpc>
                <a:spcPct val="90000"/>
              </a:lnSpc>
              <a:spcBef>
                <a:spcPct val="30000"/>
              </a:spcBef>
              <a:buSzPct val="100000"/>
              <a:buChar char="–"/>
              <a:defRPr sz="1600" b="1">
                <a:solidFill>
                  <a:schemeClr val="tx1"/>
                </a:solidFill>
                <a:latin typeface="Arial" panose="020B0604020202020204" pitchFamily="34" charset="0"/>
                <a:ea typeface="PMingLiU" panose="02020500000000000000" pitchFamily="18" charset="-120"/>
              </a:defRPr>
            </a:lvl5pPr>
            <a:lvl6pPr marL="25146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ea typeface="PMingLiU" panose="02020500000000000000" pitchFamily="18" charset="-120"/>
              </a:defRPr>
            </a:lvl6pPr>
            <a:lvl7pPr marL="29718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ea typeface="PMingLiU" panose="02020500000000000000" pitchFamily="18" charset="-120"/>
              </a:defRPr>
            </a:lvl7pPr>
            <a:lvl8pPr marL="34290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ea typeface="PMingLiU" panose="02020500000000000000" pitchFamily="18" charset="-120"/>
              </a:defRPr>
            </a:lvl8pPr>
            <a:lvl9pPr marL="38862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ea typeface="PMingLiU" panose="02020500000000000000" pitchFamily="18" charset="-120"/>
              </a:defRPr>
            </a:lvl9pPr>
          </a:lstStyle>
          <a:p>
            <a:pPr>
              <a:lnSpc>
                <a:spcPct val="100000"/>
              </a:lnSpc>
              <a:spcBef>
                <a:spcPct val="0"/>
              </a:spcBef>
              <a:buSzTx/>
              <a:buFontTx/>
              <a:buNone/>
            </a:pPr>
            <a:endParaRPr lang="en-US" altLang="en-US" sz="1400"/>
          </a:p>
        </p:txBody>
      </p:sp>
      <p:sp>
        <p:nvSpPr>
          <p:cNvPr id="13320" name="Title 7">
            <a:extLst>
              <a:ext uri="{FF2B5EF4-FFF2-40B4-BE49-F238E27FC236}">
                <a16:creationId xmlns:a16="http://schemas.microsoft.com/office/drawing/2014/main" id="{8CFC466B-8B2B-4502-86E3-75BF6CA94490}"/>
              </a:ext>
            </a:extLst>
          </p:cNvPr>
          <p:cNvSpPr>
            <a:spLocks noGrp="1" noChangeArrowheads="1"/>
          </p:cNvSpPr>
          <p:nvPr>
            <p:ph type="title"/>
          </p:nvPr>
        </p:nvSpPr>
        <p:spPr/>
        <p:txBody>
          <a:bodyPr/>
          <a:lstStyle/>
          <a:p>
            <a:r>
              <a:rPr lang="en-US" altLang="en-US" dirty="0"/>
              <a:t>Value Proposition Canvas</a:t>
            </a:r>
          </a:p>
        </p:txBody>
      </p:sp>
      <p:sp>
        <p:nvSpPr>
          <p:cNvPr id="10" name="TextBox 9">
            <a:extLst>
              <a:ext uri="{FF2B5EF4-FFF2-40B4-BE49-F238E27FC236}">
                <a16:creationId xmlns:a16="http://schemas.microsoft.com/office/drawing/2014/main" id="{CA6E6D63-3AFD-4B18-AF07-A9E779206F0E}"/>
              </a:ext>
            </a:extLst>
          </p:cNvPr>
          <p:cNvSpPr txBox="1"/>
          <p:nvPr/>
        </p:nvSpPr>
        <p:spPr>
          <a:xfrm>
            <a:off x="5743980" y="2782669"/>
            <a:ext cx="704039" cy="646331"/>
          </a:xfrm>
          <a:prstGeom prst="rect">
            <a:avLst/>
          </a:prstGeom>
          <a:noFill/>
        </p:spPr>
        <p:txBody>
          <a:bodyPr wrap="none">
            <a:spAutoFit/>
          </a:bodyPr>
          <a:lstStyle/>
          <a:p>
            <a:pPr eaLnBrk="1" hangingPunct="1">
              <a:defRPr/>
            </a:pPr>
            <a:r>
              <a:rPr lang="en-US" sz="3600" dirty="0">
                <a:effectLst>
                  <a:outerShdw blurRad="38100" dist="38100" dir="2700000" algn="tl">
                    <a:srgbClr val="000000">
                      <a:alpha val="43137"/>
                    </a:srgbClr>
                  </a:outerShdw>
                </a:effectLst>
              </a:rPr>
              <a:t>Fit</a:t>
            </a:r>
          </a:p>
        </p:txBody>
      </p:sp>
    </p:spTree>
    <p:extLst>
      <p:ext uri="{BB962C8B-B14F-4D97-AF65-F5344CB8AC3E}">
        <p14:creationId xmlns:p14="http://schemas.microsoft.com/office/powerpoint/2010/main" val="42356743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82BCAD-7C65-48BC-BB12-249CFB0A619F}"/>
              </a:ext>
            </a:extLst>
          </p:cNvPr>
          <p:cNvSpPr>
            <a:spLocks noGrp="1" noChangeArrowheads="1"/>
          </p:cNvSpPr>
          <p:nvPr>
            <p:ph type="title"/>
          </p:nvPr>
        </p:nvSpPr>
        <p:spPr/>
        <p:txBody>
          <a:bodyPr/>
          <a:lstStyle/>
          <a:p>
            <a:r>
              <a:rPr lang="en-US" altLang="en-US"/>
              <a:t>Value Proposition as a Pitchable Sentences</a:t>
            </a:r>
          </a:p>
        </p:txBody>
      </p:sp>
      <p:sp>
        <p:nvSpPr>
          <p:cNvPr id="14339" name="Content Placeholder 2">
            <a:extLst>
              <a:ext uri="{FF2B5EF4-FFF2-40B4-BE49-F238E27FC236}">
                <a16:creationId xmlns:a16="http://schemas.microsoft.com/office/drawing/2014/main" id="{36D0C633-5DE8-462E-AB9D-F9CDC59ED80F}"/>
              </a:ext>
            </a:extLst>
          </p:cNvPr>
          <p:cNvSpPr>
            <a:spLocks noGrp="1" noChangeArrowheads="1"/>
          </p:cNvSpPr>
          <p:nvPr>
            <p:ph idx="1"/>
          </p:nvPr>
        </p:nvSpPr>
        <p:spPr>
          <a:xfrm>
            <a:off x="-1" y="685800"/>
            <a:ext cx="6095999" cy="5486400"/>
          </a:xfrm>
        </p:spPr>
        <p:txBody>
          <a:bodyPr/>
          <a:lstStyle/>
          <a:p>
            <a:pPr marL="0" indent="0">
              <a:buNone/>
            </a:pPr>
            <a:r>
              <a:rPr lang="en-US" altLang="en-US" dirty="0"/>
              <a:t>OBJECTIVE: Quickly shape potential value proposition directions </a:t>
            </a:r>
          </a:p>
          <a:p>
            <a:pPr marL="0" indent="0">
              <a:buNone/>
            </a:pPr>
            <a:r>
              <a:rPr lang="en-US" altLang="en-US" dirty="0"/>
              <a:t>OUTCOME: Alternative prototypes in the form of “</a:t>
            </a:r>
            <a:r>
              <a:rPr lang="en-US" altLang="en-US" dirty="0" err="1"/>
              <a:t>pitchable</a:t>
            </a:r>
            <a:r>
              <a:rPr lang="en-US" altLang="en-US" dirty="0"/>
              <a:t>” sentences</a:t>
            </a:r>
          </a:p>
          <a:p>
            <a:pPr algn="l">
              <a:buFont typeface="Arial" panose="020B0604020202020204" pitchFamily="34" charset="0"/>
              <a:buChar char="•"/>
            </a:pPr>
            <a:r>
              <a:rPr lang="en-US" b="0" i="0" dirty="0">
                <a:solidFill>
                  <a:srgbClr val="17494D"/>
                </a:solidFill>
                <a:effectLst/>
                <a:latin typeface="Proxima Nova"/>
              </a:rPr>
              <a:t>Describes </a:t>
            </a:r>
            <a:r>
              <a:rPr lang="en-US" b="1" i="0" dirty="0">
                <a:solidFill>
                  <a:srgbClr val="17494D"/>
                </a:solidFill>
                <a:effectLst/>
                <a:latin typeface="Proxima Nova"/>
              </a:rPr>
              <a:t>who</a:t>
            </a:r>
            <a:r>
              <a:rPr lang="en-US" b="0" i="0" dirty="0">
                <a:solidFill>
                  <a:srgbClr val="17494D"/>
                </a:solidFill>
                <a:effectLst/>
                <a:latin typeface="Proxima Nova"/>
              </a:rPr>
              <a:t> your target consumer is</a:t>
            </a:r>
          </a:p>
          <a:p>
            <a:pPr algn="l">
              <a:buFont typeface="Arial" panose="020B0604020202020204" pitchFamily="34" charset="0"/>
              <a:buChar char="•"/>
            </a:pPr>
            <a:r>
              <a:rPr lang="en-US" b="0" i="0" dirty="0">
                <a:solidFill>
                  <a:srgbClr val="17494D"/>
                </a:solidFill>
                <a:effectLst/>
                <a:latin typeface="Proxima Nova"/>
              </a:rPr>
              <a:t>Describes </a:t>
            </a:r>
            <a:r>
              <a:rPr lang="en-US" b="1" i="0" dirty="0">
                <a:solidFill>
                  <a:srgbClr val="17494D"/>
                </a:solidFill>
                <a:effectLst/>
                <a:latin typeface="Proxima Nova"/>
              </a:rPr>
              <a:t>what</a:t>
            </a:r>
            <a:r>
              <a:rPr lang="en-US" b="0" i="0" dirty="0">
                <a:solidFill>
                  <a:srgbClr val="17494D"/>
                </a:solidFill>
                <a:effectLst/>
                <a:latin typeface="Proxima Nova"/>
              </a:rPr>
              <a:t> your product is</a:t>
            </a:r>
          </a:p>
          <a:p>
            <a:pPr algn="l">
              <a:buFont typeface="Arial" panose="020B0604020202020204" pitchFamily="34" charset="0"/>
              <a:buChar char="•"/>
            </a:pPr>
            <a:r>
              <a:rPr lang="en-US" b="0" i="0" dirty="0">
                <a:solidFill>
                  <a:srgbClr val="17494D"/>
                </a:solidFill>
                <a:effectLst/>
                <a:latin typeface="Proxima Nova"/>
              </a:rPr>
              <a:t>Explains </a:t>
            </a:r>
            <a:r>
              <a:rPr lang="en-US" b="1" i="0" dirty="0">
                <a:solidFill>
                  <a:srgbClr val="17494D"/>
                </a:solidFill>
                <a:effectLst/>
                <a:latin typeface="Proxima Nova"/>
              </a:rPr>
              <a:t>why </a:t>
            </a:r>
            <a:r>
              <a:rPr lang="en-US" b="0" i="0" dirty="0">
                <a:solidFill>
                  <a:srgbClr val="17494D"/>
                </a:solidFill>
                <a:effectLst/>
                <a:latin typeface="Proxima Nova"/>
              </a:rPr>
              <a:t>you do what you do</a:t>
            </a:r>
          </a:p>
          <a:p>
            <a:pPr algn="l">
              <a:buFont typeface="Arial" panose="020B0604020202020204" pitchFamily="34" charset="0"/>
              <a:buChar char="•"/>
            </a:pPr>
            <a:r>
              <a:rPr lang="en-US" b="0" i="0" dirty="0">
                <a:solidFill>
                  <a:srgbClr val="17494D"/>
                </a:solidFill>
                <a:effectLst/>
                <a:latin typeface="Proxima Nova"/>
              </a:rPr>
              <a:t>Explains </a:t>
            </a:r>
            <a:r>
              <a:rPr lang="en-US" b="1" i="0" dirty="0">
                <a:solidFill>
                  <a:srgbClr val="17494D"/>
                </a:solidFill>
                <a:effectLst/>
                <a:latin typeface="Proxima Nova"/>
              </a:rPr>
              <a:t>how</a:t>
            </a:r>
            <a:r>
              <a:rPr lang="en-US" b="0" i="0" dirty="0">
                <a:solidFill>
                  <a:srgbClr val="17494D"/>
                </a:solidFill>
                <a:effectLst/>
                <a:latin typeface="Proxima Nova"/>
              </a:rPr>
              <a:t> you fill a need in a different way than your competitors</a:t>
            </a:r>
          </a:p>
          <a:p>
            <a:pPr marL="0" indent="0">
              <a:buNone/>
            </a:pPr>
            <a:endParaRPr lang="en-US" altLang="en-US" sz="3200" dirty="0"/>
          </a:p>
          <a:p>
            <a:pPr marL="0" indent="0">
              <a:buNone/>
            </a:pPr>
            <a:endParaRPr lang="en-US" altLang="en-US" sz="3200" dirty="0"/>
          </a:p>
        </p:txBody>
      </p:sp>
      <p:pic>
        <p:nvPicPr>
          <p:cNvPr id="14340" name="Picture 2">
            <a:extLst>
              <a:ext uri="{FF2B5EF4-FFF2-40B4-BE49-F238E27FC236}">
                <a16:creationId xmlns:a16="http://schemas.microsoft.com/office/drawing/2014/main" id="{7DB66744-F827-4355-ABBF-6F1AB0FDD3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685801"/>
            <a:ext cx="6096000" cy="5618300"/>
          </a:xfrm>
          <a:prstGeom prst="rect">
            <a:avLst/>
          </a:prstGeom>
          <a:noFill/>
          <a:ln w="57150">
            <a:solidFill>
              <a:srgbClr val="C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487605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“Magic” Quadrant</a:t>
            </a:r>
          </a:p>
        </p:txBody>
      </p:sp>
      <p:sp>
        <p:nvSpPr>
          <p:cNvPr id="6" name="Content Placeholder 5"/>
          <p:cNvSpPr>
            <a:spLocks noGrp="1"/>
          </p:cNvSpPr>
          <p:nvPr>
            <p:ph idx="1"/>
          </p:nvPr>
        </p:nvSpPr>
        <p:spPr>
          <a:xfrm>
            <a:off x="296562" y="1499617"/>
            <a:ext cx="11057238" cy="4677347"/>
          </a:xfrm>
        </p:spPr>
        <p:txBody>
          <a:bodyPr>
            <a:normAutofit/>
          </a:bodyPr>
          <a:lstStyle/>
          <a:p>
            <a:r>
              <a:rPr lang="en-US" sz="4000" dirty="0"/>
              <a:t>So powerful, it’s magic…</a:t>
            </a:r>
          </a:p>
          <a:p>
            <a:pPr>
              <a:buNone/>
            </a:pPr>
            <a:endParaRPr lang="en-US" sz="4000" dirty="0"/>
          </a:p>
          <a:p>
            <a:pPr>
              <a:buNone/>
            </a:pPr>
            <a:r>
              <a:rPr lang="en-US" sz="1800" dirty="0"/>
              <a:t>Source: Gartner, Business Intelligence</a:t>
            </a:r>
          </a:p>
          <a:p>
            <a:pPr>
              <a:buNone/>
            </a:pPr>
            <a:r>
              <a:rPr lang="en-US" sz="1800" dirty="0"/>
              <a:t>providers, © 2005</a:t>
            </a:r>
          </a:p>
        </p:txBody>
      </p:sp>
      <p:grpSp>
        <p:nvGrpSpPr>
          <p:cNvPr id="2" name="Group 1">
            <a:extLst>
              <a:ext uri="{FF2B5EF4-FFF2-40B4-BE49-F238E27FC236}">
                <a16:creationId xmlns:a16="http://schemas.microsoft.com/office/drawing/2014/main" id="{E69FE36E-CD70-469E-BA51-2FCB38ADF06E}"/>
              </a:ext>
            </a:extLst>
          </p:cNvPr>
          <p:cNvGrpSpPr/>
          <p:nvPr/>
        </p:nvGrpSpPr>
        <p:grpSpPr>
          <a:xfrm>
            <a:off x="6146219" y="556054"/>
            <a:ext cx="5532258" cy="5733856"/>
            <a:chOff x="6146220" y="1537376"/>
            <a:chExt cx="3784022" cy="4752534"/>
          </a:xfrm>
          <a:solidFill>
            <a:schemeClr val="bg1"/>
          </a:solidFill>
        </p:grpSpPr>
        <p:grpSp>
          <p:nvGrpSpPr>
            <p:cNvPr id="7" name="Group 6"/>
            <p:cNvGrpSpPr/>
            <p:nvPr/>
          </p:nvGrpSpPr>
          <p:grpSpPr>
            <a:xfrm>
              <a:off x="6501242" y="1776846"/>
              <a:ext cx="3429000" cy="3429000"/>
              <a:chOff x="5299363" y="1776846"/>
              <a:chExt cx="3429000" cy="3429000"/>
            </a:xfrm>
            <a:grpFill/>
          </p:grpSpPr>
          <p:sp>
            <p:nvSpPr>
              <p:cNvPr id="8" name="Rounded Rectangle 7"/>
              <p:cNvSpPr/>
              <p:nvPr/>
            </p:nvSpPr>
            <p:spPr>
              <a:xfrm>
                <a:off x="5299363" y="1776846"/>
                <a:ext cx="3408219" cy="3429000"/>
              </a:xfrm>
              <a:prstGeom prst="roundRect">
                <a:avLst>
                  <a:gd name="adj" fmla="val 5387"/>
                </a:avLst>
              </a:prstGeom>
              <a:grpFill/>
              <a:ln w="28575">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Open Sans" panose="020B0606030504020204" pitchFamily="34" charset="0"/>
                  <a:ea typeface="Open Sans" panose="020B0606030504020204" pitchFamily="34" charset="0"/>
                  <a:cs typeface="Open Sans" panose="020B0606030504020204" pitchFamily="34" charset="0"/>
                </a:endParaRPr>
              </a:p>
            </p:txBody>
          </p:sp>
          <p:cxnSp>
            <p:nvCxnSpPr>
              <p:cNvPr id="9" name="Straight Connector 8"/>
              <p:cNvCxnSpPr/>
              <p:nvPr/>
            </p:nvCxnSpPr>
            <p:spPr>
              <a:xfrm>
                <a:off x="6993084" y="1776846"/>
                <a:ext cx="0" cy="3429000"/>
              </a:xfrm>
              <a:prstGeom prst="line">
                <a:avLst/>
              </a:prstGeom>
              <a:grpFill/>
              <a:ln w="28575">
                <a:solidFill>
                  <a:srgbClr val="0153A5"/>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16200000">
                <a:off x="7013863" y="1776846"/>
                <a:ext cx="0" cy="3429000"/>
              </a:xfrm>
              <a:prstGeom prst="line">
                <a:avLst/>
              </a:prstGeom>
              <a:grpFill/>
              <a:ln w="28575">
                <a:solidFill>
                  <a:srgbClr val="0153A5"/>
                </a:solidFill>
              </a:ln>
            </p:spPr>
            <p:style>
              <a:lnRef idx="1">
                <a:schemeClr val="accent1"/>
              </a:lnRef>
              <a:fillRef idx="0">
                <a:schemeClr val="accent1"/>
              </a:fillRef>
              <a:effectRef idx="0">
                <a:schemeClr val="accent1"/>
              </a:effectRef>
              <a:fontRef idx="minor">
                <a:schemeClr val="tx1"/>
              </a:fontRef>
            </p:style>
          </p:cxnSp>
        </p:grpSp>
        <p:sp>
          <p:nvSpPr>
            <p:cNvPr id="11" name="TextBox 10"/>
            <p:cNvSpPr txBox="1"/>
            <p:nvPr/>
          </p:nvSpPr>
          <p:spPr>
            <a:xfrm>
              <a:off x="6636327" y="1537376"/>
              <a:ext cx="1558636" cy="184666"/>
            </a:xfrm>
            <a:prstGeom prst="rect">
              <a:avLst/>
            </a:prstGeom>
            <a:grpFill/>
          </p:spPr>
          <p:txBody>
            <a:bodyPr wrap="square" lIns="0" tIns="0" rIns="0" bIns="0" rtlCol="0">
              <a:spAutoFit/>
            </a:bodyPr>
            <a:lstStyle/>
            <a:p>
              <a:r>
                <a:rPr lang="en-US" sz="1200" dirty="0">
                  <a:latin typeface="Open Sans" panose="020B0606030504020204" pitchFamily="34" charset="0"/>
                  <a:ea typeface="Open Sans" panose="020B0606030504020204" pitchFamily="34" charset="0"/>
                  <a:cs typeface="Open Sans" panose="020B0606030504020204" pitchFamily="34" charset="0"/>
                </a:rPr>
                <a:t>Challengers</a:t>
              </a:r>
            </a:p>
          </p:txBody>
        </p:sp>
        <p:sp>
          <p:nvSpPr>
            <p:cNvPr id="12" name="TextBox 11"/>
            <p:cNvSpPr txBox="1"/>
            <p:nvPr/>
          </p:nvSpPr>
          <p:spPr>
            <a:xfrm>
              <a:off x="8340436" y="1537376"/>
              <a:ext cx="1080652" cy="184666"/>
            </a:xfrm>
            <a:prstGeom prst="rect">
              <a:avLst/>
            </a:prstGeom>
            <a:grpFill/>
          </p:spPr>
          <p:txBody>
            <a:bodyPr wrap="square" lIns="0" tIns="0" rIns="0" bIns="0" rtlCol="0">
              <a:spAutoFit/>
            </a:bodyPr>
            <a:lstStyle/>
            <a:p>
              <a:r>
                <a:rPr lang="en-US" sz="1200" dirty="0">
                  <a:latin typeface="Open Sans" panose="020B0606030504020204" pitchFamily="34" charset="0"/>
                  <a:ea typeface="Open Sans" panose="020B0606030504020204" pitchFamily="34" charset="0"/>
                  <a:cs typeface="Open Sans" panose="020B0606030504020204" pitchFamily="34" charset="0"/>
                </a:rPr>
                <a:t>Leaders</a:t>
              </a:r>
            </a:p>
          </p:txBody>
        </p:sp>
        <p:sp>
          <p:nvSpPr>
            <p:cNvPr id="13" name="TextBox 12"/>
            <p:cNvSpPr txBox="1"/>
            <p:nvPr/>
          </p:nvSpPr>
          <p:spPr>
            <a:xfrm>
              <a:off x="6677892" y="5257322"/>
              <a:ext cx="1558636" cy="184666"/>
            </a:xfrm>
            <a:prstGeom prst="rect">
              <a:avLst/>
            </a:prstGeom>
            <a:grpFill/>
          </p:spPr>
          <p:txBody>
            <a:bodyPr wrap="square" lIns="0" tIns="0" rIns="0" bIns="0" rtlCol="0">
              <a:spAutoFit/>
            </a:bodyPr>
            <a:lstStyle/>
            <a:p>
              <a:r>
                <a:rPr lang="en-US" sz="1200" dirty="0">
                  <a:latin typeface="Open Sans" panose="020B0606030504020204" pitchFamily="34" charset="0"/>
                  <a:ea typeface="Open Sans" panose="020B0606030504020204" pitchFamily="34" charset="0"/>
                  <a:cs typeface="Open Sans" panose="020B0606030504020204" pitchFamily="34" charset="0"/>
                </a:rPr>
                <a:t>Niche Players</a:t>
              </a:r>
            </a:p>
          </p:txBody>
        </p:sp>
        <p:sp>
          <p:nvSpPr>
            <p:cNvPr id="14" name="TextBox 13"/>
            <p:cNvSpPr txBox="1"/>
            <p:nvPr/>
          </p:nvSpPr>
          <p:spPr>
            <a:xfrm>
              <a:off x="8475519" y="5257322"/>
              <a:ext cx="1080652" cy="184666"/>
            </a:xfrm>
            <a:prstGeom prst="rect">
              <a:avLst/>
            </a:prstGeom>
            <a:grpFill/>
          </p:spPr>
          <p:txBody>
            <a:bodyPr wrap="square" lIns="0" tIns="0" rIns="0" bIns="0" rtlCol="0">
              <a:spAutoFit/>
            </a:bodyPr>
            <a:lstStyle/>
            <a:p>
              <a:r>
                <a:rPr lang="en-US" sz="1200" dirty="0">
                  <a:latin typeface="Open Sans" panose="020B0606030504020204" pitchFamily="34" charset="0"/>
                  <a:ea typeface="Open Sans" panose="020B0606030504020204" pitchFamily="34" charset="0"/>
                  <a:cs typeface="Open Sans" panose="020B0606030504020204" pitchFamily="34" charset="0"/>
                </a:rPr>
                <a:t>Visionaries</a:t>
              </a:r>
            </a:p>
          </p:txBody>
        </p:sp>
        <p:sp>
          <p:nvSpPr>
            <p:cNvPr id="15" name="Oval 14"/>
            <p:cNvSpPr/>
            <p:nvPr/>
          </p:nvSpPr>
          <p:spPr>
            <a:xfrm>
              <a:off x="8028709" y="2732810"/>
              <a:ext cx="103909" cy="10390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16" name="Oval 15"/>
            <p:cNvSpPr/>
            <p:nvPr/>
          </p:nvSpPr>
          <p:spPr>
            <a:xfrm>
              <a:off x="8143009" y="3210791"/>
              <a:ext cx="103909" cy="10390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17" name="Oval 16"/>
            <p:cNvSpPr/>
            <p:nvPr/>
          </p:nvSpPr>
          <p:spPr>
            <a:xfrm>
              <a:off x="8543060" y="2883306"/>
              <a:ext cx="103909" cy="10390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18" name="Oval 17"/>
            <p:cNvSpPr/>
            <p:nvPr/>
          </p:nvSpPr>
          <p:spPr>
            <a:xfrm>
              <a:off x="8543060" y="3085689"/>
              <a:ext cx="103909" cy="10390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19" name="Oval 18"/>
            <p:cNvSpPr/>
            <p:nvPr/>
          </p:nvSpPr>
          <p:spPr>
            <a:xfrm>
              <a:off x="8944843" y="3429000"/>
              <a:ext cx="103909" cy="10390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20" name="Oval 19"/>
            <p:cNvSpPr/>
            <p:nvPr/>
          </p:nvSpPr>
          <p:spPr>
            <a:xfrm>
              <a:off x="7716983" y="3262746"/>
              <a:ext cx="103909" cy="10390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21" name="Oval 20"/>
            <p:cNvSpPr/>
            <p:nvPr/>
          </p:nvSpPr>
          <p:spPr>
            <a:xfrm>
              <a:off x="7716983" y="2971801"/>
              <a:ext cx="103909" cy="10390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22" name="TextBox 21"/>
            <p:cNvSpPr txBox="1"/>
            <p:nvPr/>
          </p:nvSpPr>
          <p:spPr>
            <a:xfrm>
              <a:off x="7665028" y="2513771"/>
              <a:ext cx="342900" cy="153888"/>
            </a:xfrm>
            <a:prstGeom prst="rect">
              <a:avLst/>
            </a:prstGeom>
            <a:grpFill/>
          </p:spPr>
          <p:txBody>
            <a:bodyPr wrap="square" lIns="0" tIns="0" rIns="0" bIns="0" rtlCol="0">
              <a:spAutoFit/>
            </a:bodyPr>
            <a:lstStyle/>
            <a:p>
              <a:pPr algn="r"/>
              <a:r>
                <a:rPr lang="en-US" sz="1000" dirty="0">
                  <a:latin typeface="Open Sans" panose="020B0606030504020204" pitchFamily="34" charset="0"/>
                  <a:ea typeface="Open Sans" panose="020B0606030504020204" pitchFamily="34" charset="0"/>
                  <a:cs typeface="Open Sans" panose="020B0606030504020204" pitchFamily="34" charset="0"/>
                </a:rPr>
                <a:t>SAP</a:t>
              </a:r>
            </a:p>
          </p:txBody>
        </p:sp>
        <p:sp>
          <p:nvSpPr>
            <p:cNvPr id="23" name="TextBox 22"/>
            <p:cNvSpPr txBox="1"/>
            <p:nvPr/>
          </p:nvSpPr>
          <p:spPr>
            <a:xfrm>
              <a:off x="6657112" y="2919017"/>
              <a:ext cx="987135" cy="153888"/>
            </a:xfrm>
            <a:prstGeom prst="rect">
              <a:avLst/>
            </a:prstGeom>
            <a:grpFill/>
          </p:spPr>
          <p:txBody>
            <a:bodyPr wrap="square" lIns="0" tIns="0" rIns="0" bIns="0" rtlCol="0">
              <a:spAutoFit/>
            </a:bodyPr>
            <a:lstStyle/>
            <a:p>
              <a:pPr algn="r"/>
              <a:r>
                <a:rPr lang="en-US" sz="1000" dirty="0">
                  <a:latin typeface="Open Sans" panose="020B0606030504020204" pitchFamily="34" charset="0"/>
                  <a:ea typeface="Open Sans" panose="020B0606030504020204" pitchFamily="34" charset="0"/>
                  <a:cs typeface="Open Sans" panose="020B0606030504020204" pitchFamily="34" charset="0"/>
                </a:rPr>
                <a:t>Microsoft</a:t>
              </a:r>
            </a:p>
          </p:txBody>
        </p:sp>
        <p:sp>
          <p:nvSpPr>
            <p:cNvPr id="24" name="TextBox 23"/>
            <p:cNvSpPr txBox="1"/>
            <p:nvPr/>
          </p:nvSpPr>
          <p:spPr>
            <a:xfrm>
              <a:off x="6657112" y="3178789"/>
              <a:ext cx="987135" cy="153888"/>
            </a:xfrm>
            <a:prstGeom prst="rect">
              <a:avLst/>
            </a:prstGeom>
            <a:grpFill/>
          </p:spPr>
          <p:txBody>
            <a:bodyPr wrap="square" lIns="0" tIns="0" rIns="0" bIns="0" rtlCol="0">
              <a:spAutoFit/>
            </a:bodyPr>
            <a:lstStyle/>
            <a:p>
              <a:pPr algn="r"/>
              <a:r>
                <a:rPr lang="en-US" sz="1000" dirty="0">
                  <a:latin typeface="Open Sans" panose="020B0606030504020204" pitchFamily="34" charset="0"/>
                  <a:ea typeface="Open Sans" panose="020B0606030504020204" pitchFamily="34" charset="0"/>
                  <a:cs typeface="Open Sans" panose="020B0606030504020204" pitchFamily="34" charset="0"/>
                </a:rPr>
                <a:t>Oracle</a:t>
              </a:r>
            </a:p>
          </p:txBody>
        </p:sp>
        <p:sp>
          <p:nvSpPr>
            <p:cNvPr id="25" name="TextBox 24"/>
            <p:cNvSpPr txBox="1"/>
            <p:nvPr/>
          </p:nvSpPr>
          <p:spPr>
            <a:xfrm>
              <a:off x="8361219" y="2600460"/>
              <a:ext cx="1527463" cy="153888"/>
            </a:xfrm>
            <a:prstGeom prst="rect">
              <a:avLst/>
            </a:prstGeom>
            <a:grpFill/>
          </p:spPr>
          <p:txBody>
            <a:bodyPr wrap="square" lIns="0" tIns="0" rIns="0" bIns="0"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Information Builders</a:t>
              </a:r>
            </a:p>
          </p:txBody>
        </p:sp>
        <p:sp>
          <p:nvSpPr>
            <p:cNvPr id="26" name="TextBox 25"/>
            <p:cNvSpPr txBox="1"/>
            <p:nvPr/>
          </p:nvSpPr>
          <p:spPr>
            <a:xfrm>
              <a:off x="8740483" y="2824688"/>
              <a:ext cx="1070264" cy="127551"/>
            </a:xfrm>
            <a:prstGeom prst="rect">
              <a:avLst/>
            </a:prstGeom>
            <a:grpFill/>
          </p:spPr>
          <p:txBody>
            <a:bodyPr wrap="square" lIns="0" tIns="0" rIns="0" bIns="0" rtlCol="0">
              <a:spAutoFit/>
            </a:bodyPr>
            <a:lstStyle/>
            <a:p>
              <a:r>
                <a:rPr lang="en-US" sz="1000" dirty="0" err="1">
                  <a:latin typeface="Open Sans" panose="020B0606030504020204" pitchFamily="34" charset="0"/>
                  <a:ea typeface="Open Sans" panose="020B0606030504020204" pitchFamily="34" charset="0"/>
                  <a:cs typeface="Open Sans" panose="020B0606030504020204" pitchFamily="34" charset="0"/>
                </a:rPr>
                <a:t>Cognos</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
          <p:nvSpPr>
            <p:cNvPr id="27" name="TextBox 26"/>
            <p:cNvSpPr txBox="1"/>
            <p:nvPr/>
          </p:nvSpPr>
          <p:spPr>
            <a:xfrm>
              <a:off x="8740483" y="3036105"/>
              <a:ext cx="1070264" cy="127551"/>
            </a:xfrm>
            <a:prstGeom prst="rect">
              <a:avLst/>
            </a:prstGeom>
            <a:grpFill/>
          </p:spPr>
          <p:txBody>
            <a:bodyPr wrap="square" lIns="0" tIns="0" rIns="0" bIns="0"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Business Objects</a:t>
              </a:r>
            </a:p>
          </p:txBody>
        </p:sp>
        <p:sp>
          <p:nvSpPr>
            <p:cNvPr id="28" name="TextBox 27"/>
            <p:cNvSpPr txBox="1"/>
            <p:nvPr/>
          </p:nvSpPr>
          <p:spPr>
            <a:xfrm>
              <a:off x="9040952" y="3261872"/>
              <a:ext cx="714672" cy="127551"/>
            </a:xfrm>
            <a:prstGeom prst="rect">
              <a:avLst/>
            </a:prstGeom>
            <a:grpFill/>
          </p:spPr>
          <p:txBody>
            <a:bodyPr wrap="square" lIns="0" tIns="0" rIns="0" bIns="0"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SAS Institute</a:t>
              </a:r>
            </a:p>
          </p:txBody>
        </p:sp>
        <p:cxnSp>
          <p:nvCxnSpPr>
            <p:cNvPr id="29" name="Straight Arrow Connector 28"/>
            <p:cNvCxnSpPr/>
            <p:nvPr/>
          </p:nvCxnSpPr>
          <p:spPr>
            <a:xfrm flipV="1">
              <a:off x="8246917" y="2819543"/>
              <a:ext cx="135082" cy="349273"/>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Oval 29"/>
            <p:cNvSpPr/>
            <p:nvPr/>
          </p:nvSpPr>
          <p:spPr>
            <a:xfrm>
              <a:off x="8418368" y="3636407"/>
              <a:ext cx="103909" cy="10390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31" name="TextBox 30"/>
            <p:cNvSpPr txBox="1"/>
            <p:nvPr/>
          </p:nvSpPr>
          <p:spPr>
            <a:xfrm>
              <a:off x="8615791" y="3586822"/>
              <a:ext cx="1298865" cy="153888"/>
            </a:xfrm>
            <a:prstGeom prst="rect">
              <a:avLst/>
            </a:prstGeom>
            <a:grpFill/>
          </p:spPr>
          <p:txBody>
            <a:bodyPr wrap="square" lIns="0" tIns="0" rIns="0" bIns="0"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Hyperion Solutions</a:t>
              </a:r>
            </a:p>
          </p:txBody>
        </p:sp>
        <p:sp>
          <p:nvSpPr>
            <p:cNvPr id="32" name="Oval 31"/>
            <p:cNvSpPr/>
            <p:nvPr/>
          </p:nvSpPr>
          <p:spPr>
            <a:xfrm>
              <a:off x="8698923" y="3823443"/>
              <a:ext cx="103909" cy="10390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
          <p:nvSpPr>
            <p:cNvPr id="33" name="TextBox 32"/>
            <p:cNvSpPr txBox="1"/>
            <p:nvPr/>
          </p:nvSpPr>
          <p:spPr>
            <a:xfrm>
              <a:off x="8875565" y="3739711"/>
              <a:ext cx="832601" cy="127551"/>
            </a:xfrm>
            <a:prstGeom prst="rect">
              <a:avLst/>
            </a:prstGeom>
            <a:grpFill/>
          </p:spPr>
          <p:txBody>
            <a:bodyPr wrap="square" lIns="0" tIns="0" rIns="0" bIns="0" rtlCol="0">
              <a:spAutoFit/>
            </a:bodyPr>
            <a:lstStyle/>
            <a:p>
              <a:r>
                <a:rPr lang="en-US" sz="1000" dirty="0" err="1">
                  <a:latin typeface="Open Sans" panose="020B0606030504020204" pitchFamily="34" charset="0"/>
                  <a:ea typeface="Open Sans" panose="020B0606030504020204" pitchFamily="34" charset="0"/>
                  <a:cs typeface="Open Sans" panose="020B0606030504020204" pitchFamily="34" charset="0"/>
                </a:rPr>
                <a:t>MicroStrategy</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
          <p:nvSpPr>
            <p:cNvPr id="34" name="Oval 33"/>
            <p:cNvSpPr/>
            <p:nvPr/>
          </p:nvSpPr>
          <p:spPr>
            <a:xfrm>
              <a:off x="9239249" y="4031262"/>
              <a:ext cx="103909" cy="10390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35" name="TextBox 34"/>
            <p:cNvSpPr txBox="1"/>
            <p:nvPr/>
          </p:nvSpPr>
          <p:spPr>
            <a:xfrm>
              <a:off x="8646969" y="4123492"/>
              <a:ext cx="1131175" cy="127551"/>
            </a:xfrm>
            <a:prstGeom prst="rect">
              <a:avLst/>
            </a:prstGeom>
            <a:grpFill/>
          </p:spPr>
          <p:txBody>
            <a:bodyPr wrap="square" lIns="0" tIns="0" rIns="0" bIns="0" rtlCol="0">
              <a:spAutoFit/>
            </a:bodyPr>
            <a:lstStyle/>
            <a:p>
              <a:pPr algn="ctr"/>
              <a:r>
                <a:rPr lang="en-US" sz="1000" dirty="0">
                  <a:latin typeface="Open Sans" panose="020B0606030504020204" pitchFamily="34" charset="0"/>
                  <a:ea typeface="Open Sans" panose="020B0606030504020204" pitchFamily="34" charset="0"/>
                  <a:cs typeface="Open Sans" panose="020B0606030504020204" pitchFamily="34" charset="0"/>
                </a:rPr>
                <a:t>Siebel Systems</a:t>
              </a:r>
            </a:p>
          </p:txBody>
        </p:sp>
        <p:sp>
          <p:nvSpPr>
            <p:cNvPr id="36" name="Oval 35"/>
            <p:cNvSpPr/>
            <p:nvPr/>
          </p:nvSpPr>
          <p:spPr>
            <a:xfrm>
              <a:off x="8314459" y="4426116"/>
              <a:ext cx="103909" cy="10390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37" name="TextBox 36"/>
            <p:cNvSpPr txBox="1"/>
            <p:nvPr/>
          </p:nvSpPr>
          <p:spPr>
            <a:xfrm>
              <a:off x="8511882" y="4376531"/>
              <a:ext cx="1298865" cy="153888"/>
            </a:xfrm>
            <a:prstGeom prst="rect">
              <a:avLst/>
            </a:prstGeom>
            <a:grpFill/>
          </p:spPr>
          <p:txBody>
            <a:bodyPr wrap="square" lIns="0" tIns="0" rIns="0" bIns="0" rtlCol="0">
              <a:spAutoFit/>
            </a:bodyPr>
            <a:lstStyle/>
            <a:p>
              <a:r>
                <a:rPr lang="en-US" sz="1000" dirty="0" err="1">
                  <a:latin typeface="Open Sans" panose="020B0606030504020204" pitchFamily="34" charset="0"/>
                  <a:ea typeface="Open Sans" panose="020B0606030504020204" pitchFamily="34" charset="0"/>
                  <a:cs typeface="Open Sans" panose="020B0606030504020204" pitchFamily="34" charset="0"/>
                </a:rPr>
                <a:t>QlikTech</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
          <p:nvSpPr>
            <p:cNvPr id="38" name="Oval 37"/>
            <p:cNvSpPr/>
            <p:nvPr/>
          </p:nvSpPr>
          <p:spPr>
            <a:xfrm>
              <a:off x="7919604" y="3833834"/>
              <a:ext cx="103909" cy="10390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39" name="TextBox 38"/>
            <p:cNvSpPr txBox="1"/>
            <p:nvPr/>
          </p:nvSpPr>
          <p:spPr>
            <a:xfrm>
              <a:off x="6896103" y="3771071"/>
              <a:ext cx="987135" cy="153888"/>
            </a:xfrm>
            <a:prstGeom prst="rect">
              <a:avLst/>
            </a:prstGeom>
            <a:grpFill/>
          </p:spPr>
          <p:txBody>
            <a:bodyPr wrap="square" lIns="0" tIns="0" rIns="0" bIns="0" rtlCol="0">
              <a:spAutoFit/>
            </a:bodyPr>
            <a:lstStyle/>
            <a:p>
              <a:pPr algn="r"/>
              <a:r>
                <a:rPr lang="en-US" sz="1000" dirty="0">
                  <a:latin typeface="Open Sans" panose="020B0606030504020204" pitchFamily="34" charset="0"/>
                  <a:ea typeface="Open Sans" panose="020B0606030504020204" pitchFamily="34" charset="0"/>
                  <a:cs typeface="Open Sans" panose="020B0606030504020204" pitchFamily="34" charset="0"/>
                </a:rPr>
                <a:t>Actuate</a:t>
              </a:r>
            </a:p>
          </p:txBody>
        </p:sp>
        <p:sp>
          <p:nvSpPr>
            <p:cNvPr id="40" name="Oval 39"/>
            <p:cNvSpPr/>
            <p:nvPr/>
          </p:nvSpPr>
          <p:spPr>
            <a:xfrm>
              <a:off x="7400059" y="4291034"/>
              <a:ext cx="103909" cy="10390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41" name="TextBox 40"/>
            <p:cNvSpPr txBox="1"/>
            <p:nvPr/>
          </p:nvSpPr>
          <p:spPr>
            <a:xfrm>
              <a:off x="7606147" y="4245852"/>
              <a:ext cx="533400" cy="127551"/>
            </a:xfrm>
            <a:prstGeom prst="rect">
              <a:avLst/>
            </a:prstGeom>
            <a:grpFill/>
          </p:spPr>
          <p:txBody>
            <a:bodyPr wrap="square" lIns="0" tIns="0" rIns="0" bIns="0" rtlCol="0">
              <a:spAutoFit/>
            </a:bodyPr>
            <a:lstStyle/>
            <a:p>
              <a:r>
                <a:rPr lang="en-US" sz="1000" dirty="0" err="1">
                  <a:latin typeface="Open Sans" panose="020B0606030504020204" pitchFamily="34" charset="0"/>
                  <a:ea typeface="Open Sans" panose="020B0606030504020204" pitchFamily="34" charset="0"/>
                  <a:cs typeface="Open Sans" panose="020B0606030504020204" pitchFamily="34" charset="0"/>
                </a:rPr>
                <a:t>Applix</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
          <p:nvSpPr>
            <p:cNvPr id="42" name="Oval 41"/>
            <p:cNvSpPr/>
            <p:nvPr/>
          </p:nvSpPr>
          <p:spPr>
            <a:xfrm>
              <a:off x="7237268" y="4561198"/>
              <a:ext cx="103909" cy="10390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43" name="TextBox 42"/>
            <p:cNvSpPr txBox="1"/>
            <p:nvPr/>
          </p:nvSpPr>
          <p:spPr>
            <a:xfrm>
              <a:off x="6597365" y="4424873"/>
              <a:ext cx="597474" cy="153888"/>
            </a:xfrm>
            <a:prstGeom prst="rect">
              <a:avLst/>
            </a:prstGeom>
            <a:grpFill/>
          </p:spPr>
          <p:txBody>
            <a:bodyPr wrap="square" lIns="0" tIns="0" rIns="0" bIns="0" rtlCol="0">
              <a:spAutoFit/>
            </a:bodyPr>
            <a:lstStyle/>
            <a:p>
              <a:pPr algn="r"/>
              <a:r>
                <a:rPr lang="en-US" sz="1000" dirty="0" err="1">
                  <a:latin typeface="Open Sans" panose="020B0606030504020204" pitchFamily="34" charset="0"/>
                  <a:ea typeface="Open Sans" panose="020B0606030504020204" pitchFamily="34" charset="0"/>
                  <a:cs typeface="Open Sans" panose="020B0606030504020204" pitchFamily="34" charset="0"/>
                </a:rPr>
                <a:t>arcplan</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
          <p:nvSpPr>
            <p:cNvPr id="44" name="Oval 43"/>
            <p:cNvSpPr/>
            <p:nvPr/>
          </p:nvSpPr>
          <p:spPr>
            <a:xfrm>
              <a:off x="7455476" y="4581979"/>
              <a:ext cx="103909" cy="10390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45" name="TextBox 44"/>
            <p:cNvSpPr txBox="1"/>
            <p:nvPr/>
          </p:nvSpPr>
          <p:spPr>
            <a:xfrm>
              <a:off x="7563714" y="4558351"/>
              <a:ext cx="546386" cy="127551"/>
            </a:xfrm>
            <a:prstGeom prst="rect">
              <a:avLst/>
            </a:prstGeom>
            <a:grpFill/>
          </p:spPr>
          <p:txBody>
            <a:bodyPr wrap="square" lIns="0" tIns="0" rIns="0" bIns="0"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ProClarity</a:t>
              </a:r>
            </a:p>
          </p:txBody>
        </p:sp>
        <p:sp>
          <p:nvSpPr>
            <p:cNvPr id="46" name="Oval 45"/>
            <p:cNvSpPr/>
            <p:nvPr/>
          </p:nvSpPr>
          <p:spPr>
            <a:xfrm>
              <a:off x="7143749" y="4665107"/>
              <a:ext cx="103909" cy="10390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47" name="TextBox 46"/>
            <p:cNvSpPr txBox="1"/>
            <p:nvPr/>
          </p:nvSpPr>
          <p:spPr>
            <a:xfrm>
              <a:off x="6596066" y="4807939"/>
              <a:ext cx="1452122" cy="153888"/>
            </a:xfrm>
            <a:prstGeom prst="rect">
              <a:avLst/>
            </a:prstGeom>
            <a:grpFill/>
          </p:spPr>
          <p:txBody>
            <a:bodyPr wrap="square" lIns="0" tIns="0" rIns="0" bIns="0" rtlCol="0">
              <a:spAutoFit/>
            </a:bodyPr>
            <a:lstStyle/>
            <a:p>
              <a:pPr algn="ctr"/>
              <a:r>
                <a:rPr lang="en-US" sz="1000" dirty="0">
                  <a:latin typeface="Open Sans" panose="020B0606030504020204" pitchFamily="34" charset="0"/>
                  <a:ea typeface="Open Sans" panose="020B0606030504020204" pitchFamily="34" charset="0"/>
                  <a:cs typeface="Open Sans" panose="020B0606030504020204" pitchFamily="34" charset="0"/>
                </a:rPr>
                <a:t>Panorama Software</a:t>
              </a:r>
            </a:p>
          </p:txBody>
        </p:sp>
        <p:sp>
          <p:nvSpPr>
            <p:cNvPr id="48" name="TextBox 47"/>
            <p:cNvSpPr txBox="1"/>
            <p:nvPr/>
          </p:nvSpPr>
          <p:spPr>
            <a:xfrm>
              <a:off x="7322127" y="5517038"/>
              <a:ext cx="1558636" cy="338554"/>
            </a:xfrm>
            <a:prstGeom prst="rect">
              <a:avLst/>
            </a:prstGeom>
            <a:grpFill/>
          </p:spPr>
          <p:txBody>
            <a:bodyPr wrap="square" lIns="0" tIns="0" rIns="0" bIns="0" rtlCol="0">
              <a:spAutoFit/>
            </a:bodyPr>
            <a:lstStyle/>
            <a:p>
              <a:pPr algn="ctr"/>
              <a:r>
                <a:rPr lang="en-US" sz="11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Completeness of vision</a:t>
              </a:r>
            </a:p>
          </p:txBody>
        </p:sp>
        <p:sp>
          <p:nvSpPr>
            <p:cNvPr id="49" name="TextBox 48"/>
            <p:cNvSpPr txBox="1"/>
            <p:nvPr/>
          </p:nvSpPr>
          <p:spPr>
            <a:xfrm rot="16200000">
              <a:off x="5451541" y="3279957"/>
              <a:ext cx="1558636" cy="169277"/>
            </a:xfrm>
            <a:prstGeom prst="rect">
              <a:avLst/>
            </a:prstGeom>
            <a:grpFill/>
          </p:spPr>
          <p:txBody>
            <a:bodyPr wrap="square" lIns="0" tIns="0" rIns="0" bIns="0" rtlCol="0">
              <a:spAutoFit/>
            </a:bodyPr>
            <a:lstStyle/>
            <a:p>
              <a:pPr algn="ctr"/>
              <a:r>
                <a:rPr lang="en-US" sz="11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Ability to execute</a:t>
              </a:r>
            </a:p>
          </p:txBody>
        </p:sp>
        <p:sp>
          <p:nvSpPr>
            <p:cNvPr id="50" name="TextBox 49"/>
            <p:cNvSpPr txBox="1"/>
            <p:nvPr/>
          </p:nvSpPr>
          <p:spPr>
            <a:xfrm>
              <a:off x="7665029" y="5831430"/>
              <a:ext cx="2223653" cy="184666"/>
            </a:xfrm>
            <a:prstGeom prst="rect">
              <a:avLst/>
            </a:prstGeom>
            <a:grpFill/>
          </p:spPr>
          <p:txBody>
            <a:bodyPr wrap="square" lIns="0" tIns="0" rIns="0" bIns="0" rtlCol="0">
              <a:spAutoFit/>
            </a:bodyPr>
            <a:lstStyle/>
            <a:p>
              <a:pPr algn="r"/>
              <a:r>
                <a:rPr lang="en-US" sz="1200" b="1" dirty="0">
                  <a:latin typeface="Open Sans" panose="020B0606030504020204" pitchFamily="34" charset="0"/>
                  <a:ea typeface="Open Sans" panose="020B0606030504020204" pitchFamily="34" charset="0"/>
                  <a:cs typeface="Open Sans" panose="020B0606030504020204" pitchFamily="34" charset="0"/>
                </a:rPr>
                <a:t>As of December 2005</a:t>
              </a:r>
            </a:p>
          </p:txBody>
        </p:sp>
        <p:cxnSp>
          <p:nvCxnSpPr>
            <p:cNvPr id="51" name="Straight Arrow Connector 50"/>
            <p:cNvCxnSpPr/>
            <p:nvPr/>
          </p:nvCxnSpPr>
          <p:spPr>
            <a:xfrm flipV="1">
              <a:off x="6241250" y="1870365"/>
              <a:ext cx="0" cy="812039"/>
            </a:xfrm>
            <a:prstGeom prst="straightConnector1">
              <a:avLst/>
            </a:prstGeom>
            <a:grpFill/>
            <a:ln w="19050">
              <a:tailEnd type="arrow"/>
            </a:ln>
          </p:spPr>
          <p:style>
            <a:lnRef idx="1">
              <a:schemeClr val="accent1"/>
            </a:lnRef>
            <a:fillRef idx="0">
              <a:schemeClr val="accent1"/>
            </a:fillRef>
            <a:effectRef idx="0">
              <a:schemeClr val="accent1"/>
            </a:effectRef>
            <a:fontRef idx="minor">
              <a:schemeClr val="tx1"/>
            </a:fontRef>
          </p:style>
        </p:cxnSp>
        <p:sp>
          <p:nvSpPr>
            <p:cNvPr id="52" name="Arc 51"/>
            <p:cNvSpPr/>
            <p:nvPr/>
          </p:nvSpPr>
          <p:spPr>
            <a:xfrm rot="10800000">
              <a:off x="6231086" y="4744430"/>
              <a:ext cx="893618" cy="893618"/>
            </a:xfrm>
            <a:prstGeom prst="arc">
              <a:avLst/>
            </a:prstGeom>
            <a:grpFill/>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cxnSp>
          <p:nvCxnSpPr>
            <p:cNvPr id="53" name="Straight Connector 52"/>
            <p:cNvCxnSpPr/>
            <p:nvPr/>
          </p:nvCxnSpPr>
          <p:spPr>
            <a:xfrm>
              <a:off x="6231085" y="4020870"/>
              <a:ext cx="0" cy="1207840"/>
            </a:xfrm>
            <a:prstGeom prst="line">
              <a:avLst/>
            </a:prstGeom>
            <a:grpFill/>
            <a:ln w="19050"/>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a:off x="6677895" y="5638049"/>
              <a:ext cx="611327" cy="0"/>
            </a:xfrm>
            <a:prstGeom prst="line">
              <a:avLst/>
            </a:prstGeom>
            <a:grpFill/>
            <a:ln w="19050"/>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8934452" y="5614363"/>
              <a:ext cx="876297" cy="0"/>
            </a:xfrm>
            <a:prstGeom prst="straightConnector1">
              <a:avLst/>
            </a:prstGeom>
            <a:grpFill/>
            <a:ln w="19050">
              <a:tailEnd type="arrow"/>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6447887" y="6074466"/>
              <a:ext cx="1558636" cy="215444"/>
            </a:xfrm>
            <a:prstGeom prst="rect">
              <a:avLst/>
            </a:prstGeom>
            <a:grpFill/>
          </p:spPr>
          <p:txBody>
            <a:bodyPr wrap="square" lIns="0" tIns="0" rIns="0" bIns="0" rtlCol="0">
              <a:spAutoFit/>
            </a:bodyPr>
            <a:lstStyle/>
            <a:p>
              <a:r>
                <a:rPr lang="en-US" sz="14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Source: </a:t>
              </a:r>
              <a:r>
                <a:rPr lang="en-US" sz="1400" dirty="0">
                  <a:latin typeface="Open Sans" panose="020B0606030504020204" pitchFamily="34" charset="0"/>
                  <a:ea typeface="Open Sans" panose="020B0606030504020204" pitchFamily="34" charset="0"/>
                  <a:cs typeface="Open Sans" panose="020B0606030504020204" pitchFamily="34" charset="0"/>
                </a:rPr>
                <a:t>Gartner</a:t>
              </a:r>
            </a:p>
          </p:txBody>
        </p:sp>
      </p:grpSp>
      <p:pic>
        <p:nvPicPr>
          <p:cNvPr id="1026" name="Picture 2" descr="Gartner Magic Quadrant 2021">
            <a:extLst>
              <a:ext uri="{FF2B5EF4-FFF2-40B4-BE49-F238E27FC236}">
                <a16:creationId xmlns:a16="http://schemas.microsoft.com/office/drawing/2014/main" id="{15DFAD86-891C-44AF-A60A-CF7227DEB9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6471" y="-39624"/>
            <a:ext cx="62515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5470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a:t>
            </a:r>
          </a:p>
        </p:txBody>
      </p:sp>
      <p:sp>
        <p:nvSpPr>
          <p:cNvPr id="3" name="Content Placeholder 2"/>
          <p:cNvSpPr>
            <a:spLocks noGrp="1"/>
          </p:cNvSpPr>
          <p:nvPr>
            <p:ph idx="1"/>
          </p:nvPr>
        </p:nvSpPr>
        <p:spPr/>
        <p:txBody>
          <a:bodyPr>
            <a:normAutofit/>
          </a:bodyPr>
          <a:lstStyle/>
          <a:p>
            <a:r>
              <a:rPr lang="en-US" sz="3200" dirty="0"/>
              <a:t>What if 2 dimensions are not enough?</a:t>
            </a:r>
          </a:p>
          <a:p>
            <a:r>
              <a:rPr lang="en-US" sz="3200" dirty="0"/>
              <a:t>What data to collect? Is it hard to do?</a:t>
            </a:r>
          </a:p>
          <a:p>
            <a:r>
              <a:rPr lang="en-US" sz="3200" dirty="0"/>
              <a:t>How to </a:t>
            </a:r>
            <a:r>
              <a:rPr lang="en-US" sz="3200" b="1" dirty="0"/>
              <a:t>link these </a:t>
            </a:r>
            <a:r>
              <a:rPr lang="en-US" sz="3200" b="1" i="1" dirty="0">
                <a:solidFill>
                  <a:srgbClr val="C00000"/>
                </a:solidFill>
              </a:rPr>
              <a:t>perceptions to preferences </a:t>
            </a:r>
            <a:r>
              <a:rPr lang="en-US" sz="3200" b="1" dirty="0"/>
              <a:t>and market shares</a:t>
            </a:r>
            <a:r>
              <a:rPr lang="en-US" sz="3200" dirty="0"/>
              <a:t>?</a:t>
            </a:r>
          </a:p>
        </p:txBody>
      </p:sp>
    </p:spTree>
    <p:extLst>
      <p:ext uri="{BB962C8B-B14F-4D97-AF65-F5344CB8AC3E}">
        <p14:creationId xmlns:p14="http://schemas.microsoft.com/office/powerpoint/2010/main" val="135271556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3i Model, Reprinted from Marketing 3.0: From Products to Customers to Human Spirit (p. 3), by P. Kotler, H. Kartajaya, I. Setiawan, 2010: New Jersey, Hoboken. Copyright [2010] by the Philip Kotler, Hermawan Kartajaya, and Iwan Setiawan.">
            <a:extLst>
              <a:ext uri="{FF2B5EF4-FFF2-40B4-BE49-F238E27FC236}">
                <a16:creationId xmlns:a16="http://schemas.microsoft.com/office/drawing/2014/main" id="{F0853C9E-EA4F-4EC6-9FB2-90396D8FE9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9547" y="867276"/>
            <a:ext cx="8008800" cy="545732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9A13314-7956-40A9-BF1E-21203B8E1411}"/>
              </a:ext>
            </a:extLst>
          </p:cNvPr>
          <p:cNvSpPr>
            <a:spLocks noGrp="1"/>
          </p:cNvSpPr>
          <p:nvPr>
            <p:ph type="title"/>
          </p:nvPr>
        </p:nvSpPr>
        <p:spPr/>
        <p:txBody>
          <a:bodyPr/>
          <a:lstStyle/>
          <a:p>
            <a:r>
              <a:rPr lang="en-US" dirty="0"/>
              <a:t>The 3i Model of </a:t>
            </a:r>
          </a:p>
        </p:txBody>
      </p:sp>
      <p:sp>
        <p:nvSpPr>
          <p:cNvPr id="3" name="Content Placeholder 2">
            <a:extLst>
              <a:ext uri="{FF2B5EF4-FFF2-40B4-BE49-F238E27FC236}">
                <a16:creationId xmlns:a16="http://schemas.microsoft.com/office/drawing/2014/main" id="{D7DAC9AA-BE0C-4174-839A-B8F33F3185A8}"/>
              </a:ext>
            </a:extLst>
          </p:cNvPr>
          <p:cNvSpPr>
            <a:spLocks noGrp="1"/>
          </p:cNvSpPr>
          <p:nvPr>
            <p:ph idx="1"/>
          </p:nvPr>
        </p:nvSpPr>
        <p:spPr>
          <a:xfrm>
            <a:off x="7122694" y="685800"/>
            <a:ext cx="4662905" cy="5486400"/>
          </a:xfrm>
        </p:spPr>
        <p:txBody>
          <a:bodyPr/>
          <a:lstStyle/>
          <a:p>
            <a:pPr marL="0" indent="0">
              <a:buNone/>
            </a:pPr>
            <a:r>
              <a:rPr lang="en-US" sz="3600" dirty="0"/>
              <a:t>Differentiation that is synergetic to the positioning will automatically create a good brand image. </a:t>
            </a:r>
          </a:p>
        </p:txBody>
      </p:sp>
      <p:sp>
        <p:nvSpPr>
          <p:cNvPr id="5" name="TextBox 4">
            <a:extLst>
              <a:ext uri="{FF2B5EF4-FFF2-40B4-BE49-F238E27FC236}">
                <a16:creationId xmlns:a16="http://schemas.microsoft.com/office/drawing/2014/main" id="{7E628133-9320-473D-887F-C9EEF70C727D}"/>
              </a:ext>
            </a:extLst>
          </p:cNvPr>
          <p:cNvSpPr txBox="1"/>
          <p:nvPr/>
        </p:nvSpPr>
        <p:spPr>
          <a:xfrm>
            <a:off x="7271657" y="4367463"/>
            <a:ext cx="3134256" cy="369332"/>
          </a:xfrm>
          <a:prstGeom prst="rect">
            <a:avLst/>
          </a:prstGeom>
          <a:noFill/>
        </p:spPr>
        <p:txBody>
          <a:bodyPr wrap="none" rtlCol="0">
            <a:spAutoFit/>
          </a:bodyPr>
          <a:lstStyle/>
          <a:p>
            <a:r>
              <a:rPr lang="en-US" dirty="0"/>
              <a:t>Marketing 3.0,  Kolter, 2010. </a:t>
            </a:r>
          </a:p>
        </p:txBody>
      </p:sp>
    </p:spTree>
    <p:extLst>
      <p:ext uri="{BB962C8B-B14F-4D97-AF65-F5344CB8AC3E}">
        <p14:creationId xmlns:p14="http://schemas.microsoft.com/office/powerpoint/2010/main" val="281856864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AA1A7-8B99-43DC-96F1-07C28308D9C0}"/>
              </a:ext>
            </a:extLst>
          </p:cNvPr>
          <p:cNvSpPr>
            <a:spLocks noGrp="1"/>
          </p:cNvSpPr>
          <p:nvPr>
            <p:ph type="title"/>
          </p:nvPr>
        </p:nvSpPr>
        <p:spPr/>
        <p:txBody>
          <a:bodyPr/>
          <a:lstStyle/>
          <a:p>
            <a:r>
              <a:rPr lang="en-US" dirty="0"/>
              <a:t>The Marketing and Sales Funnel</a:t>
            </a:r>
          </a:p>
        </p:txBody>
      </p:sp>
      <p:sp>
        <p:nvSpPr>
          <p:cNvPr id="7" name="TextBox 6">
            <a:extLst>
              <a:ext uri="{FF2B5EF4-FFF2-40B4-BE49-F238E27FC236}">
                <a16:creationId xmlns:a16="http://schemas.microsoft.com/office/drawing/2014/main" id="{ED235488-C566-474F-9BAE-48B1148C4455}"/>
              </a:ext>
            </a:extLst>
          </p:cNvPr>
          <p:cNvSpPr txBox="1"/>
          <p:nvPr/>
        </p:nvSpPr>
        <p:spPr>
          <a:xfrm>
            <a:off x="2998203" y="6465387"/>
            <a:ext cx="6093994" cy="369332"/>
          </a:xfrm>
          <a:prstGeom prst="rect">
            <a:avLst/>
          </a:prstGeom>
          <a:noFill/>
        </p:spPr>
        <p:txBody>
          <a:bodyPr wrap="square">
            <a:spAutoFit/>
          </a:bodyPr>
          <a:lstStyle/>
          <a:p>
            <a:r>
              <a:rPr lang="en-US" dirty="0">
                <a:hlinkClick r:id="rId2"/>
              </a:rPr>
              <a:t>https://www.youtube.com/watch?v=ghFwpoH71NM</a:t>
            </a:r>
            <a:r>
              <a:rPr lang="en-US" dirty="0"/>
              <a:t> </a:t>
            </a:r>
          </a:p>
        </p:txBody>
      </p:sp>
      <p:pic>
        <p:nvPicPr>
          <p:cNvPr id="8" name="Picture 7">
            <a:extLst>
              <a:ext uri="{FF2B5EF4-FFF2-40B4-BE49-F238E27FC236}">
                <a16:creationId xmlns:a16="http://schemas.microsoft.com/office/drawing/2014/main" id="{D0DAF292-3CF9-4083-8164-295B1711F05C}"/>
              </a:ext>
            </a:extLst>
          </p:cNvPr>
          <p:cNvPicPr>
            <a:picLocks noChangeAspect="1"/>
          </p:cNvPicPr>
          <p:nvPr/>
        </p:nvPicPr>
        <p:blipFill>
          <a:blip r:embed="rId3"/>
          <a:stretch>
            <a:fillRect/>
          </a:stretch>
        </p:blipFill>
        <p:spPr>
          <a:xfrm>
            <a:off x="2198880" y="689238"/>
            <a:ext cx="9993120" cy="3086531"/>
          </a:xfrm>
          <a:prstGeom prst="rect">
            <a:avLst/>
          </a:prstGeom>
        </p:spPr>
      </p:pic>
      <p:pic>
        <p:nvPicPr>
          <p:cNvPr id="10" name="Picture 9">
            <a:extLst>
              <a:ext uri="{FF2B5EF4-FFF2-40B4-BE49-F238E27FC236}">
                <a16:creationId xmlns:a16="http://schemas.microsoft.com/office/drawing/2014/main" id="{48C00E9A-9BE8-49DC-B61C-F0402F4308B8}"/>
              </a:ext>
            </a:extLst>
          </p:cNvPr>
          <p:cNvPicPr>
            <a:picLocks noChangeAspect="1"/>
          </p:cNvPicPr>
          <p:nvPr/>
        </p:nvPicPr>
        <p:blipFill>
          <a:blip r:embed="rId4"/>
          <a:stretch>
            <a:fillRect/>
          </a:stretch>
        </p:blipFill>
        <p:spPr>
          <a:xfrm>
            <a:off x="171772" y="3931607"/>
            <a:ext cx="9754961" cy="2562583"/>
          </a:xfrm>
          <a:prstGeom prst="rect">
            <a:avLst/>
          </a:prstGeom>
        </p:spPr>
      </p:pic>
    </p:spTree>
    <p:extLst>
      <p:ext uri="{BB962C8B-B14F-4D97-AF65-F5344CB8AC3E}">
        <p14:creationId xmlns:p14="http://schemas.microsoft.com/office/powerpoint/2010/main" val="98621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C59F6-5D13-4695-AA8B-FBD4E90D3D59}"/>
              </a:ext>
            </a:extLst>
          </p:cNvPr>
          <p:cNvSpPr>
            <a:spLocks noGrp="1"/>
          </p:cNvSpPr>
          <p:nvPr>
            <p:ph type="title"/>
          </p:nvPr>
        </p:nvSpPr>
        <p:spPr/>
        <p:txBody>
          <a:bodyPr/>
          <a:lstStyle/>
          <a:p>
            <a:r>
              <a:rPr lang="en-US" dirty="0"/>
              <a:t>Tighten the Relationship between Sales and Marketing</a:t>
            </a:r>
          </a:p>
        </p:txBody>
      </p:sp>
      <p:sp>
        <p:nvSpPr>
          <p:cNvPr id="5" name="TextBox 4">
            <a:extLst>
              <a:ext uri="{FF2B5EF4-FFF2-40B4-BE49-F238E27FC236}">
                <a16:creationId xmlns:a16="http://schemas.microsoft.com/office/drawing/2014/main" id="{2D7211A0-80BB-4CBC-A286-DE7A785A8466}"/>
              </a:ext>
            </a:extLst>
          </p:cNvPr>
          <p:cNvSpPr txBox="1"/>
          <p:nvPr/>
        </p:nvSpPr>
        <p:spPr>
          <a:xfrm>
            <a:off x="0" y="6231403"/>
            <a:ext cx="14504070" cy="646331"/>
          </a:xfrm>
          <a:prstGeom prst="rect">
            <a:avLst/>
          </a:prstGeom>
          <a:solidFill>
            <a:schemeClr val="bg1"/>
          </a:solidFill>
        </p:spPr>
        <p:txBody>
          <a:bodyPr wrap="square">
            <a:spAutoFit/>
          </a:bodyPr>
          <a:lstStyle/>
          <a:p>
            <a:pPr algn="l"/>
            <a:r>
              <a:rPr lang="en-US" b="1" i="0" dirty="0">
                <a:solidFill>
                  <a:srgbClr val="282828"/>
                </a:solidFill>
                <a:effectLst/>
                <a:latin typeface="GT America"/>
              </a:rPr>
              <a:t>Ending the War Between Sales and Marketing, </a:t>
            </a:r>
            <a:r>
              <a:rPr lang="en-US" b="0" i="0" dirty="0">
                <a:solidFill>
                  <a:srgbClr val="282828"/>
                </a:solidFill>
                <a:effectLst/>
                <a:latin typeface="GT America"/>
              </a:rPr>
              <a:t>by </a:t>
            </a:r>
            <a:r>
              <a:rPr lang="en-US" b="0" i="0" dirty="0">
                <a:solidFill>
                  <a:srgbClr val="282828"/>
                </a:solidFill>
                <a:effectLst/>
                <a:latin typeface="inherit"/>
                <a:hlinkClick r:id="rId2"/>
              </a:rPr>
              <a:t>Philip Kotler,</a:t>
            </a:r>
            <a:r>
              <a:rPr lang="en-US" b="0" i="0" dirty="0">
                <a:solidFill>
                  <a:srgbClr val="282828"/>
                </a:solidFill>
                <a:effectLst/>
                <a:latin typeface="inherit"/>
              </a:rPr>
              <a:t>  </a:t>
            </a:r>
            <a:r>
              <a:rPr lang="en-US" b="0" i="0" dirty="0">
                <a:solidFill>
                  <a:srgbClr val="282828"/>
                </a:solidFill>
                <a:effectLst/>
                <a:latin typeface="inherit"/>
                <a:hlinkClick r:id="rId3"/>
              </a:rPr>
              <a:t>Neil Rackham,</a:t>
            </a:r>
            <a:r>
              <a:rPr lang="en-US" b="0" i="0" dirty="0">
                <a:solidFill>
                  <a:srgbClr val="282828"/>
                </a:solidFill>
                <a:effectLst/>
                <a:latin typeface="inherit"/>
              </a:rPr>
              <a:t>  and </a:t>
            </a:r>
            <a:r>
              <a:rPr lang="en-US" b="0" i="0" dirty="0" err="1">
                <a:solidFill>
                  <a:srgbClr val="282828"/>
                </a:solidFill>
                <a:effectLst/>
                <a:latin typeface="inherit"/>
                <a:hlinkClick r:id="rId4"/>
              </a:rPr>
              <a:t>Suj</a:t>
            </a:r>
            <a:r>
              <a:rPr lang="en-US" b="0" i="0" dirty="0">
                <a:solidFill>
                  <a:srgbClr val="282828"/>
                </a:solidFill>
                <a:effectLst/>
                <a:latin typeface="inherit"/>
                <a:hlinkClick r:id="rId4"/>
              </a:rPr>
              <a:t> Krishnaswamy</a:t>
            </a:r>
            <a:endParaRPr lang="en-US" b="0" i="0" dirty="0">
              <a:solidFill>
                <a:srgbClr val="282828"/>
              </a:solidFill>
              <a:effectLst/>
              <a:latin typeface="inherit"/>
            </a:endParaRPr>
          </a:p>
          <a:p>
            <a:pPr algn="l"/>
            <a:r>
              <a:rPr lang="en-US" b="0" i="0" dirty="0">
                <a:effectLst/>
                <a:latin typeface="GT America"/>
              </a:rPr>
              <a:t>Harvard Business Review, (July–August 2006)</a:t>
            </a:r>
          </a:p>
        </p:txBody>
      </p:sp>
      <p:pic>
        <p:nvPicPr>
          <p:cNvPr id="7" name="Picture 6">
            <a:extLst>
              <a:ext uri="{FF2B5EF4-FFF2-40B4-BE49-F238E27FC236}">
                <a16:creationId xmlns:a16="http://schemas.microsoft.com/office/drawing/2014/main" id="{A99C009E-81C1-4CC1-B36B-B4977F622D7B}"/>
              </a:ext>
            </a:extLst>
          </p:cNvPr>
          <p:cNvPicPr>
            <a:picLocks noChangeAspect="1"/>
          </p:cNvPicPr>
          <p:nvPr/>
        </p:nvPicPr>
        <p:blipFill>
          <a:blip r:embed="rId5"/>
          <a:stretch>
            <a:fillRect/>
          </a:stretch>
        </p:blipFill>
        <p:spPr>
          <a:xfrm>
            <a:off x="-450517" y="875250"/>
            <a:ext cx="5433196" cy="5081108"/>
          </a:xfrm>
          <a:prstGeom prst="rect">
            <a:avLst/>
          </a:prstGeom>
        </p:spPr>
      </p:pic>
      <p:pic>
        <p:nvPicPr>
          <p:cNvPr id="9" name="Picture 8">
            <a:extLst>
              <a:ext uri="{FF2B5EF4-FFF2-40B4-BE49-F238E27FC236}">
                <a16:creationId xmlns:a16="http://schemas.microsoft.com/office/drawing/2014/main" id="{DC201CE0-3857-43F4-97AD-E69CD6647BEF}"/>
              </a:ext>
            </a:extLst>
          </p:cNvPr>
          <p:cNvPicPr>
            <a:picLocks noChangeAspect="1"/>
          </p:cNvPicPr>
          <p:nvPr/>
        </p:nvPicPr>
        <p:blipFill>
          <a:blip r:embed="rId6"/>
          <a:stretch>
            <a:fillRect/>
          </a:stretch>
        </p:blipFill>
        <p:spPr>
          <a:xfrm>
            <a:off x="3835941" y="901642"/>
            <a:ext cx="8219705" cy="5117930"/>
          </a:xfrm>
          <a:prstGeom prst="rect">
            <a:avLst/>
          </a:prstGeom>
        </p:spPr>
      </p:pic>
    </p:spTree>
    <p:extLst>
      <p:ext uri="{BB962C8B-B14F-4D97-AF65-F5344CB8AC3E}">
        <p14:creationId xmlns:p14="http://schemas.microsoft.com/office/powerpoint/2010/main" val="207719676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A0A39-64F9-47DB-8099-38B37F400030}"/>
              </a:ext>
            </a:extLst>
          </p:cNvPr>
          <p:cNvSpPr>
            <a:spLocks noGrp="1"/>
          </p:cNvSpPr>
          <p:nvPr>
            <p:ph type="title"/>
          </p:nvPr>
        </p:nvSpPr>
        <p:spPr/>
        <p:txBody>
          <a:bodyPr/>
          <a:lstStyle/>
          <a:p>
            <a:r>
              <a:rPr lang="en-US" dirty="0"/>
              <a:t>Tighten the Relationship between Sales and Marketing</a:t>
            </a:r>
          </a:p>
        </p:txBody>
      </p:sp>
      <p:sp>
        <p:nvSpPr>
          <p:cNvPr id="3" name="Content Placeholder 2">
            <a:extLst>
              <a:ext uri="{FF2B5EF4-FFF2-40B4-BE49-F238E27FC236}">
                <a16:creationId xmlns:a16="http://schemas.microsoft.com/office/drawing/2014/main" id="{F147883C-8D6A-46BA-817A-93CDCF100CF8}"/>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B0B4642-E6B7-4AFF-B425-4727E9B8222F}"/>
              </a:ext>
            </a:extLst>
          </p:cNvPr>
          <p:cNvPicPr>
            <a:picLocks noChangeAspect="1"/>
          </p:cNvPicPr>
          <p:nvPr/>
        </p:nvPicPr>
        <p:blipFill>
          <a:blip r:embed="rId2"/>
          <a:stretch>
            <a:fillRect/>
          </a:stretch>
        </p:blipFill>
        <p:spPr>
          <a:xfrm>
            <a:off x="677113" y="830537"/>
            <a:ext cx="10736173" cy="5630061"/>
          </a:xfrm>
          <a:prstGeom prst="rect">
            <a:avLst/>
          </a:prstGeom>
        </p:spPr>
      </p:pic>
    </p:spTree>
    <p:extLst>
      <p:ext uri="{BB962C8B-B14F-4D97-AF65-F5344CB8AC3E}">
        <p14:creationId xmlns:p14="http://schemas.microsoft.com/office/powerpoint/2010/main" val="132785979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Initiating Positioning Studies in Companies</a:t>
            </a:r>
            <a:endParaRPr lang="en-US" dirty="0"/>
          </a:p>
        </p:txBody>
      </p:sp>
      <p:sp>
        <p:nvSpPr>
          <p:cNvPr id="3" name="Content Placeholder 2"/>
          <p:cNvSpPr>
            <a:spLocks noGrp="1"/>
          </p:cNvSpPr>
          <p:nvPr>
            <p:ph idx="1"/>
          </p:nvPr>
        </p:nvSpPr>
        <p:spPr/>
        <p:txBody>
          <a:bodyPr/>
          <a:lstStyle/>
          <a:p>
            <a:pPr>
              <a:buFont typeface="Wingdings" pitchFamily="2" charset="2"/>
              <a:buNone/>
            </a:pPr>
            <a:r>
              <a:rPr lang="en-US" altLang="en-US" dirty="0"/>
              <a:t>Four questions that could trigger positioning analyses</a:t>
            </a:r>
          </a:p>
          <a:p>
            <a:r>
              <a:rPr lang="en-US" altLang="en-US" dirty="0"/>
              <a:t>Who do we need to target?</a:t>
            </a:r>
          </a:p>
          <a:p>
            <a:r>
              <a:rPr lang="en-US" altLang="en-US" dirty="0"/>
              <a:t>What do they think now?</a:t>
            </a:r>
          </a:p>
          <a:p>
            <a:r>
              <a:rPr lang="en-US" altLang="en-US" dirty="0"/>
              <a:t>What do we want them to think, now and from now on? Why?</a:t>
            </a:r>
          </a:p>
          <a:p>
            <a:r>
              <a:rPr lang="en-US" altLang="en-US" dirty="0"/>
              <a:t>How do we do that?</a:t>
            </a:r>
            <a:endParaRPr lang="en-US" sz="3600" dirty="0"/>
          </a:p>
        </p:txBody>
      </p:sp>
    </p:spTree>
    <p:extLst>
      <p:ext uri="{BB962C8B-B14F-4D97-AF65-F5344CB8AC3E}">
        <p14:creationId xmlns:p14="http://schemas.microsoft.com/office/powerpoint/2010/main" val="336498613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CD59D-0153-4833-9659-99A30DEDCB9A}"/>
              </a:ext>
            </a:extLst>
          </p:cNvPr>
          <p:cNvSpPr>
            <a:spLocks noGrp="1"/>
          </p:cNvSpPr>
          <p:nvPr>
            <p:ph type="title"/>
          </p:nvPr>
        </p:nvSpPr>
        <p:spPr/>
        <p:txBody>
          <a:bodyPr/>
          <a:lstStyle/>
          <a:p>
            <a:r>
              <a:rPr lang="en-US" dirty="0"/>
              <a:t>Customer Portrait</a:t>
            </a:r>
          </a:p>
        </p:txBody>
      </p:sp>
      <p:sp>
        <p:nvSpPr>
          <p:cNvPr id="3" name="Content Placeholder 2">
            <a:extLst>
              <a:ext uri="{FF2B5EF4-FFF2-40B4-BE49-F238E27FC236}">
                <a16:creationId xmlns:a16="http://schemas.microsoft.com/office/drawing/2014/main" id="{575F3217-4659-428B-96C1-09E386ADDE7A}"/>
              </a:ext>
            </a:extLst>
          </p:cNvPr>
          <p:cNvSpPr>
            <a:spLocks noGrp="1"/>
          </p:cNvSpPr>
          <p:nvPr>
            <p:ph idx="1"/>
          </p:nvPr>
        </p:nvSpPr>
        <p:spPr/>
        <p:txBody>
          <a:bodyPr/>
          <a:lstStyle/>
          <a:p>
            <a:r>
              <a:rPr lang="en-US" dirty="0">
                <a:hlinkClick r:id="rId2"/>
              </a:rPr>
              <a:t>How to Create a Portrait of the Target Audience? – Relevance</a:t>
            </a:r>
            <a:r>
              <a:rPr lang="en-US" dirty="0"/>
              <a:t> </a:t>
            </a:r>
          </a:p>
          <a:p>
            <a:endParaRPr lang="en-US" dirty="0"/>
          </a:p>
        </p:txBody>
      </p:sp>
      <p:sp>
        <p:nvSpPr>
          <p:cNvPr id="7" name="TextBox 6">
            <a:extLst>
              <a:ext uri="{FF2B5EF4-FFF2-40B4-BE49-F238E27FC236}">
                <a16:creationId xmlns:a16="http://schemas.microsoft.com/office/drawing/2014/main" id="{F66C0140-3BA5-4C0C-96EF-1D1BE38C7547}"/>
              </a:ext>
            </a:extLst>
          </p:cNvPr>
          <p:cNvSpPr txBox="1"/>
          <p:nvPr/>
        </p:nvSpPr>
        <p:spPr>
          <a:xfrm>
            <a:off x="406400" y="3059668"/>
            <a:ext cx="9399752" cy="1200329"/>
          </a:xfrm>
          <a:prstGeom prst="rect">
            <a:avLst/>
          </a:prstGeom>
          <a:noFill/>
        </p:spPr>
        <p:txBody>
          <a:bodyPr wrap="square">
            <a:spAutoFit/>
          </a:bodyPr>
          <a:lstStyle/>
          <a:p>
            <a:r>
              <a:rPr lang="en-US" sz="2400" dirty="0">
                <a:hlinkClick r:id="rId3"/>
              </a:rPr>
              <a:t>** PortraitCustomerAnalyticSolutionsBrochure.pdf (pb.com)</a:t>
            </a:r>
            <a:endParaRPr lang="en-US" sz="2400" dirty="0"/>
          </a:p>
          <a:p>
            <a:endParaRPr lang="en-US" sz="2400" dirty="0"/>
          </a:p>
          <a:p>
            <a:r>
              <a:rPr lang="en-US" sz="2400">
                <a:hlinkClick r:id="rId4"/>
              </a:rPr>
              <a:t>8 Easy Steps to Creating a Customer Profile (hubspot.com)</a:t>
            </a:r>
            <a:r>
              <a:rPr lang="en-US" sz="2400"/>
              <a:t> </a:t>
            </a:r>
            <a:endParaRPr lang="en-US" sz="2400" dirty="0"/>
          </a:p>
        </p:txBody>
      </p:sp>
    </p:spTree>
    <p:extLst>
      <p:ext uri="{BB962C8B-B14F-4D97-AF65-F5344CB8AC3E}">
        <p14:creationId xmlns:p14="http://schemas.microsoft.com/office/powerpoint/2010/main" val="210567179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Takeaway Hierarchy of Important Constructs</a:t>
            </a:r>
            <a:endParaRPr lang="en-US" dirty="0"/>
          </a:p>
        </p:txBody>
      </p:sp>
      <p:sp>
        <p:nvSpPr>
          <p:cNvPr id="3" name="Content Placeholder 2"/>
          <p:cNvSpPr>
            <a:spLocks noGrp="1"/>
          </p:cNvSpPr>
          <p:nvPr>
            <p:ph idx="1"/>
          </p:nvPr>
        </p:nvSpPr>
        <p:spPr>
          <a:xfrm>
            <a:off x="533400" y="1499617"/>
            <a:ext cx="10820400" cy="4677347"/>
          </a:xfrm>
        </p:spPr>
        <p:txBody>
          <a:bodyPr>
            <a:normAutofit fontScale="92500" lnSpcReduction="10000"/>
          </a:bodyPr>
          <a:lstStyle/>
          <a:p>
            <a:pPr marL="457200" indent="-457200">
              <a:lnSpc>
                <a:spcPct val="100000"/>
              </a:lnSpc>
              <a:buClr>
                <a:srgbClr val="0153A5"/>
              </a:buClr>
              <a:buFont typeface="+mj-lt"/>
              <a:buAutoNum type="arabicPeriod"/>
            </a:pPr>
            <a:r>
              <a:rPr lang="en-US" altLang="en-US" sz="2400" dirty="0"/>
              <a:t>Awareness (for our analysis, we assumed everyone in the target segment is aware of the competing brands).</a:t>
            </a:r>
          </a:p>
          <a:p>
            <a:pPr marL="457200" indent="-457200">
              <a:lnSpc>
                <a:spcPct val="100000"/>
              </a:lnSpc>
              <a:buClr>
                <a:srgbClr val="0153A5"/>
              </a:buClr>
              <a:buFont typeface="+mj-lt"/>
              <a:buAutoNum type="arabicPeriod"/>
            </a:pPr>
            <a:r>
              <a:rPr lang="en-US" altLang="en-US" sz="2400" dirty="0"/>
              <a:t>Beliefs and Perceptions (these are the locations of brands on various attributes used in our analyses).</a:t>
            </a:r>
          </a:p>
          <a:p>
            <a:pPr marL="457200" indent="-457200">
              <a:lnSpc>
                <a:spcPct val="100000"/>
              </a:lnSpc>
              <a:buClr>
                <a:srgbClr val="0153A5"/>
              </a:buClr>
              <a:buFont typeface="+mj-lt"/>
              <a:buAutoNum type="arabicPeriod"/>
            </a:pPr>
            <a:r>
              <a:rPr lang="en-US" altLang="en-US" sz="2400" dirty="0"/>
              <a:t>Consideration: The set of brands a consumer would consider buying.</a:t>
            </a:r>
          </a:p>
          <a:p>
            <a:pPr marL="457200" indent="-457200">
              <a:lnSpc>
                <a:spcPct val="100000"/>
              </a:lnSpc>
              <a:buClr>
                <a:srgbClr val="0153A5"/>
              </a:buClr>
              <a:buFont typeface="+mj-lt"/>
              <a:buAutoNum type="arabicPeriod"/>
            </a:pPr>
            <a:r>
              <a:rPr lang="en-US" altLang="en-US" sz="2400" dirty="0"/>
              <a:t>Preferences (these represent intrinsic values that a consumer attaches to different brands, usually based on their beliefs and perceptions of those brands).</a:t>
            </a:r>
          </a:p>
          <a:p>
            <a:pPr marL="457200" indent="-457200">
              <a:lnSpc>
                <a:spcPct val="100000"/>
              </a:lnSpc>
              <a:buClr>
                <a:srgbClr val="0153A5"/>
              </a:buClr>
              <a:buFont typeface="+mj-lt"/>
              <a:buAutoNum type="arabicPeriod"/>
            </a:pPr>
            <a:r>
              <a:rPr lang="en-US" altLang="en-US" sz="2400" dirty="0"/>
              <a:t>Choices/Market Shares: Choices represent pre-dispositions of consumers to act favorably toward purchasing a particular product. However, consumers will not necessarily purchase products they prefer the most.  This is because they face several constraints (e.g., budget constraints) that prevent them from always purchasing their most preferred products.</a:t>
            </a:r>
            <a:endParaRPr lang="en-US" sz="2400" dirty="0"/>
          </a:p>
        </p:txBody>
      </p:sp>
    </p:spTree>
    <p:extLst>
      <p:ext uri="{BB962C8B-B14F-4D97-AF65-F5344CB8AC3E}">
        <p14:creationId xmlns:p14="http://schemas.microsoft.com/office/powerpoint/2010/main" val="399687826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Limitations</a:t>
            </a:r>
            <a:endParaRPr lang="en-US" dirty="0"/>
          </a:p>
        </p:txBody>
      </p:sp>
      <p:sp>
        <p:nvSpPr>
          <p:cNvPr id="3" name="Content Placeholder 2"/>
          <p:cNvSpPr>
            <a:spLocks noGrp="1"/>
          </p:cNvSpPr>
          <p:nvPr>
            <p:ph idx="1"/>
          </p:nvPr>
        </p:nvSpPr>
        <p:spPr/>
        <p:txBody>
          <a:bodyPr/>
          <a:lstStyle/>
          <a:p>
            <a:r>
              <a:rPr lang="en-US" altLang="en-US" dirty="0"/>
              <a:t>Provides a static model - ignores dynamics of customer perceptions.</a:t>
            </a:r>
          </a:p>
          <a:p>
            <a:r>
              <a:rPr lang="en-US" altLang="en-US" dirty="0"/>
              <a:t>Interpretation is sometimes difficult.</a:t>
            </a:r>
          </a:p>
          <a:p>
            <a:r>
              <a:rPr lang="en-US" altLang="en-US" dirty="0"/>
              <a:t>Does not incorporate cost or likelihood of being able to achieve a desired positioning.</a:t>
            </a:r>
          </a:p>
          <a:p>
            <a:r>
              <a:rPr lang="en-US" altLang="en-US" dirty="0"/>
              <a:t>Does not incorporate a “probability model” to indicate goodness of a map.</a:t>
            </a:r>
          </a:p>
          <a:p>
            <a:r>
              <a:rPr lang="en-US" altLang="en-US" dirty="0"/>
              <a:t>Generally, need about 6 to 8 products in a category to make the technique useful.</a:t>
            </a:r>
            <a:endParaRPr lang="en-US" dirty="0"/>
          </a:p>
        </p:txBody>
      </p:sp>
    </p:spTree>
    <p:extLst>
      <p:ext uri="{BB962C8B-B14F-4D97-AF65-F5344CB8AC3E}">
        <p14:creationId xmlns:p14="http://schemas.microsoft.com/office/powerpoint/2010/main" val="54325410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Some Positioning Bases</a:t>
            </a:r>
            <a:endParaRPr lang="en-US" dirty="0"/>
          </a:p>
        </p:txBody>
      </p:sp>
      <p:sp>
        <p:nvSpPr>
          <p:cNvPr id="3" name="Content Placeholder 2"/>
          <p:cNvSpPr>
            <a:spLocks noGrp="1"/>
          </p:cNvSpPr>
          <p:nvPr>
            <p:ph idx="1"/>
          </p:nvPr>
        </p:nvSpPr>
        <p:spPr/>
        <p:txBody>
          <a:bodyPr>
            <a:normAutofit/>
          </a:bodyPr>
          <a:lstStyle/>
          <a:p>
            <a:r>
              <a:rPr lang="en-US" altLang="en-US" sz="3200" b="1" dirty="0"/>
              <a:t>Life style (self-concept) positioning </a:t>
            </a:r>
          </a:p>
          <a:p>
            <a:r>
              <a:rPr lang="en-US" altLang="en-US" sz="3200" b="1" dirty="0"/>
              <a:t>Attribute positioning</a:t>
            </a:r>
          </a:p>
          <a:p>
            <a:r>
              <a:rPr lang="en-US" altLang="en-US" sz="3200" b="1" dirty="0"/>
              <a:t>Benefit positioning </a:t>
            </a:r>
          </a:p>
          <a:p>
            <a:r>
              <a:rPr lang="en-US" altLang="en-US" sz="3200" b="1" dirty="0"/>
              <a:t>Competitive positioning </a:t>
            </a:r>
          </a:p>
          <a:p>
            <a:r>
              <a:rPr lang="en-US" altLang="en-US" sz="3200" b="1" dirty="0"/>
              <a:t>Time-based (e.g., usage occasion) positioning</a:t>
            </a:r>
            <a:endParaRPr lang="en-US" sz="3200" b="1" dirty="0"/>
          </a:p>
        </p:txBody>
      </p:sp>
    </p:spTree>
    <p:extLst>
      <p:ext uri="{BB962C8B-B14F-4D97-AF65-F5344CB8AC3E}">
        <p14:creationId xmlns:p14="http://schemas.microsoft.com/office/powerpoint/2010/main" val="349368610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Hard to See Patterns in Customer Data Without Analytic Tools</a:t>
            </a:r>
            <a:endParaRPr lang="en-US" dirty="0"/>
          </a:p>
        </p:txBody>
      </p:sp>
      <p:sp>
        <p:nvSpPr>
          <p:cNvPr id="5" name="Content Placeholder 4"/>
          <p:cNvSpPr>
            <a:spLocks noGrp="1"/>
          </p:cNvSpPr>
          <p:nvPr>
            <p:ph idx="1"/>
          </p:nvPr>
        </p:nvSpPr>
        <p:spPr/>
        <p:txBody>
          <a:bodyPr anchor="t" anchorCtr="0"/>
          <a:lstStyle/>
          <a:p>
            <a:pPr marL="0" indent="0">
              <a:buNone/>
            </a:pPr>
            <a:r>
              <a:rPr lang="en-US" altLang="en-US" b="1" dirty="0">
                <a:solidFill>
                  <a:srgbClr val="0153A5"/>
                </a:solidFill>
              </a:rPr>
              <a:t>Ratings of nine brands of notebook computers on several attributes</a:t>
            </a:r>
            <a:endParaRPr lang="en-US" dirty="0"/>
          </a:p>
        </p:txBody>
      </p:sp>
      <p:grpSp>
        <p:nvGrpSpPr>
          <p:cNvPr id="6" name="Group 5"/>
          <p:cNvGrpSpPr/>
          <p:nvPr/>
        </p:nvGrpSpPr>
        <p:grpSpPr>
          <a:xfrm>
            <a:off x="2443598" y="2464521"/>
            <a:ext cx="7278830" cy="3755516"/>
            <a:chOff x="919598" y="2547649"/>
            <a:chExt cx="7278830" cy="3755516"/>
          </a:xfrm>
        </p:grpSpPr>
        <p:sp>
          <p:nvSpPr>
            <p:cNvPr id="7" name="Rectangle 6"/>
            <p:cNvSpPr/>
            <p:nvPr/>
          </p:nvSpPr>
          <p:spPr>
            <a:xfrm>
              <a:off x="919598" y="2547649"/>
              <a:ext cx="7278830" cy="341024"/>
            </a:xfrm>
            <a:prstGeom prst="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9"/>
            <p:cNvSpPr>
              <a:spLocks noChangeArrowheads="1"/>
            </p:cNvSpPr>
            <p:nvPr/>
          </p:nvSpPr>
          <p:spPr bwMode="auto">
            <a:xfrm>
              <a:off x="955964" y="2547649"/>
              <a:ext cx="7232073" cy="3755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lvl1pPr algn="l">
                <a:tabLst>
                  <a:tab pos="1719263" algn="ctr"/>
                  <a:tab pos="2292350" algn="ctr"/>
                  <a:tab pos="2865438" algn="ctr"/>
                  <a:tab pos="3422650" algn="ctr"/>
                  <a:tab pos="3995738" algn="ctr"/>
                  <a:tab pos="4568825" algn="ctr"/>
                  <a:tab pos="5141913" algn="ctr"/>
                  <a:tab pos="5715000" algn="ctr"/>
                  <a:tab pos="6288088" algn="ctr"/>
                  <a:tab pos="6861175" algn="ctr"/>
                </a:tabLst>
                <a:defRPr sz="2400">
                  <a:solidFill>
                    <a:schemeClr val="tx1"/>
                  </a:solidFill>
                  <a:latin typeface="Times New Roman" pitchFamily="18" charset="0"/>
                </a:defRPr>
              </a:lvl1pPr>
              <a:lvl2pPr algn="l">
                <a:tabLst>
                  <a:tab pos="1719263" algn="ctr"/>
                  <a:tab pos="2292350" algn="ctr"/>
                  <a:tab pos="2865438" algn="ctr"/>
                  <a:tab pos="3422650" algn="ctr"/>
                  <a:tab pos="3995738" algn="ctr"/>
                  <a:tab pos="4568825" algn="ctr"/>
                  <a:tab pos="5141913" algn="ctr"/>
                  <a:tab pos="5715000" algn="ctr"/>
                  <a:tab pos="6288088" algn="ctr"/>
                  <a:tab pos="6861175" algn="ctr"/>
                </a:tabLst>
                <a:defRPr sz="2400">
                  <a:solidFill>
                    <a:schemeClr val="tx1"/>
                  </a:solidFill>
                  <a:latin typeface="Times New Roman" pitchFamily="18" charset="0"/>
                </a:defRPr>
              </a:lvl2pPr>
              <a:lvl3pPr algn="l">
                <a:tabLst>
                  <a:tab pos="1719263" algn="ctr"/>
                  <a:tab pos="2292350" algn="ctr"/>
                  <a:tab pos="2865438" algn="ctr"/>
                  <a:tab pos="3422650" algn="ctr"/>
                  <a:tab pos="3995738" algn="ctr"/>
                  <a:tab pos="4568825" algn="ctr"/>
                  <a:tab pos="5141913" algn="ctr"/>
                  <a:tab pos="5715000" algn="ctr"/>
                  <a:tab pos="6288088" algn="ctr"/>
                  <a:tab pos="6861175" algn="ctr"/>
                </a:tabLst>
                <a:defRPr sz="2400">
                  <a:solidFill>
                    <a:schemeClr val="tx1"/>
                  </a:solidFill>
                  <a:latin typeface="Times New Roman" pitchFamily="18" charset="0"/>
                </a:defRPr>
              </a:lvl3pPr>
              <a:lvl4pPr algn="l">
                <a:tabLst>
                  <a:tab pos="1719263" algn="ctr"/>
                  <a:tab pos="2292350" algn="ctr"/>
                  <a:tab pos="2865438" algn="ctr"/>
                  <a:tab pos="3422650" algn="ctr"/>
                  <a:tab pos="3995738" algn="ctr"/>
                  <a:tab pos="4568825" algn="ctr"/>
                  <a:tab pos="5141913" algn="ctr"/>
                  <a:tab pos="5715000" algn="ctr"/>
                  <a:tab pos="6288088" algn="ctr"/>
                  <a:tab pos="6861175" algn="ctr"/>
                </a:tabLst>
                <a:defRPr sz="2400">
                  <a:solidFill>
                    <a:schemeClr val="tx1"/>
                  </a:solidFill>
                  <a:latin typeface="Times New Roman" pitchFamily="18" charset="0"/>
                </a:defRPr>
              </a:lvl4pPr>
              <a:lvl5pPr algn="l">
                <a:tabLst>
                  <a:tab pos="1719263" algn="ctr"/>
                  <a:tab pos="2292350" algn="ctr"/>
                  <a:tab pos="2865438" algn="ctr"/>
                  <a:tab pos="3422650" algn="ctr"/>
                  <a:tab pos="3995738" algn="ctr"/>
                  <a:tab pos="4568825" algn="ctr"/>
                  <a:tab pos="5141913" algn="ctr"/>
                  <a:tab pos="5715000" algn="ctr"/>
                  <a:tab pos="6288088" algn="ctr"/>
                  <a:tab pos="6861175" algn="ctr"/>
                </a:tabLst>
                <a:defRPr sz="2400">
                  <a:solidFill>
                    <a:schemeClr val="tx1"/>
                  </a:solidFill>
                  <a:latin typeface="Times New Roman" pitchFamily="18" charset="0"/>
                </a:defRPr>
              </a:lvl5pPr>
              <a:lvl6pPr eaLnBrk="0" fontAlgn="base" hangingPunct="0">
                <a:spcBef>
                  <a:spcPct val="0"/>
                </a:spcBef>
                <a:spcAft>
                  <a:spcPct val="0"/>
                </a:spcAft>
                <a:tabLst>
                  <a:tab pos="1719263" algn="ctr"/>
                  <a:tab pos="2292350" algn="ctr"/>
                  <a:tab pos="2865438" algn="ctr"/>
                  <a:tab pos="3422650" algn="ctr"/>
                  <a:tab pos="3995738" algn="ctr"/>
                  <a:tab pos="4568825" algn="ctr"/>
                  <a:tab pos="5141913" algn="ctr"/>
                  <a:tab pos="5715000" algn="ctr"/>
                  <a:tab pos="6288088" algn="ctr"/>
                  <a:tab pos="6861175" algn="ctr"/>
                </a:tabLst>
                <a:defRPr sz="2400">
                  <a:solidFill>
                    <a:schemeClr val="tx1"/>
                  </a:solidFill>
                  <a:latin typeface="Times New Roman" pitchFamily="18" charset="0"/>
                </a:defRPr>
              </a:lvl6pPr>
              <a:lvl7pPr eaLnBrk="0" fontAlgn="base" hangingPunct="0">
                <a:spcBef>
                  <a:spcPct val="0"/>
                </a:spcBef>
                <a:spcAft>
                  <a:spcPct val="0"/>
                </a:spcAft>
                <a:tabLst>
                  <a:tab pos="1719263" algn="ctr"/>
                  <a:tab pos="2292350" algn="ctr"/>
                  <a:tab pos="2865438" algn="ctr"/>
                  <a:tab pos="3422650" algn="ctr"/>
                  <a:tab pos="3995738" algn="ctr"/>
                  <a:tab pos="4568825" algn="ctr"/>
                  <a:tab pos="5141913" algn="ctr"/>
                  <a:tab pos="5715000" algn="ctr"/>
                  <a:tab pos="6288088" algn="ctr"/>
                  <a:tab pos="6861175" algn="ctr"/>
                </a:tabLst>
                <a:defRPr sz="2400">
                  <a:solidFill>
                    <a:schemeClr val="tx1"/>
                  </a:solidFill>
                  <a:latin typeface="Times New Roman" pitchFamily="18" charset="0"/>
                </a:defRPr>
              </a:lvl7pPr>
              <a:lvl8pPr eaLnBrk="0" fontAlgn="base" hangingPunct="0">
                <a:spcBef>
                  <a:spcPct val="0"/>
                </a:spcBef>
                <a:spcAft>
                  <a:spcPct val="0"/>
                </a:spcAft>
                <a:tabLst>
                  <a:tab pos="1719263" algn="ctr"/>
                  <a:tab pos="2292350" algn="ctr"/>
                  <a:tab pos="2865438" algn="ctr"/>
                  <a:tab pos="3422650" algn="ctr"/>
                  <a:tab pos="3995738" algn="ctr"/>
                  <a:tab pos="4568825" algn="ctr"/>
                  <a:tab pos="5141913" algn="ctr"/>
                  <a:tab pos="5715000" algn="ctr"/>
                  <a:tab pos="6288088" algn="ctr"/>
                  <a:tab pos="6861175" algn="ctr"/>
                </a:tabLst>
                <a:defRPr sz="2400">
                  <a:solidFill>
                    <a:schemeClr val="tx1"/>
                  </a:solidFill>
                  <a:latin typeface="Times New Roman" pitchFamily="18" charset="0"/>
                </a:defRPr>
              </a:lvl8pPr>
              <a:lvl9pPr eaLnBrk="0" fontAlgn="base" hangingPunct="0">
                <a:spcBef>
                  <a:spcPct val="0"/>
                </a:spcBef>
                <a:spcAft>
                  <a:spcPct val="0"/>
                </a:spcAft>
                <a:tabLst>
                  <a:tab pos="1719263" algn="ctr"/>
                  <a:tab pos="2292350" algn="ctr"/>
                  <a:tab pos="2865438" algn="ctr"/>
                  <a:tab pos="3422650" algn="ctr"/>
                  <a:tab pos="3995738" algn="ctr"/>
                  <a:tab pos="4568825" algn="ctr"/>
                  <a:tab pos="5141913" algn="ctr"/>
                  <a:tab pos="5715000" algn="ctr"/>
                  <a:tab pos="6288088" algn="ctr"/>
                  <a:tab pos="6861175" algn="ctr"/>
                </a:tabLst>
                <a:defRPr sz="2400">
                  <a:solidFill>
                    <a:schemeClr val="tx1"/>
                  </a:solidFill>
                  <a:latin typeface="Times New Roman" pitchFamily="18" charset="0"/>
                </a:defRPr>
              </a:lvl9pPr>
            </a:lstStyle>
            <a:p>
              <a:pPr>
                <a:lnSpc>
                  <a:spcPct val="110000"/>
                </a:lnSpc>
                <a:spcAft>
                  <a:spcPct val="50000"/>
                </a:spcAft>
              </a:pPr>
              <a:r>
                <a:rPr lang="en-US" altLang="en-US" sz="1400" dirty="0">
                  <a:latin typeface="+mn-lt"/>
                </a:rPr>
                <a:t>	</a:t>
              </a:r>
              <a:r>
                <a:rPr lang="en-US" altLang="en-US" sz="1400" b="1" dirty="0">
                  <a:solidFill>
                    <a:schemeClr val="bg1"/>
                  </a:solidFill>
                  <a:latin typeface="+mn-lt"/>
                </a:rPr>
                <a:t>B1	B2	B3	B3	B4	B5	B6	B7	B8	New</a:t>
              </a:r>
            </a:p>
            <a:p>
              <a:pPr>
                <a:lnSpc>
                  <a:spcPct val="110000"/>
                </a:lnSpc>
              </a:pPr>
              <a:r>
                <a:rPr lang="en-US" altLang="en-US" sz="1400" dirty="0">
                  <a:latin typeface="+mn-lt"/>
                </a:rPr>
                <a:t>Attractive	5.1	3.6	3.5	5.4	3.9	4.8	5.2	4.0	5.2	4.0</a:t>
              </a:r>
              <a:br>
                <a:rPr lang="en-US" altLang="en-US" sz="1400" dirty="0">
                  <a:latin typeface="+mn-lt"/>
                </a:rPr>
              </a:br>
              <a:r>
                <a:rPr lang="en-US" altLang="en-US" sz="1400" dirty="0">
                  <a:latin typeface="+mn-lt"/>
                </a:rPr>
                <a:t>Light	6.0	3.5	5.0	3.9	3.3	5.3	5.0	2.5	5.5	2.5</a:t>
              </a:r>
              <a:br>
                <a:rPr lang="en-US" altLang="en-US" sz="1400" dirty="0">
                  <a:latin typeface="+mn-lt"/>
                </a:rPr>
              </a:br>
              <a:r>
                <a:rPr lang="en-US" altLang="en-US" sz="1400" dirty="0">
                  <a:latin typeface="+mn-lt"/>
                </a:rPr>
                <a:t>Unreliable	3.4	4.1	4.5	2.1	4.5	2.7	4.5	3.7	2.5	3.8</a:t>
              </a:r>
              <a:br>
                <a:rPr lang="en-US" altLang="en-US" sz="1400" dirty="0">
                  <a:latin typeface="+mn-lt"/>
                </a:rPr>
              </a:br>
              <a:r>
                <a:rPr lang="en-US" altLang="en-US" sz="1400" dirty="0">
                  <a:latin typeface="+mn-lt"/>
                </a:rPr>
                <a:t>Plain	1.5	4.1	2.9	2.3	4.5	2.7	3.5	4.3	2.2	5.2</a:t>
              </a:r>
              <a:br>
                <a:rPr lang="en-US" altLang="en-US" sz="1400" dirty="0">
                  <a:latin typeface="+mn-lt"/>
                </a:rPr>
              </a:br>
              <a:r>
                <a:rPr lang="en-US" altLang="en-US" sz="1400" dirty="0">
                  <a:latin typeface="+mn-lt"/>
                </a:rPr>
                <a:t>Battery life	3.3	4.9	4.3	4.1	3.9	3.0	3.5	6.2	3.5	4.0</a:t>
              </a:r>
              <a:br>
                <a:rPr lang="en-US" altLang="en-US" sz="1400" dirty="0">
                  <a:latin typeface="+mn-lt"/>
                </a:rPr>
              </a:br>
              <a:r>
                <a:rPr lang="en-US" altLang="en-US" sz="1400" dirty="0">
                  <a:latin typeface="+mn-lt"/>
                </a:rPr>
                <a:t>Screen	3.5	5.3	3.4	6.4	5.4	5.2	3.3	6.0	3.3	4.8</a:t>
              </a:r>
              <a:br>
                <a:rPr lang="en-US" altLang="en-US" sz="1400" dirty="0">
                  <a:latin typeface="+mn-lt"/>
                </a:rPr>
              </a:br>
              <a:r>
                <a:rPr lang="en-US" altLang="en-US" sz="1400" dirty="0">
                  <a:latin typeface="+mn-lt"/>
                </a:rPr>
                <a:t>Keyboard	2.6	3.5	2.5	3.4	3.8	3.3	2.8	5.0	4.3	4.7</a:t>
              </a:r>
              <a:br>
                <a:rPr lang="en-US" altLang="en-US" sz="1400" dirty="0">
                  <a:latin typeface="+mn-lt"/>
                </a:rPr>
              </a:br>
              <a:r>
                <a:rPr lang="en-US" altLang="en-US" sz="1400" dirty="0">
                  <a:latin typeface="+mn-lt"/>
                </a:rPr>
                <a:t>Roomy	5.5	4.3	5.4	3.1	3.4	3.3	4.7	3.5	4.3	4.2</a:t>
              </a:r>
              <a:br>
                <a:rPr lang="en-US" altLang="en-US" sz="1400" dirty="0">
                  <a:latin typeface="+mn-lt"/>
                </a:rPr>
              </a:br>
              <a:r>
                <a:rPr lang="en-US" altLang="en-US" sz="1400" dirty="0">
                  <a:latin typeface="+mn-lt"/>
                </a:rPr>
                <a:t>Easy service	4.5	4.9	3.3	5.0	4.4	4.5	3.3	4.7	3.8	4.5</a:t>
              </a:r>
              <a:br>
                <a:rPr lang="en-US" altLang="en-US" sz="1400" dirty="0">
                  <a:latin typeface="+mn-lt"/>
                </a:rPr>
              </a:br>
              <a:r>
                <a:rPr lang="en-US" altLang="en-US" sz="1400" dirty="0">
                  <a:latin typeface="+mn-lt"/>
                </a:rPr>
                <a:t>Expandability	5.5	4.3	5.4	3.1	3.4	3.3	4.7	3.5	4.3	4.2</a:t>
              </a:r>
              <a:br>
                <a:rPr lang="en-US" altLang="en-US" sz="1400" dirty="0">
                  <a:latin typeface="+mn-lt"/>
                </a:rPr>
              </a:br>
              <a:r>
                <a:rPr lang="en-US" altLang="en-US" sz="1400" dirty="0">
                  <a:latin typeface="+mn-lt"/>
                </a:rPr>
                <a:t>Setup	5.6	3.5	5.6	5.4	2.5	4.2	5.2	3.3	5.8	2.5</a:t>
              </a:r>
              <a:br>
                <a:rPr lang="en-US" altLang="en-US" sz="1400" dirty="0">
                  <a:latin typeface="+mn-lt"/>
                </a:rPr>
              </a:br>
              <a:r>
                <a:rPr lang="en-US" altLang="en-US" sz="1400" dirty="0">
                  <a:latin typeface="+mn-lt"/>
                </a:rPr>
                <a:t>Common	4.1	3.5	3.3	2.9	4.0	4.3	2.2	4.2	3.3	4.2</a:t>
              </a:r>
              <a:br>
                <a:rPr lang="en-US" altLang="en-US" sz="1400" dirty="0">
                  <a:latin typeface="+mn-lt"/>
                </a:rPr>
              </a:br>
              <a:r>
                <a:rPr lang="en-US" altLang="en-US" sz="1400" dirty="0">
                  <a:latin typeface="+mn-lt"/>
                </a:rPr>
                <a:t>Value	3.5	4.8	4.4	3.6	3.6	2.7	3.2	4.7	3.5	4.0</a:t>
              </a:r>
              <a:br>
                <a:rPr lang="en-US" altLang="en-US" sz="1400" dirty="0">
                  <a:latin typeface="+mn-lt"/>
                </a:rPr>
              </a:br>
              <a:r>
                <a:rPr lang="en-US" altLang="en-US" sz="1400" dirty="0">
                  <a:latin typeface="+mn-lt"/>
                </a:rPr>
                <a:t>Preference	7.4	3.4	4.8	6.6	4.4	7.4	7.1	3.8	6.9	3.3</a:t>
              </a:r>
            </a:p>
          </p:txBody>
        </p:sp>
        <p:cxnSp>
          <p:nvCxnSpPr>
            <p:cNvPr id="9" name="Straight Connector 8"/>
            <p:cNvCxnSpPr/>
            <p:nvPr/>
          </p:nvCxnSpPr>
          <p:spPr>
            <a:xfrm>
              <a:off x="919598" y="2547649"/>
              <a:ext cx="0" cy="3666115"/>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919598" y="6255328"/>
              <a:ext cx="7268439" cy="0"/>
            </a:xfrm>
            <a:prstGeom prst="line">
              <a:avLst/>
            </a:prstGeom>
            <a:ln w="38100">
              <a:solidFill>
                <a:srgbClr val="0153A5"/>
              </a:solidFill>
            </a:ln>
          </p:spPr>
          <p:style>
            <a:lnRef idx="1">
              <a:schemeClr val="accent1"/>
            </a:lnRef>
            <a:fillRef idx="0">
              <a:schemeClr val="accent1"/>
            </a:fillRef>
            <a:effectRef idx="0">
              <a:schemeClr val="accent1"/>
            </a:effectRef>
            <a:fontRef idx="minor">
              <a:schemeClr val="tx1"/>
            </a:fontRef>
          </p:style>
        </p:cxnSp>
        <p:grpSp>
          <p:nvGrpSpPr>
            <p:cNvPr id="11" name="Group 10"/>
            <p:cNvGrpSpPr/>
            <p:nvPr/>
          </p:nvGrpSpPr>
          <p:grpSpPr>
            <a:xfrm>
              <a:off x="2436671" y="2547650"/>
              <a:ext cx="5756563" cy="3680625"/>
              <a:chOff x="2436671" y="2474912"/>
              <a:chExt cx="5756563" cy="3718176"/>
            </a:xfrm>
          </p:grpSpPr>
          <p:cxnSp>
            <p:nvCxnSpPr>
              <p:cNvPr id="12" name="Straight Connector 11"/>
              <p:cNvCxnSpPr/>
              <p:nvPr/>
            </p:nvCxnSpPr>
            <p:spPr>
              <a:xfrm>
                <a:off x="2436671" y="2474912"/>
                <a:ext cx="0" cy="3707679"/>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070517" y="2474912"/>
                <a:ext cx="0" cy="3707679"/>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610844" y="2474912"/>
                <a:ext cx="0" cy="3707679"/>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171953" y="2474912"/>
                <a:ext cx="0" cy="3707679"/>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733062" y="2474912"/>
                <a:ext cx="0" cy="3707679"/>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5314953" y="2474912"/>
                <a:ext cx="0" cy="3707679"/>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907235" y="2474912"/>
                <a:ext cx="0" cy="3707679"/>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6468344" y="2474912"/>
                <a:ext cx="0" cy="3707679"/>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7071017" y="2474912"/>
                <a:ext cx="0" cy="3707679"/>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569780" y="2474912"/>
                <a:ext cx="0" cy="3707679"/>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8193234" y="2485409"/>
                <a:ext cx="0" cy="3707679"/>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38384386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FE36B-1461-403F-A627-C6C7DE18D79D}"/>
              </a:ext>
            </a:extLst>
          </p:cNvPr>
          <p:cNvSpPr>
            <a:spLocks noGrp="1"/>
          </p:cNvSpPr>
          <p:nvPr>
            <p:ph type="title"/>
          </p:nvPr>
        </p:nvSpPr>
        <p:spPr/>
        <p:txBody>
          <a:bodyPr/>
          <a:lstStyle/>
          <a:p>
            <a:r>
              <a:rPr lang="en-US" sz="3200" b="0" i="0" u="none" strike="noStrike" baseline="0" dirty="0"/>
              <a:t>Positioning Analysis</a:t>
            </a:r>
            <a:endParaRPr lang="en-US" dirty="0"/>
          </a:p>
        </p:txBody>
      </p:sp>
      <p:sp>
        <p:nvSpPr>
          <p:cNvPr id="3" name="Content Placeholder 2">
            <a:extLst>
              <a:ext uri="{FF2B5EF4-FFF2-40B4-BE49-F238E27FC236}">
                <a16:creationId xmlns:a16="http://schemas.microsoft.com/office/drawing/2014/main" id="{55A98D08-AEC3-4E7F-B3C0-E73188F07E96}"/>
              </a:ext>
            </a:extLst>
          </p:cNvPr>
          <p:cNvSpPr>
            <a:spLocks noGrp="1"/>
          </p:cNvSpPr>
          <p:nvPr>
            <p:ph idx="1"/>
          </p:nvPr>
        </p:nvSpPr>
        <p:spPr>
          <a:xfrm>
            <a:off x="0" y="685800"/>
            <a:ext cx="11988800" cy="5486400"/>
          </a:xfrm>
        </p:spPr>
        <p:txBody>
          <a:bodyPr/>
          <a:lstStyle/>
          <a:p>
            <a:pPr marL="0" indent="0">
              <a:buNone/>
            </a:pPr>
            <a:r>
              <a:rPr lang="en-US" sz="3200" b="0" i="0" u="none" strike="noStrike" baseline="0" dirty="0"/>
              <a:t>Formal positioning analysis is based on three core concepts: </a:t>
            </a:r>
          </a:p>
          <a:p>
            <a:pPr marL="514350" indent="-514350">
              <a:buFont typeface="+mj-lt"/>
              <a:buAutoNum type="arabicPeriod"/>
            </a:pPr>
            <a:r>
              <a:rPr lang="en-US" sz="3600" dirty="0">
                <a:solidFill>
                  <a:srgbClr val="C00000"/>
                </a:solidFill>
              </a:rPr>
              <a:t>Customer perceptions</a:t>
            </a:r>
            <a:r>
              <a:rPr lang="en-US" sz="3200" b="0" dirty="0"/>
              <a:t>: Perceptions refer to beliefs that customers have about various offerings available in the markets (e.g., A Volvo is a safe car). </a:t>
            </a:r>
            <a:endParaRPr lang="en-US" sz="3200" b="0" i="0" u="none" strike="noStrike" baseline="0" dirty="0"/>
          </a:p>
          <a:p>
            <a:pPr marL="514350" indent="-514350">
              <a:buFont typeface="+mj-lt"/>
              <a:buAutoNum type="arabicPeriod"/>
            </a:pPr>
            <a:r>
              <a:rPr lang="en-US" sz="3600" dirty="0">
                <a:solidFill>
                  <a:srgbClr val="C00000"/>
                </a:solidFill>
              </a:rPr>
              <a:t>Customer preferences</a:t>
            </a:r>
            <a:r>
              <a:rPr lang="en-US" sz="3200" b="0" dirty="0"/>
              <a:t>: Preferences refer to mental states or processes that give customers the ability to set in their minds one offering before another in terms of their overall desirability to them (e.g., I prefer a BMW to Volvo).</a:t>
            </a:r>
          </a:p>
          <a:p>
            <a:pPr marL="514350" indent="-514350">
              <a:buFont typeface="+mj-lt"/>
              <a:buAutoNum type="arabicPeriod"/>
            </a:pPr>
            <a:r>
              <a:rPr lang="en-US" sz="3600" b="1" dirty="0">
                <a:solidFill>
                  <a:srgbClr val="C00000"/>
                </a:solidFill>
                <a:latin typeface="Arial" panose="020B0604020202020204" pitchFamily="34" charset="0"/>
                <a:cs typeface="Arial" panose="020B0604020202020204" pitchFamily="34" charset="0"/>
              </a:rPr>
              <a:t>Joint Space Maps: </a:t>
            </a:r>
            <a:r>
              <a:rPr lang="en-US" sz="3600" b="0" dirty="0">
                <a:latin typeface="Arial" panose="020B0604020202020204" pitchFamily="34" charset="0"/>
                <a:ea typeface="Times New Roman" panose="02020603050405020304" pitchFamily="18" charset="0"/>
                <a:cs typeface="Arial" panose="020B0604020202020204" pitchFamily="34" charset="0"/>
              </a:rPr>
              <a:t>A combination of perceptual and preference maps</a:t>
            </a:r>
            <a:endParaRPr lang="en-US" sz="4000" b="0" dirty="0">
              <a:latin typeface="Arial" panose="020B0604020202020204" pitchFamily="34"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418371170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CD8B3-3686-4FAC-A4C3-D7D1DE6005A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D21E8B2-4665-41D0-8714-48BF545D4E1D}"/>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B1C3B1D-6C8B-47E9-9FD5-760A43C573EB}"/>
              </a:ext>
            </a:extLst>
          </p:cNvPr>
          <p:cNvPicPr>
            <a:picLocks noChangeAspect="1"/>
          </p:cNvPicPr>
          <p:nvPr/>
        </p:nvPicPr>
        <p:blipFill>
          <a:blip r:embed="rId2"/>
          <a:stretch>
            <a:fillRect/>
          </a:stretch>
        </p:blipFill>
        <p:spPr>
          <a:xfrm>
            <a:off x="547678" y="0"/>
            <a:ext cx="11441122" cy="6030167"/>
          </a:xfrm>
          <a:prstGeom prst="rect">
            <a:avLst/>
          </a:prstGeom>
        </p:spPr>
      </p:pic>
    </p:spTree>
    <p:extLst>
      <p:ext uri="{BB962C8B-B14F-4D97-AF65-F5344CB8AC3E}">
        <p14:creationId xmlns:p14="http://schemas.microsoft.com/office/powerpoint/2010/main" val="419294281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F857-3E12-493A-B7EA-EAAD1A0C6BEA}"/>
              </a:ext>
            </a:extLst>
          </p:cNvPr>
          <p:cNvSpPr>
            <a:spLocks noGrp="1"/>
          </p:cNvSpPr>
          <p:nvPr>
            <p:ph type="title"/>
          </p:nvPr>
        </p:nvSpPr>
        <p:spPr/>
        <p:txBody>
          <a:bodyPr/>
          <a:lstStyle/>
          <a:p>
            <a:r>
              <a:rPr lang="en-US" dirty="0"/>
              <a:t>Positioning Analysis Process </a:t>
            </a:r>
          </a:p>
        </p:txBody>
      </p:sp>
      <p:sp>
        <p:nvSpPr>
          <p:cNvPr id="3" name="Content Placeholder 2">
            <a:extLst>
              <a:ext uri="{FF2B5EF4-FFF2-40B4-BE49-F238E27FC236}">
                <a16:creationId xmlns:a16="http://schemas.microsoft.com/office/drawing/2014/main" id="{EDEA9256-5241-4C4C-A24D-F1A9D5C699E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964C7666-587A-49D5-99E4-A14C556321B5}"/>
              </a:ext>
            </a:extLst>
          </p:cNvPr>
          <p:cNvPicPr>
            <a:picLocks noChangeAspect="1"/>
          </p:cNvPicPr>
          <p:nvPr/>
        </p:nvPicPr>
        <p:blipFill>
          <a:blip r:embed="rId2"/>
          <a:stretch>
            <a:fillRect/>
          </a:stretch>
        </p:blipFill>
        <p:spPr>
          <a:xfrm>
            <a:off x="0" y="862263"/>
            <a:ext cx="12192000" cy="5133474"/>
          </a:xfrm>
          <a:prstGeom prst="rect">
            <a:avLst/>
          </a:prstGeom>
        </p:spPr>
      </p:pic>
      <p:pic>
        <p:nvPicPr>
          <p:cNvPr id="6" name="Picture 5">
            <a:extLst>
              <a:ext uri="{FF2B5EF4-FFF2-40B4-BE49-F238E27FC236}">
                <a16:creationId xmlns:a16="http://schemas.microsoft.com/office/drawing/2014/main" id="{A0F150CD-D780-44D0-860C-7EA074C71490}"/>
              </a:ext>
            </a:extLst>
          </p:cNvPr>
          <p:cNvPicPr>
            <a:picLocks noChangeAspect="1"/>
          </p:cNvPicPr>
          <p:nvPr/>
        </p:nvPicPr>
        <p:blipFill>
          <a:blip r:embed="rId3"/>
          <a:stretch>
            <a:fillRect/>
          </a:stretch>
        </p:blipFill>
        <p:spPr>
          <a:xfrm>
            <a:off x="3686540" y="4395765"/>
            <a:ext cx="5087060" cy="1952898"/>
          </a:xfrm>
          <a:prstGeom prst="rect">
            <a:avLst/>
          </a:prstGeom>
        </p:spPr>
      </p:pic>
    </p:spTree>
    <p:extLst>
      <p:ext uri="{BB962C8B-B14F-4D97-AF65-F5344CB8AC3E}">
        <p14:creationId xmlns:p14="http://schemas.microsoft.com/office/powerpoint/2010/main" val="141628757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A5C72-7892-4D2A-9039-683FD8120E0C}"/>
              </a:ext>
            </a:extLst>
          </p:cNvPr>
          <p:cNvSpPr>
            <a:spLocks noGrp="1"/>
          </p:cNvSpPr>
          <p:nvPr>
            <p:ph type="title"/>
          </p:nvPr>
        </p:nvSpPr>
        <p:spPr/>
        <p:txBody>
          <a:bodyPr/>
          <a:lstStyle/>
          <a:p>
            <a:r>
              <a:rPr lang="en-US" altLang="en-US" b="1" dirty="0"/>
              <a:t>Perceptual Maps in Excel </a:t>
            </a:r>
            <a:br>
              <a:rPr lang="en-US" altLang="en-US" b="1" dirty="0"/>
            </a:br>
            <a:endParaRPr lang="en-US" dirty="0"/>
          </a:p>
        </p:txBody>
      </p:sp>
      <p:sp>
        <p:nvSpPr>
          <p:cNvPr id="3" name="Content Placeholder 2">
            <a:extLst>
              <a:ext uri="{FF2B5EF4-FFF2-40B4-BE49-F238E27FC236}">
                <a16:creationId xmlns:a16="http://schemas.microsoft.com/office/drawing/2014/main" id="{D387EC83-F47E-4D5C-B589-6828D35D93C5}"/>
              </a:ext>
            </a:extLst>
          </p:cNvPr>
          <p:cNvSpPr>
            <a:spLocks noGrp="1"/>
          </p:cNvSpPr>
          <p:nvPr>
            <p:ph idx="1"/>
          </p:nvPr>
        </p:nvSpPr>
        <p:spPr/>
        <p:txBody>
          <a:bodyPr/>
          <a:lstStyle/>
          <a:p>
            <a:r>
              <a:rPr lang="en-US" dirty="0">
                <a:hlinkClick r:id="rId2"/>
              </a:rPr>
              <a:t>https://www.perceptualmaps.com/make-a-perceptual-map/free-download/</a:t>
            </a:r>
            <a:r>
              <a:rPr lang="en-US" dirty="0"/>
              <a:t> </a:t>
            </a:r>
          </a:p>
          <a:p>
            <a:r>
              <a:rPr lang="en-US" dirty="0">
                <a:hlinkClick r:id="rId3"/>
              </a:rPr>
              <a:t>https://www.youtube.com/watch?v=FQ2XGgbNXWY&amp;t=2s</a:t>
            </a:r>
            <a:r>
              <a:rPr lang="en-US" dirty="0"/>
              <a:t> </a:t>
            </a:r>
          </a:p>
        </p:txBody>
      </p:sp>
    </p:spTree>
    <p:extLst>
      <p:ext uri="{BB962C8B-B14F-4D97-AF65-F5344CB8AC3E}">
        <p14:creationId xmlns:p14="http://schemas.microsoft.com/office/powerpoint/2010/main" val="282896353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A5C72-7892-4D2A-9039-683FD8120E0C}"/>
              </a:ext>
            </a:extLst>
          </p:cNvPr>
          <p:cNvSpPr>
            <a:spLocks noGrp="1"/>
          </p:cNvSpPr>
          <p:nvPr>
            <p:ph type="title"/>
          </p:nvPr>
        </p:nvSpPr>
        <p:spPr/>
        <p:txBody>
          <a:bodyPr/>
          <a:lstStyle/>
          <a:p>
            <a:r>
              <a:rPr lang="en-US" altLang="en-US" b="1" dirty="0"/>
              <a:t>Perceptual Maps in Excel </a:t>
            </a:r>
            <a:br>
              <a:rPr lang="en-US" altLang="en-US" b="1" dirty="0"/>
            </a:br>
            <a:endParaRPr lang="en-US" dirty="0"/>
          </a:p>
        </p:txBody>
      </p:sp>
      <p:sp>
        <p:nvSpPr>
          <p:cNvPr id="3" name="Content Placeholder 2">
            <a:extLst>
              <a:ext uri="{FF2B5EF4-FFF2-40B4-BE49-F238E27FC236}">
                <a16:creationId xmlns:a16="http://schemas.microsoft.com/office/drawing/2014/main" id="{D387EC83-F47E-4D5C-B589-6828D35D93C5}"/>
              </a:ext>
            </a:extLst>
          </p:cNvPr>
          <p:cNvSpPr>
            <a:spLocks noGrp="1"/>
          </p:cNvSpPr>
          <p:nvPr>
            <p:ph idx="1"/>
          </p:nvPr>
        </p:nvSpPr>
        <p:spPr/>
        <p:txBody>
          <a:bodyPr/>
          <a:lstStyle/>
          <a:p>
            <a:pPr marL="0" indent="0">
              <a:buNone/>
            </a:pPr>
            <a:endParaRPr lang="en-US" dirty="0"/>
          </a:p>
        </p:txBody>
      </p:sp>
      <p:graphicFrame>
        <p:nvGraphicFramePr>
          <p:cNvPr id="4" name="Perceptual Map" descr="This spreadsheet allows students to quickly and easily prepare a perceptual map for marketing.">
            <a:extLst>
              <a:ext uri="{FF2B5EF4-FFF2-40B4-BE49-F238E27FC236}">
                <a16:creationId xmlns:a16="http://schemas.microsoft.com/office/drawing/2014/main" id="{D1C77D06-6237-4AB4-BE19-32A272650C6B}"/>
              </a:ext>
            </a:extLst>
          </p:cNvPr>
          <p:cNvGraphicFramePr>
            <a:graphicFrameLocks noChangeAspect="1"/>
          </p:cNvGraphicFramePr>
          <p:nvPr>
            <p:extLst>
              <p:ext uri="{D42A27DB-BD31-4B8C-83A1-F6EECF244321}">
                <p14:modId xmlns:p14="http://schemas.microsoft.com/office/powerpoint/2010/main" val="3035178458"/>
              </p:ext>
            </p:extLst>
          </p:nvPr>
        </p:nvGraphicFramePr>
        <p:xfrm>
          <a:off x="2811884" y="651717"/>
          <a:ext cx="6568232" cy="555456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2652435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5F701-0E69-48ED-A869-89CABCB2D0DE}"/>
              </a:ext>
            </a:extLst>
          </p:cNvPr>
          <p:cNvSpPr>
            <a:spLocks noGrp="1"/>
          </p:cNvSpPr>
          <p:nvPr>
            <p:ph type="title"/>
          </p:nvPr>
        </p:nvSpPr>
        <p:spPr/>
        <p:txBody>
          <a:bodyPr/>
          <a:lstStyle/>
          <a:p>
            <a:r>
              <a:rPr lang="en-US" dirty="0"/>
              <a:t>Preference Map</a:t>
            </a:r>
          </a:p>
        </p:txBody>
      </p:sp>
      <p:sp>
        <p:nvSpPr>
          <p:cNvPr id="3" name="Content Placeholder 2">
            <a:extLst>
              <a:ext uri="{FF2B5EF4-FFF2-40B4-BE49-F238E27FC236}">
                <a16:creationId xmlns:a16="http://schemas.microsoft.com/office/drawing/2014/main" id="{92B27605-1DFC-4067-A781-5A4CF8D01B1A}"/>
              </a:ext>
            </a:extLst>
          </p:cNvPr>
          <p:cNvSpPr>
            <a:spLocks noGrp="1"/>
          </p:cNvSpPr>
          <p:nvPr>
            <p:ph idx="1"/>
          </p:nvPr>
        </p:nvSpPr>
        <p:spPr>
          <a:xfrm>
            <a:off x="286603" y="1499617"/>
            <a:ext cx="11505063" cy="4677347"/>
          </a:xfrm>
        </p:spPr>
        <p:txBody>
          <a:bodyPr>
            <a:normAutofit fontScale="92500" lnSpcReduction="10000"/>
          </a:bodyPr>
          <a:lstStyle/>
          <a:p>
            <a:pPr marL="0" indent="0">
              <a:buNone/>
            </a:pPr>
            <a:r>
              <a:rPr lang="en-US" sz="3200" dirty="0"/>
              <a:t>Customers sometimes have an ideal level of an attribute (e.g., sweetness of a soft drink), above or below which the product becomes less preferable. </a:t>
            </a:r>
          </a:p>
          <a:p>
            <a:pPr marL="0" indent="0">
              <a:buNone/>
            </a:pPr>
            <a:r>
              <a:rPr lang="en-US" sz="3200" dirty="0"/>
              <a:t>However, in other cases, customers always prefer more of the attribute (e.g., quality of a TV image) or less of an attribute (e.g., waiting time before a car is repaired). </a:t>
            </a:r>
          </a:p>
          <a:p>
            <a:pPr marL="0" indent="0">
              <a:buNone/>
            </a:pPr>
            <a:r>
              <a:rPr lang="en-US" sz="3200" dirty="0"/>
              <a:t>Preference maps that incorporate the first scenario as inverted, U-shaped preferences are referred to as ideal-point (or unfolding) models, whereas those that employ linear preference functions are referred to as vector models.</a:t>
            </a:r>
          </a:p>
        </p:txBody>
      </p:sp>
    </p:spTree>
    <p:extLst>
      <p:ext uri="{BB962C8B-B14F-4D97-AF65-F5344CB8AC3E}">
        <p14:creationId xmlns:p14="http://schemas.microsoft.com/office/powerpoint/2010/main" val="315277801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ontent Placeholder 26"/>
          <p:cNvSpPr>
            <a:spLocks noGrp="1"/>
          </p:cNvSpPr>
          <p:nvPr>
            <p:ph sz="half" idx="1"/>
          </p:nvPr>
        </p:nvSpPr>
        <p:spPr/>
        <p:txBody>
          <a:bodyPr anchor="t" anchorCtr="1"/>
          <a:lstStyle/>
          <a:p>
            <a:pPr marL="0" indent="0" algn="ctr">
              <a:buNone/>
            </a:pPr>
            <a:r>
              <a:rPr lang="en-US" altLang="en-US" b="1" dirty="0">
                <a:solidFill>
                  <a:srgbClr val="0153A5"/>
                </a:solidFill>
              </a:rPr>
              <a:t>Ideal-Point Preference Model</a:t>
            </a:r>
          </a:p>
        </p:txBody>
      </p:sp>
      <p:sp>
        <p:nvSpPr>
          <p:cNvPr id="2" name="Title 1"/>
          <p:cNvSpPr>
            <a:spLocks noGrp="1"/>
          </p:cNvSpPr>
          <p:nvPr>
            <p:ph type="title"/>
          </p:nvPr>
        </p:nvSpPr>
        <p:spPr/>
        <p:txBody>
          <a:bodyPr/>
          <a:lstStyle/>
          <a:p>
            <a:r>
              <a:rPr lang="en-US" altLang="en-US" dirty="0"/>
              <a:t>Two Types of </a:t>
            </a:r>
            <a:br>
              <a:rPr lang="en-US" altLang="en-US" dirty="0"/>
            </a:br>
            <a:r>
              <a:rPr lang="en-US" altLang="en-US" b="1" dirty="0"/>
              <a:t>Preference Representation</a:t>
            </a:r>
            <a:endParaRPr lang="en-US" b="1" dirty="0"/>
          </a:p>
        </p:txBody>
      </p:sp>
      <p:sp>
        <p:nvSpPr>
          <p:cNvPr id="28" name="Content Placeholder 27"/>
          <p:cNvSpPr>
            <a:spLocks noGrp="1"/>
          </p:cNvSpPr>
          <p:nvPr>
            <p:ph sz="half" idx="2"/>
          </p:nvPr>
        </p:nvSpPr>
        <p:spPr/>
        <p:txBody>
          <a:bodyPr anchor="t" anchorCtr="1">
            <a:normAutofit/>
          </a:bodyPr>
          <a:lstStyle/>
          <a:p>
            <a:pPr marL="0" indent="0" algn="ctr">
              <a:buNone/>
            </a:pPr>
            <a:r>
              <a:rPr lang="en-US" altLang="en-US" sz="3200" b="1" dirty="0">
                <a:solidFill>
                  <a:srgbClr val="FF0000"/>
                </a:solidFill>
              </a:rPr>
              <a:t>Vector Preference Model</a:t>
            </a:r>
            <a:endParaRPr lang="en-US" sz="3200" dirty="0">
              <a:solidFill>
                <a:srgbClr val="FF0000"/>
              </a:solidFill>
            </a:endParaRPr>
          </a:p>
        </p:txBody>
      </p:sp>
      <p:sp>
        <p:nvSpPr>
          <p:cNvPr id="4" name="Rectangle 5"/>
          <p:cNvSpPr>
            <a:spLocks noChangeArrowheads="1"/>
          </p:cNvSpPr>
          <p:nvPr/>
        </p:nvSpPr>
        <p:spPr bwMode="auto">
          <a:xfrm>
            <a:off x="1832120" y="5327360"/>
            <a:ext cx="1745671" cy="585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US" altLang="en-US" sz="16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Attribute</a:t>
            </a:r>
          </a:p>
          <a:p>
            <a:pPr lvl="0" algn="ctr" eaLnBrk="0" fontAlgn="base" hangingPunct="0">
              <a:spcBef>
                <a:spcPct val="0"/>
              </a:spcBef>
              <a:spcAft>
                <a:spcPct val="0"/>
              </a:spcAft>
              <a:defRPr/>
            </a:pPr>
            <a:r>
              <a:rPr lang="en-US" altLang="en-US" sz="1600" dirty="0">
                <a:latin typeface="Open Sans" panose="020B0606030504020204" pitchFamily="34" charset="0"/>
                <a:ea typeface="Open Sans" panose="020B0606030504020204" pitchFamily="34" charset="0"/>
                <a:cs typeface="Open Sans" panose="020B0606030504020204" pitchFamily="34" charset="0"/>
              </a:rPr>
              <a:t>(e.g., sweetness)</a:t>
            </a:r>
            <a:endParaRPr lang="en-US" altLang="en-US" sz="1600" b="1" dirty="0">
              <a:solidFill>
                <a:srgbClr val="0153A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6"/>
          <p:cNvSpPr>
            <a:spLocks noChangeArrowheads="1"/>
          </p:cNvSpPr>
          <p:nvPr/>
        </p:nvSpPr>
        <p:spPr bwMode="auto">
          <a:xfrm>
            <a:off x="7261086" y="5628578"/>
            <a:ext cx="1138132" cy="585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US" altLang="en-US" sz="16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Attribute</a:t>
            </a:r>
          </a:p>
          <a:p>
            <a:pPr lvl="0" algn="ctr" eaLnBrk="0" fontAlgn="base" hangingPunct="0">
              <a:spcBef>
                <a:spcPct val="0"/>
              </a:spcBef>
              <a:spcAft>
                <a:spcPct val="0"/>
              </a:spcAft>
              <a:defRPr/>
            </a:pPr>
            <a:endParaRPr lang="en-US" altLang="en-US" sz="1600" b="1" dirty="0">
              <a:solidFill>
                <a:srgbClr val="0153A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7"/>
          <p:cNvSpPr>
            <a:spLocks noChangeArrowheads="1"/>
          </p:cNvSpPr>
          <p:nvPr/>
        </p:nvSpPr>
        <p:spPr bwMode="auto">
          <a:xfrm>
            <a:off x="274010" y="3545030"/>
            <a:ext cx="1156086"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US" altLang="en-US" sz="1500" dirty="0">
                <a:latin typeface="Open Sans" panose="020B0606030504020204" pitchFamily="34" charset="0"/>
                <a:ea typeface="Open Sans" panose="020B0606030504020204" pitchFamily="34" charset="0"/>
                <a:cs typeface="Open Sans" panose="020B0606030504020204" pitchFamily="34" charset="0"/>
              </a:rPr>
              <a:t>Preference</a:t>
            </a:r>
          </a:p>
        </p:txBody>
      </p:sp>
      <p:sp>
        <p:nvSpPr>
          <p:cNvPr id="7" name="Rectangle 8"/>
          <p:cNvSpPr>
            <a:spLocks noChangeArrowheads="1"/>
          </p:cNvSpPr>
          <p:nvPr/>
        </p:nvSpPr>
        <p:spPr bwMode="auto">
          <a:xfrm>
            <a:off x="4959470" y="2889008"/>
            <a:ext cx="1156086"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US" altLang="en-US" sz="1500" dirty="0">
                <a:latin typeface="Open Sans" panose="020B0606030504020204" pitchFamily="34" charset="0"/>
                <a:ea typeface="Open Sans" panose="020B0606030504020204" pitchFamily="34" charset="0"/>
                <a:cs typeface="Open Sans" panose="020B0606030504020204" pitchFamily="34" charset="0"/>
              </a:rPr>
              <a:t>Preference</a:t>
            </a:r>
          </a:p>
        </p:txBody>
      </p:sp>
      <p:sp>
        <p:nvSpPr>
          <p:cNvPr id="10" name="Line 11"/>
          <p:cNvSpPr>
            <a:spLocks noChangeShapeType="1"/>
          </p:cNvSpPr>
          <p:nvPr/>
        </p:nvSpPr>
        <p:spPr bwMode="auto">
          <a:xfrm flipV="1">
            <a:off x="6203811" y="2791434"/>
            <a:ext cx="0" cy="2268538"/>
          </a:xfrm>
          <a:prstGeom prst="line">
            <a:avLst/>
          </a:prstGeom>
          <a:noFill/>
          <a:ln w="25400">
            <a:solidFill>
              <a:schemeClr val="bg2">
                <a:lumMod val="75000"/>
              </a:schemeClr>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1200" b="1">
              <a:solidFill>
                <a:srgbClr val="1203C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Line 12"/>
          <p:cNvSpPr>
            <a:spLocks noChangeShapeType="1"/>
          </p:cNvSpPr>
          <p:nvPr/>
        </p:nvSpPr>
        <p:spPr bwMode="auto">
          <a:xfrm>
            <a:off x="6199048" y="5055209"/>
            <a:ext cx="2540000" cy="0"/>
          </a:xfrm>
          <a:prstGeom prst="line">
            <a:avLst/>
          </a:prstGeom>
          <a:noFill/>
          <a:ln w="25400">
            <a:solidFill>
              <a:schemeClr val="bg2">
                <a:lumMod val="75000"/>
              </a:schemeClr>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1200" b="1">
              <a:solidFill>
                <a:srgbClr val="1203C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Line 13"/>
          <p:cNvSpPr>
            <a:spLocks noChangeShapeType="1"/>
          </p:cNvSpPr>
          <p:nvPr/>
        </p:nvSpPr>
        <p:spPr bwMode="auto">
          <a:xfrm>
            <a:off x="6591162" y="3324835"/>
            <a:ext cx="1298575" cy="1311275"/>
          </a:xfrm>
          <a:prstGeom prst="line">
            <a:avLst/>
          </a:prstGeom>
          <a:noFill/>
          <a:ln w="25400">
            <a:solidFill>
              <a:srgbClr val="0153A5"/>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1200" b="1">
              <a:solidFill>
                <a:srgbClr val="1203C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 name="Line 14"/>
          <p:cNvSpPr>
            <a:spLocks noChangeShapeType="1"/>
          </p:cNvSpPr>
          <p:nvPr/>
        </p:nvSpPr>
        <p:spPr bwMode="auto">
          <a:xfrm flipV="1">
            <a:off x="6619736" y="3315309"/>
            <a:ext cx="1282700" cy="1290638"/>
          </a:xfrm>
          <a:prstGeom prst="line">
            <a:avLst/>
          </a:prstGeom>
          <a:noFill/>
          <a:ln w="25400">
            <a:solidFill>
              <a:srgbClr val="0153A5"/>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1200" b="1">
              <a:solidFill>
                <a:srgbClr val="1203C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Rectangle 15"/>
          <p:cNvSpPr>
            <a:spLocks noChangeArrowheads="1"/>
          </p:cNvSpPr>
          <p:nvPr/>
        </p:nvSpPr>
        <p:spPr bwMode="auto">
          <a:xfrm>
            <a:off x="2148315" y="4907105"/>
            <a:ext cx="1134926"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US" altLang="en-US" sz="1500" dirty="0">
                <a:latin typeface="Open Sans" panose="020B0606030504020204" pitchFamily="34" charset="0"/>
                <a:ea typeface="Open Sans" panose="020B0606030504020204" pitchFamily="34" charset="0"/>
                <a:cs typeface="Open Sans" panose="020B0606030504020204" pitchFamily="34" charset="0"/>
              </a:rPr>
              <a:t>Ideal Point</a:t>
            </a:r>
          </a:p>
        </p:txBody>
      </p:sp>
      <p:sp>
        <p:nvSpPr>
          <p:cNvPr id="15" name="Line 16"/>
          <p:cNvSpPr>
            <a:spLocks noChangeShapeType="1"/>
          </p:cNvSpPr>
          <p:nvPr/>
        </p:nvSpPr>
        <p:spPr bwMode="auto">
          <a:xfrm flipV="1">
            <a:off x="2699903" y="2943369"/>
            <a:ext cx="0" cy="1838325"/>
          </a:xfrm>
          <a:prstGeom prst="line">
            <a:avLst/>
          </a:prstGeom>
          <a:noFill/>
          <a:ln w="25400">
            <a:solidFill>
              <a:srgbClr val="0153A5"/>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1200" b="1">
              <a:solidFill>
                <a:srgbClr val="1203C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Line 17"/>
          <p:cNvSpPr>
            <a:spLocks noChangeShapeType="1"/>
          </p:cNvSpPr>
          <p:nvPr/>
        </p:nvSpPr>
        <p:spPr bwMode="auto">
          <a:xfrm flipV="1">
            <a:off x="1542616" y="2530618"/>
            <a:ext cx="0" cy="2266950"/>
          </a:xfrm>
          <a:prstGeom prst="line">
            <a:avLst/>
          </a:prstGeom>
          <a:noFill/>
          <a:ln w="25400">
            <a:solidFill>
              <a:schemeClr val="bg2">
                <a:lumMod val="75000"/>
              </a:schemeClr>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1200" b="1">
              <a:solidFill>
                <a:srgbClr val="1203C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Line 18"/>
          <p:cNvSpPr>
            <a:spLocks noChangeShapeType="1"/>
          </p:cNvSpPr>
          <p:nvPr/>
        </p:nvSpPr>
        <p:spPr bwMode="auto">
          <a:xfrm>
            <a:off x="1537853" y="4792805"/>
            <a:ext cx="2540000" cy="0"/>
          </a:xfrm>
          <a:prstGeom prst="line">
            <a:avLst/>
          </a:prstGeom>
          <a:noFill/>
          <a:ln w="25400">
            <a:solidFill>
              <a:schemeClr val="bg2">
                <a:lumMod val="75000"/>
              </a:schemeClr>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1200" b="1">
              <a:solidFill>
                <a:srgbClr val="1203C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Freeform 19"/>
          <p:cNvSpPr>
            <a:spLocks/>
          </p:cNvSpPr>
          <p:nvPr/>
        </p:nvSpPr>
        <p:spPr bwMode="auto">
          <a:xfrm>
            <a:off x="1769628" y="3573606"/>
            <a:ext cx="927100" cy="993775"/>
          </a:xfrm>
          <a:custGeom>
            <a:avLst/>
            <a:gdLst>
              <a:gd name="T0" fmla="*/ 0 w 584"/>
              <a:gd name="T1" fmla="*/ 625 h 626"/>
              <a:gd name="T2" fmla="*/ 14 w 584"/>
              <a:gd name="T3" fmla="*/ 562 h 626"/>
              <a:gd name="T4" fmla="*/ 35 w 584"/>
              <a:gd name="T5" fmla="*/ 493 h 626"/>
              <a:gd name="T6" fmla="*/ 63 w 584"/>
              <a:gd name="T7" fmla="*/ 417 h 626"/>
              <a:gd name="T8" fmla="*/ 96 w 584"/>
              <a:gd name="T9" fmla="*/ 344 h 626"/>
              <a:gd name="T10" fmla="*/ 131 w 584"/>
              <a:gd name="T11" fmla="*/ 283 h 626"/>
              <a:gd name="T12" fmla="*/ 166 w 584"/>
              <a:gd name="T13" fmla="*/ 229 h 626"/>
              <a:gd name="T14" fmla="*/ 232 w 584"/>
              <a:gd name="T15" fmla="*/ 157 h 626"/>
              <a:gd name="T16" fmla="*/ 283 w 584"/>
              <a:gd name="T17" fmla="*/ 108 h 626"/>
              <a:gd name="T18" fmla="*/ 326 w 584"/>
              <a:gd name="T19" fmla="*/ 70 h 626"/>
              <a:gd name="T20" fmla="*/ 392 w 584"/>
              <a:gd name="T21" fmla="*/ 38 h 626"/>
              <a:gd name="T22" fmla="*/ 469 w 584"/>
              <a:gd name="T23" fmla="*/ 13 h 626"/>
              <a:gd name="T24" fmla="*/ 527 w 584"/>
              <a:gd name="T25" fmla="*/ 0 h 626"/>
              <a:gd name="T26" fmla="*/ 583 w 584"/>
              <a:gd name="T27" fmla="*/ 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84" h="626">
                <a:moveTo>
                  <a:pt x="0" y="625"/>
                </a:moveTo>
                <a:lnTo>
                  <a:pt x="14" y="562"/>
                </a:lnTo>
                <a:lnTo>
                  <a:pt x="35" y="493"/>
                </a:lnTo>
                <a:lnTo>
                  <a:pt x="63" y="417"/>
                </a:lnTo>
                <a:lnTo>
                  <a:pt x="96" y="344"/>
                </a:lnTo>
                <a:lnTo>
                  <a:pt x="131" y="283"/>
                </a:lnTo>
                <a:lnTo>
                  <a:pt x="166" y="229"/>
                </a:lnTo>
                <a:lnTo>
                  <a:pt x="232" y="157"/>
                </a:lnTo>
                <a:lnTo>
                  <a:pt x="283" y="108"/>
                </a:lnTo>
                <a:lnTo>
                  <a:pt x="326" y="70"/>
                </a:lnTo>
                <a:lnTo>
                  <a:pt x="392" y="38"/>
                </a:lnTo>
                <a:lnTo>
                  <a:pt x="469" y="13"/>
                </a:lnTo>
                <a:lnTo>
                  <a:pt x="527" y="0"/>
                </a:lnTo>
                <a:lnTo>
                  <a:pt x="583" y="0"/>
                </a:lnTo>
              </a:path>
            </a:pathLst>
          </a:custGeom>
          <a:noFill/>
          <a:ln w="25400" cap="rnd" cmpd="sng">
            <a:solidFill>
              <a:srgbClr val="0153A5"/>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defRPr/>
            </a:pPr>
            <a:endParaRPr lang="en-US" sz="1200" b="1">
              <a:solidFill>
                <a:srgbClr val="1203C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Freeform 20"/>
          <p:cNvSpPr>
            <a:spLocks/>
          </p:cNvSpPr>
          <p:nvPr/>
        </p:nvSpPr>
        <p:spPr bwMode="auto">
          <a:xfrm>
            <a:off x="2690379" y="3573606"/>
            <a:ext cx="925513" cy="993775"/>
          </a:xfrm>
          <a:custGeom>
            <a:avLst/>
            <a:gdLst>
              <a:gd name="T0" fmla="*/ 582 w 583"/>
              <a:gd name="T1" fmla="*/ 625 h 626"/>
              <a:gd name="T2" fmla="*/ 569 w 583"/>
              <a:gd name="T3" fmla="*/ 562 h 626"/>
              <a:gd name="T4" fmla="*/ 547 w 583"/>
              <a:gd name="T5" fmla="*/ 493 h 626"/>
              <a:gd name="T6" fmla="*/ 520 w 583"/>
              <a:gd name="T7" fmla="*/ 417 h 626"/>
              <a:gd name="T8" fmla="*/ 486 w 583"/>
              <a:gd name="T9" fmla="*/ 344 h 626"/>
              <a:gd name="T10" fmla="*/ 451 w 583"/>
              <a:gd name="T11" fmla="*/ 283 h 626"/>
              <a:gd name="T12" fmla="*/ 416 w 583"/>
              <a:gd name="T13" fmla="*/ 229 h 626"/>
              <a:gd name="T14" fmla="*/ 350 w 583"/>
              <a:gd name="T15" fmla="*/ 157 h 626"/>
              <a:gd name="T16" fmla="*/ 300 w 583"/>
              <a:gd name="T17" fmla="*/ 108 h 626"/>
              <a:gd name="T18" fmla="*/ 257 w 583"/>
              <a:gd name="T19" fmla="*/ 70 h 626"/>
              <a:gd name="T20" fmla="*/ 190 w 583"/>
              <a:gd name="T21" fmla="*/ 38 h 626"/>
              <a:gd name="T22" fmla="*/ 114 w 583"/>
              <a:gd name="T23" fmla="*/ 13 h 626"/>
              <a:gd name="T24" fmla="*/ 56 w 583"/>
              <a:gd name="T25" fmla="*/ 0 h 626"/>
              <a:gd name="T26" fmla="*/ 0 w 583"/>
              <a:gd name="T27" fmla="*/ 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83" h="626">
                <a:moveTo>
                  <a:pt x="582" y="625"/>
                </a:moveTo>
                <a:lnTo>
                  <a:pt x="569" y="562"/>
                </a:lnTo>
                <a:lnTo>
                  <a:pt x="547" y="493"/>
                </a:lnTo>
                <a:lnTo>
                  <a:pt x="520" y="417"/>
                </a:lnTo>
                <a:lnTo>
                  <a:pt x="486" y="344"/>
                </a:lnTo>
                <a:lnTo>
                  <a:pt x="451" y="283"/>
                </a:lnTo>
                <a:lnTo>
                  <a:pt x="416" y="229"/>
                </a:lnTo>
                <a:lnTo>
                  <a:pt x="350" y="157"/>
                </a:lnTo>
                <a:lnTo>
                  <a:pt x="300" y="108"/>
                </a:lnTo>
                <a:lnTo>
                  <a:pt x="257" y="70"/>
                </a:lnTo>
                <a:lnTo>
                  <a:pt x="190" y="38"/>
                </a:lnTo>
                <a:lnTo>
                  <a:pt x="114" y="13"/>
                </a:lnTo>
                <a:lnTo>
                  <a:pt x="56" y="0"/>
                </a:lnTo>
                <a:lnTo>
                  <a:pt x="0" y="0"/>
                </a:lnTo>
              </a:path>
            </a:pathLst>
          </a:custGeom>
          <a:noFill/>
          <a:ln w="25400" cap="rnd" cmpd="sng">
            <a:solidFill>
              <a:srgbClr val="0153A5"/>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defRPr/>
            </a:pPr>
            <a:endParaRPr lang="en-US" sz="1200" b="1">
              <a:solidFill>
                <a:srgbClr val="1203C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Line 21"/>
          <p:cNvSpPr>
            <a:spLocks noChangeShapeType="1"/>
          </p:cNvSpPr>
          <p:nvPr/>
        </p:nvSpPr>
        <p:spPr bwMode="auto">
          <a:xfrm>
            <a:off x="3287279" y="5514685"/>
            <a:ext cx="790575" cy="0"/>
          </a:xfrm>
          <a:prstGeom prst="line">
            <a:avLst/>
          </a:prstGeom>
          <a:noFill/>
          <a:ln w="25400">
            <a:solidFill>
              <a:srgbClr val="0153A5"/>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1200" b="1">
              <a:solidFill>
                <a:srgbClr val="1203C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 name="Rectangle 22"/>
          <p:cNvSpPr>
            <a:spLocks noChangeArrowheads="1"/>
          </p:cNvSpPr>
          <p:nvPr/>
        </p:nvSpPr>
        <p:spPr bwMode="auto">
          <a:xfrm>
            <a:off x="7973873" y="3043847"/>
            <a:ext cx="1156086" cy="554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fontAlgn="base" hangingPunct="0">
              <a:spcBef>
                <a:spcPct val="0"/>
              </a:spcBef>
              <a:spcAft>
                <a:spcPct val="0"/>
              </a:spcAft>
              <a:defRPr/>
            </a:pPr>
            <a:r>
              <a:rPr lang="en-US" altLang="en-US" sz="1500" dirty="0">
                <a:latin typeface="Open Sans" panose="020B0606030504020204" pitchFamily="34" charset="0"/>
                <a:ea typeface="Open Sans" panose="020B0606030504020204" pitchFamily="34" charset="0"/>
                <a:cs typeface="Open Sans" panose="020B0606030504020204" pitchFamily="34" charset="0"/>
              </a:rPr>
              <a:t>Increasing</a:t>
            </a:r>
            <a:br>
              <a:rPr lang="en-US" altLang="en-US" sz="1500" dirty="0">
                <a:latin typeface="Open Sans" panose="020B0606030504020204" pitchFamily="34" charset="0"/>
                <a:ea typeface="Open Sans" panose="020B0606030504020204" pitchFamily="34" charset="0"/>
                <a:cs typeface="Open Sans" panose="020B0606030504020204" pitchFamily="34" charset="0"/>
              </a:rPr>
            </a:br>
            <a:r>
              <a:rPr lang="en-US" altLang="en-US" sz="1500" dirty="0">
                <a:latin typeface="Open Sans" panose="020B0606030504020204" pitchFamily="34" charset="0"/>
                <a:ea typeface="Open Sans" panose="020B0606030504020204" pitchFamily="34" charset="0"/>
                <a:cs typeface="Open Sans" panose="020B0606030504020204" pitchFamily="34" charset="0"/>
              </a:rPr>
              <a:t>Preference</a:t>
            </a:r>
          </a:p>
        </p:txBody>
      </p:sp>
      <p:sp>
        <p:nvSpPr>
          <p:cNvPr id="22" name="Rectangle 23"/>
          <p:cNvSpPr>
            <a:spLocks noChangeArrowheads="1"/>
          </p:cNvSpPr>
          <p:nvPr/>
        </p:nvSpPr>
        <p:spPr bwMode="auto">
          <a:xfrm>
            <a:off x="7973873" y="4339247"/>
            <a:ext cx="1177566" cy="554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fontAlgn="base" hangingPunct="0">
              <a:spcBef>
                <a:spcPct val="0"/>
              </a:spcBef>
              <a:spcAft>
                <a:spcPct val="0"/>
              </a:spcAft>
              <a:defRPr/>
            </a:pPr>
            <a:r>
              <a:rPr lang="en-US" altLang="en-US" sz="1500" dirty="0">
                <a:latin typeface="Open Sans" panose="020B0606030504020204" pitchFamily="34" charset="0"/>
                <a:ea typeface="Open Sans" panose="020B0606030504020204" pitchFamily="34" charset="0"/>
                <a:cs typeface="Open Sans" panose="020B0606030504020204" pitchFamily="34" charset="0"/>
              </a:rPr>
              <a:t>Decreasing</a:t>
            </a:r>
            <a:br>
              <a:rPr lang="en-US" altLang="en-US" sz="1500" dirty="0">
                <a:latin typeface="Open Sans" panose="020B0606030504020204" pitchFamily="34" charset="0"/>
                <a:ea typeface="Open Sans" panose="020B0606030504020204" pitchFamily="34" charset="0"/>
                <a:cs typeface="Open Sans" panose="020B0606030504020204" pitchFamily="34" charset="0"/>
              </a:rPr>
            </a:br>
            <a:r>
              <a:rPr lang="en-US" altLang="en-US" sz="1500" dirty="0">
                <a:latin typeface="Open Sans" panose="020B0606030504020204" pitchFamily="34" charset="0"/>
                <a:ea typeface="Open Sans" panose="020B0606030504020204" pitchFamily="34" charset="0"/>
                <a:cs typeface="Open Sans" panose="020B0606030504020204" pitchFamily="34" charset="0"/>
              </a:rPr>
              <a:t>Preference</a:t>
            </a:r>
          </a:p>
        </p:txBody>
      </p:sp>
      <p:sp>
        <p:nvSpPr>
          <p:cNvPr id="23" name="Line 24"/>
          <p:cNvSpPr>
            <a:spLocks noChangeShapeType="1"/>
          </p:cNvSpPr>
          <p:nvPr/>
        </p:nvSpPr>
        <p:spPr bwMode="auto">
          <a:xfrm>
            <a:off x="8399218" y="5777089"/>
            <a:ext cx="790575" cy="0"/>
          </a:xfrm>
          <a:prstGeom prst="line">
            <a:avLst/>
          </a:prstGeom>
          <a:noFill/>
          <a:ln w="25400">
            <a:solidFill>
              <a:srgbClr val="0153A5"/>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1200" b="1">
              <a:solidFill>
                <a:srgbClr val="1203C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4" name="Oval 25"/>
          <p:cNvSpPr>
            <a:spLocks noChangeArrowheads="1"/>
          </p:cNvSpPr>
          <p:nvPr/>
        </p:nvSpPr>
        <p:spPr bwMode="auto">
          <a:xfrm>
            <a:off x="2658628" y="4754705"/>
            <a:ext cx="63500" cy="63500"/>
          </a:xfrm>
          <a:prstGeom prst="ellipse">
            <a:avLst/>
          </a:prstGeom>
          <a:solidFill>
            <a:srgbClr val="0153A5"/>
          </a:solidFill>
          <a:ln w="12700">
            <a:solidFill>
              <a:schemeClr val="tx2"/>
            </a:solidFill>
            <a:round/>
            <a:headEnd/>
            <a:tailEnd/>
          </a:ln>
          <a:effectLst/>
        </p:spPr>
        <p:txBody>
          <a:bodyPr wrap="none" anchor="ctr"/>
          <a:lstStyle/>
          <a:p>
            <a:pPr algn="ctr" eaLnBrk="0" fontAlgn="base" hangingPunct="0">
              <a:spcBef>
                <a:spcPct val="0"/>
              </a:spcBef>
              <a:spcAft>
                <a:spcPct val="0"/>
              </a:spcAft>
              <a:defRPr/>
            </a:pPr>
            <a:endParaRPr lang="en-US" sz="1200" b="1">
              <a:solidFill>
                <a:srgbClr val="1203C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TextBox 2">
            <a:extLst>
              <a:ext uri="{FF2B5EF4-FFF2-40B4-BE49-F238E27FC236}">
                <a16:creationId xmlns:a16="http://schemas.microsoft.com/office/drawing/2014/main" id="{3445C5B8-AB5A-4F92-99AD-99728EE11E8E}"/>
              </a:ext>
            </a:extLst>
          </p:cNvPr>
          <p:cNvSpPr txBox="1"/>
          <p:nvPr/>
        </p:nvSpPr>
        <p:spPr>
          <a:xfrm flipH="1">
            <a:off x="9151438" y="4312944"/>
            <a:ext cx="2933724" cy="369332"/>
          </a:xfrm>
          <a:prstGeom prst="rect">
            <a:avLst/>
          </a:prstGeom>
          <a:noFill/>
        </p:spPr>
        <p:txBody>
          <a:bodyPr wrap="square" rtlCol="0">
            <a:spAutoFit/>
          </a:bodyPr>
          <a:lstStyle/>
          <a:p>
            <a:r>
              <a:rPr lang="en-US" dirty="0"/>
              <a:t>(e.g., Waiting time, Price)</a:t>
            </a:r>
          </a:p>
        </p:txBody>
      </p:sp>
      <p:sp>
        <p:nvSpPr>
          <p:cNvPr id="25" name="TextBox 24">
            <a:extLst>
              <a:ext uri="{FF2B5EF4-FFF2-40B4-BE49-F238E27FC236}">
                <a16:creationId xmlns:a16="http://schemas.microsoft.com/office/drawing/2014/main" id="{9A3E2B81-3800-4356-B475-F7049EAD35EA}"/>
              </a:ext>
            </a:extLst>
          </p:cNvPr>
          <p:cNvSpPr txBox="1"/>
          <p:nvPr/>
        </p:nvSpPr>
        <p:spPr>
          <a:xfrm flipH="1">
            <a:off x="9151439" y="2952156"/>
            <a:ext cx="2405874" cy="369332"/>
          </a:xfrm>
          <a:prstGeom prst="rect">
            <a:avLst/>
          </a:prstGeom>
          <a:noFill/>
        </p:spPr>
        <p:txBody>
          <a:bodyPr wrap="square" rtlCol="0">
            <a:spAutoFit/>
          </a:bodyPr>
          <a:lstStyle/>
          <a:p>
            <a:r>
              <a:rPr lang="en-US" dirty="0"/>
              <a:t>(e.g., Service quality)</a:t>
            </a:r>
          </a:p>
        </p:txBody>
      </p:sp>
    </p:spTree>
    <p:extLst>
      <p:ext uri="{BB962C8B-B14F-4D97-AF65-F5344CB8AC3E}">
        <p14:creationId xmlns:p14="http://schemas.microsoft.com/office/powerpoint/2010/main" val="31412553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B840944-D924-40C0-BB1D-22782CFB4D6C}"/>
              </a:ext>
            </a:extLst>
          </p:cNvPr>
          <p:cNvSpPr>
            <a:spLocks noGrp="1"/>
          </p:cNvSpPr>
          <p:nvPr>
            <p:ph type="title"/>
          </p:nvPr>
        </p:nvSpPr>
        <p:spPr/>
        <p:txBody>
          <a:bodyPr/>
          <a:lstStyle/>
          <a:p>
            <a:endParaRPr lang="en-US"/>
          </a:p>
        </p:txBody>
      </p:sp>
      <p:sp>
        <p:nvSpPr>
          <p:cNvPr id="8" name="Content Placeholder 7">
            <a:extLst>
              <a:ext uri="{FF2B5EF4-FFF2-40B4-BE49-F238E27FC236}">
                <a16:creationId xmlns:a16="http://schemas.microsoft.com/office/drawing/2014/main" id="{4B87D446-7997-405E-8308-86798FC216B3}"/>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072EB30A-8C08-4D60-B0FE-4847E2790F35}"/>
              </a:ext>
            </a:extLst>
          </p:cNvPr>
          <p:cNvPicPr>
            <a:picLocks noChangeAspect="1"/>
          </p:cNvPicPr>
          <p:nvPr/>
        </p:nvPicPr>
        <p:blipFill>
          <a:blip r:embed="rId2"/>
          <a:stretch>
            <a:fillRect/>
          </a:stretch>
        </p:blipFill>
        <p:spPr>
          <a:xfrm>
            <a:off x="65988" y="101903"/>
            <a:ext cx="12192000" cy="5856859"/>
          </a:xfrm>
          <a:prstGeom prst="rect">
            <a:avLst/>
          </a:prstGeom>
        </p:spPr>
      </p:pic>
    </p:spTree>
    <p:extLst>
      <p:ext uri="{BB962C8B-B14F-4D97-AF65-F5344CB8AC3E}">
        <p14:creationId xmlns:p14="http://schemas.microsoft.com/office/powerpoint/2010/main" val="164787375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0DF6B-1788-4D88-8E36-7A11BEFCCAB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F33D2C6-60A9-4034-AA7C-58189531ED26}"/>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42BFE6D4-3EBC-4887-A0D5-72D674773178}"/>
              </a:ext>
            </a:extLst>
          </p:cNvPr>
          <p:cNvPicPr>
            <a:picLocks noChangeAspect="1"/>
          </p:cNvPicPr>
          <p:nvPr/>
        </p:nvPicPr>
        <p:blipFill>
          <a:blip r:embed="rId2"/>
          <a:stretch>
            <a:fillRect/>
          </a:stretch>
        </p:blipFill>
        <p:spPr>
          <a:xfrm>
            <a:off x="0" y="284706"/>
            <a:ext cx="12192000" cy="6288588"/>
          </a:xfrm>
          <a:prstGeom prst="rect">
            <a:avLst/>
          </a:prstGeom>
        </p:spPr>
      </p:pic>
      <p:sp>
        <p:nvSpPr>
          <p:cNvPr id="6" name="TextBox 5">
            <a:extLst>
              <a:ext uri="{FF2B5EF4-FFF2-40B4-BE49-F238E27FC236}">
                <a16:creationId xmlns:a16="http://schemas.microsoft.com/office/drawing/2014/main" id="{284C80B2-604D-4CA9-BDEF-2A20533D962B}"/>
              </a:ext>
            </a:extLst>
          </p:cNvPr>
          <p:cNvSpPr txBox="1"/>
          <p:nvPr/>
        </p:nvSpPr>
        <p:spPr>
          <a:xfrm>
            <a:off x="1026373" y="633440"/>
            <a:ext cx="4968027" cy="369332"/>
          </a:xfrm>
          <a:prstGeom prst="rect">
            <a:avLst/>
          </a:prstGeom>
          <a:noFill/>
        </p:spPr>
        <p:txBody>
          <a:bodyPr wrap="none" rtlCol="0">
            <a:spAutoFit/>
          </a:bodyPr>
          <a:lstStyle/>
          <a:p>
            <a:r>
              <a:rPr lang="en-US" dirty="0"/>
              <a:t>Three colored lines represent three segments. </a:t>
            </a:r>
          </a:p>
        </p:txBody>
      </p:sp>
    </p:spTree>
    <p:extLst>
      <p:ext uri="{BB962C8B-B14F-4D97-AF65-F5344CB8AC3E}">
        <p14:creationId xmlns:p14="http://schemas.microsoft.com/office/powerpoint/2010/main" val="68439001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EB055-91E9-498D-905D-55C29DEF998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C36C148-02D3-4DA1-82E1-307D7FA979A8}"/>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D9A9A6B-0BB4-47CC-BA8B-63D8108DD054}"/>
              </a:ext>
            </a:extLst>
          </p:cNvPr>
          <p:cNvPicPr>
            <a:picLocks noChangeAspect="1"/>
          </p:cNvPicPr>
          <p:nvPr/>
        </p:nvPicPr>
        <p:blipFill>
          <a:blip r:embed="rId2"/>
          <a:stretch>
            <a:fillRect/>
          </a:stretch>
        </p:blipFill>
        <p:spPr>
          <a:xfrm>
            <a:off x="1941395" y="0"/>
            <a:ext cx="8309210" cy="6858000"/>
          </a:xfrm>
          <a:prstGeom prst="rect">
            <a:avLst/>
          </a:prstGeom>
        </p:spPr>
      </p:pic>
    </p:spTree>
    <p:extLst>
      <p:ext uri="{BB962C8B-B14F-4D97-AF65-F5344CB8AC3E}">
        <p14:creationId xmlns:p14="http://schemas.microsoft.com/office/powerpoint/2010/main" val="342260382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D582B-B1F5-4FE1-BC0C-C7608AB2E57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39E51BE-6235-4D59-8C3F-1E58113F98A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8CD38242-5F36-40BB-AD55-A06F0D30D89F}"/>
              </a:ext>
            </a:extLst>
          </p:cNvPr>
          <p:cNvPicPr>
            <a:picLocks noChangeAspect="1"/>
          </p:cNvPicPr>
          <p:nvPr/>
        </p:nvPicPr>
        <p:blipFill>
          <a:blip r:embed="rId2"/>
          <a:stretch>
            <a:fillRect/>
          </a:stretch>
        </p:blipFill>
        <p:spPr>
          <a:xfrm>
            <a:off x="-50800" y="168359"/>
            <a:ext cx="12192000" cy="5635162"/>
          </a:xfrm>
          <a:prstGeom prst="rect">
            <a:avLst/>
          </a:prstGeom>
        </p:spPr>
      </p:pic>
    </p:spTree>
    <p:extLst>
      <p:ext uri="{BB962C8B-B14F-4D97-AF65-F5344CB8AC3E}">
        <p14:creationId xmlns:p14="http://schemas.microsoft.com/office/powerpoint/2010/main" val="157376901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Interpreting Preference Maps</a:t>
            </a:r>
            <a:endParaRPr lang="en-US" dirty="0"/>
          </a:p>
        </p:txBody>
      </p:sp>
      <p:sp>
        <p:nvSpPr>
          <p:cNvPr id="4" name="Content Placeholder 3"/>
          <p:cNvSpPr>
            <a:spLocks noGrp="1"/>
          </p:cNvSpPr>
          <p:nvPr>
            <p:ph sz="half" idx="1"/>
          </p:nvPr>
        </p:nvSpPr>
        <p:spPr>
          <a:xfrm>
            <a:off x="-910569" y="1730310"/>
            <a:ext cx="5181600" cy="4351338"/>
          </a:xfrm>
        </p:spPr>
        <p:txBody>
          <a:bodyPr anchor="t" anchorCtr="0">
            <a:normAutofit fontScale="70000" lnSpcReduction="20000"/>
          </a:bodyPr>
          <a:lstStyle/>
          <a:p>
            <a:pPr marL="0" indent="0" algn="ctr">
              <a:buNone/>
            </a:pPr>
            <a:r>
              <a:rPr lang="en-US" altLang="en-US" sz="4000" b="1" dirty="0">
                <a:solidFill>
                  <a:srgbClr val="0153A5"/>
                </a:solidFill>
              </a:rPr>
              <a:t>Ideal-Point Map</a:t>
            </a:r>
          </a:p>
          <a:p>
            <a:pPr marL="0" indent="0" algn="ctr">
              <a:buNone/>
            </a:pPr>
            <a:endParaRPr lang="en-US" altLang="en-US" b="1" dirty="0">
              <a:solidFill>
                <a:srgbClr val="0153A5"/>
              </a:solidFill>
            </a:endParaRPr>
          </a:p>
          <a:p>
            <a:pPr marL="0" indent="0" algn="ctr">
              <a:buNone/>
            </a:pPr>
            <a:endParaRPr lang="en-US" altLang="en-US" b="1" dirty="0">
              <a:solidFill>
                <a:srgbClr val="0153A5"/>
              </a:solidFill>
            </a:endParaRPr>
          </a:p>
          <a:p>
            <a:pPr marL="0" indent="0" algn="ctr">
              <a:buNone/>
            </a:pPr>
            <a:endParaRPr lang="en-US" altLang="en-US" b="1" dirty="0">
              <a:solidFill>
                <a:srgbClr val="0153A5"/>
              </a:solidFill>
            </a:endParaRPr>
          </a:p>
          <a:p>
            <a:pPr marL="0" indent="0" algn="ctr">
              <a:buNone/>
            </a:pPr>
            <a:endParaRPr lang="en-US" altLang="en-US" b="1" dirty="0">
              <a:solidFill>
                <a:srgbClr val="0153A5"/>
              </a:solidFill>
            </a:endParaRPr>
          </a:p>
          <a:p>
            <a:pPr marL="0" indent="0" algn="ctr">
              <a:buNone/>
            </a:pPr>
            <a:endParaRPr lang="en-US" altLang="en-US" b="1" dirty="0">
              <a:solidFill>
                <a:srgbClr val="0153A5"/>
              </a:solidFill>
            </a:endParaRPr>
          </a:p>
          <a:p>
            <a:pPr marL="0" indent="0" algn="ctr">
              <a:buNone/>
            </a:pPr>
            <a:endParaRPr lang="en-US" altLang="en-US" sz="2200" i="1" dirty="0"/>
          </a:p>
          <a:p>
            <a:pPr marL="0" indent="0" algn="ctr">
              <a:buNone/>
            </a:pPr>
            <a:endParaRPr lang="en-US" altLang="en-US" sz="2200" i="1" dirty="0"/>
          </a:p>
          <a:p>
            <a:pPr marL="0" indent="0" algn="ctr">
              <a:buNone/>
            </a:pPr>
            <a:endParaRPr lang="en-US" altLang="en-US" sz="2200" i="1" dirty="0"/>
          </a:p>
          <a:p>
            <a:pPr marL="0" indent="0" algn="ctr">
              <a:buNone/>
            </a:pPr>
            <a:endParaRPr lang="en-US" altLang="en-US" sz="2200" i="1" dirty="0"/>
          </a:p>
          <a:p>
            <a:pPr marL="0" indent="0" algn="ctr">
              <a:buNone/>
            </a:pPr>
            <a:endParaRPr lang="en-US" altLang="en-US" sz="2200" i="1" dirty="0"/>
          </a:p>
          <a:p>
            <a:pPr marL="0" indent="0" algn="ctr">
              <a:lnSpc>
                <a:spcPct val="120000"/>
              </a:lnSpc>
              <a:spcBef>
                <a:spcPts val="600"/>
              </a:spcBef>
              <a:spcAft>
                <a:spcPts val="600"/>
              </a:spcAft>
              <a:buNone/>
            </a:pPr>
            <a:r>
              <a:rPr lang="en-US" altLang="en-US" sz="2200" i="1" dirty="0"/>
              <a:t>(a)</a:t>
            </a:r>
            <a:br>
              <a:rPr lang="en-US" altLang="en-US" sz="2200" i="1" dirty="0"/>
            </a:br>
            <a:r>
              <a:rPr lang="en-US" altLang="en-US" sz="2200" i="1" dirty="0"/>
              <a:t>A is preferred twice as much as B.</a:t>
            </a:r>
            <a:br>
              <a:rPr lang="en-US" altLang="en-US" sz="2200" i="1" dirty="0"/>
            </a:br>
            <a:r>
              <a:rPr lang="en-US" altLang="en-US" sz="2200" i="1" dirty="0"/>
              <a:t>(</a:t>
            </a:r>
            <a:r>
              <a:rPr lang="en-US" altLang="en-US" sz="2200" i="1" dirty="0" err="1"/>
              <a:t>dIB</a:t>
            </a:r>
            <a:r>
              <a:rPr lang="en-US" altLang="en-US" sz="2200" i="1" dirty="0"/>
              <a:t> = 2dIA)</a:t>
            </a:r>
          </a:p>
        </p:txBody>
      </p:sp>
      <p:sp>
        <p:nvSpPr>
          <p:cNvPr id="5" name="Content Placeholder 4"/>
          <p:cNvSpPr>
            <a:spLocks noGrp="1"/>
          </p:cNvSpPr>
          <p:nvPr>
            <p:ph sz="half" idx="2"/>
          </p:nvPr>
        </p:nvSpPr>
        <p:spPr>
          <a:xfrm>
            <a:off x="3990841" y="1567905"/>
            <a:ext cx="5893557" cy="4678007"/>
          </a:xfrm>
        </p:spPr>
        <p:txBody>
          <a:bodyPr anchor="t" anchorCtr="0">
            <a:normAutofit fontScale="70000" lnSpcReduction="20000"/>
          </a:bodyPr>
          <a:lstStyle/>
          <a:p>
            <a:pPr marL="0" indent="0" algn="ctr">
              <a:buNone/>
            </a:pPr>
            <a:r>
              <a:rPr lang="en-US" altLang="en-US" sz="4000" b="1" dirty="0">
                <a:solidFill>
                  <a:srgbClr val="0153A5"/>
                </a:solidFill>
              </a:rPr>
              <a:t>Vector Map</a:t>
            </a:r>
          </a:p>
          <a:p>
            <a:pPr marL="0" indent="0" algn="ctr">
              <a:buNone/>
            </a:pPr>
            <a:endParaRPr lang="en-US" b="1" dirty="0">
              <a:solidFill>
                <a:srgbClr val="0153A5"/>
              </a:solidFill>
            </a:endParaRPr>
          </a:p>
          <a:p>
            <a:pPr marL="0" indent="0" algn="ctr">
              <a:buNone/>
            </a:pPr>
            <a:endParaRPr lang="en-US" b="1" dirty="0">
              <a:solidFill>
                <a:srgbClr val="0153A5"/>
              </a:solidFill>
            </a:endParaRPr>
          </a:p>
          <a:p>
            <a:pPr marL="0" indent="0" algn="ctr">
              <a:buNone/>
            </a:pPr>
            <a:endParaRPr lang="en-US" b="1" dirty="0">
              <a:solidFill>
                <a:srgbClr val="0153A5"/>
              </a:solidFill>
            </a:endParaRPr>
          </a:p>
          <a:p>
            <a:pPr marL="0" indent="0" algn="ctr">
              <a:buNone/>
            </a:pPr>
            <a:endParaRPr lang="en-US" b="1" dirty="0">
              <a:solidFill>
                <a:srgbClr val="0153A5"/>
              </a:solidFill>
            </a:endParaRPr>
          </a:p>
          <a:p>
            <a:pPr marL="0" indent="0" algn="ctr">
              <a:buNone/>
            </a:pPr>
            <a:endParaRPr lang="en-US" b="1" dirty="0">
              <a:solidFill>
                <a:srgbClr val="0153A5"/>
              </a:solidFill>
            </a:endParaRPr>
          </a:p>
          <a:p>
            <a:pPr marL="0" indent="0" algn="ctr">
              <a:buNone/>
            </a:pPr>
            <a:endParaRPr lang="en-US" b="1" dirty="0">
              <a:solidFill>
                <a:srgbClr val="0153A5"/>
              </a:solidFill>
            </a:endParaRPr>
          </a:p>
          <a:p>
            <a:pPr marL="0" indent="0" algn="ctr">
              <a:buNone/>
            </a:pPr>
            <a:endParaRPr lang="en-US" b="1" dirty="0">
              <a:solidFill>
                <a:srgbClr val="0153A5"/>
              </a:solidFill>
            </a:endParaRPr>
          </a:p>
          <a:p>
            <a:pPr marL="0" indent="0" algn="ctr">
              <a:buNone/>
            </a:pPr>
            <a:endParaRPr lang="en-US" b="1" dirty="0">
              <a:solidFill>
                <a:srgbClr val="0153A5"/>
              </a:solidFill>
            </a:endParaRPr>
          </a:p>
          <a:p>
            <a:pPr marL="0" indent="0" algn="ctr">
              <a:buNone/>
            </a:pPr>
            <a:endParaRPr lang="en-US" b="1" dirty="0">
              <a:solidFill>
                <a:srgbClr val="0153A5"/>
              </a:solidFill>
            </a:endParaRPr>
          </a:p>
          <a:p>
            <a:pPr marL="0" indent="0" algn="ctr">
              <a:buNone/>
            </a:pPr>
            <a:endParaRPr lang="en-US" b="1" dirty="0">
              <a:solidFill>
                <a:srgbClr val="0153A5"/>
              </a:solidFill>
            </a:endParaRPr>
          </a:p>
          <a:p>
            <a:pPr marL="0" indent="0" algn="ctr">
              <a:lnSpc>
                <a:spcPct val="120000"/>
              </a:lnSpc>
              <a:spcBef>
                <a:spcPts val="600"/>
              </a:spcBef>
              <a:spcAft>
                <a:spcPts val="600"/>
              </a:spcAft>
              <a:buNone/>
            </a:pPr>
            <a:r>
              <a:rPr lang="en-US" altLang="en-US" sz="2200" b="1" dirty="0">
                <a:solidFill>
                  <a:srgbClr val="0153A5"/>
                </a:solidFill>
              </a:rPr>
              <a:t>(b)</a:t>
            </a:r>
            <a:br>
              <a:rPr lang="en-US" altLang="en-US" sz="2200" i="1" dirty="0"/>
            </a:br>
            <a:r>
              <a:rPr lang="en-US" altLang="en-US" sz="2200" i="1" dirty="0"/>
              <a:t>A</a:t>
            </a:r>
            <a:r>
              <a:rPr lang="en-US" altLang="en-US" sz="2200" dirty="0"/>
              <a:t> is preferred to </a:t>
            </a:r>
            <a:r>
              <a:rPr lang="en-US" altLang="en-US" sz="2200" i="1" dirty="0"/>
              <a:t>B</a:t>
            </a:r>
            <a:r>
              <a:rPr lang="en-US" altLang="en-US" sz="2200" dirty="0"/>
              <a:t> and </a:t>
            </a:r>
            <a:r>
              <a:rPr lang="en-US" altLang="en-US" sz="2200" i="1" dirty="0"/>
              <a:t>B</a:t>
            </a:r>
            <a:r>
              <a:rPr lang="en-US" altLang="en-US" sz="2200" dirty="0"/>
              <a:t> is preferred to </a:t>
            </a:r>
            <a:r>
              <a:rPr lang="en-US" altLang="en-US" sz="2200" i="1" dirty="0"/>
              <a:t>C</a:t>
            </a:r>
            <a:r>
              <a:rPr lang="en-US" altLang="en-US" sz="2200" dirty="0"/>
              <a:t>. </a:t>
            </a:r>
          </a:p>
          <a:p>
            <a:pPr marL="0" indent="0" algn="ctr">
              <a:lnSpc>
                <a:spcPct val="120000"/>
              </a:lnSpc>
              <a:spcBef>
                <a:spcPts val="600"/>
              </a:spcBef>
              <a:spcAft>
                <a:spcPts val="600"/>
              </a:spcAft>
              <a:buNone/>
            </a:pPr>
            <a:r>
              <a:rPr lang="en-US" altLang="en-US" sz="2200" dirty="0"/>
              <a:t>With reference to </a:t>
            </a:r>
            <a:r>
              <a:rPr lang="en-US" altLang="en-US" sz="2200" i="1" dirty="0"/>
              <a:t>A</a:t>
            </a:r>
            <a:r>
              <a:rPr lang="en-US" altLang="en-US" sz="2200" dirty="0"/>
              <a:t>, </a:t>
            </a:r>
            <a:r>
              <a:rPr lang="en-US" altLang="en-US" sz="2200" i="1" dirty="0"/>
              <a:t>C</a:t>
            </a:r>
            <a:r>
              <a:rPr lang="en-US" altLang="en-US" sz="2200" dirty="0"/>
              <a:t> is preferred half as much as </a:t>
            </a:r>
            <a:r>
              <a:rPr lang="en-US" altLang="en-US" sz="2200" i="1" dirty="0"/>
              <a:t>B</a:t>
            </a:r>
            <a:r>
              <a:rPr lang="en-US" altLang="en-US" sz="2200" dirty="0"/>
              <a:t>  (</a:t>
            </a:r>
            <a:r>
              <a:rPr lang="en-US" altLang="en-US" sz="2200" i="1" dirty="0" err="1"/>
              <a:t>d</a:t>
            </a:r>
            <a:r>
              <a:rPr lang="en-US" altLang="en-US" sz="2200" i="1" baseline="-25000" dirty="0" err="1"/>
              <a:t>AC</a:t>
            </a:r>
            <a:r>
              <a:rPr lang="en-US" altLang="en-US" sz="2200" dirty="0"/>
              <a:t> = 2</a:t>
            </a:r>
            <a:r>
              <a:rPr lang="en-US" altLang="en-US" sz="2200" i="1" dirty="0"/>
              <a:t>d</a:t>
            </a:r>
            <a:r>
              <a:rPr lang="en-US" altLang="en-US" sz="2200" i="1" baseline="-25000" dirty="0"/>
              <a:t>AB</a:t>
            </a:r>
            <a:r>
              <a:rPr lang="en-US" altLang="en-US" sz="2200" dirty="0"/>
              <a:t>)</a:t>
            </a:r>
            <a:endParaRPr lang="en-US" sz="2200" dirty="0"/>
          </a:p>
        </p:txBody>
      </p:sp>
      <p:grpSp>
        <p:nvGrpSpPr>
          <p:cNvPr id="6" name="Group 5"/>
          <p:cNvGrpSpPr/>
          <p:nvPr/>
        </p:nvGrpSpPr>
        <p:grpSpPr>
          <a:xfrm>
            <a:off x="77552" y="2560709"/>
            <a:ext cx="3222625" cy="2559051"/>
            <a:chOff x="628650" y="2243570"/>
            <a:chExt cx="3222625" cy="2559051"/>
          </a:xfrm>
        </p:grpSpPr>
        <p:sp>
          <p:nvSpPr>
            <p:cNvPr id="7" name="Oval 7"/>
            <p:cNvSpPr>
              <a:spLocks noChangeArrowheads="1"/>
            </p:cNvSpPr>
            <p:nvPr/>
          </p:nvSpPr>
          <p:spPr bwMode="auto">
            <a:xfrm>
              <a:off x="2646363" y="2870633"/>
              <a:ext cx="68263" cy="69850"/>
            </a:xfrm>
            <a:prstGeom prst="ellipse">
              <a:avLst/>
            </a:prstGeom>
            <a:solidFill>
              <a:srgbClr val="0153A5"/>
            </a:solidFill>
            <a:ln w="12700">
              <a:solidFill>
                <a:srgbClr val="0153A5"/>
              </a:solidFill>
              <a:round/>
              <a:headEnd/>
              <a:tailEnd/>
            </a:ln>
            <a:effectLst/>
          </p:spPr>
          <p:txBody>
            <a:bodyPr wrap="none" anchor="ctr"/>
            <a:lstStyle/>
            <a:p>
              <a:pPr algn="ctr" eaLnBrk="0" fontAlgn="base" hangingPunct="0">
                <a:spcBef>
                  <a:spcPct val="0"/>
                </a:spcBef>
                <a:spcAft>
                  <a:spcPct val="0"/>
                </a:spcAft>
                <a:defRPr/>
              </a:pPr>
              <a:endParaRPr lang="en-US" sz="1200" b="1">
                <a:solidFill>
                  <a:srgbClr val="1203C2"/>
                </a:solidFill>
              </a:endParaRPr>
            </a:p>
          </p:txBody>
        </p:sp>
        <p:sp>
          <p:nvSpPr>
            <p:cNvPr id="8" name="Rectangle 10"/>
            <p:cNvSpPr>
              <a:spLocks noChangeArrowheads="1"/>
            </p:cNvSpPr>
            <p:nvPr/>
          </p:nvSpPr>
          <p:spPr bwMode="auto">
            <a:xfrm>
              <a:off x="2244724" y="2243570"/>
              <a:ext cx="1222373" cy="708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gn="ctr" eaLnBrk="0" fontAlgn="base" hangingPunct="0">
                <a:spcBef>
                  <a:spcPct val="0"/>
                </a:spcBef>
                <a:spcAft>
                  <a:spcPct val="0"/>
                </a:spcAft>
                <a:defRPr/>
              </a:pPr>
              <a:r>
                <a:rPr lang="en-US" altLang="en-US" sz="2000" dirty="0"/>
                <a:t>Ideal Point (</a:t>
              </a:r>
              <a:r>
                <a:rPr lang="en-US" altLang="en-US" sz="2000" i="1" dirty="0"/>
                <a:t>I</a:t>
              </a:r>
              <a:r>
                <a:rPr lang="en-US" altLang="en-US" sz="2000" dirty="0"/>
                <a:t>)</a:t>
              </a:r>
            </a:p>
          </p:txBody>
        </p:sp>
        <p:grpSp>
          <p:nvGrpSpPr>
            <p:cNvPr id="9" name="Group 13"/>
            <p:cNvGrpSpPr>
              <a:grpSpLocks/>
            </p:cNvGrpSpPr>
            <p:nvPr/>
          </p:nvGrpSpPr>
          <p:grpSpPr bwMode="auto">
            <a:xfrm>
              <a:off x="628650" y="2384858"/>
              <a:ext cx="3222625" cy="2417763"/>
              <a:chOff x="653" y="1679"/>
              <a:chExt cx="2030" cy="1523"/>
            </a:xfrm>
          </p:grpSpPr>
          <p:sp>
            <p:nvSpPr>
              <p:cNvPr id="18" name="Line 11"/>
              <p:cNvSpPr>
                <a:spLocks noChangeShapeType="1"/>
              </p:cNvSpPr>
              <p:nvPr/>
            </p:nvSpPr>
            <p:spPr bwMode="auto">
              <a:xfrm flipV="1">
                <a:off x="1608" y="1679"/>
                <a:ext cx="0" cy="1523"/>
              </a:xfrm>
              <a:prstGeom prst="line">
                <a:avLst/>
              </a:prstGeom>
              <a:noFill/>
              <a:ln w="25400">
                <a:solidFill>
                  <a:schemeClr val="bg2">
                    <a:lumMod val="90000"/>
                  </a:schemeClr>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1200" b="1">
                  <a:solidFill>
                    <a:srgbClr val="1203C2"/>
                  </a:solidFill>
                </a:endParaRPr>
              </a:p>
            </p:txBody>
          </p:sp>
          <p:sp>
            <p:nvSpPr>
              <p:cNvPr id="19" name="Line 12"/>
              <p:cNvSpPr>
                <a:spLocks noChangeShapeType="1"/>
              </p:cNvSpPr>
              <p:nvPr/>
            </p:nvSpPr>
            <p:spPr bwMode="auto">
              <a:xfrm>
                <a:off x="653" y="2687"/>
                <a:ext cx="2030" cy="0"/>
              </a:xfrm>
              <a:prstGeom prst="line">
                <a:avLst/>
              </a:prstGeom>
              <a:noFill/>
              <a:ln w="25400">
                <a:solidFill>
                  <a:schemeClr val="bg2">
                    <a:lumMod val="90000"/>
                  </a:schemeClr>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1200" b="1">
                  <a:solidFill>
                    <a:srgbClr val="1203C2"/>
                  </a:solidFill>
                </a:endParaRPr>
              </a:p>
            </p:txBody>
          </p:sp>
        </p:grpSp>
        <p:sp>
          <p:nvSpPr>
            <p:cNvPr id="10" name="Oval 14"/>
            <p:cNvSpPr>
              <a:spLocks noChangeArrowheads="1"/>
            </p:cNvSpPr>
            <p:nvPr/>
          </p:nvSpPr>
          <p:spPr bwMode="auto">
            <a:xfrm>
              <a:off x="3049588" y="3369108"/>
              <a:ext cx="68263" cy="69850"/>
            </a:xfrm>
            <a:prstGeom prst="ellipse">
              <a:avLst/>
            </a:prstGeom>
            <a:solidFill>
              <a:srgbClr val="0153A5"/>
            </a:solidFill>
            <a:ln w="12700">
              <a:solidFill>
                <a:srgbClr val="0153A5"/>
              </a:solidFill>
              <a:round/>
              <a:headEnd/>
              <a:tailEnd/>
            </a:ln>
            <a:effectLst/>
          </p:spPr>
          <p:txBody>
            <a:bodyPr wrap="none" anchor="ctr"/>
            <a:lstStyle/>
            <a:p>
              <a:pPr algn="ctr" eaLnBrk="0" fontAlgn="base" hangingPunct="0">
                <a:spcBef>
                  <a:spcPct val="0"/>
                </a:spcBef>
                <a:spcAft>
                  <a:spcPct val="0"/>
                </a:spcAft>
                <a:defRPr/>
              </a:pPr>
              <a:endParaRPr lang="en-US" sz="1200" b="1">
                <a:solidFill>
                  <a:srgbClr val="1203C2"/>
                </a:solidFill>
              </a:endParaRPr>
            </a:p>
          </p:txBody>
        </p:sp>
        <p:sp>
          <p:nvSpPr>
            <p:cNvPr id="11" name="Oval 15"/>
            <p:cNvSpPr>
              <a:spLocks noChangeArrowheads="1"/>
            </p:cNvSpPr>
            <p:nvPr/>
          </p:nvSpPr>
          <p:spPr bwMode="auto">
            <a:xfrm>
              <a:off x="1435100" y="3777095"/>
              <a:ext cx="68263" cy="68263"/>
            </a:xfrm>
            <a:prstGeom prst="ellipse">
              <a:avLst/>
            </a:prstGeom>
            <a:solidFill>
              <a:srgbClr val="0153A5"/>
            </a:solidFill>
            <a:ln w="12700">
              <a:solidFill>
                <a:srgbClr val="0153A5"/>
              </a:solidFill>
              <a:round/>
              <a:headEnd/>
              <a:tailEnd/>
            </a:ln>
            <a:effectLst/>
          </p:spPr>
          <p:txBody>
            <a:bodyPr wrap="none" anchor="ctr"/>
            <a:lstStyle/>
            <a:p>
              <a:pPr algn="ctr" eaLnBrk="0" fontAlgn="base" hangingPunct="0">
                <a:spcBef>
                  <a:spcPct val="0"/>
                </a:spcBef>
                <a:spcAft>
                  <a:spcPct val="0"/>
                </a:spcAft>
                <a:defRPr/>
              </a:pPr>
              <a:endParaRPr lang="en-US" sz="1200" b="1">
                <a:solidFill>
                  <a:srgbClr val="1203C2"/>
                </a:solidFill>
              </a:endParaRPr>
            </a:p>
          </p:txBody>
        </p:sp>
        <p:sp>
          <p:nvSpPr>
            <p:cNvPr id="12" name="Line 16"/>
            <p:cNvSpPr>
              <a:spLocks noChangeShapeType="1"/>
            </p:cNvSpPr>
            <p:nvPr/>
          </p:nvSpPr>
          <p:spPr bwMode="auto">
            <a:xfrm flipV="1">
              <a:off x="1516063" y="2915083"/>
              <a:ext cx="1141413" cy="868363"/>
            </a:xfrm>
            <a:prstGeom prst="line">
              <a:avLst/>
            </a:prstGeom>
            <a:noFill/>
            <a:ln w="25400">
              <a:solidFill>
                <a:srgbClr val="0153A5"/>
              </a:solidFill>
              <a:round/>
              <a:headEnd type="stealth" w="med" len="lg"/>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1200" b="1">
                <a:solidFill>
                  <a:srgbClr val="1203C2"/>
                </a:solidFill>
              </a:endParaRPr>
            </a:p>
          </p:txBody>
        </p:sp>
        <p:sp>
          <p:nvSpPr>
            <p:cNvPr id="13" name="Line 17"/>
            <p:cNvSpPr>
              <a:spLocks noChangeShapeType="1"/>
            </p:cNvSpPr>
            <p:nvPr/>
          </p:nvSpPr>
          <p:spPr bwMode="auto">
            <a:xfrm>
              <a:off x="2703513" y="2930958"/>
              <a:ext cx="357188" cy="449263"/>
            </a:xfrm>
            <a:prstGeom prst="line">
              <a:avLst/>
            </a:prstGeom>
            <a:noFill/>
            <a:ln w="25400">
              <a:solidFill>
                <a:srgbClr val="0153A5"/>
              </a:solidFill>
              <a:round/>
              <a:headEnd type="stealth" w="med" len="lg"/>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1200" b="1">
                <a:solidFill>
                  <a:srgbClr val="1203C2"/>
                </a:solidFill>
              </a:endParaRPr>
            </a:p>
          </p:txBody>
        </p:sp>
        <p:sp>
          <p:nvSpPr>
            <p:cNvPr id="14" name="Rectangle 18"/>
            <p:cNvSpPr>
              <a:spLocks noChangeArrowheads="1"/>
            </p:cNvSpPr>
            <p:nvPr/>
          </p:nvSpPr>
          <p:spPr bwMode="auto">
            <a:xfrm>
              <a:off x="3159125" y="3253220"/>
              <a:ext cx="3079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US" altLang="en-US" sz="1600" i="1">
                  <a:solidFill>
                    <a:srgbClr val="0153A5"/>
                  </a:solidFill>
                </a:rPr>
                <a:t>A</a:t>
              </a:r>
            </a:p>
          </p:txBody>
        </p:sp>
        <p:sp>
          <p:nvSpPr>
            <p:cNvPr id="15" name="Rectangle 19"/>
            <p:cNvSpPr>
              <a:spLocks noChangeArrowheads="1"/>
            </p:cNvSpPr>
            <p:nvPr/>
          </p:nvSpPr>
          <p:spPr bwMode="auto">
            <a:xfrm>
              <a:off x="1104900" y="3615170"/>
              <a:ext cx="3079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US" altLang="en-US" sz="1600" i="1">
                  <a:solidFill>
                    <a:srgbClr val="0153A5"/>
                  </a:solidFill>
                </a:rPr>
                <a:t>B</a:t>
              </a:r>
            </a:p>
          </p:txBody>
        </p:sp>
        <p:sp>
          <p:nvSpPr>
            <p:cNvPr id="16" name="Rectangle 20"/>
            <p:cNvSpPr>
              <a:spLocks noChangeArrowheads="1"/>
            </p:cNvSpPr>
            <p:nvPr/>
          </p:nvSpPr>
          <p:spPr bwMode="auto">
            <a:xfrm>
              <a:off x="1687848" y="3032558"/>
              <a:ext cx="423193" cy="339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US" altLang="en-US" sz="1600" i="1" dirty="0" err="1">
                  <a:solidFill>
                    <a:srgbClr val="0153A5"/>
                  </a:solidFill>
                </a:rPr>
                <a:t>d</a:t>
              </a:r>
              <a:r>
                <a:rPr lang="en-US" altLang="en-US" sz="1600" i="1" baseline="-25000" dirty="0" err="1">
                  <a:solidFill>
                    <a:srgbClr val="0153A5"/>
                  </a:solidFill>
                </a:rPr>
                <a:t>IB</a:t>
              </a:r>
              <a:endParaRPr lang="en-US" altLang="en-US" sz="1600" i="1" baseline="-25000" dirty="0">
                <a:solidFill>
                  <a:srgbClr val="0153A5"/>
                </a:solidFill>
              </a:endParaRPr>
            </a:p>
          </p:txBody>
        </p:sp>
        <p:sp>
          <p:nvSpPr>
            <p:cNvPr id="17" name="Rectangle 21"/>
            <p:cNvSpPr>
              <a:spLocks noChangeArrowheads="1"/>
            </p:cNvSpPr>
            <p:nvPr/>
          </p:nvSpPr>
          <p:spPr bwMode="auto">
            <a:xfrm>
              <a:off x="2951163" y="2849995"/>
              <a:ext cx="417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US" altLang="en-US" sz="1600" i="1" dirty="0" err="1">
                  <a:solidFill>
                    <a:srgbClr val="0153A5"/>
                  </a:solidFill>
                </a:rPr>
                <a:t>d</a:t>
              </a:r>
              <a:r>
                <a:rPr lang="en-US" altLang="en-US" sz="1600" i="1" baseline="-25000" dirty="0" err="1">
                  <a:solidFill>
                    <a:srgbClr val="0153A5"/>
                  </a:solidFill>
                </a:rPr>
                <a:t>IA</a:t>
              </a:r>
              <a:endParaRPr lang="en-US" altLang="en-US" sz="1600" i="1" baseline="-25000" dirty="0">
                <a:solidFill>
                  <a:srgbClr val="0153A5"/>
                </a:solidFill>
              </a:endParaRPr>
            </a:p>
          </p:txBody>
        </p:sp>
      </p:grpSp>
      <p:grpSp>
        <p:nvGrpSpPr>
          <p:cNvPr id="20" name="Group 19"/>
          <p:cNvGrpSpPr/>
          <p:nvPr/>
        </p:nvGrpSpPr>
        <p:grpSpPr>
          <a:xfrm>
            <a:off x="3958679" y="2795481"/>
            <a:ext cx="4289524" cy="2420937"/>
            <a:chOff x="4586287" y="2378508"/>
            <a:chExt cx="4289524" cy="2420937"/>
          </a:xfrm>
        </p:grpSpPr>
        <p:sp>
          <p:nvSpPr>
            <p:cNvPr id="21" name="Line 4"/>
            <p:cNvSpPr>
              <a:spLocks noChangeShapeType="1"/>
            </p:cNvSpPr>
            <p:nvPr/>
          </p:nvSpPr>
          <p:spPr bwMode="auto">
            <a:xfrm flipH="1" flipV="1">
              <a:off x="6399212" y="3653270"/>
              <a:ext cx="58738" cy="79375"/>
            </a:xfrm>
            <a:prstGeom prst="line">
              <a:avLst/>
            </a:prstGeom>
            <a:noFill/>
            <a:ln w="25400">
              <a:solidFill>
                <a:schemeClr val="bg2">
                  <a:lumMod val="90000"/>
                </a:schemeClr>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1200" b="1">
                <a:solidFill>
                  <a:srgbClr val="1203C2"/>
                </a:solidFill>
              </a:endParaRPr>
            </a:p>
          </p:txBody>
        </p:sp>
        <p:sp>
          <p:nvSpPr>
            <p:cNvPr id="22" name="Line 5"/>
            <p:cNvSpPr>
              <a:spLocks noChangeShapeType="1"/>
            </p:cNvSpPr>
            <p:nvPr/>
          </p:nvSpPr>
          <p:spPr bwMode="auto">
            <a:xfrm flipH="1">
              <a:off x="6388100" y="3729470"/>
              <a:ext cx="79375" cy="58738"/>
            </a:xfrm>
            <a:prstGeom prst="line">
              <a:avLst/>
            </a:prstGeom>
            <a:noFill/>
            <a:ln w="25400">
              <a:solidFill>
                <a:schemeClr val="bg2">
                  <a:lumMod val="90000"/>
                </a:schemeClr>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1200" b="1">
                <a:solidFill>
                  <a:srgbClr val="1203C2"/>
                </a:solidFill>
              </a:endParaRPr>
            </a:p>
          </p:txBody>
        </p:sp>
        <p:sp>
          <p:nvSpPr>
            <p:cNvPr id="23" name="Line 25"/>
            <p:cNvSpPr>
              <a:spLocks noChangeShapeType="1"/>
            </p:cNvSpPr>
            <p:nvPr/>
          </p:nvSpPr>
          <p:spPr bwMode="auto">
            <a:xfrm flipV="1">
              <a:off x="4940300" y="4300970"/>
              <a:ext cx="617537" cy="469900"/>
            </a:xfrm>
            <a:prstGeom prst="line">
              <a:avLst/>
            </a:prstGeom>
            <a:noFill/>
            <a:ln w="25400">
              <a:solidFill>
                <a:schemeClr val="bg2">
                  <a:lumMod val="90000"/>
                </a:schemeClr>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1200" b="1">
                <a:solidFill>
                  <a:srgbClr val="1203C2"/>
                </a:solidFill>
              </a:endParaRPr>
            </a:p>
          </p:txBody>
        </p:sp>
        <p:sp>
          <p:nvSpPr>
            <p:cNvPr id="24" name="Line 26"/>
            <p:cNvSpPr>
              <a:spLocks noChangeShapeType="1"/>
            </p:cNvSpPr>
            <p:nvPr/>
          </p:nvSpPr>
          <p:spPr bwMode="auto">
            <a:xfrm flipV="1">
              <a:off x="5541962" y="3013508"/>
              <a:ext cx="1712913" cy="1301750"/>
            </a:xfrm>
            <a:prstGeom prst="line">
              <a:avLst/>
            </a:prstGeom>
            <a:noFill/>
            <a:ln w="25400">
              <a:solidFill>
                <a:srgbClr val="0153A5"/>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1200" b="1">
                <a:solidFill>
                  <a:srgbClr val="1203C2"/>
                </a:solidFill>
              </a:endParaRPr>
            </a:p>
          </p:txBody>
        </p:sp>
        <p:sp>
          <p:nvSpPr>
            <p:cNvPr id="25" name="Line 27"/>
            <p:cNvSpPr>
              <a:spLocks noChangeShapeType="1"/>
            </p:cNvSpPr>
            <p:nvPr/>
          </p:nvSpPr>
          <p:spPr bwMode="auto">
            <a:xfrm flipH="1" flipV="1">
              <a:off x="6608762" y="2918258"/>
              <a:ext cx="523875" cy="696912"/>
            </a:xfrm>
            <a:prstGeom prst="line">
              <a:avLst/>
            </a:prstGeom>
            <a:noFill/>
            <a:ln w="25400">
              <a:solidFill>
                <a:schemeClr val="bg2">
                  <a:lumMod val="90000"/>
                </a:schemeClr>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1200" b="1">
                <a:solidFill>
                  <a:srgbClr val="1203C2"/>
                </a:solidFill>
              </a:endParaRPr>
            </a:p>
          </p:txBody>
        </p:sp>
        <p:sp>
          <p:nvSpPr>
            <p:cNvPr id="26" name="Line 28"/>
            <p:cNvSpPr>
              <a:spLocks noChangeShapeType="1"/>
            </p:cNvSpPr>
            <p:nvPr/>
          </p:nvSpPr>
          <p:spPr bwMode="auto">
            <a:xfrm flipH="1" flipV="1">
              <a:off x="5392737" y="4075545"/>
              <a:ext cx="158750" cy="215900"/>
            </a:xfrm>
            <a:prstGeom prst="line">
              <a:avLst/>
            </a:prstGeom>
            <a:noFill/>
            <a:ln w="25400">
              <a:solidFill>
                <a:schemeClr val="bg2">
                  <a:lumMod val="90000"/>
                </a:schemeClr>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1200" b="1">
                <a:solidFill>
                  <a:srgbClr val="1203C2"/>
                </a:solidFill>
              </a:endParaRPr>
            </a:p>
          </p:txBody>
        </p:sp>
        <p:sp>
          <p:nvSpPr>
            <p:cNvPr id="27" name="Line 29"/>
            <p:cNvSpPr>
              <a:spLocks noChangeShapeType="1"/>
            </p:cNvSpPr>
            <p:nvPr/>
          </p:nvSpPr>
          <p:spPr bwMode="auto">
            <a:xfrm flipV="1">
              <a:off x="6102350" y="2378508"/>
              <a:ext cx="0" cy="2420937"/>
            </a:xfrm>
            <a:prstGeom prst="line">
              <a:avLst/>
            </a:prstGeom>
            <a:noFill/>
            <a:ln w="25400">
              <a:solidFill>
                <a:schemeClr val="bg2">
                  <a:lumMod val="90000"/>
                </a:schemeClr>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1200" b="1">
                <a:solidFill>
                  <a:srgbClr val="1203C2"/>
                </a:solidFill>
              </a:endParaRPr>
            </a:p>
          </p:txBody>
        </p:sp>
        <p:sp>
          <p:nvSpPr>
            <p:cNvPr id="28" name="Line 30"/>
            <p:cNvSpPr>
              <a:spLocks noChangeShapeType="1"/>
            </p:cNvSpPr>
            <p:nvPr/>
          </p:nvSpPr>
          <p:spPr bwMode="auto">
            <a:xfrm>
              <a:off x="4586287" y="3980295"/>
              <a:ext cx="3222625" cy="0"/>
            </a:xfrm>
            <a:prstGeom prst="line">
              <a:avLst/>
            </a:prstGeom>
            <a:noFill/>
            <a:ln w="25400">
              <a:solidFill>
                <a:schemeClr val="bg2">
                  <a:lumMod val="90000"/>
                </a:schemeClr>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1200" b="1">
                <a:solidFill>
                  <a:srgbClr val="1203C2"/>
                </a:solidFill>
              </a:endParaRPr>
            </a:p>
          </p:txBody>
        </p:sp>
        <p:sp>
          <p:nvSpPr>
            <p:cNvPr id="29" name="Rectangle 32"/>
            <p:cNvSpPr>
              <a:spLocks noChangeArrowheads="1"/>
            </p:cNvSpPr>
            <p:nvPr/>
          </p:nvSpPr>
          <p:spPr bwMode="auto">
            <a:xfrm>
              <a:off x="7233661" y="2634095"/>
              <a:ext cx="1642150" cy="646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gn="ctr" eaLnBrk="0" fontAlgn="base" hangingPunct="0">
                <a:spcBef>
                  <a:spcPct val="0"/>
                </a:spcBef>
                <a:spcAft>
                  <a:spcPct val="0"/>
                </a:spcAft>
                <a:defRPr/>
              </a:pPr>
              <a:r>
                <a:rPr lang="en-US" altLang="en-US" dirty="0"/>
                <a:t>Preference Vector</a:t>
              </a:r>
            </a:p>
          </p:txBody>
        </p:sp>
        <p:sp>
          <p:nvSpPr>
            <p:cNvPr id="30" name="Oval 33"/>
            <p:cNvSpPr>
              <a:spLocks noChangeArrowheads="1"/>
            </p:cNvSpPr>
            <p:nvPr/>
          </p:nvSpPr>
          <p:spPr bwMode="auto">
            <a:xfrm>
              <a:off x="6575425" y="2891270"/>
              <a:ext cx="68262" cy="68263"/>
            </a:xfrm>
            <a:prstGeom prst="ellipse">
              <a:avLst/>
            </a:prstGeom>
            <a:solidFill>
              <a:srgbClr val="0153A5"/>
            </a:solidFill>
            <a:ln w="12700">
              <a:solidFill>
                <a:srgbClr val="0153A5"/>
              </a:solidFill>
              <a:round/>
              <a:headEnd/>
              <a:tailEnd/>
            </a:ln>
            <a:effectLst/>
          </p:spPr>
          <p:txBody>
            <a:bodyPr wrap="none" anchor="ctr"/>
            <a:lstStyle/>
            <a:p>
              <a:pPr algn="ctr" eaLnBrk="0" fontAlgn="base" hangingPunct="0">
                <a:spcBef>
                  <a:spcPct val="0"/>
                </a:spcBef>
                <a:spcAft>
                  <a:spcPct val="0"/>
                </a:spcAft>
                <a:defRPr/>
              </a:pPr>
              <a:endParaRPr lang="en-US" sz="1200" b="1">
                <a:solidFill>
                  <a:srgbClr val="1203C2"/>
                </a:solidFill>
              </a:endParaRPr>
            </a:p>
          </p:txBody>
        </p:sp>
        <p:sp>
          <p:nvSpPr>
            <p:cNvPr id="31" name="Oval 34"/>
            <p:cNvSpPr>
              <a:spLocks noChangeArrowheads="1"/>
            </p:cNvSpPr>
            <p:nvPr/>
          </p:nvSpPr>
          <p:spPr bwMode="auto">
            <a:xfrm>
              <a:off x="6858000" y="3264333"/>
              <a:ext cx="68262" cy="68262"/>
            </a:xfrm>
            <a:prstGeom prst="ellipse">
              <a:avLst/>
            </a:prstGeom>
            <a:solidFill>
              <a:srgbClr val="0153A5"/>
            </a:solidFill>
            <a:ln w="12700">
              <a:solidFill>
                <a:srgbClr val="0153A5"/>
              </a:solidFill>
              <a:round/>
              <a:headEnd/>
              <a:tailEnd/>
            </a:ln>
            <a:effectLst/>
          </p:spPr>
          <p:txBody>
            <a:bodyPr wrap="none" anchor="ctr"/>
            <a:lstStyle/>
            <a:p>
              <a:pPr algn="ctr" eaLnBrk="0" fontAlgn="base" hangingPunct="0">
                <a:spcBef>
                  <a:spcPct val="0"/>
                </a:spcBef>
                <a:spcAft>
                  <a:spcPct val="0"/>
                </a:spcAft>
                <a:defRPr/>
              </a:pPr>
              <a:endParaRPr lang="en-US" sz="1200" b="1">
                <a:solidFill>
                  <a:srgbClr val="1203C2"/>
                </a:solidFill>
              </a:endParaRPr>
            </a:p>
          </p:txBody>
        </p:sp>
        <p:sp>
          <p:nvSpPr>
            <p:cNvPr id="32" name="Oval 35"/>
            <p:cNvSpPr>
              <a:spLocks noChangeArrowheads="1"/>
            </p:cNvSpPr>
            <p:nvPr/>
          </p:nvSpPr>
          <p:spPr bwMode="auto">
            <a:xfrm>
              <a:off x="5391150" y="4056495"/>
              <a:ext cx="68262" cy="68263"/>
            </a:xfrm>
            <a:prstGeom prst="ellipse">
              <a:avLst/>
            </a:prstGeom>
            <a:solidFill>
              <a:srgbClr val="0153A5"/>
            </a:solidFill>
            <a:ln w="12700">
              <a:solidFill>
                <a:srgbClr val="0153A5"/>
              </a:solidFill>
              <a:round/>
              <a:headEnd/>
              <a:tailEnd/>
            </a:ln>
            <a:effectLst/>
          </p:spPr>
          <p:txBody>
            <a:bodyPr wrap="none" anchor="ctr"/>
            <a:lstStyle/>
            <a:p>
              <a:pPr algn="ctr" eaLnBrk="0" fontAlgn="base" hangingPunct="0">
                <a:spcBef>
                  <a:spcPct val="0"/>
                </a:spcBef>
                <a:spcAft>
                  <a:spcPct val="0"/>
                </a:spcAft>
                <a:defRPr/>
              </a:pPr>
              <a:endParaRPr lang="en-US" sz="1200" b="1">
                <a:solidFill>
                  <a:srgbClr val="1203C2"/>
                </a:solidFill>
              </a:endParaRPr>
            </a:p>
          </p:txBody>
        </p:sp>
        <p:sp>
          <p:nvSpPr>
            <p:cNvPr id="33" name="Line 36"/>
            <p:cNvSpPr>
              <a:spLocks noChangeShapeType="1"/>
            </p:cNvSpPr>
            <p:nvPr/>
          </p:nvSpPr>
          <p:spPr bwMode="auto">
            <a:xfrm flipV="1">
              <a:off x="5481637" y="3150033"/>
              <a:ext cx="1311275" cy="1008062"/>
            </a:xfrm>
            <a:prstGeom prst="line">
              <a:avLst/>
            </a:prstGeom>
            <a:noFill/>
            <a:ln w="25400">
              <a:solidFill>
                <a:srgbClr val="0153A5"/>
              </a:solidFill>
              <a:round/>
              <a:headEnd type="stealth" w="med" len="lg"/>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1200" b="1">
                <a:solidFill>
                  <a:srgbClr val="1203C2"/>
                </a:solidFill>
              </a:endParaRPr>
            </a:p>
          </p:txBody>
        </p:sp>
        <p:sp>
          <p:nvSpPr>
            <p:cNvPr id="34" name="Rectangle 37"/>
            <p:cNvSpPr>
              <a:spLocks noChangeArrowheads="1"/>
            </p:cNvSpPr>
            <p:nvPr/>
          </p:nvSpPr>
          <p:spPr bwMode="auto">
            <a:xfrm>
              <a:off x="6437876" y="2625364"/>
              <a:ext cx="3079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US" altLang="en-US" sz="1600" i="1" dirty="0">
                  <a:solidFill>
                    <a:srgbClr val="0153A5"/>
                  </a:solidFill>
                </a:rPr>
                <a:t>A</a:t>
              </a:r>
            </a:p>
          </p:txBody>
        </p:sp>
        <p:sp>
          <p:nvSpPr>
            <p:cNvPr id="35" name="Rectangle 38"/>
            <p:cNvSpPr>
              <a:spLocks noChangeArrowheads="1"/>
            </p:cNvSpPr>
            <p:nvPr/>
          </p:nvSpPr>
          <p:spPr bwMode="auto">
            <a:xfrm>
              <a:off x="5034069" y="3954895"/>
              <a:ext cx="306173" cy="339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US" altLang="en-US" sz="1600" i="1">
                  <a:solidFill>
                    <a:srgbClr val="0153A5"/>
                  </a:solidFill>
                </a:rPr>
                <a:t>C</a:t>
              </a:r>
            </a:p>
          </p:txBody>
        </p:sp>
        <p:sp>
          <p:nvSpPr>
            <p:cNvPr id="36" name="Rectangle 39"/>
            <p:cNvSpPr>
              <a:spLocks noChangeArrowheads="1"/>
            </p:cNvSpPr>
            <p:nvPr/>
          </p:nvSpPr>
          <p:spPr bwMode="auto">
            <a:xfrm>
              <a:off x="6726237" y="3605645"/>
              <a:ext cx="457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US" altLang="en-US" sz="1600" i="1">
                  <a:solidFill>
                    <a:srgbClr val="0153A5"/>
                  </a:solidFill>
                </a:rPr>
                <a:t>d</a:t>
              </a:r>
              <a:r>
                <a:rPr lang="en-US" altLang="en-US" sz="1600" i="1" baseline="-25000">
                  <a:solidFill>
                    <a:srgbClr val="0153A5"/>
                  </a:solidFill>
                </a:rPr>
                <a:t>AB</a:t>
              </a:r>
            </a:p>
          </p:txBody>
        </p:sp>
        <p:sp>
          <p:nvSpPr>
            <p:cNvPr id="37" name="Rectangle 40"/>
            <p:cNvSpPr>
              <a:spLocks noChangeArrowheads="1"/>
            </p:cNvSpPr>
            <p:nvPr/>
          </p:nvSpPr>
          <p:spPr bwMode="auto">
            <a:xfrm>
              <a:off x="5592762" y="3435783"/>
              <a:ext cx="4651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US" altLang="en-US" sz="1600" i="1">
                  <a:solidFill>
                    <a:srgbClr val="0153A5"/>
                  </a:solidFill>
                </a:rPr>
                <a:t>d</a:t>
              </a:r>
              <a:r>
                <a:rPr lang="en-US" altLang="en-US" sz="1600" i="1" baseline="-25000">
                  <a:solidFill>
                    <a:srgbClr val="0153A5"/>
                  </a:solidFill>
                </a:rPr>
                <a:t>AC</a:t>
              </a:r>
            </a:p>
          </p:txBody>
        </p:sp>
        <p:sp>
          <p:nvSpPr>
            <p:cNvPr id="38" name="Rectangle 41"/>
            <p:cNvSpPr>
              <a:spLocks noChangeArrowheads="1"/>
            </p:cNvSpPr>
            <p:nvPr/>
          </p:nvSpPr>
          <p:spPr bwMode="auto">
            <a:xfrm>
              <a:off x="6839743" y="4258899"/>
              <a:ext cx="3079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US" altLang="en-US" sz="1600" i="1" dirty="0">
                  <a:solidFill>
                    <a:srgbClr val="0153A5"/>
                  </a:solidFill>
                </a:rPr>
                <a:t>B</a:t>
              </a:r>
            </a:p>
          </p:txBody>
        </p:sp>
        <p:sp>
          <p:nvSpPr>
            <p:cNvPr id="39" name="Oval 42"/>
            <p:cNvSpPr>
              <a:spLocks noChangeArrowheads="1"/>
            </p:cNvSpPr>
            <p:nvPr/>
          </p:nvSpPr>
          <p:spPr bwMode="auto">
            <a:xfrm>
              <a:off x="5540375" y="4270808"/>
              <a:ext cx="66675" cy="68262"/>
            </a:xfrm>
            <a:prstGeom prst="ellipse">
              <a:avLst/>
            </a:prstGeom>
            <a:solidFill>
              <a:srgbClr val="0153A5"/>
            </a:solidFill>
            <a:ln w="12700">
              <a:solidFill>
                <a:srgbClr val="0153A5"/>
              </a:solidFill>
              <a:round/>
              <a:headEnd/>
              <a:tailEnd/>
            </a:ln>
            <a:effectLst/>
          </p:spPr>
          <p:txBody>
            <a:bodyPr wrap="none" anchor="ctr"/>
            <a:lstStyle/>
            <a:p>
              <a:pPr algn="ctr" eaLnBrk="0" fontAlgn="base" hangingPunct="0">
                <a:spcBef>
                  <a:spcPct val="0"/>
                </a:spcBef>
                <a:spcAft>
                  <a:spcPct val="0"/>
                </a:spcAft>
                <a:defRPr/>
              </a:pPr>
              <a:endParaRPr lang="en-US" sz="1200" b="1">
                <a:solidFill>
                  <a:srgbClr val="1203C2"/>
                </a:solidFill>
              </a:endParaRPr>
            </a:p>
          </p:txBody>
        </p:sp>
        <p:sp>
          <p:nvSpPr>
            <p:cNvPr id="40" name="Line 43"/>
            <p:cNvSpPr>
              <a:spLocks noChangeShapeType="1"/>
            </p:cNvSpPr>
            <p:nvPr/>
          </p:nvSpPr>
          <p:spPr bwMode="auto">
            <a:xfrm flipV="1">
              <a:off x="6467475" y="3461183"/>
              <a:ext cx="550862" cy="419100"/>
            </a:xfrm>
            <a:prstGeom prst="line">
              <a:avLst/>
            </a:prstGeom>
            <a:noFill/>
            <a:ln w="25400">
              <a:solidFill>
                <a:srgbClr val="0153A5"/>
              </a:solidFill>
              <a:round/>
              <a:headEnd type="stealth" w="med" len="lg"/>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1200" b="1">
                <a:solidFill>
                  <a:srgbClr val="1203C2"/>
                </a:solidFill>
              </a:endParaRPr>
            </a:p>
          </p:txBody>
        </p:sp>
        <p:sp>
          <p:nvSpPr>
            <p:cNvPr id="41" name="Line 44"/>
            <p:cNvSpPr>
              <a:spLocks noChangeShapeType="1"/>
            </p:cNvSpPr>
            <p:nvPr/>
          </p:nvSpPr>
          <p:spPr bwMode="auto">
            <a:xfrm flipH="1" flipV="1">
              <a:off x="6338887" y="3718358"/>
              <a:ext cx="511175" cy="677862"/>
            </a:xfrm>
            <a:prstGeom prst="line">
              <a:avLst/>
            </a:prstGeom>
            <a:noFill/>
            <a:ln w="25400">
              <a:solidFill>
                <a:schemeClr val="bg2">
                  <a:lumMod val="90000"/>
                </a:schemeClr>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1200" b="1">
                <a:solidFill>
                  <a:srgbClr val="1203C2"/>
                </a:solidFill>
              </a:endParaRPr>
            </a:p>
          </p:txBody>
        </p:sp>
        <p:sp>
          <p:nvSpPr>
            <p:cNvPr id="42" name="Oval 45"/>
            <p:cNvSpPr>
              <a:spLocks noChangeArrowheads="1"/>
            </p:cNvSpPr>
            <p:nvPr/>
          </p:nvSpPr>
          <p:spPr bwMode="auto">
            <a:xfrm>
              <a:off x="6802437" y="4347008"/>
              <a:ext cx="68263" cy="68262"/>
            </a:xfrm>
            <a:prstGeom prst="ellipse">
              <a:avLst/>
            </a:prstGeom>
            <a:solidFill>
              <a:srgbClr val="0153A5"/>
            </a:solidFill>
            <a:ln w="12700">
              <a:solidFill>
                <a:srgbClr val="0153A5"/>
              </a:solidFill>
              <a:prstDash val="dash"/>
              <a:round/>
              <a:headEnd/>
              <a:tailEnd/>
            </a:ln>
            <a:effectLst/>
          </p:spPr>
          <p:txBody>
            <a:bodyPr wrap="none" anchor="ctr"/>
            <a:lstStyle/>
            <a:p>
              <a:pPr algn="ctr" eaLnBrk="0" fontAlgn="base" hangingPunct="0">
                <a:spcBef>
                  <a:spcPct val="0"/>
                </a:spcBef>
                <a:spcAft>
                  <a:spcPct val="0"/>
                </a:spcAft>
                <a:defRPr/>
              </a:pPr>
              <a:endParaRPr lang="en-US" sz="1200" b="1">
                <a:solidFill>
                  <a:srgbClr val="1203C2"/>
                </a:solidFill>
              </a:endParaRPr>
            </a:p>
          </p:txBody>
        </p:sp>
      </p:grpSp>
      <p:sp>
        <p:nvSpPr>
          <p:cNvPr id="3" name="TextBox 2">
            <a:extLst>
              <a:ext uri="{FF2B5EF4-FFF2-40B4-BE49-F238E27FC236}">
                <a16:creationId xmlns:a16="http://schemas.microsoft.com/office/drawing/2014/main" id="{E1E7DF7A-CCBA-4024-B357-7E0A302CF39C}"/>
              </a:ext>
            </a:extLst>
          </p:cNvPr>
          <p:cNvSpPr txBox="1"/>
          <p:nvPr/>
        </p:nvSpPr>
        <p:spPr>
          <a:xfrm>
            <a:off x="8385015" y="184103"/>
            <a:ext cx="3841042" cy="4893647"/>
          </a:xfrm>
          <a:prstGeom prst="rect">
            <a:avLst/>
          </a:prstGeom>
          <a:solidFill>
            <a:schemeClr val="bg1"/>
          </a:solidFill>
        </p:spPr>
        <p:txBody>
          <a:bodyPr wrap="square" rtlCol="0">
            <a:spAutoFit/>
          </a:bodyPr>
          <a:lstStyle/>
          <a:p>
            <a:pPr algn="l"/>
            <a:r>
              <a:rPr lang="en-US" sz="2400" b="1" u="none" strike="noStrike" baseline="0" dirty="0">
                <a:latin typeface="FranklinGothic-BookItalic"/>
              </a:rPr>
              <a:t>Two maps that represent preferences.  In ideal-point maps, distances directly indicate preference, such that the greater the distance from the ideal point, the less preferred the brand is. </a:t>
            </a:r>
          </a:p>
          <a:p>
            <a:pPr algn="l"/>
            <a:r>
              <a:rPr lang="en-US" sz="2400" b="1" u="none" strike="noStrike" baseline="0" dirty="0">
                <a:latin typeface="FranklinGothic-BookItalic"/>
              </a:rPr>
              <a:t>In vector maps, product locations are projected onto a preference vector (dashed lines in b), and distances are measured along the preference vector.</a:t>
            </a:r>
            <a:endParaRPr lang="en-US" sz="2400" b="1" dirty="0"/>
          </a:p>
        </p:txBody>
      </p:sp>
    </p:spTree>
    <p:extLst>
      <p:ext uri="{BB962C8B-B14F-4D97-AF65-F5344CB8AC3E}">
        <p14:creationId xmlns:p14="http://schemas.microsoft.com/office/powerpoint/2010/main" val="146102376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
            <a:ext cx="10515600" cy="641444"/>
          </a:xfrm>
        </p:spPr>
        <p:txBody>
          <a:bodyPr/>
          <a:lstStyle/>
          <a:p>
            <a:r>
              <a:rPr lang="en-US" altLang="en-US" dirty="0"/>
              <a:t>Mapping Preferences</a:t>
            </a:r>
            <a:endParaRPr lang="en-US" dirty="0"/>
          </a:p>
        </p:txBody>
      </p:sp>
      <p:sp>
        <p:nvSpPr>
          <p:cNvPr id="3" name="Content Placeholder 2"/>
          <p:cNvSpPr>
            <a:spLocks noGrp="1"/>
          </p:cNvSpPr>
          <p:nvPr>
            <p:ph idx="1"/>
          </p:nvPr>
        </p:nvSpPr>
        <p:spPr>
          <a:xfrm>
            <a:off x="0" y="805220"/>
            <a:ext cx="12310281" cy="6346208"/>
          </a:xfrm>
        </p:spPr>
        <p:txBody>
          <a:bodyPr anchor="t" anchorCtr="0">
            <a:normAutofit/>
          </a:bodyPr>
          <a:lstStyle/>
          <a:p>
            <a:pPr marL="0" indent="0">
              <a:buNone/>
            </a:pPr>
            <a:r>
              <a:rPr lang="en-US" altLang="en-US" b="1" dirty="0"/>
              <a:t>Objective—Introduce customer preferences into perceptual maps:</a:t>
            </a:r>
          </a:p>
          <a:p>
            <a:pPr>
              <a:buClr>
                <a:srgbClr val="0153A5"/>
              </a:buClr>
              <a:buSzPct val="130000"/>
            </a:pPr>
            <a:r>
              <a:rPr lang="en-US" altLang="en-US" dirty="0"/>
              <a:t>A simple ideal point method: Introduce an “ideal” brand as an additional stimulus evaluated by customers.</a:t>
            </a:r>
            <a:r>
              <a:rPr lang="en-US" altLang="en-US" b="1" dirty="0"/>
              <a:t> </a:t>
            </a:r>
          </a:p>
          <a:p>
            <a:pPr marL="800100" lvl="1" indent="-342900">
              <a:buClr>
                <a:srgbClr val="0153A5"/>
              </a:buClr>
              <a:buFont typeface="+mj-lt"/>
              <a:buAutoNum type="arabicParenR"/>
            </a:pPr>
            <a:r>
              <a:rPr lang="en-US" altLang="en-US" sz="2000" dirty="0"/>
              <a:t>Combine attribute ratings of ideal brand with the other brands.</a:t>
            </a:r>
          </a:p>
          <a:p>
            <a:pPr marL="800100" lvl="1" indent="-342900">
              <a:buClr>
                <a:srgbClr val="0153A5"/>
              </a:buClr>
              <a:buFont typeface="+mj-lt"/>
              <a:buAutoNum type="arabicParenR"/>
            </a:pPr>
            <a:r>
              <a:rPr lang="en-US" altLang="en-US" sz="2000" dirty="0"/>
              <a:t>Compare how similar the ideal brand is to the other brands included in the study.</a:t>
            </a:r>
          </a:p>
          <a:p>
            <a:pPr>
              <a:buClr>
                <a:srgbClr val="0153A5"/>
              </a:buClr>
              <a:buSzPct val="130000"/>
            </a:pPr>
            <a:r>
              <a:rPr lang="en-US" altLang="en-US" dirty="0"/>
              <a:t>A simple vector method: Introduce “preferences” as an additional variable within the attribute ratings data</a:t>
            </a:r>
            <a:r>
              <a:rPr lang="en-US" altLang="en-US" b="1" dirty="0"/>
              <a:t> </a:t>
            </a:r>
          </a:p>
          <a:p>
            <a:pPr marL="914400" lvl="1" indent="-457200">
              <a:buClr>
                <a:srgbClr val="0153A5"/>
              </a:buClr>
              <a:buFont typeface="+mj-lt"/>
              <a:buAutoNum type="arabicParenR"/>
            </a:pPr>
            <a:r>
              <a:rPr lang="en-US" altLang="en-US" sz="2000" dirty="0"/>
              <a:t>Analyze the preference variable simultaneously with evaluations of the cars on each attribute.</a:t>
            </a:r>
          </a:p>
          <a:p>
            <a:pPr marL="1245870" lvl="2" indent="-285750">
              <a:buFont typeface="Wingdings" panose="05000000000000000000" pitchFamily="2" charset="2"/>
              <a:buChar char="Ø"/>
            </a:pPr>
            <a:r>
              <a:rPr lang="en-US" altLang="en-US" sz="1800" dirty="0"/>
              <a:t>Identify which attributes influence consumer preferences the most</a:t>
            </a:r>
          </a:p>
          <a:p>
            <a:pPr marL="1245870" lvl="2" indent="-285750">
              <a:buFont typeface="Wingdings" panose="05000000000000000000" pitchFamily="2" charset="2"/>
              <a:buChar char="Ø"/>
            </a:pPr>
            <a:r>
              <a:rPr lang="en-US" altLang="en-US" sz="1800" dirty="0"/>
              <a:t>Identify which brands are most preferred in the aggregate.</a:t>
            </a:r>
            <a:endParaRPr lang="en-US" altLang="en-US" sz="2800" dirty="0"/>
          </a:p>
          <a:p>
            <a:pPr marL="914400" lvl="1" indent="-457200">
              <a:buClr>
                <a:srgbClr val="0153A5"/>
              </a:buClr>
              <a:buFont typeface="+mj-lt"/>
              <a:buAutoNum type="arabicParenR"/>
            </a:pPr>
            <a:r>
              <a:rPr lang="en-US" altLang="en-US" sz="2000" dirty="0"/>
              <a:t>Analyze preferences separately for each customer.</a:t>
            </a:r>
          </a:p>
          <a:p>
            <a:pPr lvl="2">
              <a:buClr>
                <a:schemeClr val="tx1"/>
              </a:buClr>
              <a:buFont typeface="Wingdings" panose="05000000000000000000" pitchFamily="2" charset="2"/>
              <a:buChar char="Ø"/>
            </a:pPr>
            <a:r>
              <a:rPr lang="en-US" altLang="en-US" sz="1800" dirty="0"/>
              <a:t>Identify target segments that prefer the brand of interest the most.</a:t>
            </a:r>
          </a:p>
          <a:p>
            <a:pPr marL="914400" lvl="2" indent="0">
              <a:buClr>
                <a:schemeClr val="tx1"/>
              </a:buClr>
              <a:buNone/>
            </a:pPr>
            <a:endParaRPr lang="en-US" dirty="0"/>
          </a:p>
        </p:txBody>
      </p:sp>
    </p:spTree>
    <p:extLst>
      <p:ext uri="{BB962C8B-B14F-4D97-AF65-F5344CB8AC3E}">
        <p14:creationId xmlns:p14="http://schemas.microsoft.com/office/powerpoint/2010/main" val="256953521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Mapping Preferences </a:t>
            </a:r>
            <a:r>
              <a:rPr lang="en-US" altLang="en-US" sz="2400" dirty="0"/>
              <a:t>cont’d</a:t>
            </a:r>
            <a:endParaRPr lang="en-US" dirty="0"/>
          </a:p>
        </p:txBody>
      </p:sp>
      <p:sp>
        <p:nvSpPr>
          <p:cNvPr id="3" name="Content Placeholder 2"/>
          <p:cNvSpPr>
            <a:spLocks noGrp="1"/>
          </p:cNvSpPr>
          <p:nvPr>
            <p:ph idx="1"/>
          </p:nvPr>
        </p:nvSpPr>
        <p:spPr>
          <a:xfrm>
            <a:off x="0" y="1499617"/>
            <a:ext cx="12192000" cy="4677347"/>
          </a:xfrm>
        </p:spPr>
        <p:txBody>
          <a:bodyPr/>
          <a:lstStyle/>
          <a:p>
            <a:pPr>
              <a:spcBef>
                <a:spcPts val="0"/>
              </a:spcBef>
              <a:spcAft>
                <a:spcPct val="75000"/>
              </a:spcAft>
            </a:pPr>
            <a:r>
              <a:rPr lang="en-US" altLang="en-US" dirty="0"/>
              <a:t>Incorporate Individual-level Preference Data (PREFMAP-3 and Quasi-metric Methods)</a:t>
            </a:r>
          </a:p>
          <a:p>
            <a:pPr lvl="1">
              <a:lnSpc>
                <a:spcPct val="100000"/>
              </a:lnSpc>
              <a:spcBef>
                <a:spcPts val="0"/>
              </a:spcBef>
              <a:spcAft>
                <a:spcPct val="75000"/>
              </a:spcAft>
              <a:buFont typeface="Open Sans" panose="020B0606030504020204" pitchFamily="34" charset="0"/>
              <a:buChar char="–"/>
            </a:pPr>
            <a:r>
              <a:rPr lang="en-US" altLang="en-US" sz="2800" dirty="0"/>
              <a:t>First, develop a perceptual map of competing alternatives.</a:t>
            </a:r>
          </a:p>
          <a:p>
            <a:pPr lvl="1">
              <a:lnSpc>
                <a:spcPct val="100000"/>
              </a:lnSpc>
              <a:spcBef>
                <a:spcPts val="0"/>
              </a:spcBef>
              <a:buFont typeface="Open Sans" panose="020B0606030504020204" pitchFamily="34" charset="0"/>
              <a:buChar char="–"/>
            </a:pPr>
            <a:r>
              <a:rPr lang="en-US" altLang="en-US" sz="2800" dirty="0"/>
              <a:t>Given the </a:t>
            </a:r>
            <a:r>
              <a:rPr lang="en-US" altLang="en-US" sz="2800" i="1" dirty="0"/>
              <a:t>fixed </a:t>
            </a:r>
            <a:r>
              <a:rPr lang="en-US" altLang="en-US" sz="2800" dirty="0"/>
              <a:t>positions of the alternatives on the perceptual map, add the preferences of each customer on the perceptual map (this approach is called external analysis).</a:t>
            </a:r>
          </a:p>
        </p:txBody>
      </p:sp>
    </p:spTree>
    <p:extLst>
      <p:ext uri="{BB962C8B-B14F-4D97-AF65-F5344CB8AC3E}">
        <p14:creationId xmlns:p14="http://schemas.microsoft.com/office/powerpoint/2010/main" val="326078637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624FD-AEC5-401A-AC0C-AD2722702777}"/>
              </a:ext>
            </a:extLst>
          </p:cNvPr>
          <p:cNvSpPr>
            <a:spLocks noGrp="1"/>
          </p:cNvSpPr>
          <p:nvPr>
            <p:ph type="title"/>
          </p:nvPr>
        </p:nvSpPr>
        <p:spPr/>
        <p:txBody>
          <a:bodyPr/>
          <a:lstStyle/>
          <a:p>
            <a:r>
              <a:rPr lang="en-US" dirty="0"/>
              <a:t>From Preference Map to Joint-space Map</a:t>
            </a:r>
          </a:p>
        </p:txBody>
      </p:sp>
      <p:sp>
        <p:nvSpPr>
          <p:cNvPr id="3" name="Content Placeholder 2">
            <a:extLst>
              <a:ext uri="{FF2B5EF4-FFF2-40B4-BE49-F238E27FC236}">
                <a16:creationId xmlns:a16="http://schemas.microsoft.com/office/drawing/2014/main" id="{F3AF3BE2-E210-4997-8A1C-AABB6CB28B7D}"/>
              </a:ext>
            </a:extLst>
          </p:cNvPr>
          <p:cNvSpPr>
            <a:spLocks noGrp="1"/>
          </p:cNvSpPr>
          <p:nvPr>
            <p:ph idx="1"/>
          </p:nvPr>
        </p:nvSpPr>
        <p:spPr/>
        <p:txBody>
          <a:bodyPr>
            <a:normAutofit/>
          </a:bodyPr>
          <a:lstStyle/>
          <a:p>
            <a:pPr marL="0" indent="0" algn="l">
              <a:buNone/>
            </a:pPr>
            <a:r>
              <a:rPr lang="en-US" sz="3600" b="0" i="0" u="none" strike="noStrike" baseline="0" dirty="0">
                <a:latin typeface="Arial" panose="020B0604020202020204" pitchFamily="34" charset="0"/>
                <a:cs typeface="Arial" panose="020B0604020202020204" pitchFamily="34" charset="0"/>
              </a:rPr>
              <a:t>Although preference maps are useful, they also contain a crucial limitation: </a:t>
            </a:r>
          </a:p>
          <a:p>
            <a:pPr marL="0" indent="0" algn="l">
              <a:buNone/>
            </a:pPr>
            <a:r>
              <a:rPr lang="en-US" sz="3600" b="0" i="1" u="none" strike="noStrike" baseline="0" dirty="0">
                <a:latin typeface="Arial" panose="020B0604020202020204" pitchFamily="34" charset="0"/>
                <a:cs typeface="Arial" panose="020B0604020202020204" pitchFamily="34" charset="0"/>
              </a:rPr>
              <a:t>They cannot indicate which attributes should be changed to make a focal product more appealing to the target segment</a:t>
            </a:r>
            <a:r>
              <a:rPr lang="en-US" sz="3600" b="0" i="0" u="none" strike="noStrike" baseline="0" dirty="0">
                <a:latin typeface="Arial" panose="020B0604020202020204" pitchFamily="34" charset="0"/>
                <a:cs typeface="Arial" panose="020B0604020202020204" pitchFamily="34" charset="0"/>
              </a:rPr>
              <a:t>.</a:t>
            </a:r>
          </a:p>
          <a:p>
            <a:pPr marL="0" indent="0" algn="l">
              <a:buNone/>
            </a:pPr>
            <a:r>
              <a:rPr lang="en-US" sz="3600" b="0" i="0" u="none" strike="noStrike" baseline="0" dirty="0">
                <a:latin typeface="Arial" panose="020B0604020202020204" pitchFamily="34" charset="0"/>
                <a:cs typeface="Arial" panose="020B0604020202020204" pitchFamily="34" charset="0"/>
              </a:rPr>
              <a:t>That’s where joint-space maps come into play.</a:t>
            </a:r>
            <a:endParaRPr lang="en-US" sz="48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37FCE32D-9863-43AA-B849-FD09E75AD47D}"/>
              </a:ext>
            </a:extLst>
          </p:cNvPr>
          <p:cNvSpPr txBox="1"/>
          <p:nvPr/>
        </p:nvSpPr>
        <p:spPr>
          <a:xfrm>
            <a:off x="1067936" y="5530633"/>
            <a:ext cx="9536373" cy="369332"/>
          </a:xfrm>
          <a:prstGeom prst="rect">
            <a:avLst/>
          </a:prstGeom>
          <a:noFill/>
        </p:spPr>
        <p:txBody>
          <a:bodyPr wrap="square">
            <a:spAutoFit/>
          </a:bodyPr>
          <a:lstStyle/>
          <a:p>
            <a:r>
              <a:rPr lang="en-US" dirty="0">
                <a:hlinkClick r:id="rId2"/>
              </a:rPr>
              <a:t>https://www.perceptualmaps.com/map-format/joint-space-maps/</a:t>
            </a:r>
            <a:r>
              <a:rPr lang="en-US" dirty="0"/>
              <a:t> </a:t>
            </a:r>
          </a:p>
        </p:txBody>
      </p:sp>
    </p:spTree>
    <p:extLst>
      <p:ext uri="{BB962C8B-B14F-4D97-AF65-F5344CB8AC3E}">
        <p14:creationId xmlns:p14="http://schemas.microsoft.com/office/powerpoint/2010/main" val="1697986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16E86-AB6F-4456-810F-98E6E27D1982}"/>
              </a:ext>
            </a:extLst>
          </p:cNvPr>
          <p:cNvSpPr>
            <a:spLocks noGrp="1"/>
          </p:cNvSpPr>
          <p:nvPr>
            <p:ph type="title"/>
          </p:nvPr>
        </p:nvSpPr>
        <p:spPr>
          <a:xfrm>
            <a:off x="0" y="1"/>
            <a:ext cx="12323928" cy="1250113"/>
          </a:xfrm>
        </p:spPr>
        <p:txBody>
          <a:bodyPr>
            <a:normAutofit/>
          </a:bodyPr>
          <a:lstStyle/>
          <a:p>
            <a:pPr algn="ctr"/>
            <a:r>
              <a:rPr lang="en-US" altLang="en-US" sz="3200" b="1" dirty="0"/>
              <a:t>Joint Space Maps (includes both perception &amp; preference)</a:t>
            </a:r>
            <a:endParaRPr lang="en-US" sz="3200" dirty="0"/>
          </a:p>
        </p:txBody>
      </p:sp>
      <p:sp>
        <p:nvSpPr>
          <p:cNvPr id="3" name="Content Placeholder 2">
            <a:extLst>
              <a:ext uri="{FF2B5EF4-FFF2-40B4-BE49-F238E27FC236}">
                <a16:creationId xmlns:a16="http://schemas.microsoft.com/office/drawing/2014/main" id="{43067B1C-3C88-4BB0-A5BC-630C6902D916}"/>
              </a:ext>
            </a:extLst>
          </p:cNvPr>
          <p:cNvSpPr>
            <a:spLocks noGrp="1"/>
          </p:cNvSpPr>
          <p:nvPr>
            <p:ph idx="1"/>
          </p:nvPr>
        </p:nvSpPr>
        <p:spPr>
          <a:xfrm>
            <a:off x="141026" y="1431376"/>
            <a:ext cx="12041875" cy="5460741"/>
          </a:xfrm>
          <a:solidFill>
            <a:schemeClr val="bg1"/>
          </a:solidFill>
        </p:spPr>
        <p:txBody>
          <a:bodyPr>
            <a:normAutofit lnSpcReduction="10000"/>
          </a:bodyPr>
          <a:lstStyle/>
          <a:p>
            <a:pPr marL="514350" indent="-514350" eaLnBrk="0" fontAlgn="base" hangingPunct="0">
              <a:lnSpc>
                <a:spcPct val="110000"/>
              </a:lnSpc>
              <a:buFont typeface="+mj-lt"/>
              <a:buAutoNum type="arabicPeriod"/>
              <a:defRPr/>
            </a:pPr>
            <a:r>
              <a:rPr lang="en-US" altLang="en-US" sz="32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Simple “Joint space maps” using modified perceptual mapping methods</a:t>
            </a:r>
          </a:p>
          <a:p>
            <a:pPr marL="514350" lvl="0" indent="-514350" eaLnBrk="0" fontAlgn="base" hangingPunct="0">
              <a:lnSpc>
                <a:spcPct val="110000"/>
              </a:lnSpc>
              <a:buFont typeface="+mj-lt"/>
              <a:buAutoNum type="arabicPeriod"/>
              <a:defRPr/>
            </a:pPr>
            <a:r>
              <a:rPr lang="en-US" altLang="en-US" sz="32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Averaged Vector model using PREFMAP-3: </a:t>
            </a:r>
          </a:p>
          <a:p>
            <a:pPr lvl="1" eaLnBrk="0" fontAlgn="base" hangingPunct="0">
              <a:lnSpc>
                <a:spcPct val="110000"/>
              </a:lnSpc>
              <a:defRPr/>
            </a:pPr>
            <a:r>
              <a:rPr lang="en-US" altLang="en-US" sz="2600" b="1" dirty="0">
                <a:latin typeface="Open Sans" panose="020B0606030504020204" pitchFamily="34" charset="0"/>
                <a:ea typeface="Open Sans" panose="020B0606030504020204" pitchFamily="34" charset="0"/>
                <a:cs typeface="Open Sans" panose="020B0606030504020204" pitchFamily="34" charset="0"/>
              </a:rPr>
              <a:t>Generating an average ideal-point map requires a hypothetical ideal brand that appears among the set of alternatives customers can rate.</a:t>
            </a:r>
          </a:p>
          <a:p>
            <a:pPr marL="514350" lvl="0" indent="-514350" eaLnBrk="0" fontAlgn="base" hangingPunct="0">
              <a:lnSpc>
                <a:spcPct val="110000"/>
              </a:lnSpc>
              <a:buFont typeface="+mj-lt"/>
              <a:buAutoNum type="arabicPeriod"/>
              <a:defRPr/>
            </a:pPr>
            <a:r>
              <a:rPr lang="en-US" altLang="en-US" sz="32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Averaged Ideal-point model using quasi-metric approach</a:t>
            </a:r>
          </a:p>
          <a:p>
            <a:pPr lvl="1" eaLnBrk="0" fontAlgn="base" hangingPunct="0">
              <a:lnSpc>
                <a:spcPct val="110000"/>
              </a:lnSpc>
              <a:defRPr/>
            </a:pPr>
            <a:r>
              <a:rPr lang="en-US" altLang="en-US" sz="2800" b="1" dirty="0">
                <a:latin typeface="Open Sans" panose="020B0606030504020204" pitchFamily="34" charset="0"/>
                <a:ea typeface="Open Sans" panose="020B0606030504020204" pitchFamily="34" charset="0"/>
                <a:cs typeface="Open Sans" panose="020B0606030504020204" pitchFamily="34" charset="0"/>
              </a:rPr>
              <a:t>a preference attribute appears in the set of attributes or if the market share of each brand is a surrogate for preference, the associated vector in the resulting perceptual map indicates the direction of increasing preference.</a:t>
            </a:r>
            <a:endParaRPr lang="en-US" dirty="0"/>
          </a:p>
        </p:txBody>
      </p:sp>
    </p:spTree>
    <p:extLst>
      <p:ext uri="{BB962C8B-B14F-4D97-AF65-F5344CB8AC3E}">
        <p14:creationId xmlns:p14="http://schemas.microsoft.com/office/powerpoint/2010/main" val="70989926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B5A1B-4AFE-45B4-AAD4-EA6C043C404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FF2D06A-17DC-46A1-9AD9-644AA2FF2419}"/>
              </a:ext>
            </a:extLst>
          </p:cNvPr>
          <p:cNvSpPr>
            <a:spLocks noGrp="1"/>
          </p:cNvSpPr>
          <p:nvPr>
            <p:ph idx="1"/>
          </p:nvPr>
        </p:nvSpPr>
        <p:spPr>
          <a:xfrm>
            <a:off x="7970294" y="-1"/>
            <a:ext cx="4221706" cy="6858001"/>
          </a:xfrm>
          <a:solidFill>
            <a:schemeClr val="bg1"/>
          </a:solidFill>
        </p:spPr>
        <p:txBody>
          <a:bodyPr>
            <a:normAutofit/>
          </a:bodyPr>
          <a:lstStyle/>
          <a:p>
            <a:pPr marL="0" indent="0">
              <a:buNone/>
            </a:pPr>
            <a:r>
              <a:rPr lang="en-US" dirty="0"/>
              <a:t>In this simple </a:t>
            </a:r>
            <a:r>
              <a:rPr lang="en-US" b="1" dirty="0"/>
              <a:t>attribute-based joint-space map </a:t>
            </a:r>
            <a:r>
              <a:rPr lang="en-US" dirty="0"/>
              <a:t>with a </a:t>
            </a:r>
            <a:r>
              <a:rPr lang="en-US" b="1" dirty="0"/>
              <a:t>preference vector</a:t>
            </a:r>
            <a:r>
              <a:rPr lang="en-US" dirty="0"/>
              <a:t>, the preference attribute indicates the direction of increasing preference. </a:t>
            </a:r>
          </a:p>
          <a:p>
            <a:pPr marL="0" indent="0">
              <a:buNone/>
            </a:pPr>
            <a:r>
              <a:rPr lang="en-US" dirty="0"/>
              <a:t>Overall preferences for notebook computers increase with screen quality, value, and long battery life but are unaffected by expandability, keyboard, and ease of use.</a:t>
            </a:r>
          </a:p>
        </p:txBody>
      </p:sp>
      <p:pic>
        <p:nvPicPr>
          <p:cNvPr id="5" name="Picture 4">
            <a:extLst>
              <a:ext uri="{FF2B5EF4-FFF2-40B4-BE49-F238E27FC236}">
                <a16:creationId xmlns:a16="http://schemas.microsoft.com/office/drawing/2014/main" id="{E6B55DBE-8A7E-454A-9C66-EC42D6E43ECB}"/>
              </a:ext>
            </a:extLst>
          </p:cNvPr>
          <p:cNvPicPr>
            <a:picLocks noChangeAspect="1"/>
          </p:cNvPicPr>
          <p:nvPr/>
        </p:nvPicPr>
        <p:blipFill>
          <a:blip r:embed="rId2"/>
          <a:stretch>
            <a:fillRect/>
          </a:stretch>
        </p:blipFill>
        <p:spPr>
          <a:xfrm>
            <a:off x="0" y="49111"/>
            <a:ext cx="7989994" cy="6858000"/>
          </a:xfrm>
          <a:prstGeom prst="rect">
            <a:avLst/>
          </a:prstGeom>
        </p:spPr>
      </p:pic>
      <p:sp>
        <p:nvSpPr>
          <p:cNvPr id="6" name="Oval 5">
            <a:extLst>
              <a:ext uri="{FF2B5EF4-FFF2-40B4-BE49-F238E27FC236}">
                <a16:creationId xmlns:a16="http://schemas.microsoft.com/office/drawing/2014/main" id="{3B62363C-06F8-4891-AA4B-1FBD0E62640E}"/>
              </a:ext>
            </a:extLst>
          </p:cNvPr>
          <p:cNvSpPr/>
          <p:nvPr/>
        </p:nvSpPr>
        <p:spPr bwMode="auto">
          <a:xfrm rot="4363616">
            <a:off x="4056131" y="3818680"/>
            <a:ext cx="2405269" cy="3390970"/>
          </a:xfrm>
          <a:prstGeom prst="ellipse">
            <a:avLst/>
          </a:prstGeom>
          <a:noFill/>
          <a:ln w="38100" cap="flat" cmpd="sng" algn="ctr">
            <a:solidFill>
              <a:srgbClr val="C00000"/>
            </a:solidFill>
            <a:prstDash val="sysDash"/>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charset="0"/>
            </a:endParaRPr>
          </a:p>
        </p:txBody>
      </p:sp>
      <p:sp>
        <p:nvSpPr>
          <p:cNvPr id="7" name="Oval 6">
            <a:extLst>
              <a:ext uri="{FF2B5EF4-FFF2-40B4-BE49-F238E27FC236}">
                <a16:creationId xmlns:a16="http://schemas.microsoft.com/office/drawing/2014/main" id="{A385E369-FC5A-4E8E-9360-A445183540DE}"/>
              </a:ext>
            </a:extLst>
          </p:cNvPr>
          <p:cNvSpPr/>
          <p:nvPr/>
        </p:nvSpPr>
        <p:spPr bwMode="auto">
          <a:xfrm rot="5000908">
            <a:off x="2743184" y="-549780"/>
            <a:ext cx="831522" cy="2349673"/>
          </a:xfrm>
          <a:prstGeom prst="ellipse">
            <a:avLst/>
          </a:prstGeom>
          <a:noFill/>
          <a:ln w="38100" cap="flat" cmpd="sng" algn="ctr">
            <a:solidFill>
              <a:srgbClr val="C00000"/>
            </a:solidFill>
            <a:prstDash val="sysDash"/>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361888794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
            <a:ext cx="11201400" cy="1250113"/>
          </a:xfrm>
        </p:spPr>
        <p:txBody>
          <a:bodyPr>
            <a:normAutofit/>
          </a:bodyPr>
          <a:lstStyle/>
          <a:p>
            <a:r>
              <a:rPr lang="en-US" altLang="en-US" sz="2800" dirty="0"/>
              <a:t>Preference Data for PREFMAP-3 </a:t>
            </a:r>
            <a:br>
              <a:rPr lang="en-US" altLang="en-US" sz="2800" dirty="0"/>
            </a:br>
            <a:r>
              <a:rPr lang="en-US" altLang="en-US" sz="2800" dirty="0"/>
              <a:t>and Quasi-metric Approaches</a:t>
            </a:r>
            <a:endParaRPr lang="en-US" sz="2800" dirty="0"/>
          </a:p>
        </p:txBody>
      </p:sp>
      <p:sp>
        <p:nvSpPr>
          <p:cNvPr id="3" name="Content Placeholder 2"/>
          <p:cNvSpPr>
            <a:spLocks noGrp="1"/>
          </p:cNvSpPr>
          <p:nvPr>
            <p:ph idx="1"/>
          </p:nvPr>
        </p:nvSpPr>
        <p:spPr>
          <a:xfrm>
            <a:off x="152400" y="1445026"/>
            <a:ext cx="11887200" cy="5412974"/>
          </a:xfrm>
          <a:solidFill>
            <a:schemeClr val="bg1"/>
          </a:solidFill>
        </p:spPr>
        <p:txBody>
          <a:bodyPr>
            <a:normAutofit fontScale="40000" lnSpcReduction="20000"/>
          </a:bodyPr>
          <a:lstStyle/>
          <a:p>
            <a:pPr eaLnBrk="0" fontAlgn="base" hangingPunct="0">
              <a:lnSpc>
                <a:spcPct val="110000"/>
              </a:lnSpc>
              <a:spcBef>
                <a:spcPct val="0"/>
              </a:spcBef>
              <a:spcAft>
                <a:spcPct val="50000"/>
              </a:spcAft>
              <a:buClr>
                <a:srgbClr val="0153A5"/>
              </a:buClr>
              <a:buSzPct val="90000"/>
              <a:tabLst>
                <a:tab pos="852488" algn="l"/>
                <a:tab pos="2663825" algn="ctr"/>
                <a:tab pos="3236913" algn="ctr"/>
                <a:tab pos="3810000" algn="ctr"/>
                <a:tab pos="4383088" algn="ctr"/>
                <a:tab pos="5048250" algn="ctr"/>
                <a:tab pos="5808663" algn="ctr"/>
                <a:tab pos="6381750" algn="ctr"/>
              </a:tabLst>
              <a:defRPr/>
            </a:pPr>
            <a:r>
              <a:rPr lang="en-US" altLang="en-US" sz="4400" dirty="0"/>
              <a:t>Matrix of inputs </a:t>
            </a:r>
          </a:p>
          <a:p>
            <a:pPr marL="0" indent="0" eaLnBrk="0" fontAlgn="base" hangingPunct="0">
              <a:lnSpc>
                <a:spcPct val="110000"/>
              </a:lnSpc>
              <a:spcBef>
                <a:spcPct val="0"/>
              </a:spcBef>
              <a:spcAft>
                <a:spcPct val="50000"/>
              </a:spcAft>
              <a:buClr>
                <a:srgbClr val="0153A5"/>
              </a:buClr>
              <a:buSzPct val="90000"/>
              <a:buNone/>
              <a:tabLst>
                <a:tab pos="852488" algn="l"/>
                <a:tab pos="2663825" algn="ctr"/>
                <a:tab pos="3236913" algn="ctr"/>
                <a:tab pos="3810000" algn="ctr"/>
                <a:tab pos="4383088" algn="ctr"/>
                <a:tab pos="5048250" algn="ctr"/>
                <a:tab pos="5808663" algn="ctr"/>
                <a:tab pos="6381750" algn="ctr"/>
              </a:tabLst>
              <a:defRPr/>
            </a:pPr>
            <a:r>
              <a:rPr lang="en-US" altLang="en-US" sz="4400" dirty="0"/>
              <a:t>(higher numbers indicate greater preference):</a:t>
            </a:r>
          </a:p>
          <a:p>
            <a:pPr marL="279400" indent="-279400" eaLnBrk="0" fontAlgn="base" hangingPunct="0">
              <a:lnSpc>
                <a:spcPct val="110000"/>
              </a:lnSpc>
              <a:spcBef>
                <a:spcPct val="0"/>
              </a:spcBef>
              <a:spcAft>
                <a:spcPct val="0"/>
              </a:spcAft>
              <a:buNone/>
              <a:tabLst>
                <a:tab pos="852488" algn="l"/>
                <a:tab pos="2663825" algn="ctr"/>
                <a:tab pos="3236913" algn="ctr"/>
                <a:tab pos="3810000" algn="ctr"/>
                <a:tab pos="4383088" algn="ctr"/>
                <a:tab pos="5048250" algn="ctr"/>
                <a:tab pos="5808663" algn="ctr"/>
                <a:tab pos="6381750" algn="ctr"/>
              </a:tabLst>
              <a:defRPr/>
            </a:pPr>
            <a:r>
              <a:rPr lang="en-US" altLang="en-US" sz="3300" dirty="0"/>
              <a:t>			</a:t>
            </a:r>
            <a:r>
              <a:rPr lang="en-US" altLang="en-US" sz="3300" b="1" dirty="0"/>
              <a:t>C1	C2	C3	C4	...............</a:t>
            </a:r>
          </a:p>
          <a:p>
            <a:pPr marL="279400" indent="-279400" eaLnBrk="0" fontAlgn="base" hangingPunct="0">
              <a:lnSpc>
                <a:spcPct val="110000"/>
              </a:lnSpc>
              <a:spcBef>
                <a:spcPct val="0"/>
              </a:spcBef>
              <a:spcAft>
                <a:spcPct val="0"/>
              </a:spcAft>
              <a:buNone/>
              <a:tabLst>
                <a:tab pos="852488" algn="l"/>
                <a:tab pos="2663825" algn="ctr"/>
                <a:tab pos="3236913" algn="ctr"/>
                <a:tab pos="3810000" algn="ctr"/>
                <a:tab pos="4383088" algn="ctr"/>
                <a:tab pos="5048250" algn="ctr"/>
                <a:tab pos="5808663" algn="ctr"/>
                <a:tab pos="6381750" algn="ctr"/>
              </a:tabLst>
              <a:defRPr/>
            </a:pPr>
            <a:r>
              <a:rPr lang="en-US" altLang="en-US" sz="3300" dirty="0"/>
              <a:t>		American	2	3	9	3</a:t>
            </a:r>
          </a:p>
          <a:p>
            <a:pPr marL="279400" indent="-279400" eaLnBrk="0" fontAlgn="base" hangingPunct="0">
              <a:lnSpc>
                <a:spcPct val="110000"/>
              </a:lnSpc>
              <a:spcBef>
                <a:spcPct val="0"/>
              </a:spcBef>
              <a:spcAft>
                <a:spcPct val="0"/>
              </a:spcAft>
              <a:buNone/>
              <a:tabLst>
                <a:tab pos="852488" algn="l"/>
                <a:tab pos="2663825" algn="ctr"/>
                <a:tab pos="3236913" algn="ctr"/>
                <a:tab pos="3810000" algn="ctr"/>
                <a:tab pos="4383088" algn="ctr"/>
                <a:tab pos="5048250" algn="ctr"/>
                <a:tab pos="5808663" algn="ctr"/>
                <a:tab pos="6381750" algn="ctr"/>
              </a:tabLst>
              <a:defRPr/>
            </a:pPr>
            <a:r>
              <a:rPr lang="en-US" altLang="en-US" sz="3300" dirty="0"/>
              <a:t>	   	United	7	7	2	5</a:t>
            </a:r>
          </a:p>
          <a:p>
            <a:pPr marL="279400" indent="-279400" eaLnBrk="0" fontAlgn="base" hangingPunct="0">
              <a:lnSpc>
                <a:spcPct val="110000"/>
              </a:lnSpc>
              <a:spcBef>
                <a:spcPct val="0"/>
              </a:spcBef>
              <a:spcAft>
                <a:spcPct val="30000"/>
              </a:spcAft>
              <a:buNone/>
              <a:tabLst>
                <a:tab pos="852488" algn="l"/>
                <a:tab pos="2663825" algn="ctr"/>
                <a:tab pos="3236913" algn="ctr"/>
                <a:tab pos="3810000" algn="ctr"/>
                <a:tab pos="4383088" algn="ctr"/>
                <a:tab pos="5048250" algn="ctr"/>
                <a:tab pos="5808663" algn="ctr"/>
                <a:tab pos="6381750" algn="ctr"/>
              </a:tabLst>
              <a:defRPr/>
            </a:pPr>
            <a:r>
              <a:rPr lang="en-US" altLang="en-US" sz="3300" dirty="0"/>
              <a:t>		US Airways	3	8	3	5</a:t>
            </a:r>
          </a:p>
          <a:p>
            <a:pPr marL="279400" indent="-279400" eaLnBrk="0" fontAlgn="base" hangingPunct="0">
              <a:lnSpc>
                <a:spcPct val="110000"/>
              </a:lnSpc>
              <a:spcBef>
                <a:spcPct val="0"/>
              </a:spcBef>
              <a:spcAft>
                <a:spcPct val="10000"/>
              </a:spcAft>
              <a:buNone/>
              <a:tabLst>
                <a:tab pos="852488" algn="l"/>
                <a:tab pos="2663825" algn="ctr"/>
                <a:tab pos="3236913" algn="ctr"/>
                <a:tab pos="3810000" algn="ctr"/>
                <a:tab pos="4383088" algn="ctr"/>
                <a:tab pos="5048250" algn="ctr"/>
                <a:tab pos="5808663" algn="ctr"/>
                <a:tab pos="6381750" algn="ctr"/>
              </a:tabLst>
              <a:defRPr/>
            </a:pPr>
            <a:r>
              <a:rPr lang="en-US" altLang="en-US" dirty="0"/>
              <a:t>		        •</a:t>
            </a:r>
            <a:br>
              <a:rPr lang="en-US" altLang="en-US" dirty="0"/>
            </a:br>
            <a:r>
              <a:rPr lang="en-US" altLang="en-US" dirty="0"/>
              <a:t>	        • </a:t>
            </a:r>
            <a:br>
              <a:rPr lang="en-US" altLang="en-US" dirty="0"/>
            </a:br>
            <a:r>
              <a:rPr lang="en-US" altLang="en-US" dirty="0"/>
              <a:t> 	        • 	</a:t>
            </a:r>
          </a:p>
          <a:p>
            <a:pPr marL="0" indent="0" eaLnBrk="0" fontAlgn="base" hangingPunct="0">
              <a:lnSpc>
                <a:spcPct val="110000"/>
              </a:lnSpc>
              <a:spcBef>
                <a:spcPct val="0"/>
              </a:spcBef>
              <a:spcAft>
                <a:spcPct val="75000"/>
              </a:spcAft>
              <a:buClr>
                <a:srgbClr val="0153A5"/>
              </a:buClr>
              <a:buNone/>
              <a:tabLst>
                <a:tab pos="852488" algn="l"/>
                <a:tab pos="2663825" algn="ctr"/>
                <a:tab pos="3236913" algn="ctr"/>
                <a:tab pos="3810000" algn="ctr"/>
                <a:tab pos="4383088" algn="ctr"/>
                <a:tab pos="5048250" algn="ctr"/>
                <a:tab pos="5808663" algn="ctr"/>
                <a:tab pos="6381750" algn="ctr"/>
              </a:tabLst>
              <a:defRPr/>
            </a:pPr>
            <a:r>
              <a:rPr lang="en-US" altLang="en-US" sz="4400" dirty="0"/>
              <a:t>An element of this matrix is the stated preference of each consumer (C1, C2, . . .) for each brand. A higher number indicates higher preference for that brand.</a:t>
            </a:r>
            <a:endParaRPr lang="en-US" altLang="en-US" sz="6500" dirty="0"/>
          </a:p>
          <a:p>
            <a:pPr eaLnBrk="0" fontAlgn="base" hangingPunct="0">
              <a:lnSpc>
                <a:spcPct val="110000"/>
              </a:lnSpc>
              <a:spcBef>
                <a:spcPct val="0"/>
              </a:spcBef>
              <a:spcAft>
                <a:spcPct val="45000"/>
              </a:spcAft>
              <a:buClr>
                <a:srgbClr val="0153A5"/>
              </a:buClr>
              <a:buSzPct val="90000"/>
              <a:tabLst>
                <a:tab pos="852488" algn="l"/>
                <a:tab pos="2663825" algn="ctr"/>
                <a:tab pos="3236913" algn="ctr"/>
                <a:tab pos="3810000" algn="ctr"/>
                <a:tab pos="4383088" algn="ctr"/>
                <a:tab pos="5048250" algn="ctr"/>
                <a:tab pos="5808663" algn="ctr"/>
                <a:tab pos="6381750" algn="ctr"/>
              </a:tabLst>
              <a:defRPr/>
            </a:pPr>
            <a:r>
              <a:rPr lang="en-US" altLang="en-US" sz="6000" dirty="0"/>
              <a:t>Use the </a:t>
            </a:r>
            <a:r>
              <a:rPr lang="en-US" altLang="en-US" sz="6000" i="1" dirty="0"/>
              <a:t>Perceptual and Preference data</a:t>
            </a:r>
            <a:r>
              <a:rPr lang="en-US" altLang="en-US" sz="6000" dirty="0"/>
              <a:t> option in Marketing Engineering to obtain a “joint space” map showing relationships between brands and preferences between brands for each consumer.</a:t>
            </a:r>
          </a:p>
          <a:p>
            <a:pPr eaLnBrk="0" fontAlgn="base" hangingPunct="0">
              <a:lnSpc>
                <a:spcPct val="110000"/>
              </a:lnSpc>
              <a:spcBef>
                <a:spcPct val="0"/>
              </a:spcBef>
              <a:spcAft>
                <a:spcPct val="45000"/>
              </a:spcAft>
              <a:buClr>
                <a:srgbClr val="0153A5"/>
              </a:buClr>
              <a:buSzPct val="90000"/>
              <a:tabLst>
                <a:tab pos="852488" algn="l"/>
                <a:tab pos="2663825" algn="ctr"/>
                <a:tab pos="3236913" algn="ctr"/>
                <a:tab pos="3810000" algn="ctr"/>
                <a:tab pos="4383088" algn="ctr"/>
                <a:tab pos="5048250" algn="ctr"/>
                <a:tab pos="5808663" algn="ctr"/>
                <a:tab pos="6381750" algn="ctr"/>
              </a:tabLst>
              <a:defRPr/>
            </a:pPr>
            <a:r>
              <a:rPr lang="en-US" altLang="en-US" sz="6000" dirty="0"/>
              <a:t>Interpret the map. The relative locations of the brands are directly provided by the map.  The attributes are represented as vectors.  Individuals (i.e., their preferences) are represented as vectors for the PREFMAP-3 model and as ideal points for the quasi-metric model</a:t>
            </a:r>
            <a:endParaRPr lang="en-US" sz="6000" dirty="0"/>
          </a:p>
        </p:txBody>
      </p:sp>
      <p:pic>
        <p:nvPicPr>
          <p:cNvPr id="5" name="Picture 4">
            <a:extLst>
              <a:ext uri="{FF2B5EF4-FFF2-40B4-BE49-F238E27FC236}">
                <a16:creationId xmlns:a16="http://schemas.microsoft.com/office/drawing/2014/main" id="{7A011024-6E17-40C4-AC8C-E4ECB79D9034}"/>
              </a:ext>
            </a:extLst>
          </p:cNvPr>
          <p:cNvPicPr>
            <a:picLocks noChangeAspect="1"/>
          </p:cNvPicPr>
          <p:nvPr/>
        </p:nvPicPr>
        <p:blipFill>
          <a:blip r:embed="rId3"/>
          <a:stretch>
            <a:fillRect/>
          </a:stretch>
        </p:blipFill>
        <p:spPr>
          <a:xfrm>
            <a:off x="5874958" y="132576"/>
            <a:ext cx="6164641" cy="2856284"/>
          </a:xfrm>
          <a:prstGeom prst="rect">
            <a:avLst/>
          </a:prstGeom>
        </p:spPr>
      </p:pic>
    </p:spTree>
    <p:extLst>
      <p:ext uri="{BB962C8B-B14F-4D97-AF65-F5344CB8AC3E}">
        <p14:creationId xmlns:p14="http://schemas.microsoft.com/office/powerpoint/2010/main" val="396368971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4720B1C-2407-4880-84DF-FDA78BB1BCC7}"/>
              </a:ext>
            </a:extLst>
          </p:cNvPr>
          <p:cNvSpPr>
            <a:spLocks noGrp="1"/>
          </p:cNvSpPr>
          <p:nvPr>
            <p:ph type="title"/>
          </p:nvPr>
        </p:nvSpPr>
        <p:spPr/>
        <p:txBody>
          <a:bodyPr/>
          <a:lstStyle/>
          <a:p>
            <a:pPr algn="r"/>
            <a:endParaRPr lang="en-US" dirty="0"/>
          </a:p>
        </p:txBody>
      </p:sp>
      <p:sp>
        <p:nvSpPr>
          <p:cNvPr id="7" name="Content Placeholder 6">
            <a:extLst>
              <a:ext uri="{FF2B5EF4-FFF2-40B4-BE49-F238E27FC236}">
                <a16:creationId xmlns:a16="http://schemas.microsoft.com/office/drawing/2014/main" id="{5E0A96FA-80A2-44BC-A015-DD5C22E64DFC}"/>
              </a:ext>
            </a:extLst>
          </p:cNvPr>
          <p:cNvSpPr>
            <a:spLocks noGrp="1"/>
          </p:cNvSpPr>
          <p:nvPr>
            <p:ph idx="1"/>
          </p:nvPr>
        </p:nvSpPr>
        <p:spPr>
          <a:xfrm>
            <a:off x="7519916" y="685800"/>
            <a:ext cx="4672084" cy="5687704"/>
          </a:xfrm>
        </p:spPr>
        <p:txBody>
          <a:bodyPr/>
          <a:lstStyle/>
          <a:p>
            <a:pPr marL="0" indent="0">
              <a:buNone/>
            </a:pPr>
            <a:r>
              <a:rPr lang="en-US" dirty="0"/>
              <a:t>Airline map with individual customer preferences (narrow lines) and two possible new positions for</a:t>
            </a:r>
          </a:p>
          <a:p>
            <a:pPr marL="0" indent="0">
              <a:buNone/>
            </a:pPr>
            <a:r>
              <a:rPr lang="en-US" dirty="0"/>
              <a:t>JetBlue: A and B.</a:t>
            </a:r>
          </a:p>
          <a:p>
            <a:pPr marL="0" indent="0">
              <a:buNone/>
            </a:pPr>
            <a:r>
              <a:rPr lang="en-US" dirty="0"/>
              <a:t>Preference information from 30 customers, including the 5 customers in the preceding table, are overlaid on the map.</a:t>
            </a:r>
          </a:p>
        </p:txBody>
      </p:sp>
      <p:pic>
        <p:nvPicPr>
          <p:cNvPr id="5" name="Picture 4">
            <a:extLst>
              <a:ext uri="{FF2B5EF4-FFF2-40B4-BE49-F238E27FC236}">
                <a16:creationId xmlns:a16="http://schemas.microsoft.com/office/drawing/2014/main" id="{5A6E2589-65C3-4D84-9654-426C6DD55D75}"/>
              </a:ext>
            </a:extLst>
          </p:cNvPr>
          <p:cNvPicPr>
            <a:picLocks noChangeAspect="1"/>
          </p:cNvPicPr>
          <p:nvPr/>
        </p:nvPicPr>
        <p:blipFill>
          <a:blip r:embed="rId2"/>
          <a:stretch>
            <a:fillRect/>
          </a:stretch>
        </p:blipFill>
        <p:spPr>
          <a:xfrm>
            <a:off x="0" y="0"/>
            <a:ext cx="7261952" cy="6858000"/>
          </a:xfrm>
          <a:prstGeom prst="rect">
            <a:avLst/>
          </a:prstGeom>
        </p:spPr>
      </p:pic>
    </p:spTree>
    <p:extLst>
      <p:ext uri="{BB962C8B-B14F-4D97-AF65-F5344CB8AC3E}">
        <p14:creationId xmlns:p14="http://schemas.microsoft.com/office/powerpoint/2010/main" val="48232324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12527"/>
            <a:ext cx="7886700" cy="1250113"/>
          </a:xfrm>
        </p:spPr>
        <p:txBody>
          <a:bodyPr/>
          <a:lstStyle/>
          <a:p>
            <a:r>
              <a:rPr lang="en-US" altLang="en-US" dirty="0"/>
              <a:t>Translating Preferences to Choices</a:t>
            </a:r>
            <a:endParaRPr lang="en-US" dirty="0"/>
          </a:p>
        </p:txBody>
      </p:sp>
      <p:sp>
        <p:nvSpPr>
          <p:cNvPr id="3" name="Content Placeholder 2"/>
          <p:cNvSpPr>
            <a:spLocks noGrp="1"/>
          </p:cNvSpPr>
          <p:nvPr>
            <p:ph idx="1"/>
          </p:nvPr>
        </p:nvSpPr>
        <p:spPr>
          <a:xfrm>
            <a:off x="354842" y="1499617"/>
            <a:ext cx="11600596" cy="4677347"/>
          </a:xfrm>
        </p:spPr>
        <p:txBody>
          <a:bodyPr>
            <a:normAutofit lnSpcReduction="10000"/>
          </a:bodyPr>
          <a:lstStyle/>
          <a:p>
            <a:pPr marL="0" indent="0">
              <a:buNone/>
            </a:pPr>
            <a:r>
              <a:rPr lang="en-US" altLang="en-US" sz="3200" dirty="0"/>
              <a:t>There are several ways to translate Preferences to Choices, and subsequently, to Market Shares.  We consider two possibilities:</a:t>
            </a:r>
          </a:p>
          <a:p>
            <a:pPr marL="0" indent="0"/>
            <a:r>
              <a:rPr lang="en-US" altLang="en-US" sz="3200" dirty="0"/>
              <a:t> First Choice or Maximum utility rule</a:t>
            </a:r>
          </a:p>
          <a:p>
            <a:pPr marL="912813" lvl="1" indent="-342900">
              <a:buFont typeface="Open Sans" panose="020B0606030504020204" pitchFamily="34" charset="0"/>
              <a:buChar char="–"/>
            </a:pPr>
            <a:r>
              <a:rPr lang="en-US" altLang="en-US" sz="2800" dirty="0"/>
              <a:t>Consumer chooses the product s/he prefers the most</a:t>
            </a:r>
          </a:p>
          <a:p>
            <a:pPr marL="0" indent="0"/>
            <a:r>
              <a:rPr lang="en-US" altLang="en-US" sz="3200" dirty="0"/>
              <a:t> Share of preference rule</a:t>
            </a:r>
          </a:p>
          <a:p>
            <a:pPr marL="912813" lvl="1" indent="-342900">
              <a:buFont typeface="Open Sans" panose="020B0606030504020204" pitchFamily="34" charset="0"/>
              <a:buChar char="–"/>
            </a:pPr>
            <a:r>
              <a:rPr lang="en-US" altLang="en-US" sz="2800" dirty="0"/>
              <a:t>Consumer chooses each product in his/her consideration set in proportion to the relative preference for that product as compared to the other products.</a:t>
            </a:r>
            <a:endParaRPr lang="en-US" sz="2800" dirty="0"/>
          </a:p>
        </p:txBody>
      </p:sp>
    </p:spTree>
    <p:extLst>
      <p:ext uri="{BB962C8B-B14F-4D97-AF65-F5344CB8AC3E}">
        <p14:creationId xmlns:p14="http://schemas.microsoft.com/office/powerpoint/2010/main" val="282085276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Evaluating Perceptual and Preference Maps</a:t>
            </a:r>
            <a:endParaRPr lang="en-US" dirty="0"/>
          </a:p>
        </p:txBody>
      </p:sp>
      <p:sp>
        <p:nvSpPr>
          <p:cNvPr id="3" name="Content Placeholder 2"/>
          <p:cNvSpPr>
            <a:spLocks noGrp="1"/>
          </p:cNvSpPr>
          <p:nvPr>
            <p:ph idx="1"/>
          </p:nvPr>
        </p:nvSpPr>
        <p:spPr>
          <a:xfrm>
            <a:off x="191069" y="1499617"/>
            <a:ext cx="12000931" cy="5358382"/>
          </a:xfrm>
          <a:solidFill>
            <a:schemeClr val="bg1"/>
          </a:solidFill>
        </p:spPr>
        <p:txBody>
          <a:bodyPr>
            <a:normAutofit/>
          </a:bodyPr>
          <a:lstStyle/>
          <a:p>
            <a:pPr>
              <a:lnSpc>
                <a:spcPct val="110000"/>
              </a:lnSpc>
            </a:pPr>
            <a:r>
              <a:rPr lang="en-US" altLang="en-US" dirty="0"/>
              <a:t>Technical adequacy</a:t>
            </a:r>
          </a:p>
          <a:p>
            <a:pPr lvl="1">
              <a:lnSpc>
                <a:spcPct val="110000"/>
              </a:lnSpc>
              <a:buFont typeface="Open Sans" panose="020B0606030504020204" pitchFamily="34" charset="0"/>
              <a:buChar char="–"/>
            </a:pPr>
            <a:r>
              <a:rPr lang="en-US" altLang="en-US" sz="1800" dirty="0"/>
              <a:t>What percentage of the total information (variance) in the raw data is captured in the map?  </a:t>
            </a:r>
          </a:p>
          <a:p>
            <a:pPr lvl="1">
              <a:lnSpc>
                <a:spcPct val="110000"/>
              </a:lnSpc>
              <a:buFont typeface="Open Sans" panose="020B0606030504020204" pitchFamily="34" charset="0"/>
              <a:buChar char="–"/>
            </a:pPr>
            <a:r>
              <a:rPr lang="en-US" altLang="en-US" sz="1800" dirty="0"/>
              <a:t>What percentage of the information of each attribute (variance) is captured in the map?</a:t>
            </a:r>
          </a:p>
          <a:p>
            <a:pPr>
              <a:lnSpc>
                <a:spcPct val="110000"/>
              </a:lnSpc>
            </a:pPr>
            <a:r>
              <a:rPr lang="en-US" altLang="en-US" dirty="0"/>
              <a:t>Managerial interpretation (example questions)</a:t>
            </a:r>
          </a:p>
          <a:p>
            <a:pPr lvl="1">
              <a:lnSpc>
                <a:spcPct val="110000"/>
              </a:lnSpc>
              <a:buFont typeface="Open Sans" panose="020B0606030504020204" pitchFamily="34" charset="0"/>
              <a:buChar char="–"/>
            </a:pPr>
            <a:r>
              <a:rPr lang="en-US" altLang="en-US" sz="1800" dirty="0"/>
              <a:t>What underlying dimensions seem to characterize how customers view the products?</a:t>
            </a:r>
          </a:p>
          <a:p>
            <a:pPr lvl="1">
              <a:lnSpc>
                <a:spcPct val="110000"/>
              </a:lnSpc>
              <a:buFont typeface="Open Sans" panose="020B0606030504020204" pitchFamily="34" charset="0"/>
              <a:buChar char="–"/>
            </a:pPr>
            <a:r>
              <a:rPr lang="en-US" altLang="en-US" sz="1800" dirty="0"/>
              <a:t>What is the competitive set associated with the target product or new concept?</a:t>
            </a:r>
          </a:p>
          <a:p>
            <a:pPr lvl="1">
              <a:lnSpc>
                <a:spcPct val="110000"/>
              </a:lnSpc>
              <a:buFont typeface="Open Sans" panose="020B0606030504020204" pitchFamily="34" charset="0"/>
              <a:buChar char="–"/>
            </a:pPr>
            <a:r>
              <a:rPr lang="en-US" altLang="en-US" sz="1800" dirty="0"/>
              <a:t>How well is a target product positioned with respect to the existing products?</a:t>
            </a:r>
          </a:p>
          <a:p>
            <a:pPr lvl="1">
              <a:lnSpc>
                <a:spcPct val="110000"/>
              </a:lnSpc>
              <a:buFont typeface="Open Sans" panose="020B0606030504020204" pitchFamily="34" charset="0"/>
              <a:buChar char="–"/>
            </a:pPr>
            <a:r>
              <a:rPr lang="en-US" altLang="en-US" sz="1800" dirty="0"/>
              <a:t>Which attributes are related to each other?</a:t>
            </a:r>
          </a:p>
          <a:p>
            <a:pPr lvl="1">
              <a:lnSpc>
                <a:spcPct val="110000"/>
              </a:lnSpc>
              <a:buFont typeface="Open Sans" panose="020B0606030504020204" pitchFamily="34" charset="0"/>
              <a:buChar char="–"/>
            </a:pPr>
            <a:r>
              <a:rPr lang="en-US" altLang="en-US" sz="1800" dirty="0"/>
              <a:t>Which attributes influence customer preferences positively? negatively?</a:t>
            </a:r>
          </a:p>
          <a:p>
            <a:pPr lvl="1">
              <a:lnSpc>
                <a:spcPct val="110000"/>
              </a:lnSpc>
              <a:buFont typeface="Open Sans" panose="020B0606030504020204" pitchFamily="34" charset="0"/>
              <a:buChar char="–"/>
            </a:pPr>
            <a:r>
              <a:rPr lang="en-US" altLang="en-US" sz="1800" dirty="0"/>
              <a:t>What improvements will enhance the value of a product or new concept?</a:t>
            </a:r>
          </a:p>
          <a:p>
            <a:pPr lvl="1">
              <a:lnSpc>
                <a:spcPct val="110000"/>
              </a:lnSpc>
              <a:buFont typeface="Open Sans" panose="020B0606030504020204" pitchFamily="34" charset="0"/>
              <a:buChar char="–"/>
            </a:pPr>
            <a:r>
              <a:rPr lang="en-US" altLang="en-US" sz="1800" dirty="0"/>
              <a:t>Which customer segments have positive perceptions and high preference for the product?</a:t>
            </a:r>
            <a:endParaRPr lang="en-US" sz="3200" dirty="0"/>
          </a:p>
        </p:txBody>
      </p:sp>
    </p:spTree>
    <p:extLst>
      <p:ext uri="{BB962C8B-B14F-4D97-AF65-F5344CB8AC3E}">
        <p14:creationId xmlns:p14="http://schemas.microsoft.com/office/powerpoint/2010/main" val="152521559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A0FB53F-E743-4D97-BAB7-D3B0F1F5487D}"/>
              </a:ext>
            </a:extLst>
          </p:cNvPr>
          <p:cNvSpPr>
            <a:spLocks noGrp="1"/>
          </p:cNvSpPr>
          <p:nvPr>
            <p:ph type="title"/>
          </p:nvPr>
        </p:nvSpPr>
        <p:spPr/>
        <p:txBody>
          <a:bodyPr/>
          <a:lstStyle/>
          <a:p>
            <a:endParaRPr lang="en-US"/>
          </a:p>
        </p:txBody>
      </p:sp>
      <p:sp>
        <p:nvSpPr>
          <p:cNvPr id="5" name="Content Placeholder 4">
            <a:extLst>
              <a:ext uri="{FF2B5EF4-FFF2-40B4-BE49-F238E27FC236}">
                <a16:creationId xmlns:a16="http://schemas.microsoft.com/office/drawing/2014/main" id="{EAF1A5F4-EB46-48BF-B18C-B8DA34AC4E22}"/>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D5548DC9-FBFC-429F-A229-A0F97DC5BFD6}"/>
              </a:ext>
            </a:extLst>
          </p:cNvPr>
          <p:cNvPicPr>
            <a:picLocks noChangeAspect="1"/>
          </p:cNvPicPr>
          <p:nvPr/>
        </p:nvPicPr>
        <p:blipFill>
          <a:blip r:embed="rId2"/>
          <a:stretch>
            <a:fillRect/>
          </a:stretch>
        </p:blipFill>
        <p:spPr>
          <a:xfrm>
            <a:off x="5391447" y="0"/>
            <a:ext cx="6495753" cy="6858000"/>
          </a:xfrm>
          <a:prstGeom prst="rect">
            <a:avLst/>
          </a:prstGeom>
        </p:spPr>
      </p:pic>
    </p:spTree>
    <p:extLst>
      <p:ext uri="{BB962C8B-B14F-4D97-AF65-F5344CB8AC3E}">
        <p14:creationId xmlns:p14="http://schemas.microsoft.com/office/powerpoint/2010/main" val="54800375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9A053-0F8E-4930-BA65-08401610C4F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7BFC87E-460E-454E-B404-42104DA59B2E}"/>
              </a:ext>
            </a:extLst>
          </p:cNvPr>
          <p:cNvSpPr>
            <a:spLocks noGrp="1"/>
          </p:cNvSpPr>
          <p:nvPr>
            <p:ph idx="1"/>
          </p:nvPr>
        </p:nvSpPr>
        <p:spPr/>
        <p:txBody>
          <a:bodyPr/>
          <a:lstStyle/>
          <a:p>
            <a:pPr algn="l"/>
            <a:r>
              <a:rPr lang="en-US" sz="4000" b="0" i="0" u="none" strike="noStrike" baseline="0" dirty="0"/>
              <a:t>Perceptions drive preferences, which in turn, trigger choices and purchases.</a:t>
            </a:r>
          </a:p>
          <a:p>
            <a:pPr algn="l"/>
            <a:r>
              <a:rPr lang="en-US" sz="3600" dirty="0"/>
              <a:t>Positioning analysis is facilitated by various mapping techniques that provide a visual representation of customer perceptions and/or preferences and how those drive choices.  </a:t>
            </a:r>
          </a:p>
        </p:txBody>
      </p:sp>
    </p:spTree>
    <p:extLst>
      <p:ext uri="{BB962C8B-B14F-4D97-AF65-F5344CB8AC3E}">
        <p14:creationId xmlns:p14="http://schemas.microsoft.com/office/powerpoint/2010/main" val="63814059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ABDD6-F908-4889-90C3-E78783E27CB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6504002-61E0-47BF-98D3-B22FA3CAD2B0}"/>
              </a:ext>
            </a:extLst>
          </p:cNvPr>
          <p:cNvSpPr>
            <a:spLocks noGrp="1"/>
          </p:cNvSpPr>
          <p:nvPr>
            <p:ph idx="1"/>
          </p:nvPr>
        </p:nvSpPr>
        <p:spPr/>
        <p:txBody>
          <a:bodyPr/>
          <a:lstStyle/>
          <a:p>
            <a:r>
              <a:rPr lang="en-US" b="0" i="0" dirty="0">
                <a:solidFill>
                  <a:srgbClr val="202124"/>
                </a:solidFill>
                <a:effectLst/>
                <a:latin typeface="Roboto" panose="02000000000000000000" pitchFamily="2" charset="0"/>
              </a:rPr>
              <a:t>Factor analysis is a </a:t>
            </a:r>
            <a:r>
              <a:rPr lang="en-US" b="1" i="0" dirty="0">
                <a:solidFill>
                  <a:srgbClr val="202124"/>
                </a:solidFill>
                <a:effectLst/>
                <a:latin typeface="Roboto" panose="02000000000000000000" pitchFamily="2" charset="0"/>
              </a:rPr>
              <a:t>technique that is used to reduce a large number of variables into fewer numbers of factors</a:t>
            </a:r>
            <a:r>
              <a:rPr lang="en-US" b="0" i="0" dirty="0">
                <a:solidFill>
                  <a:srgbClr val="202124"/>
                </a:solidFill>
                <a:effectLst/>
                <a:latin typeface="Roboto" panose="02000000000000000000" pitchFamily="2" charset="0"/>
              </a:rPr>
              <a:t>. </a:t>
            </a:r>
          </a:p>
          <a:p>
            <a:r>
              <a:rPr lang="en-US" b="0" i="0" dirty="0">
                <a:solidFill>
                  <a:srgbClr val="4C5F6F"/>
                </a:solidFill>
                <a:effectLst/>
                <a:latin typeface="Roboto" panose="02000000000000000000" pitchFamily="2" charset="0"/>
              </a:rPr>
              <a:t>Several methods are available, but principal component analysis is used most commonly.</a:t>
            </a:r>
            <a:endParaRPr lang="en-US" b="0" dirty="0">
              <a:solidFill>
                <a:srgbClr val="202124"/>
              </a:solidFill>
              <a:latin typeface="Roboto" panose="02000000000000000000" pitchFamily="2" charset="0"/>
            </a:endParaRPr>
          </a:p>
          <a:p>
            <a:endParaRPr lang="en-US" b="0" dirty="0">
              <a:solidFill>
                <a:srgbClr val="202124"/>
              </a:solidFill>
              <a:latin typeface="Roboto" panose="02000000000000000000" pitchFamily="2" charset="0"/>
            </a:endParaRPr>
          </a:p>
          <a:p>
            <a:r>
              <a:rPr lang="en-US" dirty="0">
                <a:hlinkClick r:id="rId2"/>
              </a:rPr>
              <a:t>https://www.statisticssolutions.com/free-resources/directory-of-statistical-analyses/factor-analysis/</a:t>
            </a:r>
            <a:r>
              <a:rPr lang="en-US" b="0" dirty="0">
                <a:solidFill>
                  <a:srgbClr val="202124"/>
                </a:solidFill>
                <a:latin typeface="Roboto" panose="02000000000000000000" pitchFamily="2" charset="0"/>
              </a:rPr>
              <a:t> </a:t>
            </a:r>
            <a:endParaRPr lang="en-US" dirty="0"/>
          </a:p>
        </p:txBody>
      </p:sp>
    </p:spTree>
    <p:extLst>
      <p:ext uri="{BB962C8B-B14F-4D97-AF65-F5344CB8AC3E}">
        <p14:creationId xmlns:p14="http://schemas.microsoft.com/office/powerpoint/2010/main" val="245177048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8055A-2775-452B-8B6E-858CB6E3E2F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F9A2762-F0E5-4D74-8471-28AA0F32A68C}"/>
              </a:ext>
            </a:extLst>
          </p:cNvPr>
          <p:cNvSpPr>
            <a:spLocks noGrp="1"/>
          </p:cNvSpPr>
          <p:nvPr>
            <p:ph idx="1"/>
          </p:nvPr>
        </p:nvSpPr>
        <p:spPr>
          <a:xfrm>
            <a:off x="304800" y="609600"/>
            <a:ext cx="11835656" cy="5562600"/>
          </a:xfrm>
        </p:spPr>
        <p:txBody>
          <a:bodyPr/>
          <a:lstStyle/>
          <a:p>
            <a:pPr marL="0" indent="0">
              <a:buNone/>
            </a:pPr>
            <a:r>
              <a:rPr lang="en-US" b="0" i="0" dirty="0">
                <a:solidFill>
                  <a:srgbClr val="030303"/>
                </a:solidFill>
                <a:effectLst/>
                <a:latin typeface="Roboto" panose="02000000000000000000" pitchFamily="2" charset="0"/>
              </a:rPr>
              <a:t>Perceptual maps help determine positioning strategy. Joint-space maps combine market and competitor positions to help understand the product-market landscape.</a:t>
            </a:r>
            <a:endParaRPr lang="en-US" dirty="0"/>
          </a:p>
        </p:txBody>
      </p:sp>
      <p:pic>
        <p:nvPicPr>
          <p:cNvPr id="5" name="Picture 4">
            <a:extLst>
              <a:ext uri="{FF2B5EF4-FFF2-40B4-BE49-F238E27FC236}">
                <a16:creationId xmlns:a16="http://schemas.microsoft.com/office/drawing/2014/main" id="{94899CA4-A568-4370-9CA1-9FA988C2AEF3}"/>
              </a:ext>
            </a:extLst>
          </p:cNvPr>
          <p:cNvPicPr>
            <a:picLocks noChangeAspect="1"/>
          </p:cNvPicPr>
          <p:nvPr/>
        </p:nvPicPr>
        <p:blipFill>
          <a:blip r:embed="rId2"/>
          <a:stretch>
            <a:fillRect/>
          </a:stretch>
        </p:blipFill>
        <p:spPr>
          <a:xfrm>
            <a:off x="304800" y="1739337"/>
            <a:ext cx="10366085" cy="4394762"/>
          </a:xfrm>
          <a:prstGeom prst="rect">
            <a:avLst/>
          </a:prstGeom>
        </p:spPr>
      </p:pic>
      <p:sp>
        <p:nvSpPr>
          <p:cNvPr id="7" name="TextBox 6">
            <a:extLst>
              <a:ext uri="{FF2B5EF4-FFF2-40B4-BE49-F238E27FC236}">
                <a16:creationId xmlns:a16="http://schemas.microsoft.com/office/drawing/2014/main" id="{DFC686B7-9814-480D-88B0-0BA6D1DB85DB}"/>
              </a:ext>
            </a:extLst>
          </p:cNvPr>
          <p:cNvSpPr txBox="1"/>
          <p:nvPr/>
        </p:nvSpPr>
        <p:spPr>
          <a:xfrm>
            <a:off x="1842407" y="6172199"/>
            <a:ext cx="6101442" cy="646331"/>
          </a:xfrm>
          <a:prstGeom prst="rect">
            <a:avLst/>
          </a:prstGeom>
          <a:noFill/>
        </p:spPr>
        <p:txBody>
          <a:bodyPr wrap="square">
            <a:spAutoFit/>
          </a:bodyPr>
          <a:lstStyle/>
          <a:p>
            <a:r>
              <a:rPr lang="en-US" b="0" i="0" dirty="0">
                <a:effectLst/>
                <a:latin typeface="Roboto" panose="02000000000000000000" pitchFamily="2" charset="0"/>
              </a:rPr>
              <a:t>Attribute Based Perceptual Mapping</a:t>
            </a:r>
          </a:p>
          <a:p>
            <a:r>
              <a:rPr lang="en-US" dirty="0">
                <a:hlinkClick r:id="rId3"/>
              </a:rPr>
              <a:t>https://www.youtube.com/watch?v=0W5WkGeekLc</a:t>
            </a:r>
            <a:r>
              <a:rPr lang="en-US" dirty="0"/>
              <a:t> </a:t>
            </a:r>
          </a:p>
        </p:txBody>
      </p:sp>
    </p:spTree>
    <p:extLst>
      <p:ext uri="{BB962C8B-B14F-4D97-AF65-F5344CB8AC3E}">
        <p14:creationId xmlns:p14="http://schemas.microsoft.com/office/powerpoint/2010/main" val="103796827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8055A-2775-452B-8B6E-858CB6E3E2F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F9A2762-F0E5-4D74-8471-28AA0F32A68C}"/>
              </a:ext>
            </a:extLst>
          </p:cNvPr>
          <p:cNvSpPr>
            <a:spLocks noGrp="1"/>
          </p:cNvSpPr>
          <p:nvPr>
            <p:ph idx="1"/>
          </p:nvPr>
        </p:nvSpPr>
        <p:spPr/>
        <p:txBody>
          <a:bodyPr/>
          <a:lstStyle/>
          <a:p>
            <a:endParaRPr lang="en-US"/>
          </a:p>
        </p:txBody>
      </p:sp>
      <p:sp>
        <p:nvSpPr>
          <p:cNvPr id="7" name="TextBox 6">
            <a:extLst>
              <a:ext uri="{FF2B5EF4-FFF2-40B4-BE49-F238E27FC236}">
                <a16:creationId xmlns:a16="http://schemas.microsoft.com/office/drawing/2014/main" id="{DFC686B7-9814-480D-88B0-0BA6D1DB85DB}"/>
              </a:ext>
            </a:extLst>
          </p:cNvPr>
          <p:cNvSpPr txBox="1"/>
          <p:nvPr/>
        </p:nvSpPr>
        <p:spPr>
          <a:xfrm>
            <a:off x="1842407" y="6172199"/>
            <a:ext cx="6101442" cy="646331"/>
          </a:xfrm>
          <a:prstGeom prst="rect">
            <a:avLst/>
          </a:prstGeom>
          <a:noFill/>
        </p:spPr>
        <p:txBody>
          <a:bodyPr wrap="square">
            <a:spAutoFit/>
          </a:bodyPr>
          <a:lstStyle/>
          <a:p>
            <a:r>
              <a:rPr lang="en-US" b="0" i="0" dirty="0">
                <a:effectLst/>
                <a:latin typeface="Roboto" panose="02000000000000000000" pitchFamily="2" charset="0"/>
              </a:rPr>
              <a:t>Attribute Based Perceptual Mapping</a:t>
            </a:r>
          </a:p>
          <a:p>
            <a:r>
              <a:rPr lang="en-US" dirty="0">
                <a:hlinkClick r:id="rId2"/>
              </a:rPr>
              <a:t>https://www.youtube.com/watch?v=0W5WkGeekLc</a:t>
            </a:r>
            <a:r>
              <a:rPr lang="en-US" dirty="0"/>
              <a:t> </a:t>
            </a:r>
          </a:p>
        </p:txBody>
      </p:sp>
      <p:pic>
        <p:nvPicPr>
          <p:cNvPr id="6" name="Picture 5">
            <a:extLst>
              <a:ext uri="{FF2B5EF4-FFF2-40B4-BE49-F238E27FC236}">
                <a16:creationId xmlns:a16="http://schemas.microsoft.com/office/drawing/2014/main" id="{19103DE4-139F-40A6-AC3C-5355AA7B6883}"/>
              </a:ext>
            </a:extLst>
          </p:cNvPr>
          <p:cNvPicPr>
            <a:picLocks noChangeAspect="1"/>
          </p:cNvPicPr>
          <p:nvPr/>
        </p:nvPicPr>
        <p:blipFill>
          <a:blip r:embed="rId3"/>
          <a:stretch>
            <a:fillRect/>
          </a:stretch>
        </p:blipFill>
        <p:spPr>
          <a:xfrm>
            <a:off x="503093" y="102964"/>
            <a:ext cx="10611221" cy="6392399"/>
          </a:xfrm>
          <a:prstGeom prst="rect">
            <a:avLst/>
          </a:prstGeom>
        </p:spPr>
      </p:pic>
    </p:spTree>
    <p:extLst>
      <p:ext uri="{BB962C8B-B14F-4D97-AF65-F5344CB8AC3E}">
        <p14:creationId xmlns:p14="http://schemas.microsoft.com/office/powerpoint/2010/main" val="266880881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3D159-6F27-423B-A9A2-00F4311BB72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B4D63EE-1548-49C1-B847-653AD272C78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29C5DB20-4C21-4748-95C8-23739D96F547}"/>
              </a:ext>
            </a:extLst>
          </p:cNvPr>
          <p:cNvPicPr>
            <a:picLocks noChangeAspect="1"/>
          </p:cNvPicPr>
          <p:nvPr/>
        </p:nvPicPr>
        <p:blipFill>
          <a:blip r:embed="rId2"/>
          <a:stretch>
            <a:fillRect/>
          </a:stretch>
        </p:blipFill>
        <p:spPr>
          <a:xfrm>
            <a:off x="0" y="92203"/>
            <a:ext cx="8202161" cy="5198253"/>
          </a:xfrm>
          <a:prstGeom prst="rect">
            <a:avLst/>
          </a:prstGeom>
        </p:spPr>
      </p:pic>
    </p:spTree>
    <p:extLst>
      <p:ext uri="{BB962C8B-B14F-4D97-AF65-F5344CB8AC3E}">
        <p14:creationId xmlns:p14="http://schemas.microsoft.com/office/powerpoint/2010/main" val="52031353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F5A3A-248E-432C-88A3-1F1EDBA4217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4463804-91E3-450B-882D-A039EC781BA6}"/>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921E92A6-0C01-4FB9-A999-27829F705FC1}"/>
              </a:ext>
            </a:extLst>
          </p:cNvPr>
          <p:cNvPicPr>
            <a:picLocks noChangeAspect="1"/>
          </p:cNvPicPr>
          <p:nvPr/>
        </p:nvPicPr>
        <p:blipFill>
          <a:blip r:embed="rId2"/>
          <a:stretch>
            <a:fillRect/>
          </a:stretch>
        </p:blipFill>
        <p:spPr>
          <a:xfrm>
            <a:off x="114480" y="266700"/>
            <a:ext cx="7173326" cy="4544059"/>
          </a:xfrm>
          <a:prstGeom prst="rect">
            <a:avLst/>
          </a:prstGeom>
        </p:spPr>
      </p:pic>
    </p:spTree>
    <p:extLst>
      <p:ext uri="{BB962C8B-B14F-4D97-AF65-F5344CB8AC3E}">
        <p14:creationId xmlns:p14="http://schemas.microsoft.com/office/powerpoint/2010/main" val="297416636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8B8E3-4D44-422D-BB9E-D5E48039A4D8}"/>
              </a:ext>
            </a:extLst>
          </p:cNvPr>
          <p:cNvSpPr>
            <a:spLocks noGrp="1"/>
          </p:cNvSpPr>
          <p:nvPr>
            <p:ph type="title"/>
          </p:nvPr>
        </p:nvSpPr>
        <p:spPr/>
        <p:txBody>
          <a:bodyPr/>
          <a:lstStyle/>
          <a:p>
            <a:r>
              <a:rPr lang="en-US" dirty="0"/>
              <a:t>Two Axes are Called Determinant Attributes </a:t>
            </a:r>
          </a:p>
        </p:txBody>
      </p:sp>
      <p:sp>
        <p:nvSpPr>
          <p:cNvPr id="3" name="Content Placeholder 2">
            <a:extLst>
              <a:ext uri="{FF2B5EF4-FFF2-40B4-BE49-F238E27FC236}">
                <a16:creationId xmlns:a16="http://schemas.microsoft.com/office/drawing/2014/main" id="{53D025B2-A03B-4669-B50F-7A69B1B984BF}"/>
              </a:ext>
            </a:extLst>
          </p:cNvPr>
          <p:cNvSpPr>
            <a:spLocks noGrp="1"/>
          </p:cNvSpPr>
          <p:nvPr>
            <p:ph idx="1"/>
          </p:nvPr>
        </p:nvSpPr>
        <p:spPr>
          <a:xfrm>
            <a:off x="122679" y="685800"/>
            <a:ext cx="11662921" cy="5486400"/>
          </a:xfrm>
        </p:spPr>
        <p:txBody>
          <a:bodyPr/>
          <a:lstStyle/>
          <a:p>
            <a:r>
              <a:rPr lang="en-US" dirty="0"/>
              <a:t>Axes are labelled in this example as High and Low, and could be from 1 to 7, 1 to 10 etc.</a:t>
            </a:r>
          </a:p>
          <a:p>
            <a:r>
              <a:rPr lang="en-US" dirty="0"/>
              <a:t> Identify areas that are underserved (i.e., gaps) which could be a new product opportunity.</a:t>
            </a:r>
          </a:p>
        </p:txBody>
      </p:sp>
      <p:pic>
        <p:nvPicPr>
          <p:cNvPr id="5" name="Picture 4">
            <a:extLst>
              <a:ext uri="{FF2B5EF4-FFF2-40B4-BE49-F238E27FC236}">
                <a16:creationId xmlns:a16="http://schemas.microsoft.com/office/drawing/2014/main" id="{A7C130E4-F601-4B55-B05F-D3BA13E3C776}"/>
              </a:ext>
            </a:extLst>
          </p:cNvPr>
          <p:cNvPicPr>
            <a:picLocks noChangeAspect="1"/>
          </p:cNvPicPr>
          <p:nvPr/>
        </p:nvPicPr>
        <p:blipFill>
          <a:blip r:embed="rId2"/>
          <a:stretch>
            <a:fillRect/>
          </a:stretch>
        </p:blipFill>
        <p:spPr>
          <a:xfrm>
            <a:off x="5391364" y="2123414"/>
            <a:ext cx="6677957" cy="4734586"/>
          </a:xfrm>
          <a:prstGeom prst="rect">
            <a:avLst/>
          </a:prstGeom>
        </p:spPr>
      </p:pic>
    </p:spTree>
    <p:extLst>
      <p:ext uri="{BB962C8B-B14F-4D97-AF65-F5344CB8AC3E}">
        <p14:creationId xmlns:p14="http://schemas.microsoft.com/office/powerpoint/2010/main" val="41675722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3AD35-1967-4843-87F4-CA8A43F6F4CA}"/>
              </a:ext>
            </a:extLst>
          </p:cNvPr>
          <p:cNvSpPr>
            <a:spLocks noGrp="1"/>
          </p:cNvSpPr>
          <p:nvPr>
            <p:ph type="title"/>
          </p:nvPr>
        </p:nvSpPr>
        <p:spPr/>
        <p:txBody>
          <a:bodyPr/>
          <a:lstStyle/>
          <a:p>
            <a:r>
              <a:rPr lang="en-US" dirty="0"/>
              <a:t>Steps to Gap Analysis</a:t>
            </a:r>
          </a:p>
        </p:txBody>
      </p:sp>
      <p:sp>
        <p:nvSpPr>
          <p:cNvPr id="3" name="Content Placeholder 2">
            <a:extLst>
              <a:ext uri="{FF2B5EF4-FFF2-40B4-BE49-F238E27FC236}">
                <a16:creationId xmlns:a16="http://schemas.microsoft.com/office/drawing/2014/main" id="{CA0E290D-3832-48D5-8B26-8B1E15C7B0AC}"/>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91E28C28-15EF-46B6-810A-473858E95E60}"/>
              </a:ext>
            </a:extLst>
          </p:cNvPr>
          <p:cNvPicPr>
            <a:picLocks noChangeAspect="1"/>
          </p:cNvPicPr>
          <p:nvPr/>
        </p:nvPicPr>
        <p:blipFill>
          <a:blip r:embed="rId2"/>
          <a:stretch>
            <a:fillRect/>
          </a:stretch>
        </p:blipFill>
        <p:spPr>
          <a:xfrm>
            <a:off x="210375" y="817447"/>
            <a:ext cx="7678222" cy="4896533"/>
          </a:xfrm>
          <a:prstGeom prst="rect">
            <a:avLst/>
          </a:prstGeom>
        </p:spPr>
      </p:pic>
    </p:spTree>
    <p:extLst>
      <p:ext uri="{BB962C8B-B14F-4D97-AF65-F5344CB8AC3E}">
        <p14:creationId xmlns:p14="http://schemas.microsoft.com/office/powerpoint/2010/main" val="198002389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3AD35-1967-4843-87F4-CA8A43F6F4CA}"/>
              </a:ext>
            </a:extLst>
          </p:cNvPr>
          <p:cNvSpPr>
            <a:spLocks noGrp="1"/>
          </p:cNvSpPr>
          <p:nvPr>
            <p:ph type="title"/>
          </p:nvPr>
        </p:nvSpPr>
        <p:spPr/>
        <p:txBody>
          <a:bodyPr/>
          <a:lstStyle/>
          <a:p>
            <a:r>
              <a:rPr lang="en-US" dirty="0"/>
              <a:t>Steps to Gap Analysis</a:t>
            </a:r>
          </a:p>
        </p:txBody>
      </p:sp>
      <p:pic>
        <p:nvPicPr>
          <p:cNvPr id="10" name="Picture 9">
            <a:extLst>
              <a:ext uri="{FF2B5EF4-FFF2-40B4-BE49-F238E27FC236}">
                <a16:creationId xmlns:a16="http://schemas.microsoft.com/office/drawing/2014/main" id="{6E324380-4C2C-48E5-AA85-73512715A920}"/>
              </a:ext>
            </a:extLst>
          </p:cNvPr>
          <p:cNvPicPr>
            <a:picLocks noChangeAspect="1"/>
          </p:cNvPicPr>
          <p:nvPr/>
        </p:nvPicPr>
        <p:blipFill>
          <a:blip r:embed="rId2"/>
          <a:stretch>
            <a:fillRect/>
          </a:stretch>
        </p:blipFill>
        <p:spPr>
          <a:xfrm>
            <a:off x="560119" y="833117"/>
            <a:ext cx="7719564" cy="4990739"/>
          </a:xfrm>
          <a:prstGeom prst="rect">
            <a:avLst/>
          </a:prstGeom>
        </p:spPr>
      </p:pic>
    </p:spTree>
    <p:extLst>
      <p:ext uri="{BB962C8B-B14F-4D97-AF65-F5344CB8AC3E}">
        <p14:creationId xmlns:p14="http://schemas.microsoft.com/office/powerpoint/2010/main" val="198708934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C5A04-033C-42A9-ADDA-0C6D2E709F2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7782EB1-269A-4494-BA52-73D16DD8D8D1}"/>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C5809E7-DACA-446A-A116-473BB431C1AD}"/>
              </a:ext>
            </a:extLst>
          </p:cNvPr>
          <p:cNvPicPr>
            <a:picLocks noChangeAspect="1"/>
          </p:cNvPicPr>
          <p:nvPr/>
        </p:nvPicPr>
        <p:blipFill>
          <a:blip r:embed="rId2"/>
          <a:stretch>
            <a:fillRect/>
          </a:stretch>
        </p:blipFill>
        <p:spPr>
          <a:xfrm>
            <a:off x="203200" y="266700"/>
            <a:ext cx="7487695" cy="3010320"/>
          </a:xfrm>
          <a:prstGeom prst="rect">
            <a:avLst/>
          </a:prstGeom>
        </p:spPr>
      </p:pic>
    </p:spTree>
    <p:extLst>
      <p:ext uri="{BB962C8B-B14F-4D97-AF65-F5344CB8AC3E}">
        <p14:creationId xmlns:p14="http://schemas.microsoft.com/office/powerpoint/2010/main" val="112572648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39CCB-7B55-4697-BACC-93E6CA343CCD}"/>
              </a:ext>
            </a:extLst>
          </p:cNvPr>
          <p:cNvSpPr>
            <a:spLocks noGrp="1"/>
          </p:cNvSpPr>
          <p:nvPr>
            <p:ph type="title"/>
          </p:nvPr>
        </p:nvSpPr>
        <p:spPr/>
        <p:txBody>
          <a:bodyPr/>
          <a:lstStyle/>
          <a:p>
            <a:r>
              <a:rPr lang="en-US" b="1" i="0" dirty="0">
                <a:solidFill>
                  <a:srgbClr val="333333"/>
                </a:solidFill>
                <a:effectLst/>
                <a:latin typeface="Source Sans Pro" panose="020B0503030403020204" pitchFamily="34" charset="0"/>
              </a:rPr>
              <a:t>Richard Flight at </a:t>
            </a:r>
            <a:r>
              <a:rPr lang="en-US" b="0" i="0" dirty="0">
                <a:solidFill>
                  <a:srgbClr val="70757A"/>
                </a:solidFill>
                <a:effectLst/>
                <a:latin typeface="Roboto" panose="02000000000000000000" pitchFamily="2" charset="0"/>
              </a:rPr>
              <a:t>Southern Illinois University Edwardsville</a:t>
            </a:r>
            <a:endParaRPr lang="en-US" dirty="0"/>
          </a:p>
        </p:txBody>
      </p:sp>
      <p:sp>
        <p:nvSpPr>
          <p:cNvPr id="3" name="Content Placeholder 2">
            <a:extLst>
              <a:ext uri="{FF2B5EF4-FFF2-40B4-BE49-F238E27FC236}">
                <a16:creationId xmlns:a16="http://schemas.microsoft.com/office/drawing/2014/main" id="{3113B377-E8F0-4082-876B-61206184A083}"/>
              </a:ext>
            </a:extLst>
          </p:cNvPr>
          <p:cNvSpPr>
            <a:spLocks noGrp="1"/>
          </p:cNvSpPr>
          <p:nvPr>
            <p:ph idx="1"/>
          </p:nvPr>
        </p:nvSpPr>
        <p:spPr/>
        <p:txBody>
          <a:bodyPr/>
          <a:lstStyle/>
          <a:p>
            <a:r>
              <a:rPr lang="en-US" b="0" i="0" dirty="0">
                <a:effectLst/>
                <a:latin typeface="Roboto" panose="02000000000000000000" pitchFamily="2" charset="0"/>
              </a:rPr>
              <a:t>Product Positioning</a:t>
            </a:r>
          </a:p>
          <a:p>
            <a:r>
              <a:rPr lang="en-US" dirty="0">
                <a:hlinkClick r:id="rId2"/>
              </a:rPr>
              <a:t>https://www.youtube.com/watch?v=otHHhnjPbnU&amp;list=PLb67R_O-ViChOv8Yp6h0MiG0NNAol4gBQ&amp;index=30</a:t>
            </a:r>
            <a:r>
              <a:rPr lang="en-US" dirty="0"/>
              <a:t> </a:t>
            </a:r>
          </a:p>
          <a:p>
            <a:endParaRPr lang="en-US" dirty="0"/>
          </a:p>
          <a:p>
            <a:pPr marL="0" indent="0">
              <a:buNone/>
            </a:pPr>
            <a:r>
              <a:rPr lang="en-US" b="0" i="0" dirty="0">
                <a:effectLst/>
                <a:latin typeface="Roboto" panose="02000000000000000000" pitchFamily="2" charset="0"/>
              </a:rPr>
              <a:t>**Attribute Ratings Map and Factor Analysis**</a:t>
            </a:r>
          </a:p>
          <a:p>
            <a:r>
              <a:rPr lang="en-US" dirty="0">
                <a:hlinkClick r:id="rId3"/>
              </a:rPr>
              <a:t>https://www.youtube.com/watch?v=bazxWzavqgY&amp;list=PLb67R_O-ViChOv8Yp6h0MiG0NNAol4gBQ&amp;index=15</a:t>
            </a:r>
            <a:r>
              <a:rPr lang="en-US" dirty="0"/>
              <a:t> </a:t>
            </a:r>
          </a:p>
          <a:p>
            <a:endParaRPr lang="en-US" dirty="0"/>
          </a:p>
          <a:p>
            <a:pPr marL="0" indent="0">
              <a:buNone/>
            </a:pPr>
            <a:r>
              <a:rPr lang="en-US" dirty="0"/>
              <a:t>**</a:t>
            </a:r>
            <a:r>
              <a:rPr lang="en-US" b="0" i="0" dirty="0">
                <a:effectLst/>
                <a:latin typeface="Roboto" panose="02000000000000000000" pitchFamily="2" charset="0"/>
              </a:rPr>
              <a:t>Conjoint Trade-off Analysis</a:t>
            </a:r>
          </a:p>
          <a:p>
            <a:pPr marL="0" indent="0">
              <a:buNone/>
            </a:pPr>
            <a:r>
              <a:rPr lang="en-US" dirty="0"/>
              <a:t>https://www.youtube.com/watch?v=41-ZVAYlb54&amp;list=PLb67R_O-ViChOv8Yp6h0MiG0NNAol4gBQ&amp;index=14</a:t>
            </a:r>
          </a:p>
        </p:txBody>
      </p:sp>
    </p:spTree>
    <p:extLst>
      <p:ext uri="{BB962C8B-B14F-4D97-AF65-F5344CB8AC3E}">
        <p14:creationId xmlns:p14="http://schemas.microsoft.com/office/powerpoint/2010/main" val="28955753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74C89-D5C1-44DC-B4D5-FC98E33E7584}"/>
              </a:ext>
            </a:extLst>
          </p:cNvPr>
          <p:cNvSpPr>
            <a:spLocks noGrp="1"/>
          </p:cNvSpPr>
          <p:nvPr>
            <p:ph type="title"/>
          </p:nvPr>
        </p:nvSpPr>
        <p:spPr/>
        <p:txBody>
          <a:bodyPr/>
          <a:lstStyle/>
          <a:p>
            <a:r>
              <a:rPr lang="en-US" b="0" i="0" dirty="0">
                <a:effectLst/>
                <a:latin typeface="Roboto" panose="02000000000000000000" pitchFamily="2" charset="0"/>
                <a:hlinkClick r:id="rId2"/>
              </a:rPr>
              <a:t>Multivariate Methods and Analysis</a:t>
            </a:r>
            <a:endParaRPr lang="en-US" dirty="0"/>
          </a:p>
        </p:txBody>
      </p:sp>
      <p:sp>
        <p:nvSpPr>
          <p:cNvPr id="3" name="Content Placeholder 2">
            <a:extLst>
              <a:ext uri="{FF2B5EF4-FFF2-40B4-BE49-F238E27FC236}">
                <a16:creationId xmlns:a16="http://schemas.microsoft.com/office/drawing/2014/main" id="{6A24C2BF-1C5C-417F-AA7A-6CFD437AFDA0}"/>
              </a:ext>
            </a:extLst>
          </p:cNvPr>
          <p:cNvSpPr>
            <a:spLocks noGrp="1"/>
          </p:cNvSpPr>
          <p:nvPr>
            <p:ph idx="1"/>
          </p:nvPr>
        </p:nvSpPr>
        <p:spPr/>
        <p:txBody>
          <a:bodyPr/>
          <a:lstStyle/>
          <a:p>
            <a:r>
              <a:rPr lang="en-US" sz="3600" b="0" i="0" dirty="0">
                <a:effectLst/>
                <a:latin typeface="Roboto" panose="02000000000000000000" pitchFamily="2" charset="0"/>
              </a:rPr>
              <a:t>Marketing Research Analysis Course </a:t>
            </a:r>
          </a:p>
          <a:p>
            <a:r>
              <a:rPr lang="en-US" dirty="0"/>
              <a:t>The whole master level class</a:t>
            </a:r>
          </a:p>
          <a:p>
            <a:r>
              <a:rPr lang="en-US" dirty="0">
                <a:hlinkClick r:id="rId3"/>
              </a:rPr>
              <a:t>https://www.youtube.com/watch?v=UonZyQPXxjY&amp;list=PLb67R_O-ViCha-Hb9bLhD2_rItyPlRPL1</a:t>
            </a:r>
            <a:r>
              <a:rPr lang="en-US" dirty="0"/>
              <a:t> </a:t>
            </a:r>
          </a:p>
          <a:p>
            <a:endParaRPr lang="en-US" dirty="0"/>
          </a:p>
          <a:p>
            <a:r>
              <a:rPr lang="en-US" sz="3600" i="0" dirty="0">
                <a:solidFill>
                  <a:srgbClr val="000000"/>
                </a:solidFill>
                <a:effectLst/>
                <a:latin typeface="Caladea-Regular_17_1"/>
              </a:rPr>
              <a:t>Multivariate Data Analysis</a:t>
            </a:r>
            <a:r>
              <a:rPr lang="en-US" b="0" i="0" dirty="0">
                <a:solidFill>
                  <a:srgbClr val="000000"/>
                </a:solidFill>
                <a:effectLst/>
                <a:latin typeface="Caladea-Regular_17_1"/>
              </a:rPr>
              <a:t>; Hair, Black, </a:t>
            </a:r>
            <a:r>
              <a:rPr lang="en-US" b="0" i="0" dirty="0" err="1">
                <a:solidFill>
                  <a:srgbClr val="000000"/>
                </a:solidFill>
                <a:effectLst/>
                <a:latin typeface="Caladea-Regular_17_1"/>
              </a:rPr>
              <a:t>Babin</a:t>
            </a:r>
            <a:r>
              <a:rPr lang="en-US" b="0" i="0" dirty="0">
                <a:solidFill>
                  <a:srgbClr val="000000"/>
                </a:solidFill>
                <a:effectLst/>
                <a:latin typeface="Caladea-Regular_17_1"/>
              </a:rPr>
              <a:t> and Anderson; Prentice Hall, 7thEdition. (downloaded)</a:t>
            </a:r>
          </a:p>
          <a:p>
            <a:r>
              <a:rPr lang="en-US" b="0" dirty="0">
                <a:solidFill>
                  <a:srgbClr val="000000"/>
                </a:solidFill>
                <a:latin typeface="Caladea-Regular_17_1"/>
              </a:rPr>
              <a:t>Use SPSS </a:t>
            </a:r>
            <a:endParaRPr lang="en-US" dirty="0"/>
          </a:p>
        </p:txBody>
      </p:sp>
    </p:spTree>
    <p:extLst>
      <p:ext uri="{BB962C8B-B14F-4D97-AF65-F5344CB8AC3E}">
        <p14:creationId xmlns:p14="http://schemas.microsoft.com/office/powerpoint/2010/main" val="366515247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8AA3B-0CC5-4AED-AC9D-0969AC03B1C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018E82A-7C01-477D-850D-8608C8B5281C}"/>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0185A7EA-F583-4941-A335-5144C3860FF8}"/>
              </a:ext>
            </a:extLst>
          </p:cNvPr>
          <p:cNvPicPr>
            <a:picLocks noChangeAspect="1"/>
          </p:cNvPicPr>
          <p:nvPr/>
        </p:nvPicPr>
        <p:blipFill>
          <a:blip r:embed="rId2"/>
          <a:stretch>
            <a:fillRect/>
          </a:stretch>
        </p:blipFill>
        <p:spPr>
          <a:xfrm>
            <a:off x="1509072" y="599680"/>
            <a:ext cx="9173855" cy="5658640"/>
          </a:xfrm>
          <a:prstGeom prst="rect">
            <a:avLst/>
          </a:prstGeom>
        </p:spPr>
      </p:pic>
    </p:spTree>
    <p:extLst>
      <p:ext uri="{BB962C8B-B14F-4D97-AF65-F5344CB8AC3E}">
        <p14:creationId xmlns:p14="http://schemas.microsoft.com/office/powerpoint/2010/main" val="36022884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DF715-E10E-4194-AD78-C3DB6971E7B5}"/>
              </a:ext>
            </a:extLst>
          </p:cNvPr>
          <p:cNvSpPr>
            <a:spLocks noGrp="1"/>
          </p:cNvSpPr>
          <p:nvPr>
            <p:ph type="title"/>
          </p:nvPr>
        </p:nvSpPr>
        <p:spPr/>
        <p:txBody>
          <a:bodyPr/>
          <a:lstStyle/>
          <a:p>
            <a:endParaRPr lang="en-US"/>
          </a:p>
        </p:txBody>
      </p:sp>
      <p:pic>
        <p:nvPicPr>
          <p:cNvPr id="7" name="Picture 6">
            <a:extLst>
              <a:ext uri="{FF2B5EF4-FFF2-40B4-BE49-F238E27FC236}">
                <a16:creationId xmlns:a16="http://schemas.microsoft.com/office/drawing/2014/main" id="{D9BC1E60-F4FF-40BF-8F32-47344B2EE57D}"/>
              </a:ext>
            </a:extLst>
          </p:cNvPr>
          <p:cNvPicPr>
            <a:picLocks noChangeAspect="1"/>
          </p:cNvPicPr>
          <p:nvPr/>
        </p:nvPicPr>
        <p:blipFill>
          <a:blip r:embed="rId2"/>
          <a:stretch>
            <a:fillRect/>
          </a:stretch>
        </p:blipFill>
        <p:spPr>
          <a:xfrm>
            <a:off x="0" y="834081"/>
            <a:ext cx="12192000" cy="5189838"/>
          </a:xfrm>
          <a:prstGeom prst="rect">
            <a:avLst/>
          </a:prstGeom>
        </p:spPr>
      </p:pic>
      <p:pic>
        <p:nvPicPr>
          <p:cNvPr id="5" name="Picture 4">
            <a:extLst>
              <a:ext uri="{FF2B5EF4-FFF2-40B4-BE49-F238E27FC236}">
                <a16:creationId xmlns:a16="http://schemas.microsoft.com/office/drawing/2014/main" id="{B0575BF7-9EBF-4F84-A961-57DD8E2AAA6C}"/>
              </a:ext>
            </a:extLst>
          </p:cNvPr>
          <p:cNvPicPr>
            <a:picLocks noChangeAspect="1"/>
          </p:cNvPicPr>
          <p:nvPr/>
        </p:nvPicPr>
        <p:blipFill>
          <a:blip r:embed="rId3"/>
          <a:stretch>
            <a:fillRect/>
          </a:stretch>
        </p:blipFill>
        <p:spPr>
          <a:xfrm>
            <a:off x="3450870" y="4471469"/>
            <a:ext cx="5087060" cy="1952898"/>
          </a:xfrm>
          <a:prstGeom prst="rect">
            <a:avLst/>
          </a:prstGeom>
        </p:spPr>
      </p:pic>
    </p:spTree>
    <p:extLst>
      <p:ext uri="{BB962C8B-B14F-4D97-AF65-F5344CB8AC3E}">
        <p14:creationId xmlns:p14="http://schemas.microsoft.com/office/powerpoint/2010/main" val="122709505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CD8B3-3686-4FAC-A4C3-D7D1DE6005A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D21E8B2-4665-41D0-8714-48BF545D4E1D}"/>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B1C3B1D-6C8B-47E9-9FD5-760A43C573EB}"/>
              </a:ext>
            </a:extLst>
          </p:cNvPr>
          <p:cNvPicPr>
            <a:picLocks noChangeAspect="1"/>
          </p:cNvPicPr>
          <p:nvPr/>
        </p:nvPicPr>
        <p:blipFill>
          <a:blip r:embed="rId2"/>
          <a:stretch>
            <a:fillRect/>
          </a:stretch>
        </p:blipFill>
        <p:spPr>
          <a:xfrm>
            <a:off x="547678" y="0"/>
            <a:ext cx="11441122" cy="6030167"/>
          </a:xfrm>
          <a:prstGeom prst="rect">
            <a:avLst/>
          </a:prstGeom>
        </p:spPr>
      </p:pic>
    </p:spTree>
    <p:extLst>
      <p:ext uri="{BB962C8B-B14F-4D97-AF65-F5344CB8AC3E}">
        <p14:creationId xmlns:p14="http://schemas.microsoft.com/office/powerpoint/2010/main" val="187503353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3675B-667F-4F17-859C-AE8AC6D45032}"/>
              </a:ext>
            </a:extLst>
          </p:cNvPr>
          <p:cNvSpPr>
            <a:spLocks noGrp="1"/>
          </p:cNvSpPr>
          <p:nvPr>
            <p:ph type="title"/>
          </p:nvPr>
        </p:nvSpPr>
        <p:spPr/>
        <p:txBody>
          <a:bodyPr/>
          <a:lstStyle/>
          <a:p>
            <a:r>
              <a:rPr lang="en-US"/>
              <a:t>Example Perceptual Data</a:t>
            </a:r>
          </a:p>
        </p:txBody>
      </p:sp>
      <p:sp>
        <p:nvSpPr>
          <p:cNvPr id="3" name="Content Placeholder 2">
            <a:extLst>
              <a:ext uri="{FF2B5EF4-FFF2-40B4-BE49-F238E27FC236}">
                <a16:creationId xmlns:a16="http://schemas.microsoft.com/office/drawing/2014/main" id="{9CBE4DBC-5DF8-4555-93DF-572CF06B5618}"/>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DE806E8E-BEC3-4D50-8FB4-898361D7899C}"/>
              </a:ext>
            </a:extLst>
          </p:cNvPr>
          <p:cNvPicPr>
            <a:picLocks noChangeAspect="1"/>
          </p:cNvPicPr>
          <p:nvPr/>
        </p:nvPicPr>
        <p:blipFill>
          <a:blip r:embed="rId2"/>
          <a:stretch>
            <a:fillRect/>
          </a:stretch>
        </p:blipFill>
        <p:spPr>
          <a:xfrm>
            <a:off x="221544" y="1155941"/>
            <a:ext cx="11909228" cy="4485734"/>
          </a:xfrm>
          <a:prstGeom prst="rect">
            <a:avLst/>
          </a:prstGeom>
        </p:spPr>
      </p:pic>
    </p:spTree>
    <p:extLst>
      <p:ext uri="{BB962C8B-B14F-4D97-AF65-F5344CB8AC3E}">
        <p14:creationId xmlns:p14="http://schemas.microsoft.com/office/powerpoint/2010/main" val="381095618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7D61F-92FA-4F45-B854-7BC211C9930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AB60EE4-6197-4CDB-8CED-C78854656805}"/>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A3F6F461-D68F-4447-9076-6D9673FBA311}"/>
              </a:ext>
            </a:extLst>
          </p:cNvPr>
          <p:cNvPicPr>
            <a:picLocks noChangeAspect="1"/>
          </p:cNvPicPr>
          <p:nvPr/>
        </p:nvPicPr>
        <p:blipFill>
          <a:blip r:embed="rId2"/>
          <a:stretch>
            <a:fillRect/>
          </a:stretch>
        </p:blipFill>
        <p:spPr>
          <a:xfrm>
            <a:off x="0" y="297284"/>
            <a:ext cx="12192000" cy="6263431"/>
          </a:xfrm>
          <a:prstGeom prst="rect">
            <a:avLst/>
          </a:prstGeom>
        </p:spPr>
      </p:pic>
      <p:cxnSp>
        <p:nvCxnSpPr>
          <p:cNvPr id="6" name="Straight Connector 5">
            <a:extLst>
              <a:ext uri="{FF2B5EF4-FFF2-40B4-BE49-F238E27FC236}">
                <a16:creationId xmlns:a16="http://schemas.microsoft.com/office/drawing/2014/main" id="{3FA748F4-5061-4BFB-B2DB-1FE151392B6D}"/>
              </a:ext>
            </a:extLst>
          </p:cNvPr>
          <p:cNvCxnSpPr>
            <a:cxnSpLocks/>
          </p:cNvCxnSpPr>
          <p:nvPr/>
        </p:nvCxnSpPr>
        <p:spPr bwMode="auto">
          <a:xfrm>
            <a:off x="2441542" y="3252247"/>
            <a:ext cx="3742442" cy="490194"/>
          </a:xfrm>
          <a:prstGeom prst="line">
            <a:avLst/>
          </a:prstGeom>
          <a:noFill/>
          <a:ln w="12700" cap="flat" cmpd="sng" algn="ctr">
            <a:solidFill>
              <a:schemeClr val="tx1"/>
            </a:solidFill>
            <a:prstDash val="solid"/>
            <a:round/>
            <a:headEnd type="none" w="sm" len="sm"/>
            <a:tailEnd type="none" w="sm" len="sm"/>
          </a:ln>
          <a:effectLst/>
        </p:spPr>
      </p:cxnSp>
      <p:cxnSp>
        <p:nvCxnSpPr>
          <p:cNvPr id="7" name="Straight Connector 6">
            <a:extLst>
              <a:ext uri="{FF2B5EF4-FFF2-40B4-BE49-F238E27FC236}">
                <a16:creationId xmlns:a16="http://schemas.microsoft.com/office/drawing/2014/main" id="{4AE10AD6-87A3-4C34-90C5-7DD142E23597}"/>
              </a:ext>
            </a:extLst>
          </p:cNvPr>
          <p:cNvCxnSpPr>
            <a:cxnSpLocks/>
          </p:cNvCxnSpPr>
          <p:nvPr/>
        </p:nvCxnSpPr>
        <p:spPr bwMode="auto">
          <a:xfrm flipV="1">
            <a:off x="5410986" y="2611225"/>
            <a:ext cx="169682" cy="1046375"/>
          </a:xfrm>
          <a:prstGeom prst="line">
            <a:avLst/>
          </a:prstGeom>
          <a:noFill/>
          <a:ln w="12700" cap="flat" cmpd="sng" algn="ctr">
            <a:solidFill>
              <a:schemeClr val="tx1"/>
            </a:solidFill>
            <a:prstDash val="solid"/>
            <a:round/>
            <a:headEnd type="none" w="sm" len="sm"/>
            <a:tailEnd type="none" w="sm" len="sm"/>
          </a:ln>
          <a:effectLst/>
        </p:spPr>
      </p:cxnSp>
      <p:cxnSp>
        <p:nvCxnSpPr>
          <p:cNvPr id="10" name="Straight Connector 9">
            <a:extLst>
              <a:ext uri="{FF2B5EF4-FFF2-40B4-BE49-F238E27FC236}">
                <a16:creationId xmlns:a16="http://schemas.microsoft.com/office/drawing/2014/main" id="{4CAE5309-E6C0-43A8-967E-FB4F61AB6A12}"/>
              </a:ext>
            </a:extLst>
          </p:cNvPr>
          <p:cNvCxnSpPr>
            <a:cxnSpLocks/>
          </p:cNvCxnSpPr>
          <p:nvPr/>
        </p:nvCxnSpPr>
        <p:spPr bwMode="auto">
          <a:xfrm flipV="1">
            <a:off x="4685122" y="3657600"/>
            <a:ext cx="433633" cy="1951348"/>
          </a:xfrm>
          <a:prstGeom prst="line">
            <a:avLst/>
          </a:prstGeom>
          <a:noFill/>
          <a:ln w="12700" cap="flat" cmpd="sng" algn="ctr">
            <a:solidFill>
              <a:schemeClr val="tx1"/>
            </a:solidFill>
            <a:prstDash val="solid"/>
            <a:round/>
            <a:headEnd type="none" w="sm" len="sm"/>
            <a:tailEnd type="none" w="sm" len="sm"/>
          </a:ln>
          <a:effectLst/>
        </p:spPr>
      </p:cxnSp>
    </p:spTree>
    <p:extLst>
      <p:ext uri="{BB962C8B-B14F-4D97-AF65-F5344CB8AC3E}">
        <p14:creationId xmlns:p14="http://schemas.microsoft.com/office/powerpoint/2010/main" val="1662529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ppt_x"/>
                                          </p:val>
                                        </p:tav>
                                        <p:tav tm="100000">
                                          <p:val>
                                            <p:strVal val="#ppt_x"/>
                                          </p:val>
                                        </p:tav>
                                      </p:tavLst>
                                    </p:anim>
                                    <p:anim calcmode="lin" valueType="num">
                                      <p:cBhvr additive="base">
                                        <p:cTn id="2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9CF03-8748-441C-9BBB-C7C2BFB3AAC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EE5BB0F-1B72-467D-8127-6586A614E01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ED431DF5-94A6-4A20-A127-1678F3F7A842}"/>
              </a:ext>
            </a:extLst>
          </p:cNvPr>
          <p:cNvPicPr>
            <a:picLocks noChangeAspect="1"/>
          </p:cNvPicPr>
          <p:nvPr/>
        </p:nvPicPr>
        <p:blipFill>
          <a:blip r:embed="rId2"/>
          <a:stretch>
            <a:fillRect/>
          </a:stretch>
        </p:blipFill>
        <p:spPr>
          <a:xfrm>
            <a:off x="0" y="137752"/>
            <a:ext cx="12192000" cy="6582495"/>
          </a:xfrm>
          <a:prstGeom prst="rect">
            <a:avLst/>
          </a:prstGeom>
        </p:spPr>
      </p:pic>
    </p:spTree>
    <p:extLst>
      <p:ext uri="{BB962C8B-B14F-4D97-AF65-F5344CB8AC3E}">
        <p14:creationId xmlns:p14="http://schemas.microsoft.com/office/powerpoint/2010/main" val="188406010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5E242-5A30-4D61-8941-4B2A5DA572FE}"/>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364A42A3-BE91-4C89-B850-8CDB05B978F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C83CCB9-523A-49BE-AA60-80DC23258E87}"/>
              </a:ext>
            </a:extLst>
          </p:cNvPr>
          <p:cNvPicPr>
            <a:picLocks noChangeAspect="1"/>
          </p:cNvPicPr>
          <p:nvPr/>
        </p:nvPicPr>
        <p:blipFill>
          <a:blip r:embed="rId2"/>
          <a:stretch>
            <a:fillRect/>
          </a:stretch>
        </p:blipFill>
        <p:spPr>
          <a:xfrm>
            <a:off x="59634" y="0"/>
            <a:ext cx="12192000" cy="5138642"/>
          </a:xfrm>
          <a:prstGeom prst="rect">
            <a:avLst/>
          </a:prstGeom>
        </p:spPr>
      </p:pic>
    </p:spTree>
    <p:extLst>
      <p:ext uri="{BB962C8B-B14F-4D97-AF65-F5344CB8AC3E}">
        <p14:creationId xmlns:p14="http://schemas.microsoft.com/office/powerpoint/2010/main" val="387648741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4400" b="1" dirty="0"/>
              <a:t>What do you see?</a:t>
            </a: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80759" y="1552377"/>
            <a:ext cx="7230483" cy="4572396"/>
          </a:xfrm>
        </p:spPr>
      </p:pic>
    </p:spTree>
    <p:extLst>
      <p:ext uri="{BB962C8B-B14F-4D97-AF65-F5344CB8AC3E}">
        <p14:creationId xmlns:p14="http://schemas.microsoft.com/office/powerpoint/2010/main" val="235536429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FB4FB-C3AD-4016-9EB1-1965B35D2D67}"/>
              </a:ext>
            </a:extLst>
          </p:cNvPr>
          <p:cNvSpPr>
            <a:spLocks noGrp="1"/>
          </p:cNvSpPr>
          <p:nvPr>
            <p:ph type="title"/>
          </p:nvPr>
        </p:nvSpPr>
        <p:spPr>
          <a:xfrm>
            <a:off x="164457" y="1"/>
            <a:ext cx="11189343" cy="523460"/>
          </a:xfrm>
        </p:spPr>
        <p:txBody>
          <a:bodyPr>
            <a:noAutofit/>
          </a:bodyPr>
          <a:lstStyle/>
          <a:p>
            <a:r>
              <a:rPr lang="en-US" b="1" dirty="0"/>
              <a:t>Camouflage</a:t>
            </a:r>
            <a:r>
              <a:rPr lang="zh-TW" altLang="en-US" b="1" dirty="0"/>
              <a:t> </a:t>
            </a:r>
            <a:r>
              <a:rPr lang="en-US" altLang="zh-TW" b="1" dirty="0"/>
              <a:t>(</a:t>
            </a:r>
            <a:r>
              <a:rPr lang="zh-TW" altLang="en-US" b="1" dirty="0"/>
              <a:t>伪装</a:t>
            </a:r>
            <a:r>
              <a:rPr lang="en-US" altLang="zh-TW" b="1" dirty="0"/>
              <a:t>)</a:t>
            </a:r>
            <a:r>
              <a:rPr lang="zh-TW" altLang="en-US" b="1" dirty="0"/>
              <a:t> </a:t>
            </a:r>
            <a:endParaRPr lang="en-US" b="1" dirty="0"/>
          </a:p>
        </p:txBody>
      </p:sp>
      <p:pic>
        <p:nvPicPr>
          <p:cNvPr id="4" name="Dalmatian-vanDeGrind-50">
            <a:hlinkClick r:id="" action="ppaction://media"/>
            <a:extLst>
              <a:ext uri="{FF2B5EF4-FFF2-40B4-BE49-F238E27FC236}">
                <a16:creationId xmlns:a16="http://schemas.microsoft.com/office/drawing/2014/main" id="{188BE9CB-9204-4089-9281-AD109499716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6260457" y="1122745"/>
            <a:ext cx="5931543" cy="4409368"/>
          </a:xfrm>
        </p:spPr>
      </p:pic>
      <p:pic>
        <p:nvPicPr>
          <p:cNvPr id="2050" name="Picture 2">
            <a:extLst>
              <a:ext uri="{FF2B5EF4-FFF2-40B4-BE49-F238E27FC236}">
                <a16:creationId xmlns:a16="http://schemas.microsoft.com/office/drawing/2014/main" id="{B6BCAE20-DA99-4E54-9C4C-A161136A4C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122745"/>
            <a:ext cx="5568039" cy="39199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0779A75-C17E-488B-9695-3DE27E6F1142}"/>
              </a:ext>
            </a:extLst>
          </p:cNvPr>
          <p:cNvSpPr txBox="1"/>
          <p:nvPr/>
        </p:nvSpPr>
        <p:spPr>
          <a:xfrm>
            <a:off x="364602" y="5735255"/>
            <a:ext cx="6169306" cy="369332"/>
          </a:xfrm>
          <a:prstGeom prst="rect">
            <a:avLst/>
          </a:prstGeom>
          <a:noFill/>
        </p:spPr>
        <p:txBody>
          <a:bodyPr wrap="square">
            <a:spAutoFit/>
          </a:bodyPr>
          <a:lstStyle/>
          <a:p>
            <a:r>
              <a:rPr lang="en-US" dirty="0">
                <a:hlinkClick r:id="rId6"/>
              </a:rPr>
              <a:t>https://michaelbach.de/ot/cog-Dalmatian/</a:t>
            </a:r>
            <a:r>
              <a:rPr lang="zh-TW" altLang="en-US" dirty="0"/>
              <a:t> </a:t>
            </a:r>
            <a:endParaRPr lang="en-US" dirty="0"/>
          </a:p>
        </p:txBody>
      </p:sp>
    </p:spTree>
    <p:extLst>
      <p:ext uri="{BB962C8B-B14F-4D97-AF65-F5344CB8AC3E}">
        <p14:creationId xmlns:p14="http://schemas.microsoft.com/office/powerpoint/2010/main" val="2580107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76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F2B71-4752-41F5-A118-E806D80B094F}"/>
              </a:ext>
            </a:extLst>
          </p:cNvPr>
          <p:cNvSpPr>
            <a:spLocks noGrp="1"/>
          </p:cNvSpPr>
          <p:nvPr>
            <p:ph type="title"/>
          </p:nvPr>
        </p:nvSpPr>
        <p:spPr>
          <a:xfrm>
            <a:off x="6840638" y="1"/>
            <a:ext cx="4513162" cy="1250113"/>
          </a:xfrm>
        </p:spPr>
        <p:txBody>
          <a:bodyPr/>
          <a:lstStyle/>
          <a:p>
            <a:r>
              <a:rPr lang="en-US" sz="3600" b="0" i="0" dirty="0">
                <a:solidFill>
                  <a:srgbClr val="000000"/>
                </a:solidFill>
                <a:effectLst/>
                <a:latin typeface="Georgia" panose="02040502050405020303" pitchFamily="18" charset="0"/>
              </a:rPr>
              <a:t>Knowledge for vision: vision for knowledge.</a:t>
            </a:r>
            <a:endParaRPr lang="en-US" dirty="0"/>
          </a:p>
        </p:txBody>
      </p:sp>
      <p:sp>
        <p:nvSpPr>
          <p:cNvPr id="3" name="Content Placeholder 2">
            <a:extLst>
              <a:ext uri="{FF2B5EF4-FFF2-40B4-BE49-F238E27FC236}">
                <a16:creationId xmlns:a16="http://schemas.microsoft.com/office/drawing/2014/main" id="{6714FD66-5212-4C7E-AB07-0AFFD0224007}"/>
              </a:ext>
            </a:extLst>
          </p:cNvPr>
          <p:cNvSpPr>
            <a:spLocks noGrp="1"/>
          </p:cNvSpPr>
          <p:nvPr>
            <p:ph idx="1"/>
          </p:nvPr>
        </p:nvSpPr>
        <p:spPr>
          <a:xfrm>
            <a:off x="6418948" y="1112107"/>
            <a:ext cx="5773052" cy="5745893"/>
          </a:xfrm>
          <a:solidFill>
            <a:schemeClr val="bg1"/>
          </a:solidFill>
        </p:spPr>
        <p:txBody>
          <a:bodyPr anchor="t">
            <a:normAutofit/>
          </a:bodyPr>
          <a:lstStyle/>
          <a:p>
            <a:pPr algn="l"/>
            <a:r>
              <a:rPr lang="en-US" sz="2800" b="0" i="0" u="none" strike="noStrike" baseline="0" dirty="0">
                <a:latin typeface="AdvPS8585"/>
              </a:rPr>
              <a:t>The general notion is that </a:t>
            </a:r>
            <a:r>
              <a:rPr lang="en-US" sz="2800" b="1" i="0" u="none" strike="noStrike" baseline="0" dirty="0">
                <a:latin typeface="AdvPS8585"/>
              </a:rPr>
              <a:t>perceptions</a:t>
            </a:r>
            <a:r>
              <a:rPr lang="en-US" sz="2800" b="0" i="0" u="none" strike="noStrike" baseline="0" dirty="0">
                <a:latin typeface="AdvPS8585"/>
              </a:rPr>
              <a:t> are </a:t>
            </a:r>
            <a:r>
              <a:rPr lang="en-US" sz="2800" b="0" i="0" u="none" strike="noStrike" baseline="0" dirty="0">
                <a:latin typeface="AdvPS8588"/>
              </a:rPr>
              <a:t>hypotheses </a:t>
            </a:r>
            <a:r>
              <a:rPr lang="en-US" sz="2800" b="0" i="0" u="none" strike="noStrike" baseline="0" dirty="0">
                <a:latin typeface="AdvPS8585"/>
              </a:rPr>
              <a:t>of what might be out there. </a:t>
            </a:r>
          </a:p>
          <a:p>
            <a:pPr algn="l"/>
            <a:r>
              <a:rPr lang="en-US" sz="2800" b="0" i="0" u="none" strike="noStrike" baseline="0" dirty="0">
                <a:latin typeface="AdvPS8585"/>
              </a:rPr>
              <a:t>We suppose</a:t>
            </a:r>
            <a:r>
              <a:rPr lang="zh-TW" altLang="en-US" sz="2800" b="0" i="0" u="none" strike="noStrike" baseline="0" dirty="0">
                <a:latin typeface="AdvPS8585"/>
              </a:rPr>
              <a:t> </a:t>
            </a:r>
            <a:r>
              <a:rPr lang="en-US" sz="2800" b="0" i="0" u="none" strike="noStrike" baseline="0" dirty="0">
                <a:latin typeface="AdvPS8585"/>
              </a:rPr>
              <a:t>that bottom-up signals, top-down knowledge and sideways rules combine to generate object perceptions as </a:t>
            </a:r>
            <a:r>
              <a:rPr lang="en-US" sz="2800" b="1" i="0" u="none" strike="noStrike" baseline="0" dirty="0">
                <a:latin typeface="AdvPS8585"/>
              </a:rPr>
              <a:t>predictive</a:t>
            </a:r>
            <a:r>
              <a:rPr lang="zh-TW" altLang="en-US" sz="2800" b="1" i="0" u="none" strike="noStrike" baseline="0" dirty="0">
                <a:latin typeface="AdvPS8585"/>
              </a:rPr>
              <a:t> </a:t>
            </a:r>
            <a:r>
              <a:rPr lang="en-US" sz="2800" b="1" i="0" u="none" strike="noStrike" baseline="0" dirty="0">
                <a:latin typeface="AdvPS8585"/>
              </a:rPr>
              <a:t>hypotheses</a:t>
            </a:r>
            <a:r>
              <a:rPr lang="en-US" sz="2800" b="0" i="0" u="none" strike="noStrike" baseline="0" dirty="0">
                <a:latin typeface="AdvPS8585"/>
              </a:rPr>
              <a:t>. </a:t>
            </a:r>
          </a:p>
          <a:p>
            <a:pPr algn="l"/>
            <a:r>
              <a:rPr lang="en-US" sz="2800" b="0" i="0" u="none" strike="noStrike" baseline="0" dirty="0">
                <a:latin typeface="AdvPS8585"/>
              </a:rPr>
              <a:t>Failures of </a:t>
            </a:r>
            <a:r>
              <a:rPr lang="en-US" sz="2800" b="0" i="0" u="none" strike="noStrike" baseline="0" dirty="0" err="1">
                <a:latin typeface="AdvPS8585"/>
              </a:rPr>
              <a:t>behaviour</a:t>
            </a:r>
            <a:r>
              <a:rPr lang="en-US" sz="2800" b="0" i="0" u="none" strike="noStrike" baseline="0" dirty="0">
                <a:latin typeface="AdvPS8585"/>
              </a:rPr>
              <a:t> can correct knowledge.</a:t>
            </a:r>
          </a:p>
          <a:p>
            <a:r>
              <a:rPr lang="en-US" sz="2000" b="0" i="0" u="none" strike="noStrike" dirty="0">
                <a:effectLst/>
                <a:latin typeface="Georgia" panose="02040502050405020303" pitchFamily="18" charset="0"/>
                <a:hlinkClick r:id="rId2"/>
              </a:rPr>
              <a:t>Gregory R (2001)</a:t>
            </a:r>
            <a:r>
              <a:rPr lang="en-US" sz="2000" b="0" i="0" dirty="0">
                <a:solidFill>
                  <a:srgbClr val="000000"/>
                </a:solidFill>
                <a:effectLst/>
                <a:latin typeface="Georgia" panose="02040502050405020303" pitchFamily="18" charset="0"/>
              </a:rPr>
              <a:t> The Medawar Lecture 2001 Knowledge for vision: vision for knowledge. Phil Trans Biol Sci </a:t>
            </a:r>
            <a:r>
              <a:rPr lang="zh-TW" altLang="en-US" sz="2000" b="0" i="0" dirty="0">
                <a:solidFill>
                  <a:srgbClr val="000000"/>
                </a:solidFill>
                <a:effectLst/>
                <a:latin typeface="Georgia" panose="02040502050405020303" pitchFamily="18" charset="0"/>
              </a:rPr>
              <a:t> </a:t>
            </a:r>
            <a:endParaRPr lang="en-US" altLang="zh-TW" sz="2000" b="0" i="0" dirty="0">
              <a:solidFill>
                <a:srgbClr val="000000"/>
              </a:solidFill>
              <a:effectLst/>
              <a:latin typeface="Georgia" panose="02040502050405020303" pitchFamily="18" charset="0"/>
            </a:endParaRPr>
          </a:p>
          <a:p>
            <a:pPr algn="l"/>
            <a:endParaRPr lang="en-US" sz="3200" dirty="0"/>
          </a:p>
        </p:txBody>
      </p:sp>
      <p:pic>
        <p:nvPicPr>
          <p:cNvPr id="5" name="Picture 4">
            <a:extLst>
              <a:ext uri="{FF2B5EF4-FFF2-40B4-BE49-F238E27FC236}">
                <a16:creationId xmlns:a16="http://schemas.microsoft.com/office/drawing/2014/main" id="{A3E4F0F9-3DE0-4820-9D42-430650282D06}"/>
              </a:ext>
            </a:extLst>
          </p:cNvPr>
          <p:cNvPicPr>
            <a:picLocks noChangeAspect="1"/>
          </p:cNvPicPr>
          <p:nvPr/>
        </p:nvPicPr>
        <p:blipFill>
          <a:blip r:embed="rId3"/>
          <a:stretch>
            <a:fillRect/>
          </a:stretch>
        </p:blipFill>
        <p:spPr>
          <a:xfrm>
            <a:off x="0" y="-104173"/>
            <a:ext cx="6418948" cy="6858000"/>
          </a:xfrm>
          <a:prstGeom prst="rect">
            <a:avLst/>
          </a:prstGeom>
        </p:spPr>
      </p:pic>
    </p:spTree>
    <p:extLst>
      <p:ext uri="{BB962C8B-B14F-4D97-AF65-F5344CB8AC3E}">
        <p14:creationId xmlns:p14="http://schemas.microsoft.com/office/powerpoint/2010/main" val="379995439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6B323-E93E-403B-B755-46D6A53F6369}"/>
              </a:ext>
            </a:extLst>
          </p:cNvPr>
          <p:cNvSpPr>
            <a:spLocks noGrp="1"/>
          </p:cNvSpPr>
          <p:nvPr>
            <p:ph type="title"/>
          </p:nvPr>
        </p:nvSpPr>
        <p:spPr/>
        <p:txBody>
          <a:bodyPr/>
          <a:lstStyle/>
          <a:p>
            <a:r>
              <a:rPr lang="en-US" dirty="0"/>
              <a:t>Factor Analysis</a:t>
            </a:r>
          </a:p>
        </p:txBody>
      </p:sp>
      <p:sp>
        <p:nvSpPr>
          <p:cNvPr id="3" name="Content Placeholder 2">
            <a:extLst>
              <a:ext uri="{FF2B5EF4-FFF2-40B4-BE49-F238E27FC236}">
                <a16:creationId xmlns:a16="http://schemas.microsoft.com/office/drawing/2014/main" id="{8F6825F4-2210-45F9-88AA-77BE6346A7C1}"/>
              </a:ext>
            </a:extLst>
          </p:cNvPr>
          <p:cNvSpPr>
            <a:spLocks noGrp="1"/>
          </p:cNvSpPr>
          <p:nvPr>
            <p:ph idx="1"/>
          </p:nvPr>
        </p:nvSpPr>
        <p:spPr>
          <a:xfrm>
            <a:off x="0" y="685800"/>
            <a:ext cx="12191999" cy="5956540"/>
          </a:xfrm>
        </p:spPr>
        <p:txBody>
          <a:bodyPr/>
          <a:lstStyle/>
          <a:p>
            <a:pPr marL="0" indent="0">
              <a:buNone/>
            </a:pPr>
            <a:r>
              <a:rPr lang="en-US" b="0" dirty="0"/>
              <a:t>Factor Analysis is a technique for finding underlying dimensions and interrelationships among variables (here, attributes) based on a data matrix consisting of the values of the attributes for a number of different alternatives (here, brands). </a:t>
            </a:r>
          </a:p>
          <a:p>
            <a:pPr marL="0" indent="0">
              <a:buNone/>
            </a:pPr>
            <a:r>
              <a:rPr lang="en-US" b="0" dirty="0"/>
              <a:t>Let X be a matrix with </a:t>
            </a:r>
            <a:r>
              <a:rPr lang="en-US" dirty="0"/>
              <a:t>m rows (alternatives) and n columns (attributes), </a:t>
            </a:r>
            <a:r>
              <a:rPr lang="en-US" b="0" dirty="0"/>
              <a:t>with the data in the matrix consisting of the average ratings of each alternative on each attribute by a sample of customers. Let </a:t>
            </a:r>
            <a:r>
              <a:rPr lang="en-US" dirty="0"/>
              <a:t>X</a:t>
            </a:r>
            <a:r>
              <a:rPr lang="en-US" baseline="-25000" dirty="0"/>
              <a:t>s</a:t>
            </a:r>
            <a:r>
              <a:rPr lang="en-US" b="0" dirty="0"/>
              <a:t> represent a standardized matrix (the effect of the measurement scale is removed) </a:t>
            </a:r>
          </a:p>
          <a:p>
            <a:pPr marL="0" indent="0">
              <a:buNone/>
            </a:pPr>
            <a:r>
              <a:rPr lang="en-US" b="0" dirty="0"/>
              <a:t>The model decomposes the matrix </a:t>
            </a:r>
            <a:r>
              <a:rPr lang="en-US" dirty="0"/>
              <a:t>X</a:t>
            </a:r>
            <a:r>
              <a:rPr lang="en-US" baseline="-25000" dirty="0"/>
              <a:t>s</a:t>
            </a:r>
            <a:r>
              <a:rPr lang="en-US" b="0" dirty="0"/>
              <a:t> (</a:t>
            </a:r>
            <a:r>
              <a:rPr lang="en-US" b="0" dirty="0" err="1"/>
              <a:t>mxn</a:t>
            </a:r>
            <a:r>
              <a:rPr lang="en-US" b="0" dirty="0"/>
              <a:t>) into two matrices: </a:t>
            </a:r>
            <a:r>
              <a:rPr lang="en-US" sz="3200" dirty="0"/>
              <a:t>X</a:t>
            </a:r>
            <a:r>
              <a:rPr lang="en-US" sz="3200" baseline="-25000" dirty="0"/>
              <a:t>s </a:t>
            </a:r>
            <a:r>
              <a:rPr lang="en-US" sz="3200" dirty="0"/>
              <a:t>=</a:t>
            </a:r>
            <a:r>
              <a:rPr lang="en-US" sz="3200" dirty="0" err="1"/>
              <a:t>Z</a:t>
            </a:r>
            <a:r>
              <a:rPr lang="en-US" sz="3200" baseline="-25000" dirty="0" err="1"/>
              <a:t>s</a:t>
            </a:r>
            <a:r>
              <a:rPr lang="en-US" sz="3200" dirty="0"/>
              <a:t>*F</a:t>
            </a:r>
            <a:r>
              <a:rPr lang="en-US" sz="3200" baseline="30000" dirty="0"/>
              <a:t>T</a:t>
            </a:r>
          </a:p>
          <a:p>
            <a:pPr marL="0" indent="0">
              <a:buNone/>
            </a:pPr>
            <a:r>
              <a:rPr lang="en-US" b="0" dirty="0"/>
              <a:t>(1) the </a:t>
            </a:r>
            <a:r>
              <a:rPr lang="en-US" dirty="0"/>
              <a:t>factor score matrix</a:t>
            </a:r>
            <a:r>
              <a:rPr lang="en-US" b="0" dirty="0"/>
              <a:t>, </a:t>
            </a:r>
            <a:r>
              <a:rPr lang="en-US" dirty="0" err="1"/>
              <a:t>Z</a:t>
            </a:r>
            <a:r>
              <a:rPr lang="en-US" baseline="-25000" dirty="0" err="1"/>
              <a:t>s</a:t>
            </a:r>
            <a:r>
              <a:rPr lang="en-US" b="0" dirty="0"/>
              <a:t> (</a:t>
            </a:r>
            <a:r>
              <a:rPr lang="en-US" b="0" dirty="0" err="1"/>
              <a:t>mxr</a:t>
            </a:r>
            <a:r>
              <a:rPr lang="en-US" b="0" dirty="0"/>
              <a:t>) where r is the number of factors (dimensions) of the perceptual map; r&lt;n usually r=2 or 3 </a:t>
            </a:r>
          </a:p>
          <a:p>
            <a:pPr marL="0" indent="0">
              <a:buNone/>
            </a:pPr>
            <a:r>
              <a:rPr lang="en-US" b="0" dirty="0"/>
              <a:t>(2) the </a:t>
            </a:r>
            <a:r>
              <a:rPr lang="en-US" dirty="0"/>
              <a:t>factor loading matrix</a:t>
            </a:r>
            <a:r>
              <a:rPr lang="en-US" b="0" dirty="0"/>
              <a:t>, </a:t>
            </a:r>
            <a:r>
              <a:rPr lang="en-US" sz="3200" dirty="0"/>
              <a:t>F</a:t>
            </a:r>
            <a:r>
              <a:rPr lang="en-US" b="0" dirty="0"/>
              <a:t> (</a:t>
            </a:r>
            <a:r>
              <a:rPr lang="en-US" b="0" dirty="0" err="1"/>
              <a:t>nxr</a:t>
            </a:r>
            <a:r>
              <a:rPr lang="en-US" b="0" dirty="0"/>
              <a:t>)</a:t>
            </a:r>
          </a:p>
          <a:p>
            <a:pPr marL="0" indent="0">
              <a:buNone/>
            </a:pPr>
            <a:endParaRPr lang="en-US" baseline="30000" dirty="0"/>
          </a:p>
        </p:txBody>
      </p:sp>
    </p:spTree>
    <p:extLst>
      <p:ext uri="{BB962C8B-B14F-4D97-AF65-F5344CB8AC3E}">
        <p14:creationId xmlns:p14="http://schemas.microsoft.com/office/powerpoint/2010/main" val="252302971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F5A5B-30CB-4AB3-9CB0-4E489E8F3A18}"/>
              </a:ext>
            </a:extLst>
          </p:cNvPr>
          <p:cNvSpPr>
            <a:spLocks noGrp="1"/>
          </p:cNvSpPr>
          <p:nvPr>
            <p:ph type="title"/>
          </p:nvPr>
        </p:nvSpPr>
        <p:spPr/>
        <p:txBody>
          <a:bodyPr/>
          <a:lstStyle/>
          <a:p>
            <a:r>
              <a:rPr lang="en-US" dirty="0"/>
              <a:t>Information Content of an Attribute</a:t>
            </a:r>
          </a:p>
        </p:txBody>
      </p:sp>
      <p:sp>
        <p:nvSpPr>
          <p:cNvPr id="3" name="Content Placeholder 2">
            <a:extLst>
              <a:ext uri="{FF2B5EF4-FFF2-40B4-BE49-F238E27FC236}">
                <a16:creationId xmlns:a16="http://schemas.microsoft.com/office/drawing/2014/main" id="{AEA480F9-EE03-4AA8-B5EC-ABA7074B6240}"/>
              </a:ext>
            </a:extLst>
          </p:cNvPr>
          <p:cNvSpPr>
            <a:spLocks noGrp="1"/>
          </p:cNvSpPr>
          <p:nvPr>
            <p:ph idx="1"/>
          </p:nvPr>
        </p:nvSpPr>
        <p:spPr/>
        <p:txBody>
          <a:bodyPr/>
          <a:lstStyle/>
          <a:p>
            <a:pPr marL="514350" indent="-514350">
              <a:buFont typeface="+mj-lt"/>
              <a:buAutoNum type="arabicPeriod"/>
            </a:pPr>
            <a:r>
              <a:rPr lang="en-US" sz="3600" b="0" dirty="0"/>
              <a:t>We seek for r factors (typically r=2 or 3), orthogonal, which retain as much information contained in original data matrix is possible. </a:t>
            </a:r>
          </a:p>
          <a:p>
            <a:pPr marL="514350" indent="-514350">
              <a:buFont typeface="+mj-lt"/>
              <a:buAutoNum type="arabicPeriod"/>
            </a:pPr>
            <a:r>
              <a:rPr lang="en-US" sz="3600" dirty="0"/>
              <a:t>Variance </a:t>
            </a:r>
            <a:r>
              <a:rPr lang="en-US" sz="3600" b="0" dirty="0"/>
              <a:t>(the dispersion of values around a mean) is a measure of the information content of an attribute. The larger the variance, the higher the information content. G </a:t>
            </a:r>
          </a:p>
          <a:p>
            <a:pPr marL="514350" indent="-514350">
              <a:buFont typeface="+mj-lt"/>
              <a:buAutoNum type="arabicPeriod"/>
            </a:pPr>
            <a:r>
              <a:rPr lang="en-US" sz="3600" b="0" dirty="0"/>
              <a:t>The factors retained should recover more than 60 to 70 percent of the variance of the original data.</a:t>
            </a:r>
          </a:p>
        </p:txBody>
      </p:sp>
    </p:spTree>
    <p:extLst>
      <p:ext uri="{BB962C8B-B14F-4D97-AF65-F5344CB8AC3E}">
        <p14:creationId xmlns:p14="http://schemas.microsoft.com/office/powerpoint/2010/main" val="264768514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6EE7A-259D-4559-A5F1-309C5193EA8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6F2B661-AC96-43F5-B5A5-9C0467AA5541}"/>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D3E4E83-C996-49DA-B9AA-1FD3FE1FF3D6}"/>
              </a:ext>
            </a:extLst>
          </p:cNvPr>
          <p:cNvPicPr>
            <a:picLocks noChangeAspect="1"/>
          </p:cNvPicPr>
          <p:nvPr/>
        </p:nvPicPr>
        <p:blipFill>
          <a:blip r:embed="rId2"/>
          <a:stretch>
            <a:fillRect/>
          </a:stretch>
        </p:blipFill>
        <p:spPr>
          <a:xfrm>
            <a:off x="304800" y="0"/>
            <a:ext cx="10875034" cy="6858000"/>
          </a:xfrm>
          <a:prstGeom prst="rect">
            <a:avLst/>
          </a:prstGeom>
        </p:spPr>
      </p:pic>
    </p:spTree>
    <p:extLst>
      <p:ext uri="{BB962C8B-B14F-4D97-AF65-F5344CB8AC3E}">
        <p14:creationId xmlns:p14="http://schemas.microsoft.com/office/powerpoint/2010/main" val="219858090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Linking brands to dimensions</a:t>
            </a:r>
          </a:p>
        </p:txBody>
      </p:sp>
      <p:sp>
        <p:nvSpPr>
          <p:cNvPr id="7" name="Rounded Rectangle 6"/>
          <p:cNvSpPr/>
          <p:nvPr/>
        </p:nvSpPr>
        <p:spPr>
          <a:xfrm>
            <a:off x="3314700" y="1849582"/>
            <a:ext cx="5562600" cy="427066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1"/>
          <a:lstStyle/>
          <a:p>
            <a:pPr algn="ctr">
              <a:defRPr/>
            </a:pPr>
            <a:endParaRPr lang="en-US" sz="1400" i="1" dirty="0">
              <a:solidFill>
                <a:srgbClr val="EEECE1">
                  <a:lumMod val="10000"/>
                </a:srgbClr>
              </a:solidFill>
              <a:latin typeface="Calibri"/>
            </a:endParaRPr>
          </a:p>
        </p:txBody>
      </p:sp>
      <p:grpSp>
        <p:nvGrpSpPr>
          <p:cNvPr id="8" name="Group 37"/>
          <p:cNvGrpSpPr/>
          <p:nvPr/>
        </p:nvGrpSpPr>
        <p:grpSpPr>
          <a:xfrm>
            <a:off x="4419600" y="2383378"/>
            <a:ext cx="3886200" cy="2971006"/>
            <a:chOff x="2666206" y="4420394"/>
            <a:chExt cx="1296194" cy="1066006"/>
          </a:xfrm>
        </p:grpSpPr>
        <p:cxnSp>
          <p:nvCxnSpPr>
            <p:cNvPr id="9" name="Straight Arrow Connector 8"/>
            <p:cNvCxnSpPr/>
            <p:nvPr/>
          </p:nvCxnSpPr>
          <p:spPr>
            <a:xfrm>
              <a:off x="2667000" y="5484812"/>
              <a:ext cx="12954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flipH="1" flipV="1">
              <a:off x="2134394" y="4952206"/>
              <a:ext cx="1065212"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11" name="TextBox 10"/>
          <p:cNvSpPr txBox="1"/>
          <p:nvPr/>
        </p:nvSpPr>
        <p:spPr>
          <a:xfrm>
            <a:off x="7048501" y="5392881"/>
            <a:ext cx="1242312" cy="523220"/>
          </a:xfrm>
          <a:prstGeom prst="rect">
            <a:avLst/>
          </a:prstGeom>
          <a:noFill/>
        </p:spPr>
        <p:txBody>
          <a:bodyPr wrap="square" rtlCol="0">
            <a:spAutoFit/>
          </a:bodyPr>
          <a:lstStyle/>
          <a:p>
            <a:pPr algn="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Service</a:t>
            </a:r>
          </a:p>
          <a:p>
            <a:pPr algn="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quality</a:t>
            </a:r>
          </a:p>
        </p:txBody>
      </p:sp>
      <p:sp>
        <p:nvSpPr>
          <p:cNvPr id="12" name="TextBox 11"/>
          <p:cNvSpPr txBox="1"/>
          <p:nvPr/>
        </p:nvSpPr>
        <p:spPr>
          <a:xfrm>
            <a:off x="3459047" y="2355061"/>
            <a:ext cx="841513" cy="523220"/>
          </a:xfrm>
          <a:prstGeom prst="rect">
            <a:avLst/>
          </a:prstGeom>
          <a:noFill/>
        </p:spPr>
        <p:txBody>
          <a:bodyPr wrap="none" rtlCol="0">
            <a:spAutoFit/>
          </a:bodyPr>
          <a:lstStyle/>
          <a:p>
            <a:pPr algn="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Product</a:t>
            </a:r>
          </a:p>
          <a:p>
            <a:pPr algn="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quality</a:t>
            </a:r>
          </a:p>
        </p:txBody>
      </p:sp>
      <p:sp>
        <p:nvSpPr>
          <p:cNvPr id="13" name="Oval 12"/>
          <p:cNvSpPr/>
          <p:nvPr/>
        </p:nvSpPr>
        <p:spPr>
          <a:xfrm>
            <a:off x="4610100" y="2573481"/>
            <a:ext cx="381000" cy="381000"/>
          </a:xfrm>
          <a:prstGeom prst="ellipse">
            <a:avLst/>
          </a:prstGeom>
          <a:solidFill>
            <a:srgbClr val="0153A5"/>
          </a:solidFill>
        </p:spPr>
        <p:style>
          <a:lnRef idx="0">
            <a:schemeClr val="accent1"/>
          </a:lnRef>
          <a:fillRef idx="3">
            <a:schemeClr val="accent1"/>
          </a:fillRef>
          <a:effectRef idx="3">
            <a:schemeClr val="accent1"/>
          </a:effectRef>
          <a:fontRef idx="minor">
            <a:schemeClr val="lt1"/>
          </a:fontRef>
        </p:style>
        <p:txBody>
          <a:bodyPr rtlCol="0" anchor="ctr"/>
          <a:lstStyle/>
          <a:p>
            <a:pPr algn="ctr">
              <a:defRPr/>
            </a:pPr>
            <a:r>
              <a:rPr lang="en-US" dirty="0">
                <a:solidFill>
                  <a:prstClr val="white"/>
                </a:solidFill>
                <a:latin typeface="Open Sans" panose="020B0606030504020204" pitchFamily="34" charset="0"/>
                <a:ea typeface="Open Sans" panose="020B0606030504020204" pitchFamily="34" charset="0"/>
                <a:cs typeface="Open Sans" panose="020B0606030504020204" pitchFamily="34" charset="0"/>
              </a:rPr>
              <a:t>A</a:t>
            </a:r>
          </a:p>
        </p:txBody>
      </p:sp>
      <p:sp>
        <p:nvSpPr>
          <p:cNvPr id="14" name="Oval 13"/>
          <p:cNvSpPr/>
          <p:nvPr/>
        </p:nvSpPr>
        <p:spPr>
          <a:xfrm>
            <a:off x="7353300" y="4859481"/>
            <a:ext cx="381000" cy="381000"/>
          </a:xfrm>
          <a:prstGeom prst="ellipse">
            <a:avLst/>
          </a:prstGeom>
          <a:solidFill>
            <a:srgbClr val="0153A5"/>
          </a:solidFill>
        </p:spPr>
        <p:style>
          <a:lnRef idx="0">
            <a:schemeClr val="accent1"/>
          </a:lnRef>
          <a:fillRef idx="3">
            <a:schemeClr val="accent1"/>
          </a:fillRef>
          <a:effectRef idx="3">
            <a:schemeClr val="accent1"/>
          </a:effectRef>
          <a:fontRef idx="minor">
            <a:schemeClr val="lt1"/>
          </a:fontRef>
        </p:style>
        <p:txBody>
          <a:bodyPr rtlCol="0" anchor="ctr"/>
          <a:lstStyle/>
          <a:p>
            <a:pPr algn="ctr">
              <a:defRPr/>
            </a:pPr>
            <a:r>
              <a:rPr lang="en-US" dirty="0">
                <a:solidFill>
                  <a:prstClr val="white"/>
                </a:solidFill>
                <a:latin typeface="Open Sans" panose="020B0606030504020204" pitchFamily="34" charset="0"/>
                <a:ea typeface="Open Sans" panose="020B0606030504020204" pitchFamily="34" charset="0"/>
                <a:cs typeface="Open Sans" panose="020B0606030504020204" pitchFamily="34" charset="0"/>
              </a:rPr>
              <a:t>B</a:t>
            </a:r>
          </a:p>
        </p:txBody>
      </p:sp>
      <p:sp>
        <p:nvSpPr>
          <p:cNvPr id="15" name="Oval 14"/>
          <p:cNvSpPr/>
          <p:nvPr/>
        </p:nvSpPr>
        <p:spPr>
          <a:xfrm>
            <a:off x="6667500" y="2954481"/>
            <a:ext cx="381000" cy="381000"/>
          </a:xfrm>
          <a:prstGeom prst="ellipse">
            <a:avLst/>
          </a:prstGeom>
          <a:solidFill>
            <a:srgbClr val="0153A5"/>
          </a:solidFill>
        </p:spPr>
        <p:style>
          <a:lnRef idx="0">
            <a:schemeClr val="accent1"/>
          </a:lnRef>
          <a:fillRef idx="3">
            <a:schemeClr val="accent1"/>
          </a:fillRef>
          <a:effectRef idx="3">
            <a:schemeClr val="accent1"/>
          </a:effectRef>
          <a:fontRef idx="minor">
            <a:schemeClr val="lt1"/>
          </a:fontRef>
        </p:style>
        <p:txBody>
          <a:bodyPr rtlCol="0" anchor="ctr"/>
          <a:lstStyle/>
          <a:p>
            <a:pPr algn="ctr">
              <a:defRPr/>
            </a:pPr>
            <a:r>
              <a:rPr lang="en-US" dirty="0">
                <a:solidFill>
                  <a:prstClr val="white"/>
                </a:solidFill>
                <a:latin typeface="Open Sans" panose="020B0606030504020204" pitchFamily="34" charset="0"/>
                <a:ea typeface="Open Sans" panose="020B0606030504020204" pitchFamily="34" charset="0"/>
                <a:cs typeface="Open Sans" panose="020B0606030504020204" pitchFamily="34" charset="0"/>
              </a:rPr>
              <a:t>C</a:t>
            </a:r>
          </a:p>
        </p:txBody>
      </p:sp>
      <p:cxnSp>
        <p:nvCxnSpPr>
          <p:cNvPr id="16" name="Straight Connector 15"/>
          <p:cNvCxnSpPr/>
          <p:nvPr/>
        </p:nvCxnSpPr>
        <p:spPr>
          <a:xfrm rot="10800000">
            <a:off x="4457700" y="3144187"/>
            <a:ext cx="2133600" cy="1588"/>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419600" y="5049981"/>
            <a:ext cx="289560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419600" y="2763981"/>
            <a:ext cx="15240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074475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Linking brands to dimensions</a:t>
            </a:r>
          </a:p>
        </p:txBody>
      </p:sp>
      <p:sp>
        <p:nvSpPr>
          <p:cNvPr id="4" name="Rounded Rectangle 3"/>
          <p:cNvSpPr/>
          <p:nvPr/>
        </p:nvSpPr>
        <p:spPr>
          <a:xfrm>
            <a:off x="3314700" y="1735282"/>
            <a:ext cx="5562600" cy="438496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1"/>
          <a:lstStyle/>
          <a:p>
            <a:pPr algn="ctr">
              <a:defRPr/>
            </a:pPr>
            <a:endParaRPr lang="en-US" sz="1400" i="1" dirty="0">
              <a:solidFill>
                <a:srgbClr val="EEECE1">
                  <a:lumMod val="10000"/>
                </a:srgbClr>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Arrow Connector 4"/>
          <p:cNvCxnSpPr/>
          <p:nvPr/>
        </p:nvCxnSpPr>
        <p:spPr>
          <a:xfrm>
            <a:off x="4421982" y="5505823"/>
            <a:ext cx="3883819" cy="442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rot="5400000" flipH="1" flipV="1">
            <a:off x="3982756" y="2785192"/>
            <a:ext cx="3159691" cy="22860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7513036" y="5548746"/>
            <a:ext cx="777777" cy="523220"/>
          </a:xfrm>
          <a:prstGeom prst="rect">
            <a:avLst/>
          </a:prstGeom>
          <a:noFill/>
        </p:spPr>
        <p:txBody>
          <a:bodyPr wrap="none" rtlCol="0">
            <a:spAutoFit/>
          </a:bodyPr>
          <a:lstStyle/>
          <a:p>
            <a:pPr algn="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Service</a:t>
            </a:r>
          </a:p>
          <a:p>
            <a:pPr algn="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quality</a:t>
            </a:r>
          </a:p>
        </p:txBody>
      </p:sp>
      <p:sp>
        <p:nvSpPr>
          <p:cNvPr id="8" name="TextBox 7"/>
          <p:cNvSpPr txBox="1"/>
          <p:nvPr/>
        </p:nvSpPr>
        <p:spPr>
          <a:xfrm>
            <a:off x="6168888" y="1814946"/>
            <a:ext cx="841513" cy="523220"/>
          </a:xfrm>
          <a:prstGeom prst="rect">
            <a:avLst/>
          </a:prstGeom>
          <a:noFill/>
        </p:spPr>
        <p:txBody>
          <a:bodyPr wrap="none" rtlCol="0">
            <a:spAutoFit/>
          </a:bodyPr>
          <a:lstStyle/>
          <a:p>
            <a:pPr algn="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Product</a:t>
            </a:r>
          </a:p>
          <a:p>
            <a:pPr algn="r">
              <a:defRPr/>
            </a:pPr>
            <a:r>
              <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quality</a:t>
            </a:r>
          </a:p>
        </p:txBody>
      </p:sp>
      <p:sp>
        <p:nvSpPr>
          <p:cNvPr id="9" name="Oval 8"/>
          <p:cNvSpPr/>
          <p:nvPr/>
        </p:nvSpPr>
        <p:spPr>
          <a:xfrm>
            <a:off x="4610100" y="2729346"/>
            <a:ext cx="381000" cy="381000"/>
          </a:xfrm>
          <a:prstGeom prst="ellipse">
            <a:avLst/>
          </a:prstGeom>
          <a:solidFill>
            <a:srgbClr val="0153A5"/>
          </a:solidFill>
        </p:spPr>
        <p:style>
          <a:lnRef idx="0">
            <a:schemeClr val="accent1"/>
          </a:lnRef>
          <a:fillRef idx="3">
            <a:schemeClr val="accent1"/>
          </a:fillRef>
          <a:effectRef idx="3">
            <a:schemeClr val="accent1"/>
          </a:effectRef>
          <a:fontRef idx="minor">
            <a:schemeClr val="lt1"/>
          </a:fontRef>
        </p:style>
        <p:txBody>
          <a:bodyPr rtlCol="0" anchor="ctr"/>
          <a:lstStyle/>
          <a:p>
            <a:pPr algn="ctr">
              <a:defRPr/>
            </a:pPr>
            <a:r>
              <a:rPr lang="en-US" dirty="0">
                <a:solidFill>
                  <a:prstClr val="white"/>
                </a:solidFill>
                <a:latin typeface="Open Sans" panose="020B0606030504020204" pitchFamily="34" charset="0"/>
                <a:ea typeface="Open Sans" panose="020B0606030504020204" pitchFamily="34" charset="0"/>
                <a:cs typeface="Open Sans" panose="020B0606030504020204" pitchFamily="34" charset="0"/>
              </a:rPr>
              <a:t>A</a:t>
            </a:r>
          </a:p>
        </p:txBody>
      </p:sp>
      <p:cxnSp>
        <p:nvCxnSpPr>
          <p:cNvPr id="10" name="Straight Connector 9"/>
          <p:cNvCxnSpPr>
            <a:stCxn id="11" idx="1"/>
          </p:cNvCxnSpPr>
          <p:nvPr/>
        </p:nvCxnSpPr>
        <p:spPr>
          <a:xfrm rot="16200000" flipV="1">
            <a:off x="6381750" y="2824596"/>
            <a:ext cx="284396" cy="398696"/>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6667500" y="3110346"/>
            <a:ext cx="381000" cy="381000"/>
          </a:xfrm>
          <a:prstGeom prst="ellipse">
            <a:avLst/>
          </a:prstGeom>
          <a:solidFill>
            <a:srgbClr val="0153A5"/>
          </a:solidFill>
        </p:spPr>
        <p:style>
          <a:lnRef idx="0">
            <a:schemeClr val="accent1"/>
          </a:lnRef>
          <a:fillRef idx="3">
            <a:schemeClr val="accent1"/>
          </a:fillRef>
          <a:effectRef idx="3">
            <a:schemeClr val="accent1"/>
          </a:effectRef>
          <a:fontRef idx="minor">
            <a:schemeClr val="lt1"/>
          </a:fontRef>
        </p:style>
        <p:txBody>
          <a:bodyPr rtlCol="0" anchor="ctr"/>
          <a:lstStyle/>
          <a:p>
            <a:pPr algn="ctr">
              <a:defRPr/>
            </a:pPr>
            <a:r>
              <a:rPr lang="en-US" dirty="0">
                <a:solidFill>
                  <a:prstClr val="white"/>
                </a:solidFill>
                <a:latin typeface="Open Sans" panose="020B0606030504020204" pitchFamily="34" charset="0"/>
                <a:ea typeface="Open Sans" panose="020B0606030504020204" pitchFamily="34" charset="0"/>
                <a:cs typeface="Open Sans" panose="020B0606030504020204" pitchFamily="34" charset="0"/>
              </a:rPr>
              <a:t>C</a:t>
            </a:r>
          </a:p>
        </p:txBody>
      </p:sp>
      <p:cxnSp>
        <p:nvCxnSpPr>
          <p:cNvPr id="12" name="Straight Connector 11"/>
          <p:cNvCxnSpPr/>
          <p:nvPr/>
        </p:nvCxnSpPr>
        <p:spPr>
          <a:xfrm rot="10800000">
            <a:off x="4953003" y="3034146"/>
            <a:ext cx="838199" cy="59790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0800000">
            <a:off x="5638800" y="3829693"/>
            <a:ext cx="1752600" cy="125015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7353300" y="5015346"/>
            <a:ext cx="381000" cy="381000"/>
          </a:xfrm>
          <a:prstGeom prst="ellipse">
            <a:avLst/>
          </a:prstGeom>
          <a:solidFill>
            <a:srgbClr val="0153A5"/>
          </a:solidFill>
        </p:spPr>
        <p:style>
          <a:lnRef idx="0">
            <a:schemeClr val="accent1"/>
          </a:lnRef>
          <a:fillRef idx="3">
            <a:schemeClr val="accent1"/>
          </a:fillRef>
          <a:effectRef idx="3">
            <a:schemeClr val="accent1"/>
          </a:effectRef>
          <a:fontRef idx="minor">
            <a:schemeClr val="lt1"/>
          </a:fontRef>
        </p:style>
        <p:txBody>
          <a:bodyPr rtlCol="0" anchor="ctr"/>
          <a:lstStyle/>
          <a:p>
            <a:pPr algn="ctr">
              <a:defRPr/>
            </a:pPr>
            <a:r>
              <a:rPr lang="en-US" dirty="0">
                <a:solidFill>
                  <a:prstClr val="white"/>
                </a:solidFill>
                <a:latin typeface="Open Sans" panose="020B0606030504020204" pitchFamily="34" charset="0"/>
                <a:ea typeface="Open Sans" panose="020B0606030504020204" pitchFamily="34" charset="0"/>
                <a:cs typeface="Open Sans" panose="020B0606030504020204" pitchFamily="34" charset="0"/>
              </a:rPr>
              <a:t>B</a:t>
            </a:r>
          </a:p>
        </p:txBody>
      </p:sp>
    </p:spTree>
    <p:extLst>
      <p:ext uri="{BB962C8B-B14F-4D97-AF65-F5344CB8AC3E}">
        <p14:creationId xmlns:p14="http://schemas.microsoft.com/office/powerpoint/2010/main" val="286675719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Truth matters less than perceptions</a:t>
            </a:r>
          </a:p>
        </p:txBody>
      </p:sp>
      <p:pic>
        <p:nvPicPr>
          <p:cNvPr id="7" name="Picture Placeholder 6"/>
          <p:cNvPicPr>
            <a:picLocks noChangeAspect="1"/>
          </p:cNvPicPr>
          <p:nvPr/>
        </p:nvPicPr>
        <p:blipFill>
          <a:blip r:embed="rId3">
            <a:extLst>
              <a:ext uri="{28A0092B-C50C-407E-A947-70E740481C1C}">
                <a14:useLocalDpi xmlns:a14="http://schemas.microsoft.com/office/drawing/2010/main" val="0"/>
              </a:ext>
            </a:extLst>
          </a:blip>
          <a:srcRect t="7541" b="7541"/>
          <a:stretch>
            <a:fillRect/>
          </a:stretch>
        </p:blipFill>
        <p:spPr>
          <a:xfrm>
            <a:off x="2152650" y="1908044"/>
            <a:ext cx="2980824" cy="1861588"/>
          </a:xfrm>
          <a:prstGeom prst="rect">
            <a:avLst/>
          </a:prstGeom>
        </p:spPr>
      </p:pic>
      <p:pic>
        <p:nvPicPr>
          <p:cNvPr id="8" name="Picture Placeholder 8"/>
          <p:cNvPicPr>
            <a:picLocks noChangeAspect="1"/>
          </p:cNvPicPr>
          <p:nvPr/>
        </p:nvPicPr>
        <p:blipFill rotWithShape="1">
          <a:blip r:embed="rId4">
            <a:extLst>
              <a:ext uri="{28A0092B-C50C-407E-A947-70E740481C1C}">
                <a14:useLocalDpi xmlns:a14="http://schemas.microsoft.com/office/drawing/2010/main" val="0"/>
              </a:ext>
            </a:extLst>
          </a:blip>
          <a:srcRect t="3281" b="3281"/>
          <a:stretch/>
        </p:blipFill>
        <p:spPr>
          <a:xfrm>
            <a:off x="2142376" y="4287428"/>
            <a:ext cx="2991098" cy="1862571"/>
          </a:xfrm>
          <a:prstGeom prst="rect">
            <a:avLst/>
          </a:prstGeom>
        </p:spPr>
      </p:pic>
      <p:pic>
        <p:nvPicPr>
          <p:cNvPr id="10" name="Picture Placeholder 9"/>
          <p:cNvPicPr>
            <a:picLocks noChangeAspect="1"/>
          </p:cNvPicPr>
          <p:nvPr/>
        </p:nvPicPr>
        <p:blipFill rotWithShape="1">
          <a:blip r:embed="rId5">
            <a:extLst>
              <a:ext uri="{28A0092B-C50C-407E-A947-70E740481C1C}">
                <a14:useLocalDpi xmlns:a14="http://schemas.microsoft.com/office/drawing/2010/main" val="0"/>
              </a:ext>
            </a:extLst>
          </a:blip>
          <a:srcRect l="-28080" t="-1720" r="-26779" b="-419"/>
          <a:stretch/>
        </p:blipFill>
        <p:spPr>
          <a:xfrm>
            <a:off x="6491582" y="4237324"/>
            <a:ext cx="3289049" cy="2048107"/>
          </a:xfrm>
          <a:prstGeom prst="rect">
            <a:avLst/>
          </a:prstGeom>
        </p:spPr>
      </p:pic>
      <p:pic>
        <p:nvPicPr>
          <p:cNvPr id="11" name="Picture 10" descr="http://www.id-telecom.fr/telecom/debitel.gif">
            <a:extLst>
              <a:ext uri="{FF2B5EF4-FFF2-40B4-BE49-F238E27FC236}">
                <a16:creationId xmlns:a16="http://schemas.microsoft.com/office/drawing/2014/main" id="{6A3585B0-408D-4D79-AE9E-62C7E478829A}"/>
              </a:ext>
            </a:extLst>
          </p:cNvPr>
          <p:cNvPicPr>
            <a:picLocks noChangeAspect="1" noChangeArrowheads="1"/>
          </p:cNvPicPr>
          <p:nvPr/>
        </p:nvPicPr>
        <p:blipFill>
          <a:blip r:embed="rId6" cstate="print"/>
          <a:srcRect/>
          <a:stretch>
            <a:fillRect/>
          </a:stretch>
        </p:blipFill>
        <p:spPr bwMode="auto">
          <a:xfrm>
            <a:off x="6965398" y="2012696"/>
            <a:ext cx="2527133" cy="1416305"/>
          </a:xfrm>
          <a:prstGeom prst="rect">
            <a:avLst/>
          </a:prstGeom>
          <a:noFill/>
        </p:spPr>
      </p:pic>
    </p:spTree>
    <p:extLst>
      <p:ext uri="{BB962C8B-B14F-4D97-AF65-F5344CB8AC3E}">
        <p14:creationId xmlns:p14="http://schemas.microsoft.com/office/powerpoint/2010/main" val="96300220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a:t>Correspondence analysis(</a:t>
            </a:r>
            <a:r>
              <a:rPr lang="zh-TW" altLang="en-US" sz="4000" b="1" dirty="0"/>
              <a:t>一致性分析</a:t>
            </a:r>
            <a:r>
              <a:rPr lang="en-US" sz="4000" b="1" dirty="0"/>
              <a:t>)</a:t>
            </a:r>
          </a:p>
        </p:txBody>
      </p:sp>
      <p:sp>
        <p:nvSpPr>
          <p:cNvPr id="3" name="Content Placeholder 2"/>
          <p:cNvSpPr>
            <a:spLocks noGrp="1"/>
          </p:cNvSpPr>
          <p:nvPr>
            <p:ph idx="1"/>
          </p:nvPr>
        </p:nvSpPr>
        <p:spPr>
          <a:xfrm>
            <a:off x="279779" y="1499617"/>
            <a:ext cx="11655188" cy="5358382"/>
          </a:xfrm>
        </p:spPr>
        <p:txBody>
          <a:bodyPr>
            <a:normAutofit/>
          </a:bodyPr>
          <a:lstStyle/>
          <a:p>
            <a:pPr marL="0">
              <a:buNone/>
            </a:pPr>
            <a:r>
              <a:rPr lang="en-US" sz="3200" b="1" dirty="0"/>
              <a:t>Human brain is not very good at visualizing numbers</a:t>
            </a:r>
          </a:p>
          <a:p>
            <a:pPr>
              <a:buNone/>
            </a:pPr>
            <a:endParaRPr lang="en-US" dirty="0"/>
          </a:p>
          <a:p>
            <a:r>
              <a:rPr lang="en-US" dirty="0"/>
              <a:t>Need a method to represent graphically complex patterns</a:t>
            </a:r>
            <a:endParaRPr lang="en-US" dirty="0">
              <a:sym typeface="Wingdings 3" pitchFamily="18" charset="2"/>
            </a:endParaRPr>
          </a:p>
          <a:p>
            <a:pPr>
              <a:buNone/>
            </a:pPr>
            <a:endParaRPr lang="en-US" b="1" dirty="0">
              <a:solidFill>
                <a:srgbClr val="CC0000"/>
              </a:solidFill>
              <a:sym typeface="Wingdings 3" pitchFamily="18" charset="2"/>
            </a:endParaRPr>
          </a:p>
          <a:p>
            <a:pPr algn="ctr">
              <a:buNone/>
            </a:pPr>
            <a:r>
              <a:rPr lang="en-US" sz="4400" b="1" dirty="0">
                <a:solidFill>
                  <a:srgbClr val="0153A5"/>
                </a:solidFill>
                <a:sym typeface="Wingdings 3" pitchFamily="18" charset="2"/>
              </a:rPr>
              <a:t>Correspondence Analysis</a:t>
            </a:r>
            <a:endParaRPr lang="en-US" dirty="0">
              <a:solidFill>
                <a:srgbClr val="0153A5"/>
              </a:solidFill>
              <a:sym typeface="Wingdings 3" pitchFamily="18" charset="2"/>
            </a:endParaRPr>
          </a:p>
          <a:p>
            <a:pPr algn="ctr">
              <a:buNone/>
            </a:pPr>
            <a:r>
              <a:rPr lang="en-US" sz="2800" dirty="0">
                <a:solidFill>
                  <a:schemeClr val="bg1">
                    <a:lumMod val="50000"/>
                  </a:schemeClr>
                </a:solidFill>
                <a:sym typeface="Wingdings 3" pitchFamily="18" charset="2"/>
              </a:rPr>
              <a:t>(a.k.a. </a:t>
            </a:r>
            <a:r>
              <a:rPr lang="en-US" sz="2800" b="1" dirty="0">
                <a:solidFill>
                  <a:srgbClr val="B00058"/>
                </a:solidFill>
                <a:sym typeface="Wingdings 3" pitchFamily="18" charset="2"/>
              </a:rPr>
              <a:t>Perceptual Mapping</a:t>
            </a:r>
            <a:r>
              <a:rPr lang="en-US" sz="2800" b="1" dirty="0">
                <a:solidFill>
                  <a:schemeClr val="bg1">
                    <a:lumMod val="50000"/>
                  </a:schemeClr>
                </a:solidFill>
                <a:sym typeface="Wingdings 3" pitchFamily="18" charset="2"/>
              </a:rPr>
              <a:t>, Multi-Dimensional Scaling,</a:t>
            </a:r>
          </a:p>
          <a:p>
            <a:pPr algn="ctr">
              <a:buNone/>
            </a:pPr>
            <a:r>
              <a:rPr lang="en-US" sz="2800" b="1" dirty="0">
                <a:solidFill>
                  <a:srgbClr val="B00058"/>
                </a:solidFill>
                <a:sym typeface="Wingdings 3" pitchFamily="18" charset="2"/>
              </a:rPr>
              <a:t>Factor Analysis</a:t>
            </a:r>
            <a:r>
              <a:rPr lang="en-US" sz="2800" b="1" dirty="0">
                <a:solidFill>
                  <a:schemeClr val="bg1">
                    <a:lumMod val="50000"/>
                  </a:schemeClr>
                </a:solidFill>
                <a:sym typeface="Wingdings 3" pitchFamily="18" charset="2"/>
              </a:rPr>
              <a:t>, Principal Component Analysis)</a:t>
            </a:r>
          </a:p>
          <a:p>
            <a:pPr algn="ctr">
              <a:buNone/>
            </a:pPr>
            <a:r>
              <a:rPr lang="en-US" b="1" dirty="0">
                <a:solidFill>
                  <a:schemeClr val="bg1">
                    <a:lumMod val="50000"/>
                  </a:schemeClr>
                </a:solidFill>
                <a:sym typeface="Wingdings 3" pitchFamily="18" charset="2"/>
                <a:hlinkClick r:id="rId3"/>
              </a:rPr>
              <a:t>https://en.wikipedia.org/wiki/Correspondence_analysis</a:t>
            </a:r>
            <a:r>
              <a:rPr lang="en-US" b="1" dirty="0">
                <a:solidFill>
                  <a:schemeClr val="bg1">
                    <a:lumMod val="50000"/>
                  </a:schemeClr>
                </a:solidFill>
                <a:sym typeface="Wingdings 3" pitchFamily="18" charset="2"/>
              </a:rPr>
              <a:t> </a:t>
            </a:r>
          </a:p>
        </p:txBody>
      </p:sp>
    </p:spTree>
    <p:extLst>
      <p:ext uri="{BB962C8B-B14F-4D97-AF65-F5344CB8AC3E}">
        <p14:creationId xmlns:p14="http://schemas.microsoft.com/office/powerpoint/2010/main" val="106515120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96038-B987-4D53-9638-C5C3F2C6F82F}"/>
              </a:ext>
            </a:extLst>
          </p:cNvPr>
          <p:cNvSpPr>
            <a:spLocks noGrp="1"/>
          </p:cNvSpPr>
          <p:nvPr>
            <p:ph type="title"/>
          </p:nvPr>
        </p:nvSpPr>
        <p:spPr/>
        <p:txBody>
          <a:bodyPr/>
          <a:lstStyle/>
          <a:p>
            <a:r>
              <a:rPr lang="en-US" dirty="0"/>
              <a:t>Quiz</a:t>
            </a:r>
          </a:p>
        </p:txBody>
      </p:sp>
      <p:sp>
        <p:nvSpPr>
          <p:cNvPr id="3" name="Content Placeholder 2">
            <a:extLst>
              <a:ext uri="{FF2B5EF4-FFF2-40B4-BE49-F238E27FC236}">
                <a16:creationId xmlns:a16="http://schemas.microsoft.com/office/drawing/2014/main" id="{13641F67-19B5-453E-A435-141337A12E96}"/>
              </a:ext>
            </a:extLst>
          </p:cNvPr>
          <p:cNvSpPr>
            <a:spLocks noGrp="1"/>
          </p:cNvSpPr>
          <p:nvPr>
            <p:ph idx="1"/>
          </p:nvPr>
        </p:nvSpPr>
        <p:spPr/>
        <p:txBody>
          <a:bodyPr/>
          <a:lstStyle/>
          <a:p>
            <a:r>
              <a:rPr lang="en-US" b="0" i="0" u="none" strike="noStrike" dirty="0">
                <a:effectLst/>
                <a:latin typeface="hurme_no2-webfont"/>
              </a:rPr>
              <a:t>Positioning studies and perceptual maps are closely related to this marketing research technique ______.</a:t>
            </a:r>
            <a:br>
              <a:rPr lang="en-US" b="0" i="0" u="none" strike="noStrike" dirty="0">
                <a:effectLst/>
                <a:latin typeface="hurme_no2-webfont"/>
              </a:rPr>
            </a:br>
            <a:br>
              <a:rPr lang="en-US" b="0" i="0" u="none" strike="noStrike" dirty="0">
                <a:effectLst/>
                <a:latin typeface="hurme_no2-webfont"/>
              </a:rPr>
            </a:br>
            <a:r>
              <a:rPr lang="en-US" b="0" i="0" u="none" strike="noStrike" dirty="0">
                <a:effectLst/>
                <a:latin typeface="hurme_no2-webfont"/>
              </a:rPr>
              <a:t>A secondary data analysis</a:t>
            </a:r>
            <a:br>
              <a:rPr lang="en-US" b="0" i="0" u="none" strike="noStrike" dirty="0">
                <a:effectLst/>
                <a:latin typeface="hurme_no2-webfont"/>
              </a:rPr>
            </a:br>
            <a:r>
              <a:rPr lang="en-US" b="0" i="0" u="none" strike="noStrike" dirty="0">
                <a:effectLst/>
                <a:latin typeface="hurme_no2-webfont"/>
              </a:rPr>
              <a:t>B multidimensional scaling</a:t>
            </a:r>
            <a:br>
              <a:rPr lang="en-US" b="0" i="0" u="none" strike="noStrike" dirty="0">
                <a:effectLst/>
                <a:latin typeface="hurme_no2-webfont"/>
              </a:rPr>
            </a:br>
            <a:r>
              <a:rPr lang="en-US" b="0" i="0" u="none" strike="noStrike" dirty="0">
                <a:effectLst/>
                <a:latin typeface="hurme_no2-webfont"/>
              </a:rPr>
              <a:t>C observational data analysis</a:t>
            </a:r>
            <a:br>
              <a:rPr lang="en-US" b="0" i="0" u="none" strike="noStrike" dirty="0">
                <a:effectLst/>
                <a:latin typeface="hurme_no2-webfont"/>
              </a:rPr>
            </a:br>
            <a:r>
              <a:rPr lang="en-US" b="0" i="0" u="none" strike="noStrike" dirty="0">
                <a:effectLst/>
                <a:latin typeface="hurme_no2-webfont"/>
              </a:rPr>
              <a:t>D surveys</a:t>
            </a:r>
            <a:endParaRPr lang="en-US" dirty="0"/>
          </a:p>
        </p:txBody>
      </p:sp>
    </p:spTree>
    <p:extLst>
      <p:ext uri="{BB962C8B-B14F-4D97-AF65-F5344CB8AC3E}">
        <p14:creationId xmlns:p14="http://schemas.microsoft.com/office/powerpoint/2010/main" val="11566432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a:t>Correspondence analysis</a:t>
            </a:r>
          </a:p>
        </p:txBody>
      </p:sp>
      <p:sp>
        <p:nvSpPr>
          <p:cNvPr id="3" name="Content Placeholder 2"/>
          <p:cNvSpPr>
            <a:spLocks noGrp="1"/>
          </p:cNvSpPr>
          <p:nvPr>
            <p:ph idx="1"/>
          </p:nvPr>
        </p:nvSpPr>
        <p:spPr>
          <a:xfrm>
            <a:off x="558801" y="1499617"/>
            <a:ext cx="11243732" cy="4677347"/>
          </a:xfrm>
        </p:spPr>
        <p:txBody>
          <a:bodyPr>
            <a:normAutofit/>
          </a:bodyPr>
          <a:lstStyle/>
          <a:p>
            <a:pPr marL="687388" lvl="1" indent="0">
              <a:buNone/>
            </a:pPr>
            <a:r>
              <a:rPr lang="en-GB" sz="4000" b="1" dirty="0">
                <a:solidFill>
                  <a:prstClr val="black"/>
                </a:solidFill>
                <a:sym typeface="Wingdings 3" pitchFamily="18" charset="2"/>
              </a:rPr>
              <a:t>Correspondence analysis</a:t>
            </a:r>
            <a:r>
              <a:rPr lang="en-GB" sz="4000" dirty="0">
                <a:solidFill>
                  <a:prstClr val="black"/>
                </a:solidFill>
                <a:sym typeface="Wingdings 3" pitchFamily="18" charset="2"/>
              </a:rPr>
              <a:t> allows for the reduction of an important number of variables (product attributes, perceptions) into </a:t>
            </a:r>
            <a:r>
              <a:rPr lang="en-GB" sz="4000" b="1" dirty="0">
                <a:solidFill>
                  <a:prstClr val="black"/>
                </a:solidFill>
                <a:sym typeface="Wingdings 3" pitchFamily="18" charset="2"/>
              </a:rPr>
              <a:t>sub-sets of key dimensions </a:t>
            </a:r>
            <a:r>
              <a:rPr lang="en-GB" sz="4000" dirty="0">
                <a:solidFill>
                  <a:prstClr val="black"/>
                </a:solidFill>
                <a:sym typeface="Wingdings 3" pitchFamily="18" charset="2"/>
              </a:rPr>
              <a:t>(linear combination of the original variables) by </a:t>
            </a:r>
            <a:r>
              <a:rPr lang="en-GB" sz="4000" dirty="0" err="1">
                <a:solidFill>
                  <a:prstClr val="black"/>
                </a:solidFill>
                <a:sym typeface="Wingdings 3" pitchFamily="18" charset="2"/>
              </a:rPr>
              <a:t>analyzing</a:t>
            </a:r>
            <a:r>
              <a:rPr lang="en-GB" sz="4000" dirty="0">
                <a:solidFill>
                  <a:prstClr val="black"/>
                </a:solidFill>
                <a:sym typeface="Wingdings 3" pitchFamily="18" charset="2"/>
              </a:rPr>
              <a:t> their correlations.</a:t>
            </a:r>
          </a:p>
        </p:txBody>
      </p:sp>
    </p:spTree>
    <p:extLst>
      <p:ext uri="{BB962C8B-B14F-4D97-AF65-F5344CB8AC3E}">
        <p14:creationId xmlns:p14="http://schemas.microsoft.com/office/powerpoint/2010/main" val="894518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dirty="0"/>
              <a:t>Why Mapping?</a:t>
            </a:r>
            <a:endParaRPr lang="en-US" dirty="0"/>
          </a:p>
        </p:txBody>
      </p:sp>
      <p:sp>
        <p:nvSpPr>
          <p:cNvPr id="6" name="Content Placeholder 5"/>
          <p:cNvSpPr>
            <a:spLocks noGrp="1"/>
          </p:cNvSpPr>
          <p:nvPr>
            <p:ph sz="half" idx="2"/>
          </p:nvPr>
        </p:nvSpPr>
        <p:spPr>
          <a:xfrm>
            <a:off x="8387193" y="1825625"/>
            <a:ext cx="2026228" cy="4351338"/>
          </a:xfrm>
        </p:spPr>
        <p:txBody>
          <a:bodyPr anchor="t" anchorCtr="0">
            <a:normAutofit/>
          </a:bodyPr>
          <a:lstStyle/>
          <a:p>
            <a:pPr marL="0" indent="0">
              <a:buNone/>
            </a:pPr>
            <a:r>
              <a:rPr lang="en-US" altLang="en-US" sz="2000" dirty="0"/>
              <a:t>An organic chemist reads diagrams such as the one here</a:t>
            </a:r>
          </a:p>
          <a:p>
            <a:pPr marL="0" indent="0">
              <a:buNone/>
            </a:pPr>
            <a:endParaRPr lang="en-US" altLang="en-US" sz="2000" dirty="0"/>
          </a:p>
          <a:p>
            <a:pPr marL="0" indent="0">
              <a:buNone/>
            </a:pPr>
            <a:endParaRPr lang="en-US" altLang="en-US" sz="2000" dirty="0"/>
          </a:p>
          <a:p>
            <a:pPr marL="0" indent="0">
              <a:buNone/>
            </a:pPr>
            <a:endParaRPr lang="en-US" altLang="en-US" sz="2000" dirty="0"/>
          </a:p>
          <a:p>
            <a:pPr marL="0" indent="0">
              <a:buNone/>
            </a:pPr>
            <a:r>
              <a:rPr lang="en-US" altLang="en-US" sz="2000" dirty="0"/>
              <a:t>An Electrical Engineer reads diagrams such as the one here</a:t>
            </a:r>
          </a:p>
        </p:txBody>
      </p:sp>
      <p:sp>
        <p:nvSpPr>
          <p:cNvPr id="7" name="Rectangular Callout 6"/>
          <p:cNvSpPr/>
          <p:nvPr/>
        </p:nvSpPr>
        <p:spPr>
          <a:xfrm>
            <a:off x="1960419" y="1610591"/>
            <a:ext cx="5735783" cy="1880754"/>
          </a:xfrm>
          <a:prstGeom prst="wedgeRectCallout">
            <a:avLst>
              <a:gd name="adj1" fmla="val 59518"/>
              <a:gd name="adj2" fmla="val -8119"/>
            </a:avLst>
          </a:prstGeom>
          <a:noFill/>
          <a:ln w="190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gular Pentagon 7"/>
          <p:cNvSpPr/>
          <p:nvPr/>
        </p:nvSpPr>
        <p:spPr>
          <a:xfrm>
            <a:off x="2152651" y="2800103"/>
            <a:ext cx="540327" cy="514597"/>
          </a:xfrm>
          <a:prstGeom prst="pentagon">
            <a:avLst/>
          </a:prstGeom>
          <a:noFill/>
          <a:ln w="28575">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p:nvPr/>
        </p:nvCxnSpPr>
        <p:spPr>
          <a:xfrm flipV="1">
            <a:off x="2433204" y="2498767"/>
            <a:ext cx="0" cy="290945"/>
          </a:xfrm>
          <a:prstGeom prst="line">
            <a:avLst/>
          </a:prstGeom>
          <a:ln w="19050">
            <a:solidFill>
              <a:srgbClr val="0153A5"/>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2433205" y="2369127"/>
            <a:ext cx="176645" cy="140030"/>
          </a:xfrm>
          <a:prstGeom prst="line">
            <a:avLst/>
          </a:prstGeom>
          <a:ln w="19050">
            <a:solidFill>
              <a:srgbClr val="0153A5"/>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flipV="1">
            <a:off x="2246169" y="2369128"/>
            <a:ext cx="176645" cy="140030"/>
          </a:xfrm>
          <a:prstGeom prst="line">
            <a:avLst/>
          </a:prstGeom>
          <a:ln w="19050">
            <a:solidFill>
              <a:srgbClr val="0153A5"/>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flipV="1">
            <a:off x="2298123" y="2327565"/>
            <a:ext cx="176645" cy="140030"/>
          </a:xfrm>
          <a:prstGeom prst="line">
            <a:avLst/>
          </a:prstGeom>
          <a:ln w="19050">
            <a:solidFill>
              <a:srgbClr val="0153A5"/>
            </a:solidFill>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2121478" y="2213264"/>
            <a:ext cx="124691" cy="124691"/>
          </a:xfrm>
          <a:prstGeom prst="ellipse">
            <a:avLst/>
          </a:prstGeom>
          <a:noFill/>
          <a:ln w="1270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2703368" y="2261752"/>
            <a:ext cx="322118" cy="307777"/>
          </a:xfrm>
          <a:prstGeom prst="rect">
            <a:avLst/>
          </a:prstGeom>
          <a:noFill/>
        </p:spPr>
        <p:txBody>
          <a:bodyPr wrap="square" rtlCol="0">
            <a:spAutoFit/>
          </a:bodyPr>
          <a:lstStyle/>
          <a:p>
            <a:r>
              <a:rPr lang="en-US" sz="1400" dirty="0"/>
              <a:t>H</a:t>
            </a:r>
          </a:p>
        </p:txBody>
      </p:sp>
      <p:cxnSp>
        <p:nvCxnSpPr>
          <p:cNvPr id="15" name="Straight Arrow Connector 14"/>
          <p:cNvCxnSpPr/>
          <p:nvPr/>
        </p:nvCxnSpPr>
        <p:spPr>
          <a:xfrm flipH="1">
            <a:off x="3285260" y="2800102"/>
            <a:ext cx="1028699"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p:cNvSpPr txBox="1"/>
              <p:nvPr/>
            </p:nvSpPr>
            <p:spPr>
              <a:xfrm>
                <a:off x="3160567" y="2847828"/>
                <a:ext cx="1319645" cy="323165"/>
              </a:xfrm>
              <a:prstGeom prst="rect">
                <a:avLst/>
              </a:prstGeom>
              <a:noFill/>
            </p:spPr>
            <p:txBody>
              <a:bodyPr wrap="square" rtlCol="0">
                <a:spAutoFit/>
              </a:bodyPr>
              <a:lstStyle/>
              <a:p>
                <a:pPr algn="ctr"/>
                <a14:m>
                  <m:oMath xmlns:m="http://schemas.openxmlformats.org/officeDocument/2006/math">
                    <m:sSub>
                      <m:sSubPr>
                        <m:ctrlPr>
                          <a:rPr lang="en-US" sz="1500" i="1">
                            <a:latin typeface="Cambria Math" panose="02040503050406030204" pitchFamily="18" charset="0"/>
                          </a:rPr>
                        </m:ctrlPr>
                      </m:sSubPr>
                      <m:e>
                        <m:r>
                          <m:rPr>
                            <m:sty m:val="p"/>
                          </m:rPr>
                          <a:rPr lang="en-US" sz="1500">
                            <a:latin typeface="Cambria Math" panose="02040503050406030204" pitchFamily="18" charset="0"/>
                          </a:rPr>
                          <m:t>H</m:t>
                        </m:r>
                      </m:e>
                      <m:sub>
                        <m:r>
                          <a:rPr lang="en-US" sz="1500" i="1">
                            <a:latin typeface="Cambria Math" panose="02040503050406030204" pitchFamily="18" charset="0"/>
                          </a:rPr>
                          <m:t>2</m:t>
                        </m:r>
                      </m:sub>
                    </m:sSub>
                    <m:sSub>
                      <m:sSubPr>
                        <m:ctrlPr>
                          <a:rPr lang="en-US" sz="1500" i="1">
                            <a:latin typeface="Cambria Math" panose="02040503050406030204" pitchFamily="18" charset="0"/>
                          </a:rPr>
                        </m:ctrlPr>
                      </m:sSubPr>
                      <m:e>
                        <m:r>
                          <m:rPr>
                            <m:sty m:val="p"/>
                          </m:rPr>
                          <a:rPr lang="en-US" sz="1500">
                            <a:latin typeface="Cambria Math" panose="02040503050406030204" pitchFamily="18" charset="0"/>
                          </a:rPr>
                          <m:t>SO</m:t>
                        </m:r>
                      </m:e>
                      <m:sub>
                        <m:r>
                          <a:rPr lang="en-US" sz="1500" i="1">
                            <a:latin typeface="Cambria Math" panose="02040503050406030204" pitchFamily="18" charset="0"/>
                          </a:rPr>
                          <m:t>4</m:t>
                        </m:r>
                      </m:sub>
                    </m:sSub>
                  </m:oMath>
                </a14:m>
                <a:r>
                  <a:rPr lang="en-US" sz="1500" dirty="0"/>
                  <a:t>/</a:t>
                </a:r>
                <a14:m>
                  <m:oMath xmlns:m="http://schemas.openxmlformats.org/officeDocument/2006/math">
                    <m:sSub>
                      <m:sSubPr>
                        <m:ctrlPr>
                          <a:rPr lang="en-US" sz="1500" i="1">
                            <a:latin typeface="Cambria Math" panose="02040503050406030204" pitchFamily="18" charset="0"/>
                          </a:rPr>
                        </m:ctrlPr>
                      </m:sSubPr>
                      <m:e>
                        <m:r>
                          <m:rPr>
                            <m:sty m:val="p"/>
                          </m:rPr>
                          <a:rPr lang="en-US" sz="1500">
                            <a:latin typeface="Cambria Math" panose="02040503050406030204" pitchFamily="18" charset="0"/>
                          </a:rPr>
                          <m:t>H</m:t>
                        </m:r>
                      </m:e>
                      <m:sub>
                        <m:r>
                          <a:rPr lang="en-US" sz="1500" i="1">
                            <a:latin typeface="Cambria Math" panose="02040503050406030204" pitchFamily="18" charset="0"/>
                          </a:rPr>
                          <m:t>2</m:t>
                        </m:r>
                      </m:sub>
                    </m:sSub>
                    <m:r>
                      <m:rPr>
                        <m:sty m:val="p"/>
                      </m:rPr>
                      <a:rPr lang="en-US" sz="1500">
                        <a:latin typeface="Cambria Math" panose="02040503050406030204" pitchFamily="18" charset="0"/>
                      </a:rPr>
                      <m:t>O</m:t>
                    </m:r>
                  </m:oMath>
                </a14:m>
                <a:endParaRPr lang="en-US" sz="1500" dirty="0"/>
              </a:p>
            </p:txBody>
          </p:sp>
        </mc:Choice>
        <mc:Fallback xmlns="">
          <p:sp>
            <p:nvSpPr>
              <p:cNvPr id="16" name="TextBox 15"/>
              <p:cNvSpPr txBox="1">
                <a:spLocks noRot="1" noChangeAspect="1" noMove="1" noResize="1" noEditPoints="1" noAdjustHandles="1" noChangeArrowheads="1" noChangeShapeType="1" noTextEdit="1"/>
              </p:cNvSpPr>
              <p:nvPr/>
            </p:nvSpPr>
            <p:spPr>
              <a:xfrm>
                <a:off x="3160567" y="2847828"/>
                <a:ext cx="1319645" cy="323165"/>
              </a:xfrm>
              <a:prstGeom prst="rect">
                <a:avLst/>
              </a:prstGeom>
              <a:blipFill>
                <a:blip r:embed="rId3"/>
                <a:stretch>
                  <a:fillRect t="-3774" b="-20755"/>
                </a:stretch>
              </a:blipFill>
            </p:spPr>
            <p:txBody>
              <a:bodyPr/>
              <a:lstStyle/>
              <a:p>
                <a:r>
                  <a:rPr lang="en-US">
                    <a:noFill/>
                  </a:rPr>
                  <a:t> </a:t>
                </a:r>
              </a:p>
            </p:txBody>
          </p:sp>
        </mc:Fallback>
      </mc:AlternateContent>
      <p:sp>
        <p:nvSpPr>
          <p:cNvPr id="17" name="TextBox 16"/>
          <p:cNvSpPr txBox="1"/>
          <p:nvPr/>
        </p:nvSpPr>
        <p:spPr>
          <a:xfrm>
            <a:off x="3508662" y="2439145"/>
            <a:ext cx="675408" cy="323165"/>
          </a:xfrm>
          <a:prstGeom prst="rect">
            <a:avLst/>
          </a:prstGeom>
          <a:noFill/>
        </p:spPr>
        <p:txBody>
          <a:bodyPr wrap="square" rtlCol="0">
            <a:spAutoFit/>
          </a:bodyPr>
          <a:lstStyle/>
          <a:p>
            <a:r>
              <a:rPr lang="en-US" sz="1500" dirty="0" err="1"/>
              <a:t>i</a:t>
            </a:r>
            <a:r>
              <a:rPr lang="en-US" sz="1500" dirty="0"/>
              <a:t>) F</a:t>
            </a:r>
          </a:p>
        </p:txBody>
      </p:sp>
      <p:sp>
        <p:nvSpPr>
          <p:cNvPr id="18" name="Oval 17"/>
          <p:cNvSpPr/>
          <p:nvPr/>
        </p:nvSpPr>
        <p:spPr>
          <a:xfrm>
            <a:off x="2620242" y="2213264"/>
            <a:ext cx="124691" cy="124691"/>
          </a:xfrm>
          <a:prstGeom prst="ellipse">
            <a:avLst/>
          </a:prstGeom>
          <a:noFill/>
          <a:ln w="1270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gular Pentagon 18"/>
          <p:cNvSpPr/>
          <p:nvPr/>
        </p:nvSpPr>
        <p:spPr>
          <a:xfrm>
            <a:off x="4604906" y="2322120"/>
            <a:ext cx="540327" cy="514597"/>
          </a:xfrm>
          <a:prstGeom prst="pentagon">
            <a:avLst/>
          </a:prstGeom>
          <a:noFill/>
          <a:ln w="28575">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p:cNvCxnSpPr/>
          <p:nvPr/>
        </p:nvCxnSpPr>
        <p:spPr>
          <a:xfrm flipV="1">
            <a:off x="4885459" y="2020784"/>
            <a:ext cx="0" cy="290945"/>
          </a:xfrm>
          <a:prstGeom prst="line">
            <a:avLst/>
          </a:prstGeom>
          <a:ln w="19050">
            <a:solidFill>
              <a:srgbClr val="0153A5"/>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4885460" y="1891144"/>
            <a:ext cx="176645" cy="140030"/>
          </a:xfrm>
          <a:prstGeom prst="line">
            <a:avLst/>
          </a:prstGeom>
          <a:ln w="19050">
            <a:solidFill>
              <a:srgbClr val="0153A5"/>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flipV="1">
            <a:off x="4698424" y="1891145"/>
            <a:ext cx="176645" cy="140030"/>
          </a:xfrm>
          <a:prstGeom prst="line">
            <a:avLst/>
          </a:prstGeom>
          <a:ln w="19050">
            <a:solidFill>
              <a:srgbClr val="0153A5"/>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flipV="1">
            <a:off x="4750378" y="1849582"/>
            <a:ext cx="176645" cy="140030"/>
          </a:xfrm>
          <a:prstGeom prst="line">
            <a:avLst/>
          </a:prstGeom>
          <a:ln w="19050">
            <a:solidFill>
              <a:srgbClr val="0153A5"/>
            </a:solidFill>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4573733" y="1735281"/>
            <a:ext cx="124691" cy="124691"/>
          </a:xfrm>
          <a:prstGeom prst="ellipse">
            <a:avLst/>
          </a:prstGeom>
          <a:noFill/>
          <a:ln w="1270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5176405" y="1866897"/>
            <a:ext cx="420835" cy="307777"/>
          </a:xfrm>
          <a:prstGeom prst="rect">
            <a:avLst/>
          </a:prstGeom>
          <a:noFill/>
        </p:spPr>
        <p:txBody>
          <a:bodyPr wrap="square" rtlCol="0">
            <a:spAutoFit/>
          </a:bodyPr>
          <a:lstStyle/>
          <a:p>
            <a:r>
              <a:rPr lang="en-US" sz="1400" dirty="0"/>
              <a:t>Et</a:t>
            </a:r>
          </a:p>
        </p:txBody>
      </p:sp>
      <p:sp>
        <p:nvSpPr>
          <p:cNvPr id="26" name="Oval 25"/>
          <p:cNvSpPr/>
          <p:nvPr/>
        </p:nvSpPr>
        <p:spPr>
          <a:xfrm>
            <a:off x="5072497" y="1735281"/>
            <a:ext cx="124691" cy="124691"/>
          </a:xfrm>
          <a:prstGeom prst="ellipse">
            <a:avLst/>
          </a:prstGeom>
          <a:noFill/>
          <a:ln w="1270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Arrow Connector 26"/>
          <p:cNvCxnSpPr/>
          <p:nvPr/>
        </p:nvCxnSpPr>
        <p:spPr>
          <a:xfrm>
            <a:off x="5373831" y="2800102"/>
            <a:ext cx="1028699"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5529698" y="2439145"/>
            <a:ext cx="675408" cy="323165"/>
          </a:xfrm>
          <a:prstGeom prst="rect">
            <a:avLst/>
          </a:prstGeom>
          <a:noFill/>
        </p:spPr>
        <p:txBody>
          <a:bodyPr wrap="square" rtlCol="0">
            <a:spAutoFit/>
          </a:bodyPr>
          <a:lstStyle/>
          <a:p>
            <a:r>
              <a:rPr lang="en-US" sz="1500" dirty="0"/>
              <a:t>ii) G</a:t>
            </a:r>
          </a:p>
        </p:txBody>
      </p:sp>
      <mc:AlternateContent xmlns:mc="http://schemas.openxmlformats.org/markup-compatibility/2006" xmlns:a14="http://schemas.microsoft.com/office/drawing/2010/main">
        <mc:Choice Requires="a14">
          <p:sp>
            <p:nvSpPr>
              <p:cNvPr id="29" name="TextBox 28"/>
              <p:cNvSpPr txBox="1"/>
              <p:nvPr/>
            </p:nvSpPr>
            <p:spPr>
              <a:xfrm>
                <a:off x="5207578" y="2847828"/>
                <a:ext cx="1319645" cy="323165"/>
              </a:xfrm>
              <a:prstGeom prst="rect">
                <a:avLst/>
              </a:prstGeom>
              <a:noFill/>
            </p:spPr>
            <p:txBody>
              <a:bodyPr wrap="square" rtlCol="0">
                <a:spAutoFit/>
              </a:bodyPr>
              <a:lstStyle/>
              <a:p>
                <a:pPr algn="ctr"/>
                <a14:m>
                  <m:oMath xmlns:m="http://schemas.openxmlformats.org/officeDocument/2006/math">
                    <m:r>
                      <m:rPr>
                        <m:sty m:val="p"/>
                      </m:rPr>
                      <a:rPr lang="en-US" sz="1500">
                        <a:latin typeface="Cambria Math" panose="02040503050406030204" pitchFamily="18" charset="0"/>
                      </a:rPr>
                      <m:t>NaOH</m:t>
                    </m:r>
                  </m:oMath>
                </a14:m>
                <a:r>
                  <a:rPr lang="en-US" sz="1500" dirty="0"/>
                  <a:t>/</a:t>
                </a:r>
                <a14:m>
                  <m:oMath xmlns:m="http://schemas.openxmlformats.org/officeDocument/2006/math">
                    <m:sSub>
                      <m:sSubPr>
                        <m:ctrlPr>
                          <a:rPr lang="en-US" sz="1500" i="1">
                            <a:latin typeface="Cambria Math" panose="02040503050406030204" pitchFamily="18" charset="0"/>
                          </a:rPr>
                        </m:ctrlPr>
                      </m:sSubPr>
                      <m:e>
                        <m:r>
                          <m:rPr>
                            <m:sty m:val="p"/>
                          </m:rPr>
                          <a:rPr lang="en-US" sz="1500">
                            <a:latin typeface="Cambria Math" panose="02040503050406030204" pitchFamily="18" charset="0"/>
                          </a:rPr>
                          <m:t>H</m:t>
                        </m:r>
                      </m:e>
                      <m:sub>
                        <m:r>
                          <a:rPr lang="en-US" sz="1500" i="1">
                            <a:latin typeface="Cambria Math" panose="02040503050406030204" pitchFamily="18" charset="0"/>
                          </a:rPr>
                          <m:t>2</m:t>
                        </m:r>
                      </m:sub>
                    </m:sSub>
                    <m:r>
                      <m:rPr>
                        <m:sty m:val="p"/>
                      </m:rPr>
                      <a:rPr lang="en-US" sz="1500">
                        <a:latin typeface="Cambria Math" panose="02040503050406030204" pitchFamily="18" charset="0"/>
                      </a:rPr>
                      <m:t>O</m:t>
                    </m:r>
                  </m:oMath>
                </a14:m>
                <a:endParaRPr lang="en-US" sz="1500" dirty="0"/>
              </a:p>
            </p:txBody>
          </p:sp>
        </mc:Choice>
        <mc:Fallback xmlns="">
          <p:sp>
            <p:nvSpPr>
              <p:cNvPr id="29" name="TextBox 28"/>
              <p:cNvSpPr txBox="1">
                <a:spLocks noRot="1" noChangeAspect="1" noMove="1" noResize="1" noEditPoints="1" noAdjustHandles="1" noChangeArrowheads="1" noChangeShapeType="1" noTextEdit="1"/>
              </p:cNvSpPr>
              <p:nvPr/>
            </p:nvSpPr>
            <p:spPr>
              <a:xfrm>
                <a:off x="5207578" y="2847828"/>
                <a:ext cx="1319645" cy="323165"/>
              </a:xfrm>
              <a:prstGeom prst="rect">
                <a:avLst/>
              </a:prstGeom>
              <a:blipFill>
                <a:blip r:embed="rId4"/>
                <a:stretch>
                  <a:fillRect t="-3774" b="-20755"/>
                </a:stretch>
              </a:blipFill>
            </p:spPr>
            <p:txBody>
              <a:bodyPr/>
              <a:lstStyle/>
              <a:p>
                <a:r>
                  <a:rPr lang="en-US">
                    <a:noFill/>
                  </a:rPr>
                  <a:t> </a:t>
                </a:r>
              </a:p>
            </p:txBody>
          </p:sp>
        </mc:Fallback>
      </mc:AlternateContent>
      <p:sp>
        <p:nvSpPr>
          <p:cNvPr id="30" name="Regular Pentagon 29"/>
          <p:cNvSpPr/>
          <p:nvPr/>
        </p:nvSpPr>
        <p:spPr>
          <a:xfrm>
            <a:off x="6735041" y="2800103"/>
            <a:ext cx="540327" cy="514597"/>
          </a:xfrm>
          <a:prstGeom prst="pentagon">
            <a:avLst/>
          </a:prstGeom>
          <a:noFill/>
          <a:ln w="28575">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Connector 30"/>
          <p:cNvCxnSpPr/>
          <p:nvPr/>
        </p:nvCxnSpPr>
        <p:spPr>
          <a:xfrm flipV="1">
            <a:off x="7015594" y="2498767"/>
            <a:ext cx="0" cy="290945"/>
          </a:xfrm>
          <a:prstGeom prst="line">
            <a:avLst/>
          </a:prstGeom>
          <a:ln w="19050">
            <a:solidFill>
              <a:srgbClr val="0153A5"/>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7015595" y="2369127"/>
            <a:ext cx="176645" cy="140030"/>
          </a:xfrm>
          <a:prstGeom prst="line">
            <a:avLst/>
          </a:prstGeom>
          <a:ln w="19050">
            <a:solidFill>
              <a:srgbClr val="0153A5"/>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flipV="1">
            <a:off x="6828559" y="2369128"/>
            <a:ext cx="176645" cy="140030"/>
          </a:xfrm>
          <a:prstGeom prst="line">
            <a:avLst/>
          </a:prstGeom>
          <a:ln w="19050">
            <a:solidFill>
              <a:srgbClr val="0153A5"/>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flipV="1">
            <a:off x="6880513" y="2327565"/>
            <a:ext cx="176645" cy="140030"/>
          </a:xfrm>
          <a:prstGeom prst="line">
            <a:avLst/>
          </a:prstGeom>
          <a:ln w="19050">
            <a:solidFill>
              <a:srgbClr val="0153A5"/>
            </a:solidFill>
          </a:ln>
        </p:spPr>
        <p:style>
          <a:lnRef idx="1">
            <a:schemeClr val="accent1"/>
          </a:lnRef>
          <a:fillRef idx="0">
            <a:schemeClr val="accent1"/>
          </a:fillRef>
          <a:effectRef idx="0">
            <a:schemeClr val="accent1"/>
          </a:effectRef>
          <a:fontRef idx="minor">
            <a:schemeClr val="tx1"/>
          </a:fontRef>
        </p:style>
      </p:cxnSp>
      <p:sp>
        <p:nvSpPr>
          <p:cNvPr id="35" name="Oval 34"/>
          <p:cNvSpPr/>
          <p:nvPr/>
        </p:nvSpPr>
        <p:spPr>
          <a:xfrm>
            <a:off x="6703868" y="2213264"/>
            <a:ext cx="124691" cy="124691"/>
          </a:xfrm>
          <a:prstGeom prst="ellipse">
            <a:avLst/>
          </a:prstGeom>
          <a:noFill/>
          <a:ln w="1270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7275367" y="2272143"/>
            <a:ext cx="420835" cy="307777"/>
          </a:xfrm>
          <a:prstGeom prst="rect">
            <a:avLst/>
          </a:prstGeom>
          <a:noFill/>
        </p:spPr>
        <p:txBody>
          <a:bodyPr wrap="square" rtlCol="0">
            <a:spAutoFit/>
          </a:bodyPr>
          <a:lstStyle/>
          <a:p>
            <a:r>
              <a:rPr lang="en-US" sz="1400" dirty="0"/>
              <a:t>H</a:t>
            </a:r>
          </a:p>
        </p:txBody>
      </p:sp>
      <p:sp>
        <p:nvSpPr>
          <p:cNvPr id="37" name="Oval 36"/>
          <p:cNvSpPr/>
          <p:nvPr/>
        </p:nvSpPr>
        <p:spPr>
          <a:xfrm>
            <a:off x="7202632" y="2213264"/>
            <a:ext cx="124691" cy="124691"/>
          </a:xfrm>
          <a:prstGeom prst="ellipse">
            <a:avLst/>
          </a:prstGeom>
          <a:noFill/>
          <a:ln w="1270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7" descr="electri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3640" y="3885711"/>
            <a:ext cx="3581400" cy="2259013"/>
          </a:xfrm>
          <a:prstGeom prst="rect">
            <a:avLst/>
          </a:prstGeom>
          <a:noFill/>
          <a:extLst>
            <a:ext uri="{909E8E84-426E-40DD-AFC4-6F175D3DCCD1}">
              <a14:hiddenFill xmlns:a14="http://schemas.microsoft.com/office/drawing/2010/main">
                <a:solidFill>
                  <a:srgbClr val="FFFFFF"/>
                </a:solidFill>
              </a14:hiddenFill>
            </a:ext>
          </a:extLst>
        </p:spPr>
      </p:pic>
      <p:sp>
        <p:nvSpPr>
          <p:cNvPr id="39" name="Rectangular Callout 38"/>
          <p:cNvSpPr/>
          <p:nvPr/>
        </p:nvSpPr>
        <p:spPr>
          <a:xfrm>
            <a:off x="1960419" y="3740727"/>
            <a:ext cx="5735783" cy="2414387"/>
          </a:xfrm>
          <a:prstGeom prst="wedgeRectCallout">
            <a:avLst>
              <a:gd name="adj1" fmla="val 59518"/>
              <a:gd name="adj2" fmla="val -8119"/>
            </a:avLst>
          </a:prstGeom>
          <a:noFill/>
          <a:ln w="190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719445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Conventional Mapping Using Snake Charts</a:t>
            </a:r>
            <a:endParaRPr lang="en-US" dirty="0"/>
          </a:p>
        </p:txBody>
      </p:sp>
      <p:sp>
        <p:nvSpPr>
          <p:cNvPr id="4" name="Content Placeholder 3"/>
          <p:cNvSpPr>
            <a:spLocks noGrp="1"/>
          </p:cNvSpPr>
          <p:nvPr>
            <p:ph sz="half" idx="2"/>
          </p:nvPr>
        </p:nvSpPr>
        <p:spPr>
          <a:xfrm>
            <a:off x="5396058" y="1437152"/>
            <a:ext cx="5068743" cy="4953258"/>
          </a:xfrm>
        </p:spPr>
        <p:txBody>
          <a:bodyPr anchor="t" anchorCtr="0">
            <a:noAutofit/>
          </a:bodyPr>
          <a:lstStyle/>
          <a:p>
            <a:pPr marL="457200" indent="-457200">
              <a:spcBef>
                <a:spcPts val="200"/>
              </a:spcBef>
              <a:spcAft>
                <a:spcPct val="25000"/>
              </a:spcAft>
              <a:buClr>
                <a:srgbClr val="0153A5"/>
              </a:buClr>
              <a:buFont typeface="+mj-lt"/>
              <a:buAutoNum type="arabicParenR"/>
              <a:tabLst>
                <a:tab pos="188913" algn="dec"/>
              </a:tabLst>
            </a:pPr>
            <a:r>
              <a:rPr lang="en-US" altLang="en-US" sz="1200" dirty="0"/>
              <a:t>Company provides adequate insurance coverage for my car.</a:t>
            </a:r>
          </a:p>
          <a:p>
            <a:pPr marL="457200" indent="-457200">
              <a:spcBef>
                <a:spcPts val="200"/>
              </a:spcBef>
              <a:spcAft>
                <a:spcPct val="10000"/>
              </a:spcAft>
              <a:buClr>
                <a:srgbClr val="0153A5"/>
              </a:buClr>
              <a:buFont typeface="+mj-lt"/>
              <a:buAutoNum type="arabicParenR"/>
              <a:tabLst>
                <a:tab pos="188913" algn="dec"/>
              </a:tabLst>
            </a:pPr>
            <a:r>
              <a:rPr lang="en-US" altLang="en-US" sz="1200" dirty="0"/>
              <a:t>Company will not cancel policy because of age, accident experience, or health problems.</a:t>
            </a:r>
          </a:p>
          <a:p>
            <a:pPr marL="457200" indent="-457200">
              <a:spcBef>
                <a:spcPts val="200"/>
              </a:spcBef>
              <a:spcAft>
                <a:spcPct val="25000"/>
              </a:spcAft>
              <a:buClr>
                <a:srgbClr val="0153A5"/>
              </a:buClr>
              <a:buFont typeface="+mj-lt"/>
              <a:buAutoNum type="arabicParenR"/>
              <a:tabLst>
                <a:tab pos="188913" algn="dec"/>
              </a:tabLst>
            </a:pPr>
            <a:r>
              <a:rPr lang="en-US" altLang="en-US" sz="1200" dirty="0"/>
              <a:t>Friendly and considerate.</a:t>
            </a:r>
          </a:p>
          <a:p>
            <a:pPr marL="457200" indent="-457200">
              <a:spcBef>
                <a:spcPts val="200"/>
              </a:spcBef>
              <a:spcAft>
                <a:spcPct val="25000"/>
              </a:spcAft>
              <a:buClr>
                <a:srgbClr val="0153A5"/>
              </a:buClr>
              <a:buFont typeface="+mj-lt"/>
              <a:buAutoNum type="arabicParenR"/>
              <a:tabLst>
                <a:tab pos="188913" algn="dec"/>
              </a:tabLst>
            </a:pPr>
            <a:r>
              <a:rPr lang="en-US" altLang="en-US" sz="1200" dirty="0"/>
              <a:t>Settles claims fairly.</a:t>
            </a:r>
          </a:p>
          <a:p>
            <a:pPr marL="457200" indent="-457200">
              <a:spcBef>
                <a:spcPts val="200"/>
              </a:spcBef>
              <a:spcAft>
                <a:spcPct val="25000"/>
              </a:spcAft>
              <a:buClr>
                <a:srgbClr val="0153A5"/>
              </a:buClr>
              <a:buFont typeface="+mj-lt"/>
              <a:buAutoNum type="arabicParenR"/>
              <a:tabLst>
                <a:tab pos="188913" algn="dec"/>
              </a:tabLst>
            </a:pPr>
            <a:r>
              <a:rPr lang="en-US" altLang="en-US" sz="1200" dirty="0"/>
              <a:t>Inefficient, hard to deal with.</a:t>
            </a:r>
          </a:p>
          <a:p>
            <a:pPr marL="457200" indent="-457200">
              <a:spcBef>
                <a:spcPts val="200"/>
              </a:spcBef>
              <a:spcAft>
                <a:spcPct val="25000"/>
              </a:spcAft>
              <a:buClr>
                <a:srgbClr val="0153A5"/>
              </a:buClr>
              <a:buFont typeface="+mj-lt"/>
              <a:buAutoNum type="arabicParenR"/>
              <a:tabLst>
                <a:tab pos="188913" algn="dec"/>
              </a:tabLst>
            </a:pPr>
            <a:r>
              <a:rPr lang="en-US" altLang="en-US" sz="1200" dirty="0"/>
              <a:t>Provides good advice about types and amounts of coverage to buy.</a:t>
            </a:r>
          </a:p>
          <a:p>
            <a:pPr marL="457200" indent="-457200">
              <a:spcBef>
                <a:spcPts val="200"/>
              </a:spcBef>
              <a:spcAft>
                <a:spcPct val="25000"/>
              </a:spcAft>
              <a:buClr>
                <a:srgbClr val="0153A5"/>
              </a:buClr>
              <a:buFont typeface="+mj-lt"/>
              <a:buAutoNum type="arabicParenR"/>
              <a:tabLst>
                <a:tab pos="188913" algn="dec"/>
              </a:tabLst>
            </a:pPr>
            <a:r>
              <a:rPr lang="en-US" altLang="en-US" sz="1200" dirty="0"/>
              <a:t>Too big to care about individual customers.</a:t>
            </a:r>
          </a:p>
          <a:p>
            <a:pPr marL="457200" indent="-457200">
              <a:spcBef>
                <a:spcPts val="200"/>
              </a:spcBef>
              <a:spcAft>
                <a:spcPct val="25000"/>
              </a:spcAft>
              <a:buClr>
                <a:srgbClr val="0153A5"/>
              </a:buClr>
              <a:buFont typeface="+mj-lt"/>
              <a:buAutoNum type="arabicParenR"/>
              <a:tabLst>
                <a:tab pos="188913" algn="dec"/>
              </a:tabLst>
            </a:pPr>
            <a:r>
              <a:rPr lang="en-US" altLang="en-US" sz="1200" dirty="0"/>
              <a:t>Explains things clearly.</a:t>
            </a:r>
          </a:p>
          <a:p>
            <a:pPr marL="457200" indent="-457200">
              <a:spcBef>
                <a:spcPts val="200"/>
              </a:spcBef>
              <a:spcAft>
                <a:spcPct val="25000"/>
              </a:spcAft>
              <a:buClr>
                <a:srgbClr val="0153A5"/>
              </a:buClr>
              <a:buFont typeface="+mj-lt"/>
              <a:buAutoNum type="arabicParenR"/>
              <a:tabLst>
                <a:tab pos="188913" algn="dec"/>
              </a:tabLst>
            </a:pPr>
            <a:r>
              <a:rPr lang="en-US" altLang="en-US" sz="1200" dirty="0"/>
              <a:t>Premium rates are lower than most companies.</a:t>
            </a:r>
          </a:p>
          <a:p>
            <a:pPr marL="457200" indent="-457200">
              <a:spcBef>
                <a:spcPts val="200"/>
              </a:spcBef>
              <a:spcAft>
                <a:spcPct val="25000"/>
              </a:spcAft>
              <a:buClr>
                <a:srgbClr val="0153A5"/>
              </a:buClr>
              <a:buFont typeface="+mj-lt"/>
              <a:buAutoNum type="arabicParenR"/>
              <a:tabLst>
                <a:tab pos="188913" algn="dec"/>
              </a:tabLst>
            </a:pPr>
            <a:r>
              <a:rPr lang="en-US" altLang="en-US" sz="1200" dirty="0"/>
              <a:t>Has personnel available for questions all over the country.</a:t>
            </a:r>
          </a:p>
          <a:p>
            <a:pPr marL="457200" indent="-457200">
              <a:spcBef>
                <a:spcPts val="200"/>
              </a:spcBef>
              <a:spcAft>
                <a:spcPct val="25000"/>
              </a:spcAft>
              <a:buClr>
                <a:srgbClr val="0153A5"/>
              </a:buClr>
              <a:buFont typeface="+mj-lt"/>
              <a:buAutoNum type="arabicParenR"/>
              <a:tabLst>
                <a:tab pos="188913" algn="dec"/>
              </a:tabLst>
            </a:pPr>
            <a:r>
              <a:rPr lang="en-US" altLang="en-US" sz="1200" dirty="0"/>
              <a:t>Will raise premiums because of age.</a:t>
            </a:r>
          </a:p>
          <a:p>
            <a:pPr marL="457200" indent="-457200">
              <a:spcBef>
                <a:spcPts val="200"/>
              </a:spcBef>
              <a:spcAft>
                <a:spcPct val="25000"/>
              </a:spcAft>
              <a:buClr>
                <a:srgbClr val="0153A5"/>
              </a:buClr>
              <a:buFont typeface="+mj-lt"/>
              <a:buAutoNum type="arabicParenR"/>
              <a:tabLst>
                <a:tab pos="188913" algn="dec"/>
              </a:tabLst>
            </a:pPr>
            <a:r>
              <a:rPr lang="en-US" altLang="en-US" sz="1200" dirty="0"/>
              <a:t>Takes a long time to settle a claim.</a:t>
            </a:r>
          </a:p>
          <a:p>
            <a:pPr marL="457200" indent="-457200">
              <a:spcBef>
                <a:spcPts val="200"/>
              </a:spcBef>
              <a:spcAft>
                <a:spcPct val="25000"/>
              </a:spcAft>
              <a:buClr>
                <a:srgbClr val="0153A5"/>
              </a:buClr>
              <a:buFont typeface="+mj-lt"/>
              <a:buAutoNum type="arabicParenR"/>
              <a:tabLst>
                <a:tab pos="188913" algn="dec"/>
              </a:tabLst>
            </a:pPr>
            <a:r>
              <a:rPr lang="en-US" altLang="en-US" sz="1200" dirty="0"/>
              <a:t>Very professional/modern.</a:t>
            </a:r>
          </a:p>
          <a:p>
            <a:pPr marL="457200" indent="-457200">
              <a:spcBef>
                <a:spcPts val="200"/>
              </a:spcBef>
              <a:spcAft>
                <a:spcPct val="25000"/>
              </a:spcAft>
              <a:buClr>
                <a:srgbClr val="0153A5"/>
              </a:buClr>
              <a:buFont typeface="+mj-lt"/>
              <a:buAutoNum type="arabicParenR"/>
              <a:tabLst>
                <a:tab pos="188913" algn="dec"/>
              </a:tabLst>
            </a:pPr>
            <a:r>
              <a:rPr lang="en-US" altLang="en-US" sz="1200" dirty="0"/>
              <a:t>Specialists in serving my local area.</a:t>
            </a:r>
          </a:p>
          <a:p>
            <a:pPr marL="457200" indent="-457200">
              <a:spcBef>
                <a:spcPts val="200"/>
              </a:spcBef>
              <a:spcAft>
                <a:spcPct val="25000"/>
              </a:spcAft>
              <a:buClr>
                <a:srgbClr val="0153A5"/>
              </a:buClr>
              <a:buFont typeface="+mj-lt"/>
              <a:buAutoNum type="arabicParenR"/>
              <a:tabLst>
                <a:tab pos="188913" algn="dec"/>
              </a:tabLst>
            </a:pPr>
            <a:r>
              <a:rPr lang="en-US" altLang="en-US" sz="1200" dirty="0"/>
              <a:t>Quick, reliable service, easily accessible.</a:t>
            </a:r>
          </a:p>
          <a:p>
            <a:pPr marL="457200" indent="-457200">
              <a:spcBef>
                <a:spcPts val="200"/>
              </a:spcBef>
              <a:spcAft>
                <a:spcPct val="25000"/>
              </a:spcAft>
              <a:buClr>
                <a:srgbClr val="0153A5"/>
              </a:buClr>
              <a:buFont typeface="+mj-lt"/>
              <a:buAutoNum type="arabicParenR"/>
              <a:tabLst>
                <a:tab pos="188913" algn="dec"/>
              </a:tabLst>
            </a:pPr>
            <a:r>
              <a:rPr lang="en-US" altLang="en-US" sz="1200" dirty="0"/>
              <a:t>A “good citizen” in community.</a:t>
            </a:r>
          </a:p>
          <a:p>
            <a:pPr marL="457200" indent="-457200">
              <a:spcBef>
                <a:spcPts val="200"/>
              </a:spcBef>
              <a:spcAft>
                <a:spcPct val="25000"/>
              </a:spcAft>
              <a:buClr>
                <a:srgbClr val="0153A5"/>
              </a:buClr>
              <a:buFont typeface="+mj-lt"/>
              <a:buAutoNum type="arabicParenR"/>
              <a:tabLst>
                <a:tab pos="188913" algn="dec"/>
              </a:tabLst>
            </a:pPr>
            <a:r>
              <a:rPr lang="en-US" altLang="en-US" sz="1200" dirty="0"/>
              <a:t>Has complete line of insurance products available.</a:t>
            </a:r>
          </a:p>
          <a:p>
            <a:pPr marL="457200" indent="-457200">
              <a:spcBef>
                <a:spcPts val="200"/>
              </a:spcBef>
              <a:spcAft>
                <a:spcPct val="25000"/>
              </a:spcAft>
              <a:buClr>
                <a:srgbClr val="0153A5"/>
              </a:buClr>
              <a:buFont typeface="+mj-lt"/>
              <a:buAutoNum type="arabicParenR"/>
              <a:tabLst>
                <a:tab pos="188913" algn="dec"/>
              </a:tabLst>
            </a:pPr>
            <a:r>
              <a:rPr lang="en-US" altLang="en-US" sz="1200" dirty="0"/>
              <a:t>Is widely known “name company”.</a:t>
            </a:r>
          </a:p>
          <a:p>
            <a:pPr marL="457200" indent="-457200">
              <a:spcBef>
                <a:spcPts val="200"/>
              </a:spcBef>
              <a:spcAft>
                <a:spcPct val="25000"/>
              </a:spcAft>
              <a:buClr>
                <a:srgbClr val="0153A5"/>
              </a:buClr>
              <a:buFont typeface="+mj-lt"/>
              <a:buAutoNum type="arabicParenR"/>
              <a:tabLst>
                <a:tab pos="188913" algn="dec"/>
              </a:tabLst>
            </a:pPr>
            <a:r>
              <a:rPr lang="en-US" altLang="en-US" sz="1200" dirty="0"/>
              <a:t>Is very aggressive, rapidly growing company.</a:t>
            </a:r>
          </a:p>
          <a:p>
            <a:pPr marL="457200" indent="-457200">
              <a:spcBef>
                <a:spcPts val="200"/>
              </a:spcBef>
              <a:spcAft>
                <a:spcPct val="10000"/>
              </a:spcAft>
              <a:buClr>
                <a:srgbClr val="0153A5"/>
              </a:buClr>
              <a:buFont typeface="+mj-lt"/>
              <a:buAutoNum type="arabicParenR"/>
              <a:tabLst>
                <a:tab pos="188913" algn="dec"/>
              </a:tabLst>
            </a:pPr>
            <a:r>
              <a:rPr lang="en-US" altLang="en-US" sz="1200" dirty="0"/>
              <a:t>Provides advice on how to avoid accidents.</a:t>
            </a:r>
          </a:p>
        </p:txBody>
      </p:sp>
      <p:grpSp>
        <p:nvGrpSpPr>
          <p:cNvPr id="5" name="Group 4"/>
          <p:cNvGrpSpPr/>
          <p:nvPr/>
        </p:nvGrpSpPr>
        <p:grpSpPr>
          <a:xfrm>
            <a:off x="2066709" y="1549700"/>
            <a:ext cx="2967544" cy="4695812"/>
            <a:chOff x="542709" y="1549700"/>
            <a:chExt cx="2967544" cy="4695812"/>
          </a:xfrm>
        </p:grpSpPr>
        <p:sp>
          <p:nvSpPr>
            <p:cNvPr id="6" name="Rectangle 5"/>
            <p:cNvSpPr>
              <a:spLocks noChangeArrowheads="1"/>
            </p:cNvSpPr>
            <p:nvPr/>
          </p:nvSpPr>
          <p:spPr bwMode="auto">
            <a:xfrm>
              <a:off x="542709" y="2015016"/>
              <a:ext cx="2953111" cy="443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lgn="l">
                <a:tabLst>
                  <a:tab pos="565150" algn="ctr"/>
                  <a:tab pos="1144588" algn="ctr"/>
                  <a:tab pos="1709738" algn="ctr"/>
                  <a:tab pos="2289175" algn="ctr"/>
                  <a:tab pos="2857500" algn="r"/>
                </a:tabLst>
                <a:defRPr sz="2400">
                  <a:solidFill>
                    <a:schemeClr val="tx1"/>
                  </a:solidFill>
                  <a:latin typeface="Times New Roman" pitchFamily="18" charset="0"/>
                </a:defRPr>
              </a:lvl1pPr>
              <a:lvl2pPr marL="862013" indent="-292100" algn="l">
                <a:tabLst>
                  <a:tab pos="565150" algn="ctr"/>
                  <a:tab pos="1144588" algn="ctr"/>
                  <a:tab pos="1709738" algn="ctr"/>
                  <a:tab pos="2289175" algn="ctr"/>
                  <a:tab pos="2857500" algn="r"/>
                </a:tabLst>
                <a:defRPr sz="2400">
                  <a:solidFill>
                    <a:schemeClr val="tx1"/>
                  </a:solidFill>
                  <a:latin typeface="Times New Roman" pitchFamily="18" charset="0"/>
                </a:defRPr>
              </a:lvl2pPr>
              <a:lvl3pPr marL="1328738" indent="-276225" algn="l">
                <a:tabLst>
                  <a:tab pos="565150" algn="ctr"/>
                  <a:tab pos="1144588" algn="ctr"/>
                  <a:tab pos="1709738" algn="ctr"/>
                  <a:tab pos="2289175" algn="ctr"/>
                  <a:tab pos="2857500" algn="r"/>
                </a:tabLst>
                <a:defRPr sz="2400">
                  <a:solidFill>
                    <a:schemeClr val="tx1"/>
                  </a:solidFill>
                  <a:latin typeface="Times New Roman" pitchFamily="18" charset="0"/>
                </a:defRPr>
              </a:lvl3pPr>
              <a:lvl4pPr marL="1708150" indent="-188913" algn="l">
                <a:tabLst>
                  <a:tab pos="565150" algn="ctr"/>
                  <a:tab pos="1144588" algn="ctr"/>
                  <a:tab pos="1709738" algn="ctr"/>
                  <a:tab pos="2289175" algn="ctr"/>
                  <a:tab pos="2857500" algn="r"/>
                </a:tabLst>
                <a:defRPr sz="2400">
                  <a:solidFill>
                    <a:schemeClr val="tx1"/>
                  </a:solidFill>
                  <a:latin typeface="Times New Roman" pitchFamily="18" charset="0"/>
                </a:defRPr>
              </a:lvl4pPr>
              <a:lvl5pPr marL="2189163" indent="-276225" algn="l">
                <a:tabLst>
                  <a:tab pos="565150" algn="ctr"/>
                  <a:tab pos="1144588" algn="ctr"/>
                  <a:tab pos="1709738" algn="ctr"/>
                  <a:tab pos="2289175" algn="ctr"/>
                  <a:tab pos="2857500" algn="r"/>
                </a:tabLst>
                <a:defRPr sz="2400">
                  <a:solidFill>
                    <a:schemeClr val="tx1"/>
                  </a:solidFill>
                  <a:latin typeface="Times New Roman" pitchFamily="18" charset="0"/>
                </a:defRPr>
              </a:lvl5pPr>
              <a:lvl6pPr marL="2646363" indent="-276225" eaLnBrk="0" fontAlgn="base" hangingPunct="0">
                <a:spcBef>
                  <a:spcPct val="0"/>
                </a:spcBef>
                <a:spcAft>
                  <a:spcPct val="0"/>
                </a:spcAft>
                <a:tabLst>
                  <a:tab pos="565150" algn="ctr"/>
                  <a:tab pos="1144588" algn="ctr"/>
                  <a:tab pos="1709738" algn="ctr"/>
                  <a:tab pos="2289175" algn="ctr"/>
                  <a:tab pos="2857500" algn="r"/>
                </a:tabLst>
                <a:defRPr sz="2400">
                  <a:solidFill>
                    <a:schemeClr val="tx1"/>
                  </a:solidFill>
                  <a:latin typeface="Times New Roman" pitchFamily="18" charset="0"/>
                </a:defRPr>
              </a:lvl6pPr>
              <a:lvl7pPr marL="3103563" indent="-276225" eaLnBrk="0" fontAlgn="base" hangingPunct="0">
                <a:spcBef>
                  <a:spcPct val="0"/>
                </a:spcBef>
                <a:spcAft>
                  <a:spcPct val="0"/>
                </a:spcAft>
                <a:tabLst>
                  <a:tab pos="565150" algn="ctr"/>
                  <a:tab pos="1144588" algn="ctr"/>
                  <a:tab pos="1709738" algn="ctr"/>
                  <a:tab pos="2289175" algn="ctr"/>
                  <a:tab pos="2857500" algn="r"/>
                </a:tabLst>
                <a:defRPr sz="2400">
                  <a:solidFill>
                    <a:schemeClr val="tx1"/>
                  </a:solidFill>
                  <a:latin typeface="Times New Roman" pitchFamily="18" charset="0"/>
                </a:defRPr>
              </a:lvl7pPr>
              <a:lvl8pPr marL="3560763" indent="-276225" eaLnBrk="0" fontAlgn="base" hangingPunct="0">
                <a:spcBef>
                  <a:spcPct val="0"/>
                </a:spcBef>
                <a:spcAft>
                  <a:spcPct val="0"/>
                </a:spcAft>
                <a:tabLst>
                  <a:tab pos="565150" algn="ctr"/>
                  <a:tab pos="1144588" algn="ctr"/>
                  <a:tab pos="1709738" algn="ctr"/>
                  <a:tab pos="2289175" algn="ctr"/>
                  <a:tab pos="2857500" algn="r"/>
                </a:tabLst>
                <a:defRPr sz="2400">
                  <a:solidFill>
                    <a:schemeClr val="tx1"/>
                  </a:solidFill>
                  <a:latin typeface="Times New Roman" pitchFamily="18" charset="0"/>
                </a:defRPr>
              </a:lvl8pPr>
              <a:lvl9pPr marL="4017963" indent="-276225" eaLnBrk="0" fontAlgn="base" hangingPunct="0">
                <a:spcBef>
                  <a:spcPct val="0"/>
                </a:spcBef>
                <a:spcAft>
                  <a:spcPct val="0"/>
                </a:spcAft>
                <a:tabLst>
                  <a:tab pos="565150" algn="ctr"/>
                  <a:tab pos="1144588" algn="ctr"/>
                  <a:tab pos="1709738" algn="ctr"/>
                  <a:tab pos="2289175" algn="ctr"/>
                  <a:tab pos="2857500" algn="r"/>
                </a:tabLst>
                <a:defRPr sz="2400">
                  <a:solidFill>
                    <a:schemeClr val="tx1"/>
                  </a:solidFill>
                  <a:latin typeface="Times New Roman" pitchFamily="18" charset="0"/>
                </a:defRPr>
              </a:lvl9pPr>
            </a:lstStyle>
            <a:p>
              <a:pPr>
                <a:lnSpc>
                  <a:spcPct val="85000"/>
                </a:lnSpc>
                <a:spcAft>
                  <a:spcPct val="15000"/>
                </a:spcAft>
              </a:pPr>
              <a:r>
                <a:rPr lang="en-US" altLang="en-US" sz="1200" dirty="0">
                  <a:latin typeface="Open Sans" panose="020B0606030504020204" pitchFamily="34" charset="0"/>
                  <a:ea typeface="Open Sans" panose="020B0606030504020204" pitchFamily="34" charset="0"/>
                  <a:cs typeface="Open Sans" panose="020B0606030504020204" pitchFamily="34" charset="0"/>
                </a:rPr>
                <a:t>|	|	|	|	|	|</a:t>
              </a:r>
            </a:p>
            <a:p>
              <a:pPr>
                <a:lnSpc>
                  <a:spcPct val="85000"/>
                </a:lnSpc>
                <a:spcAft>
                  <a:spcPct val="15000"/>
                </a:spcAft>
              </a:pPr>
              <a:r>
                <a:rPr lang="en-US" altLang="en-US" sz="1200" dirty="0">
                  <a:latin typeface="Open Sans" panose="020B0606030504020204" pitchFamily="34" charset="0"/>
                  <a:ea typeface="Open Sans" panose="020B0606030504020204" pitchFamily="34" charset="0"/>
                  <a:cs typeface="Open Sans" panose="020B0606030504020204" pitchFamily="34" charset="0"/>
                </a:rPr>
                <a:t>0	1	2	3	4	5</a:t>
              </a:r>
            </a:p>
          </p:txBody>
        </p:sp>
        <p:sp>
          <p:nvSpPr>
            <p:cNvPr id="7" name="Oval 9"/>
            <p:cNvSpPr>
              <a:spLocks noChangeArrowheads="1"/>
            </p:cNvSpPr>
            <p:nvPr/>
          </p:nvSpPr>
          <p:spPr bwMode="auto">
            <a:xfrm>
              <a:off x="2147888" y="2356137"/>
              <a:ext cx="34925" cy="34925"/>
            </a:xfrm>
            <a:prstGeom prst="ellipse">
              <a:avLst/>
            </a:prstGeom>
            <a:solidFill>
              <a:schemeClr val="tx2"/>
            </a:solidFill>
            <a:ln w="127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8" name="Oval 10"/>
            <p:cNvSpPr>
              <a:spLocks noChangeArrowheads="1"/>
            </p:cNvSpPr>
            <p:nvPr/>
          </p:nvSpPr>
          <p:spPr bwMode="auto">
            <a:xfrm>
              <a:off x="1919288" y="2645062"/>
              <a:ext cx="34925" cy="34925"/>
            </a:xfrm>
            <a:prstGeom prst="ellipse">
              <a:avLst/>
            </a:prstGeom>
            <a:solidFill>
              <a:srgbClr val="0153A5"/>
            </a:solidFill>
            <a:ln w="12700">
              <a:solidFill>
                <a:srgbClr val="0153A5"/>
              </a:solidFill>
              <a:round/>
              <a:headEnd/>
              <a:tailEnd/>
            </a:ln>
            <a:effec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9" name="Oval 11"/>
            <p:cNvSpPr>
              <a:spLocks noChangeArrowheads="1"/>
            </p:cNvSpPr>
            <p:nvPr/>
          </p:nvSpPr>
          <p:spPr bwMode="auto">
            <a:xfrm>
              <a:off x="1643063" y="2886362"/>
              <a:ext cx="34925" cy="34925"/>
            </a:xfrm>
            <a:prstGeom prst="ellipse">
              <a:avLst/>
            </a:prstGeom>
            <a:solidFill>
              <a:schemeClr val="tx2"/>
            </a:solidFill>
            <a:ln w="127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0" name="Oval 12"/>
            <p:cNvSpPr>
              <a:spLocks noChangeArrowheads="1"/>
            </p:cNvSpPr>
            <p:nvPr/>
          </p:nvSpPr>
          <p:spPr bwMode="auto">
            <a:xfrm>
              <a:off x="2033588" y="3276887"/>
              <a:ext cx="34925" cy="34925"/>
            </a:xfrm>
            <a:prstGeom prst="ellipse">
              <a:avLst/>
            </a:prstGeom>
            <a:solidFill>
              <a:srgbClr val="0153A5"/>
            </a:solidFill>
            <a:ln w="12700">
              <a:solidFill>
                <a:srgbClr val="0153A5"/>
              </a:solidFill>
              <a:round/>
              <a:headEnd/>
              <a:tailEnd/>
            </a:ln>
            <a:effec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 name="Oval 13"/>
            <p:cNvSpPr>
              <a:spLocks noChangeArrowheads="1"/>
            </p:cNvSpPr>
            <p:nvPr/>
          </p:nvSpPr>
          <p:spPr bwMode="auto">
            <a:xfrm>
              <a:off x="1900238" y="3492787"/>
              <a:ext cx="34925" cy="34925"/>
            </a:xfrm>
            <a:prstGeom prst="ellipse">
              <a:avLst/>
            </a:prstGeom>
            <a:solidFill>
              <a:srgbClr val="0153A5"/>
            </a:solidFill>
            <a:ln w="12700">
              <a:solidFill>
                <a:srgbClr val="0153A5"/>
              </a:solidFill>
              <a:round/>
              <a:headEnd/>
              <a:tailEnd/>
            </a:ln>
            <a:effec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2" name="Oval 14"/>
            <p:cNvSpPr>
              <a:spLocks noChangeArrowheads="1"/>
            </p:cNvSpPr>
            <p:nvPr/>
          </p:nvSpPr>
          <p:spPr bwMode="auto">
            <a:xfrm>
              <a:off x="1322388" y="3708687"/>
              <a:ext cx="34925" cy="34925"/>
            </a:xfrm>
            <a:prstGeom prst="ellipse">
              <a:avLst/>
            </a:prstGeom>
            <a:solidFill>
              <a:srgbClr val="0153A5"/>
            </a:solidFill>
            <a:ln w="12700">
              <a:solidFill>
                <a:srgbClr val="0153A5"/>
              </a:solidFill>
              <a:round/>
              <a:headEnd/>
              <a:tailEnd/>
            </a:ln>
            <a:effec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3" name="Oval 15"/>
            <p:cNvSpPr>
              <a:spLocks noChangeArrowheads="1"/>
            </p:cNvSpPr>
            <p:nvPr/>
          </p:nvSpPr>
          <p:spPr bwMode="auto">
            <a:xfrm>
              <a:off x="2617788" y="3908712"/>
              <a:ext cx="34925" cy="34925"/>
            </a:xfrm>
            <a:prstGeom prst="ellipse">
              <a:avLst/>
            </a:prstGeom>
            <a:solidFill>
              <a:srgbClr val="0153A5"/>
            </a:solidFill>
            <a:ln w="12700">
              <a:solidFill>
                <a:srgbClr val="0153A5"/>
              </a:solidFill>
              <a:round/>
              <a:headEnd/>
              <a:tailEnd/>
            </a:ln>
            <a:effec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4" name="Oval 16"/>
            <p:cNvSpPr>
              <a:spLocks noChangeArrowheads="1"/>
            </p:cNvSpPr>
            <p:nvPr/>
          </p:nvSpPr>
          <p:spPr bwMode="auto">
            <a:xfrm>
              <a:off x="2230438" y="4092862"/>
              <a:ext cx="34925" cy="34925"/>
            </a:xfrm>
            <a:prstGeom prst="ellipse">
              <a:avLst/>
            </a:prstGeom>
            <a:solidFill>
              <a:srgbClr val="0153A5"/>
            </a:solidFill>
            <a:ln w="12700">
              <a:solidFill>
                <a:srgbClr val="0153A5"/>
              </a:solidFill>
              <a:round/>
              <a:headEnd/>
              <a:tailEnd/>
            </a:ln>
            <a:effec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5" name="Oval 17"/>
            <p:cNvSpPr>
              <a:spLocks noChangeArrowheads="1"/>
            </p:cNvSpPr>
            <p:nvPr/>
          </p:nvSpPr>
          <p:spPr bwMode="auto">
            <a:xfrm>
              <a:off x="2287588" y="4292887"/>
              <a:ext cx="34925" cy="34925"/>
            </a:xfrm>
            <a:prstGeom prst="ellipse">
              <a:avLst/>
            </a:prstGeom>
            <a:solidFill>
              <a:srgbClr val="0153A5"/>
            </a:solidFill>
            <a:ln w="12700">
              <a:solidFill>
                <a:srgbClr val="0153A5"/>
              </a:solidFill>
              <a:round/>
              <a:headEnd/>
              <a:tailEnd/>
            </a:ln>
            <a:effec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6" name="Oval 18"/>
            <p:cNvSpPr>
              <a:spLocks noChangeArrowheads="1"/>
            </p:cNvSpPr>
            <p:nvPr/>
          </p:nvSpPr>
          <p:spPr bwMode="auto">
            <a:xfrm>
              <a:off x="2058988" y="4508787"/>
              <a:ext cx="34925" cy="34925"/>
            </a:xfrm>
            <a:prstGeom prst="ellipse">
              <a:avLst/>
            </a:prstGeom>
            <a:solidFill>
              <a:srgbClr val="0153A5"/>
            </a:solidFill>
            <a:ln w="12700">
              <a:solidFill>
                <a:srgbClr val="0153A5"/>
              </a:solidFill>
              <a:round/>
              <a:headEnd/>
              <a:tailEnd/>
            </a:ln>
            <a:effec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7" name="Oval 19"/>
            <p:cNvSpPr>
              <a:spLocks noChangeArrowheads="1"/>
            </p:cNvSpPr>
            <p:nvPr/>
          </p:nvSpPr>
          <p:spPr bwMode="auto">
            <a:xfrm>
              <a:off x="2782888" y="4708812"/>
              <a:ext cx="34925" cy="34925"/>
            </a:xfrm>
            <a:prstGeom prst="ellipse">
              <a:avLst/>
            </a:prstGeom>
            <a:solidFill>
              <a:srgbClr val="0153A5"/>
            </a:solidFill>
            <a:ln w="12700">
              <a:solidFill>
                <a:srgbClr val="0153A5"/>
              </a:solidFill>
              <a:round/>
              <a:headEnd/>
              <a:tailEnd/>
            </a:ln>
            <a:effec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8" name="Oval 20"/>
            <p:cNvSpPr>
              <a:spLocks noChangeArrowheads="1"/>
            </p:cNvSpPr>
            <p:nvPr/>
          </p:nvSpPr>
          <p:spPr bwMode="auto">
            <a:xfrm>
              <a:off x="2046288" y="5004087"/>
              <a:ext cx="34925" cy="34925"/>
            </a:xfrm>
            <a:prstGeom prst="ellipse">
              <a:avLst/>
            </a:prstGeom>
            <a:solidFill>
              <a:srgbClr val="0153A5"/>
            </a:solidFill>
            <a:ln w="12700">
              <a:solidFill>
                <a:srgbClr val="0153A5"/>
              </a:solidFill>
              <a:round/>
              <a:headEnd/>
              <a:tailEnd/>
            </a:ln>
            <a:effec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9" name="Oval 21"/>
            <p:cNvSpPr>
              <a:spLocks noChangeArrowheads="1"/>
            </p:cNvSpPr>
            <p:nvPr/>
          </p:nvSpPr>
          <p:spPr bwMode="auto">
            <a:xfrm>
              <a:off x="2119313" y="5315237"/>
              <a:ext cx="34925" cy="34925"/>
            </a:xfrm>
            <a:prstGeom prst="ellipse">
              <a:avLst/>
            </a:prstGeom>
            <a:solidFill>
              <a:srgbClr val="0153A5"/>
            </a:solidFill>
            <a:ln w="12700">
              <a:solidFill>
                <a:srgbClr val="0153A5"/>
              </a:solidFill>
              <a:round/>
              <a:headEnd/>
              <a:tailEnd/>
            </a:ln>
            <a:effec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0" name="Oval 22"/>
            <p:cNvSpPr>
              <a:spLocks noChangeArrowheads="1"/>
            </p:cNvSpPr>
            <p:nvPr/>
          </p:nvSpPr>
          <p:spPr bwMode="auto">
            <a:xfrm>
              <a:off x="2017713" y="5499387"/>
              <a:ext cx="34925" cy="34925"/>
            </a:xfrm>
            <a:prstGeom prst="ellipse">
              <a:avLst/>
            </a:prstGeom>
            <a:solidFill>
              <a:srgbClr val="0153A5"/>
            </a:solidFill>
            <a:ln w="12700">
              <a:solidFill>
                <a:srgbClr val="0153A5"/>
              </a:solidFill>
              <a:round/>
              <a:headEnd/>
              <a:tailEnd/>
            </a:ln>
            <a:effec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 name="Oval 23"/>
            <p:cNvSpPr>
              <a:spLocks noChangeArrowheads="1"/>
            </p:cNvSpPr>
            <p:nvPr/>
          </p:nvSpPr>
          <p:spPr bwMode="auto">
            <a:xfrm>
              <a:off x="788988" y="5715287"/>
              <a:ext cx="34925" cy="34925"/>
            </a:xfrm>
            <a:prstGeom prst="ellipse">
              <a:avLst/>
            </a:prstGeom>
            <a:solidFill>
              <a:srgbClr val="0153A5"/>
            </a:solidFill>
            <a:ln w="12700">
              <a:solidFill>
                <a:srgbClr val="0153A5"/>
              </a:solidFill>
              <a:round/>
              <a:headEnd/>
              <a:tailEnd/>
            </a:ln>
            <a:effec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 name="Oval 24"/>
            <p:cNvSpPr>
              <a:spLocks noChangeArrowheads="1"/>
            </p:cNvSpPr>
            <p:nvPr/>
          </p:nvSpPr>
          <p:spPr bwMode="auto">
            <a:xfrm>
              <a:off x="1465263" y="6121687"/>
              <a:ext cx="34925" cy="34925"/>
            </a:xfrm>
            <a:prstGeom prst="ellipse">
              <a:avLst/>
            </a:prstGeom>
            <a:solidFill>
              <a:srgbClr val="0153A5"/>
            </a:solidFill>
            <a:ln w="12700">
              <a:solidFill>
                <a:srgbClr val="0153A5"/>
              </a:solidFill>
              <a:round/>
              <a:headEnd/>
              <a:tailEnd/>
            </a:ln>
            <a:effec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3" name="Rectangle 26"/>
            <p:cNvSpPr>
              <a:spLocks noChangeArrowheads="1"/>
            </p:cNvSpPr>
            <p:nvPr/>
          </p:nvSpPr>
          <p:spPr bwMode="auto">
            <a:xfrm>
              <a:off x="2444750" y="2359312"/>
              <a:ext cx="25400" cy="25400"/>
            </a:xfrm>
            <a:prstGeom prst="rect">
              <a:avLst/>
            </a:prstGeom>
            <a:solidFill>
              <a:srgbClr val="676767"/>
            </a:solidFill>
            <a:ln w="12700">
              <a:solidFill>
                <a:srgbClr val="67676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4" name="Rectangle 27"/>
            <p:cNvSpPr>
              <a:spLocks noChangeArrowheads="1"/>
            </p:cNvSpPr>
            <p:nvPr/>
          </p:nvSpPr>
          <p:spPr bwMode="auto">
            <a:xfrm>
              <a:off x="2508250" y="2664112"/>
              <a:ext cx="25400" cy="25400"/>
            </a:xfrm>
            <a:prstGeom prst="rect">
              <a:avLst/>
            </a:prstGeom>
            <a:solidFill>
              <a:srgbClr val="676767"/>
            </a:solidFill>
            <a:ln w="12700">
              <a:solidFill>
                <a:srgbClr val="67676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5" name="Rectangle 28"/>
            <p:cNvSpPr>
              <a:spLocks noChangeArrowheads="1"/>
            </p:cNvSpPr>
            <p:nvPr/>
          </p:nvSpPr>
          <p:spPr bwMode="auto">
            <a:xfrm>
              <a:off x="2965450" y="2892712"/>
              <a:ext cx="25400" cy="25400"/>
            </a:xfrm>
            <a:prstGeom prst="rect">
              <a:avLst/>
            </a:prstGeom>
            <a:solidFill>
              <a:srgbClr val="676767"/>
            </a:solidFill>
            <a:ln w="12700">
              <a:solidFill>
                <a:srgbClr val="67676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6" name="Rectangle 29"/>
            <p:cNvSpPr>
              <a:spLocks noChangeArrowheads="1"/>
            </p:cNvSpPr>
            <p:nvPr/>
          </p:nvSpPr>
          <p:spPr bwMode="auto">
            <a:xfrm>
              <a:off x="2406650" y="3299112"/>
              <a:ext cx="25400" cy="25400"/>
            </a:xfrm>
            <a:prstGeom prst="rect">
              <a:avLst/>
            </a:prstGeom>
            <a:solidFill>
              <a:srgbClr val="676767"/>
            </a:solidFill>
            <a:ln w="12700">
              <a:solidFill>
                <a:srgbClr val="67676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7" name="Rectangle 30"/>
            <p:cNvSpPr>
              <a:spLocks noChangeArrowheads="1"/>
            </p:cNvSpPr>
            <p:nvPr/>
          </p:nvSpPr>
          <p:spPr bwMode="auto">
            <a:xfrm>
              <a:off x="2292350" y="3502312"/>
              <a:ext cx="25400" cy="25400"/>
            </a:xfrm>
            <a:prstGeom prst="rect">
              <a:avLst/>
            </a:prstGeom>
            <a:solidFill>
              <a:srgbClr val="676767"/>
            </a:solidFill>
            <a:ln w="12700">
              <a:solidFill>
                <a:srgbClr val="67676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8" name="Rectangle 31"/>
            <p:cNvSpPr>
              <a:spLocks noChangeArrowheads="1"/>
            </p:cNvSpPr>
            <p:nvPr/>
          </p:nvSpPr>
          <p:spPr bwMode="auto">
            <a:xfrm>
              <a:off x="1733550" y="3708687"/>
              <a:ext cx="25400" cy="25400"/>
            </a:xfrm>
            <a:prstGeom prst="rect">
              <a:avLst/>
            </a:prstGeom>
            <a:solidFill>
              <a:srgbClr val="676767"/>
            </a:solidFill>
            <a:ln w="12700">
              <a:solidFill>
                <a:srgbClr val="67676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9" name="Rectangle 32"/>
            <p:cNvSpPr>
              <a:spLocks noChangeArrowheads="1"/>
            </p:cNvSpPr>
            <p:nvPr/>
          </p:nvSpPr>
          <p:spPr bwMode="auto">
            <a:xfrm>
              <a:off x="1327150" y="3921412"/>
              <a:ext cx="25400" cy="25400"/>
            </a:xfrm>
            <a:prstGeom prst="rect">
              <a:avLst/>
            </a:prstGeom>
            <a:solidFill>
              <a:srgbClr val="676767"/>
            </a:solidFill>
            <a:ln w="12700">
              <a:solidFill>
                <a:srgbClr val="67676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0" name="Rectangle 33"/>
            <p:cNvSpPr>
              <a:spLocks noChangeArrowheads="1"/>
            </p:cNvSpPr>
            <p:nvPr/>
          </p:nvSpPr>
          <p:spPr bwMode="auto">
            <a:xfrm>
              <a:off x="1898650" y="4102387"/>
              <a:ext cx="25400" cy="25400"/>
            </a:xfrm>
            <a:prstGeom prst="rect">
              <a:avLst/>
            </a:prstGeom>
            <a:solidFill>
              <a:srgbClr val="676767"/>
            </a:solidFill>
            <a:ln w="12700">
              <a:solidFill>
                <a:srgbClr val="67676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1" name="Rectangle 34"/>
            <p:cNvSpPr>
              <a:spLocks noChangeArrowheads="1"/>
            </p:cNvSpPr>
            <p:nvPr/>
          </p:nvSpPr>
          <p:spPr bwMode="auto">
            <a:xfrm>
              <a:off x="2622550" y="4305587"/>
              <a:ext cx="25400" cy="25400"/>
            </a:xfrm>
            <a:prstGeom prst="rect">
              <a:avLst/>
            </a:prstGeom>
            <a:solidFill>
              <a:srgbClr val="676767"/>
            </a:solidFill>
            <a:ln w="12700">
              <a:solidFill>
                <a:srgbClr val="67676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2" name="Rectangle 35"/>
            <p:cNvSpPr>
              <a:spLocks noChangeArrowheads="1"/>
            </p:cNvSpPr>
            <p:nvPr/>
          </p:nvSpPr>
          <p:spPr bwMode="auto">
            <a:xfrm>
              <a:off x="2584450" y="4508787"/>
              <a:ext cx="25400" cy="25400"/>
            </a:xfrm>
            <a:prstGeom prst="rect">
              <a:avLst/>
            </a:prstGeom>
            <a:solidFill>
              <a:srgbClr val="676767"/>
            </a:solidFill>
            <a:ln w="12700">
              <a:solidFill>
                <a:srgbClr val="67676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3" name="Rectangle 36"/>
            <p:cNvSpPr>
              <a:spLocks noChangeArrowheads="1"/>
            </p:cNvSpPr>
            <p:nvPr/>
          </p:nvSpPr>
          <p:spPr bwMode="auto">
            <a:xfrm>
              <a:off x="1238250" y="4711987"/>
              <a:ext cx="25400" cy="25400"/>
            </a:xfrm>
            <a:prstGeom prst="rect">
              <a:avLst/>
            </a:prstGeom>
            <a:solidFill>
              <a:srgbClr val="676767"/>
            </a:solidFill>
            <a:ln w="12700">
              <a:solidFill>
                <a:srgbClr val="67676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4" name="Rectangle 37"/>
            <p:cNvSpPr>
              <a:spLocks noChangeArrowheads="1"/>
            </p:cNvSpPr>
            <p:nvPr/>
          </p:nvSpPr>
          <p:spPr bwMode="auto">
            <a:xfrm>
              <a:off x="2203450" y="4912012"/>
              <a:ext cx="25400" cy="25400"/>
            </a:xfrm>
            <a:prstGeom prst="rect">
              <a:avLst/>
            </a:prstGeom>
            <a:solidFill>
              <a:srgbClr val="676767"/>
            </a:solidFill>
            <a:ln w="12700">
              <a:solidFill>
                <a:srgbClr val="67676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5" name="Rectangle 38"/>
            <p:cNvSpPr>
              <a:spLocks noChangeArrowheads="1"/>
            </p:cNvSpPr>
            <p:nvPr/>
          </p:nvSpPr>
          <p:spPr bwMode="auto">
            <a:xfrm>
              <a:off x="2432050" y="5118387"/>
              <a:ext cx="25400" cy="25400"/>
            </a:xfrm>
            <a:prstGeom prst="rect">
              <a:avLst/>
            </a:prstGeom>
            <a:solidFill>
              <a:srgbClr val="676767"/>
            </a:solidFill>
            <a:ln w="12700">
              <a:solidFill>
                <a:srgbClr val="67676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6" name="Rectangle 39"/>
            <p:cNvSpPr>
              <a:spLocks noChangeArrowheads="1"/>
            </p:cNvSpPr>
            <p:nvPr/>
          </p:nvSpPr>
          <p:spPr bwMode="auto">
            <a:xfrm>
              <a:off x="2292350" y="5321587"/>
              <a:ext cx="25400" cy="25400"/>
            </a:xfrm>
            <a:prstGeom prst="rect">
              <a:avLst/>
            </a:prstGeom>
            <a:solidFill>
              <a:srgbClr val="676767"/>
            </a:solidFill>
            <a:ln w="12700">
              <a:solidFill>
                <a:srgbClr val="67676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7" name="Rectangle 40"/>
            <p:cNvSpPr>
              <a:spLocks noChangeArrowheads="1"/>
            </p:cNvSpPr>
            <p:nvPr/>
          </p:nvSpPr>
          <p:spPr bwMode="auto">
            <a:xfrm>
              <a:off x="2114550" y="5512087"/>
              <a:ext cx="25400" cy="25400"/>
            </a:xfrm>
            <a:prstGeom prst="rect">
              <a:avLst/>
            </a:prstGeom>
            <a:solidFill>
              <a:srgbClr val="676767"/>
            </a:solidFill>
            <a:ln w="12700">
              <a:solidFill>
                <a:srgbClr val="67676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8" name="Rectangle 41"/>
            <p:cNvSpPr>
              <a:spLocks noChangeArrowheads="1"/>
            </p:cNvSpPr>
            <p:nvPr/>
          </p:nvSpPr>
          <p:spPr bwMode="auto">
            <a:xfrm>
              <a:off x="971550" y="5712112"/>
              <a:ext cx="25400" cy="25400"/>
            </a:xfrm>
            <a:prstGeom prst="rect">
              <a:avLst/>
            </a:prstGeom>
            <a:solidFill>
              <a:srgbClr val="676767"/>
            </a:solidFill>
            <a:ln w="12700">
              <a:solidFill>
                <a:srgbClr val="67676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9" name="Rectangle 42"/>
            <p:cNvSpPr>
              <a:spLocks noChangeArrowheads="1"/>
            </p:cNvSpPr>
            <p:nvPr/>
          </p:nvSpPr>
          <p:spPr bwMode="auto">
            <a:xfrm>
              <a:off x="1263650" y="5918487"/>
              <a:ext cx="25400" cy="25400"/>
            </a:xfrm>
            <a:prstGeom prst="rect">
              <a:avLst/>
            </a:prstGeom>
            <a:solidFill>
              <a:srgbClr val="0153A5"/>
            </a:solidFill>
            <a:ln w="12700">
              <a:solidFill>
                <a:srgbClr val="0153A5"/>
              </a:solidFill>
              <a:miter lim="800000"/>
              <a:headEnd/>
              <a:tailEnd/>
            </a:ln>
            <a:effec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40" name="Rectangle 43"/>
            <p:cNvSpPr>
              <a:spLocks noChangeArrowheads="1"/>
            </p:cNvSpPr>
            <p:nvPr/>
          </p:nvSpPr>
          <p:spPr bwMode="auto">
            <a:xfrm>
              <a:off x="717550" y="6121687"/>
              <a:ext cx="25400" cy="25400"/>
            </a:xfrm>
            <a:prstGeom prst="rect">
              <a:avLst/>
            </a:prstGeom>
            <a:solidFill>
              <a:srgbClr val="676767"/>
            </a:solidFill>
            <a:ln w="12700">
              <a:solidFill>
                <a:srgbClr val="67676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41" name="Rectangle 44"/>
            <p:cNvSpPr>
              <a:spLocks noChangeArrowheads="1"/>
            </p:cNvSpPr>
            <p:nvPr/>
          </p:nvSpPr>
          <p:spPr bwMode="auto">
            <a:xfrm>
              <a:off x="869950" y="6220112"/>
              <a:ext cx="25400" cy="25400"/>
            </a:xfrm>
            <a:prstGeom prst="rect">
              <a:avLst/>
            </a:prstGeom>
            <a:solidFill>
              <a:srgbClr val="676767"/>
            </a:solidFill>
            <a:ln w="12700">
              <a:solidFill>
                <a:srgbClr val="67676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42" name="Group 48"/>
            <p:cNvGrpSpPr>
              <a:grpSpLocks/>
            </p:cNvGrpSpPr>
            <p:nvPr/>
          </p:nvGrpSpPr>
          <p:grpSpPr bwMode="auto">
            <a:xfrm>
              <a:off x="728663" y="2360900"/>
              <a:ext cx="2252662" cy="3700462"/>
              <a:chOff x="459" y="1605"/>
              <a:chExt cx="1419" cy="2507"/>
            </a:xfrm>
          </p:grpSpPr>
          <p:grpSp>
            <p:nvGrpSpPr>
              <p:cNvPr id="46" name="Group 47"/>
              <p:cNvGrpSpPr>
                <a:grpSpLocks/>
              </p:cNvGrpSpPr>
              <p:nvPr/>
            </p:nvGrpSpPr>
            <p:grpSpPr bwMode="auto">
              <a:xfrm>
                <a:off x="459" y="1605"/>
                <a:ext cx="1419" cy="2503"/>
                <a:chOff x="459" y="1605"/>
                <a:chExt cx="1419" cy="2503"/>
              </a:xfrm>
            </p:grpSpPr>
            <p:sp>
              <p:nvSpPr>
                <p:cNvPr id="49" name="Freeform 7"/>
                <p:cNvSpPr>
                  <a:spLocks/>
                </p:cNvSpPr>
                <p:nvPr/>
              </p:nvSpPr>
              <p:spPr bwMode="auto">
                <a:xfrm>
                  <a:off x="459" y="1605"/>
                  <a:ext cx="1419" cy="2484"/>
                </a:xfrm>
                <a:custGeom>
                  <a:avLst/>
                  <a:gdLst>
                    <a:gd name="T0" fmla="*/ 1093 w 1419"/>
                    <a:gd name="T1" fmla="*/ 0 h 2484"/>
                    <a:gd name="T2" fmla="*/ 1125 w 1419"/>
                    <a:gd name="T3" fmla="*/ 198 h 2484"/>
                    <a:gd name="T4" fmla="*/ 1418 w 1419"/>
                    <a:gd name="T5" fmla="*/ 342 h 2484"/>
                    <a:gd name="T6" fmla="*/ 1066 w 1419"/>
                    <a:gd name="T7" fmla="*/ 598 h 2484"/>
                    <a:gd name="T8" fmla="*/ 997 w 1419"/>
                    <a:gd name="T9" fmla="*/ 731 h 2484"/>
                    <a:gd name="T10" fmla="*/ 640 w 1419"/>
                    <a:gd name="T11" fmla="*/ 859 h 2484"/>
                    <a:gd name="T12" fmla="*/ 389 w 1419"/>
                    <a:gd name="T13" fmla="*/ 995 h 2484"/>
                    <a:gd name="T14" fmla="*/ 749 w 1419"/>
                    <a:gd name="T15" fmla="*/ 1099 h 2484"/>
                    <a:gd name="T16" fmla="*/ 1205 w 1419"/>
                    <a:gd name="T17" fmla="*/ 1227 h 2484"/>
                    <a:gd name="T18" fmla="*/ 1178 w 1419"/>
                    <a:gd name="T19" fmla="*/ 1360 h 2484"/>
                    <a:gd name="T20" fmla="*/ 325 w 1419"/>
                    <a:gd name="T21" fmla="*/ 1483 h 2484"/>
                    <a:gd name="T22" fmla="*/ 933 w 1419"/>
                    <a:gd name="T23" fmla="*/ 1619 h 2484"/>
                    <a:gd name="T24" fmla="*/ 1085 w 1419"/>
                    <a:gd name="T25" fmla="*/ 1739 h 2484"/>
                    <a:gd name="T26" fmla="*/ 997 w 1419"/>
                    <a:gd name="T27" fmla="*/ 1867 h 2484"/>
                    <a:gd name="T28" fmla="*/ 885 w 1419"/>
                    <a:gd name="T29" fmla="*/ 1987 h 2484"/>
                    <a:gd name="T30" fmla="*/ 157 w 1419"/>
                    <a:gd name="T31" fmla="*/ 2123 h 2484"/>
                    <a:gd name="T32" fmla="*/ 341 w 1419"/>
                    <a:gd name="T33" fmla="*/ 2243 h 2484"/>
                    <a:gd name="T34" fmla="*/ 0 w 1419"/>
                    <a:gd name="T35" fmla="*/ 2374 h 2484"/>
                    <a:gd name="T36" fmla="*/ 101 w 1419"/>
                    <a:gd name="T37" fmla="*/ 2443 h 2484"/>
                    <a:gd name="T38" fmla="*/ 1213 w 1419"/>
                    <a:gd name="T39" fmla="*/ 2483 h 2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19" h="2484">
                      <a:moveTo>
                        <a:pt x="1093" y="0"/>
                      </a:moveTo>
                      <a:lnTo>
                        <a:pt x="1125" y="198"/>
                      </a:lnTo>
                      <a:lnTo>
                        <a:pt x="1418" y="342"/>
                      </a:lnTo>
                      <a:lnTo>
                        <a:pt x="1066" y="598"/>
                      </a:lnTo>
                      <a:lnTo>
                        <a:pt x="997" y="731"/>
                      </a:lnTo>
                      <a:lnTo>
                        <a:pt x="640" y="859"/>
                      </a:lnTo>
                      <a:lnTo>
                        <a:pt x="389" y="995"/>
                      </a:lnTo>
                      <a:lnTo>
                        <a:pt x="749" y="1099"/>
                      </a:lnTo>
                      <a:lnTo>
                        <a:pt x="1205" y="1227"/>
                      </a:lnTo>
                      <a:lnTo>
                        <a:pt x="1178" y="1360"/>
                      </a:lnTo>
                      <a:lnTo>
                        <a:pt x="325" y="1483"/>
                      </a:lnTo>
                      <a:lnTo>
                        <a:pt x="933" y="1619"/>
                      </a:lnTo>
                      <a:lnTo>
                        <a:pt x="1085" y="1739"/>
                      </a:lnTo>
                      <a:lnTo>
                        <a:pt x="997" y="1867"/>
                      </a:lnTo>
                      <a:lnTo>
                        <a:pt x="885" y="1987"/>
                      </a:lnTo>
                      <a:lnTo>
                        <a:pt x="157" y="2123"/>
                      </a:lnTo>
                      <a:lnTo>
                        <a:pt x="341" y="2243"/>
                      </a:lnTo>
                      <a:lnTo>
                        <a:pt x="0" y="2374"/>
                      </a:lnTo>
                      <a:lnTo>
                        <a:pt x="101" y="2443"/>
                      </a:lnTo>
                      <a:lnTo>
                        <a:pt x="1213" y="2483"/>
                      </a:lnTo>
                    </a:path>
                  </a:pathLst>
                </a:custGeom>
                <a:noFill/>
                <a:ln w="25400" cap="rnd" cmpd="sng">
                  <a:solidFill>
                    <a:schemeClr val="tx1">
                      <a:lumMod val="65000"/>
                      <a:lumOff val="35000"/>
                    </a:schemeClr>
                  </a:solidFill>
                  <a:prstDash val="sysDot"/>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50" name="Freeform 8"/>
                <p:cNvSpPr>
                  <a:spLocks/>
                </p:cNvSpPr>
                <p:nvPr/>
              </p:nvSpPr>
              <p:spPr bwMode="auto">
                <a:xfrm>
                  <a:off x="512" y="1608"/>
                  <a:ext cx="1260" cy="2500"/>
                </a:xfrm>
                <a:custGeom>
                  <a:avLst/>
                  <a:gdLst>
                    <a:gd name="T0" fmla="*/ 856 w 1260"/>
                    <a:gd name="T1" fmla="*/ 0 h 2500"/>
                    <a:gd name="T2" fmla="*/ 712 w 1260"/>
                    <a:gd name="T3" fmla="*/ 184 h 2500"/>
                    <a:gd name="T4" fmla="*/ 536 w 1260"/>
                    <a:gd name="T5" fmla="*/ 344 h 2500"/>
                    <a:gd name="T6" fmla="*/ 784 w 1260"/>
                    <a:gd name="T7" fmla="*/ 592 h 2500"/>
                    <a:gd name="T8" fmla="*/ 696 w 1260"/>
                    <a:gd name="T9" fmla="*/ 720 h 2500"/>
                    <a:gd name="T10" fmla="*/ 331 w 1260"/>
                    <a:gd name="T11" fmla="*/ 856 h 2500"/>
                    <a:gd name="T12" fmla="*/ 1152 w 1260"/>
                    <a:gd name="T13" fmla="*/ 984 h 2500"/>
                    <a:gd name="T14" fmla="*/ 904 w 1260"/>
                    <a:gd name="T15" fmla="*/ 1096 h 2500"/>
                    <a:gd name="T16" fmla="*/ 944 w 1260"/>
                    <a:gd name="T17" fmla="*/ 1224 h 2500"/>
                    <a:gd name="T18" fmla="*/ 789 w 1260"/>
                    <a:gd name="T19" fmla="*/ 1363 h 2500"/>
                    <a:gd name="T20" fmla="*/ 1259 w 1260"/>
                    <a:gd name="T21" fmla="*/ 1491 h 2500"/>
                    <a:gd name="T22" fmla="*/ 784 w 1260"/>
                    <a:gd name="T23" fmla="*/ 1672 h 2500"/>
                    <a:gd name="T24" fmla="*/ 840 w 1260"/>
                    <a:gd name="T25" fmla="*/ 1864 h 2500"/>
                    <a:gd name="T26" fmla="*/ 768 w 1260"/>
                    <a:gd name="T27" fmla="*/ 1984 h 2500"/>
                    <a:gd name="T28" fmla="*/ 0 w 1260"/>
                    <a:gd name="T29" fmla="*/ 2120 h 2500"/>
                    <a:gd name="T30" fmla="*/ 421 w 1260"/>
                    <a:gd name="T31" fmla="*/ 2376 h 2500"/>
                    <a:gd name="T32" fmla="*/ 256 w 1260"/>
                    <a:gd name="T33" fmla="*/ 2499 h 2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60" h="2500">
                      <a:moveTo>
                        <a:pt x="856" y="0"/>
                      </a:moveTo>
                      <a:lnTo>
                        <a:pt x="712" y="184"/>
                      </a:lnTo>
                      <a:lnTo>
                        <a:pt x="536" y="344"/>
                      </a:lnTo>
                      <a:lnTo>
                        <a:pt x="784" y="592"/>
                      </a:lnTo>
                      <a:lnTo>
                        <a:pt x="696" y="720"/>
                      </a:lnTo>
                      <a:lnTo>
                        <a:pt x="331" y="856"/>
                      </a:lnTo>
                      <a:lnTo>
                        <a:pt x="1152" y="984"/>
                      </a:lnTo>
                      <a:lnTo>
                        <a:pt x="904" y="1096"/>
                      </a:lnTo>
                      <a:lnTo>
                        <a:pt x="944" y="1224"/>
                      </a:lnTo>
                      <a:lnTo>
                        <a:pt x="789" y="1363"/>
                      </a:lnTo>
                      <a:lnTo>
                        <a:pt x="1259" y="1491"/>
                      </a:lnTo>
                      <a:lnTo>
                        <a:pt x="784" y="1672"/>
                      </a:lnTo>
                      <a:lnTo>
                        <a:pt x="840" y="1864"/>
                      </a:lnTo>
                      <a:lnTo>
                        <a:pt x="768" y="1984"/>
                      </a:lnTo>
                      <a:lnTo>
                        <a:pt x="0" y="2120"/>
                      </a:lnTo>
                      <a:lnTo>
                        <a:pt x="421" y="2376"/>
                      </a:lnTo>
                      <a:lnTo>
                        <a:pt x="256" y="2499"/>
                      </a:lnTo>
                    </a:path>
                  </a:pathLst>
                </a:custGeom>
                <a:noFill/>
                <a:ln w="25400" cap="rnd" cmpd="sng">
                  <a:solidFill>
                    <a:srgbClr val="0153A5"/>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47" name="Oval 25"/>
              <p:cNvSpPr>
                <a:spLocks noChangeArrowheads="1"/>
              </p:cNvSpPr>
              <p:nvPr/>
            </p:nvSpPr>
            <p:spPr bwMode="auto">
              <a:xfrm>
                <a:off x="759" y="4090"/>
                <a:ext cx="22" cy="22"/>
              </a:xfrm>
              <a:prstGeom prst="ellipse">
                <a:avLst/>
              </a:prstGeom>
              <a:solidFill>
                <a:schemeClr val="tx2"/>
              </a:solidFill>
              <a:ln w="127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48" name="Rectangle 45"/>
              <p:cNvSpPr>
                <a:spLocks noChangeArrowheads="1"/>
              </p:cNvSpPr>
              <p:nvPr/>
            </p:nvSpPr>
            <p:spPr bwMode="auto">
              <a:xfrm>
                <a:off x="1660" y="4094"/>
                <a:ext cx="16" cy="16"/>
              </a:xfrm>
              <a:prstGeom prst="rect">
                <a:avLst/>
              </a:prstGeom>
              <a:solidFill>
                <a:srgbClr val="676767"/>
              </a:solidFill>
              <a:ln w="12700">
                <a:solidFill>
                  <a:srgbClr val="67676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43" name="Line 46"/>
            <p:cNvSpPr>
              <a:spLocks noChangeShapeType="1"/>
            </p:cNvSpPr>
            <p:nvPr/>
          </p:nvSpPr>
          <p:spPr bwMode="auto">
            <a:xfrm>
              <a:off x="647700" y="2049750"/>
              <a:ext cx="282733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44" name="Rectangle 5"/>
            <p:cNvSpPr>
              <a:spLocks noChangeArrowheads="1"/>
            </p:cNvSpPr>
            <p:nvPr/>
          </p:nvSpPr>
          <p:spPr bwMode="auto">
            <a:xfrm>
              <a:off x="619126" y="1689135"/>
              <a:ext cx="1127124" cy="2975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a:tabLst>
                  <a:tab pos="565150" algn="ctr"/>
                  <a:tab pos="1144588" algn="ctr"/>
                  <a:tab pos="1709738" algn="ctr"/>
                  <a:tab pos="2289175" algn="ctr"/>
                  <a:tab pos="2857500" algn="r"/>
                </a:tabLst>
                <a:defRPr sz="2400">
                  <a:solidFill>
                    <a:schemeClr val="tx1"/>
                  </a:solidFill>
                  <a:latin typeface="Times New Roman" pitchFamily="18" charset="0"/>
                </a:defRPr>
              </a:lvl1pPr>
              <a:lvl2pPr marL="862013" indent="-292100" algn="l">
                <a:tabLst>
                  <a:tab pos="565150" algn="ctr"/>
                  <a:tab pos="1144588" algn="ctr"/>
                  <a:tab pos="1709738" algn="ctr"/>
                  <a:tab pos="2289175" algn="ctr"/>
                  <a:tab pos="2857500" algn="r"/>
                </a:tabLst>
                <a:defRPr sz="2400">
                  <a:solidFill>
                    <a:schemeClr val="tx1"/>
                  </a:solidFill>
                  <a:latin typeface="Times New Roman" pitchFamily="18" charset="0"/>
                </a:defRPr>
              </a:lvl2pPr>
              <a:lvl3pPr marL="1328738" indent="-276225" algn="l">
                <a:tabLst>
                  <a:tab pos="565150" algn="ctr"/>
                  <a:tab pos="1144588" algn="ctr"/>
                  <a:tab pos="1709738" algn="ctr"/>
                  <a:tab pos="2289175" algn="ctr"/>
                  <a:tab pos="2857500" algn="r"/>
                </a:tabLst>
                <a:defRPr sz="2400">
                  <a:solidFill>
                    <a:schemeClr val="tx1"/>
                  </a:solidFill>
                  <a:latin typeface="Times New Roman" pitchFamily="18" charset="0"/>
                </a:defRPr>
              </a:lvl3pPr>
              <a:lvl4pPr marL="1708150" indent="-188913" algn="l">
                <a:tabLst>
                  <a:tab pos="565150" algn="ctr"/>
                  <a:tab pos="1144588" algn="ctr"/>
                  <a:tab pos="1709738" algn="ctr"/>
                  <a:tab pos="2289175" algn="ctr"/>
                  <a:tab pos="2857500" algn="r"/>
                </a:tabLst>
                <a:defRPr sz="2400">
                  <a:solidFill>
                    <a:schemeClr val="tx1"/>
                  </a:solidFill>
                  <a:latin typeface="Times New Roman" pitchFamily="18" charset="0"/>
                </a:defRPr>
              </a:lvl4pPr>
              <a:lvl5pPr marL="2189163" indent="-276225" algn="l">
                <a:tabLst>
                  <a:tab pos="565150" algn="ctr"/>
                  <a:tab pos="1144588" algn="ctr"/>
                  <a:tab pos="1709738" algn="ctr"/>
                  <a:tab pos="2289175" algn="ctr"/>
                  <a:tab pos="2857500" algn="r"/>
                </a:tabLst>
                <a:defRPr sz="2400">
                  <a:solidFill>
                    <a:schemeClr val="tx1"/>
                  </a:solidFill>
                  <a:latin typeface="Times New Roman" pitchFamily="18" charset="0"/>
                </a:defRPr>
              </a:lvl5pPr>
              <a:lvl6pPr marL="2646363" indent="-276225" eaLnBrk="0" fontAlgn="base" hangingPunct="0">
                <a:spcBef>
                  <a:spcPct val="0"/>
                </a:spcBef>
                <a:spcAft>
                  <a:spcPct val="0"/>
                </a:spcAft>
                <a:tabLst>
                  <a:tab pos="565150" algn="ctr"/>
                  <a:tab pos="1144588" algn="ctr"/>
                  <a:tab pos="1709738" algn="ctr"/>
                  <a:tab pos="2289175" algn="ctr"/>
                  <a:tab pos="2857500" algn="r"/>
                </a:tabLst>
                <a:defRPr sz="2400">
                  <a:solidFill>
                    <a:schemeClr val="tx1"/>
                  </a:solidFill>
                  <a:latin typeface="Times New Roman" pitchFamily="18" charset="0"/>
                </a:defRPr>
              </a:lvl6pPr>
              <a:lvl7pPr marL="3103563" indent="-276225" eaLnBrk="0" fontAlgn="base" hangingPunct="0">
                <a:spcBef>
                  <a:spcPct val="0"/>
                </a:spcBef>
                <a:spcAft>
                  <a:spcPct val="0"/>
                </a:spcAft>
                <a:tabLst>
                  <a:tab pos="565150" algn="ctr"/>
                  <a:tab pos="1144588" algn="ctr"/>
                  <a:tab pos="1709738" algn="ctr"/>
                  <a:tab pos="2289175" algn="ctr"/>
                  <a:tab pos="2857500" algn="r"/>
                </a:tabLst>
                <a:defRPr sz="2400">
                  <a:solidFill>
                    <a:schemeClr val="tx1"/>
                  </a:solidFill>
                  <a:latin typeface="Times New Roman" pitchFamily="18" charset="0"/>
                </a:defRPr>
              </a:lvl7pPr>
              <a:lvl8pPr marL="3560763" indent="-276225" eaLnBrk="0" fontAlgn="base" hangingPunct="0">
                <a:spcBef>
                  <a:spcPct val="0"/>
                </a:spcBef>
                <a:spcAft>
                  <a:spcPct val="0"/>
                </a:spcAft>
                <a:tabLst>
                  <a:tab pos="565150" algn="ctr"/>
                  <a:tab pos="1144588" algn="ctr"/>
                  <a:tab pos="1709738" algn="ctr"/>
                  <a:tab pos="2289175" algn="ctr"/>
                  <a:tab pos="2857500" algn="r"/>
                </a:tabLst>
                <a:defRPr sz="2400">
                  <a:solidFill>
                    <a:schemeClr val="tx1"/>
                  </a:solidFill>
                  <a:latin typeface="Times New Roman" pitchFamily="18" charset="0"/>
                </a:defRPr>
              </a:lvl8pPr>
              <a:lvl9pPr marL="4017963" indent="-276225" eaLnBrk="0" fontAlgn="base" hangingPunct="0">
                <a:spcBef>
                  <a:spcPct val="0"/>
                </a:spcBef>
                <a:spcAft>
                  <a:spcPct val="0"/>
                </a:spcAft>
                <a:tabLst>
                  <a:tab pos="565150" algn="ctr"/>
                  <a:tab pos="1144588" algn="ctr"/>
                  <a:tab pos="1709738" algn="ctr"/>
                  <a:tab pos="2289175" algn="ctr"/>
                  <a:tab pos="2857500" algn="r"/>
                </a:tabLst>
                <a:defRPr sz="2400">
                  <a:solidFill>
                    <a:schemeClr val="tx1"/>
                  </a:solidFill>
                  <a:latin typeface="Times New Roman" pitchFamily="18" charset="0"/>
                </a:defRPr>
              </a:lvl9pPr>
            </a:lstStyle>
            <a:p>
              <a:pPr>
                <a:lnSpc>
                  <a:spcPct val="85000"/>
                </a:lnSpc>
                <a:spcAft>
                  <a:spcPct val="25000"/>
                </a:spcAft>
              </a:pPr>
              <a:r>
                <a:rPr lang="en-US" altLang="en-US" sz="1200" dirty="0">
                  <a:latin typeface="Open Sans" panose="020B0606030504020204" pitchFamily="34" charset="0"/>
                  <a:ea typeface="Open Sans" panose="020B0606030504020204" pitchFamily="34" charset="0"/>
                  <a:cs typeface="Open Sans" panose="020B0606030504020204" pitchFamily="34" charset="0"/>
                </a:rPr>
                <a:t>Describes it	 completely</a:t>
              </a:r>
            </a:p>
          </p:txBody>
        </p:sp>
        <p:sp>
          <p:nvSpPr>
            <p:cNvPr id="45" name="Rectangle 5"/>
            <p:cNvSpPr>
              <a:spLocks noChangeArrowheads="1"/>
            </p:cNvSpPr>
            <p:nvPr/>
          </p:nvSpPr>
          <p:spPr bwMode="auto">
            <a:xfrm>
              <a:off x="2803670" y="1549700"/>
              <a:ext cx="706583" cy="436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a:tabLst>
                  <a:tab pos="565150" algn="ctr"/>
                  <a:tab pos="1144588" algn="ctr"/>
                  <a:tab pos="1709738" algn="ctr"/>
                  <a:tab pos="2289175" algn="ctr"/>
                  <a:tab pos="2857500" algn="r"/>
                </a:tabLst>
                <a:defRPr sz="2400">
                  <a:solidFill>
                    <a:schemeClr val="tx1"/>
                  </a:solidFill>
                  <a:latin typeface="Times New Roman" pitchFamily="18" charset="0"/>
                </a:defRPr>
              </a:lvl1pPr>
              <a:lvl2pPr marL="862013" indent="-292100" algn="l">
                <a:tabLst>
                  <a:tab pos="565150" algn="ctr"/>
                  <a:tab pos="1144588" algn="ctr"/>
                  <a:tab pos="1709738" algn="ctr"/>
                  <a:tab pos="2289175" algn="ctr"/>
                  <a:tab pos="2857500" algn="r"/>
                </a:tabLst>
                <a:defRPr sz="2400">
                  <a:solidFill>
                    <a:schemeClr val="tx1"/>
                  </a:solidFill>
                  <a:latin typeface="Times New Roman" pitchFamily="18" charset="0"/>
                </a:defRPr>
              </a:lvl2pPr>
              <a:lvl3pPr marL="1328738" indent="-276225" algn="l">
                <a:tabLst>
                  <a:tab pos="565150" algn="ctr"/>
                  <a:tab pos="1144588" algn="ctr"/>
                  <a:tab pos="1709738" algn="ctr"/>
                  <a:tab pos="2289175" algn="ctr"/>
                  <a:tab pos="2857500" algn="r"/>
                </a:tabLst>
                <a:defRPr sz="2400">
                  <a:solidFill>
                    <a:schemeClr val="tx1"/>
                  </a:solidFill>
                  <a:latin typeface="Times New Roman" pitchFamily="18" charset="0"/>
                </a:defRPr>
              </a:lvl3pPr>
              <a:lvl4pPr marL="1708150" indent="-188913" algn="l">
                <a:tabLst>
                  <a:tab pos="565150" algn="ctr"/>
                  <a:tab pos="1144588" algn="ctr"/>
                  <a:tab pos="1709738" algn="ctr"/>
                  <a:tab pos="2289175" algn="ctr"/>
                  <a:tab pos="2857500" algn="r"/>
                </a:tabLst>
                <a:defRPr sz="2400">
                  <a:solidFill>
                    <a:schemeClr val="tx1"/>
                  </a:solidFill>
                  <a:latin typeface="Times New Roman" pitchFamily="18" charset="0"/>
                </a:defRPr>
              </a:lvl4pPr>
              <a:lvl5pPr marL="2189163" indent="-276225" algn="l">
                <a:tabLst>
                  <a:tab pos="565150" algn="ctr"/>
                  <a:tab pos="1144588" algn="ctr"/>
                  <a:tab pos="1709738" algn="ctr"/>
                  <a:tab pos="2289175" algn="ctr"/>
                  <a:tab pos="2857500" algn="r"/>
                </a:tabLst>
                <a:defRPr sz="2400">
                  <a:solidFill>
                    <a:schemeClr val="tx1"/>
                  </a:solidFill>
                  <a:latin typeface="Times New Roman" pitchFamily="18" charset="0"/>
                </a:defRPr>
              </a:lvl5pPr>
              <a:lvl6pPr marL="2646363" indent="-276225" eaLnBrk="0" fontAlgn="base" hangingPunct="0">
                <a:spcBef>
                  <a:spcPct val="0"/>
                </a:spcBef>
                <a:spcAft>
                  <a:spcPct val="0"/>
                </a:spcAft>
                <a:tabLst>
                  <a:tab pos="565150" algn="ctr"/>
                  <a:tab pos="1144588" algn="ctr"/>
                  <a:tab pos="1709738" algn="ctr"/>
                  <a:tab pos="2289175" algn="ctr"/>
                  <a:tab pos="2857500" algn="r"/>
                </a:tabLst>
                <a:defRPr sz="2400">
                  <a:solidFill>
                    <a:schemeClr val="tx1"/>
                  </a:solidFill>
                  <a:latin typeface="Times New Roman" pitchFamily="18" charset="0"/>
                </a:defRPr>
              </a:lvl6pPr>
              <a:lvl7pPr marL="3103563" indent="-276225" eaLnBrk="0" fontAlgn="base" hangingPunct="0">
                <a:spcBef>
                  <a:spcPct val="0"/>
                </a:spcBef>
                <a:spcAft>
                  <a:spcPct val="0"/>
                </a:spcAft>
                <a:tabLst>
                  <a:tab pos="565150" algn="ctr"/>
                  <a:tab pos="1144588" algn="ctr"/>
                  <a:tab pos="1709738" algn="ctr"/>
                  <a:tab pos="2289175" algn="ctr"/>
                  <a:tab pos="2857500" algn="r"/>
                </a:tabLst>
                <a:defRPr sz="2400">
                  <a:solidFill>
                    <a:schemeClr val="tx1"/>
                  </a:solidFill>
                  <a:latin typeface="Times New Roman" pitchFamily="18" charset="0"/>
                </a:defRPr>
              </a:lvl7pPr>
              <a:lvl8pPr marL="3560763" indent="-276225" eaLnBrk="0" fontAlgn="base" hangingPunct="0">
                <a:spcBef>
                  <a:spcPct val="0"/>
                </a:spcBef>
                <a:spcAft>
                  <a:spcPct val="0"/>
                </a:spcAft>
                <a:tabLst>
                  <a:tab pos="565150" algn="ctr"/>
                  <a:tab pos="1144588" algn="ctr"/>
                  <a:tab pos="1709738" algn="ctr"/>
                  <a:tab pos="2289175" algn="ctr"/>
                  <a:tab pos="2857500" algn="r"/>
                </a:tabLst>
                <a:defRPr sz="2400">
                  <a:solidFill>
                    <a:schemeClr val="tx1"/>
                  </a:solidFill>
                  <a:latin typeface="Times New Roman" pitchFamily="18" charset="0"/>
                </a:defRPr>
              </a:lvl8pPr>
              <a:lvl9pPr marL="4017963" indent="-276225" eaLnBrk="0" fontAlgn="base" hangingPunct="0">
                <a:spcBef>
                  <a:spcPct val="0"/>
                </a:spcBef>
                <a:spcAft>
                  <a:spcPct val="0"/>
                </a:spcAft>
                <a:tabLst>
                  <a:tab pos="565150" algn="ctr"/>
                  <a:tab pos="1144588" algn="ctr"/>
                  <a:tab pos="1709738" algn="ctr"/>
                  <a:tab pos="2289175" algn="ctr"/>
                  <a:tab pos="2857500" algn="r"/>
                </a:tabLst>
                <a:defRPr sz="2400">
                  <a:solidFill>
                    <a:schemeClr val="tx1"/>
                  </a:solidFill>
                  <a:latin typeface="Times New Roman" pitchFamily="18" charset="0"/>
                </a:defRPr>
              </a:lvl9pPr>
            </a:lstStyle>
            <a:p>
              <a:pPr algn="r">
                <a:lnSpc>
                  <a:spcPct val="85000"/>
                </a:lnSpc>
                <a:spcAft>
                  <a:spcPct val="25000"/>
                </a:spcAft>
              </a:pPr>
              <a:r>
                <a:rPr lang="en-US" altLang="en-US" sz="1200" dirty="0">
                  <a:latin typeface="Open Sans" panose="020B0606030504020204" pitchFamily="34" charset="0"/>
                  <a:ea typeface="Open Sans" panose="020B0606030504020204" pitchFamily="34" charset="0"/>
                  <a:cs typeface="Open Sans" panose="020B0606030504020204" pitchFamily="34" charset="0"/>
                </a:rPr>
                <a:t>Does not describe it at all</a:t>
              </a:r>
            </a:p>
          </p:txBody>
        </p:sp>
      </p:grpSp>
    </p:spTree>
    <p:extLst>
      <p:ext uri="{BB962C8B-B14F-4D97-AF65-F5344CB8AC3E}">
        <p14:creationId xmlns:p14="http://schemas.microsoft.com/office/powerpoint/2010/main" val="424580515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Generic Positioning Strategies</a:t>
            </a:r>
            <a:endParaRPr lang="en-US" dirty="0"/>
          </a:p>
        </p:txBody>
      </p:sp>
      <p:sp>
        <p:nvSpPr>
          <p:cNvPr id="3" name="Content Placeholder 2"/>
          <p:cNvSpPr>
            <a:spLocks noGrp="1"/>
          </p:cNvSpPr>
          <p:nvPr>
            <p:ph idx="1"/>
          </p:nvPr>
        </p:nvSpPr>
        <p:spPr/>
        <p:txBody>
          <a:bodyPr/>
          <a:lstStyle/>
          <a:p>
            <a:r>
              <a:rPr lang="en-US" altLang="en-US" dirty="0"/>
              <a:t>Our product is unique (e.g., Perdue chicken).</a:t>
            </a:r>
          </a:p>
          <a:p>
            <a:r>
              <a:rPr lang="en-US" altLang="en-US" dirty="0"/>
              <a:t>Our product is different (e.g., Listerine).</a:t>
            </a:r>
          </a:p>
          <a:p>
            <a:r>
              <a:rPr lang="en-US" altLang="en-US" dirty="0"/>
              <a:t>Our product is similar (e.g., Meister </a:t>
            </a:r>
            <a:r>
              <a:rPr lang="en-US" altLang="en-US" dirty="0" err="1"/>
              <a:t>Brau</a:t>
            </a:r>
            <a:r>
              <a:rPr lang="en-US" altLang="en-US" dirty="0"/>
              <a:t>).</a:t>
            </a:r>
            <a:endParaRPr lang="en-US" dirty="0"/>
          </a:p>
        </p:txBody>
      </p:sp>
    </p:spTree>
    <p:extLst>
      <p:ext uri="{BB962C8B-B14F-4D97-AF65-F5344CB8AC3E}">
        <p14:creationId xmlns:p14="http://schemas.microsoft.com/office/powerpoint/2010/main" val="359390428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758" y="1"/>
            <a:ext cx="11903242" cy="443551"/>
          </a:xfrm>
        </p:spPr>
        <p:txBody>
          <a:bodyPr/>
          <a:lstStyle/>
          <a:p>
            <a:r>
              <a:rPr lang="en-US" dirty="0"/>
              <a:t>You need to adapt to your </a:t>
            </a:r>
            <a:r>
              <a:rPr lang="en-US" sz="4000" b="1" dirty="0"/>
              <a:t>customers’ perceptions</a:t>
            </a:r>
            <a:endParaRPr lang="en-US" b="1" dirty="0"/>
          </a:p>
        </p:txBody>
      </p:sp>
      <p:sp>
        <p:nvSpPr>
          <p:cNvPr id="3" name="Content Placeholder 2"/>
          <p:cNvSpPr>
            <a:spLocks noGrp="1"/>
          </p:cNvSpPr>
          <p:nvPr>
            <p:ph idx="1"/>
          </p:nvPr>
        </p:nvSpPr>
        <p:spPr>
          <a:xfrm>
            <a:off x="343349" y="844525"/>
            <a:ext cx="11706726" cy="4677347"/>
          </a:xfrm>
        </p:spPr>
        <p:txBody>
          <a:bodyPr>
            <a:normAutofit/>
          </a:bodyPr>
          <a:lstStyle/>
          <a:p>
            <a:r>
              <a:rPr lang="en-US" sz="3600" dirty="0"/>
              <a:t>Wishful marketing = a death wish</a:t>
            </a:r>
          </a:p>
          <a:p>
            <a:pPr lvl="1">
              <a:buFont typeface="Open Sans" panose="020B0606030504020204" pitchFamily="34" charset="0"/>
              <a:buChar char="–"/>
            </a:pPr>
            <a:r>
              <a:rPr lang="en-US" sz="3200" dirty="0"/>
              <a:t>Wishful marketing = Communicate what you’d like to be, rather than what you are</a:t>
            </a:r>
          </a:p>
          <a:p>
            <a:endParaRPr lang="en-US" sz="3600" dirty="0"/>
          </a:p>
          <a:p>
            <a:r>
              <a:rPr lang="en-US" sz="3600" dirty="0"/>
              <a:t>Shaping market perceptions = an </a:t>
            </a:r>
            <a:r>
              <a:rPr lang="en-US" sz="3600" u="sng" dirty="0"/>
              <a:t>expensive</a:t>
            </a:r>
            <a:r>
              <a:rPr lang="en-US" sz="3600" dirty="0"/>
              <a:t> death wish</a:t>
            </a:r>
          </a:p>
        </p:txBody>
      </p:sp>
    </p:spTree>
    <p:extLst>
      <p:ext uri="{BB962C8B-B14F-4D97-AF65-F5344CB8AC3E}">
        <p14:creationId xmlns:p14="http://schemas.microsoft.com/office/powerpoint/2010/main" val="4679325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nSpc>
                <a:spcPct val="120000"/>
              </a:lnSpc>
            </a:pPr>
            <a:r>
              <a:rPr lang="en-US" dirty="0" err="1"/>
              <a:t>Débitel</a:t>
            </a:r>
            <a:endParaRPr lang="en-US" dirty="0"/>
          </a:p>
        </p:txBody>
      </p:sp>
      <p:sp>
        <p:nvSpPr>
          <p:cNvPr id="6" name="Content Placeholder 5"/>
          <p:cNvSpPr>
            <a:spLocks noGrp="1"/>
          </p:cNvSpPr>
          <p:nvPr>
            <p:ph idx="1"/>
          </p:nvPr>
        </p:nvSpPr>
        <p:spPr>
          <a:xfrm>
            <a:off x="385011" y="1491916"/>
            <a:ext cx="11806989" cy="5618747"/>
          </a:xfrm>
        </p:spPr>
        <p:txBody>
          <a:bodyPr>
            <a:normAutofit/>
          </a:bodyPr>
          <a:lstStyle/>
          <a:p>
            <a:r>
              <a:rPr lang="en-US" sz="3200" dirty="0" err="1"/>
              <a:t>Débitel</a:t>
            </a:r>
            <a:r>
              <a:rPr lang="en-US" sz="3200" dirty="0"/>
              <a:t> = French, low-cost “reseller” or “aggregator”</a:t>
            </a:r>
          </a:p>
          <a:p>
            <a:pPr lvl="1">
              <a:buFont typeface="Open Sans" panose="020B0606030504020204" pitchFamily="34" charset="0"/>
              <a:buChar char="–"/>
            </a:pPr>
            <a:r>
              <a:rPr lang="en-US" sz="2000" dirty="0"/>
              <a:t>Cell phone company, with no network</a:t>
            </a:r>
          </a:p>
          <a:p>
            <a:pPr lvl="1">
              <a:buFont typeface="Open Sans" panose="020B0606030504020204" pitchFamily="34" charset="0"/>
              <a:buChar char="–"/>
            </a:pPr>
            <a:r>
              <a:rPr lang="en-US" sz="2000" dirty="0"/>
              <a:t>Buys airtime from SFR, #1 network in quality</a:t>
            </a:r>
          </a:p>
          <a:p>
            <a:pPr lvl="1">
              <a:buFont typeface="Open Sans" panose="020B0606030504020204" pitchFamily="34" charset="0"/>
              <a:buChar char="–"/>
            </a:pPr>
            <a:r>
              <a:rPr lang="en-US" sz="2000" dirty="0"/>
              <a:t>Like Immix Wireless in the USA</a:t>
            </a:r>
          </a:p>
          <a:p>
            <a:r>
              <a:rPr lang="en-US" sz="3200" dirty="0"/>
              <a:t>Perceptions of “network quality”</a:t>
            </a:r>
          </a:p>
          <a:p>
            <a:pPr lvl="1">
              <a:buFont typeface="Open Sans" panose="020B0606030504020204" pitchFamily="34" charset="0"/>
              <a:buChar char="–"/>
            </a:pPr>
            <a:r>
              <a:rPr lang="en-US" sz="2000" dirty="0"/>
              <a:t>SFR	= 8.0 / 10</a:t>
            </a:r>
          </a:p>
          <a:p>
            <a:pPr lvl="1">
              <a:buFont typeface="Open Sans" panose="020B0606030504020204" pitchFamily="34" charset="0"/>
              <a:buChar char="–"/>
            </a:pPr>
            <a:r>
              <a:rPr lang="en-US" sz="2000" dirty="0" err="1"/>
              <a:t>Débitel</a:t>
            </a:r>
            <a:r>
              <a:rPr lang="en-US" sz="2000" dirty="0"/>
              <a:t>	= 5.9 / 10</a:t>
            </a:r>
          </a:p>
          <a:p>
            <a:pPr lvl="1">
              <a:buFont typeface="Open Sans" panose="020B0606030504020204" pitchFamily="34" charset="0"/>
              <a:buChar char="–"/>
            </a:pPr>
            <a:r>
              <a:rPr lang="en-US" sz="2000" u="sng" dirty="0"/>
              <a:t>Same network</a:t>
            </a:r>
            <a:endParaRPr lang="en-US" sz="2800" dirty="0"/>
          </a:p>
          <a:p>
            <a:r>
              <a:rPr lang="en-US" sz="3200" dirty="0" err="1"/>
              <a:t>Débitel</a:t>
            </a:r>
            <a:r>
              <a:rPr lang="en-US" sz="3200" dirty="0"/>
              <a:t> purchased by SFR, now </a:t>
            </a:r>
            <a:r>
              <a:rPr lang="en-US" sz="3200" dirty="0" err="1"/>
              <a:t>Simpleo</a:t>
            </a:r>
            <a:r>
              <a:rPr lang="en-US" sz="3200" dirty="0"/>
              <a:t> (2008)</a:t>
            </a:r>
          </a:p>
        </p:txBody>
      </p:sp>
      <p:pic>
        <p:nvPicPr>
          <p:cNvPr id="7" name="Picture 4" descr="http://www.unlock-imate.com/img/deblocage-htc/i-mate_pda2k-_big_image.jpg"/>
          <p:cNvPicPr>
            <a:picLocks noChangeAspect="1" noChangeArrowheads="1"/>
          </p:cNvPicPr>
          <p:nvPr/>
        </p:nvPicPr>
        <p:blipFill>
          <a:blip r:embed="rId3" cstate="print"/>
          <a:srcRect/>
          <a:stretch>
            <a:fillRect/>
          </a:stretch>
        </p:blipFill>
        <p:spPr bwMode="auto">
          <a:xfrm>
            <a:off x="9364809" y="3162300"/>
            <a:ext cx="781050" cy="1714500"/>
          </a:xfrm>
          <a:prstGeom prst="rect">
            <a:avLst/>
          </a:prstGeom>
          <a:noFill/>
        </p:spPr>
      </p:pic>
      <p:pic>
        <p:nvPicPr>
          <p:cNvPr id="8" name="Picture 6" descr="http://www.id-telecom.fr/telecom/debitel.gif"/>
          <p:cNvPicPr>
            <a:picLocks noChangeAspect="1" noChangeArrowheads="1"/>
          </p:cNvPicPr>
          <p:nvPr/>
        </p:nvPicPr>
        <p:blipFill>
          <a:blip r:embed="rId4" cstate="print"/>
          <a:srcRect/>
          <a:stretch>
            <a:fillRect/>
          </a:stretch>
        </p:blipFill>
        <p:spPr bwMode="auto">
          <a:xfrm>
            <a:off x="7488384" y="3905250"/>
            <a:ext cx="1733550" cy="971550"/>
          </a:xfrm>
          <a:prstGeom prst="rect">
            <a:avLst/>
          </a:prstGeom>
          <a:noFill/>
        </p:spPr>
      </p:pic>
    </p:spTree>
    <p:extLst>
      <p:ext uri="{BB962C8B-B14F-4D97-AF65-F5344CB8AC3E}">
        <p14:creationId xmlns:p14="http://schemas.microsoft.com/office/powerpoint/2010/main" val="81452733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20000"/>
              </a:lnSpc>
            </a:pPr>
            <a:r>
              <a:rPr lang="en-US" dirty="0"/>
              <a:t>Cat litter</a:t>
            </a:r>
          </a:p>
        </p:txBody>
      </p:sp>
      <p:sp>
        <p:nvSpPr>
          <p:cNvPr id="5" name="Content Placeholder 4"/>
          <p:cNvSpPr>
            <a:spLocks noGrp="1"/>
          </p:cNvSpPr>
          <p:nvPr>
            <p:ph sz="half" idx="2"/>
          </p:nvPr>
        </p:nvSpPr>
        <p:spPr>
          <a:xfrm>
            <a:off x="6172200" y="1825625"/>
            <a:ext cx="6160168" cy="4351338"/>
          </a:xfrm>
        </p:spPr>
        <p:txBody>
          <a:bodyPr>
            <a:normAutofit/>
          </a:bodyPr>
          <a:lstStyle/>
          <a:p>
            <a:r>
              <a:rPr lang="en-US" sz="3200" dirty="0"/>
              <a:t>Cat litter</a:t>
            </a:r>
          </a:p>
          <a:p>
            <a:r>
              <a:rPr lang="en-US" sz="3200" dirty="0"/>
              <a:t>White vs. blue grains</a:t>
            </a:r>
          </a:p>
          <a:p>
            <a:r>
              <a:rPr lang="en-US" sz="3200" dirty="0"/>
              <a:t>Just plain clay</a:t>
            </a:r>
          </a:p>
          <a:p>
            <a:pPr lvl="1">
              <a:buFont typeface="Open Sans" panose="020B0606030504020204" pitchFamily="34" charset="0"/>
              <a:buChar char="–"/>
            </a:pPr>
            <a:r>
              <a:rPr lang="en-US" sz="2800" dirty="0"/>
              <a:t>Painted in blue</a:t>
            </a:r>
          </a:p>
          <a:p>
            <a:pPr lvl="1">
              <a:buFont typeface="Open Sans" panose="020B0606030504020204" pitchFamily="34" charset="0"/>
              <a:buChar char="–"/>
            </a:pPr>
            <a:r>
              <a:rPr lang="en-US" sz="2800" dirty="0"/>
              <a:t>No chemical properties</a:t>
            </a:r>
          </a:p>
          <a:p>
            <a:pPr lvl="1">
              <a:buFont typeface="Open Sans" panose="020B0606030504020204" pitchFamily="34" charset="0"/>
              <a:buChar char="–"/>
            </a:pPr>
            <a:r>
              <a:rPr lang="en-US" sz="2800" dirty="0"/>
              <a:t>No perfume</a:t>
            </a:r>
          </a:p>
        </p:txBody>
      </p:sp>
      <p:pic>
        <p:nvPicPr>
          <p:cNvPr id="8" name="Content Placeholder 7"/>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147531" y="2161309"/>
            <a:ext cx="3730260" cy="3523024"/>
          </a:xfrm>
        </p:spPr>
      </p:pic>
    </p:spTree>
    <p:extLst>
      <p:ext uri="{BB962C8B-B14F-4D97-AF65-F5344CB8AC3E}">
        <p14:creationId xmlns:p14="http://schemas.microsoft.com/office/powerpoint/2010/main" val="313193582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Example Positioning Statements</a:t>
            </a:r>
            <a:endParaRPr lang="en-US" dirty="0"/>
          </a:p>
        </p:txBody>
      </p:sp>
      <p:sp>
        <p:nvSpPr>
          <p:cNvPr id="3" name="Content Placeholder 2"/>
          <p:cNvSpPr>
            <a:spLocks noGrp="1"/>
          </p:cNvSpPr>
          <p:nvPr>
            <p:ph idx="1"/>
          </p:nvPr>
        </p:nvSpPr>
        <p:spPr>
          <a:xfrm>
            <a:off x="321275" y="1499617"/>
            <a:ext cx="11640065" cy="4677347"/>
          </a:xfrm>
        </p:spPr>
        <p:txBody>
          <a:bodyPr>
            <a:normAutofit fontScale="92500" lnSpcReduction="20000"/>
          </a:bodyPr>
          <a:lstStyle/>
          <a:p>
            <a:pPr>
              <a:lnSpc>
                <a:spcPct val="100000"/>
              </a:lnSpc>
              <a:buFont typeface="Wingdings" pitchFamily="2" charset="2"/>
              <a:buNone/>
            </a:pPr>
            <a:r>
              <a:rPr lang="en-US" altLang="en-US" b="1" dirty="0"/>
              <a:t>Pantene</a:t>
            </a:r>
          </a:p>
          <a:p>
            <a:pPr>
              <a:lnSpc>
                <a:spcPct val="100000"/>
              </a:lnSpc>
            </a:pPr>
            <a:r>
              <a:rPr lang="en-US" altLang="en-US" dirty="0"/>
              <a:t>For [</a:t>
            </a:r>
            <a:r>
              <a:rPr lang="en-US" altLang="en-US" i="1" dirty="0"/>
              <a:t>females 18-49 who possess dry damaged hair and believe they cannot achieve truly healthy/shiny hair</a:t>
            </a:r>
            <a:r>
              <a:rPr lang="en-US" altLang="en-US" dirty="0"/>
              <a:t>] Pantene is a [</a:t>
            </a:r>
            <a:r>
              <a:rPr lang="en-US" altLang="en-US" i="1" dirty="0"/>
              <a:t>hair care system (shampoo/conditioner/ styling aids)</a:t>
            </a:r>
            <a:r>
              <a:rPr lang="en-US" altLang="en-US" dirty="0"/>
              <a:t>] that offers</a:t>
            </a:r>
            <a:r>
              <a:rPr lang="en-US" altLang="en-US" i="1" dirty="0"/>
              <a:t> </a:t>
            </a:r>
            <a:r>
              <a:rPr lang="en-US" altLang="en-US" dirty="0"/>
              <a:t>[</a:t>
            </a:r>
            <a:r>
              <a:rPr lang="en-US" altLang="en-US" i="1" dirty="0"/>
              <a:t>“hair so healthy it shines”</a:t>
            </a:r>
            <a:r>
              <a:rPr lang="en-US" altLang="en-US" dirty="0"/>
              <a:t>] because it [</a:t>
            </a:r>
            <a:r>
              <a:rPr lang="en-US" altLang="en-US" i="1" dirty="0"/>
              <a:t>“penetrates from root to tip” through its patented Pro-Vitamin B5 formula</a:t>
            </a:r>
            <a:r>
              <a:rPr lang="en-US" altLang="en-US" dirty="0"/>
              <a:t>].</a:t>
            </a:r>
          </a:p>
          <a:p>
            <a:pPr>
              <a:lnSpc>
                <a:spcPct val="100000"/>
              </a:lnSpc>
              <a:buFont typeface="Wingdings" pitchFamily="2" charset="2"/>
              <a:buNone/>
            </a:pPr>
            <a:r>
              <a:rPr lang="en-US" altLang="en-US" b="1" dirty="0"/>
              <a:t>Microsoft .NET</a:t>
            </a:r>
          </a:p>
          <a:p>
            <a:pPr>
              <a:lnSpc>
                <a:spcPct val="100000"/>
              </a:lnSpc>
            </a:pPr>
            <a:r>
              <a:rPr lang="en-US" altLang="en-US" dirty="0"/>
              <a:t>For [</a:t>
            </a:r>
            <a:r>
              <a:rPr lang="en-US" altLang="en-US" i="1" dirty="0"/>
              <a:t>companies whose employees and partners need timely information</a:t>
            </a:r>
            <a:r>
              <a:rPr lang="en-US" altLang="en-US" dirty="0"/>
              <a:t>], Microsoft.NET is a [</a:t>
            </a:r>
            <a:r>
              <a:rPr lang="en-US" altLang="en-US" i="1" dirty="0"/>
              <a:t>new protocol and software system</a:t>
            </a:r>
            <a:r>
              <a:rPr lang="en-US" altLang="en-US" dirty="0"/>
              <a:t>]</a:t>
            </a:r>
            <a:r>
              <a:rPr lang="en-US" altLang="en-US" i="1" dirty="0"/>
              <a:t> </a:t>
            </a:r>
            <a:r>
              <a:rPr lang="en-US" altLang="en-US" dirty="0"/>
              <a:t>that enables</a:t>
            </a:r>
            <a:r>
              <a:rPr lang="en-US" altLang="en-US" i="1" dirty="0"/>
              <a:t> </a:t>
            </a:r>
            <a:r>
              <a:rPr lang="en-US" altLang="en-US" dirty="0"/>
              <a:t>[</a:t>
            </a:r>
            <a:r>
              <a:rPr lang="en-US" altLang="en-US" i="1" dirty="0"/>
              <a:t>unprecedented levels of software integration through XML Web services</a:t>
            </a:r>
            <a:r>
              <a:rPr lang="en-US" altLang="en-US" dirty="0"/>
              <a:t>], because [</a:t>
            </a:r>
            <a:r>
              <a:rPr lang="en-US" altLang="en-US" i="1" dirty="0"/>
              <a:t>unlike Java, .NET is infused into the Microsoft platform, providing the ability to quickly and reliably build, host, deploy, and utilize connected applications</a:t>
            </a:r>
            <a:r>
              <a:rPr lang="en-US" altLang="en-US" dirty="0"/>
              <a:t>].</a:t>
            </a:r>
            <a:endParaRPr lang="en-US" dirty="0"/>
          </a:p>
        </p:txBody>
      </p:sp>
    </p:spTree>
    <p:extLst>
      <p:ext uri="{BB962C8B-B14F-4D97-AF65-F5344CB8AC3E}">
        <p14:creationId xmlns:p14="http://schemas.microsoft.com/office/powerpoint/2010/main" val="10652336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BC0AE-E8B5-4F54-A0DD-7372AD890E4D}"/>
              </a:ext>
            </a:extLst>
          </p:cNvPr>
          <p:cNvSpPr>
            <a:spLocks noGrp="1"/>
          </p:cNvSpPr>
          <p:nvPr>
            <p:ph type="title"/>
          </p:nvPr>
        </p:nvSpPr>
        <p:spPr/>
        <p:txBody>
          <a:bodyPr/>
          <a:lstStyle/>
          <a:p>
            <a:r>
              <a:rPr lang="en-US" dirty="0"/>
              <a:t>A Well-Crafted Statement</a:t>
            </a:r>
          </a:p>
        </p:txBody>
      </p:sp>
      <p:sp>
        <p:nvSpPr>
          <p:cNvPr id="3" name="Content Placeholder 2">
            <a:extLst>
              <a:ext uri="{FF2B5EF4-FFF2-40B4-BE49-F238E27FC236}">
                <a16:creationId xmlns:a16="http://schemas.microsoft.com/office/drawing/2014/main" id="{A3DECA2F-1B89-41BB-9EBE-64813943568F}"/>
              </a:ext>
            </a:extLst>
          </p:cNvPr>
          <p:cNvSpPr>
            <a:spLocks noGrp="1"/>
          </p:cNvSpPr>
          <p:nvPr>
            <p:ph idx="1"/>
          </p:nvPr>
        </p:nvSpPr>
        <p:spPr>
          <a:xfrm>
            <a:off x="304800" y="685800"/>
            <a:ext cx="11684000" cy="5486400"/>
          </a:xfrm>
        </p:spPr>
        <p:txBody>
          <a:bodyPr/>
          <a:lstStyle/>
          <a:p>
            <a:pPr marL="0" indent="0" algn="l">
              <a:buNone/>
            </a:pPr>
            <a:r>
              <a:rPr lang="en-US" sz="4400" b="0" i="0" u="none" strike="noStrike" baseline="0" dirty="0">
                <a:latin typeface="ScalaSansPro-Regular"/>
              </a:rPr>
              <a:t>In a well-developed</a:t>
            </a:r>
            <a:r>
              <a:rPr lang="zh-TW" altLang="en-US" sz="4400" b="0" i="0" u="none" strike="noStrike" baseline="0" dirty="0">
                <a:latin typeface="ScalaSansPro-Regular"/>
              </a:rPr>
              <a:t> </a:t>
            </a:r>
            <a:r>
              <a:rPr lang="en-US" sz="4400" i="0" u="none" strike="noStrike" baseline="0" dirty="0">
                <a:latin typeface="ScalaSansPro-Regular"/>
              </a:rPr>
              <a:t>argument</a:t>
            </a:r>
            <a:r>
              <a:rPr lang="en-US" sz="4400" b="0" i="0" u="none" strike="noStrike" baseline="0" dirty="0">
                <a:latin typeface="ScalaSansPro-Regular"/>
              </a:rPr>
              <a:t>, though, it is best to </a:t>
            </a:r>
            <a:r>
              <a:rPr lang="en-US" sz="4400" i="1" u="none" strike="noStrike" baseline="0" dirty="0">
                <a:solidFill>
                  <a:srgbClr val="C00000"/>
                </a:solidFill>
                <a:latin typeface="ScalaSansPro-Regular"/>
              </a:rPr>
              <a:t>make important assumptions explicit</a:t>
            </a:r>
            <a:r>
              <a:rPr lang="zh-TW" altLang="en-US" sz="4400" i="1" u="none" strike="noStrike" baseline="0" dirty="0">
                <a:solidFill>
                  <a:srgbClr val="C00000"/>
                </a:solidFill>
                <a:latin typeface="ScalaSansPro-Regular"/>
              </a:rPr>
              <a:t> </a:t>
            </a:r>
            <a:r>
              <a:rPr lang="en-US" sz="4400" b="0" i="0" u="none" strike="noStrike" baseline="0" dirty="0">
                <a:latin typeface="ScalaSansPro-Regular"/>
              </a:rPr>
              <a:t>in your opening </a:t>
            </a:r>
            <a:r>
              <a:rPr lang="en-US" sz="4400" b="1" i="0" u="none" strike="noStrike" baseline="0" dirty="0">
                <a:latin typeface="ScalaSansPro-Bold"/>
              </a:rPr>
              <a:t>Statement</a:t>
            </a:r>
            <a:r>
              <a:rPr lang="en-US" sz="4400" b="0" i="0" u="none" strike="noStrike" baseline="0" dirty="0">
                <a:latin typeface="ScalaSansPro-Regular"/>
              </a:rPr>
              <a:t>. </a:t>
            </a:r>
          </a:p>
          <a:p>
            <a:pPr marL="0" indent="0" algn="l">
              <a:buNone/>
            </a:pPr>
            <a:r>
              <a:rPr lang="en-US" sz="4400" b="0" i="0" u="none" strike="noStrike" baseline="0" dirty="0">
                <a:latin typeface="ScalaSansPro-Regular"/>
              </a:rPr>
              <a:t>A statement is a standpoint: it is </a:t>
            </a:r>
            <a:r>
              <a:rPr lang="en-US" sz="4400" i="0" u="none" strike="noStrike" baseline="0" dirty="0">
                <a:solidFill>
                  <a:srgbClr val="C00000"/>
                </a:solidFill>
                <a:latin typeface="ScalaSansPro-Regular"/>
              </a:rPr>
              <a:t>where</a:t>
            </a:r>
            <a:r>
              <a:rPr lang="zh-TW" altLang="en-US" sz="4400" i="0" u="none" strike="noStrike" baseline="0" dirty="0">
                <a:solidFill>
                  <a:srgbClr val="C00000"/>
                </a:solidFill>
                <a:latin typeface="ScalaSansPro-Regular"/>
              </a:rPr>
              <a:t> </a:t>
            </a:r>
            <a:r>
              <a:rPr lang="en-US" sz="4400" i="0" u="none" strike="noStrike" baseline="0" dirty="0">
                <a:solidFill>
                  <a:srgbClr val="C00000"/>
                </a:solidFill>
                <a:latin typeface="ScalaSansPro-Regular"/>
              </a:rPr>
              <a:t>you </a:t>
            </a:r>
            <a:r>
              <a:rPr lang="en-US" sz="4400" i="1" u="none" strike="noStrike" baseline="0" dirty="0">
                <a:solidFill>
                  <a:srgbClr val="C00000"/>
                </a:solidFill>
                <a:latin typeface="ScalaSansPro-Italic"/>
              </a:rPr>
              <a:t>stand</a:t>
            </a:r>
            <a:r>
              <a:rPr lang="en-US" sz="4400" b="0" i="0" u="none" strike="noStrike" baseline="0" dirty="0">
                <a:latin typeface="ScalaSansPro-Regular"/>
              </a:rPr>
              <a:t>. Your reader </a:t>
            </a:r>
            <a:r>
              <a:rPr lang="en-US" altLang="zh-TW" sz="4400" b="0" i="0" u="none" strike="noStrike" baseline="0" dirty="0">
                <a:latin typeface="ScalaSansPro-Regular"/>
              </a:rPr>
              <a:t>(</a:t>
            </a:r>
            <a:r>
              <a:rPr lang="en-US" altLang="zh-TW" sz="4400" b="0" dirty="0">
                <a:latin typeface="ScalaSansPro-Regular"/>
              </a:rPr>
              <a:t>customers) </a:t>
            </a:r>
            <a:r>
              <a:rPr lang="en-US" sz="4400" b="0" i="0" u="none" strike="noStrike" baseline="0" dirty="0">
                <a:latin typeface="ScalaSansPro-Regular"/>
              </a:rPr>
              <a:t>needs to know where you stand.</a:t>
            </a:r>
            <a:endParaRPr lang="en-US" sz="6000" dirty="0"/>
          </a:p>
        </p:txBody>
      </p:sp>
      <p:sp>
        <p:nvSpPr>
          <p:cNvPr id="5" name="TextBox 4">
            <a:extLst>
              <a:ext uri="{FF2B5EF4-FFF2-40B4-BE49-F238E27FC236}">
                <a16:creationId xmlns:a16="http://schemas.microsoft.com/office/drawing/2014/main" id="{C9F969D0-4F2D-44C6-87BE-14B6BBAB51E5}"/>
              </a:ext>
            </a:extLst>
          </p:cNvPr>
          <p:cNvSpPr txBox="1"/>
          <p:nvPr/>
        </p:nvSpPr>
        <p:spPr>
          <a:xfrm>
            <a:off x="405713" y="5710535"/>
            <a:ext cx="11380574" cy="461665"/>
          </a:xfrm>
          <a:prstGeom prst="rect">
            <a:avLst/>
          </a:prstGeom>
          <a:noFill/>
        </p:spPr>
        <p:txBody>
          <a:bodyPr wrap="square">
            <a:spAutoFit/>
          </a:bodyPr>
          <a:lstStyle/>
          <a:p>
            <a:pPr algn="l"/>
            <a:r>
              <a:rPr lang="en-US" sz="2400" b="1" i="0" u="none" strike="noStrike" baseline="0" dirty="0"/>
              <a:t>Source: The Oxford Guide to Effective Argument and Critical Thinking</a:t>
            </a:r>
            <a:endParaRPr lang="en-US" sz="2400" b="1" dirty="0"/>
          </a:p>
        </p:txBody>
      </p:sp>
    </p:spTree>
    <p:extLst>
      <p:ext uri="{BB962C8B-B14F-4D97-AF65-F5344CB8AC3E}">
        <p14:creationId xmlns:p14="http://schemas.microsoft.com/office/powerpoint/2010/main" val="372063323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23920-5C0F-4C0E-87C0-006BB314B93F}"/>
              </a:ext>
            </a:extLst>
          </p:cNvPr>
          <p:cNvSpPr>
            <a:spLocks noGrp="1"/>
          </p:cNvSpPr>
          <p:nvPr>
            <p:ph type="title"/>
          </p:nvPr>
        </p:nvSpPr>
        <p:spPr>
          <a:xfrm>
            <a:off x="838200" y="1"/>
            <a:ext cx="10515600" cy="593123"/>
          </a:xfrm>
        </p:spPr>
        <p:txBody>
          <a:bodyPr/>
          <a:lstStyle/>
          <a:p>
            <a:r>
              <a:rPr lang="en-US" dirty="0"/>
              <a:t>Positioning Statement Template</a:t>
            </a:r>
          </a:p>
        </p:txBody>
      </p:sp>
      <p:sp>
        <p:nvSpPr>
          <p:cNvPr id="3" name="Content Placeholder 2">
            <a:extLst>
              <a:ext uri="{FF2B5EF4-FFF2-40B4-BE49-F238E27FC236}">
                <a16:creationId xmlns:a16="http://schemas.microsoft.com/office/drawing/2014/main" id="{A9338524-CC02-4045-BA48-B27336AAFF3D}"/>
              </a:ext>
            </a:extLst>
          </p:cNvPr>
          <p:cNvSpPr>
            <a:spLocks noGrp="1"/>
          </p:cNvSpPr>
          <p:nvPr>
            <p:ph idx="1"/>
          </p:nvPr>
        </p:nvSpPr>
        <p:spPr>
          <a:xfrm>
            <a:off x="98854" y="822431"/>
            <a:ext cx="12093146" cy="5435559"/>
          </a:xfrm>
        </p:spPr>
        <p:txBody>
          <a:bodyPr>
            <a:normAutofit lnSpcReduction="10000"/>
          </a:bodyPr>
          <a:lstStyle/>
          <a:p>
            <a:pPr marL="0" indent="0">
              <a:spcBef>
                <a:spcPts val="1200"/>
              </a:spcBef>
              <a:spcAft>
                <a:spcPts val="1200"/>
              </a:spcAft>
              <a:buNone/>
            </a:pPr>
            <a:r>
              <a:rPr lang="en-US" sz="3200" b="1" dirty="0">
                <a:solidFill>
                  <a:schemeClr val="tx1">
                    <a:lumMod val="75000"/>
                    <a:lumOff val="25000"/>
                  </a:schemeClr>
                </a:solidFill>
              </a:rPr>
              <a:t>When you want to compare yourself to a competitor: </a:t>
            </a:r>
          </a:p>
          <a:p>
            <a:pPr marL="0" indent="0">
              <a:spcBef>
                <a:spcPts val="1200"/>
              </a:spcBef>
              <a:spcAft>
                <a:spcPts val="1200"/>
              </a:spcAft>
              <a:buNone/>
            </a:pPr>
            <a:r>
              <a:rPr lang="en-US" sz="3200" b="1" dirty="0">
                <a:solidFill>
                  <a:schemeClr val="tx1">
                    <a:lumMod val="75000"/>
                    <a:lumOff val="25000"/>
                  </a:schemeClr>
                </a:solidFill>
              </a:rPr>
              <a:t>For </a:t>
            </a:r>
            <a:r>
              <a:rPr lang="en-US" u="sng" dirty="0"/>
              <a:t>target customer/audience  </a:t>
            </a:r>
            <a:r>
              <a:rPr lang="en-US" sz="3200" b="1" dirty="0">
                <a:solidFill>
                  <a:schemeClr val="tx1">
                    <a:lumMod val="75000"/>
                    <a:lumOff val="25000"/>
                  </a:schemeClr>
                </a:solidFill>
              </a:rPr>
              <a:t>that need  </a:t>
            </a:r>
            <a:r>
              <a:rPr lang="en-US" u="sng" dirty="0"/>
              <a:t>audience need your product addresses</a:t>
            </a:r>
            <a:r>
              <a:rPr lang="en-US" sz="3200" b="1" dirty="0">
                <a:solidFill>
                  <a:schemeClr val="tx1">
                    <a:lumMod val="75000"/>
                    <a:lumOff val="25000"/>
                  </a:schemeClr>
                </a:solidFill>
              </a:rPr>
              <a:t>,  </a:t>
            </a:r>
            <a:r>
              <a:rPr lang="en-US" u="sng" dirty="0"/>
              <a:t>name of your product/service </a:t>
            </a:r>
            <a:r>
              <a:rPr lang="en-US" dirty="0">
                <a:solidFill>
                  <a:schemeClr val="tx1">
                    <a:lumMod val="75000"/>
                    <a:lumOff val="25000"/>
                  </a:schemeClr>
                </a:solidFill>
              </a:rPr>
              <a:t>  </a:t>
            </a:r>
            <a:r>
              <a:rPr lang="en-US" sz="3200" b="1" dirty="0">
                <a:solidFill>
                  <a:schemeClr val="tx1">
                    <a:lumMod val="75000"/>
                    <a:lumOff val="25000"/>
                  </a:schemeClr>
                </a:solidFill>
              </a:rPr>
              <a:t>is a  </a:t>
            </a:r>
            <a:r>
              <a:rPr lang="en-US" u="sng" dirty="0"/>
              <a:t>define product category </a:t>
            </a:r>
            <a:r>
              <a:rPr lang="en-US" sz="3200" dirty="0">
                <a:solidFill>
                  <a:schemeClr val="tx1">
                    <a:lumMod val="75000"/>
                    <a:lumOff val="25000"/>
                  </a:schemeClr>
                </a:solidFill>
              </a:rPr>
              <a:t> </a:t>
            </a:r>
            <a:r>
              <a:rPr lang="en-US" sz="3200" b="1" dirty="0">
                <a:solidFill>
                  <a:schemeClr val="tx1">
                    <a:lumMod val="75000"/>
                    <a:lumOff val="25000"/>
                  </a:schemeClr>
                </a:solidFill>
              </a:rPr>
              <a:t>that </a:t>
            </a:r>
            <a:r>
              <a:rPr lang="en-US" u="sng" dirty="0"/>
              <a:t>how does your product solve your customer’s need in a sentence? </a:t>
            </a:r>
            <a:r>
              <a:rPr lang="en-US" sz="3200" b="1" dirty="0">
                <a:solidFill>
                  <a:schemeClr val="tx1">
                    <a:lumMod val="75000"/>
                    <a:lumOff val="25000"/>
                  </a:schemeClr>
                </a:solidFill>
              </a:rPr>
              <a:t>.  Unlike  </a:t>
            </a:r>
            <a:r>
              <a:rPr lang="en-US" u="sng" dirty="0"/>
              <a:t>competitors</a:t>
            </a:r>
            <a:r>
              <a:rPr lang="en-US" sz="3200" b="1" dirty="0">
                <a:solidFill>
                  <a:schemeClr val="tx1">
                    <a:lumMod val="75000"/>
                    <a:lumOff val="25000"/>
                  </a:schemeClr>
                </a:solidFill>
              </a:rPr>
              <a:t>, our product </a:t>
            </a:r>
            <a:r>
              <a:rPr lang="en-US" u="sng" dirty="0"/>
              <a:t>how is your product different from the competition? </a:t>
            </a:r>
            <a:r>
              <a:rPr lang="en-US" sz="3200" b="1" dirty="0">
                <a:solidFill>
                  <a:schemeClr val="tx1">
                    <a:lumMod val="75000"/>
                    <a:lumOff val="25000"/>
                  </a:schemeClr>
                </a:solidFill>
              </a:rPr>
              <a:t>. </a:t>
            </a:r>
          </a:p>
          <a:p>
            <a:pPr marL="0" indent="0">
              <a:spcBef>
                <a:spcPts val="1200"/>
              </a:spcBef>
              <a:spcAft>
                <a:spcPts val="1200"/>
              </a:spcAft>
              <a:buNone/>
            </a:pPr>
            <a:r>
              <a:rPr lang="en-US" sz="3200" b="1" dirty="0">
                <a:solidFill>
                  <a:schemeClr val="tx1">
                    <a:lumMod val="75000"/>
                    <a:lumOff val="25000"/>
                  </a:schemeClr>
                </a:solidFill>
              </a:rPr>
              <a:t>When you want to focus on your customers: </a:t>
            </a:r>
          </a:p>
          <a:p>
            <a:pPr marL="0" indent="0">
              <a:spcBef>
                <a:spcPts val="1200"/>
              </a:spcBef>
              <a:spcAft>
                <a:spcPts val="1200"/>
              </a:spcAft>
              <a:buNone/>
            </a:pPr>
            <a:r>
              <a:rPr lang="en-US" sz="3200" b="1" dirty="0">
                <a:solidFill>
                  <a:schemeClr val="tx1">
                    <a:lumMod val="75000"/>
                    <a:lumOff val="25000"/>
                  </a:schemeClr>
                </a:solidFill>
              </a:rPr>
              <a:t>For </a:t>
            </a:r>
            <a:r>
              <a:rPr lang="en-US" u="sng" dirty="0"/>
              <a:t>target customer/audience</a:t>
            </a:r>
            <a:r>
              <a:rPr lang="en-US" sz="2000" dirty="0"/>
              <a:t>,  </a:t>
            </a:r>
            <a:r>
              <a:rPr lang="en-US" u="sng" dirty="0"/>
              <a:t>name of your product/service</a:t>
            </a:r>
            <a:r>
              <a:rPr lang="en-US" sz="3200" b="1" dirty="0">
                <a:solidFill>
                  <a:schemeClr val="tx1">
                    <a:lumMod val="75000"/>
                    <a:lumOff val="25000"/>
                  </a:schemeClr>
                </a:solidFill>
              </a:rPr>
              <a:t>, is the </a:t>
            </a:r>
            <a:r>
              <a:rPr lang="en-US" u="sng" dirty="0"/>
              <a:t>define product category </a:t>
            </a:r>
            <a:r>
              <a:rPr lang="en-US" sz="3200" b="1" dirty="0">
                <a:solidFill>
                  <a:schemeClr val="tx1">
                    <a:lumMod val="75000"/>
                    <a:lumOff val="25000"/>
                  </a:schemeClr>
                </a:solidFill>
              </a:rPr>
              <a:t>that will </a:t>
            </a:r>
            <a:r>
              <a:rPr lang="en-US" u="sng" dirty="0"/>
              <a:t>problem your product solves for your customer </a:t>
            </a:r>
            <a:r>
              <a:rPr lang="en-US" sz="3200" b="1" dirty="0">
                <a:solidFill>
                  <a:schemeClr val="tx1">
                    <a:lumMod val="75000"/>
                    <a:lumOff val="25000"/>
                  </a:schemeClr>
                </a:solidFill>
              </a:rPr>
              <a:t>so they can </a:t>
            </a:r>
            <a:r>
              <a:rPr lang="en-US" u="sng" dirty="0"/>
              <a:t>benefit your product brings to your customer </a:t>
            </a:r>
            <a:r>
              <a:rPr lang="en-US" sz="3200" b="1" dirty="0">
                <a:solidFill>
                  <a:schemeClr val="tx1">
                    <a:lumMod val="75000"/>
                    <a:lumOff val="25000"/>
                  </a:schemeClr>
                </a:solidFill>
              </a:rPr>
              <a:t>.</a:t>
            </a:r>
          </a:p>
        </p:txBody>
      </p:sp>
      <p:sp>
        <p:nvSpPr>
          <p:cNvPr id="5" name="TextBox 4">
            <a:extLst>
              <a:ext uri="{FF2B5EF4-FFF2-40B4-BE49-F238E27FC236}">
                <a16:creationId xmlns:a16="http://schemas.microsoft.com/office/drawing/2014/main" id="{B84A1796-CFC0-4156-A887-62D400AAD42E}"/>
              </a:ext>
            </a:extLst>
          </p:cNvPr>
          <p:cNvSpPr txBox="1"/>
          <p:nvPr/>
        </p:nvSpPr>
        <p:spPr>
          <a:xfrm>
            <a:off x="1714500" y="6035569"/>
            <a:ext cx="7936127" cy="369332"/>
          </a:xfrm>
          <a:prstGeom prst="rect">
            <a:avLst/>
          </a:prstGeom>
          <a:noFill/>
        </p:spPr>
        <p:txBody>
          <a:bodyPr wrap="square">
            <a:spAutoFit/>
          </a:bodyPr>
          <a:lstStyle/>
          <a:p>
            <a:r>
              <a:rPr lang="en-US" dirty="0">
                <a:hlinkClick r:id="rId2"/>
              </a:rPr>
              <a:t>https://www.zendesk.com/blog/positioning-statement-examples/</a:t>
            </a:r>
            <a:r>
              <a:rPr lang="en-US" dirty="0"/>
              <a:t> </a:t>
            </a:r>
          </a:p>
        </p:txBody>
      </p:sp>
    </p:spTree>
    <p:extLst>
      <p:ext uri="{BB962C8B-B14F-4D97-AF65-F5344CB8AC3E}">
        <p14:creationId xmlns:p14="http://schemas.microsoft.com/office/powerpoint/2010/main" val="299989145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3AA8B-79EC-44FD-AD27-37B4D2C4E32F}"/>
              </a:ext>
            </a:extLst>
          </p:cNvPr>
          <p:cNvSpPr>
            <a:spLocks noGrp="1"/>
          </p:cNvSpPr>
          <p:nvPr>
            <p:ph type="title"/>
          </p:nvPr>
        </p:nvSpPr>
        <p:spPr/>
        <p:txBody>
          <a:bodyPr/>
          <a:lstStyle/>
          <a:p>
            <a:pPr algn="l"/>
            <a:r>
              <a:rPr lang="en-US" b="0" i="0" cap="all" dirty="0">
                <a:solidFill>
                  <a:srgbClr val="C9510D"/>
                </a:solidFill>
                <a:effectLst/>
                <a:latin typeface="Poppins" panose="00000500000000000000" pitchFamily="2" charset="0"/>
              </a:rPr>
              <a:t>THE XLSTAT FREE EDITION</a:t>
            </a:r>
            <a:endParaRPr lang="en-US" dirty="0"/>
          </a:p>
        </p:txBody>
      </p:sp>
      <p:sp>
        <p:nvSpPr>
          <p:cNvPr id="3" name="Content Placeholder 2">
            <a:extLst>
              <a:ext uri="{FF2B5EF4-FFF2-40B4-BE49-F238E27FC236}">
                <a16:creationId xmlns:a16="http://schemas.microsoft.com/office/drawing/2014/main" id="{204AC7FA-A611-46BA-BF6C-37DF91A3C45D}"/>
              </a:ext>
            </a:extLst>
          </p:cNvPr>
          <p:cNvSpPr>
            <a:spLocks noGrp="1"/>
          </p:cNvSpPr>
          <p:nvPr>
            <p:ph idx="1"/>
          </p:nvPr>
        </p:nvSpPr>
        <p:spPr>
          <a:xfrm>
            <a:off x="199482" y="685800"/>
            <a:ext cx="5755270" cy="5486400"/>
          </a:xfrm>
        </p:spPr>
        <p:txBody>
          <a:bodyPr/>
          <a:lstStyle/>
          <a:p>
            <a:r>
              <a:rPr lang="en-US" sz="2000" dirty="0">
                <a:hlinkClick r:id="rId2"/>
              </a:rPr>
              <a:t>https://www.xlstat.com/en/news/introducing-the-xlstat-free-edition</a:t>
            </a:r>
            <a:r>
              <a:rPr lang="en-US" sz="2000" dirty="0"/>
              <a:t> </a:t>
            </a:r>
          </a:p>
        </p:txBody>
      </p:sp>
      <p:sp>
        <p:nvSpPr>
          <p:cNvPr id="5" name="TextBox 4">
            <a:extLst>
              <a:ext uri="{FF2B5EF4-FFF2-40B4-BE49-F238E27FC236}">
                <a16:creationId xmlns:a16="http://schemas.microsoft.com/office/drawing/2014/main" id="{93FA5C50-D6FE-4415-AC5F-BC7E8B7040F3}"/>
              </a:ext>
            </a:extLst>
          </p:cNvPr>
          <p:cNvSpPr txBox="1"/>
          <p:nvPr/>
        </p:nvSpPr>
        <p:spPr>
          <a:xfrm>
            <a:off x="143110" y="3277117"/>
            <a:ext cx="6094140" cy="369332"/>
          </a:xfrm>
          <a:prstGeom prst="rect">
            <a:avLst/>
          </a:prstGeom>
          <a:noFill/>
        </p:spPr>
        <p:txBody>
          <a:bodyPr wrap="square">
            <a:spAutoFit/>
          </a:bodyPr>
          <a:lstStyle/>
          <a:p>
            <a:pPr algn="ctr"/>
            <a:r>
              <a:rPr lang="en-US" b="0" i="0" cap="all" dirty="0">
                <a:solidFill>
                  <a:srgbClr val="C9510D"/>
                </a:solidFill>
                <a:effectLst/>
                <a:latin typeface="Poppins" panose="00000500000000000000" pitchFamily="2" charset="0"/>
              </a:rPr>
              <a:t>INTRODUCING THE XLSTAT FREE EDITION</a:t>
            </a:r>
          </a:p>
        </p:txBody>
      </p:sp>
      <p:pic>
        <p:nvPicPr>
          <p:cNvPr id="1026" name="Picture 2" descr="XLSTAT-Freemium free statistical features for Excel">
            <a:extLst>
              <a:ext uri="{FF2B5EF4-FFF2-40B4-BE49-F238E27FC236}">
                <a16:creationId xmlns:a16="http://schemas.microsoft.com/office/drawing/2014/main" id="{9AD9E098-B340-4B1A-9F81-BEBE37339F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6250" y="-167939"/>
            <a:ext cx="51625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446742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C3E55-7F4D-4F2D-90EB-100EE45CB5E3}"/>
              </a:ext>
            </a:extLst>
          </p:cNvPr>
          <p:cNvSpPr>
            <a:spLocks noGrp="1"/>
          </p:cNvSpPr>
          <p:nvPr>
            <p:ph type="title"/>
          </p:nvPr>
        </p:nvSpPr>
        <p:spPr/>
        <p:txBody>
          <a:bodyPr/>
          <a:lstStyle/>
          <a:p>
            <a:r>
              <a:rPr lang="en-US" dirty="0"/>
              <a:t>Linear </a:t>
            </a:r>
            <a:r>
              <a:rPr lang="en-US" dirty="0" err="1"/>
              <a:t>Algreba</a:t>
            </a:r>
            <a:r>
              <a:rPr lang="en-US" dirty="0"/>
              <a:t> Video Series </a:t>
            </a:r>
          </a:p>
        </p:txBody>
      </p:sp>
      <p:sp>
        <p:nvSpPr>
          <p:cNvPr id="3" name="Content Placeholder 2">
            <a:extLst>
              <a:ext uri="{FF2B5EF4-FFF2-40B4-BE49-F238E27FC236}">
                <a16:creationId xmlns:a16="http://schemas.microsoft.com/office/drawing/2014/main" id="{3EE9D9AC-6B3A-4839-9ABF-C7369FD281C1}"/>
              </a:ext>
            </a:extLst>
          </p:cNvPr>
          <p:cNvSpPr>
            <a:spLocks noGrp="1"/>
          </p:cNvSpPr>
          <p:nvPr>
            <p:ph idx="1"/>
          </p:nvPr>
        </p:nvSpPr>
        <p:spPr/>
        <p:txBody>
          <a:bodyPr/>
          <a:lstStyle/>
          <a:p>
            <a:r>
              <a:rPr lang="en-US" dirty="0">
                <a:hlinkClick r:id="rId2"/>
              </a:rPr>
              <a:t>https://www.youtube.com/watch?v=fNk_zzaMoSs&amp;list=PLZHQObOWTQDPD3MizzM2xVFitgF8hE_ab&amp;index=1</a:t>
            </a:r>
            <a:r>
              <a:rPr lang="en-US" dirty="0"/>
              <a:t> </a:t>
            </a:r>
          </a:p>
          <a:p>
            <a:r>
              <a:rPr lang="zh-TW" altLang="en-US" b="0" i="0" dirty="0">
                <a:effectLst/>
                <a:latin typeface="Roboto" panose="02000000000000000000" pitchFamily="2" charset="0"/>
              </a:rPr>
              <a:t>向量，到底是什麼？ </a:t>
            </a:r>
            <a:r>
              <a:rPr lang="en-US" altLang="zh-TW" b="0" i="0" dirty="0">
                <a:effectLst/>
                <a:latin typeface="Roboto" panose="02000000000000000000" pitchFamily="2" charset="0"/>
              </a:rPr>
              <a:t>| </a:t>
            </a:r>
            <a:r>
              <a:rPr lang="zh-TW" altLang="en-US" b="0" i="0">
                <a:effectLst/>
                <a:latin typeface="Roboto" panose="02000000000000000000" pitchFamily="2" charset="0"/>
              </a:rPr>
              <a:t>線性代數的本質（一）</a:t>
            </a:r>
          </a:p>
          <a:p>
            <a:endParaRPr lang="en-US" dirty="0"/>
          </a:p>
        </p:txBody>
      </p:sp>
    </p:spTree>
    <p:extLst>
      <p:ext uri="{BB962C8B-B14F-4D97-AF65-F5344CB8AC3E}">
        <p14:creationId xmlns:p14="http://schemas.microsoft.com/office/powerpoint/2010/main" val="1712522214"/>
      </p:ext>
    </p:extLst>
  </p:cSld>
  <p:clrMapOvr>
    <a:masterClrMapping/>
  </p:clrMapOvr>
</p:sld>
</file>

<file path=ppt/theme/theme1.xml><?xml version="1.0" encoding="utf-8"?>
<a:theme xmlns:a="http://schemas.openxmlformats.org/drawingml/2006/main" name="DecisionPro templat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Open Sans"/>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cisionPro template.pptx" id="{8EBB9A96-D2A8-4A57-8245-B33ABE0D0AD6}" vid="{FF50189C-9A89-4CBE-B5F0-233D8DFC4BB9}"/>
    </a:ext>
  </a:extLst>
</a:theme>
</file>

<file path=ppt/theme/theme2.xml><?xml version="1.0" encoding="utf-8"?>
<a:theme xmlns:a="http://schemas.openxmlformats.org/drawingml/2006/main" name="cgi">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cgi.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cgi.ppt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gi.pp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cgi.ppt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gi.ppt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gi.ppt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gi.ppt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cgi.ppt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3-DataWarehouse-BI</Template>
  <TotalTime>6375</TotalTime>
  <Words>15802</Words>
  <Application>Microsoft Office PowerPoint</Application>
  <PresentationFormat>Widescreen</PresentationFormat>
  <Paragraphs>1737</Paragraphs>
  <Slides>158</Slides>
  <Notes>75</Notes>
  <HiddenSlides>0</HiddenSlides>
  <MMClips>1</MMClips>
  <ScaleCrop>false</ScaleCrop>
  <HeadingPairs>
    <vt:vector size="6" baseType="variant">
      <vt:variant>
        <vt:lpstr>Fonts Used</vt:lpstr>
      </vt:variant>
      <vt:variant>
        <vt:i4>28</vt:i4>
      </vt:variant>
      <vt:variant>
        <vt:lpstr>Theme</vt:lpstr>
      </vt:variant>
      <vt:variant>
        <vt:i4>2</vt:i4>
      </vt:variant>
      <vt:variant>
        <vt:lpstr>Slide Titles</vt:lpstr>
      </vt:variant>
      <vt:variant>
        <vt:i4>158</vt:i4>
      </vt:variant>
    </vt:vector>
  </HeadingPairs>
  <TitlesOfParts>
    <vt:vector size="188" baseType="lpstr">
      <vt:lpstr>AdvPS8585</vt:lpstr>
      <vt:lpstr>AdvPS8588</vt:lpstr>
      <vt:lpstr>-apple-system</vt:lpstr>
      <vt:lpstr>Caladea-Regular_17_1</vt:lpstr>
      <vt:lpstr>DengXian</vt:lpstr>
      <vt:lpstr>DFKai-SB</vt:lpstr>
      <vt:lpstr>FranklinGothic-BookItalic</vt:lpstr>
      <vt:lpstr>GT America</vt:lpstr>
      <vt:lpstr>hurme_no2-webfont</vt:lpstr>
      <vt:lpstr>inherit</vt:lpstr>
      <vt:lpstr>PingFang SC</vt:lpstr>
      <vt:lpstr>Proxima Nova</vt:lpstr>
      <vt:lpstr>ScalaSansPro-Bold</vt:lpstr>
      <vt:lpstr>ScalaSansPro-Italic</vt:lpstr>
      <vt:lpstr>ScalaSansPro-Regular</vt:lpstr>
      <vt:lpstr>var(--e-global-typography-primary-font-family)</vt:lpstr>
      <vt:lpstr>Arial</vt:lpstr>
      <vt:lpstr>Calibri</vt:lpstr>
      <vt:lpstr>Cambria Math</vt:lpstr>
      <vt:lpstr>Georgia</vt:lpstr>
      <vt:lpstr>Helvetica</vt:lpstr>
      <vt:lpstr>Open Sans</vt:lpstr>
      <vt:lpstr>Poppins</vt:lpstr>
      <vt:lpstr>Roboto</vt:lpstr>
      <vt:lpstr>Source Sans Pro</vt:lpstr>
      <vt:lpstr>Tahoma</vt:lpstr>
      <vt:lpstr>Times New Roman</vt:lpstr>
      <vt:lpstr>Wingdings</vt:lpstr>
      <vt:lpstr>DecisionPro template</vt:lpstr>
      <vt:lpstr>cgi</vt:lpstr>
      <vt:lpstr>Chapter 4: Positioning</vt:lpstr>
      <vt:lpstr>C8 - Digital Marketing </vt:lpstr>
      <vt:lpstr>市场战略三步骤（STP）</vt:lpstr>
      <vt:lpstr>STP + Product Differentiation</vt:lpstr>
      <vt:lpstr>定位</vt:lpstr>
      <vt:lpstr>We live in an attention economy</vt:lpstr>
      <vt:lpstr>Positioning Statements – Not a Slogan </vt:lpstr>
      <vt:lpstr>You cannot be everything to everyone</vt:lpstr>
      <vt:lpstr>定位理论</vt:lpstr>
      <vt:lpstr>市场定位</vt:lpstr>
      <vt:lpstr>Positioning Defined</vt:lpstr>
      <vt:lpstr>Positioning is not ...</vt:lpstr>
      <vt:lpstr>定位理论</vt:lpstr>
      <vt:lpstr>定位主要涵义</vt:lpstr>
      <vt:lpstr>Key Concepts of Positioning</vt:lpstr>
      <vt:lpstr>定位方法</vt:lpstr>
      <vt:lpstr>General Positioning Options</vt:lpstr>
      <vt:lpstr>Example Positioning Statements</vt:lpstr>
      <vt:lpstr>Positioning Statements: Template and an Example</vt:lpstr>
      <vt:lpstr>Understanding customers’ perceptions</vt:lpstr>
      <vt:lpstr>Choosing is not so easy.  </vt:lpstr>
      <vt:lpstr>Positioning in Today's Crowded Market</vt:lpstr>
      <vt:lpstr>Crowded Markets</vt:lpstr>
      <vt:lpstr>Quizz: a car manufacturer</vt:lpstr>
      <vt:lpstr>Quizz: a car manufacturer</vt:lpstr>
      <vt:lpstr>Illustration #1 Volvo</vt:lpstr>
      <vt:lpstr>Illustration #2 Drilling company</vt:lpstr>
      <vt:lpstr>Illustration #2 Drilling company</vt:lpstr>
      <vt:lpstr>Illustration #2 Drilling company</vt:lpstr>
      <vt:lpstr>Key Concepts of Mapping</vt:lpstr>
      <vt:lpstr>Positioning Strategies</vt:lpstr>
      <vt:lpstr>补缺定位</vt:lpstr>
      <vt:lpstr>What product is this? Which positioning strategy for this product?</vt:lpstr>
      <vt:lpstr>The need for positioning maps</vt:lpstr>
      <vt:lpstr>A simple positioning map…</vt:lpstr>
      <vt:lpstr>Simple tool, powerful insights</vt:lpstr>
      <vt:lpstr>Customer-based Positioning via Perceptual Map</vt:lpstr>
      <vt:lpstr>Zara Positioning</vt:lpstr>
      <vt:lpstr>Positioning of Product Categories and Brands </vt:lpstr>
      <vt:lpstr>Business Value of Positioning Analysis </vt:lpstr>
      <vt:lpstr>What do you see?</vt:lpstr>
      <vt:lpstr>Possible Categories for Positioning Dimensions/Attributes </vt:lpstr>
      <vt:lpstr>A Hierarchy of Important Constructs</vt:lpstr>
      <vt:lpstr>But…</vt:lpstr>
      <vt:lpstr>Three Mapping Methods</vt:lpstr>
      <vt:lpstr>The positioning map imperative…</vt:lpstr>
      <vt:lpstr>感觉图谱(perceptual map )</vt:lpstr>
      <vt:lpstr>知觉图解讀</vt:lpstr>
      <vt:lpstr>感觉 (perceptual) 數据範例   </vt:lpstr>
      <vt:lpstr>Mapping the brands/products</vt:lpstr>
      <vt:lpstr>Mapping the dimensions</vt:lpstr>
      <vt:lpstr>Attribute-Based Perceptual Maps Process</vt:lpstr>
      <vt:lpstr>Principal Component Analysis/Factor Analysis </vt:lpstr>
      <vt:lpstr>**因子分析(Factor Analysis)</vt:lpstr>
      <vt:lpstr> Factor Analysis / Principal Component Analysis</vt:lpstr>
      <vt:lpstr>Perceptions of one customer of airlines on key attributes</vt:lpstr>
      <vt:lpstr>Airline perceptual map</vt:lpstr>
      <vt:lpstr>Mapping the attributes along two dimensions.</vt:lpstr>
      <vt:lpstr>Mapping the dimensions</vt:lpstr>
      <vt:lpstr>A complete example</vt:lpstr>
      <vt:lpstr>PowerPoint Presentation</vt:lpstr>
      <vt:lpstr>Linking brands to attributes/dimensions</vt:lpstr>
      <vt:lpstr>Perception is not preference!</vt:lpstr>
      <vt:lpstr>Mapping preferences</vt:lpstr>
      <vt:lpstr>Mapping preferences</vt:lpstr>
      <vt:lpstr>偏好图(Preference map) 是基于顾客偏好而绘制的偏好— 空间图 Mapping preferences</vt:lpstr>
      <vt:lpstr>Uses of Mapping</vt:lpstr>
      <vt:lpstr>Implementing Positioning</vt:lpstr>
      <vt:lpstr>The End</vt:lpstr>
      <vt:lpstr>Running a positioning study</vt:lpstr>
      <vt:lpstr>Stage 1 Design the positioning study</vt:lpstr>
      <vt:lpstr>Stage 2 Collect data</vt:lpstr>
      <vt:lpstr>Stage 3 Analyze data</vt:lpstr>
      <vt:lpstr>PowerPoint Presentation</vt:lpstr>
      <vt:lpstr>产品定位程序</vt:lpstr>
      <vt:lpstr>PowerPoint Presentation</vt:lpstr>
      <vt:lpstr>Appealing to Customer </vt:lpstr>
      <vt:lpstr>Value-based Matrix of S. C. Johnson </vt:lpstr>
      <vt:lpstr>PowerPoint Presentation</vt:lpstr>
      <vt:lpstr>Branding/ Positioning is Key:  The Case of Starbucks </vt:lpstr>
      <vt:lpstr>Value Proposition Canvas</vt:lpstr>
      <vt:lpstr>Value Proposition as a Pitchable Sentences</vt:lpstr>
      <vt:lpstr>“Magic” Quadrant</vt:lpstr>
      <vt:lpstr>But…</vt:lpstr>
      <vt:lpstr>The 3i Model of </vt:lpstr>
      <vt:lpstr>The Marketing and Sales Funnel</vt:lpstr>
      <vt:lpstr>Tighten the Relationship between Sales and Marketing</vt:lpstr>
      <vt:lpstr>Tighten the Relationship between Sales and Marketing</vt:lpstr>
      <vt:lpstr>Initiating Positioning Studies in Companies</vt:lpstr>
      <vt:lpstr>Customer Portrait</vt:lpstr>
      <vt:lpstr>Takeaway Hierarchy of Important Constructs</vt:lpstr>
      <vt:lpstr>Limitations</vt:lpstr>
      <vt:lpstr>Some Positioning Bases</vt:lpstr>
      <vt:lpstr>Hard to See Patterns in Customer Data Without Analytic Tools</vt:lpstr>
      <vt:lpstr>Positioning Analysis</vt:lpstr>
      <vt:lpstr>PowerPoint Presentation</vt:lpstr>
      <vt:lpstr>Positioning Analysis Process </vt:lpstr>
      <vt:lpstr>Perceptual Maps in Excel  </vt:lpstr>
      <vt:lpstr>Perceptual Maps in Excel  </vt:lpstr>
      <vt:lpstr>Preference Map</vt:lpstr>
      <vt:lpstr>Two Types of  Preference Representation</vt:lpstr>
      <vt:lpstr>PowerPoint Presentation</vt:lpstr>
      <vt:lpstr>PowerPoint Presentation</vt:lpstr>
      <vt:lpstr>PowerPoint Presentation</vt:lpstr>
      <vt:lpstr>PowerPoint Presentation</vt:lpstr>
      <vt:lpstr>Interpreting Preference Maps</vt:lpstr>
      <vt:lpstr>Mapping Preferences</vt:lpstr>
      <vt:lpstr>Mapping Preferences cont’d</vt:lpstr>
      <vt:lpstr>From Preference Map to Joint-space Map</vt:lpstr>
      <vt:lpstr>Joint Space Maps (includes both perception &amp; preference)</vt:lpstr>
      <vt:lpstr>PowerPoint Presentation</vt:lpstr>
      <vt:lpstr>Preference Data for PREFMAP-3  and Quasi-metric Approaches</vt:lpstr>
      <vt:lpstr>PowerPoint Presentation</vt:lpstr>
      <vt:lpstr>Translating Preferences to Choices</vt:lpstr>
      <vt:lpstr>Evaluating Perceptual and Preference Maps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Two Axes are Called Determinant Attributes </vt:lpstr>
      <vt:lpstr>Steps to Gap Analysis</vt:lpstr>
      <vt:lpstr>Steps to Gap Analysis</vt:lpstr>
      <vt:lpstr>PowerPoint Presentation</vt:lpstr>
      <vt:lpstr>Richard Flight at Southern Illinois University Edwardsville</vt:lpstr>
      <vt:lpstr>Multivariate Methods and Analysis</vt:lpstr>
      <vt:lpstr>PowerPoint Presentation</vt:lpstr>
      <vt:lpstr>PowerPoint Presentation</vt:lpstr>
      <vt:lpstr>PowerPoint Presentation</vt:lpstr>
      <vt:lpstr>Example Perceptual Data</vt:lpstr>
      <vt:lpstr>PowerPoint Presentation</vt:lpstr>
      <vt:lpstr>PowerPoint Presentation</vt:lpstr>
      <vt:lpstr>PowerPoint Presentation</vt:lpstr>
      <vt:lpstr>What do you see?</vt:lpstr>
      <vt:lpstr>Camouflage (伪装) </vt:lpstr>
      <vt:lpstr>Knowledge for vision: vision for knowledge.</vt:lpstr>
      <vt:lpstr>Factor Analysis</vt:lpstr>
      <vt:lpstr>Information Content of an Attribute</vt:lpstr>
      <vt:lpstr>PowerPoint Presentation</vt:lpstr>
      <vt:lpstr>Linking brands to dimensions</vt:lpstr>
      <vt:lpstr>Linking brands to dimensions</vt:lpstr>
      <vt:lpstr>Truth matters less than perceptions</vt:lpstr>
      <vt:lpstr>Correspondence analysis(一致性分析)</vt:lpstr>
      <vt:lpstr>Quiz</vt:lpstr>
      <vt:lpstr>Correspondence analysis</vt:lpstr>
      <vt:lpstr>Why Mapping?</vt:lpstr>
      <vt:lpstr>Conventional Mapping Using Snake Charts</vt:lpstr>
      <vt:lpstr>Generic Positioning Strategies</vt:lpstr>
      <vt:lpstr>You need to adapt to your customers’ perceptions</vt:lpstr>
      <vt:lpstr>Débitel</vt:lpstr>
      <vt:lpstr>Cat litter</vt:lpstr>
      <vt:lpstr>Example Positioning Statements</vt:lpstr>
      <vt:lpstr>A Well-Crafted Statement</vt:lpstr>
      <vt:lpstr>Positioning Statement Template</vt:lpstr>
      <vt:lpstr>THE XLSTAT FREE EDITION</vt:lpstr>
      <vt:lpstr>Linear Algreba Video Series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Jishat</dc:creator>
  <cp:lastModifiedBy>Chen, Minder</cp:lastModifiedBy>
  <cp:revision>166</cp:revision>
  <dcterms:created xsi:type="dcterms:W3CDTF">2018-10-01T08:05:12Z</dcterms:created>
  <dcterms:modified xsi:type="dcterms:W3CDTF">2022-03-11T04:27:38Z</dcterms:modified>
</cp:coreProperties>
</file>