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94"/>
  </p:notesMasterIdLst>
  <p:sldIdLst>
    <p:sldId id="256" r:id="rId2"/>
    <p:sldId id="1044" r:id="rId3"/>
    <p:sldId id="1038" r:id="rId4"/>
    <p:sldId id="1041" r:id="rId5"/>
    <p:sldId id="1039" r:id="rId6"/>
    <p:sldId id="1042" r:id="rId7"/>
    <p:sldId id="257" r:id="rId8"/>
    <p:sldId id="260" r:id="rId9"/>
    <p:sldId id="258" r:id="rId10"/>
    <p:sldId id="262" r:id="rId11"/>
    <p:sldId id="261" r:id="rId12"/>
    <p:sldId id="1045" r:id="rId13"/>
    <p:sldId id="483" r:id="rId14"/>
    <p:sldId id="484" r:id="rId15"/>
    <p:sldId id="395" r:id="rId16"/>
    <p:sldId id="460" r:id="rId17"/>
    <p:sldId id="1043" r:id="rId18"/>
    <p:sldId id="1033" r:id="rId19"/>
    <p:sldId id="1030" r:id="rId20"/>
    <p:sldId id="1034" r:id="rId21"/>
    <p:sldId id="1035" r:id="rId22"/>
    <p:sldId id="1036" r:id="rId23"/>
    <p:sldId id="1031" r:id="rId24"/>
    <p:sldId id="259" r:id="rId25"/>
    <p:sldId id="263" r:id="rId26"/>
    <p:sldId id="265" r:id="rId27"/>
    <p:sldId id="1023" r:id="rId28"/>
    <p:sldId id="266" r:id="rId29"/>
    <p:sldId id="1027" r:id="rId30"/>
    <p:sldId id="1024" r:id="rId31"/>
    <p:sldId id="264" r:id="rId32"/>
    <p:sldId id="267" r:id="rId33"/>
    <p:sldId id="268" r:id="rId34"/>
    <p:sldId id="269" r:id="rId35"/>
    <p:sldId id="270" r:id="rId36"/>
    <p:sldId id="271" r:id="rId37"/>
    <p:sldId id="272" r:id="rId38"/>
    <p:sldId id="275" r:id="rId39"/>
    <p:sldId id="276" r:id="rId40"/>
    <p:sldId id="277" r:id="rId41"/>
    <p:sldId id="278" r:id="rId42"/>
    <p:sldId id="279" r:id="rId43"/>
    <p:sldId id="280" r:id="rId44"/>
    <p:sldId id="1029" r:id="rId45"/>
    <p:sldId id="1037" r:id="rId46"/>
    <p:sldId id="281" r:id="rId47"/>
    <p:sldId id="282" r:id="rId48"/>
    <p:sldId id="283" r:id="rId49"/>
    <p:sldId id="284" r:id="rId50"/>
    <p:sldId id="285" r:id="rId51"/>
    <p:sldId id="274" r:id="rId52"/>
    <p:sldId id="286" r:id="rId53"/>
    <p:sldId id="287" r:id="rId54"/>
    <p:sldId id="288" r:id="rId55"/>
    <p:sldId id="289" r:id="rId56"/>
    <p:sldId id="290" r:id="rId57"/>
    <p:sldId id="291" r:id="rId58"/>
    <p:sldId id="293" r:id="rId59"/>
    <p:sldId id="294" r:id="rId60"/>
    <p:sldId id="295" r:id="rId61"/>
    <p:sldId id="296" r:id="rId62"/>
    <p:sldId id="299" r:id="rId63"/>
    <p:sldId id="301" r:id="rId64"/>
    <p:sldId id="298" r:id="rId65"/>
    <p:sldId id="297" r:id="rId66"/>
    <p:sldId id="292" r:id="rId67"/>
    <p:sldId id="302" r:id="rId68"/>
    <p:sldId id="303" r:id="rId69"/>
    <p:sldId id="304" r:id="rId70"/>
    <p:sldId id="305" r:id="rId71"/>
    <p:sldId id="306" r:id="rId72"/>
    <p:sldId id="307" r:id="rId73"/>
    <p:sldId id="308" r:id="rId74"/>
    <p:sldId id="309" r:id="rId75"/>
    <p:sldId id="300" r:id="rId76"/>
    <p:sldId id="310" r:id="rId77"/>
    <p:sldId id="311" r:id="rId78"/>
    <p:sldId id="312" r:id="rId79"/>
    <p:sldId id="313" r:id="rId80"/>
    <p:sldId id="314" r:id="rId81"/>
    <p:sldId id="315" r:id="rId82"/>
    <p:sldId id="316" r:id="rId83"/>
    <p:sldId id="317" r:id="rId84"/>
    <p:sldId id="318" r:id="rId85"/>
    <p:sldId id="319" r:id="rId86"/>
    <p:sldId id="321" r:id="rId87"/>
    <p:sldId id="1032" r:id="rId88"/>
    <p:sldId id="323" r:id="rId89"/>
    <p:sldId id="320" r:id="rId90"/>
    <p:sldId id="322" r:id="rId91"/>
    <p:sldId id="1028" r:id="rId92"/>
    <p:sldId id="325" r:id="rId9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A3"/>
    <a:srgbClr val="0153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62" autoAdjust="0"/>
    <p:restoredTop sz="93324" autoAdjust="0"/>
  </p:normalViewPr>
  <p:slideViewPr>
    <p:cSldViewPr snapToGrid="0">
      <p:cViewPr varScale="1">
        <p:scale>
          <a:sx n="80" d="100"/>
          <a:sy n="80" d="100"/>
        </p:scale>
        <p:origin x="102" y="300"/>
      </p:cViewPr>
      <p:guideLst/>
    </p:cSldViewPr>
  </p:slideViewPr>
  <p:notesTextViewPr>
    <p:cViewPr>
      <p:scale>
        <a:sx n="3" d="2"/>
        <a:sy n="3" d="2"/>
      </p:scale>
      <p:origin x="0" y="0"/>
    </p:cViewPr>
  </p:notesTextViewPr>
  <p:sorterViewPr>
    <p:cViewPr>
      <p:scale>
        <a:sx n="100" d="100"/>
        <a:sy n="100" d="100"/>
      </p:scale>
      <p:origin x="0" y="-1332"/>
    </p:cViewPr>
  </p:sorterViewPr>
  <p:notesViewPr>
    <p:cSldViewPr snapToGrid="0" showGuides="1">
      <p:cViewPr>
        <p:scale>
          <a:sx n="120" d="100"/>
          <a:sy n="120" d="100"/>
        </p:scale>
        <p:origin x="1140" y="-53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nSpc>
                <a:spcPct val="90000"/>
              </a:lnSpc>
              <a:defRPr sz="2000" b="1" i="0" u="none" strike="noStrike" kern="1200" spc="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r>
              <a:rPr lang="en-US" sz="2000" b="1" dirty="0">
                <a:solidFill>
                  <a:srgbClr val="0153A5"/>
                </a:solidFill>
              </a:rPr>
              <a:t>Impact of </a:t>
            </a:r>
            <a:r>
              <a:rPr lang="en-US" sz="2000" b="1" dirty="0">
                <a:solidFill>
                  <a:srgbClr val="FF0000"/>
                </a:solidFill>
              </a:rPr>
              <a:t>Product Superiority </a:t>
            </a:r>
            <a:r>
              <a:rPr lang="en-US" sz="2000" b="1" dirty="0">
                <a:solidFill>
                  <a:srgbClr val="0153A5"/>
                </a:solidFill>
              </a:rPr>
              <a:t>on Product Success</a:t>
            </a:r>
          </a:p>
        </c:rich>
      </c:tx>
      <c:layout>
        <c:manualLayout>
          <c:xMode val="edge"/>
          <c:yMode val="edge"/>
          <c:x val="0.16943730028685497"/>
          <c:y val="0"/>
        </c:manualLayout>
      </c:layout>
      <c:overlay val="0"/>
      <c:spPr>
        <a:noFill/>
        <a:ln>
          <a:noFill/>
        </a:ln>
        <a:effectLst/>
      </c:spPr>
      <c:txPr>
        <a:bodyPr rot="0" spcFirstLastPara="1" vertOverflow="ellipsis" vert="horz" wrap="square" anchor="ctr" anchorCtr="1"/>
        <a:lstStyle/>
        <a:p>
          <a:pPr>
            <a:lnSpc>
              <a:spcPct val="90000"/>
            </a:lnSpc>
            <a:defRPr sz="2000" b="1" i="0" u="none" strike="noStrike" kern="1200" spc="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manualLayout>
          <c:layoutTarget val="inner"/>
          <c:xMode val="edge"/>
          <c:yMode val="edge"/>
          <c:x val="0.11830686240604213"/>
          <c:y val="0.25852821300386059"/>
          <c:w val="0.8557824688891893"/>
          <c:h val="0.59542523538432879"/>
        </c:manualLayout>
      </c:layout>
      <c:barChart>
        <c:barDir val="col"/>
        <c:grouping val="stacked"/>
        <c:varyColors val="0"/>
        <c:ser>
          <c:idx val="0"/>
          <c:order val="0"/>
          <c:tx>
            <c:strRef>
              <c:f>Sheet1!$B$1</c:f>
              <c:strCache>
                <c:ptCount val="1"/>
                <c:pt idx="0">
                  <c:v>Series 1</c:v>
                </c:pt>
              </c:strCache>
            </c:strRef>
          </c:tx>
          <c:spPr>
            <a:solidFill>
              <a:srgbClr val="0153A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pPr>
                <a:endParaRPr lang="en-US"/>
              </a:p>
            </c:txPr>
            <c:dLblPos val="in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Minimal</c:v>
                </c:pt>
                <c:pt idx="1">
                  <c:v>Moderate </c:v>
                </c:pt>
                <c:pt idx="2">
                  <c:v>Maximal</c:v>
                </c:pt>
              </c:strCache>
            </c:strRef>
          </c:cat>
          <c:val>
            <c:numRef>
              <c:f>Sheet1!$B$2:$B$4</c:f>
              <c:numCache>
                <c:formatCode>General</c:formatCode>
                <c:ptCount val="3"/>
                <c:pt idx="0">
                  <c:v>18.399999999999999</c:v>
                </c:pt>
                <c:pt idx="1">
                  <c:v>58</c:v>
                </c:pt>
                <c:pt idx="2">
                  <c:v>98</c:v>
                </c:pt>
              </c:numCache>
            </c:numRef>
          </c:val>
          <c:extLst>
            <c:ext xmlns:c16="http://schemas.microsoft.com/office/drawing/2014/chart" uri="{C3380CC4-5D6E-409C-BE32-E72D297353CC}">
              <c16:uniqueId val="{00000000-FB2B-4107-8A9C-1DCBD1779F33}"/>
            </c:ext>
          </c:extLst>
        </c:ser>
        <c:dLbls>
          <c:dLblPos val="inEnd"/>
          <c:showLegendKey val="0"/>
          <c:showVal val="1"/>
          <c:showCatName val="0"/>
          <c:showSerName val="0"/>
          <c:showPercent val="0"/>
          <c:showBubbleSize val="0"/>
        </c:dLbls>
        <c:gapWidth val="119"/>
        <c:overlap val="100"/>
        <c:axId val="172537520"/>
        <c:axId val="172538080"/>
      </c:barChart>
      <c:catAx>
        <c:axId val="17253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172538080"/>
        <c:crosses val="autoZero"/>
        <c:auto val="1"/>
        <c:lblAlgn val="ctr"/>
        <c:lblOffset val="100"/>
        <c:noMultiLvlLbl val="0"/>
      </c:catAx>
      <c:valAx>
        <c:axId val="172538080"/>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r>
                  <a:rPr lang="en-US" sz="1600">
                    <a:solidFill>
                      <a:schemeClr val="tx1"/>
                    </a:solidFill>
                  </a:rPr>
                  <a:t>Success rate (%)</a:t>
                </a:r>
              </a:p>
            </c:rich>
          </c:tx>
          <c:layout>
            <c:manualLayout>
              <c:xMode val="edge"/>
              <c:yMode val="edge"/>
              <c:x val="0"/>
              <c:y val="0.36283955584220567"/>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172537520"/>
        <c:crosses val="autoZero"/>
        <c:crossBetween val="between"/>
        <c:majorUnit val="50"/>
      </c:valAx>
      <c:spPr>
        <a:noFill/>
        <a:ln>
          <a:noFill/>
        </a:ln>
        <a:effectLst/>
      </c:spPr>
    </c:plotArea>
    <c:plotVisOnly val="1"/>
    <c:dispBlanksAs val="gap"/>
    <c:showDLblsOverMax val="0"/>
  </c:chart>
  <c:spPr>
    <a:noFill/>
    <a:ln>
      <a:solidFill>
        <a:schemeClr val="tx1"/>
      </a:solidFill>
    </a:ln>
    <a:effectLst/>
  </c:spPr>
  <c:txPr>
    <a:bodyPr/>
    <a:lstStyle/>
    <a:p>
      <a:pPr>
        <a:defRPr>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nSpc>
                <a:spcPct val="90000"/>
              </a:lnSpc>
              <a:defRPr sz="2400" b="1" i="0" u="none" strike="noStrike" kern="1200" spc="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r>
              <a:rPr lang="en-US" sz="2400" b="1" i="0" u="none" strike="noStrike" baseline="0" dirty="0">
                <a:effectLst/>
              </a:rPr>
              <a:t>Impact of </a:t>
            </a:r>
            <a:r>
              <a:rPr lang="en-US" sz="2400" b="1" i="0" u="none" strike="noStrike" baseline="0" dirty="0">
                <a:solidFill>
                  <a:srgbClr val="FF0000"/>
                </a:solidFill>
                <a:effectLst/>
              </a:rPr>
              <a:t>Early Product Definition </a:t>
            </a:r>
            <a:r>
              <a:rPr lang="en-US" sz="2400" b="1" i="0" u="none" strike="noStrike" baseline="0" dirty="0">
                <a:effectLst/>
              </a:rPr>
              <a:t>on Product Success</a:t>
            </a:r>
            <a:endParaRPr lang="en-US" sz="2400" b="1" dirty="0">
              <a:solidFill>
                <a:srgbClr val="0153A5"/>
              </a:solidFill>
            </a:endParaRPr>
          </a:p>
        </c:rich>
      </c:tx>
      <c:layout>
        <c:manualLayout>
          <c:xMode val="edge"/>
          <c:yMode val="edge"/>
          <c:x val="9.238236894856261E-2"/>
          <c:y val="3.1620671453754146E-3"/>
        </c:manualLayout>
      </c:layout>
      <c:overlay val="0"/>
      <c:spPr>
        <a:noFill/>
        <a:ln>
          <a:noFill/>
        </a:ln>
        <a:effectLst/>
      </c:spPr>
      <c:txPr>
        <a:bodyPr rot="0" spcFirstLastPara="1" vertOverflow="ellipsis" vert="horz" wrap="square" anchor="ctr" anchorCtr="1"/>
        <a:lstStyle/>
        <a:p>
          <a:pPr>
            <a:lnSpc>
              <a:spcPct val="90000"/>
            </a:lnSpc>
            <a:defRPr sz="2400" b="1" i="0" u="none" strike="noStrike" kern="1200" spc="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manualLayout>
          <c:layoutTarget val="inner"/>
          <c:xMode val="edge"/>
          <c:yMode val="edge"/>
          <c:x val="0.10519111786290035"/>
          <c:y val="0.23088318776205324"/>
          <c:w val="0.86397980074158087"/>
          <c:h val="0.64692339315627623"/>
        </c:manualLayout>
      </c:layout>
      <c:barChart>
        <c:barDir val="col"/>
        <c:grouping val="stacked"/>
        <c:varyColors val="0"/>
        <c:ser>
          <c:idx val="0"/>
          <c:order val="0"/>
          <c:tx>
            <c:strRef>
              <c:f>Sheet1!$B$1</c:f>
              <c:strCache>
                <c:ptCount val="1"/>
                <c:pt idx="0">
                  <c:v>Series 1</c:v>
                </c:pt>
              </c:strCache>
            </c:strRef>
          </c:tx>
          <c:spPr>
            <a:solidFill>
              <a:srgbClr val="0153A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pPr>
                <a:endParaRPr lang="en-US"/>
              </a:p>
            </c:txPr>
            <c:dLblPos val="in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Poor</c:v>
                </c:pt>
                <c:pt idx="1">
                  <c:v>Moderate </c:v>
                </c:pt>
                <c:pt idx="2">
                  <c:v>Strong</c:v>
                </c:pt>
              </c:strCache>
            </c:strRef>
          </c:cat>
          <c:val>
            <c:numRef>
              <c:f>Sheet1!$B$2:$B$4</c:f>
              <c:numCache>
                <c:formatCode>General</c:formatCode>
                <c:ptCount val="3"/>
                <c:pt idx="0">
                  <c:v>26.2</c:v>
                </c:pt>
                <c:pt idx="1">
                  <c:v>64.2</c:v>
                </c:pt>
                <c:pt idx="2">
                  <c:v>85.4</c:v>
                </c:pt>
              </c:numCache>
            </c:numRef>
          </c:val>
          <c:extLst>
            <c:ext xmlns:c16="http://schemas.microsoft.com/office/drawing/2014/chart" uri="{C3380CC4-5D6E-409C-BE32-E72D297353CC}">
              <c16:uniqueId val="{00000000-EF9B-4433-A198-9A193939E9DA}"/>
            </c:ext>
          </c:extLst>
        </c:ser>
        <c:dLbls>
          <c:dLblPos val="inEnd"/>
          <c:showLegendKey val="0"/>
          <c:showVal val="1"/>
          <c:showCatName val="0"/>
          <c:showSerName val="0"/>
          <c:showPercent val="0"/>
          <c:showBubbleSize val="0"/>
        </c:dLbls>
        <c:gapWidth val="119"/>
        <c:overlap val="100"/>
        <c:axId val="172540320"/>
        <c:axId val="172540880"/>
      </c:barChart>
      <c:catAx>
        <c:axId val="172540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172540880"/>
        <c:crosses val="autoZero"/>
        <c:auto val="1"/>
        <c:lblAlgn val="ctr"/>
        <c:lblOffset val="100"/>
        <c:noMultiLvlLbl val="0"/>
      </c:catAx>
      <c:valAx>
        <c:axId val="172540880"/>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r>
                  <a:rPr lang="en-US" sz="1600">
                    <a:solidFill>
                      <a:schemeClr val="tx1"/>
                    </a:solidFill>
                  </a:rPr>
                  <a:t>Success rate (%)</a:t>
                </a:r>
              </a:p>
            </c:rich>
          </c:tx>
          <c:layout>
            <c:manualLayout>
              <c:xMode val="edge"/>
              <c:yMode val="edge"/>
              <c:x val="0"/>
              <c:y val="0.36283955584220567"/>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172540320"/>
        <c:crosses val="autoZero"/>
        <c:crossBetween val="between"/>
        <c:majorUnit val="50"/>
      </c:valAx>
      <c:spPr>
        <a:noFill/>
        <a:ln>
          <a:noFill/>
        </a:ln>
        <a:effectLst/>
      </c:spPr>
    </c:plotArea>
    <c:plotVisOnly val="1"/>
    <c:dispBlanksAs val="gap"/>
    <c:showDLblsOverMax val="0"/>
  </c:chart>
  <c:spPr>
    <a:noFill/>
    <a:ln>
      <a:noFill/>
    </a:ln>
    <a:effectLst/>
  </c:spPr>
  <c:txPr>
    <a:bodyPr/>
    <a:lstStyle/>
    <a:p>
      <a:pPr>
        <a:defRPr>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nSpc>
                <a:spcPct val="90000"/>
              </a:lnSpc>
              <a:defRPr sz="2400" b="1" i="0" u="none" strike="noStrike" kern="1200" spc="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r>
              <a:rPr lang="en-US" sz="2400" b="1" i="0" u="none" strike="noStrike" baseline="0" dirty="0">
                <a:effectLst/>
              </a:rPr>
              <a:t>Impact of </a:t>
            </a:r>
            <a:r>
              <a:rPr lang="en-US" sz="2400" b="1" i="0" u="none" strike="noStrike" baseline="0" dirty="0">
                <a:solidFill>
                  <a:srgbClr val="FF0000"/>
                </a:solidFill>
                <a:effectLst/>
              </a:rPr>
              <a:t>Market Attractiveness </a:t>
            </a:r>
            <a:r>
              <a:rPr lang="en-US" sz="2400" b="1" i="0" u="none" strike="noStrike" baseline="0" dirty="0">
                <a:effectLst/>
              </a:rPr>
              <a:t>on Product Success</a:t>
            </a:r>
            <a:endParaRPr lang="en-US" sz="2400" b="1" dirty="0">
              <a:solidFill>
                <a:srgbClr val="0153A5"/>
              </a:solidFill>
            </a:endParaRPr>
          </a:p>
        </c:rich>
      </c:tx>
      <c:layout>
        <c:manualLayout>
          <c:xMode val="edge"/>
          <c:yMode val="edge"/>
          <c:x val="0.16943730028685497"/>
          <c:y val="0"/>
        </c:manualLayout>
      </c:layout>
      <c:overlay val="0"/>
      <c:spPr>
        <a:noFill/>
        <a:ln>
          <a:noFill/>
        </a:ln>
        <a:effectLst/>
      </c:spPr>
      <c:txPr>
        <a:bodyPr rot="0" spcFirstLastPara="1" vertOverflow="ellipsis" vert="horz" wrap="square" anchor="ctr" anchorCtr="1"/>
        <a:lstStyle/>
        <a:p>
          <a:pPr>
            <a:lnSpc>
              <a:spcPct val="90000"/>
            </a:lnSpc>
            <a:defRPr sz="2400" b="1" i="0" u="none" strike="noStrike" kern="1200" spc="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manualLayout>
          <c:layoutTarget val="inner"/>
          <c:xMode val="edge"/>
          <c:yMode val="edge"/>
          <c:x val="0.11830686240604213"/>
          <c:y val="0.21423739061887692"/>
          <c:w val="0.86397980074158087"/>
          <c:h val="0.64692339315627623"/>
        </c:manualLayout>
      </c:layout>
      <c:barChart>
        <c:barDir val="col"/>
        <c:grouping val="stacked"/>
        <c:varyColors val="0"/>
        <c:ser>
          <c:idx val="0"/>
          <c:order val="0"/>
          <c:tx>
            <c:strRef>
              <c:f>Sheet1!$B$1</c:f>
              <c:strCache>
                <c:ptCount val="1"/>
                <c:pt idx="0">
                  <c:v>Series 1</c:v>
                </c:pt>
              </c:strCache>
            </c:strRef>
          </c:tx>
          <c:spPr>
            <a:solidFill>
              <a:srgbClr val="0153A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pPr>
                <a:endParaRPr lang="en-US"/>
              </a:p>
            </c:txPr>
            <c:dLblPos val="in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High</c:v>
                </c:pt>
                <c:pt idx="1">
                  <c:v>Moderate </c:v>
                </c:pt>
                <c:pt idx="2">
                  <c:v>Low</c:v>
                </c:pt>
              </c:strCache>
            </c:strRef>
          </c:cat>
          <c:val>
            <c:numRef>
              <c:f>Sheet1!$B$2:$B$4</c:f>
              <c:numCache>
                <c:formatCode>General</c:formatCode>
                <c:ptCount val="3"/>
                <c:pt idx="0">
                  <c:v>42.5</c:v>
                </c:pt>
                <c:pt idx="1">
                  <c:v>61.5</c:v>
                </c:pt>
                <c:pt idx="2">
                  <c:v>73.900000000000006</c:v>
                </c:pt>
              </c:numCache>
            </c:numRef>
          </c:val>
          <c:extLst>
            <c:ext xmlns:c16="http://schemas.microsoft.com/office/drawing/2014/chart" uri="{C3380CC4-5D6E-409C-BE32-E72D297353CC}">
              <c16:uniqueId val="{00000000-0084-44FF-ABEA-879436246D9C}"/>
            </c:ext>
          </c:extLst>
        </c:ser>
        <c:dLbls>
          <c:dLblPos val="inEnd"/>
          <c:showLegendKey val="0"/>
          <c:showVal val="1"/>
          <c:showCatName val="0"/>
          <c:showSerName val="0"/>
          <c:showPercent val="0"/>
          <c:showBubbleSize val="0"/>
        </c:dLbls>
        <c:gapWidth val="119"/>
        <c:overlap val="100"/>
        <c:axId val="172543120"/>
        <c:axId val="172543680"/>
      </c:barChart>
      <c:catAx>
        <c:axId val="17254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172543680"/>
        <c:crosses val="autoZero"/>
        <c:auto val="1"/>
        <c:lblAlgn val="ctr"/>
        <c:lblOffset val="100"/>
        <c:noMultiLvlLbl val="0"/>
      </c:catAx>
      <c:valAx>
        <c:axId val="172543680"/>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r>
                  <a:rPr lang="en-US" sz="1600">
                    <a:solidFill>
                      <a:schemeClr val="tx1"/>
                    </a:solidFill>
                  </a:rPr>
                  <a:t>Success rate (%)</a:t>
                </a:r>
              </a:p>
            </c:rich>
          </c:tx>
          <c:layout>
            <c:manualLayout>
              <c:xMode val="edge"/>
              <c:yMode val="edge"/>
              <c:x val="0"/>
              <c:y val="0.36283955584220567"/>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172543120"/>
        <c:crosses val="autoZero"/>
        <c:crossBetween val="between"/>
        <c:majorUnit val="50"/>
      </c:valAx>
      <c:spPr>
        <a:noFill/>
        <a:ln>
          <a:noFill/>
        </a:ln>
        <a:effectLst/>
      </c:spPr>
    </c:plotArea>
    <c:plotVisOnly val="1"/>
    <c:dispBlanksAs val="gap"/>
    <c:showDLblsOverMax val="0"/>
  </c:chart>
  <c:spPr>
    <a:noFill/>
    <a:ln>
      <a:noFill/>
    </a:ln>
    <a:effectLst/>
  </c:spPr>
  <c:txPr>
    <a:bodyPr/>
    <a:lstStyle/>
    <a:p>
      <a:pPr>
        <a:defRPr>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cap="none" spc="15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r>
              <a:rPr lang="en-US" sz="2400" cap="none" dirty="0">
                <a:solidFill>
                  <a:srgbClr val="0153A5"/>
                </a:solidFill>
              </a:rPr>
              <a:t>Resources Allocated At Each Stage Of NPD</a:t>
            </a:r>
          </a:p>
        </c:rich>
      </c:tx>
      <c:layout>
        <c:manualLayout>
          <c:xMode val="edge"/>
          <c:yMode val="edge"/>
          <c:x val="0.15901771336553946"/>
          <c:y val="1.4598056872190448E-2"/>
        </c:manualLayout>
      </c:layout>
      <c:overlay val="0"/>
      <c:spPr>
        <a:noFill/>
        <a:ln>
          <a:noFill/>
        </a:ln>
        <a:effectLst/>
      </c:spPr>
      <c:txPr>
        <a:bodyPr rot="0" spcFirstLastPara="1" vertOverflow="ellipsis" vert="horz" wrap="square" anchor="ctr" anchorCtr="1"/>
        <a:lstStyle/>
        <a:p>
          <a:pPr>
            <a:defRPr sz="2400" b="1" i="0" u="none" strike="noStrike" kern="1200" cap="none" spc="15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barChart>
        <c:barDir val="col"/>
        <c:grouping val="clustered"/>
        <c:varyColors val="0"/>
        <c:ser>
          <c:idx val="0"/>
          <c:order val="0"/>
          <c:tx>
            <c:strRef>
              <c:f>Sheet1!$B$1</c:f>
              <c:strCache>
                <c:ptCount val="1"/>
                <c:pt idx="0">
                  <c:v>Mean Expenditure ($000K)</c:v>
                </c:pt>
              </c:strCache>
            </c:strRef>
          </c:tx>
          <c:spPr>
            <a:solidFill>
              <a:srgbClr val="0153A5"/>
            </a:solid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Sheet1!$A$2:$A$4</c:f>
              <c:strCache>
                <c:ptCount val="3"/>
                <c:pt idx="0">
                  <c:v>Predevelopment activities</c:v>
                </c:pt>
                <c:pt idx="1">
                  <c:v>Product development &amp; product testing</c:v>
                </c:pt>
                <c:pt idx="2">
                  <c:v>commercialization</c:v>
                </c:pt>
              </c:strCache>
            </c:strRef>
          </c:cat>
          <c:val>
            <c:numRef>
              <c:f>Sheet1!$B$2:$B$4</c:f>
              <c:numCache>
                <c:formatCode>General</c:formatCode>
                <c:ptCount val="3"/>
                <c:pt idx="0">
                  <c:v>57</c:v>
                </c:pt>
                <c:pt idx="1">
                  <c:v>315.3</c:v>
                </c:pt>
                <c:pt idx="2">
                  <c:v>435.9</c:v>
                </c:pt>
              </c:numCache>
            </c:numRef>
          </c:val>
          <c:extLst>
            <c:ext xmlns:c16="http://schemas.microsoft.com/office/drawing/2014/chart" uri="{C3380CC4-5D6E-409C-BE32-E72D297353CC}">
              <c16:uniqueId val="{00000000-BD12-4B13-9BD5-E5EA42899BA5}"/>
            </c:ext>
          </c:extLst>
        </c:ser>
        <c:ser>
          <c:idx val="1"/>
          <c:order val="1"/>
          <c:tx>
            <c:strRef>
              <c:f>Sheet1!$C$1</c:f>
              <c:strCache>
                <c:ptCount val="1"/>
                <c:pt idx="0">
                  <c:v>Mean Person-Days</c:v>
                </c:pt>
              </c:strCache>
            </c:strRef>
          </c:tx>
          <c:spPr>
            <a:pattFill prst="narHorz">
              <a:fgClr>
                <a:schemeClr val="accent2"/>
              </a:fgClr>
              <a:bgClr>
                <a:schemeClr val="accent2">
                  <a:lumMod val="20000"/>
                  <a:lumOff val="80000"/>
                </a:schemeClr>
              </a:bgClr>
            </a:pattFill>
            <a:ln>
              <a:noFill/>
            </a:ln>
            <a:effectLst>
              <a:innerShdw blurRad="114300">
                <a:schemeClr val="accent2"/>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Sheet1!$A$2:$A$4</c:f>
              <c:strCache>
                <c:ptCount val="3"/>
                <c:pt idx="0">
                  <c:v>Predevelopment activities</c:v>
                </c:pt>
                <c:pt idx="1">
                  <c:v>Product development &amp; product testing</c:v>
                </c:pt>
                <c:pt idx="2">
                  <c:v>commercialization</c:v>
                </c:pt>
              </c:strCache>
            </c:strRef>
          </c:cat>
          <c:val>
            <c:numRef>
              <c:f>Sheet1!$C$2:$C$4</c:f>
              <c:numCache>
                <c:formatCode>General</c:formatCode>
                <c:ptCount val="3"/>
                <c:pt idx="0">
                  <c:v>148.4</c:v>
                </c:pt>
                <c:pt idx="1">
                  <c:v>553.20000000000005</c:v>
                </c:pt>
                <c:pt idx="2">
                  <c:v>203.8</c:v>
                </c:pt>
              </c:numCache>
            </c:numRef>
          </c:val>
          <c:extLst>
            <c:ext xmlns:c16="http://schemas.microsoft.com/office/drawing/2014/chart" uri="{C3380CC4-5D6E-409C-BE32-E72D297353CC}">
              <c16:uniqueId val="{00000001-BD12-4B13-9BD5-E5EA42899BA5}"/>
            </c:ext>
          </c:extLst>
        </c:ser>
        <c:dLbls>
          <c:dLblPos val="outEnd"/>
          <c:showLegendKey val="0"/>
          <c:showVal val="1"/>
          <c:showCatName val="0"/>
          <c:showSerName val="0"/>
          <c:showPercent val="0"/>
          <c:showBubbleSize val="0"/>
        </c:dLbls>
        <c:gapWidth val="164"/>
        <c:axId val="172960608"/>
        <c:axId val="172961168"/>
      </c:barChart>
      <c:catAx>
        <c:axId val="172960608"/>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172961168"/>
        <c:crosses val="autoZero"/>
        <c:auto val="1"/>
        <c:lblAlgn val="ctr"/>
        <c:lblOffset val="100"/>
        <c:noMultiLvlLbl val="0"/>
      </c:catAx>
      <c:valAx>
        <c:axId val="172961168"/>
        <c:scaling>
          <c:orientation val="minMax"/>
          <c:max val="600"/>
        </c:scaling>
        <c:delete val="0"/>
        <c:axPos val="l"/>
        <c:majorGridlines>
          <c:spPr>
            <a:ln>
              <a:solidFill>
                <a:schemeClr val="tx1">
                  <a:lumMod val="15000"/>
                  <a:lumOff val="85000"/>
                </a:schemeClr>
              </a:solidFill>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1729606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legend>
    <c:plotVisOnly val="1"/>
    <c:dispBlanksAs val="gap"/>
    <c:showDLblsOverMax val="0"/>
  </c:chart>
  <c:spPr>
    <a:noFill/>
    <a:ln>
      <a:noFill/>
    </a:ln>
    <a:effectLst/>
  </c:spPr>
  <c:txPr>
    <a:bodyPr/>
    <a:lstStyle/>
    <a:p>
      <a:pPr>
        <a:defRPr>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r>
              <a:rPr lang="en-US" b="1" dirty="0">
                <a:solidFill>
                  <a:srgbClr val="0153A5"/>
                </a:solidFill>
              </a:rPr>
              <a:t>Average Importance Ratings</a:t>
            </a:r>
          </a:p>
        </c:rich>
      </c:tx>
      <c:overlay val="0"/>
      <c:spPr>
        <a:noFill/>
        <a:ln>
          <a:noFill/>
        </a:ln>
        <a:effectLst/>
      </c:spPr>
      <c:txPr>
        <a:bodyPr rot="0" spcFirstLastPara="1" vertOverflow="ellipsis" vert="horz" wrap="square" anchor="ctr" anchorCtr="1"/>
        <a:lstStyle/>
        <a:p>
          <a:pPr>
            <a:defRPr sz="1862" b="1" i="0" u="none" strike="noStrike" kern="1200" spc="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barChart>
        <c:barDir val="bar"/>
        <c:grouping val="stacked"/>
        <c:varyColors val="0"/>
        <c:ser>
          <c:idx val="0"/>
          <c:order val="0"/>
          <c:tx>
            <c:strRef>
              <c:f>Sheet1!$B$1</c:f>
              <c:strCache>
                <c:ptCount val="1"/>
                <c:pt idx="0">
                  <c:v>Series 1</c:v>
                </c:pt>
              </c:strCache>
            </c:strRef>
          </c:tx>
          <c:spPr>
            <a:solidFill>
              <a:srgbClr val="0153A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Price</c:v>
                </c:pt>
                <c:pt idx="1">
                  <c:v>Quality of Food</c:v>
                </c:pt>
                <c:pt idx="2">
                  <c:v>Location</c:v>
                </c:pt>
                <c:pt idx="3">
                  <c:v>Décor</c:v>
                </c:pt>
              </c:strCache>
            </c:strRef>
          </c:cat>
          <c:val>
            <c:numRef>
              <c:f>Sheet1!$B$2:$B$5</c:f>
              <c:numCache>
                <c:formatCode>General</c:formatCode>
                <c:ptCount val="4"/>
                <c:pt idx="0">
                  <c:v>6.2</c:v>
                </c:pt>
                <c:pt idx="1">
                  <c:v>7.1</c:v>
                </c:pt>
                <c:pt idx="2">
                  <c:v>6.5</c:v>
                </c:pt>
                <c:pt idx="3">
                  <c:v>5.7</c:v>
                </c:pt>
              </c:numCache>
            </c:numRef>
          </c:val>
          <c:extLst>
            <c:ext xmlns:c16="http://schemas.microsoft.com/office/drawing/2014/chart" uri="{C3380CC4-5D6E-409C-BE32-E72D297353CC}">
              <c16:uniqueId val="{00000000-5266-411D-8C06-9709B2A5AF47}"/>
            </c:ext>
          </c:extLst>
        </c:ser>
        <c:dLbls>
          <c:dLblPos val="inEnd"/>
          <c:showLegendKey val="0"/>
          <c:showVal val="1"/>
          <c:showCatName val="0"/>
          <c:showSerName val="0"/>
          <c:showPercent val="0"/>
          <c:showBubbleSize val="0"/>
        </c:dLbls>
        <c:gapWidth val="150"/>
        <c:overlap val="100"/>
        <c:axId val="175325184"/>
        <c:axId val="175325744"/>
      </c:barChart>
      <c:catAx>
        <c:axId val="1753251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175325744"/>
        <c:crosses val="autoZero"/>
        <c:auto val="1"/>
        <c:lblAlgn val="ctr"/>
        <c:lblOffset val="100"/>
        <c:noMultiLvlLbl val="0"/>
      </c:catAx>
      <c:valAx>
        <c:axId val="175325744"/>
        <c:scaling>
          <c:orientation val="minMax"/>
          <c:max val="1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175325184"/>
        <c:crosses val="autoZero"/>
        <c:crossBetween val="between"/>
        <c:majorUnit val="5"/>
      </c:valAx>
      <c:spPr>
        <a:noFill/>
        <a:ln>
          <a:noFill/>
        </a:ln>
        <a:effectLst/>
      </c:spPr>
    </c:plotArea>
    <c:plotVisOnly val="1"/>
    <c:dispBlanksAs val="gap"/>
    <c:showDLblsOverMax val="0"/>
  </c:chart>
  <c:spPr>
    <a:noFill/>
    <a:ln>
      <a:noFill/>
    </a:ln>
    <a:effectLst/>
  </c:spPr>
  <c:txPr>
    <a:bodyPr/>
    <a:lstStyle/>
    <a:p>
      <a:pPr>
        <a:defRPr>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8.w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17:28:38.535"/>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1 100,'199'16,"-60"-2,-3 4,-13-2,-42-9,121 5,581-12,-671-9,0 1,11 9,96-2,-151-7,9 0,-17 7,93-5,-65 2,51-5,-132 8,-3 1,0 0,0-1,0 0,0 0,7-3,-11 4,1 0,-1 0,0 0,0 0,0 0,0 0,0 0,0 0,0 0,0 0,0 0,0 0,0 0,0 0,0 0,0 0,0 0,0 0,0 0,0 0,0 0,0 0,0 0,0 0,0 0,0 0,0 0,0 0,0-1,0 1,0 0,0 0,0 0,0 0,0 0,0 0,0 0,0 0,0 0,0 0,0 0,0 0,0 0,0 0,0 0,0 0,0 0,0 0,0 0,0 0,0 0,0-1,0 1,0 0,0 0,0 0,0 0,0 0,0 0,0 0,0 0,0 0,0 0,0 0,0 0,0 0,-1 0,-5-2,-8 0,-91 1,-47-4,142 4,-409-36,199 20,-35-2,-474 15,410 5,-235-1,1193-15,-166 1,554 10,-622 5,-388-1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17:28:41.64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0 112,'2390'0,"-2193"-8,-65 1,-86 4,62-14,-38 6,-30 7,0 2,45 3,-19 1,-21-3,-25 0,-1 0,1 2,0 0,29 6,-49-7,1 0,-1 0,0 0,0 0,0 0,0 0,1 0,-1 0,0 0,0 0,0 0,0 0,0 0,1 0,-1 0,0 1,0-1,0 0,0 0,0 0,1 0,-1 0,0 0,0 0,0 0,0 0,0 1,0-1,0 0,0 0,1 0,-1 0,0 0,0 0,0 1,0-1,0 0,0 0,0 0,0 1,-7 1,-13 1,-295 0,184-5,-974 2,771-8,45 0,-358 7,420 2,630 6,-81 1,-311-8,1173 1,-859-20,-266 11,88 1,-140 7,-1 0,1-1,8-1,-14 2,-1 0,0 0,0 0,0 0,0 0,0 0,0 0,0 0,1 0,-1 0,0 0,0 0,0 0,0 0,0 0,0 0,0 0,1 0,-1 0,0 0,0-1,0 1,0 0,0 0,0 0,0 0,0 0,0 0,0 0,0 0,0 0,1-1,-1 1,0 0,0 0,0 0,0 0,0 0,0 0,0-1,0 1,0 0,0 0,0 0,0 0,0 0,0 0,-1 0,1-1,0 1,0 0,0 0,0 0,-8-7,-17-5,21 10,-32-14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17:28:43.778"/>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138 18,'2846'0,"-2802"-2,52-9,-65 7,-87 4,12-1,-2048 2,1130-1,2232 10,-1124-6,339 0,-438-7,-18-1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17:28:50.301"/>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1 19,'28'0,"1"-2,36-6,-19 3,0 1,73 5,-45 1,702-2,-750 1,51 10,-15-1,61 9,37 4,155-19,-179-6,396 2,-523-1,0 0,1 0,-1-1,0-1,14-5,-11 4,0 0,18-2,66 0,-66 5,48-6,-44 3,1 2,47 1,-46 2,-18-1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17:28:53.107"/>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0 68,'108'1,"122"-2,-123-7,42-1,-39 1,-12 1,-8-2,0 0,3 1,3 0,526 7,-299 2,-236 1,0 3,170 34,-15-7,-212-30,86 12,-59-8,-1-3,67-4,-35-1,-70 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22:18:17.224"/>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234 310,'52'1,"1"3,63 12,193 22,-130-20,145 27,-63-8,-152-26,167-4,-121-9,149-5,-35-2,-109 5,-12-6,18 1,114-1,95-1,-354 11,0-2,1 0,-1-1,40-12,-41 9,1 2,0 1,0 0,33 1,86 10,-57-2,170 3,-543-19,151 4,-720-64,816 66,-859-67,-4 52,743 25,1 6,-247 52,359-53,-58 12,59-18,1-3,-52-3,31-1,-4 1,57-2,14-1,8-3,3 1,0 1,1 1,0 0,-1 0,1 1,0 0,16-2,0-1,110-22,56-5,51 3,46 0,2279-70,-2512 100,67 3,-110-1,0 1,0 0,15 6,2 0,225 47,-115-29,-105-19,-18-3,-1-2,1 0,26 2,-34-7,-17-1,-13-1,-1 2,-41-1,30 3,-1332-21,-1 20,932 1,-657 63,1023-57,65-6,-1 0,1 0,0 0,-1 0,1-1,-4 0,6 1,1 0,0 0,0-1,0 1,0 0,-1 0,1 0,0 0,0 0,0 0,0 0,0 0,-1-1,1 1,0 0,0 0,0 0,0 0,0 0,0-1,0 1,0 0,-1 0,1 0,0 0,0-1,0 1,0 0,0 0,0 0,0 0,0-1,0 1,0 0,0 0,0 0,0-1,11-8,-1 3,1 0,0 1,0 0,13-3,58-13,76-7,59-1,60 5,54 5,47 7,1700 4,-2023 8,114-2,-150 0,-16 1,-3 0,-29-2,-781-41,-9 54,239 65,13 48,474-100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22:18:25.100"/>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1 80,'324'0,"-289"-2,36-6,24-1,-45 8,-11 1,52-7,13-9,145-2,-176 18,198-10,81 1,-227 10,1787-1,-1902 0,80 4,-82-3,0 0,0 1,0 0,0 0,0 1,-1-1,1 2,12 7,-17-9,0 1,0 0,0 0,0 0,0 1,-1-1,4 7,-4-7,-1 0,1 0,0-1,0 1,0-1,0 1,0-1,0 0,1 1,-1-1,1-1,0 1,0 0,3 1,20 5,0-1,0-2,33 4,-34-6,-7-2,-13-1,-1 0,1 1,-1-1,1 1,-1 0,1 0,4 2,-9-3,0 0,0 0,0 0,0 0,0 0,0 0,0 0,0 1,0-1,0 0,0 0,0 0,1 0,-1 0,0 0,0 0,0 0,0 0,0 0,0 0,0 0,0 0,0 1,0-1,0 0,0 0,0 0,0 0,0 0,0 0,0 0,0 0,0 0,-1 0,1 0,0 0,0 0,0 1,0-1,0 0,0 0,0 0,0 0,0 0,0 0,0 0,0 0,0 0,0 0,0 0,0 0,0 0,-1 0,1 0,0 0,0 0,0 0,-8 4,-9 1,-42 0,21-4</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22:18:26.846"/>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0 218,'1540'0,"-1306"-19,-72 2,175-7,-165 6,-4 1,84-13,-151 15,130-3,-96 9,-46 2,-75 5,1 0,-1-1,0-1,17-6,-16 5,0 1,0 0,27-3,215 4,-135 5,-63-2,62 1,-108 0,-1 1,19 5,-28-6,10 2</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22:18:29.597"/>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0 0,'446'8,"84"4,-210 7,-54-1,58-17,19 0,-171 8,37 2,25-11,-231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22:18:31.086"/>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1 42,'1'-1,"0"-1,0 1,0 0,0 0,0 0,0 0,0 0,1 0,-1 0,0 0,1 0,-1 0,1 1,-1-1,1 1,2-1,3-3,2 0,0 1,1-1,-1 2,1-1,-1 1,20-1,62 2,-48 2,1784 1,-1012-3,-798 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22:18:33.599"/>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1 81,'9'0,"-1"0,0 0,0 0,0-1,0 0,15-4,33-13,1 2,1 3,1 3,-1 2,85 0,1236 9,-1312 2,77 14,-6-1,30-10,-155-5,-13 0,0-1,0 0,0 1,0-1,0 0,0 1,0-1,0 0,0 1,0-1,0 0,-1 1,1-1,0 0,0 0,0 1,-1-1,1 0,0 0,0 1,0-1,-1 0,1 0,0 1,-1-1,1 0,0 0,0 0,-1 0,1 1,-1-1,-9 8</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22:18:35.508"/>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1 52,'4'0,"-1"-1,1 1,0-1,-1 0,7-2,8-3,28 1,0 1,74 4,-51 1,-16-1,74 1,130-16,-182 5,1 3,149 6,224 15,-246-5,-35 0,420-7,-338-3,-297 1,16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22:18:36.934"/>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1 1,'657'13,"-482"-8,78 3,315 4,89-12,-619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22:18:39.001"/>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0 56,'42'0,"810"12,-196-4,-494-8,51-19,-59 3,37 12,49-4,206-4,-324 13,-105-2,0-1,0 0,0-1,17-6,-66 13,7 4</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22:18:40.660"/>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1 99,'1212'0,"-876"-18,-271 9,-32 3,36 0,478 5,-270 2,-184 1,105-5,-85-16,-80 12,65-6,-15 11,49-3,169-7,-268 11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22:18:42.182"/>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0 0,'4'0,"3"0,9 0,3 0,7 0,7 0,13 0,17 7,19 5,25 7,24 8,17 1,-8-2,-20-7,-31-6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B42131-FCBC-479E-9136-37D6FA2E1A18}" type="datetimeFigureOut">
              <a:rPr lang="en-US" smtClean="0"/>
              <a:t>3/29/2022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C1B37C-F433-4F73-84FC-16DD1EFE37C9}" type="slidenum">
              <a:rPr lang="en-US" smtClean="0"/>
              <a:t>‹#›</a:t>
            </a:fld>
            <a:endParaRPr lang="en-US"/>
          </a:p>
        </p:txBody>
      </p:sp>
    </p:spTree>
    <p:extLst>
      <p:ext uri="{BB962C8B-B14F-4D97-AF65-F5344CB8AC3E}">
        <p14:creationId xmlns:p14="http://schemas.microsoft.com/office/powerpoint/2010/main" val="3289949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3" Type="http://schemas.openxmlformats.org/officeDocument/2006/relationships/hyperlink" Target="https://www.netsolutions.com/insights/digital-customer-experience-management-cxm/" TargetMode="External"/><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s://www.netsolutions.com/insights/digital-customer-experience-management-cxm/" TargetMode="External"/><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www.netsolutions.com/insights/digital-customer-experience-management-cxm/" TargetMode="External"/><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nSpc>
                <a:spcPct val="70000"/>
              </a:lnSpc>
            </a:pPr>
            <a:r>
              <a:rPr lang="en-US" altLang="en-US" sz="1000" dirty="0"/>
              <a:t>We focus on conjoint analysis here for two reasons—it is a widely used tool and it supports customer value assessment (Ch 2), segmentation (Ch 3), new product forecasting (Chapter 5) as well as product design decisions (here)</a:t>
            </a:r>
          </a:p>
          <a:p>
            <a:pPr>
              <a:lnSpc>
                <a:spcPct val="70000"/>
              </a:lnSpc>
            </a:pPr>
            <a:endParaRPr lang="en-US" altLang="en-US" sz="1000" dirty="0"/>
          </a:p>
          <a:p>
            <a:pPr>
              <a:lnSpc>
                <a:spcPct val="70000"/>
              </a:lnSpc>
            </a:pPr>
            <a:r>
              <a:rPr lang="en-US" altLang="en-US" sz="1000" dirty="0"/>
              <a:t>We introduce conjoint analysis as a </a:t>
            </a:r>
            <a:r>
              <a:rPr lang="en-US" altLang="en-US" sz="1000" dirty="0" err="1"/>
              <a:t>decompositional</a:t>
            </a:r>
            <a:r>
              <a:rPr lang="en-US" altLang="en-US" sz="1000" dirty="0"/>
              <a:t> approach, indicating that by providing a series of holistic product-concept ratings, an individual provides information that allows us to decompose those ratings into a series of part-worth ratings or utilities. We illustrate this idea first with restaurant choice and pizza design examples that show how the process allows us to assign economic value to feature alternatives. </a:t>
            </a:r>
          </a:p>
          <a:p>
            <a:pPr>
              <a:lnSpc>
                <a:spcPct val="70000"/>
              </a:lnSpc>
            </a:pPr>
            <a:endParaRPr lang="en-US" altLang="en-US" sz="1000" dirty="0"/>
          </a:p>
          <a:p>
            <a:pPr>
              <a:lnSpc>
                <a:spcPct val="70000"/>
              </a:lnSpc>
            </a:pPr>
            <a:r>
              <a:rPr lang="en-US" altLang="en-US" sz="1000" dirty="0"/>
              <a:t>We have found it useful to introduce the software during the class and go through the following features of the software while evaluating some product of interest to the class like local night spots, restaurants, or the like: </a:t>
            </a:r>
          </a:p>
          <a:p>
            <a:pPr lvl="1">
              <a:lnSpc>
                <a:spcPct val="70000"/>
              </a:lnSpc>
              <a:buFontTx/>
              <a:buChar char="•"/>
            </a:pPr>
            <a:r>
              <a:rPr lang="en-US" altLang="en-US" sz="1000" dirty="0"/>
              <a:t>Designing the study (determining the features and the levels and the bundles to be evaluated). </a:t>
            </a:r>
          </a:p>
          <a:p>
            <a:pPr lvl="1">
              <a:lnSpc>
                <a:spcPct val="70000"/>
              </a:lnSpc>
              <a:buFontTx/>
              <a:buChar char="•"/>
            </a:pPr>
            <a:r>
              <a:rPr lang="en-US" altLang="en-US" sz="1000" dirty="0"/>
              <a:t>Obtaining data (get a class member to do this). </a:t>
            </a:r>
          </a:p>
          <a:p>
            <a:pPr lvl="1">
              <a:lnSpc>
                <a:spcPct val="70000"/>
              </a:lnSpc>
              <a:buFontTx/>
              <a:buChar char="•"/>
            </a:pPr>
            <a:r>
              <a:rPr lang="en-US" altLang="en-US" sz="1000" dirty="0"/>
              <a:t>Evaluating options . </a:t>
            </a:r>
          </a:p>
          <a:p>
            <a:pPr lvl="1">
              <a:lnSpc>
                <a:spcPct val="70000"/>
              </a:lnSpc>
              <a:buFontTx/>
              <a:buChar char="•"/>
            </a:pPr>
            <a:endParaRPr lang="en-US" altLang="en-US" sz="1000" dirty="0"/>
          </a:p>
          <a:p>
            <a:pPr>
              <a:lnSpc>
                <a:spcPct val="70000"/>
              </a:lnSpc>
            </a:pPr>
            <a:r>
              <a:rPr lang="en-US" altLang="en-US" sz="1000" dirty="0"/>
              <a:t>You should show how to translate these part-</a:t>
            </a:r>
            <a:r>
              <a:rPr lang="en-US" altLang="en-US" sz="1000" dirty="0" err="1"/>
              <a:t>worths</a:t>
            </a:r>
            <a:r>
              <a:rPr lang="en-US" altLang="en-US" sz="1000" dirty="0"/>
              <a:t> into market-share estimates against existing products. This will raise questions such as “Which share rule is right?” (Depends on the product category) and Will I see this share?” (Probably not—as with ASSESSOR, this assumes complete awareness and consideration and is a long-run projection). The students will also note that the part-</a:t>
            </a:r>
            <a:r>
              <a:rPr lang="en-US" altLang="en-US" sz="1000" dirty="0" err="1"/>
              <a:t>worths</a:t>
            </a:r>
            <a:r>
              <a:rPr lang="en-US" altLang="en-US" sz="1000" dirty="0"/>
              <a:t> differ widely amongst respondents. Compare this to what they got with ABB if you did that case with the logit choice model.   Conjoint give utilities at the individual level, while logit can only give utilities at the segment or whole market level. </a:t>
            </a:r>
          </a:p>
          <a:p>
            <a:pPr>
              <a:lnSpc>
                <a:spcPct val="70000"/>
              </a:lnSpc>
            </a:pPr>
            <a:endParaRPr lang="en-US" altLang="en-US" sz="1000" dirty="0"/>
          </a:p>
          <a:p>
            <a:pPr>
              <a:lnSpc>
                <a:spcPct val="70000"/>
              </a:lnSpc>
            </a:pPr>
            <a:r>
              <a:rPr lang="en-US" altLang="en-US" sz="1000" dirty="0"/>
              <a:t>The ability to look at individual utilities raises the question about whether we should be building a product for the average customer or only for a segment. You should ask, “What tools do we have to see if there are segments, you should ask?” Use the </a:t>
            </a:r>
            <a:r>
              <a:rPr lang="en-US" altLang="en-US" sz="1000" dirty="0" err="1"/>
              <a:t>sementation</a:t>
            </a:r>
            <a:r>
              <a:rPr lang="en-US" altLang="en-US" sz="1000" dirty="0"/>
              <a:t> and classification software to determine value-based market segments, sort the customers appropriately and then the class can see if the best product for the market as a whole is best for the selected segments. </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1</a:t>
            </a:fld>
            <a:endParaRPr lang="en-US"/>
          </a:p>
        </p:txBody>
      </p:sp>
    </p:spTree>
    <p:extLst>
      <p:ext uri="{BB962C8B-B14F-4D97-AF65-F5344CB8AC3E}">
        <p14:creationId xmlns:p14="http://schemas.microsoft.com/office/powerpoint/2010/main" val="2338379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defTabSz="912813">
              <a:lnSpc>
                <a:spcPct val="100000"/>
              </a:lnSpc>
              <a:spcBef>
                <a:spcPct val="0"/>
              </a:spcBef>
            </a:pPr>
            <a:r>
              <a:rPr lang="en-US" altLang="en-US" dirty="0">
                <a:latin typeface="Times New Roman" pitchFamily="18" charset="0"/>
              </a:rPr>
              <a:t>The McKinsey report is based on the following influential paper that appeared in 1983.  The reported figure is an average and varies by product category.</a:t>
            </a:r>
          </a:p>
          <a:p>
            <a:pPr defTabSz="912813">
              <a:lnSpc>
                <a:spcPct val="100000"/>
              </a:lnSpc>
              <a:spcBef>
                <a:spcPct val="0"/>
              </a:spcBef>
            </a:pPr>
            <a:r>
              <a:rPr lang="en-US" altLang="en-US" dirty="0" err="1">
                <a:latin typeface="Times New Roman" pitchFamily="18" charset="0"/>
              </a:rPr>
              <a:t>Reinertsen</a:t>
            </a:r>
            <a:r>
              <a:rPr lang="en-US" altLang="en-US" dirty="0">
                <a:latin typeface="Times New Roman" pitchFamily="18" charset="0"/>
              </a:rPr>
              <a:t>, Donald (1983), Whodunit? The search for new product killers, Electronic Business, Vol. 9, p. 62-65.</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7</a:t>
            </a:fld>
            <a:endParaRPr lang="en-US"/>
          </a:p>
        </p:txBody>
      </p:sp>
      <p:sp>
        <p:nvSpPr>
          <p:cNvPr id="5" name="TextBox 4">
            <a:extLst>
              <a:ext uri="{FF2B5EF4-FFF2-40B4-BE49-F238E27FC236}">
                <a16:creationId xmlns:a16="http://schemas.microsoft.com/office/drawing/2014/main" id="{EB8519F2-9575-4347-BF31-7693E050DFBD}"/>
              </a:ext>
            </a:extLst>
          </p:cNvPr>
          <p:cNvSpPr txBox="1"/>
          <p:nvPr/>
        </p:nvSpPr>
        <p:spPr>
          <a:xfrm>
            <a:off x="1334386" y="3750666"/>
            <a:ext cx="4293163" cy="307777"/>
          </a:xfrm>
          <a:prstGeom prst="rect">
            <a:avLst/>
          </a:prstGeom>
          <a:noFill/>
        </p:spPr>
        <p:txBody>
          <a:bodyPr wrap="none" rtlCol="0">
            <a:spAutoFit/>
          </a:bodyPr>
          <a:lstStyle/>
          <a:p>
            <a:r>
              <a:rPr lang="en-US" sz="700" dirty="0"/>
              <a:t>*</a:t>
            </a:r>
            <a:r>
              <a:rPr lang="en-US" altLang="en-US" sz="700" dirty="0" err="1">
                <a:latin typeface="Times New Roman" pitchFamily="18" charset="0"/>
              </a:rPr>
              <a:t>Reinertsen</a:t>
            </a:r>
            <a:r>
              <a:rPr lang="en-US" altLang="en-US" sz="700" dirty="0">
                <a:latin typeface="Times New Roman" pitchFamily="18" charset="0"/>
              </a:rPr>
              <a:t>, Donald (1983), Whodunit? The search for new product killers, Electronic Business, Vol. 9, p. 62-65.</a:t>
            </a:r>
          </a:p>
          <a:p>
            <a:endParaRPr lang="en-US" sz="700" dirty="0"/>
          </a:p>
        </p:txBody>
      </p:sp>
    </p:spTree>
    <p:extLst>
      <p:ext uri="{BB962C8B-B14F-4D97-AF65-F5344CB8AC3E}">
        <p14:creationId xmlns:p14="http://schemas.microsoft.com/office/powerpoint/2010/main" val="799643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8</a:t>
            </a:fld>
            <a:endParaRPr lang="en-US"/>
          </a:p>
        </p:txBody>
      </p:sp>
    </p:spTree>
    <p:extLst>
      <p:ext uri="{BB962C8B-B14F-4D97-AF65-F5344CB8AC3E}">
        <p14:creationId xmlns:p14="http://schemas.microsoft.com/office/powerpoint/2010/main" val="2901178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9</a:t>
            </a:fld>
            <a:endParaRPr lang="en-US"/>
          </a:p>
        </p:txBody>
      </p:sp>
    </p:spTree>
    <p:extLst>
      <p:ext uri="{BB962C8B-B14F-4D97-AF65-F5344CB8AC3E}">
        <p14:creationId xmlns:p14="http://schemas.microsoft.com/office/powerpoint/2010/main" val="295848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10</a:t>
            </a:fld>
            <a:endParaRPr lang="en-US"/>
          </a:p>
        </p:txBody>
      </p:sp>
    </p:spTree>
    <p:extLst>
      <p:ext uri="{BB962C8B-B14F-4D97-AF65-F5344CB8AC3E}">
        <p14:creationId xmlns:p14="http://schemas.microsoft.com/office/powerpoint/2010/main" val="2941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Although design has great impact on a product’s costs and success, it does not get as high a level of resources it deserves.</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11</a:t>
            </a:fld>
            <a:endParaRPr lang="en-US"/>
          </a:p>
        </p:txBody>
      </p:sp>
    </p:spTree>
    <p:extLst>
      <p:ext uri="{BB962C8B-B14F-4D97-AF65-F5344CB8AC3E}">
        <p14:creationId xmlns:p14="http://schemas.microsoft.com/office/powerpoint/2010/main" val="827503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 </a:t>
            </a:r>
            <a:r>
              <a:rPr lang="en-US"/>
              <a:t>is incorrect!</a:t>
            </a:r>
          </a:p>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24</a:t>
            </a:fld>
            <a:endParaRPr lang="en-US"/>
          </a:p>
        </p:txBody>
      </p:sp>
    </p:spTree>
    <p:extLst>
      <p:ext uri="{BB962C8B-B14F-4D97-AF65-F5344CB8AC3E}">
        <p14:creationId xmlns:p14="http://schemas.microsoft.com/office/powerpoint/2010/main" val="930343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25</a:t>
            </a:fld>
            <a:endParaRPr lang="en-US"/>
          </a:p>
        </p:txBody>
      </p:sp>
    </p:spTree>
    <p:extLst>
      <p:ext uri="{BB962C8B-B14F-4D97-AF65-F5344CB8AC3E}">
        <p14:creationId xmlns:p14="http://schemas.microsoft.com/office/powerpoint/2010/main" val="18890269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26</a:t>
            </a:fld>
            <a:endParaRPr lang="en-US"/>
          </a:p>
        </p:txBody>
      </p:sp>
    </p:spTree>
    <p:extLst>
      <p:ext uri="{BB962C8B-B14F-4D97-AF65-F5344CB8AC3E}">
        <p14:creationId xmlns:p14="http://schemas.microsoft.com/office/powerpoint/2010/main" val="3470855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28</a:t>
            </a:fld>
            <a:endParaRPr lang="en-US"/>
          </a:p>
        </p:txBody>
      </p:sp>
    </p:spTree>
    <p:extLst>
      <p:ext uri="{BB962C8B-B14F-4D97-AF65-F5344CB8AC3E}">
        <p14:creationId xmlns:p14="http://schemas.microsoft.com/office/powerpoint/2010/main" val="1490998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31</a:t>
            </a:fld>
            <a:endParaRPr lang="en-US"/>
          </a:p>
        </p:txBody>
      </p:sp>
    </p:spTree>
    <p:extLst>
      <p:ext uri="{BB962C8B-B14F-4D97-AF65-F5344CB8AC3E}">
        <p14:creationId xmlns:p14="http://schemas.microsoft.com/office/powerpoint/2010/main" val="1039227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32</a:t>
            </a:fld>
            <a:endParaRPr lang="en-US"/>
          </a:p>
        </p:txBody>
      </p:sp>
    </p:spTree>
    <p:extLst>
      <p:ext uri="{BB962C8B-B14F-4D97-AF65-F5344CB8AC3E}">
        <p14:creationId xmlns:p14="http://schemas.microsoft.com/office/powerpoint/2010/main" val="3366638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Here, it is important to insist on the fact that any factor that is not “coded” into an attribute is irrelevant.</a:t>
            </a:r>
          </a:p>
          <a:p>
            <a:endParaRPr lang="en-US" dirty="0"/>
          </a:p>
          <a:p>
            <a:r>
              <a:rPr lang="en-US" dirty="0"/>
              <a:t>For instance, whether the vacation is sold by </a:t>
            </a:r>
            <a:r>
              <a:rPr lang="en-US" dirty="0" err="1"/>
              <a:t>JetAir</a:t>
            </a:r>
            <a:r>
              <a:rPr lang="en-US" dirty="0"/>
              <a:t> or Air France doesn’t matter, because “Brand” is not an attribute. People are indifferent between the two.</a:t>
            </a:r>
          </a:p>
          <a:p>
            <a:endParaRPr lang="en-US" dirty="0"/>
          </a:p>
          <a:p>
            <a:r>
              <a:rPr lang="en-US" dirty="0"/>
              <a:t>It’s hence very important to well define the correct attributes and attribute levels when you design a conjoint study, if you want to correctly capture preferences.</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33</a:t>
            </a:fld>
            <a:endParaRPr lang="en-US"/>
          </a:p>
        </p:txBody>
      </p:sp>
    </p:spTree>
    <p:extLst>
      <p:ext uri="{BB962C8B-B14F-4D97-AF65-F5344CB8AC3E}">
        <p14:creationId xmlns:p14="http://schemas.microsoft.com/office/powerpoint/2010/main" val="30531056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Here, insist on the fact that to get reliable estimates of these numbers is the real trick… And we will get there later.</a:t>
            </a:r>
          </a:p>
          <a:p>
            <a:endParaRPr lang="en-US" dirty="0"/>
          </a:p>
          <a:p>
            <a:endParaRPr lang="en-US" dirty="0"/>
          </a:p>
          <a:p>
            <a:r>
              <a:rPr lang="en-US" dirty="0"/>
              <a:t>A few questions to ask here:</a:t>
            </a:r>
          </a:p>
          <a:p>
            <a:endParaRPr lang="en-US" dirty="0"/>
          </a:p>
          <a:p>
            <a:pPr>
              <a:buFontTx/>
              <a:buChar char="•"/>
            </a:pPr>
            <a:r>
              <a:rPr lang="en-US" dirty="0"/>
              <a:t> Do this customer prefer the Beach or the Mountain?</a:t>
            </a:r>
          </a:p>
          <a:p>
            <a:pPr>
              <a:buFontTx/>
              <a:buChar char="•"/>
            </a:pPr>
            <a:r>
              <a:rPr lang="en-US" dirty="0"/>
              <a:t> Do this customer prefer Plane or Bus?</a:t>
            </a:r>
          </a:p>
          <a:p>
            <a:pPr>
              <a:buFontTx/>
              <a:buChar char="•"/>
            </a:pPr>
            <a:r>
              <a:rPr lang="en-US" dirty="0"/>
              <a:t> What’s most important for this customer? Transportation or Destination? (transportation)</a:t>
            </a:r>
          </a:p>
          <a:p>
            <a:pPr>
              <a:buFontTx/>
              <a:buChar char="•"/>
            </a:pPr>
            <a:r>
              <a:rPr lang="en-US" dirty="0"/>
              <a:t> If the trip in bus costs 600 €, is this customer willing to pay 200 € more to go by plane? (yes, gains 5 preference points in the process)</a:t>
            </a:r>
          </a:p>
          <a:p>
            <a:pPr>
              <a:buFontTx/>
              <a:buChar char="•"/>
            </a:pPr>
            <a:r>
              <a:rPr lang="en-US" dirty="0"/>
              <a:t> If vacations to Mountain costs 600 €, is this customer willing to pay 200 € more to go to the Beach? (he’s indifferent)</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34</a:t>
            </a:fld>
            <a:endParaRPr lang="en-US"/>
          </a:p>
        </p:txBody>
      </p:sp>
    </p:spTree>
    <p:extLst>
      <p:ext uri="{BB962C8B-B14F-4D97-AF65-F5344CB8AC3E}">
        <p14:creationId xmlns:p14="http://schemas.microsoft.com/office/powerpoint/2010/main" val="2493735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Clearly insist that most preferred items are not always bought, for various reasons (randomness, variety seeking) – we’ll talk about that in details later.</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35</a:t>
            </a:fld>
            <a:endParaRPr lang="en-US"/>
          </a:p>
        </p:txBody>
      </p:sp>
    </p:spTree>
    <p:extLst>
      <p:ext uri="{BB962C8B-B14F-4D97-AF65-F5344CB8AC3E}">
        <p14:creationId xmlns:p14="http://schemas.microsoft.com/office/powerpoint/2010/main" val="1679663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36</a:t>
            </a:fld>
            <a:endParaRPr lang="en-US"/>
          </a:p>
        </p:txBody>
      </p:sp>
    </p:spTree>
    <p:extLst>
      <p:ext uri="{BB962C8B-B14F-4D97-AF65-F5344CB8AC3E}">
        <p14:creationId xmlns:p14="http://schemas.microsoft.com/office/powerpoint/2010/main" val="2241201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If you ask the following question to a consumer:</a:t>
            </a:r>
          </a:p>
          <a:p>
            <a:endParaRPr lang="en-US" dirty="0"/>
          </a:p>
          <a:p>
            <a:r>
              <a:rPr lang="en-US" dirty="0"/>
              <a:t>“You have two shirts. They are absolutely identical on all dimensions, quality, color, everything. One has a Lacoste logo, the other does not. How much more are you willing to pay for the one with the Lacoste logo?”</a:t>
            </a:r>
          </a:p>
          <a:p>
            <a:endParaRPr lang="en-US" dirty="0"/>
          </a:p>
          <a:p>
            <a:r>
              <a:rPr lang="en-US" dirty="0"/>
              <a:t>Most people will underestimate the real value they would be willing to pay – consciously or not. You can’t measure how much the attribute “brand” is worth directly, you need indirect methods. That’s what we explain next.</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37</a:t>
            </a:fld>
            <a:endParaRPr lang="en-US"/>
          </a:p>
        </p:txBody>
      </p:sp>
    </p:spTree>
    <p:extLst>
      <p:ext uri="{BB962C8B-B14F-4D97-AF65-F5344CB8AC3E}">
        <p14:creationId xmlns:p14="http://schemas.microsoft.com/office/powerpoint/2010/main" val="3353826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Respondents rate products as a whole. It will indirectly give more precise estimates.</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38</a:t>
            </a:fld>
            <a:endParaRPr lang="en-US"/>
          </a:p>
        </p:txBody>
      </p:sp>
    </p:spTree>
    <p:extLst>
      <p:ext uri="{BB962C8B-B14F-4D97-AF65-F5344CB8AC3E}">
        <p14:creationId xmlns:p14="http://schemas.microsoft.com/office/powerpoint/2010/main" val="1721992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39</a:t>
            </a:fld>
            <a:endParaRPr lang="en-US"/>
          </a:p>
        </p:txBody>
      </p:sp>
    </p:spTree>
    <p:extLst>
      <p:ext uri="{BB962C8B-B14F-4D97-AF65-F5344CB8AC3E}">
        <p14:creationId xmlns:p14="http://schemas.microsoft.com/office/powerpoint/2010/main" val="4220459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40</a:t>
            </a:fld>
            <a:endParaRPr lang="en-US"/>
          </a:p>
        </p:txBody>
      </p:sp>
    </p:spTree>
    <p:extLst>
      <p:ext uri="{BB962C8B-B14F-4D97-AF65-F5344CB8AC3E}">
        <p14:creationId xmlns:p14="http://schemas.microsoft.com/office/powerpoint/2010/main" val="18924451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The next slides show step by step how customers’ ratings are input into a regression analysis.</a:t>
            </a:r>
          </a:p>
          <a:p>
            <a:endParaRPr lang="en-US" dirty="0"/>
          </a:p>
          <a:p>
            <a:r>
              <a:rPr lang="en-US" dirty="0"/>
              <a:t>First, put a 1 if the level is present, 0 if not.</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41</a:t>
            </a:fld>
            <a:endParaRPr lang="en-US"/>
          </a:p>
        </p:txBody>
      </p:sp>
    </p:spTree>
    <p:extLst>
      <p:ext uri="{BB962C8B-B14F-4D97-AF65-F5344CB8AC3E}">
        <p14:creationId xmlns:p14="http://schemas.microsoft.com/office/powerpoint/2010/main" val="559959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Next, add a variable (to be estimated) that represents the preference score of each individual attribute level.</a:t>
            </a:r>
          </a:p>
          <a:p>
            <a:endParaRPr lang="en-US" dirty="0"/>
          </a:p>
          <a:p>
            <a:r>
              <a:rPr lang="en-US" dirty="0"/>
              <a:t>If the level is present, it’s multiplied by 1 and left unchanged.</a:t>
            </a:r>
          </a:p>
          <a:p>
            <a:endParaRPr lang="en-US" dirty="0"/>
          </a:p>
          <a:p>
            <a:r>
              <a:rPr lang="en-US" dirty="0"/>
              <a:t>If the level is absent, it’s multiplied by 0 and disappears from the equation.</a:t>
            </a:r>
          </a:p>
          <a:p>
            <a:endParaRPr lang="en-US" dirty="0"/>
          </a:p>
          <a:p>
            <a:r>
              <a:rPr lang="en-US" dirty="0"/>
              <a:t>It leads to a set of equations with ß1…</a:t>
            </a:r>
            <a:r>
              <a:rPr lang="en-US" dirty="0" err="1"/>
              <a:t>ßn</a:t>
            </a:r>
            <a:r>
              <a:rPr lang="en-US" dirty="0"/>
              <a:t> parameters to be estimated (regression analysis) to best predict the actual scores given by respondents.</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42</a:t>
            </a:fld>
            <a:endParaRPr lang="en-US"/>
          </a:p>
        </p:txBody>
      </p:sp>
    </p:spTree>
    <p:extLst>
      <p:ext uri="{BB962C8B-B14F-4D97-AF65-F5344CB8AC3E}">
        <p14:creationId xmlns:p14="http://schemas.microsoft.com/office/powerpoint/2010/main" val="8289811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43</a:t>
            </a:fld>
            <a:endParaRPr lang="en-US"/>
          </a:p>
        </p:txBody>
      </p:sp>
    </p:spTree>
    <p:extLst>
      <p:ext uri="{BB962C8B-B14F-4D97-AF65-F5344CB8AC3E}">
        <p14:creationId xmlns:p14="http://schemas.microsoft.com/office/powerpoint/2010/main" val="28047049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Now that we know customers’ preferences (estimated through regression analysis), how can we transform these preferences into choices?</a:t>
            </a:r>
          </a:p>
          <a:p>
            <a:endParaRPr lang="en-US" dirty="0"/>
          </a:p>
          <a:p>
            <a:r>
              <a:rPr lang="en-US" dirty="0"/>
              <a:t>Let the students guess a little. Take various examples to contradict their first ideas.</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46</a:t>
            </a:fld>
            <a:endParaRPr lang="en-US"/>
          </a:p>
        </p:txBody>
      </p:sp>
    </p:spTree>
    <p:extLst>
      <p:ext uri="{BB962C8B-B14F-4D97-AF65-F5344CB8AC3E}">
        <p14:creationId xmlns:p14="http://schemas.microsoft.com/office/powerpoint/2010/main" val="35675754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PS: the “Random” option is just for pedagogical reasons. It is of course never used in practice.</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47</a:t>
            </a:fld>
            <a:endParaRPr lang="en-US"/>
          </a:p>
        </p:txBody>
      </p:sp>
    </p:spTree>
    <p:extLst>
      <p:ext uri="{BB962C8B-B14F-4D97-AF65-F5344CB8AC3E}">
        <p14:creationId xmlns:p14="http://schemas.microsoft.com/office/powerpoint/2010/main" val="23729870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48</a:t>
            </a:fld>
            <a:endParaRPr lang="en-US"/>
          </a:p>
        </p:txBody>
      </p:sp>
    </p:spTree>
    <p:extLst>
      <p:ext uri="{BB962C8B-B14F-4D97-AF65-F5344CB8AC3E}">
        <p14:creationId xmlns:p14="http://schemas.microsoft.com/office/powerpoint/2010/main" val="26005151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49</a:t>
            </a:fld>
            <a:endParaRPr lang="en-US"/>
          </a:p>
        </p:txBody>
      </p:sp>
    </p:spTree>
    <p:extLst>
      <p:ext uri="{BB962C8B-B14F-4D97-AF65-F5344CB8AC3E}">
        <p14:creationId xmlns:p14="http://schemas.microsoft.com/office/powerpoint/2010/main" val="17991741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If they apply this change, preferences will decrease because of increase in price, AND increase because of the preferred transportation option.</a:t>
            </a:r>
          </a:p>
          <a:p>
            <a:endParaRPr lang="en-US" dirty="0"/>
          </a:p>
          <a:p>
            <a:r>
              <a:rPr lang="en-US" dirty="0"/>
              <a:t>BUT in total the net effect is negative, so market shares are predicted to decrease.</a:t>
            </a:r>
          </a:p>
          <a:p>
            <a:endParaRPr lang="en-US" dirty="0"/>
          </a:p>
          <a:p>
            <a:r>
              <a:rPr lang="en-US" dirty="0"/>
              <a:t>NOW is a good time to talk about the fact that customers have heterogeneous preferences. This new option might be preferred by some, not by others, and that’s why we need a large sample of customers in conjoint analysis to understand who is affected, and to what extend. For example:</a:t>
            </a:r>
          </a:p>
          <a:p>
            <a:pPr>
              <a:buFontTx/>
              <a:buChar char="•"/>
            </a:pPr>
            <a:r>
              <a:rPr lang="en-US" b="1" dirty="0"/>
              <a:t> Some people might hate taking the plane</a:t>
            </a:r>
          </a:p>
          <a:p>
            <a:pPr>
              <a:buFontTx/>
              <a:buChar char="•"/>
            </a:pPr>
            <a:r>
              <a:rPr lang="en-US" b="1" dirty="0"/>
              <a:t> Others might hate taking the bus</a:t>
            </a:r>
          </a:p>
          <a:p>
            <a:pPr>
              <a:buFontTx/>
              <a:buChar char="•"/>
            </a:pPr>
            <a:r>
              <a:rPr lang="en-US" b="1" dirty="0"/>
              <a:t> Some might choose the cheapest option</a:t>
            </a:r>
          </a:p>
          <a:p>
            <a:pPr>
              <a:buFontTx/>
              <a:buChar char="•"/>
            </a:pPr>
            <a:r>
              <a:rPr lang="en-US" b="1" dirty="0"/>
              <a:t> Others might not be very price sensitive</a:t>
            </a:r>
          </a:p>
        </p:txBody>
      </p:sp>
      <p:sp>
        <p:nvSpPr>
          <p:cNvPr id="4" name="Slide Number Placeholder 3"/>
          <p:cNvSpPr>
            <a:spLocks noGrp="1"/>
          </p:cNvSpPr>
          <p:nvPr>
            <p:ph type="sldNum" sz="quarter" idx="5"/>
          </p:nvPr>
        </p:nvSpPr>
        <p:spPr/>
        <p:txBody>
          <a:bodyPr/>
          <a:lstStyle/>
          <a:p>
            <a:fld id="{07C1B37C-F433-4F73-84FC-16DD1EFE37C9}" type="slidenum">
              <a:rPr lang="en-US" smtClean="0"/>
              <a:t>50</a:t>
            </a:fld>
            <a:endParaRPr lang="en-US"/>
          </a:p>
        </p:txBody>
      </p:sp>
    </p:spTree>
    <p:extLst>
      <p:ext uri="{BB962C8B-B14F-4D97-AF65-F5344CB8AC3E}">
        <p14:creationId xmlns:p14="http://schemas.microsoft.com/office/powerpoint/2010/main" val="13141409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51</a:t>
            </a:fld>
            <a:endParaRPr lang="en-US"/>
          </a:p>
        </p:txBody>
      </p:sp>
    </p:spTree>
    <p:extLst>
      <p:ext uri="{BB962C8B-B14F-4D97-AF65-F5344CB8AC3E}">
        <p14:creationId xmlns:p14="http://schemas.microsoft.com/office/powerpoint/2010/main" val="11998913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52</a:t>
            </a:fld>
            <a:endParaRPr lang="en-US"/>
          </a:p>
        </p:txBody>
      </p:sp>
    </p:spTree>
    <p:extLst>
      <p:ext uri="{BB962C8B-B14F-4D97-AF65-F5344CB8AC3E}">
        <p14:creationId xmlns:p14="http://schemas.microsoft.com/office/powerpoint/2010/main" val="35316495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Now that we know what we can do a with a conjoint analysis, we’ll discuss how to design and run one.</a:t>
            </a:r>
          </a:p>
          <a:p>
            <a:endParaRPr lang="en-US" dirty="0"/>
          </a:p>
          <a:p>
            <a:r>
              <a:rPr lang="en-US" dirty="0"/>
              <a:t>It’s important to note that students might decide to use conjoint for the term project – the next slides are important.</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53</a:t>
            </a:fld>
            <a:endParaRPr lang="en-US"/>
          </a:p>
        </p:txBody>
      </p:sp>
    </p:spTree>
    <p:extLst>
      <p:ext uri="{BB962C8B-B14F-4D97-AF65-F5344CB8AC3E}">
        <p14:creationId xmlns:p14="http://schemas.microsoft.com/office/powerpoint/2010/main" val="9118269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Being realistic:</a:t>
            </a:r>
          </a:p>
          <a:p>
            <a:endParaRPr lang="en-US" dirty="0"/>
          </a:p>
          <a:p>
            <a:r>
              <a:rPr lang="en-US" dirty="0"/>
              <a:t>If in a conjoint study analyzing preferences for cars, the price attribute includes 15000 EUR, 20000 EUR and 30000 EUR, and the brand attribute includes PEUGEOT, FIAT and FERRARI, it means some products might be “FERRARI at 15000 EUR”, which doesn’t make sense.</a:t>
            </a:r>
          </a:p>
          <a:p>
            <a:endParaRPr lang="en-US" dirty="0"/>
          </a:p>
          <a:p>
            <a:r>
              <a:rPr lang="en-US" dirty="0"/>
              <a:t>The problem comes from the fact that FERRARI and the other brands do not evolve in the same market, hence the design does not make sense. Be consistent and realistic.</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54</a:t>
            </a:fld>
            <a:endParaRPr lang="en-US"/>
          </a:p>
        </p:txBody>
      </p:sp>
    </p:spTree>
    <p:extLst>
      <p:ext uri="{BB962C8B-B14F-4D97-AF65-F5344CB8AC3E}">
        <p14:creationId xmlns:p14="http://schemas.microsoft.com/office/powerpoint/2010/main" val="13599964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55</a:t>
            </a:fld>
            <a:endParaRPr lang="en-US"/>
          </a:p>
        </p:txBody>
      </p:sp>
    </p:spTree>
    <p:extLst>
      <p:ext uri="{BB962C8B-B14F-4D97-AF65-F5344CB8AC3E}">
        <p14:creationId xmlns:p14="http://schemas.microsoft.com/office/powerpoint/2010/main" val="24356084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56</a:t>
            </a:fld>
            <a:endParaRPr lang="en-US"/>
          </a:p>
        </p:txBody>
      </p:sp>
    </p:spTree>
    <p:extLst>
      <p:ext uri="{BB962C8B-B14F-4D97-AF65-F5344CB8AC3E}">
        <p14:creationId xmlns:p14="http://schemas.microsoft.com/office/powerpoint/2010/main" val="32126925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57</a:t>
            </a:fld>
            <a:endParaRPr lang="en-US"/>
          </a:p>
        </p:txBody>
      </p:sp>
    </p:spTree>
    <p:extLst>
      <p:ext uri="{BB962C8B-B14F-4D97-AF65-F5344CB8AC3E}">
        <p14:creationId xmlns:p14="http://schemas.microsoft.com/office/powerpoint/2010/main" val="36412543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These slides are linked to the Kirin case and should be skipped if that case is not being used.</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58</a:t>
            </a:fld>
            <a:endParaRPr lang="en-US"/>
          </a:p>
        </p:txBody>
      </p:sp>
    </p:spTree>
    <p:extLst>
      <p:ext uri="{BB962C8B-B14F-4D97-AF65-F5344CB8AC3E}">
        <p14:creationId xmlns:p14="http://schemas.microsoft.com/office/powerpoint/2010/main" val="16109690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Conjoint analysis is done in a simulated settings, where consumers are assumed to be aware of all the products, all products are equally available, etc.  To translate market shares from the simulations to real-world market shares, the computed shares from Conjoint Analysis should be adjusted for actual levels of awareness, availability, product usage index, etc.  The above is an example of how this can be done in the Kirin case. </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59</a:t>
            </a:fld>
            <a:endParaRPr lang="en-US"/>
          </a:p>
        </p:txBody>
      </p:sp>
    </p:spTree>
    <p:extLst>
      <p:ext uri="{BB962C8B-B14F-4D97-AF65-F5344CB8AC3E}">
        <p14:creationId xmlns:p14="http://schemas.microsoft.com/office/powerpoint/2010/main" val="6226023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60</a:t>
            </a:fld>
            <a:endParaRPr lang="en-US"/>
          </a:p>
        </p:txBody>
      </p:sp>
    </p:spTree>
    <p:extLst>
      <p:ext uri="{BB962C8B-B14F-4D97-AF65-F5344CB8AC3E}">
        <p14:creationId xmlns:p14="http://schemas.microsoft.com/office/powerpoint/2010/main" val="3703394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Strengths of traditional conjoint:</a:t>
            </a:r>
          </a:p>
          <a:p>
            <a:r>
              <a:rPr lang="en-US" altLang="en-US" dirty="0"/>
              <a:t>Good for addressing both product design and pricing issues</a:t>
            </a:r>
            <a:br>
              <a:rPr lang="en-US" altLang="en-US" dirty="0"/>
            </a:br>
            <a:r>
              <a:rPr lang="en-US" altLang="en-US" dirty="0"/>
              <a:t>Can be administered on paper, computer/internet</a:t>
            </a:r>
            <a:br>
              <a:rPr lang="en-US" altLang="en-US" dirty="0"/>
            </a:br>
            <a:r>
              <a:rPr lang="en-US" altLang="en-US" dirty="0"/>
              <a:t>Shows products in full-profile, which many argue mimics real-world</a:t>
            </a:r>
          </a:p>
          <a:p>
            <a:r>
              <a:rPr lang="en-US" altLang="en-US" dirty="0"/>
              <a:t>Can be used even with very small sample sizes</a:t>
            </a:r>
          </a:p>
          <a:p>
            <a:endParaRPr lang="en-US" altLang="en-US" dirty="0"/>
          </a:p>
          <a:p>
            <a:r>
              <a:rPr lang="en-US" altLang="en-US" dirty="0"/>
              <a:t>Weaknesses:</a:t>
            </a:r>
          </a:p>
          <a:p>
            <a:r>
              <a:rPr lang="en-US" altLang="en-US" dirty="0"/>
              <a:t>Limited ability to study many attributes (more than about six)</a:t>
            </a:r>
            <a:br>
              <a:rPr lang="en-US" altLang="en-US" dirty="0"/>
            </a:br>
            <a:r>
              <a:rPr lang="en-US" altLang="en-US" dirty="0"/>
              <a:t>Limited ability to measure interactions and other higher-order effects (cross-effects)</a:t>
            </a:r>
          </a:p>
          <a:p>
            <a:r>
              <a:rPr lang="en-US" altLang="en-US" dirty="0"/>
              <a:t>Artificial setting (to some extent this can be overcome with “choice-based conjoint” in which respondents choose their most preferred product within sets of product options, rather than rating each product option).</a:t>
            </a:r>
          </a:p>
          <a:p>
            <a:endParaRPr lang="en-US" altLang="en-US" dirty="0"/>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61</a:t>
            </a:fld>
            <a:endParaRPr lang="en-US"/>
          </a:p>
        </p:txBody>
      </p:sp>
    </p:spTree>
    <p:extLst>
      <p:ext uri="{BB962C8B-B14F-4D97-AF65-F5344CB8AC3E}">
        <p14:creationId xmlns:p14="http://schemas.microsoft.com/office/powerpoint/2010/main" val="32532567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62</a:t>
            </a:fld>
            <a:endParaRPr lang="en-US"/>
          </a:p>
        </p:txBody>
      </p:sp>
    </p:spTree>
    <p:extLst>
      <p:ext uri="{BB962C8B-B14F-4D97-AF65-F5344CB8AC3E}">
        <p14:creationId xmlns:p14="http://schemas.microsoft.com/office/powerpoint/2010/main" val="34532540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63</a:t>
            </a:fld>
            <a:endParaRPr lang="en-US"/>
          </a:p>
        </p:txBody>
      </p:sp>
    </p:spTree>
    <p:extLst>
      <p:ext uri="{BB962C8B-B14F-4D97-AF65-F5344CB8AC3E}">
        <p14:creationId xmlns:p14="http://schemas.microsoft.com/office/powerpoint/2010/main" val="1656472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64</a:t>
            </a:fld>
            <a:endParaRPr lang="en-US"/>
          </a:p>
        </p:txBody>
      </p:sp>
    </p:spTree>
    <p:extLst>
      <p:ext uri="{BB962C8B-B14F-4D97-AF65-F5344CB8AC3E}">
        <p14:creationId xmlns:p14="http://schemas.microsoft.com/office/powerpoint/2010/main" val="10129418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For more advanced classes, this slide can be used as a springboard to explore the different issues above.  Otherwise the slide (and the following slide) should be skipped.</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65</a:t>
            </a:fld>
            <a:endParaRPr lang="en-US"/>
          </a:p>
        </p:txBody>
      </p:sp>
    </p:spTree>
    <p:extLst>
      <p:ext uri="{BB962C8B-B14F-4D97-AF65-F5344CB8AC3E}">
        <p14:creationId xmlns:p14="http://schemas.microsoft.com/office/powerpoint/2010/main" val="17062857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66</a:t>
            </a:fld>
            <a:endParaRPr lang="en-US"/>
          </a:p>
        </p:txBody>
      </p:sp>
    </p:spTree>
    <p:extLst>
      <p:ext uri="{BB962C8B-B14F-4D97-AF65-F5344CB8AC3E}">
        <p14:creationId xmlns:p14="http://schemas.microsoft.com/office/powerpoint/2010/main" val="6137494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This example illustrates the most common (and least reliable) type of measurement of customer-attribute importance.</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67</a:t>
            </a:fld>
            <a:endParaRPr lang="en-US"/>
          </a:p>
        </p:txBody>
      </p:sp>
    </p:spTree>
    <p:extLst>
      <p:ext uri="{BB962C8B-B14F-4D97-AF65-F5344CB8AC3E}">
        <p14:creationId xmlns:p14="http://schemas.microsoft.com/office/powerpoint/2010/main" val="28937687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If respondents are not forced to consider trade-offs, they will indicate that everything is important—and everyone wants a lot of features at a low price.  Conjoint forces customers to make tradeoffs before they respond to questions.</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68</a:t>
            </a:fld>
            <a:endParaRPr lang="en-US"/>
          </a:p>
        </p:txBody>
      </p:sp>
    </p:spTree>
    <p:extLst>
      <p:ext uri="{BB962C8B-B14F-4D97-AF65-F5344CB8AC3E}">
        <p14:creationId xmlns:p14="http://schemas.microsoft.com/office/powerpoint/2010/main" val="22395414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We seek a  measurement system that will apply whether we are measuring preferences for restaurants, or entertainment, characteristics of your date, or for presidential candidates. If not, at the empirical level, there will be hopeless diversity of models and processes to characterize preferences. A key assumption of “rational choice theory” is that preferences are transitive.  However, most observed preferences are not transitive. In that case, we may say that we are only concerned with behavior that is transitive (and that it applies in many situations), or we may contend that it is “close enough approximation to reality,” or we may limit ourselves to “idealized representations for theoretical purposes.”  Here Orange is a color that falls between red and yellow, and if customer preferences are transitive, then this customer will prefer orange to yellow and red to orange.</a:t>
            </a:r>
          </a:p>
          <a:p>
            <a:endParaRPr lang="en-US" altLang="en-US" dirty="0"/>
          </a:p>
          <a:p>
            <a:r>
              <a:rPr lang="en-US" altLang="en-US" dirty="0"/>
              <a:t>If we have a measurement scale, then we do not have to constantly keep asking people what they like – we can make inferences about their preferences from the measured scale.  (The lack of transitivity and other violations can be consistent with both theories of “preference construction” as well as “random utility” theory.)</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69</a:t>
            </a:fld>
            <a:endParaRPr lang="en-US"/>
          </a:p>
        </p:txBody>
      </p:sp>
    </p:spTree>
    <p:extLst>
      <p:ext uri="{BB962C8B-B14F-4D97-AF65-F5344CB8AC3E}">
        <p14:creationId xmlns:p14="http://schemas.microsoft.com/office/powerpoint/2010/main" val="5067764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We start by assuming that people can give preference orderings for compound or </a:t>
            </a:r>
            <a:r>
              <a:rPr lang="en-US" altLang="en-US" i="1" dirty="0"/>
              <a:t>conjoint</a:t>
            </a:r>
            <a:r>
              <a:rPr lang="en-US" altLang="en-US" dirty="0"/>
              <a:t> objects/attributes.</a:t>
            </a:r>
          </a:p>
          <a:p>
            <a:endParaRPr lang="en-US" altLang="en-US" dirty="0"/>
          </a:p>
          <a:p>
            <a:r>
              <a:rPr lang="en-US" altLang="en-US" dirty="0"/>
              <a:t>If you prefer a CD by Bon Jovi for $20 over a CD by Beatles for $10, it implies that Bon Jovi is worth at least $10 more to you than Beatles.  A number of such pairwise preferences can produce asymptotically interval utility scales for CD’s and money.</a:t>
            </a:r>
          </a:p>
          <a:p>
            <a:endParaRPr lang="en-US" altLang="en-US" dirty="0"/>
          </a:p>
          <a:p>
            <a:r>
              <a:rPr lang="en-US" altLang="en-US" dirty="0"/>
              <a:t>In the above example, Conjoint Analysis could be used to determine a person’s preferences for each attribute and attribute option, which can then be used to project that person’s liking for the Matt Damon musical (actually, Patrick Swayze or Travolta would be more credible than Matt Damon in a musical).</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70</a:t>
            </a:fld>
            <a:endParaRPr lang="en-US"/>
          </a:p>
        </p:txBody>
      </p:sp>
    </p:spTree>
    <p:extLst>
      <p:ext uri="{BB962C8B-B14F-4D97-AF65-F5344CB8AC3E}">
        <p14:creationId xmlns:p14="http://schemas.microsoft.com/office/powerpoint/2010/main" val="13962345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Consider this simple example with 3 attributes at two levels each, resulting in world with eight potential types of restaurants.  Pick a student and ask him/her to provide a rank ordering of these restaurant options (reverse ranks so that higher numbers indicate greater preference).  After you get the rank orders for first 2 or 3 product profiles, ask students that those ranks suggest about preferences for attributes – for example, is cuisine more important for that student than distance?</a:t>
            </a:r>
          </a:p>
          <a:p>
            <a:endParaRPr lang="en-US" altLang="en-US" dirty="0"/>
          </a:p>
          <a:p>
            <a:r>
              <a:rPr lang="en-US" altLang="en-US" dirty="0"/>
              <a:t>Each level is assumed to be mutually exclusive of the others (a product has one and only one level of an attribute)</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71</a:t>
            </a:fld>
            <a:endParaRPr lang="en-US"/>
          </a:p>
        </p:txBody>
      </p:sp>
    </p:spTree>
    <p:extLst>
      <p:ext uri="{BB962C8B-B14F-4D97-AF65-F5344CB8AC3E}">
        <p14:creationId xmlns:p14="http://schemas.microsoft.com/office/powerpoint/2010/main" val="21738165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Ask students if given a certain rank ordering (as in the example above), which is the most important attribute for that student, and within that attribute (e.g., Italian versus Thai), which is the preferred option.</a:t>
            </a:r>
          </a:p>
          <a:p>
            <a:endParaRPr lang="en-US" altLang="en-US" dirty="0"/>
          </a:p>
          <a:p>
            <a:r>
              <a:rPr lang="en-US" altLang="en-US" dirty="0"/>
              <a:t>Summarize by pointing out how the ranks can be converted to a part-worth preference function to represent the preferences of that student (see next slide).</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72</a:t>
            </a:fld>
            <a:endParaRPr lang="en-US"/>
          </a:p>
        </p:txBody>
      </p:sp>
    </p:spTree>
    <p:extLst>
      <p:ext uri="{BB962C8B-B14F-4D97-AF65-F5344CB8AC3E}">
        <p14:creationId xmlns:p14="http://schemas.microsoft.com/office/powerpoint/2010/main" val="27378997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The tradeoff approach allows us to compare “apples and oranges (distance and cuisine) on the same underlying metric.  And, if we have include a price attribute, we can also convert every attribute option to an equivalent price for that option, as in the example above.</a:t>
            </a:r>
          </a:p>
          <a:p>
            <a:endParaRPr lang="en-US" altLang="en-US" dirty="0"/>
          </a:p>
          <a:p>
            <a:r>
              <a:rPr lang="en-US" altLang="en-US" dirty="0"/>
              <a:t>Given the part-worth function for a representative sample from the target population, then we would be able to predict which products (new or existing) would be preferred by those customers.  This allows us to design simulations to assess how a new product would perform in the market when it competes with incumbent products.</a:t>
            </a:r>
          </a:p>
          <a:p>
            <a:endParaRPr lang="en-US" altLang="en-US" dirty="0"/>
          </a:p>
          <a:p>
            <a:r>
              <a:rPr lang="en-US" altLang="en-US" dirty="0"/>
              <a:t>Note that for distance, 11km vs 1km = 10 vs 26 </a:t>
            </a:r>
            <a:r>
              <a:rPr lang="en-US" altLang="en-US" dirty="0" err="1"/>
              <a:t>util</a:t>
            </a:r>
            <a:r>
              <a:rPr lang="en-US" altLang="en-US" dirty="0"/>
              <a:t> units, so 10 km closer is worth 16 </a:t>
            </a:r>
            <a:r>
              <a:rPr lang="en-US" altLang="en-US" dirty="0" err="1"/>
              <a:t>util</a:t>
            </a:r>
            <a:r>
              <a:rPr lang="en-US" altLang="en-US" dirty="0"/>
              <a:t> units.   Since 8 </a:t>
            </a:r>
            <a:r>
              <a:rPr lang="en-US" altLang="en-US" dirty="0" err="1"/>
              <a:t>util</a:t>
            </a:r>
            <a:r>
              <a:rPr lang="en-US" altLang="en-US" dirty="0"/>
              <a:t> units = $5, this customer should be willing to pay $10 more to eat at a close restaurant of comparable quality, cuisine, etc.  The key point is that the customer is never asked this question directly</a:t>
            </a:r>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73</a:t>
            </a:fld>
            <a:endParaRPr lang="en-US"/>
          </a:p>
        </p:txBody>
      </p:sp>
    </p:spTree>
    <p:extLst>
      <p:ext uri="{BB962C8B-B14F-4D97-AF65-F5344CB8AC3E}">
        <p14:creationId xmlns:p14="http://schemas.microsoft.com/office/powerpoint/2010/main" val="19069764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It is worthwhile illustrating how these several stages are implemented in the Enginius software.</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74</a:t>
            </a:fld>
            <a:endParaRPr lang="en-US"/>
          </a:p>
        </p:txBody>
      </p:sp>
    </p:spTree>
    <p:extLst>
      <p:ext uri="{BB962C8B-B14F-4D97-AF65-F5344CB8AC3E}">
        <p14:creationId xmlns:p14="http://schemas.microsoft.com/office/powerpoint/2010/main" val="37474287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This is another good example to use in the ME software.</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75</a:t>
            </a:fld>
            <a:endParaRPr lang="en-US"/>
          </a:p>
        </p:txBody>
      </p:sp>
    </p:spTree>
    <p:extLst>
      <p:ext uri="{BB962C8B-B14F-4D97-AF65-F5344CB8AC3E}">
        <p14:creationId xmlns:p14="http://schemas.microsoft.com/office/powerpoint/2010/main" val="8360997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76</a:t>
            </a:fld>
            <a:endParaRPr lang="en-US"/>
          </a:p>
        </p:txBody>
      </p:sp>
    </p:spTree>
    <p:extLst>
      <p:ext uri="{BB962C8B-B14F-4D97-AF65-F5344CB8AC3E}">
        <p14:creationId xmlns:p14="http://schemas.microsoft.com/office/powerpoint/2010/main" val="31366055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77</a:t>
            </a:fld>
            <a:endParaRPr lang="en-US"/>
          </a:p>
        </p:txBody>
      </p:sp>
    </p:spTree>
    <p:extLst>
      <p:ext uri="{BB962C8B-B14F-4D97-AF65-F5344CB8AC3E}">
        <p14:creationId xmlns:p14="http://schemas.microsoft.com/office/powerpoint/2010/main" val="18773896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While this slide looks complicated, explain to the students that the formula just adds up the individual utility part-worth to come up with a total utility for an offering.</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78</a:t>
            </a:fld>
            <a:endParaRPr lang="en-US"/>
          </a:p>
        </p:txBody>
      </p:sp>
    </p:spTree>
    <p:extLst>
      <p:ext uri="{BB962C8B-B14F-4D97-AF65-F5344CB8AC3E}">
        <p14:creationId xmlns:p14="http://schemas.microsoft.com/office/powerpoint/2010/main" val="19451898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Here is the output in the software for three customers</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79</a:t>
            </a:fld>
            <a:endParaRPr lang="en-US"/>
          </a:p>
        </p:txBody>
      </p:sp>
    </p:spTree>
    <p:extLst>
      <p:ext uri="{BB962C8B-B14F-4D97-AF65-F5344CB8AC3E}">
        <p14:creationId xmlns:p14="http://schemas.microsoft.com/office/powerpoint/2010/main" val="6938984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To compute preference share or market share, we need to convert preferences to choices using a “choice rule.”  The software includes different approaches for doing that.</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80</a:t>
            </a:fld>
            <a:endParaRPr lang="en-US"/>
          </a:p>
        </p:txBody>
      </p:sp>
    </p:spTree>
    <p:extLst>
      <p:ext uri="{BB962C8B-B14F-4D97-AF65-F5344CB8AC3E}">
        <p14:creationId xmlns:p14="http://schemas.microsoft.com/office/powerpoint/2010/main" val="28353663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81</a:t>
            </a:fld>
            <a:endParaRPr lang="en-US"/>
          </a:p>
        </p:txBody>
      </p:sp>
    </p:spTree>
    <p:extLst>
      <p:ext uri="{BB962C8B-B14F-4D97-AF65-F5344CB8AC3E}">
        <p14:creationId xmlns:p14="http://schemas.microsoft.com/office/powerpoint/2010/main" val="32437370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7C1B37C-F433-4F73-84FC-16DD1EFE37C9}" type="slidenum">
              <a:rPr lang="en-US" smtClean="0"/>
              <a:t>82</a:t>
            </a:fld>
            <a:endParaRPr lang="en-US"/>
          </a:p>
        </p:txBody>
      </p:sp>
    </p:spTree>
    <p:extLst>
      <p:ext uri="{BB962C8B-B14F-4D97-AF65-F5344CB8AC3E}">
        <p14:creationId xmlns:p14="http://schemas.microsoft.com/office/powerpoint/2010/main" val="17172877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In order to run a market simulation, you must include all available alternatives that a customer will consider.</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83</a:t>
            </a:fld>
            <a:endParaRPr lang="en-US"/>
          </a:p>
        </p:txBody>
      </p:sp>
    </p:spTree>
    <p:extLst>
      <p:ext uri="{BB962C8B-B14F-4D97-AF65-F5344CB8AC3E}">
        <p14:creationId xmlns:p14="http://schemas.microsoft.com/office/powerpoint/2010/main" val="38930864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This slide shows how two different choice rules lead to different market share projections.</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84</a:t>
            </a:fld>
            <a:endParaRPr lang="en-US"/>
          </a:p>
        </p:txBody>
      </p:sp>
    </p:spTree>
    <p:extLst>
      <p:ext uri="{BB962C8B-B14F-4D97-AF65-F5344CB8AC3E}">
        <p14:creationId xmlns:p14="http://schemas.microsoft.com/office/powerpoint/2010/main" val="20646707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The part </a:t>
            </a:r>
            <a:r>
              <a:rPr lang="en-US" altLang="en-US" dirty="0" err="1"/>
              <a:t>worths</a:t>
            </a:r>
            <a:r>
              <a:rPr lang="en-US" altLang="en-US" dirty="0"/>
              <a:t> can also be used within the Segmentation and Classification software in Enginius to determine the number of distinct value-based segments in a market. </a:t>
            </a:r>
          </a:p>
          <a:p>
            <a:endParaRPr lang="en-US" altLang="en-US" dirty="0"/>
          </a:p>
          <a:p>
            <a:r>
              <a:rPr lang="en-US" altLang="en-US" dirty="0"/>
              <a:t>Note, part-worth data should not be standardized before using them within cluster analysis; doing so makes every attribute equally important, undermining the conjoint analysis process.</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85</a:t>
            </a:fld>
            <a:endParaRPr lang="en-US"/>
          </a:p>
        </p:txBody>
      </p:sp>
    </p:spTree>
    <p:extLst>
      <p:ext uri="{BB962C8B-B14F-4D97-AF65-F5344CB8AC3E}">
        <p14:creationId xmlns:p14="http://schemas.microsoft.com/office/powerpoint/2010/main" val="296835575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ProximaNova"/>
              </a:rPr>
              <a:t>Taking a deeper look at each of these aspects in detail will provide greater clarity.</a:t>
            </a:r>
          </a:p>
          <a:p>
            <a:pPr algn="l">
              <a:buFont typeface="Arial" panose="020B0604020202020204" pitchFamily="34" charset="0"/>
              <a:buChar char="•"/>
            </a:pPr>
            <a:r>
              <a:rPr lang="en-US" b="1" i="0" dirty="0">
                <a:solidFill>
                  <a:srgbClr val="444444"/>
                </a:solidFill>
                <a:effectLst/>
                <a:latin typeface="ProximaNova"/>
              </a:rPr>
              <a:t>Unworkable</a:t>
            </a:r>
            <a:r>
              <a:rPr lang="en-US" b="0" i="0" dirty="0">
                <a:solidFill>
                  <a:srgbClr val="444444"/>
                </a:solidFill>
                <a:effectLst/>
                <a:latin typeface="ProximaNova"/>
              </a:rPr>
              <a:t>: Figure out whether the brainstormed product concepts will address some real problems. Will the product be able to fill the existing </a:t>
            </a:r>
            <a:r>
              <a:rPr lang="en-US" b="0" i="0" u="none" strike="noStrike" dirty="0">
                <a:solidFill>
                  <a:srgbClr val="666666"/>
                </a:solidFill>
                <a:effectLst/>
                <a:latin typeface="ProximaNova"/>
                <a:hlinkClick r:id="rId3"/>
              </a:rPr>
              <a:t>customer experience</a:t>
            </a:r>
            <a:r>
              <a:rPr lang="en-US" b="0" i="0" dirty="0">
                <a:solidFill>
                  <a:srgbClr val="444444"/>
                </a:solidFill>
                <a:effectLst/>
                <a:latin typeface="ProximaNova"/>
              </a:rPr>
              <a:t> gaps and will the product achieve product-market fit?</a:t>
            </a:r>
          </a:p>
          <a:p>
            <a:pPr algn="l">
              <a:buFont typeface="Arial" panose="020B0604020202020204" pitchFamily="34" charset="0"/>
              <a:buChar char="•"/>
            </a:pPr>
            <a:r>
              <a:rPr lang="en-US" b="1" i="0" dirty="0">
                <a:solidFill>
                  <a:srgbClr val="444444"/>
                </a:solidFill>
                <a:effectLst/>
                <a:latin typeface="ProximaNova"/>
              </a:rPr>
              <a:t>Unavoidable</a:t>
            </a:r>
            <a:r>
              <a:rPr lang="en-US" b="0" i="0" dirty="0">
                <a:solidFill>
                  <a:srgbClr val="444444"/>
                </a:solidFill>
                <a:effectLst/>
                <a:latin typeface="ProximaNova"/>
              </a:rPr>
              <a:t>: Is the problem the product will address unavoidable to the extent that it becomes mandatory to comply? It is necessary to find out whether solving that problem is a choice or a compulsion.</a:t>
            </a:r>
          </a:p>
          <a:p>
            <a:pPr algn="l">
              <a:buFont typeface="Arial" panose="020B0604020202020204" pitchFamily="34" charset="0"/>
              <a:buChar char="•"/>
            </a:pPr>
            <a:r>
              <a:rPr lang="en-US" b="1" i="0" dirty="0">
                <a:solidFill>
                  <a:srgbClr val="444444"/>
                </a:solidFill>
                <a:effectLst/>
                <a:latin typeface="ProximaNova"/>
              </a:rPr>
              <a:t>Urgent</a:t>
            </a:r>
            <a:r>
              <a:rPr lang="en-US" b="0" i="0" dirty="0">
                <a:solidFill>
                  <a:srgbClr val="444444"/>
                </a:solidFill>
                <a:effectLst/>
                <a:latin typeface="ProximaNova"/>
              </a:rPr>
              <a:t>: Is the problem urgent and is a solution highly demanded by the target market? If the answer is affirmative, this could be a chance to cover the white space in the market with the original product.</a:t>
            </a:r>
          </a:p>
          <a:p>
            <a:pPr algn="l">
              <a:buFont typeface="Arial" panose="020B0604020202020204" pitchFamily="34" charset="0"/>
              <a:buChar char="•"/>
            </a:pPr>
            <a:r>
              <a:rPr lang="en-US" b="1" i="0" dirty="0">
                <a:solidFill>
                  <a:srgbClr val="444444"/>
                </a:solidFill>
                <a:effectLst/>
                <a:latin typeface="ProximaNova"/>
              </a:rPr>
              <a:t>Underserved</a:t>
            </a:r>
            <a:r>
              <a:rPr lang="en-US" b="0" i="0" dirty="0">
                <a:solidFill>
                  <a:srgbClr val="444444"/>
                </a:solidFill>
                <a:effectLst/>
                <a:latin typeface="ProximaNova"/>
              </a:rPr>
              <a:t>: Are there no available products that address the existing user problems? Look for the whitespace in the market and hold on to the idea that looks promising.</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88</a:t>
            </a:fld>
            <a:endParaRPr lang="en-US"/>
          </a:p>
        </p:txBody>
      </p:sp>
    </p:spTree>
    <p:extLst>
      <p:ext uri="{BB962C8B-B14F-4D97-AF65-F5344CB8AC3E}">
        <p14:creationId xmlns:p14="http://schemas.microsoft.com/office/powerpoint/2010/main" val="41549790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ProximaNova"/>
              </a:rPr>
              <a:t>Taking a deeper look at each of these aspects in detail will provide greater clarity.</a:t>
            </a:r>
          </a:p>
          <a:p>
            <a:pPr algn="l">
              <a:buFont typeface="Arial" panose="020B0604020202020204" pitchFamily="34" charset="0"/>
              <a:buChar char="•"/>
            </a:pPr>
            <a:r>
              <a:rPr lang="en-US" b="1" i="0" dirty="0">
                <a:solidFill>
                  <a:srgbClr val="444444"/>
                </a:solidFill>
                <a:effectLst/>
                <a:latin typeface="ProximaNova"/>
              </a:rPr>
              <a:t>Unworkable</a:t>
            </a:r>
            <a:r>
              <a:rPr lang="en-US" b="0" i="0" dirty="0">
                <a:solidFill>
                  <a:srgbClr val="444444"/>
                </a:solidFill>
                <a:effectLst/>
                <a:latin typeface="ProximaNova"/>
              </a:rPr>
              <a:t>: Figure out whether the brainstormed product concepts will address some real problems. Will the product be able to fill the existing </a:t>
            </a:r>
            <a:r>
              <a:rPr lang="en-US" b="0" i="0" u="none" strike="noStrike" dirty="0">
                <a:solidFill>
                  <a:srgbClr val="666666"/>
                </a:solidFill>
                <a:effectLst/>
                <a:latin typeface="ProximaNova"/>
                <a:hlinkClick r:id="rId3"/>
              </a:rPr>
              <a:t>customer experience</a:t>
            </a:r>
            <a:r>
              <a:rPr lang="en-US" b="0" i="0" dirty="0">
                <a:solidFill>
                  <a:srgbClr val="444444"/>
                </a:solidFill>
                <a:effectLst/>
                <a:latin typeface="ProximaNova"/>
              </a:rPr>
              <a:t> gaps and will the product achieve product-market fit?</a:t>
            </a:r>
          </a:p>
          <a:p>
            <a:pPr algn="l">
              <a:buFont typeface="Arial" panose="020B0604020202020204" pitchFamily="34" charset="0"/>
              <a:buChar char="•"/>
            </a:pPr>
            <a:r>
              <a:rPr lang="en-US" b="1" i="0" dirty="0">
                <a:solidFill>
                  <a:srgbClr val="444444"/>
                </a:solidFill>
                <a:effectLst/>
                <a:latin typeface="ProximaNova"/>
              </a:rPr>
              <a:t>Unavoidable</a:t>
            </a:r>
            <a:r>
              <a:rPr lang="en-US" b="0" i="0" dirty="0">
                <a:solidFill>
                  <a:srgbClr val="444444"/>
                </a:solidFill>
                <a:effectLst/>
                <a:latin typeface="ProximaNova"/>
              </a:rPr>
              <a:t>: Is the problem the product will address unavoidable to the extent that it becomes mandatory to comply? It is necessary to find out whether solving that problem is a choice or a compulsion.</a:t>
            </a:r>
          </a:p>
          <a:p>
            <a:pPr algn="l">
              <a:buFont typeface="Arial" panose="020B0604020202020204" pitchFamily="34" charset="0"/>
              <a:buChar char="•"/>
            </a:pPr>
            <a:r>
              <a:rPr lang="en-US" b="1" i="0" dirty="0">
                <a:solidFill>
                  <a:srgbClr val="444444"/>
                </a:solidFill>
                <a:effectLst/>
                <a:latin typeface="ProximaNova"/>
              </a:rPr>
              <a:t>Urgent</a:t>
            </a:r>
            <a:r>
              <a:rPr lang="en-US" b="0" i="0" dirty="0">
                <a:solidFill>
                  <a:srgbClr val="444444"/>
                </a:solidFill>
                <a:effectLst/>
                <a:latin typeface="ProximaNova"/>
              </a:rPr>
              <a:t>: Is the problem urgent and is a solution highly demanded by the target market? If the answer is affirmative, this could be a chance to cover the white space in the market with the original product.</a:t>
            </a:r>
          </a:p>
          <a:p>
            <a:pPr algn="l">
              <a:buFont typeface="Arial" panose="020B0604020202020204" pitchFamily="34" charset="0"/>
              <a:buChar char="•"/>
            </a:pPr>
            <a:r>
              <a:rPr lang="en-US" b="1" i="0" dirty="0">
                <a:solidFill>
                  <a:srgbClr val="444444"/>
                </a:solidFill>
                <a:effectLst/>
                <a:latin typeface="ProximaNova"/>
              </a:rPr>
              <a:t>Underserved</a:t>
            </a:r>
            <a:r>
              <a:rPr lang="en-US" b="0" i="0" dirty="0">
                <a:solidFill>
                  <a:srgbClr val="444444"/>
                </a:solidFill>
                <a:effectLst/>
                <a:latin typeface="ProximaNova"/>
              </a:rPr>
              <a:t>: Are there no available products that address the existing user problems? Look for the whitespace in the market and hold on to the idea that looks promising.</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90</a:t>
            </a:fld>
            <a:endParaRPr lang="en-US"/>
          </a:p>
        </p:txBody>
      </p:sp>
    </p:spTree>
    <p:extLst>
      <p:ext uri="{BB962C8B-B14F-4D97-AF65-F5344CB8AC3E}">
        <p14:creationId xmlns:p14="http://schemas.microsoft.com/office/powerpoint/2010/main" val="108809977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ProximaNova"/>
              </a:rPr>
              <a:t>Taking a deeper look at each of these aspects in detail will provide greater clarity.</a:t>
            </a:r>
          </a:p>
          <a:p>
            <a:pPr algn="l">
              <a:buFont typeface="Arial" panose="020B0604020202020204" pitchFamily="34" charset="0"/>
              <a:buChar char="•"/>
            </a:pPr>
            <a:r>
              <a:rPr lang="en-US" b="1" i="0" dirty="0">
                <a:solidFill>
                  <a:srgbClr val="444444"/>
                </a:solidFill>
                <a:effectLst/>
                <a:latin typeface="ProximaNova"/>
              </a:rPr>
              <a:t>Unworkable</a:t>
            </a:r>
            <a:r>
              <a:rPr lang="en-US" b="0" i="0" dirty="0">
                <a:solidFill>
                  <a:srgbClr val="444444"/>
                </a:solidFill>
                <a:effectLst/>
                <a:latin typeface="ProximaNova"/>
              </a:rPr>
              <a:t>: Figure out whether the brainstormed product concepts will address some real problems. Will the product be able to fill the existing </a:t>
            </a:r>
            <a:r>
              <a:rPr lang="en-US" b="0" i="0" u="none" strike="noStrike" dirty="0">
                <a:solidFill>
                  <a:srgbClr val="666666"/>
                </a:solidFill>
                <a:effectLst/>
                <a:latin typeface="ProximaNova"/>
                <a:hlinkClick r:id="rId3"/>
              </a:rPr>
              <a:t>customer experience</a:t>
            </a:r>
            <a:r>
              <a:rPr lang="en-US" b="0" i="0" dirty="0">
                <a:solidFill>
                  <a:srgbClr val="444444"/>
                </a:solidFill>
                <a:effectLst/>
                <a:latin typeface="ProximaNova"/>
              </a:rPr>
              <a:t> gaps and will the product achieve product-market fit?</a:t>
            </a:r>
          </a:p>
          <a:p>
            <a:pPr algn="l">
              <a:buFont typeface="Arial" panose="020B0604020202020204" pitchFamily="34" charset="0"/>
              <a:buChar char="•"/>
            </a:pPr>
            <a:r>
              <a:rPr lang="en-US" b="1" i="0" dirty="0">
                <a:solidFill>
                  <a:srgbClr val="444444"/>
                </a:solidFill>
                <a:effectLst/>
                <a:latin typeface="ProximaNova"/>
              </a:rPr>
              <a:t>Unavoidable</a:t>
            </a:r>
            <a:r>
              <a:rPr lang="en-US" b="0" i="0" dirty="0">
                <a:solidFill>
                  <a:srgbClr val="444444"/>
                </a:solidFill>
                <a:effectLst/>
                <a:latin typeface="ProximaNova"/>
              </a:rPr>
              <a:t>: Is the problem the product will address unavoidable to the extent that it becomes mandatory to comply? It is necessary to find out whether solving that problem is a choice or a compulsion.</a:t>
            </a:r>
          </a:p>
          <a:p>
            <a:pPr algn="l">
              <a:buFont typeface="Arial" panose="020B0604020202020204" pitchFamily="34" charset="0"/>
              <a:buChar char="•"/>
            </a:pPr>
            <a:r>
              <a:rPr lang="en-US" b="1" i="0" dirty="0">
                <a:solidFill>
                  <a:srgbClr val="444444"/>
                </a:solidFill>
                <a:effectLst/>
                <a:latin typeface="ProximaNova"/>
              </a:rPr>
              <a:t>Urgent</a:t>
            </a:r>
            <a:r>
              <a:rPr lang="en-US" b="0" i="0" dirty="0">
                <a:solidFill>
                  <a:srgbClr val="444444"/>
                </a:solidFill>
                <a:effectLst/>
                <a:latin typeface="ProximaNova"/>
              </a:rPr>
              <a:t>: Is the problem urgent and is a solution highly demanded by the target market? If the answer is affirmative, this could be a chance to cover the white space in the market with the original product.</a:t>
            </a:r>
          </a:p>
          <a:p>
            <a:pPr algn="l">
              <a:buFont typeface="Arial" panose="020B0604020202020204" pitchFamily="34" charset="0"/>
              <a:buChar char="•"/>
            </a:pPr>
            <a:r>
              <a:rPr lang="en-US" b="1" i="0" dirty="0">
                <a:solidFill>
                  <a:srgbClr val="444444"/>
                </a:solidFill>
                <a:effectLst/>
                <a:latin typeface="ProximaNova"/>
              </a:rPr>
              <a:t>Underserved</a:t>
            </a:r>
            <a:r>
              <a:rPr lang="en-US" b="0" i="0" dirty="0">
                <a:solidFill>
                  <a:srgbClr val="444444"/>
                </a:solidFill>
                <a:effectLst/>
                <a:latin typeface="ProximaNova"/>
              </a:rPr>
              <a:t>: Are there no available products that address the existing user problems? Look for the whitespace in the market and hold on to the idea that looks promising.</a:t>
            </a:r>
          </a:p>
          <a:p>
            <a:endParaRPr lang="en-US" dirty="0"/>
          </a:p>
        </p:txBody>
      </p:sp>
      <p:sp>
        <p:nvSpPr>
          <p:cNvPr id="4" name="Slide Number Placeholder 3"/>
          <p:cNvSpPr>
            <a:spLocks noGrp="1"/>
          </p:cNvSpPr>
          <p:nvPr>
            <p:ph type="sldNum" sz="quarter" idx="5"/>
          </p:nvPr>
        </p:nvSpPr>
        <p:spPr/>
        <p:txBody>
          <a:bodyPr/>
          <a:lstStyle/>
          <a:p>
            <a:fld id="{07C1B37C-F433-4F73-84FC-16DD1EFE37C9}" type="slidenum">
              <a:rPr lang="en-US" smtClean="0"/>
              <a:t>92</a:t>
            </a:fld>
            <a:endParaRPr lang="en-US"/>
          </a:p>
        </p:txBody>
      </p:sp>
    </p:spTree>
    <p:extLst>
      <p:ext uri="{BB962C8B-B14F-4D97-AF65-F5344CB8AC3E}">
        <p14:creationId xmlns:p14="http://schemas.microsoft.com/office/powerpoint/2010/main" val="2025228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ltLang="zh-CN"/>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ltLang="zh-CN"/>
              <a:t>Click to edit Master subtitle style</a:t>
            </a:r>
            <a:endParaRPr lang="en-US"/>
          </a:p>
        </p:txBody>
      </p:sp>
    </p:spTree>
    <p:extLst>
      <p:ext uri="{BB962C8B-B14F-4D97-AF65-F5344CB8AC3E}">
        <p14:creationId xmlns:p14="http://schemas.microsoft.com/office/powerpoint/2010/main" val="14939699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1988800" cy="469900"/>
          </a:xfrm>
        </p:spPr>
        <p:txBody>
          <a:bodyPr/>
          <a:lstStyle/>
          <a:p>
            <a:r>
              <a:rPr lang="en-US" altLang="zh-CN"/>
              <a:t>Click to edit Master title style</a:t>
            </a:r>
            <a:endParaRPr lang="en-US"/>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Tree>
    <p:extLst>
      <p:ext uri="{BB962C8B-B14F-4D97-AF65-F5344CB8AC3E}">
        <p14:creationId xmlns:p14="http://schemas.microsoft.com/office/powerpoint/2010/main" val="421405747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ltLang="zh-CN"/>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ltLang="zh-CN"/>
              <a:t>Click to edit Master text styles</a:t>
            </a:r>
          </a:p>
        </p:txBody>
      </p:sp>
    </p:spTree>
    <p:extLst>
      <p:ext uri="{BB962C8B-B14F-4D97-AF65-F5344CB8AC3E}">
        <p14:creationId xmlns:p14="http://schemas.microsoft.com/office/powerpoint/2010/main" val="207538698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a:p>
        </p:txBody>
      </p:sp>
      <p:sp>
        <p:nvSpPr>
          <p:cNvPr id="3" name="Content Placeholder 2"/>
          <p:cNvSpPr>
            <a:spLocks noGrp="1"/>
          </p:cNvSpPr>
          <p:nvPr>
            <p:ph sz="half" idx="1"/>
          </p:nvPr>
        </p:nvSpPr>
        <p:spPr>
          <a:xfrm>
            <a:off x="304800" y="685800"/>
            <a:ext cx="56388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
        <p:nvSpPr>
          <p:cNvPr id="4" name="Content Placeholder 3"/>
          <p:cNvSpPr>
            <a:spLocks noGrp="1"/>
          </p:cNvSpPr>
          <p:nvPr>
            <p:ph sz="half" idx="2"/>
          </p:nvPr>
        </p:nvSpPr>
        <p:spPr>
          <a:xfrm>
            <a:off x="6146800" y="685800"/>
            <a:ext cx="56388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Tree>
    <p:extLst>
      <p:ext uri="{BB962C8B-B14F-4D97-AF65-F5344CB8AC3E}">
        <p14:creationId xmlns:p14="http://schemas.microsoft.com/office/powerpoint/2010/main" val="12269190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ltLang="zh-CN"/>
              <a:t>Click to edit Master title style</a:t>
            </a:r>
            <a:endParaRPr lang="en-US"/>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ltLang="zh-CN"/>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ltLang="zh-CN"/>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Tree>
    <p:extLst>
      <p:ext uri="{BB962C8B-B14F-4D97-AF65-F5344CB8AC3E}">
        <p14:creationId xmlns:p14="http://schemas.microsoft.com/office/powerpoint/2010/main" val="10630034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a:p>
        </p:txBody>
      </p:sp>
    </p:spTree>
    <p:extLst>
      <p:ext uri="{BB962C8B-B14F-4D97-AF65-F5344CB8AC3E}">
        <p14:creationId xmlns:p14="http://schemas.microsoft.com/office/powerpoint/2010/main" val="102576921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192720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ltLang="zh-CN"/>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ltLang="zh-CN"/>
              <a:t>Click to edit Master text styles</a:t>
            </a:r>
          </a:p>
        </p:txBody>
      </p:sp>
    </p:spTree>
    <p:extLst>
      <p:ext uri="{BB962C8B-B14F-4D97-AF65-F5344CB8AC3E}">
        <p14:creationId xmlns:p14="http://schemas.microsoft.com/office/powerpoint/2010/main" val="163889031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ltLang="zh-CN"/>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altLang="zh-CN" noProof="0"/>
              <a:t>Click icon to add picture</a:t>
            </a:r>
            <a:endParaRPr lang="en-US" noProof="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ltLang="zh-CN"/>
              <a:t>Click to edit Master text styles</a:t>
            </a:r>
          </a:p>
        </p:txBody>
      </p:sp>
    </p:spTree>
    <p:extLst>
      <p:ext uri="{BB962C8B-B14F-4D97-AF65-F5344CB8AC3E}">
        <p14:creationId xmlns:p14="http://schemas.microsoft.com/office/powerpoint/2010/main" val="155692452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Tree>
    <p:extLst>
      <p:ext uri="{BB962C8B-B14F-4D97-AF65-F5344CB8AC3E}">
        <p14:creationId xmlns:p14="http://schemas.microsoft.com/office/powerpoint/2010/main" val="311937808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0"/>
            <a:ext cx="2997200" cy="6172200"/>
          </a:xfrm>
        </p:spPr>
        <p:txBody>
          <a:bodyPr vert="eaVert"/>
          <a:lstStyle/>
          <a:p>
            <a:r>
              <a:rPr lang="en-US" altLang="zh-CN"/>
              <a:t>Click to edit Master title style</a:t>
            </a:r>
            <a:endParaRPr lang="en-US"/>
          </a:p>
        </p:txBody>
      </p:sp>
      <p:sp>
        <p:nvSpPr>
          <p:cNvPr id="3" name="Vertical Text Placeholder 2"/>
          <p:cNvSpPr>
            <a:spLocks noGrp="1"/>
          </p:cNvSpPr>
          <p:nvPr>
            <p:ph type="body" orient="vert" idx="1"/>
          </p:nvPr>
        </p:nvSpPr>
        <p:spPr>
          <a:xfrm>
            <a:off x="0" y="0"/>
            <a:ext cx="8788400" cy="6172200"/>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p>
        </p:txBody>
      </p:sp>
    </p:spTree>
    <p:extLst>
      <p:ext uri="{BB962C8B-B14F-4D97-AF65-F5344CB8AC3E}">
        <p14:creationId xmlns:p14="http://schemas.microsoft.com/office/powerpoint/2010/main" val="150155669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88800" cy="533400"/>
          </a:xfrm>
        </p:spPr>
        <p:txBody>
          <a:bodyPr/>
          <a:lstStyle/>
          <a:p>
            <a:r>
              <a:rPr lang="en-US" altLang="zh-CN"/>
              <a:t>Click to edit Master title style</a:t>
            </a:r>
            <a:endParaRPr lang="en-US"/>
          </a:p>
        </p:txBody>
      </p:sp>
      <p:sp>
        <p:nvSpPr>
          <p:cNvPr id="3" name="Table Placeholder 2"/>
          <p:cNvSpPr>
            <a:spLocks noGrp="1"/>
          </p:cNvSpPr>
          <p:nvPr>
            <p:ph type="tbl" idx="1"/>
          </p:nvPr>
        </p:nvSpPr>
        <p:spPr>
          <a:xfrm>
            <a:off x="304800" y="685800"/>
            <a:ext cx="11480800" cy="5486400"/>
          </a:xfrm>
        </p:spPr>
        <p:txBody>
          <a:bodyPr/>
          <a:lstStyle/>
          <a:p>
            <a:pPr lvl="0"/>
            <a:r>
              <a:rPr lang="en-US" altLang="zh-CN" noProof="0"/>
              <a:t>Click icon to add table</a:t>
            </a:r>
            <a:endParaRPr lang="en-US" noProof="0"/>
          </a:p>
        </p:txBody>
      </p:sp>
    </p:spTree>
    <p:extLst>
      <p:ext uri="{BB962C8B-B14F-4D97-AF65-F5344CB8AC3E}">
        <p14:creationId xmlns:p14="http://schemas.microsoft.com/office/powerpoint/2010/main" val="346538040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pPr lvl="0"/>
            <a:r>
              <a:rPr lang="en-US"/>
              <a:t>Click to edit Master text styles</a:t>
            </a: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9166119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CE680EE-08FA-4E1C-8CAA-FFADC62907D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itle 1"/>
          <p:cNvSpPr>
            <a:spLocks noGrp="1"/>
          </p:cNvSpPr>
          <p:nvPr>
            <p:ph type="ctrTitle"/>
          </p:nvPr>
        </p:nvSpPr>
        <p:spPr>
          <a:xfrm>
            <a:off x="6644363" y="1122363"/>
            <a:ext cx="5246263" cy="2387600"/>
          </a:xfrm>
        </p:spPr>
        <p:txBody>
          <a:bodyPr anchor="b">
            <a:normAutofit/>
          </a:bodyPr>
          <a:lstStyle>
            <a:lvl1pPr algn="l">
              <a:defRPr sz="4400"/>
            </a:lvl1pPr>
          </a:lstStyle>
          <a:p>
            <a:r>
              <a:rPr lang="en-US" dirty="0"/>
              <a:t>Click to edit Master title style</a:t>
            </a:r>
          </a:p>
        </p:txBody>
      </p:sp>
      <p:sp>
        <p:nvSpPr>
          <p:cNvPr id="5" name="Subtitle 2"/>
          <p:cNvSpPr>
            <a:spLocks noGrp="1"/>
          </p:cNvSpPr>
          <p:nvPr>
            <p:ph type="subTitle" idx="1"/>
          </p:nvPr>
        </p:nvSpPr>
        <p:spPr>
          <a:xfrm>
            <a:off x="6644363" y="3662517"/>
            <a:ext cx="5246264" cy="2713789"/>
          </a:xfrm>
        </p:spPr>
        <p:txBody>
          <a:bodyPr>
            <a:normAutofit/>
          </a:bodyPr>
          <a:lstStyle>
            <a:lvl1pPr marL="457200" indent="-457200" algn="l">
              <a:buFont typeface="+mj-lt"/>
              <a:buAutoNum type="arabicPeriod"/>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Rectangle 5">
            <a:extLst>
              <a:ext uri="{FF2B5EF4-FFF2-40B4-BE49-F238E27FC236}">
                <a16:creationId xmlns:a16="http://schemas.microsoft.com/office/drawing/2014/main" id="{304BCD39-5BB7-4E85-BF41-52C93F5823FE}"/>
              </a:ext>
            </a:extLst>
          </p:cNvPr>
          <p:cNvSpPr/>
          <p:nvPr userDrawn="1"/>
        </p:nvSpPr>
        <p:spPr>
          <a:xfrm>
            <a:off x="6644363" y="3544676"/>
            <a:ext cx="952500" cy="83128"/>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Picture Placeholder 8"/>
          <p:cNvSpPr>
            <a:spLocks noGrp="1"/>
          </p:cNvSpPr>
          <p:nvPr>
            <p:ph type="pic" sz="quarter" idx="10"/>
          </p:nvPr>
        </p:nvSpPr>
        <p:spPr>
          <a:xfrm>
            <a:off x="0" y="5601"/>
            <a:ext cx="6400800" cy="6852399"/>
          </a:xfrm>
        </p:spPr>
        <p:txBody>
          <a:bodyPr/>
          <a:lstStyle/>
          <a:p>
            <a:endParaRPr lang="en-US"/>
          </a:p>
        </p:txBody>
      </p:sp>
    </p:spTree>
    <p:extLst>
      <p:ext uri="{BB962C8B-B14F-4D97-AF65-F5344CB8AC3E}">
        <p14:creationId xmlns:p14="http://schemas.microsoft.com/office/powerpoint/2010/main" val="41272473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標題及物件">
    <p:spTree>
      <p:nvGrpSpPr>
        <p:cNvPr id="1" name=""/>
        <p:cNvGrpSpPr/>
        <p:nvPr/>
      </p:nvGrpSpPr>
      <p:grpSpPr>
        <a:xfrm>
          <a:off x="0" y="0"/>
          <a:ext cx="0" cy="0"/>
          <a:chOff x="0" y="0"/>
          <a:chExt cx="0" cy="0"/>
        </a:xfrm>
      </p:grpSpPr>
      <p:pic>
        <p:nvPicPr>
          <p:cNvPr id="7" name="Picture 2" descr="http://img.sc115.com/uploads/sc/vector/130419/2013041920482683.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28791" y="4352878"/>
            <a:ext cx="3215680" cy="2459996"/>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p:txBody>
          <a:bodyPr/>
          <a:lstStyle>
            <a:lvl1pPr>
              <a:defRPr b="1">
                <a:effectLst>
                  <a:outerShdw blurRad="38100" dist="38100" dir="2700000" algn="tl">
                    <a:srgbClr val="000000">
                      <a:alpha val="43137"/>
                    </a:srgbClr>
                  </a:outerShdw>
                </a:effectLst>
                <a:latin typeface="微軟正黑體" pitchFamily="34" charset="-120"/>
                <a:ea typeface="微軟正黑體" pitchFamily="34" charset="-120"/>
              </a:defRPr>
            </a:lvl1pPr>
          </a:lstStyle>
          <a:p>
            <a:r>
              <a:rPr lang="zh-TW" altLang="en-US" dirty="0"/>
              <a:t>按一下以編輯母片標題樣式</a:t>
            </a:r>
          </a:p>
        </p:txBody>
      </p:sp>
      <p:sp>
        <p:nvSpPr>
          <p:cNvPr id="3" name="內容版面配置區 2"/>
          <p:cNvSpPr>
            <a:spLocks noGrp="1"/>
          </p:cNvSpPr>
          <p:nvPr>
            <p:ph idx="1"/>
          </p:nvPr>
        </p:nvSpPr>
        <p:spPr/>
        <p:txBody>
          <a:bodyPr/>
          <a:lstStyle>
            <a:lvl1pPr>
              <a:defRPr>
                <a:effectLst>
                  <a:outerShdw blurRad="38100" dist="38100" dir="2700000" algn="tl">
                    <a:srgbClr val="000000">
                      <a:alpha val="43137"/>
                    </a:srgbClr>
                  </a:outerShdw>
                </a:effectLst>
                <a:latin typeface="微軟正黑體" pitchFamily="34" charset="-120"/>
                <a:ea typeface="微軟正黑體" pitchFamily="34" charset="-120"/>
              </a:defRPr>
            </a:lvl1pPr>
            <a:lvl2pPr>
              <a:defRPr>
                <a:effectLst>
                  <a:outerShdw blurRad="38100" dist="38100" dir="2700000" algn="tl">
                    <a:srgbClr val="000000">
                      <a:alpha val="43137"/>
                    </a:srgbClr>
                  </a:outerShdw>
                </a:effectLst>
                <a:latin typeface="微軟正黑體" pitchFamily="34" charset="-120"/>
                <a:ea typeface="微軟正黑體" pitchFamily="34" charset="-120"/>
              </a:defRPr>
            </a:lvl2pPr>
            <a:lvl3pPr>
              <a:defRPr>
                <a:effectLst>
                  <a:outerShdw blurRad="38100" dist="38100" dir="2700000" algn="tl">
                    <a:srgbClr val="000000">
                      <a:alpha val="43137"/>
                    </a:srgbClr>
                  </a:outerShdw>
                </a:effectLst>
                <a:latin typeface="微軟正黑體" pitchFamily="34" charset="-120"/>
                <a:ea typeface="微軟正黑體" pitchFamily="34" charset="-120"/>
              </a:defRPr>
            </a:lvl3pPr>
            <a:lvl4pPr>
              <a:defRPr>
                <a:effectLst>
                  <a:outerShdw blurRad="38100" dist="38100" dir="2700000" algn="tl">
                    <a:srgbClr val="000000">
                      <a:alpha val="43137"/>
                    </a:srgbClr>
                  </a:outerShdw>
                </a:effectLst>
                <a:latin typeface="微軟正黑體" pitchFamily="34" charset="-120"/>
                <a:ea typeface="微軟正黑體" pitchFamily="34" charset="-120"/>
              </a:defRPr>
            </a:lvl4pPr>
            <a:lvl5pPr>
              <a:defRPr>
                <a:effectLst>
                  <a:outerShdw blurRad="38100" dist="38100" dir="2700000" algn="tl">
                    <a:srgbClr val="000000">
                      <a:alpha val="43137"/>
                    </a:srgbClr>
                  </a:outerShdw>
                </a:effectLst>
                <a:latin typeface="微軟正黑體" pitchFamily="34" charset="-120"/>
                <a:ea typeface="微軟正黑體" pitchFamily="34" charset="-120"/>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5" name="頁尾版面配置區 4"/>
          <p:cNvSpPr>
            <a:spLocks noGrp="1"/>
          </p:cNvSpPr>
          <p:nvPr>
            <p:ph type="ftr" sz="quarter" idx="11"/>
          </p:nvPr>
        </p:nvSpPr>
        <p:spPr>
          <a:xfrm>
            <a:off x="3485881" y="6259251"/>
            <a:ext cx="3860800" cy="365125"/>
          </a:xfrm>
        </p:spPr>
        <p:txBody>
          <a:bodyPr/>
          <a:lstStyle/>
          <a:p>
            <a:endParaRPr lang="zh-TW" altLang="en-US" dirty="0"/>
          </a:p>
        </p:txBody>
      </p:sp>
      <p:sp>
        <p:nvSpPr>
          <p:cNvPr id="6" name="投影片編號版面配置區 5"/>
          <p:cNvSpPr>
            <a:spLocks noGrp="1"/>
          </p:cNvSpPr>
          <p:nvPr>
            <p:ph type="sldNum" sz="quarter" idx="12"/>
          </p:nvPr>
        </p:nvSpPr>
        <p:spPr>
          <a:xfrm>
            <a:off x="8819819" y="6165305"/>
            <a:ext cx="2844800" cy="365125"/>
          </a:xfrm>
          <a:prstGeom prst="rect">
            <a:avLst/>
          </a:prstGeom>
        </p:spPr>
        <p:txBody>
          <a:bodyPr/>
          <a:lstStyle>
            <a:lvl1pPr algn="r">
              <a:defRPr/>
            </a:lvl1pPr>
          </a:lstStyle>
          <a:p>
            <a:fld id="{FBA31813-F4C5-4900-853F-CE5BDEC7A54E}" type="slidenum">
              <a:rPr lang="zh-TW" altLang="en-US" smtClean="0"/>
              <a:pPr/>
              <a:t>‹#›</a:t>
            </a:fld>
            <a:endParaRPr lang="zh-TW" altLang="en-US"/>
          </a:p>
        </p:txBody>
      </p:sp>
      <p:sp>
        <p:nvSpPr>
          <p:cNvPr id="8" name="矩形 7"/>
          <p:cNvSpPr/>
          <p:nvPr userDrawn="1"/>
        </p:nvSpPr>
        <p:spPr>
          <a:xfrm>
            <a:off x="0" y="6597352"/>
            <a:ext cx="609600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
        <p:nvSpPr>
          <p:cNvPr id="9" name="矩形 8"/>
          <p:cNvSpPr/>
          <p:nvPr userDrawn="1"/>
        </p:nvSpPr>
        <p:spPr>
          <a:xfrm>
            <a:off x="6096000" y="6597352"/>
            <a:ext cx="6096000" cy="260648"/>
          </a:xfrm>
          <a:prstGeom prst="rect">
            <a:avLst/>
          </a:prstGeom>
          <a:solidFill>
            <a:srgbClr val="F4AA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
        <p:nvSpPr>
          <p:cNvPr id="12" name="日期版面配置區 3"/>
          <p:cNvSpPr txBox="1">
            <a:spLocks/>
          </p:cNvSpPr>
          <p:nvPr userDrawn="1"/>
        </p:nvSpPr>
        <p:spPr>
          <a:xfrm>
            <a:off x="609600" y="6356351"/>
            <a:ext cx="2844800" cy="365125"/>
          </a:xfrm>
          <a:prstGeom prst="rect">
            <a:avLst/>
          </a:prstGeom>
        </p:spPr>
        <p:txBody>
          <a:bodyPr vert="horz" lIns="91440" tIns="45720" rIns="91440" bIns="45720" rtlCol="0" anchor="ctr"/>
          <a:lstStyle>
            <a:defPPr>
              <a:defRPr lang="zh-TW"/>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B597C4-E49F-4BC0-8B03-608F58878605}" type="datetimeFigureOut">
              <a:rPr lang="zh-TW" altLang="en-US" sz="1200" smtClean="0"/>
              <a:pPr/>
              <a:t>2022/3/29</a:t>
            </a:fld>
            <a:endParaRPr lang="zh-TW" altLang="en-US" sz="1200"/>
          </a:p>
        </p:txBody>
      </p:sp>
      <p:sp>
        <p:nvSpPr>
          <p:cNvPr id="13" name="投影片編號版面配置區 5"/>
          <p:cNvSpPr txBox="1">
            <a:spLocks/>
          </p:cNvSpPr>
          <p:nvPr userDrawn="1"/>
        </p:nvSpPr>
        <p:spPr>
          <a:xfrm>
            <a:off x="8737600" y="6356351"/>
            <a:ext cx="28448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BA31813-F4C5-4900-853F-CE5BDEC7A54E}" type="slidenum">
              <a:rPr lang="zh-TW" altLang="en-US" sz="1200" smtClean="0"/>
              <a:pPr/>
              <a:t>‹#›</a:t>
            </a:fld>
            <a:endParaRPr lang="zh-TW" altLang="en-US" sz="1200"/>
          </a:p>
        </p:txBody>
      </p:sp>
      <p:sp>
        <p:nvSpPr>
          <p:cNvPr id="14" name="矩形 13"/>
          <p:cNvSpPr/>
          <p:nvPr userDrawn="1"/>
        </p:nvSpPr>
        <p:spPr>
          <a:xfrm>
            <a:off x="0" y="0"/>
            <a:ext cx="6096000" cy="260648"/>
          </a:xfrm>
          <a:prstGeom prst="rect">
            <a:avLst/>
          </a:prstGeom>
          <a:solidFill>
            <a:srgbClr val="F4AA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
        <p:nvSpPr>
          <p:cNvPr id="15" name="矩形 14"/>
          <p:cNvSpPr/>
          <p:nvPr userDrawn="1"/>
        </p:nvSpPr>
        <p:spPr>
          <a:xfrm>
            <a:off x="6096000" y="0"/>
            <a:ext cx="6096000" cy="2606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
        <p:nvSpPr>
          <p:cNvPr id="16" name="矩形 15"/>
          <p:cNvSpPr/>
          <p:nvPr userDrawn="1"/>
        </p:nvSpPr>
        <p:spPr>
          <a:xfrm rot="5400000">
            <a:off x="-1513661" y="1458826"/>
            <a:ext cx="3350511" cy="347531"/>
          </a:xfrm>
          <a:prstGeom prst="rect">
            <a:avLst/>
          </a:prstGeom>
          <a:solidFill>
            <a:srgbClr val="D2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
        <p:nvSpPr>
          <p:cNvPr id="17" name="矩形 16"/>
          <p:cNvSpPr/>
          <p:nvPr userDrawn="1"/>
        </p:nvSpPr>
        <p:spPr>
          <a:xfrm rot="5400000">
            <a:off x="-1483158" y="4778834"/>
            <a:ext cx="3289506" cy="347531"/>
          </a:xfrm>
          <a:prstGeom prst="rect">
            <a:avLst/>
          </a:prstGeom>
          <a:solidFill>
            <a:srgbClr val="2EA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
        <p:nvSpPr>
          <p:cNvPr id="18" name="矩形 17"/>
          <p:cNvSpPr/>
          <p:nvPr userDrawn="1"/>
        </p:nvSpPr>
        <p:spPr>
          <a:xfrm rot="5400000">
            <a:off x="10342981" y="1485849"/>
            <a:ext cx="3350511" cy="347531"/>
          </a:xfrm>
          <a:prstGeom prst="rect">
            <a:avLst/>
          </a:prstGeom>
          <a:solidFill>
            <a:srgbClr val="2EA3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
        <p:nvSpPr>
          <p:cNvPr id="19" name="矩形 18"/>
          <p:cNvSpPr/>
          <p:nvPr userDrawn="1"/>
        </p:nvSpPr>
        <p:spPr>
          <a:xfrm rot="5400000">
            <a:off x="10373483" y="4805857"/>
            <a:ext cx="3289506" cy="347531"/>
          </a:xfrm>
          <a:prstGeom prst="rect">
            <a:avLst/>
          </a:prstGeom>
          <a:solidFill>
            <a:srgbClr val="D22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Tree>
    <p:extLst>
      <p:ext uri="{BB962C8B-B14F-4D97-AF65-F5344CB8AC3E}">
        <p14:creationId xmlns:p14="http://schemas.microsoft.com/office/powerpoint/2010/main" val="1278854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1"/>
            <a:ext cx="11955464" cy="38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ctr" anchorCtr="0" compatLnSpc="1">
            <a:prstTxWarp prst="textNoShape">
              <a:avLst/>
            </a:prstTxWarp>
          </a:bodyPr>
          <a:lstStyle/>
          <a:p>
            <a:pPr lvl="0"/>
            <a:endParaRPr lang="en-US" altLang="en-US" dirty="0"/>
          </a:p>
        </p:txBody>
      </p:sp>
      <p:sp>
        <p:nvSpPr>
          <p:cNvPr id="1027" name="Rectangle 3"/>
          <p:cNvSpPr>
            <a:spLocks noGrp="1" noChangeArrowheads="1"/>
          </p:cNvSpPr>
          <p:nvPr>
            <p:ph type="body" idx="1"/>
          </p:nvPr>
        </p:nvSpPr>
        <p:spPr bwMode="auto">
          <a:xfrm>
            <a:off x="304800" y="685800"/>
            <a:ext cx="114808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altLang="en-US"/>
              <a:t>Body Text</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Line 4"/>
          <p:cNvSpPr>
            <a:spLocks noChangeShapeType="1"/>
          </p:cNvSpPr>
          <p:nvPr/>
        </p:nvSpPr>
        <p:spPr bwMode="auto">
          <a:xfrm>
            <a:off x="338139" y="584200"/>
            <a:ext cx="11617325" cy="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467"/>
          </a:p>
        </p:txBody>
      </p:sp>
      <p:sp>
        <p:nvSpPr>
          <p:cNvPr id="1029" name="Rectangle 5"/>
          <p:cNvSpPr>
            <a:spLocks noChangeArrowheads="1"/>
          </p:cNvSpPr>
          <p:nvPr/>
        </p:nvSpPr>
        <p:spPr bwMode="auto">
          <a:xfrm>
            <a:off x="6672943" y="6517593"/>
            <a:ext cx="5366659" cy="33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1" rIns="90488" bIns="44451">
            <a:spAutoFit/>
          </a:bodyPr>
          <a:lstStyle>
            <a:lvl1pPr>
              <a:defRPr sz="2000" b="1">
                <a:solidFill>
                  <a:schemeClr val="tx1"/>
                </a:solidFill>
                <a:latin typeface="Arial" panose="020B0604020202020204" pitchFamily="34" charset="0"/>
                <a:ea typeface="新細明體" panose="02020500000000000000" pitchFamily="18" charset="-120"/>
              </a:defRPr>
            </a:lvl1pPr>
            <a:lvl2pPr marL="742950" indent="-285750">
              <a:defRPr sz="2000" b="1">
                <a:solidFill>
                  <a:schemeClr val="tx1"/>
                </a:solidFill>
                <a:latin typeface="Arial" panose="020B0604020202020204" pitchFamily="34" charset="0"/>
                <a:ea typeface="新細明體" panose="02020500000000000000" pitchFamily="18" charset="-120"/>
              </a:defRPr>
            </a:lvl2pPr>
            <a:lvl3pPr marL="1143000" indent="-228600">
              <a:defRPr sz="2000" b="1">
                <a:solidFill>
                  <a:schemeClr val="tx1"/>
                </a:solidFill>
                <a:latin typeface="Arial" panose="020B0604020202020204" pitchFamily="34" charset="0"/>
                <a:ea typeface="新細明體" panose="02020500000000000000" pitchFamily="18" charset="-120"/>
              </a:defRPr>
            </a:lvl3pPr>
            <a:lvl4pPr marL="1600200" indent="-228600">
              <a:defRPr sz="2000" b="1">
                <a:solidFill>
                  <a:schemeClr val="tx1"/>
                </a:solidFill>
                <a:latin typeface="Arial" panose="020B0604020202020204" pitchFamily="34" charset="0"/>
                <a:ea typeface="新細明體" panose="02020500000000000000" pitchFamily="18" charset="-120"/>
              </a:defRPr>
            </a:lvl4pPr>
            <a:lvl5pPr marL="2057400" indent="-228600">
              <a:defRPr sz="2000" b="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sz="2000" b="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sz="2000" b="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sz="2000" b="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sz="2000" b="1">
                <a:solidFill>
                  <a:schemeClr val="tx1"/>
                </a:solidFill>
                <a:latin typeface="Arial" panose="020B0604020202020204" pitchFamily="34" charset="0"/>
                <a:ea typeface="新細明體" panose="02020500000000000000" pitchFamily="18" charset="-120"/>
              </a:defRPr>
            </a:lvl9pPr>
          </a:lstStyle>
          <a:p>
            <a:pPr>
              <a:defRPr/>
            </a:pPr>
            <a:r>
              <a:rPr lang="en-US" altLang="en-US" sz="1600" dirty="0">
                <a:latin typeface="+mn-lt"/>
                <a:ea typeface="標楷體" panose="03000509000000000000" pitchFamily="65" charset="-120"/>
              </a:rPr>
              <a:t>New Product Design &amp; Conjoint Analysis - </a:t>
            </a:r>
            <a:fld id="{14C9C289-7A37-4616-AA0C-17CB3A1FDFF1}" type="slidenum">
              <a:rPr lang="en-US" altLang="en-US" sz="1600" smtClean="0"/>
              <a:pPr>
                <a:defRPr/>
              </a:pPr>
              <a:t>‹#›</a:t>
            </a:fld>
            <a:r>
              <a:rPr lang="en-US" altLang="en-US" sz="1600" dirty="0"/>
              <a:t> </a:t>
            </a:r>
          </a:p>
        </p:txBody>
      </p:sp>
      <p:sp>
        <p:nvSpPr>
          <p:cNvPr id="1030" name="Rectangle 6"/>
          <p:cNvSpPr>
            <a:spLocks noChangeArrowheads="1"/>
          </p:cNvSpPr>
          <p:nvPr/>
        </p:nvSpPr>
        <p:spPr bwMode="auto">
          <a:xfrm>
            <a:off x="1589" y="6594475"/>
            <a:ext cx="4062412" cy="27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1" rIns="90488" bIns="44451">
            <a:spAutoFit/>
          </a:bodyPr>
          <a:lstStyle>
            <a:lvl1pPr>
              <a:defRPr sz="2000" b="1">
                <a:solidFill>
                  <a:schemeClr val="tx1"/>
                </a:solidFill>
                <a:latin typeface="Arial" panose="020B0604020202020204" pitchFamily="34" charset="0"/>
                <a:ea typeface="新細明體" panose="02020500000000000000" pitchFamily="18" charset="-120"/>
              </a:defRPr>
            </a:lvl1pPr>
            <a:lvl2pPr marL="742950" indent="-285750">
              <a:defRPr sz="2000" b="1">
                <a:solidFill>
                  <a:schemeClr val="tx1"/>
                </a:solidFill>
                <a:latin typeface="Arial" panose="020B0604020202020204" pitchFamily="34" charset="0"/>
                <a:ea typeface="新細明體" panose="02020500000000000000" pitchFamily="18" charset="-120"/>
              </a:defRPr>
            </a:lvl2pPr>
            <a:lvl3pPr marL="1143000" indent="-228600">
              <a:defRPr sz="2000" b="1">
                <a:solidFill>
                  <a:schemeClr val="tx1"/>
                </a:solidFill>
                <a:latin typeface="Arial" panose="020B0604020202020204" pitchFamily="34" charset="0"/>
                <a:ea typeface="新細明體" panose="02020500000000000000" pitchFamily="18" charset="-120"/>
              </a:defRPr>
            </a:lvl3pPr>
            <a:lvl4pPr marL="1600200" indent="-228600">
              <a:defRPr sz="2000" b="1">
                <a:solidFill>
                  <a:schemeClr val="tx1"/>
                </a:solidFill>
                <a:latin typeface="Arial" panose="020B0604020202020204" pitchFamily="34" charset="0"/>
                <a:ea typeface="新細明體" panose="02020500000000000000" pitchFamily="18" charset="-120"/>
              </a:defRPr>
            </a:lvl4pPr>
            <a:lvl5pPr marL="2057400" indent="-228600">
              <a:defRPr sz="2000" b="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sz="2000" b="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sz="2000" b="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sz="2000" b="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sz="2000" b="1">
                <a:solidFill>
                  <a:schemeClr val="tx1"/>
                </a:solidFill>
                <a:latin typeface="Arial" panose="020B0604020202020204" pitchFamily="34" charset="0"/>
                <a:ea typeface="新細明體" panose="02020500000000000000" pitchFamily="18" charset="-120"/>
              </a:defRPr>
            </a:lvl9pPr>
          </a:lstStyle>
          <a:p>
            <a:pPr>
              <a:buFontTx/>
              <a:buChar char="©"/>
              <a:defRPr/>
            </a:pPr>
            <a:r>
              <a:rPr lang="en-US" altLang="en-US" sz="1200" dirty="0"/>
              <a:t> Minder Chen    </a:t>
            </a:r>
            <a:r>
              <a:rPr lang="zh-TW" altLang="en-US" sz="1200" dirty="0"/>
              <a:t>陳明德</a:t>
            </a:r>
            <a:r>
              <a:rPr lang="en-US" altLang="en-US" sz="1200" dirty="0"/>
              <a:t>,     2022</a:t>
            </a:r>
          </a:p>
        </p:txBody>
      </p:sp>
    </p:spTree>
    <p:extLst>
      <p:ext uri="{BB962C8B-B14F-4D97-AF65-F5344CB8AC3E}">
        <p14:creationId xmlns:p14="http://schemas.microsoft.com/office/powerpoint/2010/main" val="85657665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Lst>
  <p:transition/>
  <p:txStyles>
    <p:titleStyle>
      <a:lvl1pPr algn="ctr" rtl="0" eaLnBrk="1" fontAlgn="base" hangingPunct="1">
        <a:lnSpc>
          <a:spcPct val="90000"/>
        </a:lnSpc>
        <a:spcBef>
          <a:spcPct val="0"/>
        </a:spcBef>
        <a:spcAft>
          <a:spcPct val="0"/>
        </a:spcAft>
        <a:defRPr sz="3200" b="1">
          <a:solidFill>
            <a:schemeClr val="tx2"/>
          </a:solidFill>
          <a:latin typeface="+mn-lt"/>
          <a:ea typeface="標楷體" panose="03000509000000000000" pitchFamily="65" charset="-120"/>
          <a:cs typeface="+mj-cs"/>
        </a:defRPr>
      </a:lvl1pPr>
      <a:lvl2pPr algn="ctr" rtl="0" eaLnBrk="1" fontAlgn="base" hangingPunct="1">
        <a:lnSpc>
          <a:spcPct val="90000"/>
        </a:lnSpc>
        <a:spcBef>
          <a:spcPct val="0"/>
        </a:spcBef>
        <a:spcAft>
          <a:spcPct val="0"/>
        </a:spcAft>
        <a:defRPr sz="3200" b="1">
          <a:solidFill>
            <a:schemeClr val="tx2"/>
          </a:solidFill>
          <a:latin typeface="標楷體" panose="03000509000000000000" pitchFamily="65" charset="-120"/>
          <a:ea typeface="標楷體" panose="03000509000000000000" pitchFamily="65" charset="-120"/>
        </a:defRPr>
      </a:lvl2pPr>
      <a:lvl3pPr algn="ctr" rtl="0" eaLnBrk="1" fontAlgn="base" hangingPunct="1">
        <a:lnSpc>
          <a:spcPct val="90000"/>
        </a:lnSpc>
        <a:spcBef>
          <a:spcPct val="0"/>
        </a:spcBef>
        <a:spcAft>
          <a:spcPct val="0"/>
        </a:spcAft>
        <a:defRPr sz="3200" b="1">
          <a:solidFill>
            <a:schemeClr val="tx2"/>
          </a:solidFill>
          <a:latin typeface="標楷體" panose="03000509000000000000" pitchFamily="65" charset="-120"/>
          <a:ea typeface="標楷體" panose="03000509000000000000" pitchFamily="65" charset="-120"/>
        </a:defRPr>
      </a:lvl3pPr>
      <a:lvl4pPr algn="ctr" rtl="0" eaLnBrk="1" fontAlgn="base" hangingPunct="1">
        <a:lnSpc>
          <a:spcPct val="90000"/>
        </a:lnSpc>
        <a:spcBef>
          <a:spcPct val="0"/>
        </a:spcBef>
        <a:spcAft>
          <a:spcPct val="0"/>
        </a:spcAft>
        <a:defRPr sz="3200" b="1">
          <a:solidFill>
            <a:schemeClr val="tx2"/>
          </a:solidFill>
          <a:latin typeface="標楷體" panose="03000509000000000000" pitchFamily="65" charset="-120"/>
          <a:ea typeface="標楷體" panose="03000509000000000000" pitchFamily="65" charset="-120"/>
        </a:defRPr>
      </a:lvl4pPr>
      <a:lvl5pPr algn="ctr" rtl="0" eaLnBrk="1" fontAlgn="base" hangingPunct="1">
        <a:lnSpc>
          <a:spcPct val="90000"/>
        </a:lnSpc>
        <a:spcBef>
          <a:spcPct val="0"/>
        </a:spcBef>
        <a:spcAft>
          <a:spcPct val="0"/>
        </a:spcAft>
        <a:defRPr sz="3200" b="1">
          <a:solidFill>
            <a:schemeClr val="tx2"/>
          </a:solidFill>
          <a:latin typeface="標楷體" panose="03000509000000000000" pitchFamily="65" charset="-120"/>
          <a:ea typeface="標楷體" panose="03000509000000000000" pitchFamily="65" charset="-120"/>
        </a:defRPr>
      </a:lvl5pPr>
      <a:lvl6pPr marL="457189" algn="ctr" rtl="0" eaLnBrk="1" fontAlgn="base" hangingPunct="1">
        <a:lnSpc>
          <a:spcPct val="90000"/>
        </a:lnSpc>
        <a:spcBef>
          <a:spcPct val="0"/>
        </a:spcBef>
        <a:spcAft>
          <a:spcPct val="0"/>
        </a:spcAft>
        <a:defRPr sz="3200" b="1" i="1">
          <a:solidFill>
            <a:schemeClr val="tx2"/>
          </a:solidFill>
          <a:latin typeface="Arial" pitchFamily="34" charset="0"/>
        </a:defRPr>
      </a:lvl6pPr>
      <a:lvl7pPr marL="914377" algn="ctr" rtl="0" eaLnBrk="1" fontAlgn="base" hangingPunct="1">
        <a:lnSpc>
          <a:spcPct val="90000"/>
        </a:lnSpc>
        <a:spcBef>
          <a:spcPct val="0"/>
        </a:spcBef>
        <a:spcAft>
          <a:spcPct val="0"/>
        </a:spcAft>
        <a:defRPr sz="3200" b="1" i="1">
          <a:solidFill>
            <a:schemeClr val="tx2"/>
          </a:solidFill>
          <a:latin typeface="Arial" pitchFamily="34" charset="0"/>
        </a:defRPr>
      </a:lvl7pPr>
      <a:lvl8pPr marL="1371566" algn="ctr" rtl="0" eaLnBrk="1" fontAlgn="base" hangingPunct="1">
        <a:lnSpc>
          <a:spcPct val="90000"/>
        </a:lnSpc>
        <a:spcBef>
          <a:spcPct val="0"/>
        </a:spcBef>
        <a:spcAft>
          <a:spcPct val="0"/>
        </a:spcAft>
        <a:defRPr sz="3200" b="1" i="1">
          <a:solidFill>
            <a:schemeClr val="tx2"/>
          </a:solidFill>
          <a:latin typeface="Arial" pitchFamily="34" charset="0"/>
        </a:defRPr>
      </a:lvl8pPr>
      <a:lvl9pPr marL="1828754" algn="ctr" rtl="0" eaLnBrk="1" fontAlgn="base" hangingPunct="1">
        <a:lnSpc>
          <a:spcPct val="90000"/>
        </a:lnSpc>
        <a:spcBef>
          <a:spcPct val="0"/>
        </a:spcBef>
        <a:spcAft>
          <a:spcPct val="0"/>
        </a:spcAft>
        <a:defRPr sz="3200" b="1" i="1">
          <a:solidFill>
            <a:schemeClr val="tx2"/>
          </a:solidFill>
          <a:latin typeface="Arial" pitchFamily="34" charset="0"/>
        </a:defRPr>
      </a:lvl9pPr>
    </p:titleStyle>
    <p:bodyStyle>
      <a:lvl1pPr marL="285744" indent="-285744" algn="l" rtl="0" eaLnBrk="1" fontAlgn="base" hangingPunct="1">
        <a:lnSpc>
          <a:spcPct val="90000"/>
        </a:lnSpc>
        <a:spcBef>
          <a:spcPct val="30000"/>
        </a:spcBef>
        <a:spcAft>
          <a:spcPct val="0"/>
        </a:spcAft>
        <a:buSzPct val="100000"/>
        <a:buChar char="•"/>
        <a:defRPr sz="2800" b="1">
          <a:solidFill>
            <a:schemeClr val="tx1"/>
          </a:solidFill>
          <a:latin typeface="+mn-lt"/>
          <a:ea typeface="+mn-ea"/>
          <a:cs typeface="+mn-cs"/>
        </a:defRPr>
      </a:lvl1pPr>
      <a:lvl2pPr marL="857229" indent="-400041" algn="l" rtl="0" eaLnBrk="1" fontAlgn="base" hangingPunct="1">
        <a:lnSpc>
          <a:spcPct val="90000"/>
        </a:lnSpc>
        <a:spcBef>
          <a:spcPct val="30000"/>
        </a:spcBef>
        <a:spcAft>
          <a:spcPct val="0"/>
        </a:spcAft>
        <a:buSzPct val="100000"/>
        <a:buChar char="–"/>
        <a:defRPr sz="2400" b="1">
          <a:solidFill>
            <a:schemeClr val="tx1"/>
          </a:solidFill>
          <a:latin typeface="+mn-lt"/>
        </a:defRPr>
      </a:lvl2pPr>
      <a:lvl3pPr marL="1200121" indent="-228594" algn="l" rtl="0" eaLnBrk="1" fontAlgn="base" hangingPunct="1">
        <a:lnSpc>
          <a:spcPct val="90000"/>
        </a:lnSpc>
        <a:spcBef>
          <a:spcPct val="30000"/>
        </a:spcBef>
        <a:spcAft>
          <a:spcPct val="0"/>
        </a:spcAft>
        <a:buSzPct val="100000"/>
        <a:buChar char="»"/>
        <a:defRPr sz="2000" b="1">
          <a:solidFill>
            <a:schemeClr val="tx1"/>
          </a:solidFill>
          <a:latin typeface="+mn-lt"/>
        </a:defRPr>
      </a:lvl3pPr>
      <a:lvl4pPr marL="1543012" indent="-171446" algn="l" rtl="0" eaLnBrk="1" fontAlgn="base" hangingPunct="1">
        <a:lnSpc>
          <a:spcPct val="90000"/>
        </a:lnSpc>
        <a:spcBef>
          <a:spcPct val="30000"/>
        </a:spcBef>
        <a:spcAft>
          <a:spcPct val="0"/>
        </a:spcAft>
        <a:buSzPct val="100000"/>
        <a:buChar char="•"/>
        <a:defRPr sz="1600" b="1">
          <a:solidFill>
            <a:schemeClr val="tx1"/>
          </a:solidFill>
          <a:latin typeface="+mn-lt"/>
        </a:defRPr>
      </a:lvl4pPr>
      <a:lvl5pPr marL="2000201" indent="-171446" algn="l" rtl="0" eaLnBrk="1" fontAlgn="base" hangingPunct="1">
        <a:lnSpc>
          <a:spcPct val="90000"/>
        </a:lnSpc>
        <a:spcBef>
          <a:spcPct val="30000"/>
        </a:spcBef>
        <a:spcAft>
          <a:spcPct val="0"/>
        </a:spcAft>
        <a:buSzPct val="100000"/>
        <a:buChar char="–"/>
        <a:defRPr sz="1600" b="1">
          <a:solidFill>
            <a:schemeClr val="tx1"/>
          </a:solidFill>
          <a:latin typeface="+mn-lt"/>
        </a:defRPr>
      </a:lvl5pPr>
      <a:lvl6pPr marL="2457389" indent="-171446" algn="l" rtl="0" eaLnBrk="1" fontAlgn="base" hangingPunct="1">
        <a:lnSpc>
          <a:spcPct val="90000"/>
        </a:lnSpc>
        <a:spcBef>
          <a:spcPct val="30000"/>
        </a:spcBef>
        <a:spcAft>
          <a:spcPct val="0"/>
        </a:spcAft>
        <a:buSzPct val="100000"/>
        <a:buChar char="–"/>
        <a:defRPr sz="1600" b="1">
          <a:solidFill>
            <a:schemeClr val="tx1"/>
          </a:solidFill>
          <a:latin typeface="+mn-lt"/>
        </a:defRPr>
      </a:lvl6pPr>
      <a:lvl7pPr marL="2914578" indent="-171446" algn="l" rtl="0" eaLnBrk="1" fontAlgn="base" hangingPunct="1">
        <a:lnSpc>
          <a:spcPct val="90000"/>
        </a:lnSpc>
        <a:spcBef>
          <a:spcPct val="30000"/>
        </a:spcBef>
        <a:spcAft>
          <a:spcPct val="0"/>
        </a:spcAft>
        <a:buSzPct val="100000"/>
        <a:buChar char="–"/>
        <a:defRPr sz="1600" b="1">
          <a:solidFill>
            <a:schemeClr val="tx1"/>
          </a:solidFill>
          <a:latin typeface="+mn-lt"/>
        </a:defRPr>
      </a:lvl7pPr>
      <a:lvl8pPr marL="3371766" indent="-171446" algn="l" rtl="0" eaLnBrk="1" fontAlgn="base" hangingPunct="1">
        <a:lnSpc>
          <a:spcPct val="90000"/>
        </a:lnSpc>
        <a:spcBef>
          <a:spcPct val="30000"/>
        </a:spcBef>
        <a:spcAft>
          <a:spcPct val="0"/>
        </a:spcAft>
        <a:buSzPct val="100000"/>
        <a:buChar char="–"/>
        <a:defRPr sz="1600" b="1">
          <a:solidFill>
            <a:schemeClr val="tx1"/>
          </a:solidFill>
          <a:latin typeface="+mn-lt"/>
        </a:defRPr>
      </a:lvl8pPr>
      <a:lvl9pPr marL="3828955" indent="-171446" algn="l" rtl="0" eaLnBrk="1" fontAlgn="base" hangingPunct="1">
        <a:lnSpc>
          <a:spcPct val="90000"/>
        </a:lnSpc>
        <a:spcBef>
          <a:spcPct val="30000"/>
        </a:spcBef>
        <a:spcAft>
          <a:spcPct val="0"/>
        </a:spcAft>
        <a:buSzPct val="100000"/>
        <a:buChar char="–"/>
        <a:defRPr sz="1600" b="1">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stage-gate.com/discovery-to-launch-process/"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gembainnovation.dk/stage-gate/"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s://thinkinsights.net/strategy/ge-mckinsey-matrix/#HarvestDivest-strategy" TargetMode="External"/><Relationship Id="rId3" Type="http://schemas.openxmlformats.org/officeDocument/2006/relationships/hyperlink" Target="https://thinkinsights.net/strategy/ge-mckinsey-matrix/" TargetMode="External"/><Relationship Id="rId7" Type="http://schemas.openxmlformats.org/officeDocument/2006/relationships/hyperlink" Target="https://thinkinsights.net/strategy/ge-mckinsey-matrix/#SelectivityEarnings-strategy" TargetMode="External"/><Relationship Id="rId2" Type="http://schemas.openxmlformats.org/officeDocument/2006/relationships/hyperlink" Target="https://www.mckinsey.com/business-functions/strategy-and-corporate-finance/our-insights/enduring-ideas-the-ge-and-mckinsey-nine-box-matrix" TargetMode="External"/><Relationship Id="rId1" Type="http://schemas.openxmlformats.org/officeDocument/2006/relationships/slideLayout" Target="../slideLayouts/slideLayout2.xml"/><Relationship Id="rId6" Type="http://schemas.openxmlformats.org/officeDocument/2006/relationships/hyperlink" Target="https://thinkinsights.net/strategy/ge-mckinsey-matrix/#InvestGrow-strategy" TargetMode="External"/><Relationship Id="rId5" Type="http://schemas.openxmlformats.org/officeDocument/2006/relationships/hyperlink" Target="https://thinkinsights.net/strategy/ge-mckinsey-matrix/#Strategic-implications" TargetMode="Externa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krm.vo.llnwd.net/o43/u/hbs0011408/21666/216661a.pdf"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ctext.org/book-of-changes/xi-ci-xia"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ronghands1.com/2016/02/05/movie-plot-generator/" TargetMode="External"/><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hyperlink" Target="http://writers-den.pantomimepony.co.uk/writers-plot-ideas.php"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easyatm.com.tw/wiki/&#32068;&#21512;&#20998;&#26512;" TargetMode="External"/><Relationship Id="rId2" Type="http://schemas.openxmlformats.org/officeDocument/2006/relationships/hyperlink" Target="https://www.qualtrics.com/experience-management/research/types-of-conjoint/" TargetMode="External"/><Relationship Id="rId1" Type="http://schemas.openxmlformats.org/officeDocument/2006/relationships/slideLayout" Target="../slideLayouts/slideLayout1.xml"/><Relationship Id="rId4" Type="http://schemas.openxmlformats.org/officeDocument/2006/relationships/hyperlink" Target="https://www.youtube.com/watch?v=5-CI3ZVcOZk"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120.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90.png"/><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110.png"/><Relationship Id="rId4" Type="http://schemas.openxmlformats.org/officeDocument/2006/relationships/image" Target="../media/image80.png"/><Relationship Id="rId9" Type="http://schemas.openxmlformats.org/officeDocument/2006/relationships/customXml" Target="../ink/ink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s://resources.pollfish.com/wp-content/uploads/2020/02/28-1024x578.png" TargetMode="External"/><Relationship Id="rId2" Type="http://schemas.openxmlformats.org/officeDocument/2006/relationships/hyperlink" Target="https://resources.pollfish.com/market-research/getting-familiar-with-conjoint-analysis/" TargetMode="Externa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customXml" Target="../ink/ink7.xml"/><Relationship Id="rId13" Type="http://schemas.openxmlformats.org/officeDocument/2006/relationships/image" Target="../media/image19.png"/><Relationship Id="rId18" Type="http://schemas.openxmlformats.org/officeDocument/2006/relationships/customXml" Target="../ink/ink12.xml"/><Relationship Id="rId26" Type="http://schemas.openxmlformats.org/officeDocument/2006/relationships/customXml" Target="../ink/ink16.xml"/><Relationship Id="rId3" Type="http://schemas.openxmlformats.org/officeDocument/2006/relationships/hyperlink" Target="https://conjointly.com/blog/example-conjoint-study/" TargetMode="External"/><Relationship Id="rId21" Type="http://schemas.openxmlformats.org/officeDocument/2006/relationships/image" Target="../media/image23.png"/><Relationship Id="rId7" Type="http://schemas.openxmlformats.org/officeDocument/2006/relationships/image" Target="../media/image160.png"/><Relationship Id="rId12" Type="http://schemas.openxmlformats.org/officeDocument/2006/relationships/customXml" Target="../ink/ink9.xml"/><Relationship Id="rId17" Type="http://schemas.openxmlformats.org/officeDocument/2006/relationships/image" Target="../media/image21.png"/><Relationship Id="rId25" Type="http://schemas.openxmlformats.org/officeDocument/2006/relationships/image" Target="../media/image25.png"/><Relationship Id="rId2" Type="http://schemas.openxmlformats.org/officeDocument/2006/relationships/hyperlink" Target="https://conjointly.com/guides/how-to-specify-attributes-and-levels/" TargetMode="External"/><Relationship Id="rId16" Type="http://schemas.openxmlformats.org/officeDocument/2006/relationships/customXml" Target="../ink/ink11.xml"/><Relationship Id="rId20" Type="http://schemas.openxmlformats.org/officeDocument/2006/relationships/customXml" Target="../ink/ink13.xml"/><Relationship Id="rId1" Type="http://schemas.openxmlformats.org/officeDocument/2006/relationships/slideLayout" Target="../slideLayouts/slideLayout2.xml"/><Relationship Id="rId6" Type="http://schemas.openxmlformats.org/officeDocument/2006/relationships/customXml" Target="../ink/ink6.xml"/><Relationship Id="rId11" Type="http://schemas.openxmlformats.org/officeDocument/2006/relationships/image" Target="../media/image18.png"/><Relationship Id="rId24" Type="http://schemas.openxmlformats.org/officeDocument/2006/relationships/customXml" Target="../ink/ink15.xml"/><Relationship Id="rId5" Type="http://schemas.openxmlformats.org/officeDocument/2006/relationships/hyperlink" Target="https://conjointly.com/guides/what-is-conjoint-analysis/" TargetMode="External"/><Relationship Id="rId15" Type="http://schemas.openxmlformats.org/officeDocument/2006/relationships/image" Target="../media/image20.png"/><Relationship Id="rId23" Type="http://schemas.openxmlformats.org/officeDocument/2006/relationships/image" Target="../media/image24.png"/><Relationship Id="rId10" Type="http://schemas.openxmlformats.org/officeDocument/2006/relationships/customXml" Target="../ink/ink8.xml"/><Relationship Id="rId19" Type="http://schemas.openxmlformats.org/officeDocument/2006/relationships/image" Target="../media/image22.png"/><Relationship Id="rId4" Type="http://schemas.openxmlformats.org/officeDocument/2006/relationships/image" Target="../media/image17.png"/><Relationship Id="rId9" Type="http://schemas.openxmlformats.org/officeDocument/2006/relationships/image" Target="../media/image170.png"/><Relationship Id="rId14" Type="http://schemas.openxmlformats.org/officeDocument/2006/relationships/customXml" Target="../ink/ink10.xml"/><Relationship Id="rId22" Type="http://schemas.openxmlformats.org/officeDocument/2006/relationships/customXml" Target="../ink/ink14.xml"/><Relationship Id="rId27"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hyperlink" Target="https://resources.pollfish.com/market-research/getting-familiar-with-conjoint-analysis/" TargetMode="External"/><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hyperlink" Target="https://resources.pollfish.com/wp-content/uploads/2020/02/28-1024x578.png"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w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29.wmf"/></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w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29.wmf"/></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w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1.emf"/><Relationship Id="rId5" Type="http://schemas.openxmlformats.org/officeDocument/2006/relationships/image" Target="../media/image30.emf"/><Relationship Id="rId4" Type="http://schemas.openxmlformats.org/officeDocument/2006/relationships/image" Target="../media/image29.wmf"/></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www.qresearchsoftware.com/experimental-design-for-conjoint-analysis"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www.bizrate.com/marketplace/search/search__cat_id--51,keyword--Leonardo%20Di%20Caprio.html"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8.wmf"/><Relationship Id="rId4" Type="http://schemas.openxmlformats.org/officeDocument/2006/relationships/oleObject" Target="../embeddings/oleObject1.bin"/></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s://faculty.wharton.upenn.edu/wp-content/uploads/2012/04/8902_Courtyard_by_Marriott_Designing_a.pdf" TargetMode="External"/><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s://theaiminstitute.com/product-development/new-product-development-process/" TargetMode="External"/><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91.xml.rels><?xml version="1.0" encoding="UTF-8" standalone="yes"?>
<Relationships xmlns="http://schemas.openxmlformats.org/package/2006/relationships"><Relationship Id="rId3" Type="http://schemas.openxmlformats.org/officeDocument/2006/relationships/hyperlink" Target="https://en.wikipedia.org/wiki/New_product_development" TargetMode="External"/><Relationship Id="rId2" Type="http://schemas.openxmlformats.org/officeDocument/2006/relationships/hyperlink" Target="https://www.youtube.com/watch?v=bE5CqZZRwX4" TargetMode="External"/><Relationship Id="rId1" Type="http://schemas.openxmlformats.org/officeDocument/2006/relationships/slideLayout" Target="../slideLayouts/slideLayout2.xml"/><Relationship Id="rId6" Type="http://schemas.openxmlformats.org/officeDocument/2006/relationships/hyperlink" Target="http://www.conjoint.lt/" TargetMode="External"/><Relationship Id="rId5" Type="http://schemas.openxmlformats.org/officeDocument/2006/relationships/hyperlink" Target="https://www.youtube.com/watch?v=OuaCvl2Ovzk" TargetMode="External"/><Relationship Id="rId4" Type="http://schemas.openxmlformats.org/officeDocument/2006/relationships/hyperlink" Target="https://www.youtube.com/watch?v=Su2qIrTmv1c" TargetMode="External"/></Relationships>
</file>

<file path=ppt/slides/_rels/slide9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836608" y="789709"/>
            <a:ext cx="6268306" cy="2720254"/>
          </a:xfrm>
        </p:spPr>
        <p:txBody>
          <a:bodyPr>
            <a:normAutofit/>
          </a:bodyPr>
          <a:lstStyle/>
          <a:p>
            <a:r>
              <a:rPr lang="en-US" altLang="en-US" sz="4000" dirty="0"/>
              <a:t>Design of New Products Through </a:t>
            </a:r>
            <a:br>
              <a:rPr lang="en-US" altLang="en-US" sz="4000" dirty="0"/>
            </a:br>
            <a:r>
              <a:rPr lang="en-US" altLang="en-US" sz="4000" dirty="0"/>
              <a:t>Conjoint Analysis</a:t>
            </a:r>
            <a:endParaRPr lang="en-US" sz="4000" dirty="0"/>
          </a:p>
        </p:txBody>
      </p:sp>
      <p:sp>
        <p:nvSpPr>
          <p:cNvPr id="5" name="Subtitle 4"/>
          <p:cNvSpPr>
            <a:spLocks noGrp="1"/>
          </p:cNvSpPr>
          <p:nvPr>
            <p:ph type="subTitle" idx="1"/>
          </p:nvPr>
        </p:nvSpPr>
        <p:spPr>
          <a:xfrm>
            <a:off x="5836606" y="3662517"/>
            <a:ext cx="6355393" cy="2713789"/>
          </a:xfrm>
        </p:spPr>
        <p:txBody>
          <a:bodyPr>
            <a:normAutofit/>
          </a:bodyPr>
          <a:lstStyle/>
          <a:p>
            <a:pPr>
              <a:lnSpc>
                <a:spcPct val="100000"/>
              </a:lnSpc>
              <a:spcBef>
                <a:spcPts val="0"/>
              </a:spcBef>
              <a:spcAft>
                <a:spcPct val="75000"/>
              </a:spcAft>
            </a:pPr>
            <a:r>
              <a:rPr lang="en-US" altLang="en-US" sz="2000" dirty="0"/>
              <a:t>Role of design in new product development</a:t>
            </a:r>
          </a:p>
          <a:p>
            <a:pPr>
              <a:lnSpc>
                <a:spcPct val="100000"/>
              </a:lnSpc>
              <a:spcBef>
                <a:spcPts val="0"/>
              </a:spcBef>
              <a:spcAft>
                <a:spcPct val="75000"/>
              </a:spcAft>
            </a:pPr>
            <a:r>
              <a:rPr lang="en-US" altLang="en-US" sz="2000" dirty="0"/>
              <a:t>Conjoint Analysis for product design/offering </a:t>
            </a:r>
          </a:p>
        </p:txBody>
      </p:sp>
      <p:pic>
        <p:nvPicPr>
          <p:cNvPr id="7" name="Picture Placeholder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535" b="12535"/>
          <a:stretch>
            <a:fillRect/>
          </a:stretch>
        </p:blipFill>
        <p:spPr>
          <a:xfrm>
            <a:off x="0" y="235007"/>
            <a:ext cx="5836607" cy="6248400"/>
          </a:xfrm>
        </p:spPr>
      </p:pic>
      <p:pic>
        <p:nvPicPr>
          <p:cNvPr id="8" name="Picture 7">
            <a:extLst>
              <a:ext uri="{FF2B5EF4-FFF2-40B4-BE49-F238E27FC236}">
                <a16:creationId xmlns:a16="http://schemas.microsoft.com/office/drawing/2014/main" id="{BD2A3A71-8E72-4CDD-A71B-325A886459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96780" y="235007"/>
            <a:ext cx="1394098" cy="643671"/>
          </a:xfrm>
          <a:prstGeom prst="rect">
            <a:avLst/>
          </a:prstGeom>
        </p:spPr>
      </p:pic>
    </p:spTree>
    <p:extLst>
      <p:ext uri="{BB962C8B-B14F-4D97-AF65-F5344CB8AC3E}">
        <p14:creationId xmlns:p14="http://schemas.microsoft.com/office/powerpoint/2010/main" val="2484827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5BAA8B2-130E-41E6-9E8C-A4A26A8B007C}"/>
              </a:ext>
            </a:extLst>
          </p:cNvPr>
          <p:cNvSpPr>
            <a:spLocks noGrp="1"/>
          </p:cNvSpPr>
          <p:nvPr>
            <p:ph type="title"/>
          </p:nvPr>
        </p:nvSpPr>
        <p:spPr/>
        <p:txBody>
          <a:bodyPr/>
          <a:lstStyle/>
          <a:p>
            <a:r>
              <a:rPr lang="en-US" dirty="0"/>
              <a:t>Case Studies:</a:t>
            </a:r>
            <a:r>
              <a:rPr lang="zh-TW" altLang="en-US" dirty="0"/>
              <a:t>　</a:t>
            </a:r>
            <a:r>
              <a:rPr lang="en-US" dirty="0"/>
              <a:t>Conjoint &amp; Segmentation</a:t>
            </a:r>
          </a:p>
        </p:txBody>
      </p:sp>
      <p:sp>
        <p:nvSpPr>
          <p:cNvPr id="11" name="TextBox 10">
            <a:extLst>
              <a:ext uri="{FF2B5EF4-FFF2-40B4-BE49-F238E27FC236}">
                <a16:creationId xmlns:a16="http://schemas.microsoft.com/office/drawing/2014/main" id="{B482F279-248D-4318-B3DD-C60C557A4F61}"/>
              </a:ext>
            </a:extLst>
          </p:cNvPr>
          <p:cNvSpPr txBox="1"/>
          <p:nvPr/>
        </p:nvSpPr>
        <p:spPr>
          <a:xfrm>
            <a:off x="376518" y="1014894"/>
            <a:ext cx="6096000" cy="1218860"/>
          </a:xfrm>
          <a:prstGeom prst="rect">
            <a:avLst/>
          </a:prstGeom>
          <a:noFill/>
        </p:spPr>
        <p:txBody>
          <a:bodyPr wrap="square">
            <a:spAutoFit/>
          </a:bodyPr>
          <a:lstStyle/>
          <a:p>
            <a:pPr marL="514350" lvl="0" indent="-514350">
              <a:lnSpc>
                <a:spcPct val="107000"/>
              </a:lnSpc>
              <a:spcAft>
                <a:spcPts val="800"/>
              </a:spcAft>
              <a:buFont typeface="+mj-lt"/>
              <a:buAutoNum type="arabicPeriod"/>
              <a:tabLst>
                <a:tab pos="457200" algn="l"/>
                <a:tab pos="4572000" algn="ctr"/>
                <a:tab pos="6718300" algn="l"/>
              </a:tabLst>
            </a:pPr>
            <a:r>
              <a:rPr lang="en-US" sz="2800" dirty="0" err="1">
                <a:effectLst/>
              </a:rPr>
              <a:t>Dürr</a:t>
            </a:r>
            <a:r>
              <a:rPr lang="en-US" sz="2800" dirty="0">
                <a:effectLst/>
              </a:rPr>
              <a:t> Environmental </a:t>
            </a:r>
            <a:r>
              <a:rPr lang="en-US" sz="2800" dirty="0"/>
              <a:t>(9) </a:t>
            </a:r>
            <a:endParaRPr lang="en-US" sz="2800" dirty="0">
              <a:effectLst/>
            </a:endParaRPr>
          </a:p>
          <a:p>
            <a:pPr marL="514350" lvl="0" indent="-514350">
              <a:lnSpc>
                <a:spcPct val="107000"/>
              </a:lnSpc>
              <a:spcAft>
                <a:spcPts val="800"/>
              </a:spcAft>
              <a:buFont typeface="+mj-lt"/>
              <a:buAutoNum type="arabicPeriod"/>
              <a:tabLst>
                <a:tab pos="457200" algn="l"/>
                <a:tab pos="4572000" algn="ctr"/>
                <a:tab pos="6718300" algn="l"/>
              </a:tabLst>
            </a:pPr>
            <a:r>
              <a:rPr lang="en-US" sz="2800" dirty="0">
                <a:effectLst/>
              </a:rPr>
              <a:t>Forte Hotel </a:t>
            </a:r>
            <a:r>
              <a:rPr lang="en-US" sz="3600" dirty="0"/>
              <a:t>(10) </a:t>
            </a:r>
            <a:endParaRPr lang="en-US" sz="3600" dirty="0">
              <a:effectLst/>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87086404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8EE9996-74F6-4AC5-870C-08AC0724CC6C}"/>
              </a:ext>
            </a:extLst>
          </p:cNvPr>
          <p:cNvSpPr>
            <a:spLocks noGrp="1"/>
          </p:cNvSpPr>
          <p:nvPr>
            <p:ph type="title"/>
          </p:nvPr>
        </p:nvSpPr>
        <p:spPr/>
        <p:txBody>
          <a:bodyPr/>
          <a:lstStyle/>
          <a:p>
            <a:r>
              <a:rPr lang="en-US" sz="2400" u="none" strike="noStrike" baseline="0" dirty="0">
                <a:latin typeface="FranklinGothic-BookItalic"/>
              </a:rPr>
              <a:t>The various stages and decisions involved in the new product development process</a:t>
            </a:r>
            <a:endParaRPr lang="en-US" sz="4000" dirty="0"/>
          </a:p>
        </p:txBody>
      </p:sp>
      <p:pic>
        <p:nvPicPr>
          <p:cNvPr id="8" name="Picture 7">
            <a:extLst>
              <a:ext uri="{FF2B5EF4-FFF2-40B4-BE49-F238E27FC236}">
                <a16:creationId xmlns:a16="http://schemas.microsoft.com/office/drawing/2014/main" id="{E422C24A-DC73-41C4-A839-233C9F8B226B}"/>
              </a:ext>
            </a:extLst>
          </p:cNvPr>
          <p:cNvPicPr>
            <a:picLocks noChangeAspect="1"/>
          </p:cNvPicPr>
          <p:nvPr/>
        </p:nvPicPr>
        <p:blipFill>
          <a:blip r:embed="rId2"/>
          <a:stretch>
            <a:fillRect/>
          </a:stretch>
        </p:blipFill>
        <p:spPr>
          <a:xfrm>
            <a:off x="87957" y="469901"/>
            <a:ext cx="4461601" cy="6357258"/>
          </a:xfrm>
          <a:prstGeom prst="rect">
            <a:avLst/>
          </a:prstGeom>
        </p:spPr>
      </p:pic>
      <p:sp>
        <p:nvSpPr>
          <p:cNvPr id="9" name="TextBox 8">
            <a:extLst>
              <a:ext uri="{FF2B5EF4-FFF2-40B4-BE49-F238E27FC236}">
                <a16:creationId xmlns:a16="http://schemas.microsoft.com/office/drawing/2014/main" id="{7055FD66-2F31-4DAB-87C9-17D37B70C949}"/>
              </a:ext>
            </a:extLst>
          </p:cNvPr>
          <p:cNvSpPr txBox="1"/>
          <p:nvPr/>
        </p:nvSpPr>
        <p:spPr>
          <a:xfrm>
            <a:off x="4549558" y="2736502"/>
            <a:ext cx="7210628" cy="1384995"/>
          </a:xfrm>
          <a:prstGeom prst="rect">
            <a:avLst/>
          </a:prstGeom>
          <a:noFill/>
        </p:spPr>
        <p:txBody>
          <a:bodyPr wrap="none" rtlCol="0">
            <a:spAutoFit/>
          </a:bodyPr>
          <a:lstStyle/>
          <a:p>
            <a:pPr marL="285750" indent="-285750">
              <a:buFont typeface="Arial" panose="020B0604020202020204" pitchFamily="34" charset="0"/>
              <a:buChar char="•"/>
            </a:pPr>
            <a:r>
              <a:rPr lang="en-US" sz="2800" dirty="0"/>
              <a:t>High failure rates</a:t>
            </a:r>
          </a:p>
          <a:p>
            <a:pPr marL="285750" indent="-285750">
              <a:buFont typeface="Arial" panose="020B0604020202020204" pitchFamily="34" charset="0"/>
              <a:buChar char="•"/>
            </a:pPr>
            <a:r>
              <a:rPr lang="en-US" sz="2800" dirty="0"/>
              <a:t>High costs (e.g., 1.2 billion for a new drug)</a:t>
            </a:r>
          </a:p>
          <a:p>
            <a:pPr marL="285750" indent="-285750">
              <a:buFont typeface="Arial" panose="020B0604020202020204" pitchFamily="34" charset="0"/>
              <a:buChar char="•"/>
            </a:pPr>
            <a:r>
              <a:rPr lang="en-US" sz="2800" dirty="0"/>
              <a:t>Increasingly shorter product life cycle </a:t>
            </a:r>
          </a:p>
        </p:txBody>
      </p:sp>
      <p:sp>
        <p:nvSpPr>
          <p:cNvPr id="6" name="TextBox 5">
            <a:extLst>
              <a:ext uri="{FF2B5EF4-FFF2-40B4-BE49-F238E27FC236}">
                <a16:creationId xmlns:a16="http://schemas.microsoft.com/office/drawing/2014/main" id="{1606D1C1-71DE-40DE-B1AA-C133F64A9E07}"/>
              </a:ext>
            </a:extLst>
          </p:cNvPr>
          <p:cNvSpPr txBox="1"/>
          <p:nvPr/>
        </p:nvSpPr>
        <p:spPr>
          <a:xfrm>
            <a:off x="4637515" y="1003037"/>
            <a:ext cx="6094770" cy="1200329"/>
          </a:xfrm>
          <a:prstGeom prst="rect">
            <a:avLst/>
          </a:prstGeom>
          <a:noFill/>
        </p:spPr>
        <p:txBody>
          <a:bodyPr wrap="square">
            <a:spAutoFit/>
          </a:bodyPr>
          <a:lstStyle/>
          <a:p>
            <a:r>
              <a:rPr lang="en-US" sz="2400" b="1">
                <a:latin typeface="FranklinGothic-BookItalic"/>
              </a:rPr>
              <a:t>N</a:t>
            </a:r>
            <a:r>
              <a:rPr lang="en-US" sz="2400" b="1" u="none" strike="noStrike" baseline="0">
                <a:latin typeface="FranklinGothic-BookItalic"/>
              </a:rPr>
              <a:t>ew </a:t>
            </a:r>
            <a:r>
              <a:rPr lang="en-US" sz="2400" b="1">
                <a:latin typeface="FranklinGothic-BookItalic"/>
              </a:rPr>
              <a:t>P</a:t>
            </a:r>
            <a:r>
              <a:rPr lang="en-US" sz="2400" b="1" u="none" strike="noStrike" baseline="0">
                <a:latin typeface="FranklinGothic-BookItalic"/>
              </a:rPr>
              <a:t>roduct </a:t>
            </a:r>
            <a:r>
              <a:rPr lang="en-US" sz="2400" b="1">
                <a:latin typeface="FranklinGothic-BookItalic"/>
              </a:rPr>
              <a:t>D</a:t>
            </a:r>
            <a:r>
              <a:rPr lang="en-US" sz="2400" b="1" u="none" strike="noStrike" baseline="0">
                <a:latin typeface="FranklinGothic-BookItalic"/>
              </a:rPr>
              <a:t>evelopment (NPD) stages</a:t>
            </a:r>
          </a:p>
          <a:p>
            <a:r>
              <a:rPr lang="en-US" sz="2400" b="1">
                <a:latin typeface="FranklinGothic-BookItalic"/>
                <a:sym typeface="Wingdings" panose="05000000000000000000" pitchFamily="2" charset="2"/>
              </a:rPr>
              <a:t> </a:t>
            </a:r>
          </a:p>
          <a:p>
            <a:r>
              <a:rPr lang="en-US" sz="2400" b="1">
                <a:latin typeface="FranklinGothic-BookItalic"/>
                <a:sym typeface="Wingdings" panose="05000000000000000000" pitchFamily="2" charset="2"/>
              </a:rPr>
              <a:t>Stage-Gate Model</a:t>
            </a:r>
            <a:endParaRPr lang="en-US" sz="2400" b="1" dirty="0"/>
          </a:p>
        </p:txBody>
      </p:sp>
      <p:sp>
        <p:nvSpPr>
          <p:cNvPr id="10" name="TextBox 9">
            <a:extLst>
              <a:ext uri="{FF2B5EF4-FFF2-40B4-BE49-F238E27FC236}">
                <a16:creationId xmlns:a16="http://schemas.microsoft.com/office/drawing/2014/main" id="{24EF4D2F-BBAB-47DA-A320-7CCE1FD06DC9}"/>
              </a:ext>
            </a:extLst>
          </p:cNvPr>
          <p:cNvSpPr txBox="1"/>
          <p:nvPr/>
        </p:nvSpPr>
        <p:spPr>
          <a:xfrm>
            <a:off x="5221794" y="5166550"/>
            <a:ext cx="6094770" cy="307777"/>
          </a:xfrm>
          <a:prstGeom prst="rect">
            <a:avLst/>
          </a:prstGeom>
          <a:noFill/>
        </p:spPr>
        <p:txBody>
          <a:bodyPr wrap="square">
            <a:spAutoFit/>
          </a:bodyPr>
          <a:lstStyle/>
          <a:p>
            <a:r>
              <a:rPr lang="en-US" dirty="0">
                <a:hlinkClick r:id="rId3"/>
              </a:rPr>
              <a:t>https://www.stage-gate.com/discovery-to-launch-process/</a:t>
            </a:r>
            <a:r>
              <a:rPr lang="en-US" dirty="0"/>
              <a:t> </a:t>
            </a:r>
          </a:p>
        </p:txBody>
      </p:sp>
    </p:spTree>
    <p:extLst>
      <p:ext uri="{BB962C8B-B14F-4D97-AF65-F5344CB8AC3E}">
        <p14:creationId xmlns:p14="http://schemas.microsoft.com/office/powerpoint/2010/main" val="19249774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00B2A-6133-47AC-90CF-AB36BC4582D1}"/>
              </a:ext>
            </a:extLst>
          </p:cNvPr>
          <p:cNvSpPr>
            <a:spLocks noGrp="1"/>
          </p:cNvSpPr>
          <p:nvPr>
            <p:ph type="title"/>
          </p:nvPr>
        </p:nvSpPr>
        <p:spPr/>
        <p:txBody>
          <a:bodyPr/>
          <a:lstStyle/>
          <a:p>
            <a:r>
              <a:rPr lang="en-US" dirty="0"/>
              <a:t>Stage-Gate Model for NPD</a:t>
            </a:r>
          </a:p>
        </p:txBody>
      </p:sp>
      <p:pic>
        <p:nvPicPr>
          <p:cNvPr id="2052" name="Picture 4" descr="Gemba_Cooper_Slide_pp_7">
            <a:extLst>
              <a:ext uri="{FF2B5EF4-FFF2-40B4-BE49-F238E27FC236}">
                <a16:creationId xmlns:a16="http://schemas.microsoft.com/office/drawing/2014/main" id="{E0F24746-90EC-43CA-95B8-78C8304B2D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09277"/>
            <a:ext cx="11799736" cy="562484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F9142B6-87AC-4807-883F-28C00D98FCF8}"/>
              </a:ext>
            </a:extLst>
          </p:cNvPr>
          <p:cNvSpPr txBox="1"/>
          <p:nvPr/>
        </p:nvSpPr>
        <p:spPr>
          <a:xfrm>
            <a:off x="2715499" y="6492761"/>
            <a:ext cx="6094674" cy="307777"/>
          </a:xfrm>
          <a:prstGeom prst="rect">
            <a:avLst/>
          </a:prstGeom>
          <a:noFill/>
        </p:spPr>
        <p:txBody>
          <a:bodyPr wrap="square">
            <a:spAutoFit/>
          </a:bodyPr>
          <a:lstStyle/>
          <a:p>
            <a:r>
              <a:rPr lang="en-US" dirty="0">
                <a:hlinkClick r:id="rId3"/>
              </a:rPr>
              <a:t>https://gembainnovation.dk/stage-gate/</a:t>
            </a:r>
            <a:r>
              <a:rPr lang="en-US" dirty="0"/>
              <a:t> </a:t>
            </a:r>
          </a:p>
        </p:txBody>
      </p:sp>
      <p:sp>
        <p:nvSpPr>
          <p:cNvPr id="3" name="TextBox 2">
            <a:extLst>
              <a:ext uri="{FF2B5EF4-FFF2-40B4-BE49-F238E27FC236}">
                <a16:creationId xmlns:a16="http://schemas.microsoft.com/office/drawing/2014/main" id="{EA4DC643-3F80-4B74-9553-D0844D93A73E}"/>
              </a:ext>
            </a:extLst>
          </p:cNvPr>
          <p:cNvSpPr txBox="1"/>
          <p:nvPr/>
        </p:nvSpPr>
        <p:spPr>
          <a:xfrm>
            <a:off x="1559859" y="2103717"/>
            <a:ext cx="1358064" cy="307777"/>
          </a:xfrm>
          <a:prstGeom prst="rect">
            <a:avLst/>
          </a:prstGeom>
          <a:noFill/>
        </p:spPr>
        <p:txBody>
          <a:bodyPr wrap="none" rtlCol="0">
            <a:spAutoFit/>
          </a:bodyPr>
          <a:lstStyle/>
          <a:p>
            <a:r>
              <a:rPr lang="en-US" dirty="0"/>
              <a:t>Idea screening</a:t>
            </a:r>
          </a:p>
        </p:txBody>
      </p:sp>
    </p:spTree>
    <p:extLst>
      <p:ext uri="{BB962C8B-B14F-4D97-AF65-F5344CB8AC3E}">
        <p14:creationId xmlns:p14="http://schemas.microsoft.com/office/powerpoint/2010/main" val="63995820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DDF70-ABC4-40C8-BED9-E5E23E063DA8}"/>
              </a:ext>
            </a:extLst>
          </p:cNvPr>
          <p:cNvSpPr>
            <a:spLocks noGrp="1"/>
          </p:cNvSpPr>
          <p:nvPr>
            <p:ph type="title"/>
          </p:nvPr>
        </p:nvSpPr>
        <p:spPr/>
        <p:txBody>
          <a:bodyPr/>
          <a:lstStyle/>
          <a:p>
            <a:r>
              <a:rPr lang="en-US" sz="3200" b="0" i="0" u="none" strike="noStrike" baseline="0" dirty="0"/>
              <a:t>GE/McKinsey portfolio designed to </a:t>
            </a:r>
            <a:r>
              <a:rPr lang="en-US" sz="3200" i="0" u="none" strike="noStrike" baseline="0" dirty="0"/>
              <a:t>Evaluate New Product Ideas</a:t>
            </a:r>
            <a:endParaRPr lang="en-US" dirty="0"/>
          </a:p>
        </p:txBody>
      </p:sp>
      <p:sp>
        <p:nvSpPr>
          <p:cNvPr id="3" name="Content Placeholder 2">
            <a:extLst>
              <a:ext uri="{FF2B5EF4-FFF2-40B4-BE49-F238E27FC236}">
                <a16:creationId xmlns:a16="http://schemas.microsoft.com/office/drawing/2014/main" id="{4D86CE1A-CB59-43B4-981C-DB31E69F480E}"/>
              </a:ext>
            </a:extLst>
          </p:cNvPr>
          <p:cNvSpPr>
            <a:spLocks noGrp="1"/>
          </p:cNvSpPr>
          <p:nvPr>
            <p:ph idx="1"/>
          </p:nvPr>
        </p:nvSpPr>
        <p:spPr>
          <a:xfrm>
            <a:off x="0" y="685800"/>
            <a:ext cx="11480800" cy="5486400"/>
          </a:xfrm>
        </p:spPr>
        <p:txBody>
          <a:bodyPr/>
          <a:lstStyle/>
          <a:p>
            <a:pPr marL="0" indent="0">
              <a:buNone/>
            </a:pPr>
            <a:r>
              <a:rPr lang="en-US" dirty="0">
                <a:solidFill>
                  <a:srgbClr val="FF0000"/>
                </a:solidFill>
                <a:effectLst>
                  <a:outerShdw blurRad="38100" dist="38100" dir="2700000" algn="tl">
                    <a:srgbClr val="000000">
                      <a:alpha val="43137"/>
                    </a:srgbClr>
                  </a:outerShdw>
                </a:effectLst>
              </a:rPr>
              <a:t>Competitive Strength </a:t>
            </a:r>
            <a:r>
              <a:rPr lang="en-US" sz="2400" dirty="0">
                <a:solidFill>
                  <a:srgbClr val="FF0000"/>
                </a:solidFill>
              </a:rPr>
              <a:t>Dimensions (of Business Unit or product)</a:t>
            </a:r>
          </a:p>
          <a:p>
            <a:pPr algn="l"/>
            <a:r>
              <a:rPr lang="en-US" sz="2400" i="0" u="none" strike="noStrike" baseline="0" dirty="0"/>
              <a:t>Fit with strategic focus </a:t>
            </a:r>
            <a:r>
              <a:rPr lang="en-US" sz="2400" b="0" i="0" u="none" strike="noStrike" baseline="0" dirty="0"/>
              <a:t>of company.</a:t>
            </a:r>
          </a:p>
          <a:p>
            <a:pPr algn="l"/>
            <a:r>
              <a:rPr lang="en-US" sz="2400" i="0" u="none" strike="noStrike" baseline="0" dirty="0"/>
              <a:t>Technical feasibility</a:t>
            </a:r>
            <a:r>
              <a:rPr lang="en-US" sz="2400" b="0" i="0" u="none" strike="noStrike" baseline="0" dirty="0"/>
              <a:t>.</a:t>
            </a:r>
          </a:p>
          <a:p>
            <a:pPr algn="l"/>
            <a:r>
              <a:rPr lang="en-US" sz="2400" b="0" i="0" u="none" strike="noStrike" baseline="0" dirty="0"/>
              <a:t>Resource requirements (finance, manufacturing, marketing).</a:t>
            </a:r>
          </a:p>
          <a:p>
            <a:pPr algn="l"/>
            <a:r>
              <a:rPr lang="en-US" sz="2400" b="0" i="0" u="none" strike="noStrike" baseline="0" dirty="0"/>
              <a:t>Ability to protect </a:t>
            </a:r>
            <a:r>
              <a:rPr lang="en-US" sz="2400" i="0" u="none" strike="noStrike" baseline="0" dirty="0"/>
              <a:t>intellectual property (IP)</a:t>
            </a:r>
            <a:r>
              <a:rPr lang="en-US" sz="2400" b="0" i="0" u="none" strike="noStrike" baseline="0" dirty="0"/>
              <a:t>.</a:t>
            </a:r>
          </a:p>
          <a:p>
            <a:pPr algn="l"/>
            <a:r>
              <a:rPr lang="en-US" sz="2400" b="0" i="0" u="none" strike="noStrike" baseline="0" dirty="0"/>
              <a:t>Organizational and channel support.</a:t>
            </a:r>
          </a:p>
          <a:p>
            <a:pPr marL="0" indent="0" algn="l">
              <a:buNone/>
            </a:pPr>
            <a:endParaRPr lang="en-US" sz="2400" b="0" dirty="0"/>
          </a:p>
          <a:p>
            <a:pPr marL="0" indent="0" algn="l">
              <a:buNone/>
            </a:pPr>
            <a:r>
              <a:rPr lang="en-US" i="0" u="none" strike="noStrike" baseline="0" dirty="0">
                <a:solidFill>
                  <a:srgbClr val="FF0000"/>
                </a:solidFill>
                <a:effectLst>
                  <a:outerShdw blurRad="38100" dist="38100" dir="2700000" algn="tl">
                    <a:srgbClr val="000000">
                      <a:alpha val="43137"/>
                    </a:srgbClr>
                  </a:outerShdw>
                </a:effectLst>
              </a:rPr>
              <a:t>Industry </a:t>
            </a:r>
            <a:r>
              <a:rPr lang="en-US" sz="2400" i="0" u="none" strike="noStrike" baseline="0" dirty="0">
                <a:solidFill>
                  <a:srgbClr val="FF0000"/>
                </a:solidFill>
                <a:effectLst>
                  <a:outerShdw blurRad="38100" dist="38100" dir="2700000" algn="tl">
                    <a:srgbClr val="000000">
                      <a:alpha val="43137"/>
                    </a:srgbClr>
                  </a:outerShdw>
                </a:effectLst>
              </a:rPr>
              <a:t>Attractiveness </a:t>
            </a:r>
            <a:r>
              <a:rPr lang="en-US" sz="2400" i="0" u="none" strike="noStrike" baseline="0" dirty="0">
                <a:solidFill>
                  <a:srgbClr val="FF0000"/>
                </a:solidFill>
              </a:rPr>
              <a:t>Dimensions</a:t>
            </a:r>
          </a:p>
          <a:p>
            <a:pPr algn="l"/>
            <a:r>
              <a:rPr lang="en-US" i="0" u="none" strike="noStrike" baseline="0" dirty="0"/>
              <a:t>Size of potential market.</a:t>
            </a:r>
          </a:p>
          <a:p>
            <a:pPr algn="l"/>
            <a:r>
              <a:rPr lang="en-US" sz="2400" i="0" u="none" strike="noStrike" baseline="0" dirty="0">
                <a:solidFill>
                  <a:srgbClr val="FF0000"/>
                </a:solidFill>
              </a:rPr>
              <a:t>Growth rate </a:t>
            </a:r>
            <a:r>
              <a:rPr lang="en-US" sz="2400" b="0" i="0" u="none" strike="noStrike" baseline="0" dirty="0"/>
              <a:t>of potential market.</a:t>
            </a:r>
          </a:p>
          <a:p>
            <a:pPr algn="l"/>
            <a:r>
              <a:rPr lang="en-US" sz="2400" b="0" i="0" u="none" strike="noStrike" baseline="0" dirty="0"/>
              <a:t>Attractiveness of market (</a:t>
            </a:r>
            <a:r>
              <a:rPr lang="en-US" sz="2400" i="0" u="none" strike="noStrike" baseline="0" dirty="0">
                <a:solidFill>
                  <a:srgbClr val="FF0000"/>
                </a:solidFill>
              </a:rPr>
              <a:t>competitive superiority, profitability</a:t>
            </a:r>
            <a:r>
              <a:rPr lang="en-US" sz="2400" b="0" i="0" u="none" strike="noStrike" baseline="0" dirty="0"/>
              <a:t>).</a:t>
            </a:r>
          </a:p>
          <a:p>
            <a:pPr algn="l"/>
            <a:r>
              <a:rPr lang="en-US" sz="2400" b="0" i="0" u="none" strike="noStrike" baseline="0" dirty="0"/>
              <a:t> Regulatory compliance.</a:t>
            </a:r>
            <a:endParaRPr lang="en-US" sz="3600" dirty="0"/>
          </a:p>
        </p:txBody>
      </p:sp>
    </p:spTree>
    <p:extLst>
      <p:ext uri="{BB962C8B-B14F-4D97-AF65-F5344CB8AC3E}">
        <p14:creationId xmlns:p14="http://schemas.microsoft.com/office/powerpoint/2010/main" val="106973094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C8C10-142A-4DE6-8093-3E68F3F98D19}"/>
              </a:ext>
            </a:extLst>
          </p:cNvPr>
          <p:cNvSpPr>
            <a:spLocks noGrp="1"/>
          </p:cNvSpPr>
          <p:nvPr>
            <p:ph type="title"/>
          </p:nvPr>
        </p:nvSpPr>
        <p:spPr/>
        <p:txBody>
          <a:bodyPr/>
          <a:lstStyle/>
          <a:p>
            <a:r>
              <a:rPr lang="en-US" b="1" i="0" dirty="0">
                <a:effectLst/>
                <a:latin typeface="var(--h1_typography-font-family)"/>
              </a:rPr>
              <a:t>GE McKinsey Matrix</a:t>
            </a:r>
            <a:r>
              <a:rPr lang="en-US" b="1" i="0" dirty="0">
                <a:effectLst/>
                <a:latin typeface="var(--h1_typography-font-family)"/>
                <a:sym typeface="Wingdings" panose="05000000000000000000" pitchFamily="2" charset="2"/>
              </a:rPr>
              <a:t> Portfolio Analysis Tool</a:t>
            </a:r>
            <a:endParaRPr lang="en-US" dirty="0"/>
          </a:p>
        </p:txBody>
      </p:sp>
      <p:sp>
        <p:nvSpPr>
          <p:cNvPr id="5" name="TextBox 4">
            <a:extLst>
              <a:ext uri="{FF2B5EF4-FFF2-40B4-BE49-F238E27FC236}">
                <a16:creationId xmlns:a16="http://schemas.microsoft.com/office/drawing/2014/main" id="{B1FDA808-B210-4FEA-BA7A-CB67376FAD87}"/>
              </a:ext>
            </a:extLst>
          </p:cNvPr>
          <p:cNvSpPr txBox="1"/>
          <p:nvPr/>
        </p:nvSpPr>
        <p:spPr>
          <a:xfrm>
            <a:off x="149327" y="6061587"/>
            <a:ext cx="11737873" cy="523220"/>
          </a:xfrm>
          <a:prstGeom prst="rect">
            <a:avLst/>
          </a:prstGeom>
          <a:noFill/>
        </p:spPr>
        <p:txBody>
          <a:bodyPr wrap="square">
            <a:spAutoFit/>
          </a:bodyPr>
          <a:lstStyle/>
          <a:p>
            <a:r>
              <a:rPr lang="en-US" dirty="0">
                <a:hlinkClick r:id="rId2"/>
              </a:rPr>
              <a:t>https://www.mckinsey.com/business-functions/strategy-and-corporate-finance/our-insights/enduring-ideas-the-ge-and-mckinsey-nine-box-matrix</a:t>
            </a:r>
            <a:endParaRPr lang="en-US" dirty="0"/>
          </a:p>
          <a:p>
            <a:r>
              <a:rPr lang="en-US" dirty="0">
                <a:hlinkClick r:id="rId3"/>
              </a:rPr>
              <a:t>https://thinkinsights.net/strategy/ge-mckinsey-matrix/</a:t>
            </a:r>
            <a:r>
              <a:rPr lang="en-US" dirty="0"/>
              <a:t>  </a:t>
            </a:r>
          </a:p>
        </p:txBody>
      </p:sp>
      <p:pic>
        <p:nvPicPr>
          <p:cNvPr id="3074" name="Picture 2" descr="GE McKinsey">
            <a:extLst>
              <a:ext uri="{FF2B5EF4-FFF2-40B4-BE49-F238E27FC236}">
                <a16:creationId xmlns:a16="http://schemas.microsoft.com/office/drawing/2014/main" id="{2D7E1407-7203-4EEE-8D91-38952A12E0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43" y="652335"/>
            <a:ext cx="6722828" cy="556314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03EAA3F-5096-45D7-8156-FDC4349CF2B7}"/>
              </a:ext>
            </a:extLst>
          </p:cNvPr>
          <p:cNvSpPr txBox="1"/>
          <p:nvPr/>
        </p:nvSpPr>
        <p:spPr>
          <a:xfrm>
            <a:off x="7230397" y="2185031"/>
            <a:ext cx="6172200" cy="1323439"/>
          </a:xfrm>
          <a:prstGeom prst="rect">
            <a:avLst/>
          </a:prstGeom>
          <a:noFill/>
        </p:spPr>
        <p:txBody>
          <a:bodyPr wrap="square">
            <a:spAutoFit/>
          </a:bodyPr>
          <a:lstStyle/>
          <a:p>
            <a:pPr algn="l"/>
            <a:r>
              <a:rPr lang="en-US" sz="2000" b="0" i="0" u="none" strike="noStrike" dirty="0">
                <a:solidFill>
                  <a:srgbClr val="444444"/>
                </a:solidFill>
                <a:effectLst/>
                <a:latin typeface="+mn-lt"/>
                <a:hlinkClick r:id="rId5" tooltip="Strategic implications"/>
              </a:rPr>
              <a:t>Strategic implications</a:t>
            </a:r>
            <a:endParaRPr lang="en-US" sz="2000" b="0" i="0" dirty="0">
              <a:solidFill>
                <a:srgbClr val="666666"/>
              </a:solidFill>
              <a:effectLst/>
              <a:latin typeface="+mn-lt"/>
            </a:endParaRPr>
          </a:p>
          <a:p>
            <a:pPr marL="457200" indent="-285750">
              <a:buFont typeface="Arial" panose="020B0604020202020204" pitchFamily="34" charset="0"/>
              <a:buChar char="•"/>
            </a:pPr>
            <a:r>
              <a:rPr lang="en-US" sz="2000" b="0" i="0" u="none" strike="noStrike" dirty="0">
                <a:solidFill>
                  <a:srgbClr val="444444"/>
                </a:solidFill>
                <a:effectLst/>
                <a:latin typeface="+mn-lt"/>
                <a:hlinkClick r:id="rId6" tooltip="Invest/Grow strategy"/>
              </a:rPr>
              <a:t>Invest/Grow strategy</a:t>
            </a:r>
            <a:endParaRPr lang="en-US" sz="2000" b="0" i="0" dirty="0">
              <a:solidFill>
                <a:srgbClr val="666666"/>
              </a:solidFill>
              <a:effectLst/>
              <a:latin typeface="+mn-lt"/>
            </a:endParaRPr>
          </a:p>
          <a:p>
            <a:pPr marL="457200" indent="-285750">
              <a:buFont typeface="Arial" panose="020B0604020202020204" pitchFamily="34" charset="0"/>
              <a:buChar char="•"/>
            </a:pPr>
            <a:r>
              <a:rPr lang="en-US" sz="2000" b="0" i="0" u="none" strike="noStrike" dirty="0">
                <a:solidFill>
                  <a:srgbClr val="444444"/>
                </a:solidFill>
                <a:effectLst/>
                <a:latin typeface="+mn-lt"/>
                <a:hlinkClick r:id="rId7" tooltip="Selectivity/Earnings strategy"/>
              </a:rPr>
              <a:t>Selectivity/Earnings strategy</a:t>
            </a:r>
            <a:endParaRPr lang="en-US" sz="2000" b="0" i="0" dirty="0">
              <a:solidFill>
                <a:srgbClr val="666666"/>
              </a:solidFill>
              <a:effectLst/>
              <a:latin typeface="+mn-lt"/>
            </a:endParaRPr>
          </a:p>
          <a:p>
            <a:pPr marL="457200" indent="-285750">
              <a:buFont typeface="Arial" panose="020B0604020202020204" pitchFamily="34" charset="0"/>
              <a:buChar char="•"/>
            </a:pPr>
            <a:r>
              <a:rPr lang="en-US" sz="2000" b="0" i="0" u="none" strike="noStrike" dirty="0">
                <a:solidFill>
                  <a:srgbClr val="444444"/>
                </a:solidFill>
                <a:effectLst/>
                <a:latin typeface="+mn-lt"/>
                <a:hlinkClick r:id="rId8" tooltip="Harvest/Divest strategy"/>
              </a:rPr>
              <a:t>Harvest/Divest strategy</a:t>
            </a:r>
            <a:endParaRPr lang="en-US" sz="2000" b="0" i="0" dirty="0">
              <a:solidFill>
                <a:srgbClr val="666666"/>
              </a:solidFill>
              <a:effectLst/>
              <a:latin typeface="+mn-lt"/>
            </a:endParaRPr>
          </a:p>
        </p:txBody>
      </p:sp>
    </p:spTree>
    <p:extLst>
      <p:ext uri="{BB962C8B-B14F-4D97-AF65-F5344CB8AC3E}">
        <p14:creationId xmlns:p14="http://schemas.microsoft.com/office/powerpoint/2010/main" val="49082698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Value of Good Design</a:t>
            </a:r>
            <a:endParaRPr lang="en-US" dirty="0"/>
          </a:p>
        </p:txBody>
      </p:sp>
      <p:sp>
        <p:nvSpPr>
          <p:cNvPr id="3" name="Content Placeholder 2"/>
          <p:cNvSpPr>
            <a:spLocks noGrp="1"/>
          </p:cNvSpPr>
          <p:nvPr>
            <p:ph idx="1"/>
          </p:nvPr>
        </p:nvSpPr>
        <p:spPr>
          <a:xfrm>
            <a:off x="0" y="685800"/>
            <a:ext cx="12192000" cy="5486400"/>
          </a:xfrm>
        </p:spPr>
        <p:txBody>
          <a:bodyPr/>
          <a:lstStyle/>
          <a:p>
            <a:pPr marL="0" indent="0">
              <a:buClr>
                <a:srgbClr val="060798"/>
              </a:buClr>
              <a:buNone/>
            </a:pPr>
            <a:r>
              <a:rPr lang="en-US" altLang="en-US" dirty="0"/>
              <a:t>80% of a product’s manufacturing costs are incurred during the first 20% of its design (varies with product category).</a:t>
            </a:r>
          </a:p>
          <a:p>
            <a:pPr marL="0" indent="0" algn="r">
              <a:buClr>
                <a:srgbClr val="060798"/>
              </a:buClr>
              <a:buNone/>
            </a:pPr>
            <a:r>
              <a:rPr lang="en-US" altLang="en-US" sz="1400" b="1" dirty="0">
                <a:solidFill>
                  <a:srgbClr val="0153A5"/>
                </a:solidFill>
              </a:rPr>
              <a:t>Source: </a:t>
            </a:r>
            <a:r>
              <a:rPr lang="en-US" altLang="en-US" sz="1400" dirty="0" err="1"/>
              <a:t>Mckinsey</a:t>
            </a:r>
            <a:r>
              <a:rPr lang="en-US" altLang="en-US" sz="1400" dirty="0"/>
              <a:t> &amp; Company Report</a:t>
            </a:r>
            <a:endParaRPr lang="en-US" altLang="en-US" dirty="0"/>
          </a:p>
          <a:p>
            <a:pPr marL="0" indent="0">
              <a:buClr>
                <a:srgbClr val="060798"/>
              </a:buClr>
              <a:buNone/>
            </a:pPr>
            <a:r>
              <a:rPr lang="en-US" altLang="en-US" dirty="0"/>
              <a:t>Conjoint Analysis is a systematic approach for matching product design with the needs and wants of customers, especially in the early stages of the New Product Development process.</a:t>
            </a:r>
          </a:p>
          <a:p>
            <a:pPr marL="0" indent="0">
              <a:buClr>
                <a:srgbClr val="060798"/>
              </a:buClr>
              <a:buNone/>
            </a:pPr>
            <a:endParaRPr lang="en-US" dirty="0"/>
          </a:p>
          <a:p>
            <a:pPr marL="0" indent="0">
              <a:buClr>
                <a:srgbClr val="060798"/>
              </a:buClr>
              <a:buNone/>
            </a:pPr>
            <a:r>
              <a:rPr lang="en-US" i="1" dirty="0">
                <a:solidFill>
                  <a:srgbClr val="FF0000"/>
                </a:solidFill>
              </a:rPr>
              <a:t>Design Thinking </a:t>
            </a:r>
            <a:r>
              <a:rPr lang="en-US" dirty="0"/>
              <a:t>is another useful approach!!!</a:t>
            </a:r>
            <a:r>
              <a:rPr lang="en-US" dirty="0">
                <a:sym typeface="Wingdings" panose="05000000000000000000" pitchFamily="2" charset="2"/>
              </a:rPr>
              <a:t> Human Centered</a:t>
            </a:r>
            <a:endParaRPr lang="en-US" dirty="0"/>
          </a:p>
        </p:txBody>
      </p:sp>
      <p:pic>
        <p:nvPicPr>
          <p:cNvPr id="2050" name="Picture 2" descr="Kickstarting an innovation strategy - Social Ventures Australia">
            <a:extLst>
              <a:ext uri="{FF2B5EF4-FFF2-40B4-BE49-F238E27FC236}">
                <a16:creationId xmlns:a16="http://schemas.microsoft.com/office/drawing/2014/main" id="{0D07C3CE-3DB0-41C4-8E10-433D170C8B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999" y="4062335"/>
            <a:ext cx="4745161" cy="2923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043765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Impact of Product Superiority on Product Success</a:t>
            </a:r>
          </a:p>
        </p:txBody>
      </p:sp>
      <p:graphicFrame>
        <p:nvGraphicFramePr>
          <p:cNvPr id="13" name="Content Placeholder 12"/>
          <p:cNvGraphicFramePr>
            <a:graphicFrameLocks noGrp="1"/>
          </p:cNvGraphicFramePr>
          <p:nvPr>
            <p:ph idx="1"/>
            <p:extLst>
              <p:ext uri="{D42A27DB-BD31-4B8C-83A1-F6EECF244321}">
                <p14:modId xmlns:p14="http://schemas.microsoft.com/office/powerpoint/2010/main" val="2601498085"/>
              </p:ext>
            </p:extLst>
          </p:nvPr>
        </p:nvGraphicFramePr>
        <p:xfrm>
          <a:off x="2121189" y="820202"/>
          <a:ext cx="7746422" cy="3512127"/>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3708689" y="3018225"/>
            <a:ext cx="1194955" cy="461665"/>
          </a:xfrm>
          <a:prstGeom prst="rect">
            <a:avLst/>
          </a:prstGeom>
        </p:spPr>
        <p:txBody>
          <a:bodyPr wrap="square">
            <a:spAutoFit/>
          </a:bodyPr>
          <a:lstStyle/>
          <a:p>
            <a:pPr>
              <a:defRPr sz="1000"/>
            </a:pPr>
            <a:r>
              <a:rPr lang="en-US" sz="1200" b="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Mkt</a:t>
            </a:r>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 Share</a:t>
            </a:r>
          </a:p>
          <a:p>
            <a:pPr>
              <a:defRPr sz="1000"/>
            </a:pPr>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11.6%</a:t>
            </a:r>
            <a:endParaRPr lang="en-US" sz="1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Rectangle 15"/>
          <p:cNvSpPr/>
          <p:nvPr/>
        </p:nvSpPr>
        <p:spPr>
          <a:xfrm>
            <a:off x="5898801" y="2165786"/>
            <a:ext cx="1194955" cy="461665"/>
          </a:xfrm>
          <a:prstGeom prst="rect">
            <a:avLst/>
          </a:prstGeom>
        </p:spPr>
        <p:txBody>
          <a:bodyPr wrap="square">
            <a:spAutoFit/>
          </a:bodyPr>
          <a:lstStyle/>
          <a:p>
            <a:pPr>
              <a:defRPr sz="1000"/>
            </a:pPr>
            <a:r>
              <a:rPr lang="en-US" sz="1200" b="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Mkt</a:t>
            </a:r>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 Share</a:t>
            </a:r>
          </a:p>
          <a:p>
            <a:pPr>
              <a:defRPr sz="1000"/>
            </a:pPr>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32.4%</a:t>
            </a:r>
            <a:endParaRPr lang="en-US" sz="1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7" name="Rectangle 16"/>
          <p:cNvSpPr/>
          <p:nvPr/>
        </p:nvSpPr>
        <p:spPr>
          <a:xfrm>
            <a:off x="8071959" y="1314983"/>
            <a:ext cx="1194955" cy="461665"/>
          </a:xfrm>
          <a:prstGeom prst="rect">
            <a:avLst/>
          </a:prstGeom>
        </p:spPr>
        <p:txBody>
          <a:bodyPr wrap="square">
            <a:spAutoFit/>
          </a:bodyPr>
          <a:lstStyle/>
          <a:p>
            <a:pPr>
              <a:defRPr sz="1000"/>
            </a:pPr>
            <a:r>
              <a:rPr lang="en-US" sz="1200" b="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Mkt</a:t>
            </a:r>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 Share</a:t>
            </a:r>
          </a:p>
          <a:p>
            <a:pPr>
              <a:defRPr sz="1000"/>
            </a:pPr>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53.5%</a:t>
            </a:r>
            <a:endParaRPr lang="en-US" sz="1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1"/>
          <p:cNvSpPr/>
          <p:nvPr/>
        </p:nvSpPr>
        <p:spPr>
          <a:xfrm>
            <a:off x="289519" y="4718452"/>
            <a:ext cx="10856598" cy="1938992"/>
          </a:xfrm>
          <a:prstGeom prst="rect">
            <a:avLst/>
          </a:prstGeom>
        </p:spPr>
        <p:txBody>
          <a:bodyPr wrap="square">
            <a:spAutoFit/>
          </a:bodyPr>
          <a:lstStyle/>
          <a:p>
            <a:r>
              <a:rPr lang="en-US" altLang="en-US" sz="2000" dirty="0">
                <a:latin typeface="Open Sans" panose="020B0606030504020204" pitchFamily="34" charset="0"/>
                <a:ea typeface="Open Sans" panose="020B0606030504020204" pitchFamily="34" charset="0"/>
                <a:cs typeface="Open Sans" panose="020B0606030504020204" pitchFamily="34" charset="0"/>
              </a:rPr>
              <a:t>Based on a study of 203 products in B2B -- Robert G. Cooper, </a:t>
            </a:r>
            <a:r>
              <a:rPr lang="en-US" altLang="en-US" sz="2000" b="1" dirty="0">
                <a:latin typeface="Open Sans" panose="020B0606030504020204" pitchFamily="34" charset="0"/>
                <a:ea typeface="Open Sans" panose="020B0606030504020204" pitchFamily="34" charset="0"/>
                <a:cs typeface="Open Sans" panose="020B0606030504020204" pitchFamily="34" charset="0"/>
              </a:rPr>
              <a:t>Winning at New Products </a:t>
            </a:r>
            <a:r>
              <a:rPr lang="en-US" altLang="en-US" sz="2000" dirty="0">
                <a:latin typeface="Open Sans" panose="020B0606030504020204" pitchFamily="34" charset="0"/>
                <a:ea typeface="Open Sans" panose="020B0606030504020204" pitchFamily="34" charset="0"/>
                <a:cs typeface="Open Sans" panose="020B0606030504020204" pitchFamily="34" charset="0"/>
              </a:rPr>
              <a:t>(1993) . Success measured using four factors: </a:t>
            </a:r>
          </a:p>
          <a:p>
            <a:pPr marL="342900" indent="-342900">
              <a:buAutoNum type="arabicParenBoth"/>
            </a:pPr>
            <a:r>
              <a:rPr lang="en-US" altLang="en-US" sz="2000" dirty="0">
                <a:latin typeface="Open Sans" panose="020B0606030504020204" pitchFamily="34" charset="0"/>
                <a:ea typeface="Open Sans" panose="020B0606030504020204" pitchFamily="34" charset="0"/>
                <a:cs typeface="Open Sans" panose="020B0606030504020204" pitchFamily="34" charset="0"/>
              </a:rPr>
              <a:t>whether it met or exceeded management’s criteria for success, </a:t>
            </a:r>
          </a:p>
          <a:p>
            <a:pPr marL="342900" indent="-342900">
              <a:buAutoNum type="arabicParenBoth"/>
            </a:pPr>
            <a:r>
              <a:rPr lang="en-US" altLang="en-US" sz="2000" dirty="0">
                <a:latin typeface="Open Sans" panose="020B0606030504020204" pitchFamily="34" charset="0"/>
                <a:ea typeface="Open Sans" panose="020B0606030504020204" pitchFamily="34" charset="0"/>
                <a:cs typeface="Open Sans" panose="020B0606030504020204" pitchFamily="34" charset="0"/>
              </a:rPr>
              <a:t>the profitability level (1-10 scale), </a:t>
            </a:r>
          </a:p>
          <a:p>
            <a:pPr marL="342900" indent="-342900">
              <a:buAutoNum type="arabicParenBoth"/>
            </a:pPr>
            <a:r>
              <a:rPr lang="en-US" altLang="en-US" sz="2000" dirty="0">
                <a:latin typeface="Open Sans" panose="020B0606030504020204" pitchFamily="34" charset="0"/>
                <a:ea typeface="Open Sans" panose="020B0606030504020204" pitchFamily="34" charset="0"/>
                <a:cs typeface="Open Sans" panose="020B0606030504020204" pitchFamily="34" charset="0"/>
              </a:rPr>
              <a:t>market share at the end of three years, and </a:t>
            </a:r>
          </a:p>
          <a:p>
            <a:pPr marL="342900" indent="-342900">
              <a:buAutoNum type="arabicParenBoth"/>
            </a:pPr>
            <a:r>
              <a:rPr lang="en-US" altLang="en-US" sz="2000" dirty="0">
                <a:latin typeface="Open Sans" panose="020B0606030504020204" pitchFamily="34" charset="0"/>
                <a:ea typeface="Open Sans" panose="020B0606030504020204" pitchFamily="34" charset="0"/>
                <a:cs typeface="Open Sans" panose="020B0606030504020204" pitchFamily="34" charset="0"/>
              </a:rPr>
              <a:t>whether it met company sales and profit objectives (1-10 scale).</a:t>
            </a: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90B4EE17-FA89-4E22-A948-41A8F5591EA6}"/>
              </a:ext>
            </a:extLst>
          </p:cNvPr>
          <p:cNvSpPr txBox="1"/>
          <p:nvPr/>
        </p:nvSpPr>
        <p:spPr>
          <a:xfrm>
            <a:off x="4671397" y="4332329"/>
            <a:ext cx="3497179" cy="369332"/>
          </a:xfrm>
          <a:prstGeom prst="rect">
            <a:avLst/>
          </a:prstGeom>
          <a:noFill/>
        </p:spPr>
        <p:txBody>
          <a:bodyPr wrap="square" rtlCol="0">
            <a:spAutoFit/>
          </a:bodyPr>
          <a:lstStyle/>
          <a:p>
            <a:pPr algn="ctr"/>
            <a:r>
              <a:rPr lang="en-US" sz="1800" dirty="0"/>
              <a:t>Product  Superiority</a:t>
            </a:r>
          </a:p>
        </p:txBody>
      </p:sp>
    </p:spTree>
    <p:extLst>
      <p:ext uri="{BB962C8B-B14F-4D97-AF65-F5344CB8AC3E}">
        <p14:creationId xmlns:p14="http://schemas.microsoft.com/office/powerpoint/2010/main" val="258953819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Impact of Early Product Definition on Product Success</a:t>
            </a:r>
          </a:p>
        </p:txBody>
      </p:sp>
      <p:graphicFrame>
        <p:nvGraphicFramePr>
          <p:cNvPr id="13" name="Content Placeholder 12"/>
          <p:cNvGraphicFramePr>
            <a:graphicFrameLocks noGrp="1"/>
          </p:cNvGraphicFramePr>
          <p:nvPr>
            <p:ph idx="1"/>
            <p:extLst>
              <p:ext uri="{D42A27DB-BD31-4B8C-83A1-F6EECF244321}">
                <p14:modId xmlns:p14="http://schemas.microsoft.com/office/powerpoint/2010/main" val="1637401643"/>
              </p:ext>
            </p:extLst>
          </p:nvPr>
        </p:nvGraphicFramePr>
        <p:xfrm>
          <a:off x="2292926" y="1662546"/>
          <a:ext cx="7746424" cy="4016360"/>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3714659" y="4020291"/>
            <a:ext cx="1194955" cy="523220"/>
          </a:xfrm>
          <a:prstGeom prst="rect">
            <a:avLst/>
          </a:prstGeom>
        </p:spPr>
        <p:txBody>
          <a:bodyPr wrap="square">
            <a:spAutoFit/>
          </a:bodyPr>
          <a:lstStyle/>
          <a:p>
            <a:pPr>
              <a:defRPr sz="1000"/>
            </a:pPr>
            <a:r>
              <a:rPr lang="en-US" sz="1400" b="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Mkt</a:t>
            </a:r>
            <a:r>
              <a:rPr lang="en-U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 Share</a:t>
            </a:r>
          </a:p>
          <a:p>
            <a:pPr>
              <a:defRPr sz="1000"/>
            </a:pPr>
            <a:r>
              <a:rPr lang="en-U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22.9</a:t>
            </a:r>
            <a:endParaRPr lang="en-US" sz="1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Rectangle 15"/>
          <p:cNvSpPr/>
          <p:nvPr/>
        </p:nvSpPr>
        <p:spPr>
          <a:xfrm>
            <a:off x="5960919" y="3052394"/>
            <a:ext cx="1194955" cy="523220"/>
          </a:xfrm>
          <a:prstGeom prst="rect">
            <a:avLst/>
          </a:prstGeom>
        </p:spPr>
        <p:txBody>
          <a:bodyPr wrap="square">
            <a:spAutoFit/>
          </a:bodyPr>
          <a:lstStyle/>
          <a:p>
            <a:pPr>
              <a:defRPr sz="1000"/>
            </a:pPr>
            <a:r>
              <a:rPr lang="en-US" sz="1400" b="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Mkt</a:t>
            </a:r>
            <a:r>
              <a:rPr lang="en-U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 Share</a:t>
            </a:r>
          </a:p>
          <a:p>
            <a:pPr>
              <a:defRPr sz="1000"/>
            </a:pPr>
            <a:r>
              <a:rPr lang="en-U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36.5</a:t>
            </a:r>
            <a:endParaRPr lang="en-US" sz="1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7" name="Rectangle 16"/>
          <p:cNvSpPr/>
          <p:nvPr/>
        </p:nvSpPr>
        <p:spPr>
          <a:xfrm>
            <a:off x="8194053" y="2471656"/>
            <a:ext cx="1194955" cy="523220"/>
          </a:xfrm>
          <a:prstGeom prst="rect">
            <a:avLst/>
          </a:prstGeom>
        </p:spPr>
        <p:txBody>
          <a:bodyPr wrap="square">
            <a:spAutoFit/>
          </a:bodyPr>
          <a:lstStyle/>
          <a:p>
            <a:pPr>
              <a:defRPr sz="1000"/>
            </a:pPr>
            <a:r>
              <a:rPr lang="en-US" sz="1400" b="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Mkt</a:t>
            </a:r>
            <a:r>
              <a:rPr lang="en-U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 Share</a:t>
            </a:r>
          </a:p>
          <a:p>
            <a:pPr>
              <a:defRPr sz="1000"/>
            </a:pPr>
            <a:r>
              <a:rPr lang="en-U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37.3%</a:t>
            </a:r>
            <a:endParaRPr lang="en-US" sz="1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9" name="Text Box 4099"/>
          <p:cNvSpPr txBox="1">
            <a:spLocks noChangeArrowheads="1"/>
          </p:cNvSpPr>
          <p:nvPr/>
        </p:nvSpPr>
        <p:spPr bwMode="auto">
          <a:xfrm>
            <a:off x="5683829" y="6037120"/>
            <a:ext cx="4610942"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rgbClr val="1203C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Source: </a:t>
            </a:r>
            <a:r>
              <a:rPr lang="en-US" altLang="en-US" sz="1200" b="1" dirty="0">
                <a:latin typeface="Open Sans" panose="020B0606030504020204" pitchFamily="34" charset="0"/>
                <a:ea typeface="Open Sans" panose="020B0606030504020204" pitchFamily="34" charset="0"/>
                <a:cs typeface="Open Sans" panose="020B0606030504020204" pitchFamily="34" charset="0"/>
              </a:rPr>
              <a:t>Robert G. Cooper, Winning at New Products (1993)</a:t>
            </a:r>
          </a:p>
        </p:txBody>
      </p:sp>
      <p:sp>
        <p:nvSpPr>
          <p:cNvPr id="2" name="TextBox 1">
            <a:extLst>
              <a:ext uri="{FF2B5EF4-FFF2-40B4-BE49-F238E27FC236}">
                <a16:creationId xmlns:a16="http://schemas.microsoft.com/office/drawing/2014/main" id="{E0991192-5F05-4060-8EE1-FCA5B096687B}"/>
              </a:ext>
            </a:extLst>
          </p:cNvPr>
          <p:cNvSpPr txBox="1"/>
          <p:nvPr/>
        </p:nvSpPr>
        <p:spPr>
          <a:xfrm>
            <a:off x="5518485" y="5488681"/>
            <a:ext cx="2294021" cy="369332"/>
          </a:xfrm>
          <a:prstGeom prst="rect">
            <a:avLst/>
          </a:prstGeom>
          <a:noFill/>
        </p:spPr>
        <p:txBody>
          <a:bodyPr wrap="square" rtlCol="0">
            <a:spAutoFit/>
          </a:bodyPr>
          <a:lstStyle/>
          <a:p>
            <a:r>
              <a:rPr lang="en-US" dirty="0"/>
              <a:t>Product Definition</a:t>
            </a:r>
          </a:p>
        </p:txBody>
      </p:sp>
    </p:spTree>
    <p:extLst>
      <p:ext uri="{BB962C8B-B14F-4D97-AF65-F5344CB8AC3E}">
        <p14:creationId xmlns:p14="http://schemas.microsoft.com/office/powerpoint/2010/main" val="87264409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Impact of Market Attractiveness on Product Success</a:t>
            </a:r>
          </a:p>
        </p:txBody>
      </p:sp>
      <p:graphicFrame>
        <p:nvGraphicFramePr>
          <p:cNvPr id="13" name="Content Placeholder 12"/>
          <p:cNvGraphicFramePr>
            <a:graphicFrameLocks noGrp="1"/>
          </p:cNvGraphicFramePr>
          <p:nvPr>
            <p:ph idx="1"/>
            <p:extLst>
              <p:ext uri="{D42A27DB-BD31-4B8C-83A1-F6EECF244321}">
                <p14:modId xmlns:p14="http://schemas.microsoft.com/office/powerpoint/2010/main" val="145475538"/>
              </p:ext>
            </p:extLst>
          </p:nvPr>
        </p:nvGraphicFramePr>
        <p:xfrm>
          <a:off x="2292928" y="1581979"/>
          <a:ext cx="7746423" cy="4187537"/>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3762786" y="3497770"/>
            <a:ext cx="1194955" cy="523220"/>
          </a:xfrm>
          <a:prstGeom prst="rect">
            <a:avLst/>
          </a:prstGeom>
        </p:spPr>
        <p:txBody>
          <a:bodyPr wrap="square">
            <a:spAutoFit/>
          </a:bodyPr>
          <a:lstStyle/>
          <a:p>
            <a:pPr>
              <a:defRPr sz="1000"/>
            </a:pPr>
            <a:r>
              <a:rPr lang="en-US" sz="1400" b="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Mkt</a:t>
            </a:r>
            <a:r>
              <a:rPr lang="en-U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 Share</a:t>
            </a:r>
          </a:p>
          <a:p>
            <a:pPr>
              <a:defRPr sz="1000"/>
            </a:pPr>
            <a:r>
              <a:rPr lang="en-U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31.7</a:t>
            </a:r>
            <a:endParaRPr lang="en-US" sz="1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Rectangle 15"/>
          <p:cNvSpPr/>
          <p:nvPr/>
        </p:nvSpPr>
        <p:spPr>
          <a:xfrm>
            <a:off x="5953991" y="3006069"/>
            <a:ext cx="1194955" cy="523220"/>
          </a:xfrm>
          <a:prstGeom prst="rect">
            <a:avLst/>
          </a:prstGeom>
        </p:spPr>
        <p:txBody>
          <a:bodyPr wrap="square">
            <a:spAutoFit/>
          </a:bodyPr>
          <a:lstStyle/>
          <a:p>
            <a:pPr>
              <a:defRPr sz="1000"/>
            </a:pPr>
            <a:r>
              <a:rPr lang="en-US" sz="1400" b="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Mkt</a:t>
            </a:r>
            <a:r>
              <a:rPr lang="en-U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 Share</a:t>
            </a:r>
          </a:p>
          <a:p>
            <a:pPr>
              <a:defRPr sz="1000"/>
            </a:pPr>
            <a:r>
              <a:rPr lang="en-U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33.7</a:t>
            </a:r>
            <a:endParaRPr lang="en-US" sz="1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7" name="Rectangle 16"/>
          <p:cNvSpPr/>
          <p:nvPr/>
        </p:nvSpPr>
        <p:spPr>
          <a:xfrm>
            <a:off x="8226137" y="2705723"/>
            <a:ext cx="1194955" cy="523220"/>
          </a:xfrm>
          <a:prstGeom prst="rect">
            <a:avLst/>
          </a:prstGeom>
        </p:spPr>
        <p:txBody>
          <a:bodyPr wrap="square">
            <a:spAutoFit/>
          </a:bodyPr>
          <a:lstStyle/>
          <a:p>
            <a:pPr>
              <a:defRPr sz="1000"/>
            </a:pPr>
            <a:r>
              <a:rPr lang="en-US" sz="1400" b="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Mkt</a:t>
            </a:r>
            <a:r>
              <a:rPr lang="en-U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 Share</a:t>
            </a:r>
          </a:p>
          <a:p>
            <a:pPr>
              <a:defRPr sz="1000"/>
            </a:pPr>
            <a:r>
              <a:rPr lang="en-US" sz="14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36.5%</a:t>
            </a:r>
            <a:endParaRPr lang="en-US" sz="1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9" name="Text Box 4099"/>
          <p:cNvSpPr txBox="1">
            <a:spLocks noChangeArrowheads="1"/>
          </p:cNvSpPr>
          <p:nvPr/>
        </p:nvSpPr>
        <p:spPr bwMode="auto">
          <a:xfrm>
            <a:off x="5683829" y="6037120"/>
            <a:ext cx="4610942"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rgbClr val="1203C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Source: </a:t>
            </a:r>
            <a:r>
              <a:rPr lang="en-US" altLang="en-US" sz="1200" b="1" dirty="0">
                <a:latin typeface="Open Sans" panose="020B0606030504020204" pitchFamily="34" charset="0"/>
                <a:ea typeface="Open Sans" panose="020B0606030504020204" pitchFamily="34" charset="0"/>
                <a:cs typeface="Open Sans" panose="020B0606030504020204" pitchFamily="34" charset="0"/>
              </a:rPr>
              <a:t>Robert G. Cooper, Winning at New Products (1993)</a:t>
            </a:r>
          </a:p>
        </p:txBody>
      </p:sp>
      <p:sp>
        <p:nvSpPr>
          <p:cNvPr id="2" name="TextBox 1">
            <a:extLst>
              <a:ext uri="{FF2B5EF4-FFF2-40B4-BE49-F238E27FC236}">
                <a16:creationId xmlns:a16="http://schemas.microsoft.com/office/drawing/2014/main" id="{DD8BD26B-D9AB-4057-9878-36C2DC4070B2}"/>
              </a:ext>
            </a:extLst>
          </p:cNvPr>
          <p:cNvSpPr txBox="1"/>
          <p:nvPr/>
        </p:nvSpPr>
        <p:spPr>
          <a:xfrm>
            <a:off x="4876800" y="5476600"/>
            <a:ext cx="3349336" cy="369332"/>
          </a:xfrm>
          <a:prstGeom prst="rect">
            <a:avLst/>
          </a:prstGeom>
          <a:noFill/>
        </p:spPr>
        <p:txBody>
          <a:bodyPr wrap="square" rtlCol="0">
            <a:spAutoFit/>
          </a:bodyPr>
          <a:lstStyle/>
          <a:p>
            <a:pPr algn="ctr"/>
            <a:r>
              <a:rPr lang="en-US" dirty="0"/>
              <a:t>Market Attractiveness</a:t>
            </a:r>
          </a:p>
        </p:txBody>
      </p:sp>
    </p:spTree>
    <p:extLst>
      <p:ext uri="{BB962C8B-B14F-4D97-AF65-F5344CB8AC3E}">
        <p14:creationId xmlns:p14="http://schemas.microsoft.com/office/powerpoint/2010/main" val="103668991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1601" y="2"/>
            <a:ext cx="11594352" cy="543880"/>
          </a:xfrm>
        </p:spPr>
        <p:txBody>
          <a:bodyPr>
            <a:normAutofit/>
          </a:bodyPr>
          <a:lstStyle/>
          <a:p>
            <a:r>
              <a:rPr lang="en-US" dirty="0"/>
              <a:t>Resources Allocated at Each Stage of NPD</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2821901033"/>
              </p:ext>
            </p:extLst>
          </p:nvPr>
        </p:nvGraphicFramePr>
        <p:xfrm>
          <a:off x="1519144" y="1428472"/>
          <a:ext cx="7886700" cy="4349894"/>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 Box 4099"/>
          <p:cNvSpPr txBox="1">
            <a:spLocks noChangeArrowheads="1"/>
          </p:cNvSpPr>
          <p:nvPr/>
        </p:nvSpPr>
        <p:spPr bwMode="auto">
          <a:xfrm>
            <a:off x="7478359" y="6037120"/>
            <a:ext cx="2629374"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rgbClr val="1203C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Source: </a:t>
            </a:r>
            <a:r>
              <a:rPr lang="en-US" altLang="en-US" sz="1200" b="1" dirty="0">
                <a:latin typeface="Open Sans" panose="020B0606030504020204" pitchFamily="34" charset="0"/>
                <a:ea typeface="Open Sans" panose="020B0606030504020204" pitchFamily="34" charset="0"/>
                <a:cs typeface="Open Sans" panose="020B0606030504020204" pitchFamily="34" charset="0"/>
              </a:rPr>
              <a:t>Robert G. Cooper (1993)</a:t>
            </a:r>
          </a:p>
        </p:txBody>
      </p:sp>
    </p:spTree>
    <p:extLst>
      <p:ext uri="{BB962C8B-B14F-4D97-AF65-F5344CB8AC3E}">
        <p14:creationId xmlns:p14="http://schemas.microsoft.com/office/powerpoint/2010/main" val="22280136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zh-TW" dirty="0"/>
              <a:t>想像力</a:t>
            </a:r>
            <a:r>
              <a:rPr lang="en-US" altLang="zh-TW" dirty="0">
                <a:sym typeface="Wingdings" panose="05000000000000000000" pitchFamily="2" charset="2"/>
              </a:rPr>
              <a:t></a:t>
            </a:r>
            <a:r>
              <a:rPr lang="zh-TW" altLang="en-US" dirty="0"/>
              <a:t>創造力</a:t>
            </a:r>
          </a:p>
        </p:txBody>
      </p:sp>
      <p:sp>
        <p:nvSpPr>
          <p:cNvPr id="3" name="內容版面配置區 2"/>
          <p:cNvSpPr>
            <a:spLocks noGrp="1"/>
          </p:cNvSpPr>
          <p:nvPr>
            <p:ph idx="1"/>
          </p:nvPr>
        </p:nvSpPr>
        <p:spPr>
          <a:xfrm>
            <a:off x="206188" y="854168"/>
            <a:ext cx="11779624" cy="5486400"/>
          </a:xfrm>
        </p:spPr>
        <p:txBody>
          <a:bodyPr>
            <a:normAutofit/>
          </a:bodyPr>
          <a:lstStyle/>
          <a:p>
            <a:pPr marL="0" indent="0">
              <a:buNone/>
            </a:pPr>
            <a:r>
              <a:rPr lang="zh-TW" altLang="zh-TW" sz="3600" dirty="0">
                <a:solidFill>
                  <a:srgbClr val="C00000"/>
                </a:solidFill>
              </a:rPr>
              <a:t>想像力</a:t>
            </a:r>
            <a:r>
              <a:rPr lang="zh-TW" altLang="en-US" sz="3200" dirty="0"/>
              <a:t>是連結兩個或兩個以上的概念，並將這些概念結合在一起成為新概念。概念結合的</a:t>
            </a:r>
            <a:r>
              <a:rPr lang="zh-TW" altLang="zh-TW" sz="3200" dirty="0">
                <a:solidFill>
                  <a:srgbClr val="C00000"/>
                </a:solidFill>
              </a:rPr>
              <a:t>想像力</a:t>
            </a:r>
            <a:r>
              <a:rPr lang="zh-TW" altLang="en-US" sz="3200" dirty="0"/>
              <a:t>是創造力的重要泉源。</a:t>
            </a:r>
            <a:endParaRPr lang="en-US" altLang="zh-TW" dirty="0"/>
          </a:p>
          <a:p>
            <a:r>
              <a:rPr lang="en-US" altLang="zh-TW" dirty="0"/>
              <a:t>Ex.</a:t>
            </a:r>
            <a:r>
              <a:rPr lang="zh-TW" altLang="en-US" dirty="0"/>
              <a:t> 筆記本 </a:t>
            </a:r>
            <a:r>
              <a:rPr lang="en-US" altLang="zh-TW" dirty="0"/>
              <a:t>+</a:t>
            </a:r>
            <a:r>
              <a:rPr lang="zh-TW" altLang="en-US" dirty="0"/>
              <a:t> 電腦 </a:t>
            </a:r>
            <a:r>
              <a:rPr lang="en-US" altLang="zh-TW" dirty="0"/>
              <a:t>=</a:t>
            </a:r>
            <a:r>
              <a:rPr lang="zh-TW" altLang="en-US" dirty="0"/>
              <a:t> 筆記型電腦</a:t>
            </a:r>
            <a:endParaRPr lang="en-US" altLang="zh-TW" dirty="0"/>
          </a:p>
          <a:p>
            <a:r>
              <a:rPr lang="en-US" altLang="zh-TW" dirty="0"/>
              <a:t>Ex.</a:t>
            </a:r>
            <a:r>
              <a:rPr lang="zh-TW" altLang="en-US" dirty="0"/>
              <a:t> 毒品 </a:t>
            </a:r>
            <a:r>
              <a:rPr lang="en-US" altLang="zh-TW" dirty="0"/>
              <a:t>+</a:t>
            </a:r>
            <a:r>
              <a:rPr lang="zh-TW" altLang="en-US" dirty="0"/>
              <a:t> 狗 </a:t>
            </a:r>
            <a:r>
              <a:rPr lang="en-US" altLang="zh-TW" dirty="0"/>
              <a:t>= </a:t>
            </a:r>
            <a:r>
              <a:rPr lang="zh-TW" altLang="en-US" dirty="0"/>
              <a:t>緝毒犬</a:t>
            </a:r>
            <a:endParaRPr lang="en-US" altLang="zh-TW" dirty="0"/>
          </a:p>
          <a:p>
            <a:pPr marL="0" indent="0">
              <a:buNone/>
            </a:pPr>
            <a:endParaRPr lang="en-US" altLang="zh-TW" dirty="0"/>
          </a:p>
          <a:p>
            <a:pPr marL="0" indent="0">
              <a:buNone/>
            </a:pPr>
            <a:r>
              <a:rPr lang="zh-TW" altLang="en-US" sz="3600" dirty="0">
                <a:solidFill>
                  <a:srgbClr val="C00000"/>
                </a:solidFill>
                <a:latin typeface="Arial" panose="020B0604020202020204" pitchFamily="34" charset="0"/>
              </a:rPr>
              <a:t>創造力</a:t>
            </a:r>
            <a:r>
              <a:rPr lang="en-US" altLang="zh-TW" sz="3200" i="0" dirty="0">
                <a:solidFill>
                  <a:srgbClr val="202122"/>
                </a:solidFill>
                <a:effectLst/>
                <a:latin typeface="Arial" panose="020B0604020202020204" pitchFamily="34" charset="0"/>
              </a:rPr>
              <a:t>(</a:t>
            </a:r>
            <a:r>
              <a:rPr lang="zh-TW" altLang="en-US" sz="3200" dirty="0">
                <a:solidFill>
                  <a:srgbClr val="202122"/>
                </a:solidFill>
                <a:latin typeface="Arial" panose="020B0604020202020204" pitchFamily="34" charset="0"/>
              </a:rPr>
              <a:t>創意</a:t>
            </a:r>
            <a:r>
              <a:rPr lang="en-US" altLang="zh-TW" sz="3200" i="0" dirty="0">
                <a:solidFill>
                  <a:srgbClr val="202122"/>
                </a:solidFill>
                <a:effectLst/>
                <a:latin typeface="Arial" panose="020B0604020202020204" pitchFamily="34" charset="0"/>
              </a:rPr>
              <a:t>)</a:t>
            </a:r>
            <a:r>
              <a:rPr lang="zh-TW" altLang="en-US" sz="3200" i="0" dirty="0">
                <a:solidFill>
                  <a:srgbClr val="202122"/>
                </a:solidFill>
                <a:effectLst/>
                <a:latin typeface="Arial" panose="020B0604020202020204" pitchFamily="34" charset="0"/>
              </a:rPr>
              <a:t>是要超越</a:t>
            </a:r>
            <a:r>
              <a:rPr lang="zh-TW" altLang="en-US" sz="3200" dirty="0">
                <a:solidFill>
                  <a:srgbClr val="202122"/>
                </a:solidFill>
                <a:latin typeface="Arial" panose="020B0604020202020204" pitchFamily="34" charset="0"/>
              </a:rPr>
              <a:t>現有</a:t>
            </a:r>
            <a:r>
              <a:rPr lang="zh-TW" altLang="en-US" sz="3200" i="0" dirty="0">
                <a:solidFill>
                  <a:srgbClr val="202122"/>
                </a:solidFill>
                <a:effectLst/>
                <a:latin typeface="Arial" panose="020B0604020202020204" pitchFamily="34" charset="0"/>
              </a:rPr>
              <a:t>的</a:t>
            </a:r>
            <a:r>
              <a:rPr lang="zh-TW" altLang="en-US" sz="3200" dirty="0">
                <a:solidFill>
                  <a:srgbClr val="202122"/>
                </a:solidFill>
                <a:latin typeface="Arial" panose="020B0604020202020204" pitchFamily="34" charset="0"/>
              </a:rPr>
              <a:t>框架和界限，</a:t>
            </a:r>
            <a:r>
              <a:rPr lang="zh-TW" altLang="en-US" sz="3200" i="0" dirty="0">
                <a:solidFill>
                  <a:srgbClr val="202122"/>
                </a:solidFill>
                <a:effectLst/>
                <a:latin typeface="Arial" panose="020B0604020202020204" pitchFamily="34" charset="0"/>
              </a:rPr>
              <a:t>找出並且重新定義事物和事物之間的相關性。或是</a:t>
            </a:r>
            <a:r>
              <a:rPr lang="zh-TW" altLang="en-US" sz="3200" i="0" dirty="0">
                <a:solidFill>
                  <a:srgbClr val="C00000"/>
                </a:solidFill>
                <a:effectLst/>
                <a:latin typeface="Arial" panose="020B0604020202020204" pitchFamily="34" charset="0"/>
              </a:rPr>
              <a:t>將一事物中的元素</a:t>
            </a:r>
            <a:r>
              <a:rPr lang="zh-TW" altLang="en-US" sz="3200" dirty="0">
                <a:solidFill>
                  <a:srgbClr val="C00000"/>
                </a:solidFill>
                <a:latin typeface="Arial" panose="020B0604020202020204" pitchFamily="34" charset="0"/>
              </a:rPr>
              <a:t>拆解後，予以增刪替換，再</a:t>
            </a:r>
            <a:r>
              <a:rPr lang="zh-TW" altLang="en-US" sz="3200" i="0" dirty="0">
                <a:solidFill>
                  <a:srgbClr val="C00000"/>
                </a:solidFill>
                <a:effectLst/>
                <a:latin typeface="Arial" panose="020B0604020202020204" pitchFamily="34" charset="0"/>
              </a:rPr>
              <a:t>重新組合，以提供不同的功能</a:t>
            </a:r>
            <a:r>
              <a:rPr lang="zh-TW" altLang="en-US" sz="3200" dirty="0">
                <a:solidFill>
                  <a:srgbClr val="C00000"/>
                </a:solidFill>
                <a:latin typeface="Arial" panose="020B0604020202020204" pitchFamily="34" charset="0"/>
              </a:rPr>
              <a:t>，</a:t>
            </a:r>
            <a:r>
              <a:rPr lang="zh-TW" altLang="en-US" sz="3200" i="0" dirty="0">
                <a:solidFill>
                  <a:srgbClr val="C00000"/>
                </a:solidFill>
                <a:effectLst/>
                <a:latin typeface="Arial" panose="020B0604020202020204" pitchFamily="34" charset="0"/>
              </a:rPr>
              <a:t>滿足不同的需求。</a:t>
            </a:r>
            <a:r>
              <a:rPr lang="en-US" altLang="zh-TW" sz="3200" i="0" u="none" strike="noStrike" baseline="30000" dirty="0">
                <a:solidFill>
                  <a:srgbClr val="C00000"/>
                </a:solidFill>
                <a:effectLst/>
                <a:latin typeface="Arial" panose="020B0604020202020204" pitchFamily="34" charset="0"/>
              </a:rPr>
              <a:t> </a:t>
            </a:r>
            <a:endParaRPr lang="zh-TW" altLang="en-US" sz="3200" dirty="0">
              <a:solidFill>
                <a:srgbClr val="C00000"/>
              </a:solidFill>
            </a:endParaRPr>
          </a:p>
        </p:txBody>
      </p:sp>
      <p:sp>
        <p:nvSpPr>
          <p:cNvPr id="4" name="投影片編號版面配置區 3"/>
          <p:cNvSpPr>
            <a:spLocks noGrp="1"/>
          </p:cNvSpPr>
          <p:nvPr>
            <p:ph type="sldNum" sz="quarter" idx="4294967295"/>
          </p:nvPr>
        </p:nvSpPr>
        <p:spPr>
          <a:xfrm>
            <a:off x="9347200" y="6165850"/>
            <a:ext cx="2844800" cy="365125"/>
          </a:xfrm>
          <a:prstGeom prst="rect">
            <a:avLst/>
          </a:prstGeom>
        </p:spPr>
        <p:txBody>
          <a:bodyPr/>
          <a:lstStyle/>
          <a:p>
            <a:fld id="{FBA31813-F4C5-4900-853F-CE5BDEC7A54E}" type="slidenum">
              <a:rPr lang="zh-TW" altLang="en-US" smtClean="0"/>
              <a:t>12</a:t>
            </a:fld>
            <a:endParaRPr lang="zh-TW" altLang="en-US"/>
          </a:p>
        </p:txBody>
      </p:sp>
    </p:spTree>
    <p:extLst>
      <p:ext uri="{BB962C8B-B14F-4D97-AF65-F5344CB8AC3E}">
        <p14:creationId xmlns:p14="http://schemas.microsoft.com/office/powerpoint/2010/main" val="204193049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a:extLst>
              <a:ext uri="{FF2B5EF4-FFF2-40B4-BE49-F238E27FC236}">
                <a16:creationId xmlns:a16="http://schemas.microsoft.com/office/drawing/2014/main" id="{55904FC4-FFD7-402A-ABD4-50C8F9F2AB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833437"/>
            <a:ext cx="8648700" cy="519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5475" name="TextBox 1">
            <a:extLst>
              <a:ext uri="{FF2B5EF4-FFF2-40B4-BE49-F238E27FC236}">
                <a16:creationId xmlns:a16="http://schemas.microsoft.com/office/drawing/2014/main" id="{77702C67-1235-4239-8692-1D8E1DBFE5CD}"/>
              </a:ext>
            </a:extLst>
          </p:cNvPr>
          <p:cNvSpPr txBox="1">
            <a:spLocks noChangeArrowheads="1"/>
          </p:cNvSpPr>
          <p:nvPr/>
        </p:nvSpPr>
        <p:spPr bwMode="auto">
          <a:xfrm>
            <a:off x="2133600" y="6075363"/>
            <a:ext cx="6502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SzPct val="100000"/>
              <a:buChar char="•"/>
              <a:defRPr sz="2800" b="1">
                <a:solidFill>
                  <a:schemeClr val="tx1"/>
                </a:solidFill>
                <a:latin typeface="Arial" panose="020B0604020202020204" pitchFamily="34" charset="0"/>
              </a:defRPr>
            </a:lvl1pPr>
            <a:lvl2pPr marL="742950" indent="-285750">
              <a:lnSpc>
                <a:spcPct val="90000"/>
              </a:lnSpc>
              <a:spcBef>
                <a:spcPct val="30000"/>
              </a:spcBef>
              <a:buSzPct val="100000"/>
              <a:buChar char="–"/>
              <a:defRPr sz="2400" b="1">
                <a:solidFill>
                  <a:schemeClr val="tx1"/>
                </a:solidFill>
                <a:latin typeface="Arial" panose="020B0604020202020204" pitchFamily="34" charset="0"/>
              </a:defRPr>
            </a:lvl2pPr>
            <a:lvl3pPr marL="1143000" indent="-228600">
              <a:lnSpc>
                <a:spcPct val="90000"/>
              </a:lnSpc>
              <a:spcBef>
                <a:spcPct val="30000"/>
              </a:spcBef>
              <a:buSzPct val="100000"/>
              <a:buChar char="»"/>
              <a:defRPr sz="2000" b="1">
                <a:solidFill>
                  <a:schemeClr val="tx1"/>
                </a:solidFill>
                <a:latin typeface="Arial" panose="020B0604020202020204" pitchFamily="34" charset="0"/>
              </a:defRPr>
            </a:lvl3pPr>
            <a:lvl4pPr marL="1600200" indent="-228600">
              <a:lnSpc>
                <a:spcPct val="90000"/>
              </a:lnSpc>
              <a:spcBef>
                <a:spcPct val="30000"/>
              </a:spcBef>
              <a:buSzPct val="100000"/>
              <a:buChar char="•"/>
              <a:defRPr sz="1600" b="1">
                <a:solidFill>
                  <a:schemeClr val="tx1"/>
                </a:solidFill>
                <a:latin typeface="Arial" panose="020B0604020202020204" pitchFamily="34" charset="0"/>
              </a:defRPr>
            </a:lvl4pPr>
            <a:lvl5pPr marL="2057400" indent="-228600">
              <a:lnSpc>
                <a:spcPct val="90000"/>
              </a:lnSpc>
              <a:spcBef>
                <a:spcPct val="30000"/>
              </a:spcBef>
              <a:buSzPct val="100000"/>
              <a:buChar char="–"/>
              <a:defRPr sz="1600" b="1">
                <a:solidFill>
                  <a:schemeClr val="tx1"/>
                </a:solidFill>
                <a:latin typeface="Arial" panose="020B0604020202020204" pitchFamily="34" charset="0"/>
              </a:defRPr>
            </a:lvl5pPr>
            <a:lvl6pPr marL="25146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defRPr>
            </a:lvl6pPr>
            <a:lvl7pPr marL="29718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defRPr>
            </a:lvl7pPr>
            <a:lvl8pPr marL="34290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defRPr>
            </a:lvl8pPr>
            <a:lvl9pPr marL="38862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defRPr>
            </a:lvl9pPr>
          </a:lstStyle>
          <a:p>
            <a:pPr eaLnBrk="1" hangingPunct="1">
              <a:lnSpc>
                <a:spcPct val="100000"/>
              </a:lnSpc>
              <a:spcBef>
                <a:spcPct val="0"/>
              </a:spcBef>
              <a:buSzTx/>
              <a:buFontTx/>
              <a:buNone/>
            </a:pPr>
            <a:r>
              <a:rPr lang="en-US" altLang="en-US" sz="1800" b="0">
                <a:hlinkClick r:id="rId3"/>
              </a:rPr>
              <a:t>http://krm.vo.llnwd.net/o43/u/hbs0011408/21666/216661a.pdf</a:t>
            </a:r>
            <a:r>
              <a:rPr lang="en-US" altLang="en-US" sz="1800" b="0"/>
              <a:t> </a:t>
            </a:r>
          </a:p>
        </p:txBody>
      </p:sp>
      <p:sp>
        <p:nvSpPr>
          <p:cNvPr id="105476" name="Title 2">
            <a:extLst>
              <a:ext uri="{FF2B5EF4-FFF2-40B4-BE49-F238E27FC236}">
                <a16:creationId xmlns:a16="http://schemas.microsoft.com/office/drawing/2014/main" id="{38B47D72-3DCA-4FBD-97DB-297E6977CA75}"/>
              </a:ext>
            </a:extLst>
          </p:cNvPr>
          <p:cNvSpPr>
            <a:spLocks noGrp="1"/>
          </p:cNvSpPr>
          <p:nvPr>
            <p:ph type="title"/>
          </p:nvPr>
        </p:nvSpPr>
        <p:spPr/>
        <p:txBody>
          <a:bodyPr/>
          <a:lstStyle/>
          <a:p>
            <a:r>
              <a:rPr lang="en-US" altLang="en-US"/>
              <a:t>Where Do Innovative Ideas Come From?</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a:extLst>
              <a:ext uri="{FF2B5EF4-FFF2-40B4-BE49-F238E27FC236}">
                <a16:creationId xmlns:a16="http://schemas.microsoft.com/office/drawing/2014/main" id="{74BD2449-96D6-4CCA-B5A4-E0D34D2649CB}"/>
              </a:ext>
            </a:extLst>
          </p:cNvPr>
          <p:cNvSpPr>
            <a:spLocks noGrp="1"/>
          </p:cNvSpPr>
          <p:nvPr>
            <p:ph type="title"/>
          </p:nvPr>
        </p:nvSpPr>
        <p:spPr/>
        <p:txBody>
          <a:bodyPr/>
          <a:lstStyle/>
          <a:p>
            <a:r>
              <a:rPr lang="en-US" altLang="en-US" dirty="0"/>
              <a:t> </a:t>
            </a:r>
            <a:r>
              <a:rPr lang="zh-TW" altLang="en-US" dirty="0"/>
              <a:t>觸類旁通</a:t>
            </a:r>
            <a:endParaRPr lang="en-US" altLang="en-US" dirty="0"/>
          </a:p>
        </p:txBody>
      </p:sp>
      <p:pic>
        <p:nvPicPr>
          <p:cNvPr id="106500" name="Picture 2">
            <a:extLst>
              <a:ext uri="{FF2B5EF4-FFF2-40B4-BE49-F238E27FC236}">
                <a16:creationId xmlns:a16="http://schemas.microsoft.com/office/drawing/2014/main" id="{AD762A9F-6A91-47B7-88C3-32768EDD7B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787401"/>
            <a:ext cx="6257925" cy="441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501" name="Picture 3">
            <a:extLst>
              <a:ext uri="{FF2B5EF4-FFF2-40B4-BE49-F238E27FC236}">
                <a16:creationId xmlns:a16="http://schemas.microsoft.com/office/drawing/2014/main" id="{F5F5D390-6F68-4282-BD6F-8BC0B67634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1647" y="2791011"/>
            <a:ext cx="4685552" cy="262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6502" name="TextBox 3">
            <a:extLst>
              <a:ext uri="{FF2B5EF4-FFF2-40B4-BE49-F238E27FC236}">
                <a16:creationId xmlns:a16="http://schemas.microsoft.com/office/drawing/2014/main" id="{5E9069D3-7C5C-485F-82C4-56700E01406A}"/>
              </a:ext>
            </a:extLst>
          </p:cNvPr>
          <p:cNvSpPr txBox="1">
            <a:spLocks noChangeArrowheads="1"/>
          </p:cNvSpPr>
          <p:nvPr/>
        </p:nvSpPr>
        <p:spPr bwMode="auto">
          <a:xfrm>
            <a:off x="3893670" y="5464174"/>
            <a:ext cx="646355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ct val="30000"/>
              </a:spcBef>
              <a:buSzPct val="100000"/>
              <a:buChar char="•"/>
              <a:defRPr sz="2800" b="1">
                <a:solidFill>
                  <a:schemeClr val="tx1"/>
                </a:solidFill>
                <a:latin typeface="Arial" panose="020B0604020202020204" pitchFamily="34" charset="0"/>
              </a:defRPr>
            </a:lvl1pPr>
            <a:lvl2pPr marL="742950" indent="-285750">
              <a:lnSpc>
                <a:spcPct val="90000"/>
              </a:lnSpc>
              <a:spcBef>
                <a:spcPct val="30000"/>
              </a:spcBef>
              <a:buSzPct val="100000"/>
              <a:buChar char="–"/>
              <a:defRPr sz="2400" b="1">
                <a:solidFill>
                  <a:schemeClr val="tx1"/>
                </a:solidFill>
                <a:latin typeface="Arial" panose="020B0604020202020204" pitchFamily="34" charset="0"/>
              </a:defRPr>
            </a:lvl2pPr>
            <a:lvl3pPr marL="1143000" indent="-228600">
              <a:lnSpc>
                <a:spcPct val="90000"/>
              </a:lnSpc>
              <a:spcBef>
                <a:spcPct val="30000"/>
              </a:spcBef>
              <a:buSzPct val="100000"/>
              <a:buChar char="»"/>
              <a:defRPr sz="2000" b="1">
                <a:solidFill>
                  <a:schemeClr val="tx1"/>
                </a:solidFill>
                <a:latin typeface="Arial" panose="020B0604020202020204" pitchFamily="34" charset="0"/>
              </a:defRPr>
            </a:lvl3pPr>
            <a:lvl4pPr marL="1600200" indent="-228600">
              <a:lnSpc>
                <a:spcPct val="90000"/>
              </a:lnSpc>
              <a:spcBef>
                <a:spcPct val="30000"/>
              </a:spcBef>
              <a:buSzPct val="100000"/>
              <a:buChar char="•"/>
              <a:defRPr sz="1600" b="1">
                <a:solidFill>
                  <a:schemeClr val="tx1"/>
                </a:solidFill>
                <a:latin typeface="Arial" panose="020B0604020202020204" pitchFamily="34" charset="0"/>
              </a:defRPr>
            </a:lvl4pPr>
            <a:lvl5pPr marL="2057400" indent="-228600">
              <a:lnSpc>
                <a:spcPct val="90000"/>
              </a:lnSpc>
              <a:spcBef>
                <a:spcPct val="30000"/>
              </a:spcBef>
              <a:buSzPct val="100000"/>
              <a:buChar char="–"/>
              <a:defRPr sz="1600" b="1">
                <a:solidFill>
                  <a:schemeClr val="tx1"/>
                </a:solidFill>
                <a:latin typeface="Arial" panose="020B0604020202020204" pitchFamily="34" charset="0"/>
              </a:defRPr>
            </a:lvl5pPr>
            <a:lvl6pPr marL="25146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defRPr>
            </a:lvl6pPr>
            <a:lvl7pPr marL="29718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defRPr>
            </a:lvl7pPr>
            <a:lvl8pPr marL="34290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defRPr>
            </a:lvl8pPr>
            <a:lvl9pPr marL="38862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defRPr>
            </a:lvl9pPr>
          </a:lstStyle>
          <a:p>
            <a:pPr eaLnBrk="1" hangingPunct="1">
              <a:lnSpc>
                <a:spcPct val="100000"/>
              </a:lnSpc>
              <a:spcBef>
                <a:spcPct val="0"/>
              </a:spcBef>
              <a:buSzTx/>
              <a:buFontTx/>
              <a:buNone/>
            </a:pPr>
            <a:r>
              <a:rPr lang="en-US" altLang="en-US" sz="2000" b="0" dirty="0"/>
              <a:t>Calligraphy and Mac </a:t>
            </a:r>
            <a:r>
              <a:rPr lang="en-US" altLang="en-US" sz="2000" b="0" dirty="0">
                <a:sym typeface="Wingdings" panose="05000000000000000000" pitchFamily="2" charset="2"/>
              </a:rPr>
              <a:t> </a:t>
            </a:r>
            <a:r>
              <a:rPr lang="en-US" altLang="en-US" sz="2000" b="0" dirty="0"/>
              <a:t>It was the first computer with beautiful typography proportionally spaced fonts.  </a:t>
            </a:r>
          </a:p>
          <a:p>
            <a:pPr eaLnBrk="1" hangingPunct="1">
              <a:lnSpc>
                <a:spcPct val="100000"/>
              </a:lnSpc>
              <a:spcBef>
                <a:spcPct val="0"/>
              </a:spcBef>
              <a:buSzTx/>
              <a:buFontTx/>
              <a:buNone/>
            </a:pPr>
            <a:r>
              <a:rPr lang="en-US" altLang="en-US" sz="2000" b="0" dirty="0"/>
              <a:t>-- Steve Jobs </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8" name="Picture 2">
            <a:extLst>
              <a:ext uri="{FF2B5EF4-FFF2-40B4-BE49-F238E27FC236}">
                <a16:creationId xmlns:a16="http://schemas.microsoft.com/office/drawing/2014/main" id="{24E51AFF-B17E-487E-9541-F34A806D2F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1463" y="3209365"/>
            <a:ext cx="9509938" cy="3986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6" name="Title 1">
            <a:extLst>
              <a:ext uri="{FF2B5EF4-FFF2-40B4-BE49-F238E27FC236}">
                <a16:creationId xmlns:a16="http://schemas.microsoft.com/office/drawing/2014/main" id="{7740C4F0-0DA0-43EA-BAB6-430545CE0B0B}"/>
              </a:ext>
            </a:extLst>
          </p:cNvPr>
          <p:cNvSpPr>
            <a:spLocks noGrp="1"/>
          </p:cNvSpPr>
          <p:nvPr>
            <p:ph type="title"/>
          </p:nvPr>
        </p:nvSpPr>
        <p:spPr/>
        <p:txBody>
          <a:bodyPr/>
          <a:lstStyle/>
          <a:p>
            <a:pPr eaLnBrk="1" hangingPunct="1"/>
            <a:r>
              <a:rPr lang="zh-CN" altLang="en-US">
                <a:solidFill>
                  <a:srgbClr val="C00000"/>
                </a:solidFill>
                <a:latin typeface="DFKai-SB" pitchFamily="65" charset="-120"/>
                <a:ea typeface="DFKai-SB" pitchFamily="65" charset="-120"/>
              </a:rPr>
              <a:t>物相雜，故曰文 </a:t>
            </a:r>
            <a:r>
              <a:rPr lang="en-US" altLang="en-US"/>
              <a:t>Making </a:t>
            </a:r>
            <a:r>
              <a:rPr lang="en-US" altLang="en-US" dirty="0"/>
              <a:t>Novel Combinations</a:t>
            </a:r>
          </a:p>
        </p:txBody>
      </p:sp>
      <p:sp>
        <p:nvSpPr>
          <p:cNvPr id="88067" name="Content Placeholder 2">
            <a:extLst>
              <a:ext uri="{FF2B5EF4-FFF2-40B4-BE49-F238E27FC236}">
                <a16:creationId xmlns:a16="http://schemas.microsoft.com/office/drawing/2014/main" id="{342EFD09-9894-423B-B90D-A30C046CA1F6}"/>
              </a:ext>
            </a:extLst>
          </p:cNvPr>
          <p:cNvSpPr>
            <a:spLocks noGrp="1"/>
          </p:cNvSpPr>
          <p:nvPr>
            <p:ph idx="1"/>
          </p:nvPr>
        </p:nvSpPr>
        <p:spPr>
          <a:xfrm>
            <a:off x="215154" y="645458"/>
            <a:ext cx="11672046" cy="5374341"/>
          </a:xfrm>
        </p:spPr>
        <p:txBody>
          <a:bodyPr/>
          <a:lstStyle/>
          <a:p>
            <a:pPr marL="0" indent="0">
              <a:buNone/>
              <a:defRPr/>
            </a:pPr>
            <a:r>
              <a:rPr lang="zh-CN" altLang="en-US" dirty="0">
                <a:latin typeface="DFKai-SB" pitchFamily="65" charset="-120"/>
                <a:ea typeface="DFKai-SB" pitchFamily="65" charset="-120"/>
              </a:rPr>
              <a:t>六爻相雜，唯其時物也。</a:t>
            </a:r>
            <a:endParaRPr lang="en-US" altLang="zh-CN" dirty="0">
              <a:latin typeface="DFKai-SB" pitchFamily="65" charset="-120"/>
              <a:ea typeface="DFKai-SB" pitchFamily="65" charset="-120"/>
            </a:endParaRPr>
          </a:p>
          <a:p>
            <a:pPr marL="0" indent="0">
              <a:buNone/>
              <a:defRPr/>
            </a:pPr>
            <a:r>
              <a:rPr lang="en-US" sz="2000" b="0" dirty="0"/>
              <a:t>The six lines are mixed together, according to the time and their substance. </a:t>
            </a:r>
            <a:endParaRPr lang="en-US" altLang="zh-CN" sz="2000" dirty="0">
              <a:latin typeface="DFKai-SB" pitchFamily="65" charset="-120"/>
              <a:ea typeface="DFKai-SB" pitchFamily="65" charset="-120"/>
            </a:endParaRPr>
          </a:p>
          <a:p>
            <a:pPr marL="0" indent="0">
              <a:buNone/>
              <a:defRPr/>
            </a:pPr>
            <a:r>
              <a:rPr lang="zh-CN" altLang="en-US" dirty="0">
                <a:solidFill>
                  <a:srgbClr val="C00000"/>
                </a:solidFill>
                <a:latin typeface="DFKai-SB" pitchFamily="65" charset="-120"/>
                <a:ea typeface="DFKai-SB" pitchFamily="65" charset="-120"/>
              </a:rPr>
              <a:t>道有變動</a:t>
            </a:r>
            <a:r>
              <a:rPr lang="zh-CN" altLang="en-US" dirty="0">
                <a:latin typeface="DFKai-SB" pitchFamily="65" charset="-120"/>
                <a:ea typeface="DFKai-SB" pitchFamily="65" charset="-120"/>
              </a:rPr>
              <a:t>，故曰爻；爻有等，故曰物；</a:t>
            </a:r>
            <a:r>
              <a:rPr lang="zh-CN" altLang="en-US" dirty="0">
                <a:solidFill>
                  <a:srgbClr val="C00000"/>
                </a:solidFill>
                <a:latin typeface="DFKai-SB" pitchFamily="65" charset="-120"/>
                <a:ea typeface="DFKai-SB" pitchFamily="65" charset="-120"/>
              </a:rPr>
              <a:t>物相雜，故曰文</a:t>
            </a:r>
            <a:r>
              <a:rPr lang="zh-CN" altLang="en-US" dirty="0">
                <a:latin typeface="DFKai-SB" pitchFamily="65" charset="-120"/>
                <a:ea typeface="DFKai-SB" pitchFamily="65" charset="-120"/>
              </a:rPr>
              <a:t>；文不當，故吉凶生焉。</a:t>
            </a:r>
            <a:endParaRPr lang="en-US" altLang="zh-CN" dirty="0">
              <a:latin typeface="DFKai-SB" pitchFamily="65" charset="-120"/>
              <a:ea typeface="DFKai-SB" pitchFamily="65" charset="-120"/>
            </a:endParaRPr>
          </a:p>
          <a:p>
            <a:pPr marL="0" indent="0">
              <a:buNone/>
              <a:defRPr/>
            </a:pPr>
            <a:r>
              <a:rPr lang="en-US" sz="2000" b="0" dirty="0"/>
              <a:t>This Way is marked by changes and movements, and hence we have the imitative lines. Those lines are of different grades representing </a:t>
            </a:r>
            <a:r>
              <a:rPr lang="en-US" sz="2000" dirty="0"/>
              <a:t>people, things, objects</a:t>
            </a:r>
            <a:r>
              <a:rPr lang="en-US" sz="2000" b="0" dirty="0"/>
              <a:t>. They are </a:t>
            </a:r>
            <a:r>
              <a:rPr lang="en-US" sz="2000" dirty="0"/>
              <a:t>mixed together</a:t>
            </a:r>
            <a:r>
              <a:rPr lang="en-US" sz="2000" b="0" dirty="0"/>
              <a:t>, and elegant forms arise. When such forms are not in their appropriate places, the ideas of good fortune and bad are thus produced.</a:t>
            </a:r>
            <a:r>
              <a:rPr lang="en-US" sz="2000" dirty="0"/>
              <a:t>   - </a:t>
            </a:r>
            <a:r>
              <a:rPr lang="en-US" sz="2000" i="1" dirty="0"/>
              <a:t>The Book of Changes  </a:t>
            </a:r>
            <a:r>
              <a:rPr lang="en-US" sz="1800" i="1" dirty="0">
                <a:hlinkClick r:id="rId3"/>
              </a:rPr>
              <a:t>http://ctext.org/book-of-changes/xi-ci-xia</a:t>
            </a:r>
            <a:r>
              <a:rPr lang="en-US" sz="1800" i="1" dirty="0"/>
              <a:t> </a:t>
            </a:r>
            <a:endParaRPr lang="en-US" sz="2000" i="1" dirty="0"/>
          </a:p>
          <a:p>
            <a:pPr eaLnBrk="1" hangingPunct="1">
              <a:defRPr/>
            </a:pPr>
            <a:endParaRPr lang="en-US" altLang="zh-CN" sz="2000" dirty="0">
              <a:ea typeface="SimSun" pitchFamily="2" charset="-122"/>
            </a:endParaRPr>
          </a:p>
          <a:p>
            <a:pPr eaLnBrk="1" hangingPunct="1">
              <a:defRPr/>
            </a:pPr>
            <a:endParaRPr lang="en-US" sz="2000" dirty="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a:extLst>
              <a:ext uri="{FF2B5EF4-FFF2-40B4-BE49-F238E27FC236}">
                <a16:creationId xmlns:a16="http://schemas.microsoft.com/office/drawing/2014/main" id="{DE3955E1-60FF-45DF-B3F6-1C8FFE642821}"/>
              </a:ext>
            </a:extLst>
          </p:cNvPr>
          <p:cNvSpPr>
            <a:spLocks noGrp="1"/>
          </p:cNvSpPr>
          <p:nvPr>
            <p:ph type="title"/>
          </p:nvPr>
        </p:nvSpPr>
        <p:spPr/>
        <p:txBody>
          <a:bodyPr/>
          <a:lstStyle/>
          <a:p>
            <a:endParaRPr lang="en-US" altLang="en-US"/>
          </a:p>
        </p:txBody>
      </p:sp>
      <p:pic>
        <p:nvPicPr>
          <p:cNvPr id="109572" name="Picture 2">
            <a:extLst>
              <a:ext uri="{FF2B5EF4-FFF2-40B4-BE49-F238E27FC236}">
                <a16:creationId xmlns:a16="http://schemas.microsoft.com/office/drawing/2014/main" id="{2C6B8B03-AD0D-4430-902C-0AD438B1AB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388" y="26989"/>
            <a:ext cx="8077200" cy="646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9573" name="TextBox 1">
            <a:extLst>
              <a:ext uri="{FF2B5EF4-FFF2-40B4-BE49-F238E27FC236}">
                <a16:creationId xmlns:a16="http://schemas.microsoft.com/office/drawing/2014/main" id="{033455D6-914B-4713-9CA8-95C94E997577}"/>
              </a:ext>
            </a:extLst>
          </p:cNvPr>
          <p:cNvSpPr txBox="1">
            <a:spLocks noChangeArrowheads="1"/>
          </p:cNvSpPr>
          <p:nvPr/>
        </p:nvSpPr>
        <p:spPr bwMode="auto">
          <a:xfrm>
            <a:off x="1543051" y="6488114"/>
            <a:ext cx="6302375"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SzPct val="100000"/>
              <a:buChar char="•"/>
              <a:defRPr sz="2800" b="1">
                <a:solidFill>
                  <a:schemeClr val="tx1"/>
                </a:solidFill>
                <a:latin typeface="Arial" panose="020B0604020202020204" pitchFamily="34" charset="0"/>
              </a:defRPr>
            </a:lvl1pPr>
            <a:lvl2pPr marL="742950" indent="-285750">
              <a:lnSpc>
                <a:spcPct val="90000"/>
              </a:lnSpc>
              <a:spcBef>
                <a:spcPct val="30000"/>
              </a:spcBef>
              <a:buSzPct val="100000"/>
              <a:buChar char="–"/>
              <a:defRPr sz="2400" b="1">
                <a:solidFill>
                  <a:schemeClr val="tx1"/>
                </a:solidFill>
                <a:latin typeface="Arial" panose="020B0604020202020204" pitchFamily="34" charset="0"/>
              </a:defRPr>
            </a:lvl2pPr>
            <a:lvl3pPr marL="1143000" indent="-228600">
              <a:lnSpc>
                <a:spcPct val="90000"/>
              </a:lnSpc>
              <a:spcBef>
                <a:spcPct val="30000"/>
              </a:spcBef>
              <a:buSzPct val="100000"/>
              <a:buChar char="»"/>
              <a:defRPr sz="2000" b="1">
                <a:solidFill>
                  <a:schemeClr val="tx1"/>
                </a:solidFill>
                <a:latin typeface="Arial" panose="020B0604020202020204" pitchFamily="34" charset="0"/>
              </a:defRPr>
            </a:lvl3pPr>
            <a:lvl4pPr marL="1600200" indent="-228600">
              <a:lnSpc>
                <a:spcPct val="90000"/>
              </a:lnSpc>
              <a:spcBef>
                <a:spcPct val="30000"/>
              </a:spcBef>
              <a:buSzPct val="100000"/>
              <a:buChar char="•"/>
              <a:defRPr sz="1600" b="1">
                <a:solidFill>
                  <a:schemeClr val="tx1"/>
                </a:solidFill>
                <a:latin typeface="Arial" panose="020B0604020202020204" pitchFamily="34" charset="0"/>
              </a:defRPr>
            </a:lvl4pPr>
            <a:lvl5pPr marL="2057400" indent="-228600">
              <a:lnSpc>
                <a:spcPct val="90000"/>
              </a:lnSpc>
              <a:spcBef>
                <a:spcPct val="30000"/>
              </a:spcBef>
              <a:buSzPct val="100000"/>
              <a:buChar char="–"/>
              <a:defRPr sz="1600" b="1">
                <a:solidFill>
                  <a:schemeClr val="tx1"/>
                </a:solidFill>
                <a:latin typeface="Arial" panose="020B0604020202020204" pitchFamily="34" charset="0"/>
              </a:defRPr>
            </a:lvl5pPr>
            <a:lvl6pPr marL="25146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defRPr>
            </a:lvl6pPr>
            <a:lvl7pPr marL="29718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defRPr>
            </a:lvl7pPr>
            <a:lvl8pPr marL="34290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defRPr>
            </a:lvl8pPr>
            <a:lvl9pPr marL="38862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defRPr>
            </a:lvl9pPr>
          </a:lstStyle>
          <a:p>
            <a:pPr eaLnBrk="1" hangingPunct="1">
              <a:lnSpc>
                <a:spcPct val="100000"/>
              </a:lnSpc>
              <a:spcBef>
                <a:spcPct val="0"/>
              </a:spcBef>
              <a:buSzTx/>
              <a:buFontTx/>
              <a:buNone/>
            </a:pPr>
            <a:r>
              <a:rPr lang="en-US" altLang="en-US" sz="1800" b="0" dirty="0">
                <a:hlinkClick r:id="rId3"/>
              </a:rPr>
              <a:t>https://wronghands1.com/2016/02/05/movie-plot-generator/</a:t>
            </a:r>
            <a:r>
              <a:rPr lang="en-US" altLang="en-US" sz="1800" b="0" dirty="0"/>
              <a:t> </a:t>
            </a:r>
          </a:p>
        </p:txBody>
      </p:sp>
      <p:sp>
        <p:nvSpPr>
          <p:cNvPr id="7" name="TextBox 6">
            <a:extLst>
              <a:ext uri="{FF2B5EF4-FFF2-40B4-BE49-F238E27FC236}">
                <a16:creationId xmlns:a16="http://schemas.microsoft.com/office/drawing/2014/main" id="{B05B22EB-40E8-418A-BE2B-38526C53214A}"/>
              </a:ext>
            </a:extLst>
          </p:cNvPr>
          <p:cNvSpPr txBox="1"/>
          <p:nvPr/>
        </p:nvSpPr>
        <p:spPr>
          <a:xfrm>
            <a:off x="8382000" y="3300694"/>
            <a:ext cx="3505200" cy="1354217"/>
          </a:xfrm>
          <a:prstGeom prst="rect">
            <a:avLst/>
          </a:prstGeom>
          <a:noFill/>
        </p:spPr>
        <p:txBody>
          <a:bodyPr wrap="square">
            <a:spAutoFit/>
          </a:bodyPr>
          <a:lstStyle/>
          <a:p>
            <a:r>
              <a:rPr lang="en-US" sz="1600" dirty="0"/>
              <a:t>The Writer's </a:t>
            </a:r>
            <a:r>
              <a:rPr lang="en-US" sz="1800" b="1" dirty="0"/>
              <a:t>Plot Idea Generator</a:t>
            </a:r>
            <a:endParaRPr lang="en-US" sz="1600" b="1" dirty="0"/>
          </a:p>
          <a:p>
            <a:r>
              <a:rPr lang="en-US" sz="1600" dirty="0"/>
              <a:t>random story ideas</a:t>
            </a:r>
          </a:p>
          <a:p>
            <a:r>
              <a:rPr lang="en-US" sz="1600" dirty="0">
                <a:hlinkClick r:id="rId4"/>
              </a:rPr>
              <a:t>http://writers-den.pantomimepony.co.uk/writers-plot-ideas.php</a:t>
            </a:r>
            <a:r>
              <a:rPr lang="en-US" sz="1600" dirty="0"/>
              <a:t>  </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52E22-2B25-4C72-AF20-E9A6DF237BBE}"/>
              </a:ext>
            </a:extLst>
          </p:cNvPr>
          <p:cNvSpPr>
            <a:spLocks noGrp="1"/>
          </p:cNvSpPr>
          <p:nvPr>
            <p:ph type="ctrTitle"/>
          </p:nvPr>
        </p:nvSpPr>
        <p:spPr>
          <a:xfrm>
            <a:off x="298823" y="262966"/>
            <a:ext cx="11755717" cy="3337488"/>
          </a:xfrm>
          <a:solidFill>
            <a:schemeClr val="bg1"/>
          </a:solidFill>
        </p:spPr>
        <p:txBody>
          <a:bodyPr/>
          <a:lstStyle/>
          <a:p>
            <a:r>
              <a:rPr lang="en-US" sz="4000" dirty="0"/>
              <a:t>Conjoint Analysis</a:t>
            </a:r>
            <a:br>
              <a:rPr lang="en-US" sz="4000" dirty="0"/>
            </a:br>
            <a:r>
              <a:rPr lang="zh-CN" altLang="en-US" sz="4000" dirty="0"/>
              <a:t>联合分析</a:t>
            </a:r>
            <a:br>
              <a:rPr lang="en-US" altLang="zh-CN" sz="4000" dirty="0"/>
            </a:br>
            <a:r>
              <a:rPr lang="en-US" altLang="zh-TW" sz="4800" dirty="0"/>
              <a:t>(</a:t>
            </a:r>
            <a:r>
              <a:rPr lang="zh-TW" altLang="en-US" sz="4800" dirty="0"/>
              <a:t>組合分析</a:t>
            </a:r>
            <a:r>
              <a:rPr lang="en-US" altLang="zh-TW" sz="4800" dirty="0"/>
              <a:t>)</a:t>
            </a:r>
            <a:br>
              <a:rPr lang="en-US" altLang="zh-TW" sz="4800" dirty="0"/>
            </a:br>
            <a:r>
              <a:rPr lang="en-US" sz="4000" dirty="0">
                <a:solidFill>
                  <a:srgbClr val="C00000"/>
                </a:solidFill>
                <a:sym typeface="Wingdings 3" pitchFamily="18" charset="2"/>
              </a:rPr>
              <a:t>(“</a:t>
            </a:r>
            <a:r>
              <a:rPr lang="en-US" sz="4000" b="1" u="sng" dirty="0">
                <a:solidFill>
                  <a:srgbClr val="C00000"/>
                </a:solidFill>
                <a:sym typeface="Wingdings 3" pitchFamily="18" charset="2"/>
              </a:rPr>
              <a:t>Con</a:t>
            </a:r>
            <a:r>
              <a:rPr lang="en-US" sz="4000" dirty="0">
                <a:solidFill>
                  <a:srgbClr val="C00000"/>
                </a:solidFill>
                <a:sym typeface="Wingdings 3" pitchFamily="18" charset="2"/>
              </a:rPr>
              <a:t>sidered </a:t>
            </a:r>
            <a:r>
              <a:rPr lang="en-US" sz="4000" b="1" u="sng" dirty="0">
                <a:solidFill>
                  <a:srgbClr val="C00000"/>
                </a:solidFill>
                <a:sym typeface="Wingdings 3" pitchFamily="18" charset="2"/>
              </a:rPr>
              <a:t>joint</a:t>
            </a:r>
            <a:r>
              <a:rPr lang="en-US" sz="4000" dirty="0">
                <a:solidFill>
                  <a:srgbClr val="C00000"/>
                </a:solidFill>
                <a:sym typeface="Wingdings 3" pitchFamily="18" charset="2"/>
              </a:rPr>
              <a:t>ly”)</a:t>
            </a:r>
            <a:br>
              <a:rPr lang="en-US" sz="4000" dirty="0">
                <a:solidFill>
                  <a:srgbClr val="C00000"/>
                </a:solidFill>
              </a:rPr>
            </a:br>
            <a:endParaRPr lang="en-US" sz="4000" dirty="0">
              <a:solidFill>
                <a:srgbClr val="C00000"/>
              </a:solidFill>
            </a:endParaRPr>
          </a:p>
        </p:txBody>
      </p:sp>
      <p:sp>
        <p:nvSpPr>
          <p:cNvPr id="4" name="TextBox 3">
            <a:extLst>
              <a:ext uri="{FF2B5EF4-FFF2-40B4-BE49-F238E27FC236}">
                <a16:creationId xmlns:a16="http://schemas.microsoft.com/office/drawing/2014/main" id="{E5EA4E5D-1827-46E1-A68B-ED05C95C4439}"/>
              </a:ext>
            </a:extLst>
          </p:cNvPr>
          <p:cNvSpPr txBox="1"/>
          <p:nvPr/>
        </p:nvSpPr>
        <p:spPr>
          <a:xfrm>
            <a:off x="621553" y="4759363"/>
            <a:ext cx="11080376" cy="1015663"/>
          </a:xfrm>
          <a:prstGeom prst="rect">
            <a:avLst/>
          </a:prstGeom>
          <a:noFill/>
        </p:spPr>
        <p:txBody>
          <a:bodyPr wrap="square" rtlCol="0">
            <a:spAutoFit/>
          </a:bodyPr>
          <a:lstStyle/>
          <a:p>
            <a:pPr marL="342900" indent="-342900">
              <a:buFont typeface="+mj-lt"/>
              <a:buAutoNum type="arabicPeriod"/>
            </a:pPr>
            <a:r>
              <a:rPr lang="en-US" sz="2000" dirty="0">
                <a:hlinkClick r:id="rId2"/>
              </a:rPr>
              <a:t>https://www.qualtrics.com/experience-management/research/types-of-conjoint/</a:t>
            </a:r>
            <a:endParaRPr lang="en-US" sz="2000" dirty="0"/>
          </a:p>
          <a:p>
            <a:pPr marL="342900" indent="-342900">
              <a:buFont typeface="+mj-lt"/>
              <a:buAutoNum type="arabicPeriod"/>
            </a:pPr>
            <a:r>
              <a:rPr lang="en-US" altLang="zh-TW" sz="2000" dirty="0">
                <a:hlinkClick r:id="rId3"/>
              </a:rPr>
              <a:t>https://www.easyatm.com.tw/wiki/</a:t>
            </a:r>
            <a:r>
              <a:rPr lang="zh-TW" altLang="en-US" sz="2000" dirty="0">
                <a:hlinkClick r:id="rId3"/>
              </a:rPr>
              <a:t>組合分析</a:t>
            </a:r>
            <a:r>
              <a:rPr lang="zh-TW" altLang="en-US" sz="2000" dirty="0"/>
              <a:t>  </a:t>
            </a:r>
            <a:endParaRPr lang="en-US" altLang="zh-TW" sz="2000" dirty="0"/>
          </a:p>
          <a:p>
            <a:pPr marL="342900" indent="-342900">
              <a:buFont typeface="+mj-lt"/>
              <a:buAutoNum type="arabicPeriod"/>
            </a:pPr>
            <a:r>
              <a:rPr lang="en-US" sz="2000" dirty="0">
                <a:hlinkClick r:id="rId4"/>
              </a:rPr>
              <a:t>https://www.youtube.com/watch?v=5-CI3ZVcOZk</a:t>
            </a:r>
            <a:r>
              <a:rPr lang="en-US" sz="2000" dirty="0"/>
              <a:t> with </a:t>
            </a:r>
            <a:r>
              <a:rPr lang="en-US" sz="2000" dirty="0" err="1"/>
              <a:t>Enginius</a:t>
            </a:r>
            <a:endParaRPr lang="en-US" sz="2000" dirty="0"/>
          </a:p>
        </p:txBody>
      </p:sp>
    </p:spTree>
    <p:extLst>
      <p:ext uri="{BB962C8B-B14F-4D97-AF65-F5344CB8AC3E}">
        <p14:creationId xmlns:p14="http://schemas.microsoft.com/office/powerpoint/2010/main" val="277957633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16605-3477-45AD-818D-8F54A1959275}"/>
              </a:ext>
            </a:extLst>
          </p:cNvPr>
          <p:cNvSpPr>
            <a:spLocks noGrp="1"/>
          </p:cNvSpPr>
          <p:nvPr>
            <p:ph type="title"/>
          </p:nvPr>
        </p:nvSpPr>
        <p:spPr/>
        <p:txBody>
          <a:bodyPr/>
          <a:lstStyle/>
          <a:p>
            <a:r>
              <a:rPr lang="zh-CN" altLang="en-US" dirty="0"/>
              <a:t>联合分析与新产品开发</a:t>
            </a:r>
            <a:endParaRPr lang="en-US" dirty="0"/>
          </a:p>
        </p:txBody>
      </p:sp>
      <p:sp>
        <p:nvSpPr>
          <p:cNvPr id="3" name="Content Placeholder 2">
            <a:extLst>
              <a:ext uri="{FF2B5EF4-FFF2-40B4-BE49-F238E27FC236}">
                <a16:creationId xmlns:a16="http://schemas.microsoft.com/office/drawing/2014/main" id="{6958EFDB-3EF3-4739-BCCA-BBFA7349CC54}"/>
              </a:ext>
            </a:extLst>
          </p:cNvPr>
          <p:cNvSpPr>
            <a:spLocks noGrp="1"/>
          </p:cNvSpPr>
          <p:nvPr>
            <p:ph idx="1"/>
          </p:nvPr>
        </p:nvSpPr>
        <p:spPr>
          <a:xfrm>
            <a:off x="100584" y="685800"/>
            <a:ext cx="11888216" cy="5486400"/>
          </a:xfrm>
        </p:spPr>
        <p:txBody>
          <a:bodyPr/>
          <a:lstStyle/>
          <a:p>
            <a:pPr marL="0" indent="0">
              <a:buNone/>
            </a:pPr>
            <a:r>
              <a:rPr lang="zh-CN" altLang="en-US" sz="2700" dirty="0">
                <a:effectLst/>
              </a:rPr>
              <a:t>通常</a:t>
            </a:r>
            <a:r>
              <a:rPr lang="en-US" altLang="zh-CN" sz="2700" dirty="0">
                <a:effectLst/>
              </a:rPr>
              <a:t>,</a:t>
            </a:r>
            <a:r>
              <a:rPr lang="zh-CN" altLang="en-US" sz="2700" dirty="0">
                <a:effectLst/>
              </a:rPr>
              <a:t>产品或服务</a:t>
            </a:r>
            <a:r>
              <a:rPr lang="zh-CN" altLang="en-US" sz="2700" dirty="0">
                <a:solidFill>
                  <a:srgbClr val="C00000"/>
                </a:solidFill>
                <a:effectLst/>
              </a:rPr>
              <a:t>具有多种能、属性款式、包装、价格水平等</a:t>
            </a:r>
            <a:r>
              <a:rPr lang="en-US" altLang="zh-CN" sz="2700" dirty="0">
                <a:effectLst/>
              </a:rPr>
              <a:t>,</a:t>
            </a:r>
            <a:r>
              <a:rPr lang="zh-CN" altLang="en-US" sz="2700" dirty="0">
                <a:effectLst/>
              </a:rPr>
              <a:t>而每一个消费者对于他们的</a:t>
            </a:r>
            <a:r>
              <a:rPr lang="zh-TW" altLang="en-US" sz="2700" dirty="0">
                <a:effectLst/>
              </a:rPr>
              <a:t>偏</a:t>
            </a:r>
            <a:r>
              <a:rPr lang="zh-CN" altLang="en-US" sz="2700" dirty="0">
                <a:effectLst/>
              </a:rPr>
              <a:t>好各不相同</a:t>
            </a:r>
            <a:r>
              <a:rPr lang="en-US" altLang="zh-CN" sz="2700" dirty="0">
                <a:effectLst/>
              </a:rPr>
              <a:t>,</a:t>
            </a:r>
            <a:r>
              <a:rPr lang="zh-CN" altLang="en-US" sz="2700" dirty="0">
                <a:effectLst/>
              </a:rPr>
              <a:t>企业不可能设计出完全满足所有消费者共同需求的产品。</a:t>
            </a:r>
            <a:endParaRPr lang="en-US" altLang="zh-CN" sz="2700" dirty="0">
              <a:effectLst/>
            </a:endParaRPr>
          </a:p>
          <a:p>
            <a:pPr marL="0" indent="0">
              <a:buNone/>
            </a:pPr>
            <a:r>
              <a:rPr lang="zh-CN" altLang="en-US" sz="2700" dirty="0">
                <a:effectLst/>
              </a:rPr>
              <a:t>另一方面</a:t>
            </a:r>
            <a:r>
              <a:rPr lang="en-US" altLang="zh-CN" sz="2700" dirty="0">
                <a:effectLst/>
              </a:rPr>
              <a:t>,</a:t>
            </a:r>
            <a:r>
              <a:rPr lang="zh-CN" altLang="en-US" sz="2700" dirty="0">
                <a:effectLst/>
              </a:rPr>
              <a:t>消费者心中对于</a:t>
            </a:r>
            <a:r>
              <a:rPr lang="zh-CN" altLang="en-US" sz="2700" dirty="0">
                <a:solidFill>
                  <a:srgbClr val="C00000"/>
                </a:solidFill>
                <a:effectLst/>
              </a:rPr>
              <a:t>各种产品的</a:t>
            </a:r>
            <a:r>
              <a:rPr lang="zh-TW" altLang="en-US" sz="2700" dirty="0">
                <a:solidFill>
                  <a:srgbClr val="C00000"/>
                </a:solidFill>
                <a:effectLst/>
              </a:rPr>
              <a:t>功</a:t>
            </a:r>
            <a:r>
              <a:rPr lang="zh-CN" altLang="en-US" sz="2700" dirty="0">
                <a:solidFill>
                  <a:srgbClr val="C00000"/>
                </a:solidFill>
                <a:effectLst/>
              </a:rPr>
              <a:t>能属性之间也存在着一种微妙的权衡和取舍</a:t>
            </a:r>
            <a:r>
              <a:rPr lang="en-US" altLang="zh-CN" sz="2700" dirty="0">
                <a:effectLst/>
              </a:rPr>
              <a:t>,</a:t>
            </a:r>
            <a:r>
              <a:rPr lang="zh-CN" altLang="en-US" sz="2700" dirty="0">
                <a:effectLst/>
              </a:rPr>
              <a:t>如果企业不能够深入了解这其中的关系</a:t>
            </a:r>
            <a:r>
              <a:rPr lang="en-US" altLang="zh-CN" sz="2700" dirty="0">
                <a:effectLst/>
              </a:rPr>
              <a:t>,</a:t>
            </a:r>
            <a:r>
              <a:rPr lang="zh-CN" altLang="en-US" sz="2700" dirty="0">
                <a:effectLst/>
              </a:rPr>
              <a:t>而是一味地追求产品各方面属性的</a:t>
            </a:r>
            <a:r>
              <a:rPr lang="en-US" altLang="zh-CN" sz="2700" dirty="0">
                <a:effectLst/>
              </a:rPr>
              <a:t>"</a:t>
            </a:r>
            <a:r>
              <a:rPr lang="zh-CN" altLang="en-US" sz="2700" dirty="0">
                <a:effectLst/>
              </a:rPr>
              <a:t>卓越</a:t>
            </a:r>
            <a:r>
              <a:rPr lang="en-US" altLang="zh-CN" sz="2700" dirty="0">
                <a:effectLst/>
              </a:rPr>
              <a:t>",</a:t>
            </a:r>
            <a:r>
              <a:rPr lang="zh-CN" altLang="en-US" sz="2700" dirty="0">
                <a:effectLst/>
              </a:rPr>
              <a:t>投入巨资开发出各方面都是最先进、质量最好的产品</a:t>
            </a:r>
            <a:r>
              <a:rPr lang="en-US" altLang="zh-CN" sz="2700" dirty="0">
                <a:effectLst/>
              </a:rPr>
              <a:t>,</a:t>
            </a:r>
            <a:r>
              <a:rPr lang="zh-CN" altLang="en-US" sz="2700" dirty="0">
                <a:effectLst/>
              </a:rPr>
              <a:t>或者开发全方位的产品线来满足所有消费者的差异化需求</a:t>
            </a:r>
            <a:r>
              <a:rPr lang="en-US" altLang="zh-CN" sz="2700" dirty="0">
                <a:effectLst/>
              </a:rPr>
              <a:t>,</a:t>
            </a:r>
            <a:r>
              <a:rPr lang="zh-CN" altLang="en-US" sz="2700" dirty="0">
                <a:effectLst/>
              </a:rPr>
              <a:t>都会面临很大的市场风险。消费者可能并不愿意付出与开发成本相对等的高价格来购买该产品</a:t>
            </a:r>
            <a:r>
              <a:rPr lang="en-US" altLang="zh-CN" sz="2700" dirty="0">
                <a:effectLst/>
              </a:rPr>
              <a:t>,</a:t>
            </a:r>
            <a:r>
              <a:rPr lang="zh-CN" altLang="en-US" sz="2700" dirty="0">
                <a:effectLst/>
              </a:rPr>
              <a:t>或者说巨额的成本投入不一定能够换取最好的回报。</a:t>
            </a:r>
          </a:p>
          <a:p>
            <a:pPr marL="0" indent="0">
              <a:buNone/>
            </a:pPr>
            <a:r>
              <a:rPr lang="zh-CN" altLang="en-US" sz="2700" dirty="0">
                <a:effectLst/>
              </a:rPr>
              <a:t>因此</a:t>
            </a:r>
            <a:r>
              <a:rPr lang="en-US" altLang="zh-CN" sz="2700" dirty="0">
                <a:effectLst/>
              </a:rPr>
              <a:t>,</a:t>
            </a:r>
            <a:r>
              <a:rPr lang="zh-CN" altLang="en-US" sz="2700" dirty="0">
                <a:effectLst/>
              </a:rPr>
              <a:t>企业在进行新产品开发时</a:t>
            </a:r>
            <a:r>
              <a:rPr lang="en-US" altLang="zh-CN" sz="2700" dirty="0">
                <a:effectLst/>
              </a:rPr>
              <a:t>,</a:t>
            </a:r>
            <a:r>
              <a:rPr lang="zh-CN" altLang="en-US" sz="2700" dirty="0">
                <a:effectLst/>
              </a:rPr>
              <a:t>需要解决以下几个问题</a:t>
            </a:r>
            <a:r>
              <a:rPr lang="en-US" altLang="zh-CN" sz="2700" dirty="0">
                <a:effectLst/>
              </a:rPr>
              <a:t>:</a:t>
            </a:r>
          </a:p>
          <a:p>
            <a:pPr marL="514350" indent="-514350">
              <a:buFont typeface="+mj-lt"/>
              <a:buAutoNum type="arabicPeriod"/>
            </a:pPr>
            <a:r>
              <a:rPr lang="zh-CN" altLang="en-US" sz="2700" dirty="0">
                <a:solidFill>
                  <a:srgbClr val="C00000"/>
                </a:solidFill>
                <a:effectLst/>
              </a:rPr>
              <a:t>了解产品各个功能属性中</a:t>
            </a:r>
            <a:r>
              <a:rPr lang="en-US" altLang="zh-CN" sz="2700" dirty="0">
                <a:solidFill>
                  <a:srgbClr val="C00000"/>
                </a:solidFill>
                <a:effectLst/>
              </a:rPr>
              <a:t>,</a:t>
            </a:r>
            <a:r>
              <a:rPr lang="zh-CN" altLang="en-US" sz="2700" dirty="0">
                <a:solidFill>
                  <a:srgbClr val="C00000"/>
                </a:solidFill>
                <a:effectLst/>
              </a:rPr>
              <a:t>每个功能属性的地位及其在消费者心目中的重要程度如何</a:t>
            </a:r>
            <a:r>
              <a:rPr lang="en-US" altLang="zh-CN" sz="2700" dirty="0">
                <a:effectLst/>
              </a:rPr>
              <a:t>;</a:t>
            </a:r>
          </a:p>
          <a:p>
            <a:pPr marL="514350" indent="-514350">
              <a:buFont typeface="+mj-lt"/>
              <a:buAutoNum type="arabicPeriod"/>
            </a:pPr>
            <a:r>
              <a:rPr lang="zh-CN" altLang="en-US" sz="2700" dirty="0">
                <a:effectLst/>
              </a:rPr>
              <a:t>当各个属性出现矛盾时</a:t>
            </a:r>
            <a:r>
              <a:rPr lang="en-US" altLang="zh-CN" sz="2700" dirty="0">
                <a:effectLst/>
              </a:rPr>
              <a:t>,</a:t>
            </a:r>
            <a:r>
              <a:rPr lang="zh-CN" altLang="en-US" sz="2700" dirty="0">
                <a:effectLst/>
              </a:rPr>
              <a:t>消费者如何权衡和取舍</a:t>
            </a:r>
            <a:r>
              <a:rPr lang="en-US" altLang="zh-CN" sz="2700" dirty="0">
                <a:effectLst/>
              </a:rPr>
              <a:t>;</a:t>
            </a:r>
          </a:p>
          <a:p>
            <a:pPr marL="514350" indent="-514350">
              <a:buFont typeface="+mj-lt"/>
              <a:buAutoNum type="arabicPeriod"/>
            </a:pPr>
            <a:r>
              <a:rPr lang="zh-CN" altLang="en-US" sz="2700" dirty="0">
                <a:effectLst/>
              </a:rPr>
              <a:t>根据</a:t>
            </a:r>
            <a:r>
              <a:rPr lang="zh-CN" altLang="en-US" sz="2700" dirty="0">
                <a:solidFill>
                  <a:srgbClr val="C00000"/>
                </a:solidFill>
                <a:effectLst/>
              </a:rPr>
              <a:t>消费者偏好的属性</a:t>
            </a:r>
            <a:r>
              <a:rPr lang="en-US" altLang="zh-CN" sz="2700" dirty="0">
                <a:effectLst/>
              </a:rPr>
              <a:t>,</a:t>
            </a:r>
            <a:r>
              <a:rPr lang="zh-CN" altLang="en-US" sz="2700" dirty="0">
                <a:effectLst/>
              </a:rPr>
              <a:t>开发设计出最受消费者欢迎的产品组合。</a:t>
            </a:r>
            <a:endParaRPr lang="en-US" sz="2700" dirty="0"/>
          </a:p>
        </p:txBody>
      </p:sp>
    </p:spTree>
    <p:extLst>
      <p:ext uri="{BB962C8B-B14F-4D97-AF65-F5344CB8AC3E}">
        <p14:creationId xmlns:p14="http://schemas.microsoft.com/office/powerpoint/2010/main" val="231845533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47395-FCCA-4240-8337-24980BBA1600}"/>
              </a:ext>
            </a:extLst>
          </p:cNvPr>
          <p:cNvSpPr>
            <a:spLocks noGrp="1"/>
          </p:cNvSpPr>
          <p:nvPr>
            <p:ph type="title"/>
          </p:nvPr>
        </p:nvSpPr>
        <p:spPr>
          <a:xfrm>
            <a:off x="0" y="1"/>
            <a:ext cx="11988800" cy="562130"/>
          </a:xfrm>
        </p:spPr>
        <p:txBody>
          <a:bodyPr/>
          <a:lstStyle/>
          <a:p>
            <a:r>
              <a:rPr lang="en-US" dirty="0"/>
              <a:t>What is Conjoint Analysis?</a:t>
            </a:r>
          </a:p>
        </p:txBody>
      </p:sp>
      <p:sp>
        <p:nvSpPr>
          <p:cNvPr id="3" name="Content Placeholder 2">
            <a:extLst>
              <a:ext uri="{FF2B5EF4-FFF2-40B4-BE49-F238E27FC236}">
                <a16:creationId xmlns:a16="http://schemas.microsoft.com/office/drawing/2014/main" id="{C81585A2-5DD0-4C57-8FA0-6ACD320B6F56}"/>
              </a:ext>
            </a:extLst>
          </p:cNvPr>
          <p:cNvSpPr>
            <a:spLocks noGrp="1"/>
          </p:cNvSpPr>
          <p:nvPr>
            <p:ph idx="1"/>
          </p:nvPr>
        </p:nvSpPr>
        <p:spPr>
          <a:xfrm>
            <a:off x="0" y="685800"/>
            <a:ext cx="12192000" cy="5486400"/>
          </a:xfrm>
        </p:spPr>
        <p:txBody>
          <a:bodyPr/>
          <a:lstStyle/>
          <a:p>
            <a:pPr marL="0" indent="0">
              <a:buNone/>
            </a:pPr>
            <a:r>
              <a:rPr lang="en-US" sz="2700" dirty="0">
                <a:effectLst/>
              </a:rPr>
              <a:t>Conjoint Analysis is a systematic approach for new product /offering design based on the "</a:t>
            </a:r>
            <a:r>
              <a:rPr lang="en-US" sz="2700" i="1" dirty="0">
                <a:solidFill>
                  <a:srgbClr val="FF0000"/>
                </a:solidFill>
                <a:effectLst/>
              </a:rPr>
              <a:t>derived importance</a:t>
            </a:r>
            <a:r>
              <a:rPr lang="en-US" sz="2700" dirty="0">
                <a:effectLst/>
              </a:rPr>
              <a:t>" of the attributes of offerings that will provide the most value to both customers and the company.</a:t>
            </a:r>
          </a:p>
          <a:p>
            <a:r>
              <a:rPr lang="en-US" sz="2700" dirty="0">
                <a:effectLst/>
              </a:rPr>
              <a:t>The analysis can be completed before a product is prototyped.</a:t>
            </a:r>
          </a:p>
          <a:p>
            <a:r>
              <a:rPr lang="en-US" sz="2700" dirty="0">
                <a:effectLst/>
              </a:rPr>
              <a:t>The new product can be designed to win in the marketplace against existing competing products.</a:t>
            </a:r>
          </a:p>
          <a:p>
            <a:r>
              <a:rPr lang="en-US" sz="2700" dirty="0">
                <a:effectLst/>
              </a:rPr>
              <a:t>It embeds the </a:t>
            </a:r>
            <a:r>
              <a:rPr lang="en-US" sz="2700" dirty="0">
                <a:solidFill>
                  <a:srgbClr val="FF0000"/>
                </a:solidFill>
                <a:effectLst/>
              </a:rPr>
              <a:t>tradeoffs </a:t>
            </a:r>
            <a:r>
              <a:rPr lang="en-US" sz="2700" dirty="0">
                <a:effectLst/>
              </a:rPr>
              <a:t>that customers make when choosing products, i.e., customers cannot get everything they want in an offering, especially all for the same price.</a:t>
            </a:r>
          </a:p>
          <a:p>
            <a:r>
              <a:rPr lang="en-US" sz="2700" dirty="0">
                <a:effectLst/>
              </a:rPr>
              <a:t>It allows for designing </a:t>
            </a:r>
            <a:r>
              <a:rPr lang="en-US" sz="2700" dirty="0">
                <a:solidFill>
                  <a:srgbClr val="FF0000"/>
                </a:solidFill>
                <a:effectLst/>
              </a:rPr>
              <a:t>products with different features for different customer segments.</a:t>
            </a:r>
          </a:p>
          <a:p>
            <a:r>
              <a:rPr lang="en-US" sz="2700" dirty="0">
                <a:effectLst/>
              </a:rPr>
              <a:t>It leads to development of products that meet management targets (for </a:t>
            </a:r>
            <a:r>
              <a:rPr lang="en-US" sz="2700" dirty="0">
                <a:solidFill>
                  <a:srgbClr val="FF0000"/>
                </a:solidFill>
                <a:effectLst/>
              </a:rPr>
              <a:t>market share, profitability</a:t>
            </a:r>
            <a:r>
              <a:rPr lang="en-US" sz="2700" dirty="0">
                <a:effectLst/>
              </a:rPr>
              <a:t>, etc.)</a:t>
            </a:r>
            <a:endParaRPr lang="en-US" sz="2700" dirty="0"/>
          </a:p>
        </p:txBody>
      </p:sp>
    </p:spTree>
    <p:extLst>
      <p:ext uri="{BB962C8B-B14F-4D97-AF65-F5344CB8AC3E}">
        <p14:creationId xmlns:p14="http://schemas.microsoft.com/office/powerpoint/2010/main" val="36725995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16605-3477-45AD-818D-8F54A1959275}"/>
              </a:ext>
            </a:extLst>
          </p:cNvPr>
          <p:cNvSpPr>
            <a:spLocks noGrp="1"/>
          </p:cNvSpPr>
          <p:nvPr>
            <p:ph type="title"/>
          </p:nvPr>
        </p:nvSpPr>
        <p:spPr/>
        <p:txBody>
          <a:bodyPr/>
          <a:lstStyle/>
          <a:p>
            <a:r>
              <a:rPr lang="zh-CN" altLang="en-US" dirty="0"/>
              <a:t>联合分析与新产品开发</a:t>
            </a:r>
            <a:endParaRPr lang="en-US" dirty="0"/>
          </a:p>
        </p:txBody>
      </p:sp>
      <p:sp>
        <p:nvSpPr>
          <p:cNvPr id="3" name="Content Placeholder 2">
            <a:extLst>
              <a:ext uri="{FF2B5EF4-FFF2-40B4-BE49-F238E27FC236}">
                <a16:creationId xmlns:a16="http://schemas.microsoft.com/office/drawing/2014/main" id="{6958EFDB-3EF3-4739-BCCA-BBFA7349CC54}"/>
              </a:ext>
            </a:extLst>
          </p:cNvPr>
          <p:cNvSpPr>
            <a:spLocks noGrp="1"/>
          </p:cNvSpPr>
          <p:nvPr>
            <p:ph idx="1"/>
          </p:nvPr>
        </p:nvSpPr>
        <p:spPr>
          <a:xfrm>
            <a:off x="100584" y="685800"/>
            <a:ext cx="11888216" cy="5486400"/>
          </a:xfrm>
        </p:spPr>
        <p:txBody>
          <a:bodyPr/>
          <a:lstStyle/>
          <a:p>
            <a:pPr marL="0" indent="0">
              <a:lnSpc>
                <a:spcPct val="100000"/>
              </a:lnSpc>
              <a:spcBef>
                <a:spcPts val="600"/>
              </a:spcBef>
              <a:spcAft>
                <a:spcPts val="600"/>
              </a:spcAft>
              <a:buNone/>
            </a:pPr>
            <a:r>
              <a:rPr lang="zh-CN" altLang="en-US" dirty="0">
                <a:effectLst/>
              </a:rPr>
              <a:t>在联合分析中</a:t>
            </a:r>
            <a:r>
              <a:rPr lang="en-US" altLang="zh-CN" dirty="0">
                <a:effectLst/>
              </a:rPr>
              <a:t>,</a:t>
            </a:r>
            <a:r>
              <a:rPr lang="zh-CN" altLang="en-US" dirty="0">
                <a:effectLst/>
              </a:rPr>
              <a:t>产品</a:t>
            </a:r>
            <a:r>
              <a:rPr lang="en-US" altLang="zh-CN" dirty="0">
                <a:effectLst/>
              </a:rPr>
              <a:t>(</a:t>
            </a:r>
            <a:r>
              <a:rPr lang="zh-CN" altLang="en-US" dirty="0">
                <a:effectLst/>
              </a:rPr>
              <a:t>服务</a:t>
            </a:r>
            <a:r>
              <a:rPr lang="en-US" altLang="zh-CN" dirty="0">
                <a:effectLst/>
              </a:rPr>
              <a:t>)</a:t>
            </a:r>
            <a:r>
              <a:rPr lang="zh-CN" altLang="en-US" dirty="0">
                <a:effectLst/>
              </a:rPr>
              <a:t>被描述为</a:t>
            </a:r>
            <a:r>
              <a:rPr lang="zh-CN" altLang="en-US" dirty="0">
                <a:solidFill>
                  <a:srgbClr val="FF0000"/>
                </a:solidFill>
                <a:effectLst/>
              </a:rPr>
              <a:t>轮廓</a:t>
            </a:r>
            <a:r>
              <a:rPr lang="en-US" altLang="zh-CN" dirty="0">
                <a:solidFill>
                  <a:srgbClr val="FF0000"/>
                </a:solidFill>
                <a:effectLst/>
              </a:rPr>
              <a:t>(profile)</a:t>
            </a:r>
            <a:r>
              <a:rPr lang="en-US" altLang="zh-CN" dirty="0">
                <a:effectLst/>
              </a:rPr>
              <a:t>,</a:t>
            </a:r>
            <a:r>
              <a:rPr lang="zh-CN" altLang="en-US" dirty="0">
                <a:effectLst/>
              </a:rPr>
              <a:t>每一个轮廓由能够描述产品</a:t>
            </a:r>
            <a:r>
              <a:rPr lang="en-US" altLang="zh-CN" dirty="0">
                <a:effectLst/>
              </a:rPr>
              <a:t>(</a:t>
            </a:r>
            <a:r>
              <a:rPr lang="zh-CN" altLang="en-US" dirty="0">
                <a:effectLst/>
              </a:rPr>
              <a:t>服务</a:t>
            </a:r>
            <a:r>
              <a:rPr lang="en-US" altLang="zh-CN" dirty="0">
                <a:effectLst/>
              </a:rPr>
              <a:t>)</a:t>
            </a:r>
            <a:r>
              <a:rPr lang="zh-CN" altLang="en-US" dirty="0">
                <a:effectLst/>
              </a:rPr>
              <a:t>重要特征的</a:t>
            </a:r>
            <a:r>
              <a:rPr lang="zh-CN" altLang="en-US" dirty="0">
                <a:solidFill>
                  <a:srgbClr val="FF0000"/>
                </a:solidFill>
                <a:effectLst/>
              </a:rPr>
              <a:t>属性</a:t>
            </a:r>
            <a:r>
              <a:rPr lang="en-US" altLang="zh-CN" dirty="0">
                <a:solidFill>
                  <a:srgbClr val="FF0000"/>
                </a:solidFill>
                <a:effectLst/>
              </a:rPr>
              <a:t>(attribute</a:t>
            </a:r>
            <a:r>
              <a:rPr lang="en-US" altLang="zh-TW" dirty="0">
                <a:solidFill>
                  <a:srgbClr val="FF0000"/>
                </a:solidFill>
                <a:effectLst/>
              </a:rPr>
              <a:t>)</a:t>
            </a:r>
            <a:r>
              <a:rPr lang="zh-CN" altLang="en-US" dirty="0">
                <a:effectLst/>
              </a:rPr>
              <a:t>以及赋</a:t>
            </a:r>
            <a:r>
              <a:rPr lang="zh-TW" altLang="en-US" dirty="0">
                <a:effectLst/>
              </a:rPr>
              <a:t>予</a:t>
            </a:r>
            <a:r>
              <a:rPr lang="zh-CN" altLang="en-US" dirty="0">
                <a:effectLst/>
              </a:rPr>
              <a:t>每一个属性的不同</a:t>
            </a:r>
            <a:r>
              <a:rPr lang="zh-CN" altLang="en-US" dirty="0">
                <a:solidFill>
                  <a:srgbClr val="FF0000"/>
                </a:solidFill>
                <a:effectLst/>
              </a:rPr>
              <a:t>水平</a:t>
            </a:r>
            <a:r>
              <a:rPr lang="en-US" altLang="zh-CN" dirty="0">
                <a:solidFill>
                  <a:srgbClr val="FF0000"/>
                </a:solidFill>
                <a:effectLst/>
              </a:rPr>
              <a:t>/</a:t>
            </a:r>
            <a:r>
              <a:rPr lang="zh-TW" altLang="en-US" dirty="0">
                <a:solidFill>
                  <a:srgbClr val="FF0000"/>
                </a:solidFill>
                <a:effectLst/>
              </a:rPr>
              <a:t> 選項</a:t>
            </a:r>
            <a:r>
              <a:rPr lang="en-US" altLang="zh-CN" dirty="0">
                <a:solidFill>
                  <a:srgbClr val="FF0000"/>
                </a:solidFill>
                <a:effectLst/>
              </a:rPr>
              <a:t>(level / option)</a:t>
            </a:r>
            <a:r>
              <a:rPr lang="zh-CN" altLang="en-US" dirty="0">
                <a:effectLst/>
              </a:rPr>
              <a:t>的</a:t>
            </a:r>
            <a:r>
              <a:rPr lang="zh-CN" altLang="en-US" dirty="0">
                <a:solidFill>
                  <a:srgbClr val="FF0000"/>
                </a:solidFill>
                <a:effectLst/>
              </a:rPr>
              <a:t>组合</a:t>
            </a:r>
            <a:r>
              <a:rPr lang="zh-CN" altLang="en-US" dirty="0">
                <a:effectLst/>
              </a:rPr>
              <a:t>构</a:t>
            </a:r>
            <a:r>
              <a:rPr lang="zh-TW" altLang="en-US" dirty="0">
                <a:effectLst/>
              </a:rPr>
              <a:t>成</a:t>
            </a:r>
            <a:r>
              <a:rPr lang="zh-CN" altLang="en-US" dirty="0">
                <a:effectLst/>
              </a:rPr>
              <a:t>。</a:t>
            </a:r>
            <a:endParaRPr lang="en-US" altLang="zh-CN" dirty="0">
              <a:effectLst/>
            </a:endParaRPr>
          </a:p>
          <a:p>
            <a:pPr marL="0" indent="0">
              <a:lnSpc>
                <a:spcPct val="100000"/>
              </a:lnSpc>
              <a:spcBef>
                <a:spcPts val="600"/>
              </a:spcBef>
              <a:spcAft>
                <a:spcPts val="600"/>
              </a:spcAft>
              <a:buNone/>
            </a:pPr>
            <a:r>
              <a:rPr lang="zh-CN" altLang="en-US" dirty="0">
                <a:effectLst/>
              </a:rPr>
              <a:t>例如</a:t>
            </a:r>
            <a:r>
              <a:rPr lang="en-US" altLang="zh-CN" dirty="0">
                <a:effectLst/>
              </a:rPr>
              <a:t>Surface Pro:</a:t>
            </a:r>
            <a:r>
              <a:rPr lang="zh-TW" altLang="en-US" dirty="0">
                <a:effectLst/>
              </a:rPr>
              <a:t>　</a:t>
            </a:r>
            <a:r>
              <a:rPr lang="en-US" b="0" i="0" dirty="0">
                <a:solidFill>
                  <a:srgbClr val="000000"/>
                </a:solidFill>
                <a:effectLst/>
                <a:latin typeface="Segoe UI" panose="020B0502040204020203" pitchFamily="34" charset="0"/>
              </a:rPr>
              <a:t>Quad-core 10th Gen Intel® Core™ i7 </a:t>
            </a:r>
            <a:r>
              <a:rPr lang="en-US" altLang="zh-CN" b="0" dirty="0">
                <a:effectLst/>
              </a:rPr>
              <a:t>CPU</a:t>
            </a:r>
            <a:r>
              <a:rPr lang="zh-CN" altLang="en-US" b="0" dirty="0">
                <a:effectLst/>
              </a:rPr>
              <a:t>、</a:t>
            </a:r>
            <a:r>
              <a:rPr lang="en-US" altLang="zh-CN" b="0" dirty="0">
                <a:effectLst/>
              </a:rPr>
              <a:t>16G</a:t>
            </a:r>
            <a:r>
              <a:rPr lang="zh-CN" altLang="en-US" b="0" dirty="0">
                <a:effectLst/>
              </a:rPr>
              <a:t>内存、</a:t>
            </a:r>
            <a:r>
              <a:rPr lang="en-US" altLang="zh-CN" b="0" dirty="0">
                <a:effectLst/>
              </a:rPr>
              <a:t>512G</a:t>
            </a:r>
            <a:r>
              <a:rPr lang="zh-CN" altLang="en-US" b="0" dirty="0">
                <a:effectLst/>
              </a:rPr>
              <a:t>硬盘</a:t>
            </a:r>
            <a:r>
              <a:rPr lang="en-US" altLang="zh-CN" b="0" dirty="0">
                <a:effectLst/>
              </a:rPr>
              <a:t>, </a:t>
            </a:r>
            <a:r>
              <a:rPr lang="zh-CN" altLang="en-US" b="0" dirty="0">
                <a:effectLst/>
              </a:rPr>
              <a:t>定义了一个具体的笔记本电脑。</a:t>
            </a:r>
            <a:endParaRPr lang="en-US" altLang="zh-CN" b="0" dirty="0">
              <a:effectLst/>
            </a:endParaRPr>
          </a:p>
          <a:p>
            <a:pPr marL="0" indent="0">
              <a:lnSpc>
                <a:spcPct val="100000"/>
              </a:lnSpc>
              <a:spcBef>
                <a:spcPts val="600"/>
              </a:spcBef>
              <a:spcAft>
                <a:spcPts val="600"/>
              </a:spcAft>
              <a:buNone/>
            </a:pPr>
            <a:r>
              <a:rPr lang="zh-CN" altLang="en-US" dirty="0">
                <a:effectLst/>
              </a:rPr>
              <a:t>联合分析的一个重要基本假定是</a:t>
            </a:r>
            <a:r>
              <a:rPr lang="en-US" altLang="zh-CN" dirty="0">
                <a:effectLst/>
              </a:rPr>
              <a:t>:</a:t>
            </a:r>
            <a:r>
              <a:rPr lang="zh-CN" altLang="en-US" dirty="0">
                <a:solidFill>
                  <a:srgbClr val="FF0000"/>
                </a:solidFill>
                <a:effectLst/>
              </a:rPr>
              <a:t>消费者根据构成产品</a:t>
            </a:r>
            <a:r>
              <a:rPr lang="en-US" altLang="zh-CN" dirty="0">
                <a:solidFill>
                  <a:srgbClr val="FF0000"/>
                </a:solidFill>
                <a:effectLst/>
              </a:rPr>
              <a:t>(</a:t>
            </a:r>
            <a:r>
              <a:rPr lang="zh-CN" altLang="en-US" dirty="0">
                <a:solidFill>
                  <a:srgbClr val="FF0000"/>
                </a:solidFill>
                <a:effectLst/>
              </a:rPr>
              <a:t>服务</a:t>
            </a:r>
            <a:r>
              <a:rPr lang="en-US" altLang="zh-CN" dirty="0">
                <a:solidFill>
                  <a:srgbClr val="FF0000"/>
                </a:solidFill>
                <a:effectLst/>
              </a:rPr>
              <a:t>)</a:t>
            </a:r>
            <a:r>
              <a:rPr lang="zh-CN" altLang="en-US" dirty="0">
                <a:solidFill>
                  <a:srgbClr val="FF0000"/>
                </a:solidFill>
                <a:effectLst/>
              </a:rPr>
              <a:t>的多个属性来进行</a:t>
            </a:r>
            <a:r>
              <a:rPr lang="zh-TW" altLang="en-US" dirty="0">
                <a:solidFill>
                  <a:srgbClr val="FF0000"/>
                </a:solidFill>
                <a:effectLst/>
              </a:rPr>
              <a:t>偏</a:t>
            </a:r>
            <a:r>
              <a:rPr lang="zh-CN" altLang="en-US" dirty="0">
                <a:solidFill>
                  <a:srgbClr val="FF0000"/>
                </a:solidFill>
                <a:effectLst/>
              </a:rPr>
              <a:t>好</a:t>
            </a:r>
            <a:r>
              <a:rPr lang="en-US" altLang="zh-CN" dirty="0">
                <a:solidFill>
                  <a:srgbClr val="FF0000"/>
                </a:solidFill>
                <a:effectLst/>
              </a:rPr>
              <a:t>(preference)</a:t>
            </a:r>
            <a:r>
              <a:rPr lang="zh-CN" altLang="en-US" dirty="0">
                <a:solidFill>
                  <a:srgbClr val="FF0000"/>
                </a:solidFill>
                <a:effectLst/>
              </a:rPr>
              <a:t>判断</a:t>
            </a:r>
            <a:r>
              <a:rPr lang="en-US" altLang="zh-CN" dirty="0">
                <a:effectLst/>
              </a:rPr>
              <a:t>;</a:t>
            </a:r>
            <a:r>
              <a:rPr lang="zh-CN" altLang="en-US" dirty="0">
                <a:effectLst/>
              </a:rPr>
              <a:t> 消费者对产品</a:t>
            </a:r>
            <a:r>
              <a:rPr lang="en-US" altLang="zh-CN" dirty="0">
                <a:effectLst/>
              </a:rPr>
              <a:t>(</a:t>
            </a:r>
            <a:r>
              <a:rPr lang="zh-CN" altLang="en-US" dirty="0">
                <a:effectLst/>
              </a:rPr>
              <a:t>服务</a:t>
            </a:r>
            <a:r>
              <a:rPr lang="en-US" altLang="zh-CN" dirty="0">
                <a:effectLst/>
              </a:rPr>
              <a:t>)</a:t>
            </a:r>
            <a:r>
              <a:rPr lang="zh-CN" altLang="en-US" dirty="0">
                <a:effectLst/>
              </a:rPr>
              <a:t>的</a:t>
            </a:r>
            <a:r>
              <a:rPr lang="zh-TW" altLang="en-US" dirty="0">
                <a:effectLst/>
              </a:rPr>
              <a:t>偏</a:t>
            </a:r>
            <a:r>
              <a:rPr lang="zh-CN" altLang="en-US" dirty="0">
                <a:effectLst/>
              </a:rPr>
              <a:t>好每次并不是基于一个因素而是基于几个因素的组合</a:t>
            </a:r>
            <a:r>
              <a:rPr lang="zh-TW" altLang="en-US" dirty="0">
                <a:effectLst/>
              </a:rPr>
              <a:t>綜合</a:t>
            </a:r>
            <a:r>
              <a:rPr lang="zh-CN" altLang="en-US" dirty="0">
                <a:effectLst/>
              </a:rPr>
              <a:t>来判断的</a:t>
            </a:r>
            <a:r>
              <a:rPr lang="en-US" altLang="zh-CN" dirty="0">
                <a:effectLst/>
              </a:rPr>
              <a:t>,</a:t>
            </a:r>
            <a:r>
              <a:rPr lang="zh-CN" altLang="en-US" dirty="0">
                <a:effectLst/>
              </a:rPr>
              <a:t>消费者对某一“轮廓”的偏好可以</a:t>
            </a:r>
            <a:r>
              <a:rPr lang="zh-TW" altLang="en-US" dirty="0">
                <a:effectLst/>
              </a:rPr>
              <a:t>透過演算法</a:t>
            </a:r>
            <a:r>
              <a:rPr lang="zh-CN" altLang="en-US" dirty="0">
                <a:effectLst/>
              </a:rPr>
              <a:t>分解成构成该轮廓的多个</a:t>
            </a:r>
            <a:r>
              <a:rPr lang="zh-CN" altLang="en-US" dirty="0">
                <a:solidFill>
                  <a:srgbClr val="C00000"/>
                </a:solidFill>
                <a:effectLst/>
              </a:rPr>
              <a:t>属性</a:t>
            </a:r>
            <a:r>
              <a:rPr lang="zh-TW" altLang="en-US" dirty="0">
                <a:solidFill>
                  <a:srgbClr val="C00000"/>
                </a:solidFill>
                <a:effectLst/>
              </a:rPr>
              <a:t>水平</a:t>
            </a:r>
            <a:r>
              <a:rPr lang="zh-CN" altLang="en-US" dirty="0">
                <a:effectLst/>
              </a:rPr>
              <a:t>的</a:t>
            </a:r>
            <a:r>
              <a:rPr lang="zh-TW" altLang="en-US" dirty="0">
                <a:effectLst/>
              </a:rPr>
              <a:t>偏</a:t>
            </a:r>
            <a:r>
              <a:rPr lang="zh-CN" altLang="en-US" dirty="0">
                <a:effectLst/>
              </a:rPr>
              <a:t>好得分。</a:t>
            </a:r>
            <a:endParaRPr lang="en-US" altLang="zh-CN" dirty="0">
              <a:effectLst/>
            </a:endParaRPr>
          </a:p>
          <a:p>
            <a:pPr marL="0" indent="0">
              <a:lnSpc>
                <a:spcPct val="100000"/>
              </a:lnSpc>
              <a:spcBef>
                <a:spcPts val="600"/>
              </a:spcBef>
              <a:spcAft>
                <a:spcPts val="600"/>
              </a:spcAft>
              <a:buNone/>
            </a:pPr>
            <a:r>
              <a:rPr lang="zh-CN" altLang="en-US" dirty="0">
                <a:effectLst/>
              </a:rPr>
              <a:t>联合分析能够较好地模拟消费者购买的实际过程</a:t>
            </a:r>
            <a:r>
              <a:rPr lang="en-US" altLang="zh-CN" dirty="0">
                <a:effectLst/>
              </a:rPr>
              <a:t>,</a:t>
            </a:r>
            <a:r>
              <a:rPr lang="zh-CN" altLang="en-US" dirty="0">
                <a:effectLst/>
              </a:rPr>
              <a:t>从而相对客观、真实地测量消费者对某一</a:t>
            </a:r>
            <a:r>
              <a:rPr lang="zh-CN" altLang="en-US" dirty="0"/>
              <a:t>产品轮廓的</a:t>
            </a:r>
            <a:r>
              <a:rPr lang="zh-TW" altLang="en-US" dirty="0">
                <a:effectLst/>
              </a:rPr>
              <a:t>偏</a:t>
            </a:r>
            <a:r>
              <a:rPr lang="zh-CN" altLang="en-US" dirty="0">
                <a:effectLst/>
              </a:rPr>
              <a:t>好及产品</a:t>
            </a:r>
            <a:r>
              <a:rPr lang="zh-CN" altLang="en-US" dirty="0">
                <a:solidFill>
                  <a:srgbClr val="C00000"/>
                </a:solidFill>
                <a:effectLst/>
              </a:rPr>
              <a:t>不同属性</a:t>
            </a:r>
            <a:r>
              <a:rPr lang="zh-TW" altLang="en-US" dirty="0">
                <a:solidFill>
                  <a:srgbClr val="C00000"/>
                </a:solidFill>
                <a:effectLst/>
              </a:rPr>
              <a:t>及其</a:t>
            </a:r>
            <a:r>
              <a:rPr lang="zh-CN" altLang="en-US" dirty="0">
                <a:solidFill>
                  <a:srgbClr val="C00000"/>
                </a:solidFill>
                <a:effectLst/>
              </a:rPr>
              <a:t>水平</a:t>
            </a:r>
            <a:r>
              <a:rPr lang="zh-CN" altLang="en-US" dirty="0">
                <a:effectLst/>
              </a:rPr>
              <a:t>在购买过程中的不同重要性。</a:t>
            </a:r>
            <a:endParaRPr lang="en-US" sz="4000" dirty="0"/>
          </a:p>
        </p:txBody>
      </p:sp>
    </p:spTree>
    <p:extLst>
      <p:ext uri="{BB962C8B-B14F-4D97-AF65-F5344CB8AC3E}">
        <p14:creationId xmlns:p14="http://schemas.microsoft.com/office/powerpoint/2010/main" val="262837610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0219F-5902-4033-9AE3-DC5F07EDF422}"/>
              </a:ext>
            </a:extLst>
          </p:cNvPr>
          <p:cNvSpPr>
            <a:spLocks noGrp="1"/>
          </p:cNvSpPr>
          <p:nvPr>
            <p:ph type="title"/>
          </p:nvPr>
        </p:nvSpPr>
        <p:spPr/>
        <p:txBody>
          <a:bodyPr/>
          <a:lstStyle/>
          <a:p>
            <a:r>
              <a:rPr lang="zh-CN" altLang="en-US" dirty="0">
                <a:effectLst/>
              </a:rPr>
              <a:t>联合分析</a:t>
            </a:r>
            <a:endParaRPr lang="en-US" dirty="0"/>
          </a:p>
        </p:txBody>
      </p:sp>
      <p:sp>
        <p:nvSpPr>
          <p:cNvPr id="3" name="Content Placeholder 2">
            <a:extLst>
              <a:ext uri="{FF2B5EF4-FFF2-40B4-BE49-F238E27FC236}">
                <a16:creationId xmlns:a16="http://schemas.microsoft.com/office/drawing/2014/main" id="{169D050C-2152-4E94-9F4F-CAD43866DC4F}"/>
              </a:ext>
            </a:extLst>
          </p:cNvPr>
          <p:cNvSpPr>
            <a:spLocks noGrp="1"/>
          </p:cNvSpPr>
          <p:nvPr>
            <p:ph idx="1"/>
          </p:nvPr>
        </p:nvSpPr>
        <p:spPr>
          <a:xfrm>
            <a:off x="134911" y="685800"/>
            <a:ext cx="12057089" cy="5486400"/>
          </a:xfrm>
        </p:spPr>
        <p:txBody>
          <a:bodyPr/>
          <a:lstStyle/>
          <a:p>
            <a:r>
              <a:rPr lang="zh-CN" altLang="en-US" dirty="0">
                <a:effectLst/>
              </a:rPr>
              <a:t>联合分析的基本思想是通过设定某些产品具有某些属性</a:t>
            </a:r>
            <a:r>
              <a:rPr lang="en-US" altLang="zh-CN" dirty="0">
                <a:effectLst/>
              </a:rPr>
              <a:t>,</a:t>
            </a:r>
            <a:r>
              <a:rPr lang="zh-CN" altLang="en-US" dirty="0">
                <a:effectLst/>
              </a:rPr>
              <a:t>对产品的不同属性进行模拟组合</a:t>
            </a:r>
            <a:r>
              <a:rPr lang="en-US" altLang="zh-CN" dirty="0">
                <a:effectLst/>
              </a:rPr>
              <a:t>,</a:t>
            </a:r>
            <a:r>
              <a:rPr lang="zh-CN" altLang="en-US" dirty="0">
                <a:effectLst/>
              </a:rPr>
              <a:t>然后让消费者根据自己的喜好对这些虚拟产品属性组合进行判断</a:t>
            </a:r>
            <a:r>
              <a:rPr lang="en-US" altLang="zh-CN" dirty="0">
                <a:effectLst/>
              </a:rPr>
              <a:t>(</a:t>
            </a:r>
            <a:r>
              <a:rPr lang="zh-CN" altLang="en-US" dirty="0">
                <a:effectLst/>
              </a:rPr>
              <a:t>打分或排序</a:t>
            </a:r>
            <a:r>
              <a:rPr lang="en-US" altLang="zh-CN" dirty="0">
                <a:effectLst/>
              </a:rPr>
              <a:t>)</a:t>
            </a:r>
          </a:p>
          <a:p>
            <a:r>
              <a:rPr lang="zh-CN" altLang="en-US" dirty="0">
                <a:effectLst/>
              </a:rPr>
              <a:t>然后运用数理统计方法将这些特征与特征水平分离</a:t>
            </a:r>
            <a:r>
              <a:rPr lang="en-US" altLang="zh-CN" dirty="0">
                <a:effectLst/>
              </a:rPr>
              <a:t>,</a:t>
            </a:r>
            <a:r>
              <a:rPr lang="zh-CN" altLang="en-US" dirty="0">
                <a:solidFill>
                  <a:srgbClr val="FF0000"/>
                </a:solidFill>
                <a:effectLst/>
              </a:rPr>
              <a:t>从而对每一特征及特征水平做出效用评价</a:t>
            </a:r>
            <a:r>
              <a:rPr lang="en-US" altLang="zh-CN" dirty="0">
                <a:solidFill>
                  <a:srgbClr val="FF0000"/>
                </a:solidFill>
                <a:effectLst/>
              </a:rPr>
              <a:t>,</a:t>
            </a:r>
            <a:r>
              <a:rPr lang="zh-CN" altLang="en-US" dirty="0">
                <a:solidFill>
                  <a:srgbClr val="FF0000"/>
                </a:solidFill>
                <a:effectLst/>
              </a:rPr>
              <a:t>以达到分析消费者选择行为的目的</a:t>
            </a:r>
            <a:r>
              <a:rPr lang="en-US" altLang="zh-CN" dirty="0">
                <a:solidFill>
                  <a:srgbClr val="FF0000"/>
                </a:solidFill>
                <a:effectLst/>
              </a:rPr>
              <a:t>,</a:t>
            </a:r>
            <a:r>
              <a:rPr lang="zh-CN" altLang="en-US" dirty="0">
                <a:solidFill>
                  <a:srgbClr val="FF0000"/>
                </a:solidFill>
                <a:effectLst/>
              </a:rPr>
              <a:t>并最终找出符合消费者消费心理的最优产品组合</a:t>
            </a:r>
            <a:r>
              <a:rPr lang="zh-CN" altLang="en-US" dirty="0">
                <a:effectLst/>
              </a:rPr>
              <a:t>。</a:t>
            </a:r>
          </a:p>
          <a:p>
            <a:pPr marL="0" indent="0">
              <a:buNone/>
            </a:pPr>
            <a:r>
              <a:rPr lang="zh-CN" altLang="en-US" dirty="0">
                <a:effectLst/>
              </a:rPr>
              <a:t>企业使用联合分析方法的主要目的有以下三个方面</a:t>
            </a:r>
            <a:r>
              <a:rPr lang="en-US" altLang="zh-CN" dirty="0">
                <a:effectLst/>
              </a:rPr>
              <a:t>:</a:t>
            </a:r>
          </a:p>
          <a:p>
            <a:pPr marL="514350" indent="-514350">
              <a:buFont typeface="+mj-lt"/>
              <a:buAutoNum type="arabicPeriod"/>
            </a:pPr>
            <a:r>
              <a:rPr lang="zh-CN" altLang="en-US" dirty="0">
                <a:effectLst/>
              </a:rPr>
              <a:t>确定消费者对某个变量</a:t>
            </a:r>
            <a:r>
              <a:rPr lang="en-US" altLang="zh-CN" dirty="0">
                <a:effectLst/>
              </a:rPr>
              <a:t>(</a:t>
            </a:r>
            <a:r>
              <a:rPr lang="zh-CN" altLang="en-US" dirty="0">
                <a:effectLst/>
              </a:rPr>
              <a:t>水平</a:t>
            </a:r>
            <a:r>
              <a:rPr lang="en-US" altLang="zh-CN" dirty="0">
                <a:effectLst/>
              </a:rPr>
              <a:t>)</a:t>
            </a:r>
            <a:r>
              <a:rPr lang="zh-TW" altLang="en-US" dirty="0">
                <a:effectLst/>
              </a:rPr>
              <a:t>貢</a:t>
            </a:r>
            <a:r>
              <a:rPr lang="zh-CN" altLang="en-US" dirty="0">
                <a:effectLst/>
              </a:rPr>
              <a:t>献和效用的感知以及各个属性的相对重要性</a:t>
            </a:r>
            <a:r>
              <a:rPr lang="en-US" altLang="zh-CN" dirty="0">
                <a:effectLst/>
              </a:rPr>
              <a:t>;</a:t>
            </a:r>
          </a:p>
          <a:p>
            <a:pPr marL="514350" indent="-514350">
              <a:buFont typeface="+mj-lt"/>
              <a:buAutoNum type="arabicPeriod"/>
            </a:pPr>
            <a:r>
              <a:rPr lang="zh-CN" altLang="en-US" dirty="0">
                <a:effectLst/>
              </a:rPr>
              <a:t>找消费者可接受的某种产品的最佳属性组合</a:t>
            </a:r>
            <a:r>
              <a:rPr lang="en-US" altLang="zh-CN" dirty="0">
                <a:effectLst/>
              </a:rPr>
              <a:t>,</a:t>
            </a:r>
            <a:r>
              <a:rPr lang="zh-CN" altLang="en-US" dirty="0">
                <a:effectLst/>
              </a:rPr>
              <a:t>这种组合初可能并没有被消费者所认知</a:t>
            </a:r>
            <a:r>
              <a:rPr lang="en-US" altLang="zh-CN" dirty="0">
                <a:effectLst/>
              </a:rPr>
              <a:t>;</a:t>
            </a:r>
          </a:p>
          <a:p>
            <a:pPr marL="514350" indent="-514350">
              <a:buFont typeface="+mj-lt"/>
              <a:buAutoNum type="arabicPeriod"/>
            </a:pPr>
            <a:r>
              <a:rPr lang="zh-CN" altLang="en-US" dirty="0">
                <a:effectLst/>
              </a:rPr>
              <a:t>模拟市场</a:t>
            </a:r>
            <a:r>
              <a:rPr lang="en-US" altLang="zh-CN" dirty="0">
                <a:effectLst/>
              </a:rPr>
              <a:t>,</a:t>
            </a:r>
            <a:r>
              <a:rPr lang="zh-CN" altLang="en-US" dirty="0">
                <a:effectLst/>
              </a:rPr>
              <a:t>估计市场佔有率和市场佔有率变化趋势。</a:t>
            </a:r>
            <a:endParaRPr lang="en-US" dirty="0"/>
          </a:p>
        </p:txBody>
      </p:sp>
    </p:spTree>
    <p:extLst>
      <p:ext uri="{BB962C8B-B14F-4D97-AF65-F5344CB8AC3E}">
        <p14:creationId xmlns:p14="http://schemas.microsoft.com/office/powerpoint/2010/main" val="110033103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7DCB0-51AE-4F8D-ABA0-F9D3F5FE4DF3}"/>
              </a:ext>
            </a:extLst>
          </p:cNvPr>
          <p:cNvSpPr>
            <a:spLocks noGrp="1"/>
          </p:cNvSpPr>
          <p:nvPr>
            <p:ph type="title"/>
          </p:nvPr>
        </p:nvSpPr>
        <p:spPr/>
        <p:txBody>
          <a:bodyPr/>
          <a:lstStyle/>
          <a:p>
            <a:r>
              <a:rPr lang="zh-CN" altLang="en-US" dirty="0"/>
              <a:t>在联合分析的过程中</a:t>
            </a:r>
            <a:r>
              <a:rPr lang="en-US" altLang="zh-CN" dirty="0"/>
              <a:t>,</a:t>
            </a:r>
            <a:r>
              <a:rPr lang="zh-CN" altLang="en-US" dirty="0"/>
              <a:t>还需要注意几个方面</a:t>
            </a:r>
            <a:endParaRPr lang="en-US" dirty="0"/>
          </a:p>
        </p:txBody>
      </p:sp>
      <p:sp>
        <p:nvSpPr>
          <p:cNvPr id="3" name="Content Placeholder 2">
            <a:extLst>
              <a:ext uri="{FF2B5EF4-FFF2-40B4-BE49-F238E27FC236}">
                <a16:creationId xmlns:a16="http://schemas.microsoft.com/office/drawing/2014/main" id="{72BAF3D7-DE6B-494B-AAAA-388FAC49918F}"/>
              </a:ext>
            </a:extLst>
          </p:cNvPr>
          <p:cNvSpPr>
            <a:spLocks noGrp="1"/>
          </p:cNvSpPr>
          <p:nvPr>
            <p:ph idx="1"/>
          </p:nvPr>
        </p:nvSpPr>
        <p:spPr>
          <a:xfrm>
            <a:off x="7259" y="685800"/>
            <a:ext cx="12192000" cy="5486400"/>
          </a:xfrm>
        </p:spPr>
        <p:txBody>
          <a:bodyPr/>
          <a:lstStyle/>
          <a:p>
            <a:pPr marL="514350" indent="-514350">
              <a:buFont typeface="+mj-lt"/>
              <a:buAutoNum type="arabicPeriod"/>
            </a:pPr>
            <a:r>
              <a:rPr lang="zh-CN" altLang="en-US" sz="2700" dirty="0">
                <a:effectLst/>
              </a:rPr>
              <a:t>设计产品时</a:t>
            </a:r>
            <a:r>
              <a:rPr lang="en-US" altLang="zh-CN" sz="2700" dirty="0">
                <a:effectLst/>
              </a:rPr>
              <a:t>,</a:t>
            </a:r>
            <a:r>
              <a:rPr lang="zh-CN" altLang="en-US" sz="2700" dirty="0">
                <a:effectLst/>
              </a:rPr>
              <a:t>必须在提供给顾客的各种</a:t>
            </a:r>
            <a:r>
              <a:rPr lang="zh-CN" altLang="en-US" sz="2700" dirty="0">
                <a:solidFill>
                  <a:srgbClr val="C00000"/>
                </a:solidFill>
                <a:effectLst/>
              </a:rPr>
              <a:t>产品属性和利益之间进行权衡与取舍</a:t>
            </a:r>
            <a:r>
              <a:rPr lang="zh-CN" altLang="en-US" sz="2700" dirty="0">
                <a:effectLst/>
              </a:rPr>
              <a:t>。</a:t>
            </a:r>
          </a:p>
          <a:p>
            <a:pPr marL="514350" indent="-514350">
              <a:buFont typeface="+mj-lt"/>
              <a:buAutoNum type="arabicPeriod"/>
            </a:pPr>
            <a:r>
              <a:rPr lang="zh-CN" altLang="en-US" sz="2700" dirty="0">
                <a:effectLst/>
              </a:rPr>
              <a:t>必须将产品或者服务</a:t>
            </a:r>
            <a:r>
              <a:rPr lang="zh-CN" altLang="en-US" sz="2700" dirty="0">
                <a:solidFill>
                  <a:srgbClr val="C00000"/>
                </a:solidFill>
                <a:effectLst/>
              </a:rPr>
              <a:t>分解成为若干可控的</a:t>
            </a:r>
            <a:r>
              <a:rPr lang="zh-CN" altLang="en-US" dirty="0">
                <a:solidFill>
                  <a:srgbClr val="C00000"/>
                </a:solidFill>
                <a:effectLst/>
              </a:rPr>
              <a:t>对顾客有意义的基本属性</a:t>
            </a:r>
            <a:r>
              <a:rPr lang="zh-CN" altLang="en-US" sz="2700" dirty="0">
                <a:solidFill>
                  <a:srgbClr val="C00000"/>
                </a:solidFill>
                <a:effectLst/>
              </a:rPr>
              <a:t>。</a:t>
            </a:r>
          </a:p>
          <a:p>
            <a:pPr marL="514350" indent="-514350">
              <a:buFont typeface="+mj-lt"/>
              <a:buAutoNum type="arabicPeriod"/>
            </a:pPr>
            <a:r>
              <a:rPr lang="zh-CN" altLang="en-US" sz="2700" dirty="0">
                <a:effectLst/>
              </a:rPr>
              <a:t>可以将现有产品视为各种属性水平的组合</a:t>
            </a:r>
            <a:r>
              <a:rPr lang="en-US" altLang="zh-CN" sz="2700" dirty="0">
                <a:effectLst/>
              </a:rPr>
              <a:t>,</a:t>
            </a:r>
            <a:r>
              <a:rPr lang="zh-CN" altLang="en-US" sz="2700" dirty="0">
                <a:solidFill>
                  <a:srgbClr val="FF0000"/>
                </a:solidFill>
                <a:effectLst/>
              </a:rPr>
              <a:t>新产品由这些基本的属性</a:t>
            </a:r>
            <a:r>
              <a:rPr lang="zh-TW" altLang="en-US" sz="2700" dirty="0">
                <a:solidFill>
                  <a:srgbClr val="FF0000"/>
                </a:solidFill>
                <a:effectLst/>
              </a:rPr>
              <a:t>之不同的</a:t>
            </a:r>
            <a:r>
              <a:rPr lang="zh-CN" altLang="en-US" sz="2700" dirty="0">
                <a:solidFill>
                  <a:srgbClr val="FF0000"/>
                </a:solidFill>
                <a:effectLst/>
              </a:rPr>
              <a:t>水平重新组合而成。</a:t>
            </a:r>
          </a:p>
          <a:p>
            <a:pPr marL="514350" indent="-514350">
              <a:buFont typeface="+mj-lt"/>
              <a:buAutoNum type="arabicPeriod"/>
            </a:pPr>
            <a:r>
              <a:rPr lang="zh-CN" altLang="en-US" sz="2700" dirty="0">
                <a:effectLst/>
              </a:rPr>
              <a:t>可用文字或者图片真实地描述产品属性组合</a:t>
            </a:r>
            <a:r>
              <a:rPr lang="en-US" altLang="zh-CN" sz="2700" dirty="0">
                <a:effectLst/>
              </a:rPr>
              <a:t>,</a:t>
            </a:r>
            <a:r>
              <a:rPr lang="zh-CN" altLang="en-US" sz="2700" dirty="0">
                <a:effectLst/>
              </a:rPr>
              <a:t>也可以就实际产品进行评分。</a:t>
            </a:r>
          </a:p>
          <a:p>
            <a:pPr marL="0" indent="0">
              <a:buNone/>
            </a:pPr>
            <a:r>
              <a:rPr lang="zh-CN" altLang="en-US" dirty="0">
                <a:effectLst/>
              </a:rPr>
              <a:t>联合分析方法的局限主要表现在</a:t>
            </a:r>
            <a:r>
              <a:rPr lang="zh-CN" altLang="en-US" dirty="0">
                <a:solidFill>
                  <a:srgbClr val="C00000"/>
                </a:solidFill>
                <a:effectLst/>
              </a:rPr>
              <a:t>产品对消费者的</a:t>
            </a:r>
            <a:r>
              <a:rPr lang="zh-CN" altLang="en-US" sz="3200" dirty="0">
                <a:solidFill>
                  <a:srgbClr val="C00000"/>
                </a:solidFill>
                <a:effectLst/>
              </a:rPr>
              <a:t>总效用</a:t>
            </a:r>
            <a:r>
              <a:rPr lang="zh-CN" altLang="en-US" dirty="0">
                <a:solidFill>
                  <a:srgbClr val="C00000"/>
                </a:solidFill>
                <a:effectLst/>
              </a:rPr>
              <a:t>等于该产品各个属性的效用之和</a:t>
            </a:r>
            <a:r>
              <a:rPr lang="zh-CN" altLang="en-US" dirty="0">
                <a:effectLst/>
              </a:rPr>
              <a:t>。因此</a:t>
            </a:r>
            <a:r>
              <a:rPr lang="en-US" altLang="zh-CN" dirty="0">
                <a:effectLst/>
              </a:rPr>
              <a:t>,</a:t>
            </a:r>
            <a:r>
              <a:rPr lang="zh-CN" altLang="en-US" dirty="0">
                <a:effectLst/>
              </a:rPr>
              <a:t>一种产品在某一属性的效用值很高</a:t>
            </a:r>
            <a:r>
              <a:rPr lang="en-US" altLang="zh-CN" dirty="0">
                <a:effectLst/>
              </a:rPr>
              <a:t>,</a:t>
            </a:r>
            <a:r>
              <a:rPr lang="zh-CN" altLang="en-US" dirty="0">
                <a:effectLst/>
              </a:rPr>
              <a:t>可能会弥补其他属性的不足</a:t>
            </a:r>
            <a:r>
              <a:rPr lang="en-US" altLang="zh-CN" dirty="0">
                <a:effectLst/>
              </a:rPr>
              <a:t>,</a:t>
            </a:r>
            <a:r>
              <a:rPr lang="zh-CN" altLang="en-US" sz="3200" dirty="0">
                <a:solidFill>
                  <a:srgbClr val="C00000"/>
                </a:solidFill>
                <a:effectLst/>
              </a:rPr>
              <a:t>但是在许多情况下</a:t>
            </a:r>
            <a:r>
              <a:rPr lang="en-US" altLang="zh-CN" sz="3200" dirty="0">
                <a:solidFill>
                  <a:srgbClr val="C00000"/>
                </a:solidFill>
                <a:effectLst/>
              </a:rPr>
              <a:t>,</a:t>
            </a:r>
            <a:r>
              <a:rPr lang="zh-CN" altLang="en-US" sz="3200" dirty="0">
                <a:solidFill>
                  <a:srgbClr val="C00000"/>
                </a:solidFill>
                <a:effectLst/>
              </a:rPr>
              <a:t>消费者的选择是不能互相补偿的</a:t>
            </a:r>
            <a:r>
              <a:rPr lang="en-US" altLang="zh-CN" dirty="0">
                <a:effectLst/>
              </a:rPr>
              <a:t>,</a:t>
            </a:r>
            <a:r>
              <a:rPr lang="zh-CN" altLang="en-US" dirty="0">
                <a:effectLst/>
              </a:rPr>
              <a:t>比如不管其他属性有多好</a:t>
            </a:r>
            <a:r>
              <a:rPr lang="en-US" altLang="zh-CN" dirty="0">
                <a:effectLst/>
              </a:rPr>
              <a:t>,</a:t>
            </a:r>
            <a:r>
              <a:rPr lang="zh-CN" altLang="en-US" dirty="0">
                <a:effectLst/>
              </a:rPr>
              <a:t>顾客都不可能购买。性能存在问题的笔记本电脑</a:t>
            </a:r>
            <a:r>
              <a:rPr lang="en-US" altLang="zh-CN" dirty="0">
                <a:effectLst/>
              </a:rPr>
              <a:t>,</a:t>
            </a:r>
            <a:r>
              <a:rPr lang="zh-CN" altLang="en-US" dirty="0">
                <a:effectLst/>
              </a:rPr>
              <a:t>此时</a:t>
            </a:r>
            <a:r>
              <a:rPr lang="en-US" altLang="zh-CN" dirty="0">
                <a:effectLst/>
              </a:rPr>
              <a:t>,</a:t>
            </a:r>
            <a:r>
              <a:rPr lang="zh-CN" altLang="en-US" dirty="0">
                <a:effectLst/>
              </a:rPr>
              <a:t>联合分析可能会导致错误的结论。</a:t>
            </a:r>
            <a:endParaRPr lang="en-US" altLang="zh-CN" dirty="0">
              <a:effectLst/>
            </a:endParaRPr>
          </a:p>
          <a:p>
            <a:pPr marL="0" indent="0">
              <a:buNone/>
            </a:pPr>
            <a:r>
              <a:rPr lang="zh-CN" altLang="en-US" dirty="0">
                <a:effectLst/>
              </a:rPr>
              <a:t>在联合分析中如果涉及的</a:t>
            </a:r>
            <a:r>
              <a:rPr lang="zh-CN" altLang="en-US" dirty="0">
                <a:solidFill>
                  <a:srgbClr val="C00000"/>
                </a:solidFill>
                <a:effectLst/>
              </a:rPr>
              <a:t>属性过多</a:t>
            </a:r>
            <a:r>
              <a:rPr lang="en-US" altLang="zh-CN" dirty="0">
                <a:effectLst/>
              </a:rPr>
              <a:t>,</a:t>
            </a:r>
            <a:r>
              <a:rPr lang="zh-CN" altLang="en-US" dirty="0">
                <a:effectLst/>
              </a:rPr>
              <a:t>将会增加调研对象评价各种产品属性组合的工作量</a:t>
            </a:r>
            <a:r>
              <a:rPr lang="en-US" altLang="zh-CN" dirty="0">
                <a:effectLst/>
              </a:rPr>
              <a:t>,</a:t>
            </a:r>
            <a:r>
              <a:rPr lang="zh-CN" altLang="en-US" dirty="0">
                <a:effectLst/>
              </a:rPr>
              <a:t>可能会导致不准确的答复。</a:t>
            </a:r>
            <a:endParaRPr lang="en-US" dirty="0"/>
          </a:p>
        </p:txBody>
      </p:sp>
    </p:spTree>
    <p:extLst>
      <p:ext uri="{BB962C8B-B14F-4D97-AF65-F5344CB8AC3E}">
        <p14:creationId xmlns:p14="http://schemas.microsoft.com/office/powerpoint/2010/main" val="146820356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DE878-946F-4A69-BDD1-739E1C07E1F6}"/>
              </a:ext>
            </a:extLst>
          </p:cNvPr>
          <p:cNvSpPr>
            <a:spLocks noGrp="1"/>
          </p:cNvSpPr>
          <p:nvPr>
            <p:ph type="title"/>
          </p:nvPr>
        </p:nvSpPr>
        <p:spPr/>
        <p:txBody>
          <a:bodyPr/>
          <a:lstStyle/>
          <a:p>
            <a:r>
              <a:rPr lang="en-US" sz="2400" dirty="0"/>
              <a:t>The Value of Conjoint Analysis: New Product Design for Market Success</a:t>
            </a:r>
          </a:p>
        </p:txBody>
      </p:sp>
      <p:sp>
        <p:nvSpPr>
          <p:cNvPr id="3" name="Content Placeholder 2">
            <a:extLst>
              <a:ext uri="{FF2B5EF4-FFF2-40B4-BE49-F238E27FC236}">
                <a16:creationId xmlns:a16="http://schemas.microsoft.com/office/drawing/2014/main" id="{27DB2436-83F5-45BE-91F5-A1E844C618A9}"/>
              </a:ext>
            </a:extLst>
          </p:cNvPr>
          <p:cNvSpPr>
            <a:spLocks noGrp="1"/>
          </p:cNvSpPr>
          <p:nvPr>
            <p:ph idx="1"/>
          </p:nvPr>
        </p:nvSpPr>
        <p:spPr>
          <a:xfrm>
            <a:off x="87086" y="1003472"/>
            <a:ext cx="4136571" cy="5486400"/>
          </a:xfrm>
        </p:spPr>
        <p:txBody>
          <a:bodyPr/>
          <a:lstStyle/>
          <a:p>
            <a:pPr marL="0" indent="0">
              <a:buNone/>
            </a:pPr>
            <a:r>
              <a:rPr lang="en-US" dirty="0">
                <a:effectLst/>
              </a:rPr>
              <a:t>With Conjoint Analysis, we can "reverse" this process by </a:t>
            </a:r>
            <a:r>
              <a:rPr lang="en-US" dirty="0">
                <a:solidFill>
                  <a:srgbClr val="C00000"/>
                </a:solidFill>
                <a:effectLst/>
                <a:highlight>
                  <a:srgbClr val="FFFF00"/>
                </a:highlight>
              </a:rPr>
              <a:t>determining the product attributes </a:t>
            </a:r>
            <a:r>
              <a:rPr lang="en-US" dirty="0">
                <a:effectLst/>
              </a:rPr>
              <a:t>that can achieve a desired market share or revenue.</a:t>
            </a:r>
            <a:endParaRPr lang="en-US" dirty="0"/>
          </a:p>
        </p:txBody>
      </p:sp>
      <p:pic>
        <p:nvPicPr>
          <p:cNvPr id="5" name="Picture 4">
            <a:extLst>
              <a:ext uri="{FF2B5EF4-FFF2-40B4-BE49-F238E27FC236}">
                <a16:creationId xmlns:a16="http://schemas.microsoft.com/office/drawing/2014/main" id="{1D5C3D59-8165-4DAB-A19E-AF144B4CEB5B}"/>
              </a:ext>
            </a:extLst>
          </p:cNvPr>
          <p:cNvPicPr>
            <a:picLocks noChangeAspect="1"/>
          </p:cNvPicPr>
          <p:nvPr/>
        </p:nvPicPr>
        <p:blipFill>
          <a:blip r:embed="rId2"/>
          <a:stretch>
            <a:fillRect/>
          </a:stretch>
        </p:blipFill>
        <p:spPr>
          <a:xfrm>
            <a:off x="3963952" y="936435"/>
            <a:ext cx="7923248" cy="5620474"/>
          </a:xfrm>
          <a:prstGeom prst="rect">
            <a:avLst/>
          </a:prstGeom>
        </p:spPr>
      </p:pic>
      <p:sp>
        <p:nvSpPr>
          <p:cNvPr id="4" name="L-Shape 3">
            <a:extLst>
              <a:ext uri="{FF2B5EF4-FFF2-40B4-BE49-F238E27FC236}">
                <a16:creationId xmlns:a16="http://schemas.microsoft.com/office/drawing/2014/main" id="{62B175EE-BBB8-4E99-A7EB-12A31C8FFED7}"/>
              </a:ext>
            </a:extLst>
          </p:cNvPr>
          <p:cNvSpPr/>
          <p:nvPr/>
        </p:nvSpPr>
        <p:spPr bwMode="auto">
          <a:xfrm flipH="1" flipV="1">
            <a:off x="4571995" y="885369"/>
            <a:ext cx="4579261" cy="2445660"/>
          </a:xfrm>
          <a:prstGeom prst="corner">
            <a:avLst>
              <a:gd name="adj1" fmla="val 46707"/>
              <a:gd name="adj2" fmla="val 84601"/>
            </a:avLst>
          </a:prstGeom>
          <a:noFill/>
          <a:ln w="57150" cap="flat" cmpd="sng" algn="ctr">
            <a:solidFill>
              <a:srgbClr val="C00000"/>
            </a:solidFill>
            <a:prstDash val="sysDash"/>
            <a:miter lim="800000"/>
            <a:headEnd type="oval" w="lg" len="lg"/>
            <a:tailEnd type="triangle"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pitchFamily="34" charset="0"/>
              <a:ea typeface="新細明體" pitchFamily="18" charset="-120"/>
            </a:endParaRPr>
          </a:p>
        </p:txBody>
      </p:sp>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720D72A7-FBB7-4E41-B731-E6E66378075F}"/>
                  </a:ext>
                </a:extLst>
              </p14:cNvPr>
              <p14:cNvContentPartPr/>
              <p14:nvPr/>
            </p14:nvContentPartPr>
            <p14:xfrm>
              <a:off x="5240720" y="1332351"/>
              <a:ext cx="1027800" cy="66240"/>
            </p14:xfrm>
          </p:contentPart>
        </mc:Choice>
        <mc:Fallback xmlns="">
          <p:pic>
            <p:nvPicPr>
              <p:cNvPr id="6" name="Ink 5">
                <a:extLst>
                  <a:ext uri="{FF2B5EF4-FFF2-40B4-BE49-F238E27FC236}">
                    <a16:creationId xmlns:a16="http://schemas.microsoft.com/office/drawing/2014/main" id="{720D72A7-FBB7-4E41-B731-E6E66378075F}"/>
                  </a:ext>
                </a:extLst>
              </p:cNvPr>
              <p:cNvPicPr/>
              <p:nvPr/>
            </p:nvPicPr>
            <p:blipFill>
              <a:blip r:embed="rId4"/>
              <a:stretch>
                <a:fillRect/>
              </a:stretch>
            </p:blipFill>
            <p:spPr>
              <a:xfrm>
                <a:off x="5205080" y="1260351"/>
                <a:ext cx="109944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9DC26F4E-E5C1-4E09-94AB-964275713F88}"/>
                  </a:ext>
                </a:extLst>
              </p14:cNvPr>
              <p14:cNvContentPartPr/>
              <p14:nvPr/>
            </p14:nvContentPartPr>
            <p14:xfrm>
              <a:off x="5133440" y="1537191"/>
              <a:ext cx="1207080" cy="40320"/>
            </p14:xfrm>
          </p:contentPart>
        </mc:Choice>
        <mc:Fallback xmlns="">
          <p:pic>
            <p:nvPicPr>
              <p:cNvPr id="7" name="Ink 6">
                <a:extLst>
                  <a:ext uri="{FF2B5EF4-FFF2-40B4-BE49-F238E27FC236}">
                    <a16:creationId xmlns:a16="http://schemas.microsoft.com/office/drawing/2014/main" id="{9DC26F4E-E5C1-4E09-94AB-964275713F88}"/>
                  </a:ext>
                </a:extLst>
              </p:cNvPr>
              <p:cNvPicPr/>
              <p:nvPr/>
            </p:nvPicPr>
            <p:blipFill>
              <a:blip r:embed="rId6"/>
              <a:stretch>
                <a:fillRect/>
              </a:stretch>
            </p:blipFill>
            <p:spPr>
              <a:xfrm>
                <a:off x="5097440" y="1465551"/>
                <a:ext cx="127872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7CDE9666-4417-4D45-97A8-9FF9E602D582}"/>
                  </a:ext>
                </a:extLst>
              </p14:cNvPr>
              <p14:cNvContentPartPr/>
              <p14:nvPr/>
            </p14:nvContentPartPr>
            <p14:xfrm>
              <a:off x="5203640" y="1320111"/>
              <a:ext cx="1135800" cy="6840"/>
            </p14:xfrm>
          </p:contentPart>
        </mc:Choice>
        <mc:Fallback xmlns="">
          <p:pic>
            <p:nvPicPr>
              <p:cNvPr id="8" name="Ink 7">
                <a:extLst>
                  <a:ext uri="{FF2B5EF4-FFF2-40B4-BE49-F238E27FC236}">
                    <a16:creationId xmlns:a16="http://schemas.microsoft.com/office/drawing/2014/main" id="{7CDE9666-4417-4D45-97A8-9FF9E602D582}"/>
                  </a:ext>
                </a:extLst>
              </p:cNvPr>
              <p:cNvPicPr/>
              <p:nvPr/>
            </p:nvPicPr>
            <p:blipFill>
              <a:blip r:embed="rId8"/>
              <a:stretch>
                <a:fillRect/>
              </a:stretch>
            </p:blipFill>
            <p:spPr>
              <a:xfrm>
                <a:off x="5168000" y="1248111"/>
                <a:ext cx="120744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a:extLst>
                  <a:ext uri="{FF2B5EF4-FFF2-40B4-BE49-F238E27FC236}">
                    <a16:creationId xmlns:a16="http://schemas.microsoft.com/office/drawing/2014/main" id="{CD855945-4C43-47CA-BBEC-11B7A9231023}"/>
                  </a:ext>
                </a:extLst>
              </p14:cNvPr>
              <p14:cNvContentPartPr/>
              <p14:nvPr/>
            </p14:nvContentPartPr>
            <p14:xfrm>
              <a:off x="5223080" y="1379511"/>
              <a:ext cx="1132920" cy="25560"/>
            </p14:xfrm>
          </p:contentPart>
        </mc:Choice>
        <mc:Fallback xmlns="">
          <p:pic>
            <p:nvPicPr>
              <p:cNvPr id="9" name="Ink 8">
                <a:extLst>
                  <a:ext uri="{FF2B5EF4-FFF2-40B4-BE49-F238E27FC236}">
                    <a16:creationId xmlns:a16="http://schemas.microsoft.com/office/drawing/2014/main" id="{CD855945-4C43-47CA-BBEC-11B7A9231023}"/>
                  </a:ext>
                </a:extLst>
              </p:cNvPr>
              <p:cNvPicPr/>
              <p:nvPr/>
            </p:nvPicPr>
            <p:blipFill>
              <a:blip r:embed="rId10"/>
              <a:stretch>
                <a:fillRect/>
              </a:stretch>
            </p:blipFill>
            <p:spPr>
              <a:xfrm>
                <a:off x="5187440" y="1307511"/>
                <a:ext cx="120456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Ink 9">
                <a:extLst>
                  <a:ext uri="{FF2B5EF4-FFF2-40B4-BE49-F238E27FC236}">
                    <a16:creationId xmlns:a16="http://schemas.microsoft.com/office/drawing/2014/main" id="{2A682A25-2B0E-47B6-9610-225B29020C8A}"/>
                  </a:ext>
                </a:extLst>
              </p14:cNvPr>
              <p14:cNvContentPartPr/>
              <p14:nvPr/>
            </p14:nvContentPartPr>
            <p14:xfrm>
              <a:off x="5229200" y="1546911"/>
              <a:ext cx="1180080" cy="37800"/>
            </p14:xfrm>
          </p:contentPart>
        </mc:Choice>
        <mc:Fallback xmlns="">
          <p:pic>
            <p:nvPicPr>
              <p:cNvPr id="10" name="Ink 9">
                <a:extLst>
                  <a:ext uri="{FF2B5EF4-FFF2-40B4-BE49-F238E27FC236}">
                    <a16:creationId xmlns:a16="http://schemas.microsoft.com/office/drawing/2014/main" id="{2A682A25-2B0E-47B6-9610-225B29020C8A}"/>
                  </a:ext>
                </a:extLst>
              </p:cNvPr>
              <p:cNvPicPr/>
              <p:nvPr/>
            </p:nvPicPr>
            <p:blipFill>
              <a:blip r:embed="rId12"/>
              <a:stretch>
                <a:fillRect/>
              </a:stretch>
            </p:blipFill>
            <p:spPr>
              <a:xfrm>
                <a:off x="5193200" y="1475271"/>
                <a:ext cx="1251720" cy="181440"/>
              </a:xfrm>
              <a:prstGeom prst="rect">
                <a:avLst/>
              </a:prstGeom>
            </p:spPr>
          </p:pic>
        </mc:Fallback>
      </mc:AlternateContent>
    </p:spTree>
    <p:extLst>
      <p:ext uri="{BB962C8B-B14F-4D97-AF65-F5344CB8AC3E}">
        <p14:creationId xmlns:p14="http://schemas.microsoft.com/office/powerpoint/2010/main" val="354445872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altLang="en-US" sz="2700" dirty="0"/>
              <a:t>What Does Conjoint Analysis Do?</a:t>
            </a:r>
            <a:r>
              <a:rPr lang="en-US" altLang="en-US" sz="2000" dirty="0"/>
              <a:t> </a:t>
            </a:r>
            <a:r>
              <a:rPr lang="en-US" altLang="en-US" sz="2400" dirty="0"/>
              <a:t>(Measure Importance by Assessing Preferences)</a:t>
            </a:r>
            <a:endParaRPr lang="en-US" sz="2400" dirty="0"/>
          </a:p>
        </p:txBody>
      </p:sp>
      <p:sp>
        <p:nvSpPr>
          <p:cNvPr id="9" name="Content Placeholder 8"/>
          <p:cNvSpPr>
            <a:spLocks noGrp="1"/>
          </p:cNvSpPr>
          <p:nvPr>
            <p:ph idx="1"/>
          </p:nvPr>
        </p:nvSpPr>
        <p:spPr/>
        <p:txBody>
          <a:bodyPr/>
          <a:lstStyle/>
          <a:p>
            <a:pPr marL="0" indent="0">
              <a:spcBef>
                <a:spcPct val="50000"/>
              </a:spcBef>
              <a:buNone/>
            </a:pPr>
            <a:r>
              <a:rPr lang="en-US" altLang="en-US" b="1" dirty="0"/>
              <a:t>The basic outputs of conjoint analysis are:</a:t>
            </a:r>
          </a:p>
          <a:p>
            <a:pPr lvl="1">
              <a:spcBef>
                <a:spcPct val="50000"/>
              </a:spcBef>
            </a:pPr>
            <a:r>
              <a:rPr lang="en-US" altLang="en-US" dirty="0"/>
              <a:t>A numerical assessment of the relative importance that customers attach to attributes of a product category</a:t>
            </a:r>
          </a:p>
          <a:p>
            <a:pPr lvl="1">
              <a:spcBef>
                <a:spcPct val="50000"/>
              </a:spcBef>
            </a:pPr>
            <a:r>
              <a:rPr lang="en-US" altLang="en-US" dirty="0"/>
              <a:t>The </a:t>
            </a:r>
            <a:r>
              <a:rPr lang="en-US" altLang="en-US" dirty="0">
                <a:solidFill>
                  <a:srgbClr val="C00000"/>
                </a:solidFill>
              </a:rPr>
              <a:t>value (utility) </a:t>
            </a:r>
            <a:r>
              <a:rPr lang="en-US" altLang="en-US" dirty="0"/>
              <a:t>provided to customers by each potential feature (attribute option) of an offering</a:t>
            </a:r>
          </a:p>
          <a:p>
            <a:pPr lvl="1">
              <a:spcBef>
                <a:spcPct val="50000"/>
              </a:spcBef>
            </a:pPr>
            <a:r>
              <a:rPr lang="en-US" altLang="en-US" dirty="0"/>
              <a:t>Identification of product designs that </a:t>
            </a:r>
            <a:r>
              <a:rPr lang="en-US" altLang="en-US" dirty="0">
                <a:solidFill>
                  <a:srgbClr val="C00000"/>
                </a:solidFill>
              </a:rPr>
              <a:t>maximize market share </a:t>
            </a:r>
            <a:r>
              <a:rPr lang="en-US" altLang="en-US" dirty="0"/>
              <a:t>or other indices.</a:t>
            </a:r>
            <a:endParaRPr lang="en-US" dirty="0"/>
          </a:p>
        </p:txBody>
      </p:sp>
      <p:sp>
        <p:nvSpPr>
          <p:cNvPr id="5" name="TextBox 4">
            <a:extLst>
              <a:ext uri="{FF2B5EF4-FFF2-40B4-BE49-F238E27FC236}">
                <a16:creationId xmlns:a16="http://schemas.microsoft.com/office/drawing/2014/main" id="{E8A34F5B-27A1-4DCF-AD42-AA60AB5706BE}"/>
              </a:ext>
            </a:extLst>
          </p:cNvPr>
          <p:cNvSpPr txBox="1"/>
          <p:nvPr/>
        </p:nvSpPr>
        <p:spPr>
          <a:xfrm>
            <a:off x="230819" y="3925431"/>
            <a:ext cx="11961181" cy="2246769"/>
          </a:xfrm>
          <a:prstGeom prst="rect">
            <a:avLst/>
          </a:prstGeom>
          <a:noFill/>
        </p:spPr>
        <p:txBody>
          <a:bodyPr wrap="square">
            <a:spAutoFit/>
          </a:bodyPr>
          <a:lstStyle/>
          <a:p>
            <a:r>
              <a:rPr lang="en-US" sz="2800" b="0" i="0" u="none" strike="noStrike" dirty="0">
                <a:effectLst/>
                <a:latin typeface="hurme_no2-webfont"/>
              </a:rPr>
              <a:t>Information from conjoint analysis is used in the following EXCEPT ______.</a:t>
            </a:r>
            <a:br>
              <a:rPr lang="en-US" sz="2800" b="0" i="0" u="none" strike="noStrike" dirty="0">
                <a:effectLst/>
                <a:latin typeface="hurme_no2-webfont"/>
              </a:rPr>
            </a:br>
            <a:r>
              <a:rPr lang="en-US" sz="2800" b="0" i="0" u="none" strike="noStrike" dirty="0">
                <a:effectLst/>
                <a:latin typeface="hurme_no2-webfont"/>
              </a:rPr>
              <a:t>A brand extension</a:t>
            </a:r>
            <a:br>
              <a:rPr lang="en-US" sz="2800" b="0" i="0" u="none" strike="noStrike" dirty="0">
                <a:effectLst/>
                <a:latin typeface="hurme_no2-webfont"/>
              </a:rPr>
            </a:br>
            <a:r>
              <a:rPr lang="en-US" sz="2800" b="0" i="0" u="none" strike="noStrike" dirty="0">
                <a:effectLst/>
                <a:latin typeface="hurme_no2-webfont"/>
              </a:rPr>
              <a:t>B pricing</a:t>
            </a:r>
            <a:br>
              <a:rPr lang="en-US" sz="2800" b="0" i="0" u="none" strike="noStrike" dirty="0">
                <a:effectLst/>
                <a:latin typeface="hurme_no2-webfont"/>
              </a:rPr>
            </a:br>
            <a:r>
              <a:rPr lang="en-US" sz="2800" b="0" i="0" u="none" strike="noStrike" dirty="0">
                <a:effectLst/>
                <a:latin typeface="hurme_no2-webfont"/>
              </a:rPr>
              <a:t>C sampling</a:t>
            </a:r>
            <a:br>
              <a:rPr lang="en-US" sz="2800" b="0" i="0" u="none" strike="noStrike" dirty="0">
                <a:effectLst/>
                <a:latin typeface="hurme_no2-webfont"/>
              </a:rPr>
            </a:br>
            <a:r>
              <a:rPr lang="en-US" sz="2800" b="0" i="0" u="none" strike="noStrike" dirty="0">
                <a:effectLst/>
                <a:latin typeface="hurme_no2-webfont"/>
              </a:rPr>
              <a:t>D new product design</a:t>
            </a:r>
            <a:endParaRPr lang="en-US" sz="2800" dirty="0"/>
          </a:p>
        </p:txBody>
      </p:sp>
    </p:spTree>
    <p:extLst>
      <p:ext uri="{BB962C8B-B14F-4D97-AF65-F5344CB8AC3E}">
        <p14:creationId xmlns:p14="http://schemas.microsoft.com/office/powerpoint/2010/main" val="187403320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
            <a:ext cx="11955464" cy="620485"/>
          </a:xfrm>
        </p:spPr>
        <p:txBody>
          <a:bodyPr/>
          <a:lstStyle/>
          <a:p>
            <a:r>
              <a:rPr lang="en-US" dirty="0"/>
              <a:t>Managerial issues</a:t>
            </a:r>
          </a:p>
        </p:txBody>
      </p:sp>
      <p:sp>
        <p:nvSpPr>
          <p:cNvPr id="5" name="Content Placeholder 4"/>
          <p:cNvSpPr>
            <a:spLocks noGrp="1"/>
          </p:cNvSpPr>
          <p:nvPr>
            <p:ph sz="half" idx="1"/>
          </p:nvPr>
        </p:nvSpPr>
        <p:spPr>
          <a:xfrm>
            <a:off x="1" y="721426"/>
            <a:ext cx="10290628" cy="5410859"/>
          </a:xfrm>
        </p:spPr>
        <p:txBody>
          <a:bodyPr>
            <a:normAutofit/>
          </a:bodyPr>
          <a:lstStyle/>
          <a:p>
            <a:pPr marL="0">
              <a:lnSpc>
                <a:spcPct val="110000"/>
              </a:lnSpc>
              <a:spcBef>
                <a:spcPts val="1200"/>
              </a:spcBef>
              <a:buNone/>
            </a:pPr>
            <a:r>
              <a:rPr lang="en-GB" b="1" dirty="0"/>
              <a:t>Managerial issues we will address:</a:t>
            </a:r>
            <a:endParaRPr lang="en-GB" sz="2000" dirty="0"/>
          </a:p>
          <a:p>
            <a:pPr>
              <a:lnSpc>
                <a:spcPct val="110000"/>
              </a:lnSpc>
              <a:spcBef>
                <a:spcPts val="1200"/>
              </a:spcBef>
            </a:pPr>
            <a:r>
              <a:rPr lang="en-GB" dirty="0"/>
              <a:t>How to understand and quantify what consumers value, like, dislike and prefer?</a:t>
            </a:r>
          </a:p>
          <a:p>
            <a:pPr>
              <a:lnSpc>
                <a:spcPct val="110000"/>
              </a:lnSpc>
              <a:spcBef>
                <a:spcPts val="1200"/>
              </a:spcBef>
            </a:pPr>
            <a:r>
              <a:rPr lang="en-GB" dirty="0"/>
              <a:t>How to link consumers’ preferences to consumers’ choices? </a:t>
            </a:r>
          </a:p>
          <a:p>
            <a:pPr>
              <a:lnSpc>
                <a:spcPct val="110000"/>
              </a:lnSpc>
              <a:spcBef>
                <a:spcPts val="1200"/>
              </a:spcBef>
            </a:pPr>
            <a:r>
              <a:rPr lang="en-GB" dirty="0"/>
              <a:t>How to evaluate potential market shares of new product offerings, and </a:t>
            </a:r>
            <a:r>
              <a:rPr lang="en-GB" dirty="0">
                <a:solidFill>
                  <a:srgbClr val="FF0000"/>
                </a:solidFill>
              </a:rPr>
              <a:t>product cannibalization(</a:t>
            </a:r>
            <a:r>
              <a:rPr lang="zh-TW" altLang="en-US" dirty="0">
                <a:solidFill>
                  <a:srgbClr val="FF0000"/>
                </a:solidFill>
              </a:rPr>
              <a:t>產品自相殘殺</a:t>
            </a:r>
            <a:r>
              <a:rPr lang="en-GB" dirty="0">
                <a:solidFill>
                  <a:srgbClr val="FF0000"/>
                </a:solidFill>
              </a:rPr>
              <a:t>)</a:t>
            </a:r>
            <a:r>
              <a:rPr lang="en-GB" dirty="0"/>
              <a:t>?</a:t>
            </a:r>
          </a:p>
          <a:p>
            <a:pPr>
              <a:lnSpc>
                <a:spcPct val="110000"/>
              </a:lnSpc>
              <a:spcBef>
                <a:spcPts val="1200"/>
              </a:spcBef>
            </a:pPr>
            <a:r>
              <a:rPr lang="en-GB" dirty="0"/>
              <a:t>How to identify market opportunities for new product offerings?</a:t>
            </a:r>
            <a:endParaRPr lang="en-US" dirty="0"/>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9906000" y="130628"/>
            <a:ext cx="2286000" cy="2286000"/>
          </a:xfrm>
        </p:spPr>
      </p:pic>
    </p:spTree>
    <p:extLst>
      <p:ext uri="{BB962C8B-B14F-4D97-AF65-F5344CB8AC3E}">
        <p14:creationId xmlns:p14="http://schemas.microsoft.com/office/powerpoint/2010/main" val="186879350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
            <a:ext cx="11955464" cy="566056"/>
          </a:xfrm>
        </p:spPr>
        <p:txBody>
          <a:bodyPr/>
          <a:lstStyle/>
          <a:p>
            <a:r>
              <a:rPr lang="en-US" dirty="0"/>
              <a:t>Example of </a:t>
            </a:r>
            <a:r>
              <a:rPr lang="en-US" dirty="0">
                <a:solidFill>
                  <a:srgbClr val="C00000"/>
                </a:solidFill>
              </a:rPr>
              <a:t>Attributes</a:t>
            </a:r>
            <a:r>
              <a:rPr lang="en-US" dirty="0"/>
              <a:t> &amp; </a:t>
            </a:r>
            <a:r>
              <a:rPr lang="en-US" dirty="0">
                <a:solidFill>
                  <a:srgbClr val="C00000"/>
                </a:solidFill>
              </a:rPr>
              <a:t>Levels (Options)</a:t>
            </a:r>
          </a:p>
        </p:txBody>
      </p:sp>
      <p:sp>
        <p:nvSpPr>
          <p:cNvPr id="5" name="Content Placeholder 4"/>
          <p:cNvSpPr>
            <a:spLocks noGrp="1"/>
          </p:cNvSpPr>
          <p:nvPr>
            <p:ph sz="half" idx="1"/>
          </p:nvPr>
        </p:nvSpPr>
        <p:spPr>
          <a:xfrm>
            <a:off x="519792" y="653390"/>
            <a:ext cx="4890407" cy="5551219"/>
          </a:xfrm>
        </p:spPr>
        <p:txBody>
          <a:bodyPr>
            <a:noAutofit/>
          </a:bodyPr>
          <a:lstStyle/>
          <a:p>
            <a:r>
              <a:rPr lang="en-US" sz="2400" b="1" dirty="0"/>
              <a:t>Color</a:t>
            </a:r>
          </a:p>
          <a:p>
            <a:pPr lvl="1">
              <a:buFont typeface="Open Sans" panose="020B0606030504020204" pitchFamily="34" charset="0"/>
              <a:buChar char="–"/>
            </a:pPr>
            <a:r>
              <a:rPr lang="en-US" sz="2000" dirty="0"/>
              <a:t>Red</a:t>
            </a:r>
          </a:p>
          <a:p>
            <a:pPr lvl="1">
              <a:buFont typeface="Open Sans" panose="020B0606030504020204" pitchFamily="34" charset="0"/>
              <a:buChar char="–"/>
            </a:pPr>
            <a:r>
              <a:rPr lang="en-US" sz="2000" dirty="0"/>
              <a:t>Blue</a:t>
            </a:r>
          </a:p>
          <a:p>
            <a:pPr lvl="1">
              <a:buFont typeface="Open Sans" panose="020B0606030504020204" pitchFamily="34" charset="0"/>
              <a:buChar char="–"/>
            </a:pPr>
            <a:r>
              <a:rPr lang="en-US" sz="2000" dirty="0"/>
              <a:t>Green</a:t>
            </a:r>
          </a:p>
          <a:p>
            <a:pPr lvl="1">
              <a:buFont typeface="Open Sans" panose="020B0606030504020204" pitchFamily="34" charset="0"/>
              <a:buChar char="–"/>
            </a:pPr>
            <a:r>
              <a:rPr lang="en-US" sz="2000" dirty="0"/>
              <a:t>Black</a:t>
            </a:r>
          </a:p>
          <a:p>
            <a:endParaRPr lang="en-US" sz="2400" dirty="0"/>
          </a:p>
          <a:p>
            <a:r>
              <a:rPr lang="en-US" sz="2400" b="1" dirty="0"/>
              <a:t>Warranty</a:t>
            </a:r>
          </a:p>
          <a:p>
            <a:pPr lvl="1">
              <a:buFont typeface="Open Sans" panose="020B0606030504020204" pitchFamily="34" charset="0"/>
              <a:buChar char="–"/>
            </a:pPr>
            <a:r>
              <a:rPr lang="en-US" sz="2000" dirty="0"/>
              <a:t>No warranty</a:t>
            </a:r>
          </a:p>
          <a:p>
            <a:pPr lvl="1">
              <a:buFont typeface="Open Sans" panose="020B0606030504020204" pitchFamily="34" charset="0"/>
              <a:buChar char="–"/>
            </a:pPr>
            <a:r>
              <a:rPr lang="en-US" sz="2000" dirty="0"/>
              <a:t>1-year warranty</a:t>
            </a:r>
          </a:p>
          <a:p>
            <a:pPr lvl="1">
              <a:buFont typeface="Open Sans" panose="020B0606030504020204" pitchFamily="34" charset="0"/>
              <a:buChar char="–"/>
            </a:pPr>
            <a:r>
              <a:rPr lang="en-US" sz="2000" dirty="0"/>
              <a:t>3-year warranty</a:t>
            </a:r>
          </a:p>
          <a:p>
            <a:endParaRPr lang="en-US" sz="2400" dirty="0"/>
          </a:p>
          <a:p>
            <a:r>
              <a:rPr lang="en-US" sz="2400" b="1" dirty="0"/>
              <a:t>Brand</a:t>
            </a:r>
          </a:p>
          <a:p>
            <a:pPr lvl="1">
              <a:buFont typeface="Open Sans" panose="020B0606030504020204" pitchFamily="34" charset="0"/>
              <a:buChar char="–"/>
            </a:pPr>
            <a:r>
              <a:rPr lang="en-US" sz="2000" dirty="0"/>
              <a:t>Samsung</a:t>
            </a:r>
          </a:p>
          <a:p>
            <a:pPr lvl="1">
              <a:buFont typeface="Open Sans" panose="020B0606030504020204" pitchFamily="34" charset="0"/>
              <a:buChar char="–"/>
            </a:pPr>
            <a:r>
              <a:rPr lang="en-US" sz="2000" dirty="0"/>
              <a:t>Acer</a:t>
            </a:r>
          </a:p>
          <a:p>
            <a:pPr lvl="1">
              <a:buFont typeface="Open Sans" panose="020B0606030504020204" pitchFamily="34" charset="0"/>
              <a:buChar char="–"/>
            </a:pPr>
            <a:r>
              <a:rPr lang="en-US" sz="2000" dirty="0"/>
              <a:t>HP</a:t>
            </a:r>
            <a:endParaRPr lang="en-US" sz="3200" dirty="0"/>
          </a:p>
        </p:txBody>
      </p:sp>
      <p:sp>
        <p:nvSpPr>
          <p:cNvPr id="6" name="Content Placeholder 5"/>
          <p:cNvSpPr>
            <a:spLocks noGrp="1"/>
          </p:cNvSpPr>
          <p:nvPr>
            <p:ph sz="half" idx="2"/>
          </p:nvPr>
        </p:nvSpPr>
        <p:spPr>
          <a:xfrm>
            <a:off x="5977732" y="729837"/>
            <a:ext cx="3886200" cy="4587154"/>
          </a:xfrm>
        </p:spPr>
        <p:txBody>
          <a:bodyPr>
            <a:noAutofit/>
          </a:bodyPr>
          <a:lstStyle/>
          <a:p>
            <a:r>
              <a:rPr lang="en-US" sz="2400" b="1" dirty="0"/>
              <a:t>Number of stops</a:t>
            </a:r>
          </a:p>
          <a:p>
            <a:pPr lvl="1">
              <a:buFont typeface="Open Sans" panose="020B0606030504020204" pitchFamily="34" charset="0"/>
              <a:buChar char="–"/>
            </a:pPr>
            <a:r>
              <a:rPr lang="en-US" sz="2000" dirty="0"/>
              <a:t>Non-stop flight</a:t>
            </a:r>
          </a:p>
          <a:p>
            <a:pPr lvl="1">
              <a:buFont typeface="Open Sans" panose="020B0606030504020204" pitchFamily="34" charset="0"/>
              <a:buChar char="–"/>
            </a:pPr>
            <a:r>
              <a:rPr lang="en-US" sz="2000" dirty="0"/>
              <a:t>1 stop</a:t>
            </a:r>
          </a:p>
          <a:p>
            <a:pPr lvl="1">
              <a:buFont typeface="Open Sans" panose="020B0606030504020204" pitchFamily="34" charset="0"/>
              <a:buChar char="–"/>
            </a:pPr>
            <a:r>
              <a:rPr lang="en-US" sz="2000" dirty="0"/>
              <a:t>2 stops or more</a:t>
            </a:r>
          </a:p>
          <a:p>
            <a:endParaRPr lang="en-US" sz="2400" dirty="0"/>
          </a:p>
          <a:p>
            <a:r>
              <a:rPr lang="en-US" sz="2400" b="1" dirty="0"/>
              <a:t>Meat cooking</a:t>
            </a:r>
          </a:p>
          <a:p>
            <a:pPr lvl="1">
              <a:buFont typeface="Open Sans" panose="020B0606030504020204" pitchFamily="34" charset="0"/>
              <a:buChar char="–"/>
            </a:pPr>
            <a:r>
              <a:rPr lang="en-US" sz="2000" dirty="0"/>
              <a:t>Rare</a:t>
            </a:r>
          </a:p>
          <a:p>
            <a:pPr lvl="1">
              <a:buFont typeface="Open Sans" panose="020B0606030504020204" pitchFamily="34" charset="0"/>
              <a:buChar char="–"/>
            </a:pPr>
            <a:r>
              <a:rPr lang="en-US" sz="2000" dirty="0"/>
              <a:t>Medium-rare</a:t>
            </a:r>
          </a:p>
          <a:p>
            <a:pPr lvl="1">
              <a:buFont typeface="Open Sans" panose="020B0606030504020204" pitchFamily="34" charset="0"/>
              <a:buChar char="–"/>
            </a:pPr>
            <a:r>
              <a:rPr lang="en-US" sz="2000" dirty="0"/>
              <a:t>Medium</a:t>
            </a:r>
          </a:p>
          <a:p>
            <a:pPr lvl="1">
              <a:buFont typeface="Open Sans" panose="020B0606030504020204" pitchFamily="34" charset="0"/>
              <a:buChar char="–"/>
            </a:pPr>
            <a:r>
              <a:rPr lang="en-US" sz="2000" dirty="0"/>
              <a:t>Well done</a:t>
            </a:r>
          </a:p>
          <a:p>
            <a:endParaRPr lang="en-US" sz="2400" dirty="0"/>
          </a:p>
          <a:p>
            <a:r>
              <a:rPr lang="en-US" sz="2400" b="1" dirty="0"/>
              <a:t>Customer ratings</a:t>
            </a:r>
          </a:p>
          <a:p>
            <a:pPr lvl="1">
              <a:buFont typeface="Open Sans" panose="020B0606030504020204" pitchFamily="34" charset="0"/>
              <a:buChar char="–"/>
            </a:pPr>
            <a:r>
              <a:rPr lang="en-US" sz="2000" dirty="0"/>
              <a:t>5 stars</a:t>
            </a:r>
          </a:p>
          <a:p>
            <a:pPr lvl="1">
              <a:buFont typeface="Open Sans" panose="020B0606030504020204" pitchFamily="34" charset="0"/>
              <a:buChar char="–"/>
            </a:pPr>
            <a:r>
              <a:rPr lang="en-US" sz="2000" dirty="0"/>
              <a:t>4 stars</a:t>
            </a:r>
          </a:p>
          <a:p>
            <a:pPr lvl="1">
              <a:buFont typeface="Open Sans" panose="020B0606030504020204" pitchFamily="34" charset="0"/>
              <a:buChar char="–"/>
            </a:pPr>
            <a:r>
              <a:rPr lang="en-US" sz="2000" dirty="0"/>
              <a:t>…</a:t>
            </a:r>
            <a:endParaRPr lang="en-US" sz="3200" dirty="0"/>
          </a:p>
        </p:txBody>
      </p:sp>
    </p:spTree>
    <p:extLst>
      <p:ext uri="{BB962C8B-B14F-4D97-AF65-F5344CB8AC3E}">
        <p14:creationId xmlns:p14="http://schemas.microsoft.com/office/powerpoint/2010/main" val="60831878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D4EE8-1AB1-458A-8C8B-05CC2BE6F30E}"/>
              </a:ext>
            </a:extLst>
          </p:cNvPr>
          <p:cNvSpPr>
            <a:spLocks noGrp="1"/>
          </p:cNvSpPr>
          <p:nvPr>
            <p:ph type="title"/>
          </p:nvPr>
        </p:nvSpPr>
        <p:spPr/>
        <p:txBody>
          <a:bodyPr/>
          <a:lstStyle/>
          <a:p>
            <a:r>
              <a:rPr lang="en-US" dirty="0"/>
              <a:t>Conjoint Analysis</a:t>
            </a:r>
          </a:p>
        </p:txBody>
      </p:sp>
      <p:sp>
        <p:nvSpPr>
          <p:cNvPr id="9" name="TextBox 8">
            <a:extLst>
              <a:ext uri="{FF2B5EF4-FFF2-40B4-BE49-F238E27FC236}">
                <a16:creationId xmlns:a16="http://schemas.microsoft.com/office/drawing/2014/main" id="{EC43F603-50DF-4183-BDCE-63EF8CCB103F}"/>
              </a:ext>
            </a:extLst>
          </p:cNvPr>
          <p:cNvSpPr txBox="1"/>
          <p:nvPr/>
        </p:nvSpPr>
        <p:spPr>
          <a:xfrm>
            <a:off x="0" y="6334780"/>
            <a:ext cx="10079023" cy="523220"/>
          </a:xfrm>
          <a:prstGeom prst="rect">
            <a:avLst/>
          </a:prstGeom>
          <a:solidFill>
            <a:schemeClr val="bg1"/>
          </a:solidFill>
        </p:spPr>
        <p:txBody>
          <a:bodyPr wrap="square">
            <a:spAutoFit/>
          </a:bodyPr>
          <a:lstStyle/>
          <a:p>
            <a:r>
              <a:rPr lang="en-US" dirty="0">
                <a:hlinkClick r:id="rId2"/>
              </a:rPr>
              <a:t>Getting familiar with conjoint analysis - </a:t>
            </a:r>
            <a:r>
              <a:rPr lang="en-US" dirty="0" err="1">
                <a:hlinkClick r:id="rId2"/>
              </a:rPr>
              <a:t>Pollfish</a:t>
            </a:r>
            <a:r>
              <a:rPr lang="en-US" dirty="0">
                <a:hlinkClick r:id="rId2"/>
              </a:rPr>
              <a:t> Resources</a:t>
            </a:r>
            <a:endParaRPr lang="en-US" dirty="0"/>
          </a:p>
          <a:p>
            <a:r>
              <a:rPr lang="en-US" dirty="0">
                <a:hlinkClick r:id="rId3"/>
              </a:rPr>
              <a:t>Conjoint Analysis (pollfish.com)</a:t>
            </a:r>
            <a:endParaRPr lang="en-US" dirty="0"/>
          </a:p>
        </p:txBody>
      </p:sp>
      <p:pic>
        <p:nvPicPr>
          <p:cNvPr id="186370" name="Picture 2" descr="conjoint-analysis=table">
            <a:extLst>
              <a:ext uri="{FF2B5EF4-FFF2-40B4-BE49-F238E27FC236}">
                <a16:creationId xmlns:a16="http://schemas.microsoft.com/office/drawing/2014/main" id="{947D8C17-5312-4256-ABD3-34853ACB40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600" y="829330"/>
            <a:ext cx="9753600" cy="55054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8708F902-A2D7-4DAF-BC71-089683246FD3}"/>
              </a:ext>
            </a:extLst>
          </p:cNvPr>
          <p:cNvSpPr/>
          <p:nvPr/>
        </p:nvSpPr>
        <p:spPr bwMode="auto">
          <a:xfrm>
            <a:off x="1500094" y="4954496"/>
            <a:ext cx="9090212" cy="340659"/>
          </a:xfrm>
          <a:prstGeom prst="roundRect">
            <a:avLst/>
          </a:prstGeom>
          <a:noFill/>
          <a:ln w="28575" cap="flat" cmpd="sng" algn="ctr">
            <a:solidFill>
              <a:schemeClr val="tx1"/>
            </a:solidFill>
            <a:prstDash val="solid"/>
            <a:miter lim="800000"/>
            <a:headEnd type="oval" w="lg" len="lg"/>
            <a:tailEnd type="triangle"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pitchFamily="34" charset="0"/>
              <a:ea typeface="新細明體" pitchFamily="18" charset="-120"/>
            </a:endParaRPr>
          </a:p>
        </p:txBody>
      </p:sp>
      <p:sp>
        <p:nvSpPr>
          <p:cNvPr id="4" name="TextBox 3">
            <a:extLst>
              <a:ext uri="{FF2B5EF4-FFF2-40B4-BE49-F238E27FC236}">
                <a16:creationId xmlns:a16="http://schemas.microsoft.com/office/drawing/2014/main" id="{64C414FF-B43D-4E35-BCE5-589231C42A2B}"/>
              </a:ext>
            </a:extLst>
          </p:cNvPr>
          <p:cNvSpPr txBox="1"/>
          <p:nvPr/>
        </p:nvSpPr>
        <p:spPr>
          <a:xfrm>
            <a:off x="47812" y="4488062"/>
            <a:ext cx="1452282" cy="830997"/>
          </a:xfrm>
          <a:prstGeom prst="rect">
            <a:avLst/>
          </a:prstGeom>
          <a:noFill/>
        </p:spPr>
        <p:txBody>
          <a:bodyPr wrap="square" rtlCol="0">
            <a:spAutoFit/>
          </a:bodyPr>
          <a:lstStyle/>
          <a:p>
            <a:r>
              <a:rPr lang="en-US" sz="1600" b="1" dirty="0"/>
              <a:t>Bundling product with service </a:t>
            </a:r>
            <a:r>
              <a:rPr lang="en-US" sz="1600" b="1" dirty="0">
                <a:sym typeface="Wingdings" panose="05000000000000000000" pitchFamily="2" charset="2"/>
              </a:rPr>
              <a:t></a:t>
            </a:r>
            <a:endParaRPr lang="en-US" sz="1600" b="1" dirty="0"/>
          </a:p>
        </p:txBody>
      </p:sp>
      <p:sp>
        <p:nvSpPr>
          <p:cNvPr id="7" name="Rectangle: Rounded Corners 6">
            <a:extLst>
              <a:ext uri="{FF2B5EF4-FFF2-40B4-BE49-F238E27FC236}">
                <a16:creationId xmlns:a16="http://schemas.microsoft.com/office/drawing/2014/main" id="{BB7F7A28-49C3-44D4-953C-5A7F9E18295F}"/>
              </a:ext>
            </a:extLst>
          </p:cNvPr>
          <p:cNvSpPr/>
          <p:nvPr/>
        </p:nvSpPr>
        <p:spPr bwMode="auto">
          <a:xfrm>
            <a:off x="1500094" y="5346794"/>
            <a:ext cx="9090212" cy="340659"/>
          </a:xfrm>
          <a:prstGeom prst="roundRect">
            <a:avLst/>
          </a:prstGeom>
          <a:noFill/>
          <a:ln w="28575" cap="flat" cmpd="sng" algn="ctr">
            <a:solidFill>
              <a:schemeClr val="tx1"/>
            </a:solidFill>
            <a:prstDash val="solid"/>
            <a:miter lim="800000"/>
            <a:headEnd type="oval" w="lg" len="lg"/>
            <a:tailEnd type="triangle"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pitchFamily="34" charset="0"/>
              <a:ea typeface="新細明體" pitchFamily="18" charset="-120"/>
            </a:endParaRPr>
          </a:p>
        </p:txBody>
      </p:sp>
      <p:sp>
        <p:nvSpPr>
          <p:cNvPr id="8" name="TextBox 7">
            <a:extLst>
              <a:ext uri="{FF2B5EF4-FFF2-40B4-BE49-F238E27FC236}">
                <a16:creationId xmlns:a16="http://schemas.microsoft.com/office/drawing/2014/main" id="{2425D153-1560-426D-91F7-17AAC1EA0548}"/>
              </a:ext>
            </a:extLst>
          </p:cNvPr>
          <p:cNvSpPr txBox="1"/>
          <p:nvPr/>
        </p:nvSpPr>
        <p:spPr>
          <a:xfrm>
            <a:off x="10662024" y="4879656"/>
            <a:ext cx="1452282" cy="830997"/>
          </a:xfrm>
          <a:prstGeom prst="rect">
            <a:avLst/>
          </a:prstGeom>
          <a:noFill/>
        </p:spPr>
        <p:txBody>
          <a:bodyPr wrap="square" rtlCol="0">
            <a:spAutoFit/>
          </a:bodyPr>
          <a:lstStyle/>
          <a:p>
            <a:r>
              <a:rPr lang="en-US" sz="1600" b="1" dirty="0"/>
              <a:t>Price can be an attribute</a:t>
            </a:r>
          </a:p>
          <a:p>
            <a:r>
              <a:rPr lang="en-US" sz="1600" b="1" dirty="0">
                <a:sym typeface="Wingdings" panose="05000000000000000000" pitchFamily="2" charset="2"/>
              </a:rPr>
              <a:t></a:t>
            </a:r>
            <a:endParaRPr lang="en-US" sz="1600" b="1" dirty="0"/>
          </a:p>
        </p:txBody>
      </p:sp>
    </p:spTree>
    <p:extLst>
      <p:ext uri="{BB962C8B-B14F-4D97-AF65-F5344CB8AC3E}">
        <p14:creationId xmlns:p14="http://schemas.microsoft.com/office/powerpoint/2010/main" val="423964796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Example of </a:t>
            </a:r>
            <a:r>
              <a:rPr lang="en-US" sz="2800" dirty="0" err="1"/>
              <a:t>of</a:t>
            </a:r>
            <a:r>
              <a:rPr lang="en-US" sz="2800" dirty="0"/>
              <a:t> Selecting Attributes &amp; Levels</a:t>
            </a:r>
            <a:r>
              <a:rPr lang="en-US" sz="2800" dirty="0">
                <a:sym typeface="Wingdings" panose="05000000000000000000" pitchFamily="2" charset="2"/>
              </a:rPr>
              <a:t> Mass Customization</a:t>
            </a:r>
            <a:endParaRPr lang="en-US" sz="2800" dirty="0"/>
          </a:p>
        </p:txBody>
      </p:sp>
      <p:pic>
        <p:nvPicPr>
          <p:cNvPr id="11" name="Content Placeholder 10"/>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9852" y="562548"/>
            <a:ext cx="10557526" cy="6328462"/>
          </a:xfrm>
        </p:spPr>
      </p:pic>
      <p:grpSp>
        <p:nvGrpSpPr>
          <p:cNvPr id="12" name="Group 9"/>
          <p:cNvGrpSpPr>
            <a:grpSpLocks/>
          </p:cNvGrpSpPr>
          <p:nvPr/>
        </p:nvGrpSpPr>
        <p:grpSpPr bwMode="auto">
          <a:xfrm>
            <a:off x="3526971" y="1769949"/>
            <a:ext cx="4299858" cy="2203696"/>
            <a:chOff x="1920" y="1056"/>
            <a:chExt cx="1968" cy="1633"/>
          </a:xfrm>
        </p:grpSpPr>
        <p:sp>
          <p:nvSpPr>
            <p:cNvPr id="13" name="AutoShape 6"/>
            <p:cNvSpPr>
              <a:spLocks noChangeArrowheads="1"/>
            </p:cNvSpPr>
            <p:nvPr/>
          </p:nvSpPr>
          <p:spPr bwMode="auto">
            <a:xfrm>
              <a:off x="1968" y="1056"/>
              <a:ext cx="1920" cy="1200"/>
            </a:xfrm>
            <a:prstGeom prst="roundRect">
              <a:avLst>
                <a:gd name="adj" fmla="val 16667"/>
              </a:avLst>
            </a:prstGeom>
            <a:noFill/>
            <a:ln w="38100" algn="ctr">
              <a:solidFill>
                <a:srgbClr val="CC0000"/>
              </a:solidFill>
              <a:round/>
              <a:headEnd/>
              <a:tailEnd/>
            </a:ln>
            <a:effectLst/>
          </p:spPr>
          <p:txBody>
            <a:bodyPr wrap="none" anchor="ctr"/>
            <a:lstStyle/>
            <a:p>
              <a:pPr>
                <a:defRPr/>
              </a:pPr>
              <a:endParaRPr lang="en-US">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Text Box 8"/>
            <p:cNvSpPr txBox="1">
              <a:spLocks noChangeArrowheads="1"/>
            </p:cNvSpPr>
            <p:nvPr/>
          </p:nvSpPr>
          <p:spPr bwMode="auto">
            <a:xfrm>
              <a:off x="1920" y="2256"/>
              <a:ext cx="1357" cy="433"/>
            </a:xfrm>
            <a:prstGeom prst="rect">
              <a:avLst/>
            </a:prstGeom>
            <a:noFill/>
            <a:ln w="9525" algn="ctr">
              <a:noFill/>
              <a:miter lim="800000"/>
              <a:headEnd/>
              <a:tailEnd/>
            </a:ln>
            <a:effectLst/>
          </p:spPr>
          <p:txBody>
            <a:bodyPr wrap="none">
              <a:spAutoFit/>
            </a:bodyPr>
            <a:lstStyle/>
            <a:p>
              <a:pPr>
                <a:defRPr/>
              </a:pPr>
              <a:r>
                <a:rPr lang="en-US" sz="1600" b="1" dirty="0">
                  <a:solidFill>
                    <a:srgbClr val="CC0000"/>
                  </a:solidFill>
                  <a:latin typeface="Open Sans" panose="020B0606030504020204" pitchFamily="34" charset="0"/>
                  <a:ea typeface="Open Sans" panose="020B0606030504020204" pitchFamily="34" charset="0"/>
                  <a:cs typeface="Open Sans" panose="020B0606030504020204" pitchFamily="34" charset="0"/>
                </a:rPr>
                <a:t>ATTRIBUTE LEVELS FOR THE</a:t>
              </a:r>
              <a:br>
                <a:rPr lang="en-US" sz="1600" b="1" dirty="0">
                  <a:solidFill>
                    <a:srgbClr val="CC0000"/>
                  </a:solidFill>
                  <a:latin typeface="Open Sans" panose="020B0606030504020204" pitchFamily="34" charset="0"/>
                  <a:ea typeface="Open Sans" panose="020B0606030504020204" pitchFamily="34" charset="0"/>
                  <a:cs typeface="Open Sans" panose="020B0606030504020204" pitchFamily="34" charset="0"/>
                </a:rPr>
              </a:br>
              <a:r>
                <a:rPr lang="en-US" sz="1600" b="1" dirty="0">
                  <a:solidFill>
                    <a:srgbClr val="CC0000"/>
                  </a:solidFill>
                  <a:latin typeface="Open Sans" panose="020B0606030504020204" pitchFamily="34" charset="0"/>
                  <a:ea typeface="Open Sans" panose="020B0606030504020204" pitchFamily="34" charset="0"/>
                  <a:cs typeface="Open Sans" panose="020B0606030504020204" pitchFamily="34" charset="0"/>
                </a:rPr>
                <a:t>“PROCESSOR” ATTRIBUTE</a:t>
              </a:r>
            </a:p>
          </p:txBody>
        </p:sp>
      </p:grpSp>
    </p:spTree>
    <p:extLst>
      <p:ext uri="{BB962C8B-B14F-4D97-AF65-F5344CB8AC3E}">
        <p14:creationId xmlns:p14="http://schemas.microsoft.com/office/powerpoint/2010/main" val="33259904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EFB7F-687F-4BF2-934A-6EAD5967D452}"/>
              </a:ext>
            </a:extLst>
          </p:cNvPr>
          <p:cNvSpPr>
            <a:spLocks noGrp="1"/>
          </p:cNvSpPr>
          <p:nvPr>
            <p:ph type="title"/>
          </p:nvPr>
        </p:nvSpPr>
        <p:spPr/>
        <p:txBody>
          <a:bodyPr/>
          <a:lstStyle/>
          <a:p>
            <a:r>
              <a:rPr lang="en-US" dirty="0"/>
              <a:t>Conjoint Analysis</a:t>
            </a:r>
          </a:p>
        </p:txBody>
      </p:sp>
      <p:sp>
        <p:nvSpPr>
          <p:cNvPr id="3" name="Content Placeholder 2">
            <a:extLst>
              <a:ext uri="{FF2B5EF4-FFF2-40B4-BE49-F238E27FC236}">
                <a16:creationId xmlns:a16="http://schemas.microsoft.com/office/drawing/2014/main" id="{C4D59C30-0F45-48A2-877E-D3169EE6EE6A}"/>
              </a:ext>
            </a:extLst>
          </p:cNvPr>
          <p:cNvSpPr>
            <a:spLocks noGrp="1"/>
          </p:cNvSpPr>
          <p:nvPr>
            <p:ph idx="1"/>
          </p:nvPr>
        </p:nvSpPr>
        <p:spPr>
          <a:xfrm>
            <a:off x="0" y="582443"/>
            <a:ext cx="12252960" cy="2013046"/>
          </a:xfrm>
        </p:spPr>
        <p:txBody>
          <a:bodyPr/>
          <a:lstStyle/>
          <a:p>
            <a:pPr marL="0" indent="0">
              <a:buNone/>
            </a:pPr>
            <a:r>
              <a:rPr lang="en-US" b="0" i="0" dirty="0">
                <a:solidFill>
                  <a:srgbClr val="212529"/>
                </a:solidFill>
                <a:effectLst/>
                <a:latin typeface="arial" panose="020B0604020202020204" pitchFamily="34" charset="0"/>
              </a:rPr>
              <a:t>Conjoint analysis works by breaking a product or service down into its components (referred to as </a:t>
            </a:r>
            <a:r>
              <a:rPr lang="en-US" b="1" i="0" u="none" strike="noStrike" dirty="0">
                <a:solidFill>
                  <a:srgbClr val="387AF0"/>
                </a:solidFill>
                <a:effectLst/>
                <a:latin typeface="arial" panose="020B0604020202020204" pitchFamily="34" charset="0"/>
                <a:hlinkClick r:id="rId2"/>
              </a:rPr>
              <a:t>attributes and levels</a:t>
            </a:r>
            <a:r>
              <a:rPr lang="en-US" b="0" i="0" dirty="0">
                <a:solidFill>
                  <a:srgbClr val="212529"/>
                </a:solidFill>
                <a:effectLst/>
                <a:latin typeface="arial" panose="020B0604020202020204" pitchFamily="34" charset="0"/>
              </a:rPr>
              <a:t>) and then testing different combinations of these components to </a:t>
            </a:r>
            <a:r>
              <a:rPr lang="en-US" b="1" i="0" u="none" strike="noStrike" dirty="0">
                <a:solidFill>
                  <a:srgbClr val="387AF0"/>
                </a:solidFill>
                <a:effectLst/>
                <a:latin typeface="arial" panose="020B0604020202020204" pitchFamily="34" charset="0"/>
                <a:hlinkClick r:id="rId3"/>
              </a:rPr>
              <a:t>identify consumer preferences</a:t>
            </a:r>
            <a:r>
              <a:rPr lang="en-US" b="0" i="0" dirty="0">
                <a:solidFill>
                  <a:srgbClr val="212529"/>
                </a:solidFill>
                <a:effectLst/>
                <a:latin typeface="arial" panose="020B0604020202020204" pitchFamily="34" charset="0"/>
              </a:rPr>
              <a:t>.</a:t>
            </a:r>
            <a:endParaRPr lang="en-US" dirty="0"/>
          </a:p>
        </p:txBody>
      </p:sp>
      <p:pic>
        <p:nvPicPr>
          <p:cNvPr id="5" name="Picture 4">
            <a:extLst>
              <a:ext uri="{FF2B5EF4-FFF2-40B4-BE49-F238E27FC236}">
                <a16:creationId xmlns:a16="http://schemas.microsoft.com/office/drawing/2014/main" id="{E4540F41-5FA3-4795-8378-32C6D18E1BCA}"/>
              </a:ext>
            </a:extLst>
          </p:cNvPr>
          <p:cNvPicPr>
            <a:picLocks noChangeAspect="1"/>
          </p:cNvPicPr>
          <p:nvPr/>
        </p:nvPicPr>
        <p:blipFill>
          <a:blip r:embed="rId4"/>
          <a:stretch>
            <a:fillRect/>
          </a:stretch>
        </p:blipFill>
        <p:spPr>
          <a:xfrm>
            <a:off x="119336" y="2318350"/>
            <a:ext cx="10897007" cy="4279001"/>
          </a:xfrm>
          <a:prstGeom prst="rect">
            <a:avLst/>
          </a:prstGeom>
        </p:spPr>
      </p:pic>
      <p:sp>
        <p:nvSpPr>
          <p:cNvPr id="7" name="TextBox 6">
            <a:extLst>
              <a:ext uri="{FF2B5EF4-FFF2-40B4-BE49-F238E27FC236}">
                <a16:creationId xmlns:a16="http://schemas.microsoft.com/office/drawing/2014/main" id="{BEE63B7F-7782-44C5-BF4D-B1F3346E910B}"/>
              </a:ext>
            </a:extLst>
          </p:cNvPr>
          <p:cNvSpPr txBox="1"/>
          <p:nvPr/>
        </p:nvSpPr>
        <p:spPr>
          <a:xfrm>
            <a:off x="3431704" y="5943180"/>
            <a:ext cx="6096000" cy="646331"/>
          </a:xfrm>
          <a:prstGeom prst="rect">
            <a:avLst/>
          </a:prstGeom>
          <a:noFill/>
        </p:spPr>
        <p:txBody>
          <a:bodyPr wrap="square">
            <a:spAutoFit/>
          </a:bodyPr>
          <a:lstStyle/>
          <a:p>
            <a:r>
              <a:rPr lang="en-US" dirty="0">
                <a:hlinkClick r:id="rId5"/>
              </a:rPr>
              <a:t>What is Conjoint Analysis? - Conjoint.ly (conjointly.com)</a:t>
            </a:r>
            <a:endParaRPr lang="en-US" dirty="0"/>
          </a:p>
          <a:p>
            <a:r>
              <a:rPr lang="en-US" dirty="0">
                <a:hlinkClick r:id="rId5"/>
              </a:rPr>
              <a:t>Come with </a:t>
            </a:r>
            <a:r>
              <a:rPr lang="en-US" dirty="0" err="1">
                <a:hlinkClick r:id="rId5"/>
              </a:rPr>
              <a:t>Exel</a:t>
            </a:r>
            <a:r>
              <a:rPr lang="en-US" dirty="0">
                <a:hlinkClick r:id="rId5"/>
              </a:rPr>
              <a:t> tool</a:t>
            </a:r>
            <a:endParaRPr lang="en-US" dirty="0"/>
          </a:p>
        </p:txBody>
      </p:sp>
      <p:sp>
        <p:nvSpPr>
          <p:cNvPr id="4" name="TextBox 3">
            <a:extLst>
              <a:ext uri="{FF2B5EF4-FFF2-40B4-BE49-F238E27FC236}">
                <a16:creationId xmlns:a16="http://schemas.microsoft.com/office/drawing/2014/main" id="{0A8729CB-AD6D-47F5-AFED-5A0CDD3789CA}"/>
              </a:ext>
            </a:extLst>
          </p:cNvPr>
          <p:cNvSpPr txBox="1"/>
          <p:nvPr/>
        </p:nvSpPr>
        <p:spPr>
          <a:xfrm>
            <a:off x="5352113" y="1921835"/>
            <a:ext cx="1141659" cy="461665"/>
          </a:xfrm>
          <a:prstGeom prst="rect">
            <a:avLst/>
          </a:prstGeom>
          <a:noFill/>
        </p:spPr>
        <p:txBody>
          <a:bodyPr wrap="none" rtlCol="0">
            <a:spAutoFit/>
          </a:bodyPr>
          <a:lstStyle/>
          <a:p>
            <a:r>
              <a:rPr lang="en-US" sz="2400" b="1" dirty="0">
                <a:solidFill>
                  <a:schemeClr val="tx1"/>
                </a:solidFill>
                <a:highlight>
                  <a:srgbClr val="FFFF00"/>
                </a:highlight>
              </a:rPr>
              <a:t>Profile</a:t>
            </a:r>
          </a:p>
        </p:txBody>
      </p:sp>
      <p:sp>
        <p:nvSpPr>
          <p:cNvPr id="6" name="Left Brace 5">
            <a:extLst>
              <a:ext uri="{FF2B5EF4-FFF2-40B4-BE49-F238E27FC236}">
                <a16:creationId xmlns:a16="http://schemas.microsoft.com/office/drawing/2014/main" id="{BD251554-48CD-47EA-871C-682BAD21E99F}"/>
              </a:ext>
            </a:extLst>
          </p:cNvPr>
          <p:cNvSpPr/>
          <p:nvPr/>
        </p:nvSpPr>
        <p:spPr bwMode="auto">
          <a:xfrm rot="5400000">
            <a:off x="5741935" y="1507560"/>
            <a:ext cx="277140" cy="1898720"/>
          </a:xfrm>
          <a:prstGeom prst="leftBrace">
            <a:avLst>
              <a:gd name="adj1" fmla="val 32476"/>
              <a:gd name="adj2" fmla="val 50000"/>
            </a:avLst>
          </a:prstGeom>
          <a:noFill/>
          <a:ln w="2857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pitchFamily="34" charset="0"/>
              <a:ea typeface="新細明體" pitchFamily="18" charset="-120"/>
            </a:endParaRPr>
          </a:p>
        </p:txBody>
      </p:sp>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4420CBF8-5183-44F3-8ACC-E5C2CD96762C}"/>
                  </a:ext>
                </a:extLst>
              </p14:cNvPr>
              <p14:cNvContentPartPr/>
              <p14:nvPr/>
            </p14:nvContentPartPr>
            <p14:xfrm>
              <a:off x="935474" y="6141545"/>
              <a:ext cx="1630440" cy="175320"/>
            </p14:xfrm>
          </p:contentPart>
        </mc:Choice>
        <mc:Fallback xmlns="">
          <p:pic>
            <p:nvPicPr>
              <p:cNvPr id="8" name="Ink 7">
                <a:extLst>
                  <a:ext uri="{FF2B5EF4-FFF2-40B4-BE49-F238E27FC236}">
                    <a16:creationId xmlns:a16="http://schemas.microsoft.com/office/drawing/2014/main" id="{4420CBF8-5183-44F3-8ACC-E5C2CD96762C}"/>
                  </a:ext>
                </a:extLst>
              </p:cNvPr>
              <p:cNvPicPr/>
              <p:nvPr/>
            </p:nvPicPr>
            <p:blipFill>
              <a:blip r:embed="rId7"/>
              <a:stretch>
                <a:fillRect/>
              </a:stretch>
            </p:blipFill>
            <p:spPr>
              <a:xfrm>
                <a:off x="899474" y="6069545"/>
                <a:ext cx="1702080" cy="3189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C88378A8-2EE4-46C1-9856-6A505779EB25}"/>
                  </a:ext>
                </a:extLst>
              </p14:cNvPr>
              <p14:cNvContentPartPr/>
              <p14:nvPr/>
            </p14:nvContentPartPr>
            <p14:xfrm>
              <a:off x="1040594" y="6231185"/>
              <a:ext cx="1533600" cy="57240"/>
            </p14:xfrm>
          </p:contentPart>
        </mc:Choice>
        <mc:Fallback xmlns="">
          <p:pic>
            <p:nvPicPr>
              <p:cNvPr id="9" name="Ink 8">
                <a:extLst>
                  <a:ext uri="{FF2B5EF4-FFF2-40B4-BE49-F238E27FC236}">
                    <a16:creationId xmlns:a16="http://schemas.microsoft.com/office/drawing/2014/main" id="{C88378A8-2EE4-46C1-9856-6A505779EB25}"/>
                  </a:ext>
                </a:extLst>
              </p:cNvPr>
              <p:cNvPicPr/>
              <p:nvPr/>
            </p:nvPicPr>
            <p:blipFill>
              <a:blip r:embed="rId9"/>
              <a:stretch>
                <a:fillRect/>
              </a:stretch>
            </p:blipFill>
            <p:spPr>
              <a:xfrm>
                <a:off x="1004954" y="6159185"/>
                <a:ext cx="160524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A0A5267B-CC7B-4B58-A664-19636CA4BB64}"/>
                  </a:ext>
                </a:extLst>
              </p14:cNvPr>
              <p14:cNvContentPartPr/>
              <p14:nvPr/>
            </p14:nvContentPartPr>
            <p14:xfrm>
              <a:off x="963194" y="6294185"/>
              <a:ext cx="1522080" cy="78480"/>
            </p14:xfrm>
          </p:contentPart>
        </mc:Choice>
        <mc:Fallback xmlns="">
          <p:pic>
            <p:nvPicPr>
              <p:cNvPr id="10" name="Ink 9">
                <a:extLst>
                  <a:ext uri="{FF2B5EF4-FFF2-40B4-BE49-F238E27FC236}">
                    <a16:creationId xmlns:a16="http://schemas.microsoft.com/office/drawing/2014/main" id="{A0A5267B-CC7B-4B58-A664-19636CA4BB64}"/>
                  </a:ext>
                </a:extLst>
              </p:cNvPr>
              <p:cNvPicPr/>
              <p:nvPr/>
            </p:nvPicPr>
            <p:blipFill>
              <a:blip r:embed="rId11"/>
              <a:stretch>
                <a:fillRect/>
              </a:stretch>
            </p:blipFill>
            <p:spPr>
              <a:xfrm>
                <a:off x="927194" y="6222185"/>
                <a:ext cx="159372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a:extLst>
                  <a:ext uri="{FF2B5EF4-FFF2-40B4-BE49-F238E27FC236}">
                    <a16:creationId xmlns:a16="http://schemas.microsoft.com/office/drawing/2014/main" id="{8987228B-C9A4-4B4E-8EE2-0C293065F6FC}"/>
                  </a:ext>
                </a:extLst>
              </p14:cNvPr>
              <p14:cNvContentPartPr/>
              <p14:nvPr/>
            </p14:nvContentPartPr>
            <p14:xfrm>
              <a:off x="5443754" y="2109905"/>
              <a:ext cx="1025280" cy="28800"/>
            </p14:xfrm>
          </p:contentPart>
        </mc:Choice>
        <mc:Fallback xmlns="">
          <p:pic>
            <p:nvPicPr>
              <p:cNvPr id="11" name="Ink 10">
                <a:extLst>
                  <a:ext uri="{FF2B5EF4-FFF2-40B4-BE49-F238E27FC236}">
                    <a16:creationId xmlns:a16="http://schemas.microsoft.com/office/drawing/2014/main" id="{8987228B-C9A4-4B4E-8EE2-0C293065F6FC}"/>
                  </a:ext>
                </a:extLst>
              </p:cNvPr>
              <p:cNvPicPr/>
              <p:nvPr/>
            </p:nvPicPr>
            <p:blipFill>
              <a:blip r:embed="rId13"/>
              <a:stretch>
                <a:fillRect/>
              </a:stretch>
            </p:blipFill>
            <p:spPr>
              <a:xfrm>
                <a:off x="5407754" y="2037905"/>
                <a:ext cx="109692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Ink 11">
                <a:extLst>
                  <a:ext uri="{FF2B5EF4-FFF2-40B4-BE49-F238E27FC236}">
                    <a16:creationId xmlns:a16="http://schemas.microsoft.com/office/drawing/2014/main" id="{1B9AF05F-3C25-4B17-A018-5F65820C7ED1}"/>
                  </a:ext>
                </a:extLst>
              </p14:cNvPr>
              <p14:cNvContentPartPr/>
              <p14:nvPr/>
            </p14:nvContentPartPr>
            <p14:xfrm>
              <a:off x="5429714" y="2242745"/>
              <a:ext cx="1047600" cy="15480"/>
            </p14:xfrm>
          </p:contentPart>
        </mc:Choice>
        <mc:Fallback xmlns="">
          <p:pic>
            <p:nvPicPr>
              <p:cNvPr id="12" name="Ink 11">
                <a:extLst>
                  <a:ext uri="{FF2B5EF4-FFF2-40B4-BE49-F238E27FC236}">
                    <a16:creationId xmlns:a16="http://schemas.microsoft.com/office/drawing/2014/main" id="{1B9AF05F-3C25-4B17-A018-5F65820C7ED1}"/>
                  </a:ext>
                </a:extLst>
              </p:cNvPr>
              <p:cNvPicPr/>
              <p:nvPr/>
            </p:nvPicPr>
            <p:blipFill>
              <a:blip r:embed="rId15"/>
              <a:stretch>
                <a:fillRect/>
              </a:stretch>
            </p:blipFill>
            <p:spPr>
              <a:xfrm>
                <a:off x="5394074" y="2170745"/>
                <a:ext cx="111924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Ink 12">
                <a:extLst>
                  <a:ext uri="{FF2B5EF4-FFF2-40B4-BE49-F238E27FC236}">
                    <a16:creationId xmlns:a16="http://schemas.microsoft.com/office/drawing/2014/main" id="{76A58C2D-BA75-4568-8970-AC87DDFCB49C}"/>
                  </a:ext>
                </a:extLst>
              </p14:cNvPr>
              <p14:cNvContentPartPr/>
              <p14:nvPr/>
            </p14:nvContentPartPr>
            <p14:xfrm>
              <a:off x="9635954" y="3754745"/>
              <a:ext cx="868680" cy="29160"/>
            </p14:xfrm>
          </p:contentPart>
        </mc:Choice>
        <mc:Fallback xmlns="">
          <p:pic>
            <p:nvPicPr>
              <p:cNvPr id="13" name="Ink 12">
                <a:extLst>
                  <a:ext uri="{FF2B5EF4-FFF2-40B4-BE49-F238E27FC236}">
                    <a16:creationId xmlns:a16="http://schemas.microsoft.com/office/drawing/2014/main" id="{76A58C2D-BA75-4568-8970-AC87DDFCB49C}"/>
                  </a:ext>
                </a:extLst>
              </p:cNvPr>
              <p:cNvPicPr/>
              <p:nvPr/>
            </p:nvPicPr>
            <p:blipFill>
              <a:blip r:embed="rId17"/>
              <a:stretch>
                <a:fillRect/>
              </a:stretch>
            </p:blipFill>
            <p:spPr>
              <a:xfrm>
                <a:off x="9600314" y="3683105"/>
                <a:ext cx="94032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Ink 13">
                <a:extLst>
                  <a:ext uri="{FF2B5EF4-FFF2-40B4-BE49-F238E27FC236}">
                    <a16:creationId xmlns:a16="http://schemas.microsoft.com/office/drawing/2014/main" id="{AAA6FBF7-58C7-4B90-8F14-3AD44919459E}"/>
                  </a:ext>
                </a:extLst>
              </p14:cNvPr>
              <p14:cNvContentPartPr/>
              <p14:nvPr/>
            </p14:nvContentPartPr>
            <p14:xfrm>
              <a:off x="9642794" y="3954905"/>
              <a:ext cx="1007640" cy="19080"/>
            </p14:xfrm>
          </p:contentPart>
        </mc:Choice>
        <mc:Fallback xmlns="">
          <p:pic>
            <p:nvPicPr>
              <p:cNvPr id="14" name="Ink 13">
                <a:extLst>
                  <a:ext uri="{FF2B5EF4-FFF2-40B4-BE49-F238E27FC236}">
                    <a16:creationId xmlns:a16="http://schemas.microsoft.com/office/drawing/2014/main" id="{AAA6FBF7-58C7-4B90-8F14-3AD44919459E}"/>
                  </a:ext>
                </a:extLst>
              </p:cNvPr>
              <p:cNvPicPr/>
              <p:nvPr/>
            </p:nvPicPr>
            <p:blipFill>
              <a:blip r:embed="rId19"/>
              <a:stretch>
                <a:fillRect/>
              </a:stretch>
            </p:blipFill>
            <p:spPr>
              <a:xfrm>
                <a:off x="9607154" y="3882905"/>
                <a:ext cx="107928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5" name="Ink 14">
                <a:extLst>
                  <a:ext uri="{FF2B5EF4-FFF2-40B4-BE49-F238E27FC236}">
                    <a16:creationId xmlns:a16="http://schemas.microsoft.com/office/drawing/2014/main" id="{EFFECF0F-98CF-4AF5-8ACE-ABF89B16B5B8}"/>
                  </a:ext>
                </a:extLst>
              </p14:cNvPr>
              <p14:cNvContentPartPr/>
              <p14:nvPr/>
            </p14:nvContentPartPr>
            <p14:xfrm>
              <a:off x="9614714" y="3826025"/>
              <a:ext cx="845640" cy="14040"/>
            </p14:xfrm>
          </p:contentPart>
        </mc:Choice>
        <mc:Fallback xmlns="">
          <p:pic>
            <p:nvPicPr>
              <p:cNvPr id="15" name="Ink 14">
                <a:extLst>
                  <a:ext uri="{FF2B5EF4-FFF2-40B4-BE49-F238E27FC236}">
                    <a16:creationId xmlns:a16="http://schemas.microsoft.com/office/drawing/2014/main" id="{EFFECF0F-98CF-4AF5-8ACE-ABF89B16B5B8}"/>
                  </a:ext>
                </a:extLst>
              </p:cNvPr>
              <p:cNvPicPr/>
              <p:nvPr/>
            </p:nvPicPr>
            <p:blipFill>
              <a:blip r:embed="rId21"/>
              <a:stretch>
                <a:fillRect/>
              </a:stretch>
            </p:blipFill>
            <p:spPr>
              <a:xfrm>
                <a:off x="9579074" y="3754385"/>
                <a:ext cx="91728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6" name="Ink 15">
                <a:extLst>
                  <a:ext uri="{FF2B5EF4-FFF2-40B4-BE49-F238E27FC236}">
                    <a16:creationId xmlns:a16="http://schemas.microsoft.com/office/drawing/2014/main" id="{E7C8788D-BE4A-4C2E-8AC5-A84801E4F6E8}"/>
                  </a:ext>
                </a:extLst>
              </p14:cNvPr>
              <p14:cNvContentPartPr/>
              <p14:nvPr/>
            </p14:nvContentPartPr>
            <p14:xfrm>
              <a:off x="9720554" y="4530185"/>
              <a:ext cx="1145160" cy="27360"/>
            </p14:xfrm>
          </p:contentPart>
        </mc:Choice>
        <mc:Fallback xmlns="">
          <p:pic>
            <p:nvPicPr>
              <p:cNvPr id="16" name="Ink 15">
                <a:extLst>
                  <a:ext uri="{FF2B5EF4-FFF2-40B4-BE49-F238E27FC236}">
                    <a16:creationId xmlns:a16="http://schemas.microsoft.com/office/drawing/2014/main" id="{E7C8788D-BE4A-4C2E-8AC5-A84801E4F6E8}"/>
                  </a:ext>
                </a:extLst>
              </p:cNvPr>
              <p:cNvPicPr/>
              <p:nvPr/>
            </p:nvPicPr>
            <p:blipFill>
              <a:blip r:embed="rId23"/>
              <a:stretch>
                <a:fillRect/>
              </a:stretch>
            </p:blipFill>
            <p:spPr>
              <a:xfrm>
                <a:off x="9684554" y="4458545"/>
                <a:ext cx="121680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7" name="Ink 16">
                <a:extLst>
                  <a:ext uri="{FF2B5EF4-FFF2-40B4-BE49-F238E27FC236}">
                    <a16:creationId xmlns:a16="http://schemas.microsoft.com/office/drawing/2014/main" id="{9FF9DC1C-5432-4189-AE92-E325400ED84C}"/>
                  </a:ext>
                </a:extLst>
              </p14:cNvPr>
              <p14:cNvContentPartPr/>
              <p14:nvPr/>
            </p14:nvContentPartPr>
            <p14:xfrm>
              <a:off x="9635954" y="4634585"/>
              <a:ext cx="1304640" cy="35640"/>
            </p14:xfrm>
          </p:contentPart>
        </mc:Choice>
        <mc:Fallback xmlns="">
          <p:pic>
            <p:nvPicPr>
              <p:cNvPr id="17" name="Ink 16">
                <a:extLst>
                  <a:ext uri="{FF2B5EF4-FFF2-40B4-BE49-F238E27FC236}">
                    <a16:creationId xmlns:a16="http://schemas.microsoft.com/office/drawing/2014/main" id="{9FF9DC1C-5432-4189-AE92-E325400ED84C}"/>
                  </a:ext>
                </a:extLst>
              </p:cNvPr>
              <p:cNvPicPr/>
              <p:nvPr/>
            </p:nvPicPr>
            <p:blipFill>
              <a:blip r:embed="rId25"/>
              <a:stretch>
                <a:fillRect/>
              </a:stretch>
            </p:blipFill>
            <p:spPr>
              <a:xfrm>
                <a:off x="9600314" y="4562585"/>
                <a:ext cx="137628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Ink 17">
                <a:extLst>
                  <a:ext uri="{FF2B5EF4-FFF2-40B4-BE49-F238E27FC236}">
                    <a16:creationId xmlns:a16="http://schemas.microsoft.com/office/drawing/2014/main" id="{A0C4FD2A-1260-4938-83ED-27B89DACA265}"/>
                  </a:ext>
                </a:extLst>
              </p14:cNvPr>
              <p14:cNvContentPartPr/>
              <p14:nvPr/>
            </p14:nvContentPartPr>
            <p14:xfrm>
              <a:off x="9629114" y="4473305"/>
              <a:ext cx="371520" cy="54360"/>
            </p14:xfrm>
          </p:contentPart>
        </mc:Choice>
        <mc:Fallback xmlns="">
          <p:pic>
            <p:nvPicPr>
              <p:cNvPr id="18" name="Ink 17">
                <a:extLst>
                  <a:ext uri="{FF2B5EF4-FFF2-40B4-BE49-F238E27FC236}">
                    <a16:creationId xmlns:a16="http://schemas.microsoft.com/office/drawing/2014/main" id="{A0C4FD2A-1260-4938-83ED-27B89DACA265}"/>
                  </a:ext>
                </a:extLst>
              </p:cNvPr>
              <p:cNvPicPr/>
              <p:nvPr/>
            </p:nvPicPr>
            <p:blipFill>
              <a:blip r:embed="rId27"/>
              <a:stretch>
                <a:fillRect/>
              </a:stretch>
            </p:blipFill>
            <p:spPr>
              <a:xfrm>
                <a:off x="9593114" y="4401305"/>
                <a:ext cx="443160" cy="198000"/>
              </a:xfrm>
              <a:prstGeom prst="rect">
                <a:avLst/>
              </a:prstGeom>
            </p:spPr>
          </p:pic>
        </mc:Fallback>
      </mc:AlternateContent>
    </p:spTree>
    <p:extLst>
      <p:ext uri="{BB962C8B-B14F-4D97-AF65-F5344CB8AC3E}">
        <p14:creationId xmlns:p14="http://schemas.microsoft.com/office/powerpoint/2010/main" val="104058240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D4EE8-1AB1-458A-8C8B-05CC2BE6F30E}"/>
              </a:ext>
            </a:extLst>
          </p:cNvPr>
          <p:cNvSpPr>
            <a:spLocks noGrp="1"/>
          </p:cNvSpPr>
          <p:nvPr>
            <p:ph type="title"/>
          </p:nvPr>
        </p:nvSpPr>
        <p:spPr/>
        <p:txBody>
          <a:bodyPr/>
          <a:lstStyle/>
          <a:p>
            <a:r>
              <a:rPr lang="en-US" dirty="0"/>
              <a:t>Conjoint Analysis</a:t>
            </a:r>
          </a:p>
        </p:txBody>
      </p:sp>
      <p:pic>
        <p:nvPicPr>
          <p:cNvPr id="5" name="Picture 4">
            <a:extLst>
              <a:ext uri="{FF2B5EF4-FFF2-40B4-BE49-F238E27FC236}">
                <a16:creationId xmlns:a16="http://schemas.microsoft.com/office/drawing/2014/main" id="{4AAD6D0B-8231-47B2-BDA0-3939E33AA664}"/>
              </a:ext>
            </a:extLst>
          </p:cNvPr>
          <p:cNvPicPr>
            <a:picLocks noChangeAspect="1"/>
          </p:cNvPicPr>
          <p:nvPr/>
        </p:nvPicPr>
        <p:blipFill>
          <a:blip r:embed="rId2"/>
          <a:stretch>
            <a:fillRect/>
          </a:stretch>
        </p:blipFill>
        <p:spPr>
          <a:xfrm>
            <a:off x="311887" y="908720"/>
            <a:ext cx="10336214" cy="5256584"/>
          </a:xfrm>
          <a:prstGeom prst="rect">
            <a:avLst/>
          </a:prstGeom>
        </p:spPr>
      </p:pic>
      <p:sp>
        <p:nvSpPr>
          <p:cNvPr id="9" name="TextBox 8">
            <a:extLst>
              <a:ext uri="{FF2B5EF4-FFF2-40B4-BE49-F238E27FC236}">
                <a16:creationId xmlns:a16="http://schemas.microsoft.com/office/drawing/2014/main" id="{EC43F603-50DF-4183-BDCE-63EF8CCB103F}"/>
              </a:ext>
            </a:extLst>
          </p:cNvPr>
          <p:cNvSpPr txBox="1"/>
          <p:nvPr/>
        </p:nvSpPr>
        <p:spPr>
          <a:xfrm>
            <a:off x="0" y="6604123"/>
            <a:ext cx="7717971" cy="307777"/>
          </a:xfrm>
          <a:prstGeom prst="rect">
            <a:avLst/>
          </a:prstGeom>
          <a:solidFill>
            <a:schemeClr val="bg1"/>
          </a:solidFill>
        </p:spPr>
        <p:txBody>
          <a:bodyPr wrap="square">
            <a:spAutoFit/>
          </a:bodyPr>
          <a:lstStyle/>
          <a:p>
            <a:r>
              <a:rPr lang="en-US" dirty="0">
                <a:hlinkClick r:id="rId3"/>
              </a:rPr>
              <a:t>Getting familiar with conjoint analysis - </a:t>
            </a:r>
            <a:r>
              <a:rPr lang="en-US" dirty="0" err="1">
                <a:hlinkClick r:id="rId3"/>
              </a:rPr>
              <a:t>Pollfish</a:t>
            </a:r>
            <a:r>
              <a:rPr lang="en-US" dirty="0">
                <a:hlinkClick r:id="rId3"/>
              </a:rPr>
              <a:t> Resources</a:t>
            </a:r>
            <a:r>
              <a:rPr lang="en-US" dirty="0"/>
              <a:t> </a:t>
            </a:r>
            <a:r>
              <a:rPr lang="en-US" dirty="0">
                <a:hlinkClick r:id="rId4"/>
              </a:rPr>
              <a:t>Conjoint Analysis (pollfish.com)</a:t>
            </a:r>
            <a:endParaRPr lang="en-US" dirty="0"/>
          </a:p>
        </p:txBody>
      </p:sp>
      <p:sp>
        <p:nvSpPr>
          <p:cNvPr id="3" name="TextBox 2">
            <a:extLst>
              <a:ext uri="{FF2B5EF4-FFF2-40B4-BE49-F238E27FC236}">
                <a16:creationId xmlns:a16="http://schemas.microsoft.com/office/drawing/2014/main" id="{7FC5EAA2-BF33-4DBB-BBB0-F50736C650BF}"/>
              </a:ext>
            </a:extLst>
          </p:cNvPr>
          <p:cNvSpPr txBox="1"/>
          <p:nvPr/>
        </p:nvSpPr>
        <p:spPr>
          <a:xfrm>
            <a:off x="7347857" y="1001485"/>
            <a:ext cx="2826415" cy="1200329"/>
          </a:xfrm>
          <a:prstGeom prst="rect">
            <a:avLst/>
          </a:prstGeom>
          <a:noFill/>
        </p:spPr>
        <p:txBody>
          <a:bodyPr wrap="none" rtlCol="0">
            <a:spAutoFit/>
          </a:bodyPr>
          <a:lstStyle/>
          <a:p>
            <a:r>
              <a:rPr lang="en-US" sz="3600" b="1" dirty="0">
                <a:solidFill>
                  <a:srgbClr val="C00000"/>
                </a:solidFill>
              </a:rPr>
              <a:t>Part-</a:t>
            </a:r>
            <a:r>
              <a:rPr lang="en-US" sz="3600" b="1" dirty="0" err="1">
                <a:solidFill>
                  <a:srgbClr val="C00000"/>
                </a:solidFill>
              </a:rPr>
              <a:t>Worths</a:t>
            </a:r>
            <a:endParaRPr lang="en-US" sz="3600" b="1" dirty="0">
              <a:solidFill>
                <a:srgbClr val="C00000"/>
              </a:solidFill>
            </a:endParaRPr>
          </a:p>
          <a:p>
            <a:r>
              <a:rPr lang="en-US" sz="3600" b="1" dirty="0">
                <a:solidFill>
                  <a:srgbClr val="C00000"/>
                </a:solidFill>
              </a:rPr>
              <a:t>(</a:t>
            </a:r>
            <a:r>
              <a:rPr lang="zh-TW" altLang="en-US" sz="3600" b="1" dirty="0">
                <a:solidFill>
                  <a:srgbClr val="C00000"/>
                </a:solidFill>
              </a:rPr>
              <a:t>部分價值</a:t>
            </a:r>
            <a:r>
              <a:rPr lang="en-US" altLang="zh-TW" sz="3600" b="1" dirty="0">
                <a:solidFill>
                  <a:srgbClr val="C00000"/>
                </a:solidFill>
              </a:rPr>
              <a:t>)</a:t>
            </a:r>
            <a:endParaRPr lang="en-US" sz="3600" b="1" dirty="0">
              <a:solidFill>
                <a:srgbClr val="C00000"/>
              </a:solidFill>
            </a:endParaRPr>
          </a:p>
        </p:txBody>
      </p:sp>
      <p:sp>
        <p:nvSpPr>
          <p:cNvPr id="4" name="TextBox 3">
            <a:extLst>
              <a:ext uri="{FF2B5EF4-FFF2-40B4-BE49-F238E27FC236}">
                <a16:creationId xmlns:a16="http://schemas.microsoft.com/office/drawing/2014/main" id="{C7E72AFD-A412-4EF8-B50D-13366BB6500C}"/>
              </a:ext>
            </a:extLst>
          </p:cNvPr>
          <p:cNvSpPr txBox="1"/>
          <p:nvPr/>
        </p:nvSpPr>
        <p:spPr>
          <a:xfrm>
            <a:off x="4579258" y="1894116"/>
            <a:ext cx="1141659" cy="461665"/>
          </a:xfrm>
          <a:prstGeom prst="rect">
            <a:avLst/>
          </a:prstGeom>
          <a:noFill/>
        </p:spPr>
        <p:txBody>
          <a:bodyPr wrap="none" rtlCol="0">
            <a:spAutoFit/>
          </a:bodyPr>
          <a:lstStyle/>
          <a:p>
            <a:r>
              <a:rPr lang="en-US" sz="2400" b="1" dirty="0"/>
              <a:t>Profile</a:t>
            </a:r>
          </a:p>
        </p:txBody>
      </p:sp>
    </p:spTree>
    <p:extLst>
      <p:ext uri="{BB962C8B-B14F-4D97-AF65-F5344CB8AC3E}">
        <p14:creationId xmlns:p14="http://schemas.microsoft.com/office/powerpoint/2010/main" val="209160069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ounded Rectangle 34"/>
          <p:cNvSpPr/>
          <p:nvPr/>
        </p:nvSpPr>
        <p:spPr>
          <a:xfrm>
            <a:off x="6751782" y="4450252"/>
            <a:ext cx="990600" cy="366712"/>
          </a:xfrm>
          <a:prstGeom prst="roundRect">
            <a:avLst>
              <a:gd name="adj" fmla="val 50000"/>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Level</a:t>
            </a:r>
          </a:p>
        </p:txBody>
      </p:sp>
      <p:sp>
        <p:nvSpPr>
          <p:cNvPr id="36" name="Rounded Rectangle 35"/>
          <p:cNvSpPr/>
          <p:nvPr/>
        </p:nvSpPr>
        <p:spPr>
          <a:xfrm>
            <a:off x="7925524" y="4450252"/>
            <a:ext cx="990600" cy="366712"/>
          </a:xfrm>
          <a:prstGeom prst="roundRect">
            <a:avLst>
              <a:gd name="adj" fmla="val 50000"/>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Level</a:t>
            </a:r>
          </a:p>
        </p:txBody>
      </p:sp>
      <p:sp>
        <p:nvSpPr>
          <p:cNvPr id="37" name="Rounded Rectangle 36"/>
          <p:cNvSpPr/>
          <p:nvPr/>
        </p:nvSpPr>
        <p:spPr>
          <a:xfrm>
            <a:off x="9089739" y="4450252"/>
            <a:ext cx="990600" cy="366712"/>
          </a:xfrm>
          <a:prstGeom prst="roundRect">
            <a:avLst>
              <a:gd name="adj" fmla="val 50000"/>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Level</a:t>
            </a:r>
          </a:p>
        </p:txBody>
      </p:sp>
      <p:sp>
        <p:nvSpPr>
          <p:cNvPr id="34" name="Rounded Rectangle 33"/>
          <p:cNvSpPr/>
          <p:nvPr/>
        </p:nvSpPr>
        <p:spPr>
          <a:xfrm>
            <a:off x="7483619" y="3169356"/>
            <a:ext cx="1863726" cy="366712"/>
          </a:xfrm>
          <a:prstGeom prst="roundRect">
            <a:avLst>
              <a:gd name="adj" fmla="val 50000"/>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Attribute</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27" name="Rounded Rectangle 26"/>
          <p:cNvSpPr/>
          <p:nvPr/>
        </p:nvSpPr>
        <p:spPr>
          <a:xfrm>
            <a:off x="2056823" y="4439861"/>
            <a:ext cx="990600" cy="366712"/>
          </a:xfrm>
          <a:prstGeom prst="roundRect">
            <a:avLst>
              <a:gd name="adj" fmla="val 50000"/>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Level</a:t>
            </a:r>
          </a:p>
        </p:txBody>
      </p:sp>
      <p:sp>
        <p:nvSpPr>
          <p:cNvPr id="28" name="Rounded Rectangle 27"/>
          <p:cNvSpPr/>
          <p:nvPr/>
        </p:nvSpPr>
        <p:spPr>
          <a:xfrm>
            <a:off x="3225223" y="4439861"/>
            <a:ext cx="990600" cy="366712"/>
          </a:xfrm>
          <a:prstGeom prst="roundRect">
            <a:avLst>
              <a:gd name="adj" fmla="val 50000"/>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Level</a:t>
            </a:r>
          </a:p>
        </p:txBody>
      </p:sp>
      <p:sp>
        <p:nvSpPr>
          <p:cNvPr id="26" name="Rounded Rectangle 25"/>
          <p:cNvSpPr/>
          <p:nvPr/>
        </p:nvSpPr>
        <p:spPr>
          <a:xfrm>
            <a:off x="2200276" y="3144462"/>
            <a:ext cx="1863726" cy="366712"/>
          </a:xfrm>
          <a:prstGeom prst="roundRect">
            <a:avLst>
              <a:gd name="adj" fmla="val 50000"/>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Attribute</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25" name="Rounded Rectangle 24"/>
          <p:cNvSpPr/>
          <p:nvPr/>
        </p:nvSpPr>
        <p:spPr>
          <a:xfrm>
            <a:off x="4648200" y="1218682"/>
            <a:ext cx="2895600" cy="609599"/>
          </a:xfrm>
          <a:prstGeom prst="roundRect">
            <a:avLst>
              <a:gd name="adj" fmla="val 50000"/>
            </a:avLst>
          </a:prstGeom>
          <a:solidFill>
            <a:srgbClr val="0153A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latin typeface="Open Sans" panose="020B0606030504020204" pitchFamily="34" charset="0"/>
                <a:ea typeface="Open Sans" panose="020B0606030504020204" pitchFamily="34" charset="0"/>
                <a:cs typeface="Open Sans" panose="020B0606030504020204" pitchFamily="34" charset="0"/>
              </a:rPr>
              <a:t>Product</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1"/>
          <p:cNvSpPr>
            <a:spLocks noGrp="1"/>
          </p:cNvSpPr>
          <p:nvPr>
            <p:ph type="title"/>
          </p:nvPr>
        </p:nvSpPr>
        <p:spPr/>
        <p:txBody>
          <a:bodyPr/>
          <a:lstStyle/>
          <a:p>
            <a:r>
              <a:rPr lang="en-US" dirty="0"/>
              <a:t>Products, Product Attributes, and Attribute Levels</a:t>
            </a:r>
          </a:p>
        </p:txBody>
      </p:sp>
      <p:grpSp>
        <p:nvGrpSpPr>
          <p:cNvPr id="39" name="Group 38"/>
          <p:cNvGrpSpPr/>
          <p:nvPr/>
        </p:nvGrpSpPr>
        <p:grpSpPr>
          <a:xfrm>
            <a:off x="3136902" y="1859455"/>
            <a:ext cx="5262561" cy="1225695"/>
            <a:chOff x="1612901" y="2452687"/>
            <a:chExt cx="5262561" cy="1295401"/>
          </a:xfrm>
        </p:grpSpPr>
        <p:cxnSp>
          <p:nvCxnSpPr>
            <p:cNvPr id="15" name="AutoShape 39"/>
            <p:cNvCxnSpPr>
              <a:cxnSpLocks noChangeShapeType="1"/>
            </p:cNvCxnSpPr>
            <p:nvPr/>
          </p:nvCxnSpPr>
          <p:spPr bwMode="auto">
            <a:xfrm rot="5400000">
              <a:off x="2425701" y="1639888"/>
              <a:ext cx="1295400" cy="2920999"/>
            </a:xfrm>
            <a:prstGeom prst="straightConnector1">
              <a:avLst/>
            </a:prstGeom>
            <a:noFill/>
            <a:ln w="12700">
              <a:solidFill>
                <a:schemeClr val="tx1"/>
              </a:solidFill>
              <a:prstDash val="dash"/>
              <a:round/>
              <a:headEnd/>
              <a:tailEnd type="triangle" w="med" len="med"/>
            </a:ln>
            <a:effectLst/>
          </p:spPr>
        </p:cxnSp>
        <p:cxnSp>
          <p:nvCxnSpPr>
            <p:cNvPr id="16" name="AutoShape 40"/>
            <p:cNvCxnSpPr>
              <a:cxnSpLocks noChangeShapeType="1"/>
            </p:cNvCxnSpPr>
            <p:nvPr/>
          </p:nvCxnSpPr>
          <p:spPr bwMode="auto">
            <a:xfrm rot="5400000">
              <a:off x="3594101" y="2808288"/>
              <a:ext cx="1295400" cy="584199"/>
            </a:xfrm>
            <a:prstGeom prst="straightConnector1">
              <a:avLst/>
            </a:prstGeom>
            <a:noFill/>
            <a:ln w="12700">
              <a:solidFill>
                <a:schemeClr val="tx1"/>
              </a:solidFill>
              <a:prstDash val="dash"/>
              <a:round/>
              <a:headEnd/>
              <a:tailEnd type="triangle" w="med" len="med"/>
            </a:ln>
            <a:effectLst/>
          </p:spPr>
        </p:cxnSp>
        <p:cxnSp>
          <p:nvCxnSpPr>
            <p:cNvPr id="17" name="AutoShape 41"/>
            <p:cNvCxnSpPr>
              <a:cxnSpLocks noChangeShapeType="1"/>
            </p:cNvCxnSpPr>
            <p:nvPr/>
          </p:nvCxnSpPr>
          <p:spPr bwMode="auto">
            <a:xfrm rot="16200000" flipH="1">
              <a:off x="5056981" y="1929605"/>
              <a:ext cx="1295400" cy="2341563"/>
            </a:xfrm>
            <a:prstGeom prst="straightConnector1">
              <a:avLst/>
            </a:prstGeom>
            <a:noFill/>
            <a:ln w="12700">
              <a:solidFill>
                <a:schemeClr val="tx1"/>
              </a:solidFill>
              <a:prstDash val="dash"/>
              <a:round/>
              <a:headEnd/>
              <a:tailEnd type="triangle" w="med" len="med"/>
            </a:ln>
            <a:effectLst/>
          </p:spPr>
        </p:cxnSp>
      </p:grpSp>
      <p:sp>
        <p:nvSpPr>
          <p:cNvPr id="29" name="Rounded Rectangle 28"/>
          <p:cNvSpPr/>
          <p:nvPr/>
        </p:nvSpPr>
        <p:spPr>
          <a:xfrm>
            <a:off x="4408199" y="4439861"/>
            <a:ext cx="990600" cy="366712"/>
          </a:xfrm>
          <a:prstGeom prst="roundRect">
            <a:avLst>
              <a:gd name="adj" fmla="val 50000"/>
            </a:avLst>
          </a:prstGeom>
          <a:solidFill>
            <a:schemeClr val="accent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Level</a:t>
            </a:r>
          </a:p>
        </p:txBody>
      </p:sp>
      <p:sp>
        <p:nvSpPr>
          <p:cNvPr id="30" name="Rounded Rectangle 29"/>
          <p:cNvSpPr/>
          <p:nvPr/>
        </p:nvSpPr>
        <p:spPr>
          <a:xfrm>
            <a:off x="5576599" y="4439861"/>
            <a:ext cx="990600" cy="366712"/>
          </a:xfrm>
          <a:prstGeom prst="roundRect">
            <a:avLst>
              <a:gd name="adj" fmla="val 50000"/>
            </a:avLst>
          </a:prstGeom>
          <a:solidFill>
            <a:schemeClr val="accent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Level</a:t>
            </a:r>
          </a:p>
        </p:txBody>
      </p:sp>
      <p:sp>
        <p:nvSpPr>
          <p:cNvPr id="31" name="Rounded Rectangle 30"/>
          <p:cNvSpPr/>
          <p:nvPr/>
        </p:nvSpPr>
        <p:spPr>
          <a:xfrm>
            <a:off x="4551652" y="3144462"/>
            <a:ext cx="1863726" cy="366712"/>
          </a:xfrm>
          <a:prstGeom prst="roundRect">
            <a:avLst>
              <a:gd name="adj" fmla="val 50000"/>
            </a:avLst>
          </a:prstGeom>
          <a:solidFill>
            <a:schemeClr val="accent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Attribute</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38" name="Group 37"/>
          <p:cNvGrpSpPr/>
          <p:nvPr/>
        </p:nvGrpSpPr>
        <p:grpSpPr>
          <a:xfrm>
            <a:off x="2552702" y="3563130"/>
            <a:ext cx="7031181" cy="820882"/>
            <a:chOff x="1028701" y="4166754"/>
            <a:chExt cx="7031181" cy="928688"/>
          </a:xfrm>
        </p:grpSpPr>
        <p:cxnSp>
          <p:nvCxnSpPr>
            <p:cNvPr id="7" name="AutoShape 31"/>
            <p:cNvCxnSpPr>
              <a:cxnSpLocks noChangeShapeType="1"/>
            </p:cNvCxnSpPr>
            <p:nvPr/>
          </p:nvCxnSpPr>
          <p:spPr bwMode="auto">
            <a:xfrm rot="5400000">
              <a:off x="856458" y="4338998"/>
              <a:ext cx="928687" cy="584201"/>
            </a:xfrm>
            <a:prstGeom prst="straightConnector1">
              <a:avLst/>
            </a:prstGeom>
            <a:noFill/>
            <a:ln w="12700">
              <a:solidFill>
                <a:schemeClr val="tx1"/>
              </a:solidFill>
              <a:prstDash val="dash"/>
              <a:round/>
              <a:headEnd/>
              <a:tailEnd type="triangle" w="med" len="med"/>
            </a:ln>
            <a:effectLst/>
          </p:spPr>
        </p:cxnSp>
        <p:cxnSp>
          <p:nvCxnSpPr>
            <p:cNvPr id="8" name="AutoShape 32"/>
            <p:cNvCxnSpPr>
              <a:cxnSpLocks noChangeShapeType="1"/>
            </p:cNvCxnSpPr>
            <p:nvPr/>
          </p:nvCxnSpPr>
          <p:spPr bwMode="auto">
            <a:xfrm rot="16200000" flipH="1">
              <a:off x="1440657" y="4338998"/>
              <a:ext cx="928687" cy="584199"/>
            </a:xfrm>
            <a:prstGeom prst="straightConnector1">
              <a:avLst/>
            </a:prstGeom>
            <a:noFill/>
            <a:ln w="12700">
              <a:solidFill>
                <a:schemeClr val="tx1"/>
              </a:solidFill>
              <a:prstDash val="dash"/>
              <a:round/>
              <a:headEnd/>
              <a:tailEnd type="triangle" w="med" len="med"/>
            </a:ln>
            <a:effectLst/>
          </p:spPr>
        </p:cxnSp>
        <p:cxnSp>
          <p:nvCxnSpPr>
            <p:cNvPr id="11" name="AutoShape 35"/>
            <p:cNvCxnSpPr>
              <a:cxnSpLocks noChangeShapeType="1"/>
            </p:cNvCxnSpPr>
            <p:nvPr/>
          </p:nvCxnSpPr>
          <p:spPr bwMode="auto">
            <a:xfrm rot="5400000">
              <a:off x="5845321" y="4044517"/>
              <a:ext cx="928687" cy="1173163"/>
            </a:xfrm>
            <a:prstGeom prst="straightConnector1">
              <a:avLst/>
            </a:prstGeom>
            <a:noFill/>
            <a:ln w="12700">
              <a:solidFill>
                <a:schemeClr val="tx1"/>
              </a:solidFill>
              <a:prstDash val="dash"/>
              <a:round/>
              <a:headEnd/>
              <a:tailEnd type="triangle" w="med" len="med"/>
            </a:ln>
            <a:effectLst/>
          </p:spPr>
        </p:cxnSp>
        <p:cxnSp>
          <p:nvCxnSpPr>
            <p:cNvPr id="12" name="AutoShape 36"/>
            <p:cNvCxnSpPr>
              <a:cxnSpLocks noChangeShapeType="1"/>
            </p:cNvCxnSpPr>
            <p:nvPr/>
          </p:nvCxnSpPr>
          <p:spPr bwMode="auto">
            <a:xfrm rot="5400000">
              <a:off x="6429521" y="4628717"/>
              <a:ext cx="928687" cy="4763"/>
            </a:xfrm>
            <a:prstGeom prst="straightConnector1">
              <a:avLst/>
            </a:prstGeom>
            <a:noFill/>
            <a:ln w="12700">
              <a:solidFill>
                <a:schemeClr val="tx1"/>
              </a:solidFill>
              <a:prstDash val="dash"/>
              <a:round/>
              <a:headEnd/>
              <a:tailEnd type="triangle" w="med" len="med"/>
            </a:ln>
            <a:effectLst/>
          </p:spPr>
        </p:cxnSp>
        <p:cxnSp>
          <p:nvCxnSpPr>
            <p:cNvPr id="13" name="AutoShape 37"/>
            <p:cNvCxnSpPr>
              <a:cxnSpLocks noChangeShapeType="1"/>
            </p:cNvCxnSpPr>
            <p:nvPr/>
          </p:nvCxnSpPr>
          <p:spPr bwMode="auto">
            <a:xfrm rot="16200000" flipH="1">
              <a:off x="7013720" y="4049279"/>
              <a:ext cx="928687" cy="1163637"/>
            </a:xfrm>
            <a:prstGeom prst="straightConnector1">
              <a:avLst/>
            </a:prstGeom>
            <a:noFill/>
            <a:ln w="12700">
              <a:solidFill>
                <a:schemeClr val="tx1"/>
              </a:solidFill>
              <a:prstDash val="dash"/>
              <a:round/>
              <a:headEnd/>
              <a:tailEnd type="triangle" w="med" len="med"/>
            </a:ln>
            <a:effectLst/>
          </p:spPr>
        </p:cxnSp>
        <p:cxnSp>
          <p:nvCxnSpPr>
            <p:cNvPr id="32" name="AutoShape 31"/>
            <p:cNvCxnSpPr>
              <a:cxnSpLocks noChangeShapeType="1"/>
            </p:cNvCxnSpPr>
            <p:nvPr/>
          </p:nvCxnSpPr>
          <p:spPr bwMode="auto">
            <a:xfrm rot="5400000">
              <a:off x="3207834" y="4338998"/>
              <a:ext cx="928687" cy="584201"/>
            </a:xfrm>
            <a:prstGeom prst="straightConnector1">
              <a:avLst/>
            </a:prstGeom>
            <a:noFill/>
            <a:ln w="12700">
              <a:solidFill>
                <a:schemeClr val="tx1"/>
              </a:solidFill>
              <a:prstDash val="dash"/>
              <a:round/>
              <a:headEnd/>
              <a:tailEnd type="triangle" w="med" len="med"/>
            </a:ln>
            <a:effectLst/>
          </p:spPr>
        </p:cxnSp>
        <p:cxnSp>
          <p:nvCxnSpPr>
            <p:cNvPr id="33" name="AutoShape 32"/>
            <p:cNvCxnSpPr>
              <a:cxnSpLocks noChangeShapeType="1"/>
            </p:cNvCxnSpPr>
            <p:nvPr/>
          </p:nvCxnSpPr>
          <p:spPr bwMode="auto">
            <a:xfrm rot="16200000" flipH="1">
              <a:off x="3792033" y="4338998"/>
              <a:ext cx="928687" cy="584199"/>
            </a:xfrm>
            <a:prstGeom prst="straightConnector1">
              <a:avLst/>
            </a:prstGeom>
            <a:noFill/>
            <a:ln w="12700">
              <a:solidFill>
                <a:schemeClr val="tx1"/>
              </a:solidFill>
              <a:prstDash val="dash"/>
              <a:round/>
              <a:headEnd/>
              <a:tailEnd type="triangle" w="med" len="med"/>
            </a:ln>
            <a:effectLst/>
          </p:spPr>
        </p:cxnSp>
      </p:grpSp>
    </p:spTree>
    <p:extLst>
      <p:ext uri="{BB962C8B-B14F-4D97-AF65-F5344CB8AC3E}">
        <p14:creationId xmlns:p14="http://schemas.microsoft.com/office/powerpoint/2010/main" val="338875344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24"/>
          <p:cNvSpPr/>
          <p:nvPr/>
        </p:nvSpPr>
        <p:spPr>
          <a:xfrm>
            <a:off x="3979924" y="1109610"/>
            <a:ext cx="3837709" cy="609599"/>
          </a:xfrm>
          <a:prstGeom prst="roundRect">
            <a:avLst>
              <a:gd name="adj" fmla="val 50000"/>
            </a:avLst>
          </a:prstGeom>
          <a:solidFill>
            <a:srgbClr val="0153A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latin typeface="Open Sans" panose="020B0606030504020204" pitchFamily="34" charset="0"/>
                <a:ea typeface="Open Sans" panose="020B0606030504020204" pitchFamily="34" charset="0"/>
                <a:cs typeface="Open Sans" panose="020B0606030504020204" pitchFamily="34" charset="0"/>
              </a:rPr>
              <a:t>Your next vacations</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1"/>
          <p:cNvSpPr>
            <a:spLocks noGrp="1"/>
          </p:cNvSpPr>
          <p:nvPr>
            <p:ph type="title"/>
          </p:nvPr>
        </p:nvSpPr>
        <p:spPr/>
        <p:txBody>
          <a:bodyPr/>
          <a:lstStyle/>
          <a:p>
            <a:r>
              <a:rPr lang="en-US" dirty="0"/>
              <a:t>Products, product attributes, and attribute levels</a:t>
            </a:r>
          </a:p>
        </p:txBody>
      </p:sp>
      <p:grpSp>
        <p:nvGrpSpPr>
          <p:cNvPr id="39" name="Group 38"/>
          <p:cNvGrpSpPr/>
          <p:nvPr/>
        </p:nvGrpSpPr>
        <p:grpSpPr>
          <a:xfrm>
            <a:off x="2939679" y="1750383"/>
            <a:ext cx="5262561" cy="1225695"/>
            <a:chOff x="1612901" y="2452687"/>
            <a:chExt cx="5262561" cy="1295401"/>
          </a:xfrm>
        </p:grpSpPr>
        <p:cxnSp>
          <p:nvCxnSpPr>
            <p:cNvPr id="15" name="AutoShape 39"/>
            <p:cNvCxnSpPr>
              <a:cxnSpLocks noChangeShapeType="1"/>
            </p:cNvCxnSpPr>
            <p:nvPr/>
          </p:nvCxnSpPr>
          <p:spPr bwMode="auto">
            <a:xfrm rot="5400000">
              <a:off x="2425701" y="1639888"/>
              <a:ext cx="1295400" cy="2920999"/>
            </a:xfrm>
            <a:prstGeom prst="straightConnector1">
              <a:avLst/>
            </a:prstGeom>
            <a:noFill/>
            <a:ln w="12700">
              <a:solidFill>
                <a:schemeClr val="tx1"/>
              </a:solidFill>
              <a:prstDash val="dash"/>
              <a:round/>
              <a:headEnd/>
              <a:tailEnd type="triangle" w="med" len="med"/>
            </a:ln>
            <a:effectLst/>
          </p:spPr>
        </p:cxnSp>
        <p:cxnSp>
          <p:nvCxnSpPr>
            <p:cNvPr id="16" name="AutoShape 40"/>
            <p:cNvCxnSpPr>
              <a:cxnSpLocks noChangeShapeType="1"/>
            </p:cNvCxnSpPr>
            <p:nvPr/>
          </p:nvCxnSpPr>
          <p:spPr bwMode="auto">
            <a:xfrm rot="5400000">
              <a:off x="3594101" y="2808288"/>
              <a:ext cx="1295400" cy="584199"/>
            </a:xfrm>
            <a:prstGeom prst="straightConnector1">
              <a:avLst/>
            </a:prstGeom>
            <a:noFill/>
            <a:ln w="12700">
              <a:solidFill>
                <a:schemeClr val="tx1"/>
              </a:solidFill>
              <a:prstDash val="dash"/>
              <a:round/>
              <a:headEnd/>
              <a:tailEnd type="triangle" w="med" len="med"/>
            </a:ln>
            <a:effectLst/>
          </p:spPr>
        </p:cxnSp>
        <p:cxnSp>
          <p:nvCxnSpPr>
            <p:cNvPr id="17" name="AutoShape 41"/>
            <p:cNvCxnSpPr>
              <a:cxnSpLocks noChangeShapeType="1"/>
            </p:cNvCxnSpPr>
            <p:nvPr/>
          </p:nvCxnSpPr>
          <p:spPr bwMode="auto">
            <a:xfrm rot="16200000" flipH="1">
              <a:off x="5056981" y="1929605"/>
              <a:ext cx="1295400" cy="2341563"/>
            </a:xfrm>
            <a:prstGeom prst="straightConnector1">
              <a:avLst/>
            </a:prstGeom>
            <a:noFill/>
            <a:ln w="12700">
              <a:solidFill>
                <a:schemeClr val="tx1"/>
              </a:solidFill>
              <a:prstDash val="dash"/>
              <a:round/>
              <a:headEnd/>
              <a:tailEnd type="triangle" w="med" len="med"/>
            </a:ln>
            <a:effectLst/>
          </p:spPr>
        </p:cxnSp>
      </p:grpSp>
      <p:grpSp>
        <p:nvGrpSpPr>
          <p:cNvPr id="14" name="Group 13"/>
          <p:cNvGrpSpPr/>
          <p:nvPr/>
        </p:nvGrpSpPr>
        <p:grpSpPr>
          <a:xfrm>
            <a:off x="1631577" y="3035391"/>
            <a:ext cx="8534400" cy="2687825"/>
            <a:chOff x="304800" y="3519484"/>
            <a:chExt cx="8534400" cy="2687825"/>
          </a:xfrm>
        </p:grpSpPr>
        <p:sp>
          <p:nvSpPr>
            <p:cNvPr id="34" name="Rounded Rectangle 33"/>
            <p:cNvSpPr/>
            <p:nvPr/>
          </p:nvSpPr>
          <p:spPr>
            <a:xfrm>
              <a:off x="5959619" y="3544378"/>
              <a:ext cx="1863726" cy="366712"/>
            </a:xfrm>
            <a:prstGeom prst="roundRect">
              <a:avLst>
                <a:gd name="adj" fmla="val 50000"/>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Budget</a:t>
              </a:r>
            </a:p>
          </p:txBody>
        </p:sp>
        <p:sp>
          <p:nvSpPr>
            <p:cNvPr id="26" name="Rounded Rectangle 25"/>
            <p:cNvSpPr/>
            <p:nvPr/>
          </p:nvSpPr>
          <p:spPr>
            <a:xfrm>
              <a:off x="468455" y="3519484"/>
              <a:ext cx="2118879" cy="366712"/>
            </a:xfrm>
            <a:prstGeom prst="roundRect">
              <a:avLst>
                <a:gd name="adj" fmla="val 50000"/>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Transportation</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31" name="Rounded Rectangle 30"/>
            <p:cNvSpPr/>
            <p:nvPr/>
          </p:nvSpPr>
          <p:spPr>
            <a:xfrm>
              <a:off x="3006869" y="3519484"/>
              <a:ext cx="2011939" cy="366712"/>
            </a:xfrm>
            <a:prstGeom prst="roundRect">
              <a:avLst>
                <a:gd name="adj" fmla="val 50000"/>
              </a:avLst>
            </a:prstGeom>
            <a:solidFill>
              <a:schemeClr val="accent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dirty="0">
                  <a:solidFill>
                    <a:prstClr val="white"/>
                  </a:solidFill>
                  <a:latin typeface="Open Sans" panose="020B0606030504020204" pitchFamily="34" charset="0"/>
                  <a:ea typeface="Open Sans" panose="020B0606030504020204" pitchFamily="34" charset="0"/>
                  <a:cs typeface="Open Sans" panose="020B0606030504020204" pitchFamily="34" charset="0"/>
                </a:rPr>
                <a:t>Destination</a:t>
              </a:r>
            </a:p>
          </p:txBody>
        </p:sp>
        <p:cxnSp>
          <p:nvCxnSpPr>
            <p:cNvPr id="7" name="AutoShape 31"/>
            <p:cNvCxnSpPr>
              <a:cxnSpLocks noChangeShapeType="1"/>
            </p:cNvCxnSpPr>
            <p:nvPr/>
          </p:nvCxnSpPr>
          <p:spPr bwMode="auto">
            <a:xfrm flipH="1">
              <a:off x="893618" y="3938153"/>
              <a:ext cx="719285" cy="1153392"/>
            </a:xfrm>
            <a:prstGeom prst="straightConnector1">
              <a:avLst/>
            </a:prstGeom>
            <a:noFill/>
            <a:ln w="12700">
              <a:solidFill>
                <a:schemeClr val="tx1"/>
              </a:solidFill>
              <a:prstDash val="dash"/>
              <a:round/>
              <a:headEnd/>
              <a:tailEnd type="triangle" w="med" len="med"/>
            </a:ln>
            <a:effectLst/>
          </p:spPr>
        </p:cxnSp>
        <p:cxnSp>
          <p:nvCxnSpPr>
            <p:cNvPr id="8" name="AutoShape 32"/>
            <p:cNvCxnSpPr>
              <a:cxnSpLocks noChangeShapeType="1"/>
            </p:cNvCxnSpPr>
            <p:nvPr/>
          </p:nvCxnSpPr>
          <p:spPr bwMode="auto">
            <a:xfrm>
              <a:off x="1612901" y="3938152"/>
              <a:ext cx="413326" cy="935184"/>
            </a:xfrm>
            <a:prstGeom prst="straightConnector1">
              <a:avLst/>
            </a:prstGeom>
            <a:noFill/>
            <a:ln w="12700">
              <a:solidFill>
                <a:schemeClr val="tx1"/>
              </a:solidFill>
              <a:prstDash val="dash"/>
              <a:round/>
              <a:headEnd/>
              <a:tailEnd type="triangle" w="med" len="med"/>
            </a:ln>
            <a:effectLst/>
          </p:spPr>
        </p:cxnSp>
        <p:cxnSp>
          <p:nvCxnSpPr>
            <p:cNvPr id="11" name="AutoShape 35"/>
            <p:cNvCxnSpPr>
              <a:cxnSpLocks noChangeShapeType="1"/>
            </p:cNvCxnSpPr>
            <p:nvPr/>
          </p:nvCxnSpPr>
          <p:spPr bwMode="auto">
            <a:xfrm flipH="1">
              <a:off x="5943600" y="3938153"/>
              <a:ext cx="952647" cy="1226129"/>
            </a:xfrm>
            <a:prstGeom prst="straightConnector1">
              <a:avLst/>
            </a:prstGeom>
            <a:noFill/>
            <a:ln w="12700">
              <a:solidFill>
                <a:schemeClr val="tx1"/>
              </a:solidFill>
              <a:prstDash val="dash"/>
              <a:round/>
              <a:headEnd/>
              <a:tailEnd type="triangle" w="med" len="med"/>
            </a:ln>
            <a:effectLst/>
          </p:spPr>
        </p:cxnSp>
        <p:cxnSp>
          <p:nvCxnSpPr>
            <p:cNvPr id="12" name="AutoShape 36"/>
            <p:cNvCxnSpPr>
              <a:cxnSpLocks noChangeShapeType="1"/>
            </p:cNvCxnSpPr>
            <p:nvPr/>
          </p:nvCxnSpPr>
          <p:spPr bwMode="auto">
            <a:xfrm>
              <a:off x="6896247" y="3938153"/>
              <a:ext cx="55271" cy="1132611"/>
            </a:xfrm>
            <a:prstGeom prst="straightConnector1">
              <a:avLst/>
            </a:prstGeom>
            <a:noFill/>
            <a:ln w="12700">
              <a:solidFill>
                <a:schemeClr val="tx1"/>
              </a:solidFill>
              <a:prstDash val="dash"/>
              <a:round/>
              <a:headEnd/>
              <a:tailEnd type="triangle" w="med" len="med"/>
            </a:ln>
            <a:effectLst/>
          </p:spPr>
        </p:cxnSp>
        <p:cxnSp>
          <p:nvCxnSpPr>
            <p:cNvPr id="13" name="AutoShape 37"/>
            <p:cNvCxnSpPr>
              <a:cxnSpLocks noChangeShapeType="1"/>
            </p:cNvCxnSpPr>
            <p:nvPr/>
          </p:nvCxnSpPr>
          <p:spPr bwMode="auto">
            <a:xfrm>
              <a:off x="6896245" y="3938152"/>
              <a:ext cx="1312573" cy="945575"/>
            </a:xfrm>
            <a:prstGeom prst="straightConnector1">
              <a:avLst/>
            </a:prstGeom>
            <a:noFill/>
            <a:ln w="12700">
              <a:solidFill>
                <a:schemeClr val="tx1"/>
              </a:solidFill>
              <a:prstDash val="dash"/>
              <a:round/>
              <a:headEnd/>
              <a:tailEnd type="triangle" w="med" len="med"/>
            </a:ln>
            <a:effectLst/>
          </p:spPr>
        </p:cxnSp>
        <p:cxnSp>
          <p:nvCxnSpPr>
            <p:cNvPr id="32" name="AutoShape 31"/>
            <p:cNvCxnSpPr>
              <a:cxnSpLocks noChangeShapeType="1"/>
            </p:cNvCxnSpPr>
            <p:nvPr/>
          </p:nvCxnSpPr>
          <p:spPr bwMode="auto">
            <a:xfrm rot="5400000">
              <a:off x="3261737" y="4056493"/>
              <a:ext cx="820881" cy="584201"/>
            </a:xfrm>
            <a:prstGeom prst="straightConnector1">
              <a:avLst/>
            </a:prstGeom>
            <a:noFill/>
            <a:ln w="12700">
              <a:solidFill>
                <a:schemeClr val="tx1"/>
              </a:solidFill>
              <a:prstDash val="dash"/>
              <a:round/>
              <a:headEnd/>
              <a:tailEnd type="triangle" w="med" len="med"/>
            </a:ln>
            <a:effectLst/>
          </p:spPr>
        </p:cxnSp>
        <p:cxnSp>
          <p:nvCxnSpPr>
            <p:cNvPr id="33" name="AutoShape 32"/>
            <p:cNvCxnSpPr>
              <a:cxnSpLocks noChangeShapeType="1"/>
            </p:cNvCxnSpPr>
            <p:nvPr/>
          </p:nvCxnSpPr>
          <p:spPr bwMode="auto">
            <a:xfrm rot="16200000" flipH="1">
              <a:off x="3845936" y="4056493"/>
              <a:ext cx="820881" cy="584199"/>
            </a:xfrm>
            <a:prstGeom prst="straightConnector1">
              <a:avLst/>
            </a:prstGeom>
            <a:noFill/>
            <a:ln w="12700">
              <a:solidFill>
                <a:schemeClr val="tx1"/>
              </a:solidFill>
              <a:prstDash val="dash"/>
              <a:round/>
              <a:headEnd/>
              <a:tailEnd type="triangle" w="med" len="med"/>
            </a:ln>
            <a:effectLst/>
          </p:spPr>
        </p:cxnSp>
        <p:grpSp>
          <p:nvGrpSpPr>
            <p:cNvPr id="10" name="Group 9"/>
            <p:cNvGrpSpPr/>
            <p:nvPr/>
          </p:nvGrpSpPr>
          <p:grpSpPr>
            <a:xfrm>
              <a:off x="304800" y="4837982"/>
              <a:ext cx="8534400" cy="1369327"/>
              <a:chOff x="304800" y="4837982"/>
              <a:chExt cx="8534400" cy="1369327"/>
            </a:xfrm>
          </p:grpSpPr>
          <p:pic>
            <p:nvPicPr>
              <p:cNvPr id="40" name="Picture 4" descr="j0433887[1]"/>
              <p:cNvPicPr>
                <a:picLocks noChangeAspect="1" noChangeArrowheads="1"/>
              </p:cNvPicPr>
              <p:nvPr/>
            </p:nvPicPr>
            <p:blipFill>
              <a:blip r:embed="rId3" cstate="print"/>
              <a:srcRect/>
              <a:stretch>
                <a:fillRect/>
              </a:stretch>
            </p:blipFill>
            <p:spPr bwMode="auto">
              <a:xfrm>
                <a:off x="1633538" y="5018957"/>
                <a:ext cx="695325" cy="695325"/>
              </a:xfrm>
              <a:prstGeom prst="rect">
                <a:avLst/>
              </a:prstGeom>
              <a:noFill/>
            </p:spPr>
          </p:pic>
          <p:pic>
            <p:nvPicPr>
              <p:cNvPr id="41" name="Picture 5" descr="j0388676[1]"/>
              <p:cNvPicPr>
                <a:picLocks noChangeAspect="1" noChangeArrowheads="1"/>
              </p:cNvPicPr>
              <p:nvPr/>
            </p:nvPicPr>
            <p:blipFill>
              <a:blip r:embed="rId4" cstate="print"/>
              <a:srcRect/>
              <a:stretch>
                <a:fillRect/>
              </a:stretch>
            </p:blipFill>
            <p:spPr bwMode="auto">
              <a:xfrm>
                <a:off x="304800" y="5252319"/>
                <a:ext cx="1077913" cy="228600"/>
              </a:xfrm>
              <a:prstGeom prst="rect">
                <a:avLst/>
              </a:prstGeom>
              <a:noFill/>
            </p:spPr>
          </p:pic>
          <p:pic>
            <p:nvPicPr>
              <p:cNvPr id="42" name="Picture 6"/>
              <p:cNvPicPr>
                <a:picLocks noChangeAspect="1" noChangeArrowheads="1"/>
              </p:cNvPicPr>
              <p:nvPr/>
            </p:nvPicPr>
            <p:blipFill>
              <a:blip r:embed="rId5" cstate="print"/>
              <a:srcRect/>
              <a:stretch>
                <a:fillRect/>
              </a:stretch>
            </p:blipFill>
            <p:spPr bwMode="auto">
              <a:xfrm>
                <a:off x="2581275" y="4860207"/>
                <a:ext cx="1143000" cy="854075"/>
              </a:xfrm>
              <a:prstGeom prst="rect">
                <a:avLst/>
              </a:prstGeom>
              <a:noFill/>
              <a:ln w="12700">
                <a:noFill/>
                <a:miter lim="800000"/>
                <a:headEnd type="none" w="sm" len="sm"/>
                <a:tailEnd type="none" w="sm" len="sm"/>
              </a:ln>
              <a:effectLst/>
            </p:spPr>
          </p:pic>
          <p:pic>
            <p:nvPicPr>
              <p:cNvPr id="43" name="Picture 7"/>
              <p:cNvPicPr>
                <a:picLocks noChangeAspect="1" noChangeArrowheads="1"/>
              </p:cNvPicPr>
              <p:nvPr/>
            </p:nvPicPr>
            <p:blipFill>
              <a:blip r:embed="rId6" cstate="print"/>
              <a:srcRect/>
              <a:stretch>
                <a:fillRect/>
              </a:stretch>
            </p:blipFill>
            <p:spPr bwMode="auto">
              <a:xfrm>
                <a:off x="3975100" y="4837982"/>
                <a:ext cx="1169988" cy="876300"/>
              </a:xfrm>
              <a:prstGeom prst="rect">
                <a:avLst/>
              </a:prstGeom>
              <a:noFill/>
              <a:ln w="12700">
                <a:noFill/>
                <a:miter lim="800000"/>
                <a:headEnd type="none" w="sm" len="sm"/>
                <a:tailEnd type="none" w="sm" len="sm"/>
              </a:ln>
              <a:effectLst/>
            </p:spPr>
          </p:pic>
          <p:pic>
            <p:nvPicPr>
              <p:cNvPr id="44" name="Picture 8" descr="j0412762[1]"/>
              <p:cNvPicPr>
                <a:picLocks noChangeAspect="1" noChangeArrowheads="1"/>
              </p:cNvPicPr>
              <p:nvPr/>
            </p:nvPicPr>
            <p:blipFill>
              <a:blip r:embed="rId7" cstate="print"/>
              <a:srcRect/>
              <a:stretch>
                <a:fillRect/>
              </a:stretch>
            </p:blipFill>
            <p:spPr bwMode="auto">
              <a:xfrm>
                <a:off x="5397500" y="5390432"/>
                <a:ext cx="928688" cy="323850"/>
              </a:xfrm>
              <a:prstGeom prst="rect">
                <a:avLst/>
              </a:prstGeom>
              <a:noFill/>
            </p:spPr>
          </p:pic>
          <p:grpSp>
            <p:nvGrpSpPr>
              <p:cNvPr id="45" name="Group 9"/>
              <p:cNvGrpSpPr>
                <a:grpSpLocks/>
              </p:cNvGrpSpPr>
              <p:nvPr/>
            </p:nvGrpSpPr>
            <p:grpSpPr bwMode="auto">
              <a:xfrm>
                <a:off x="6577013" y="5215807"/>
                <a:ext cx="990600" cy="498475"/>
                <a:chOff x="4272" y="2688"/>
                <a:chExt cx="624" cy="314"/>
              </a:xfrm>
            </p:grpSpPr>
            <p:pic>
              <p:nvPicPr>
                <p:cNvPr id="46" name="Picture 10" descr="j0412762[1]"/>
                <p:cNvPicPr>
                  <a:picLocks noChangeAspect="1" noChangeArrowheads="1"/>
                </p:cNvPicPr>
                <p:nvPr/>
              </p:nvPicPr>
              <p:blipFill>
                <a:blip r:embed="rId7" cstate="print"/>
                <a:srcRect/>
                <a:stretch>
                  <a:fillRect/>
                </a:stretch>
              </p:blipFill>
              <p:spPr bwMode="auto">
                <a:xfrm>
                  <a:off x="4272" y="2798"/>
                  <a:ext cx="585" cy="204"/>
                </a:xfrm>
                <a:prstGeom prst="rect">
                  <a:avLst/>
                </a:prstGeom>
                <a:noFill/>
              </p:spPr>
            </p:pic>
            <p:pic>
              <p:nvPicPr>
                <p:cNvPr id="47" name="Picture 11" descr="j0412762[1]"/>
                <p:cNvPicPr>
                  <a:picLocks noChangeAspect="1" noChangeArrowheads="1"/>
                </p:cNvPicPr>
                <p:nvPr/>
              </p:nvPicPr>
              <p:blipFill>
                <a:blip r:embed="rId7" cstate="print"/>
                <a:srcRect/>
                <a:stretch>
                  <a:fillRect/>
                </a:stretch>
              </p:blipFill>
              <p:spPr bwMode="auto">
                <a:xfrm>
                  <a:off x="4311" y="2688"/>
                  <a:ext cx="585" cy="204"/>
                </a:xfrm>
                <a:prstGeom prst="rect">
                  <a:avLst/>
                </a:prstGeom>
                <a:noFill/>
              </p:spPr>
            </p:pic>
          </p:grpSp>
          <p:grpSp>
            <p:nvGrpSpPr>
              <p:cNvPr id="48" name="Group 12"/>
              <p:cNvGrpSpPr>
                <a:grpSpLocks/>
              </p:cNvGrpSpPr>
              <p:nvPr/>
            </p:nvGrpSpPr>
            <p:grpSpPr bwMode="auto">
              <a:xfrm>
                <a:off x="7820025" y="5044357"/>
                <a:ext cx="1019175" cy="669925"/>
                <a:chOff x="4926" y="2580"/>
                <a:chExt cx="642" cy="422"/>
              </a:xfrm>
            </p:grpSpPr>
            <p:pic>
              <p:nvPicPr>
                <p:cNvPr id="49" name="Picture 13" descr="j0412762[1]"/>
                <p:cNvPicPr>
                  <a:picLocks noChangeAspect="1" noChangeArrowheads="1"/>
                </p:cNvPicPr>
                <p:nvPr/>
              </p:nvPicPr>
              <p:blipFill>
                <a:blip r:embed="rId7" cstate="print"/>
                <a:srcRect/>
                <a:stretch>
                  <a:fillRect/>
                </a:stretch>
              </p:blipFill>
              <p:spPr bwMode="auto">
                <a:xfrm>
                  <a:off x="4926" y="2798"/>
                  <a:ext cx="585" cy="204"/>
                </a:xfrm>
                <a:prstGeom prst="rect">
                  <a:avLst/>
                </a:prstGeom>
                <a:noFill/>
              </p:spPr>
            </p:pic>
            <p:pic>
              <p:nvPicPr>
                <p:cNvPr id="50" name="Picture 14" descr="j0412762[1]"/>
                <p:cNvPicPr>
                  <a:picLocks noChangeAspect="1" noChangeArrowheads="1"/>
                </p:cNvPicPr>
                <p:nvPr/>
              </p:nvPicPr>
              <p:blipFill>
                <a:blip r:embed="rId7" cstate="print"/>
                <a:srcRect/>
                <a:stretch>
                  <a:fillRect/>
                </a:stretch>
              </p:blipFill>
              <p:spPr bwMode="auto">
                <a:xfrm>
                  <a:off x="4983" y="2688"/>
                  <a:ext cx="585" cy="204"/>
                </a:xfrm>
                <a:prstGeom prst="rect">
                  <a:avLst/>
                </a:prstGeom>
                <a:noFill/>
              </p:spPr>
            </p:pic>
            <p:pic>
              <p:nvPicPr>
                <p:cNvPr id="51" name="Picture 15" descr="j0412762[1]"/>
                <p:cNvPicPr>
                  <a:picLocks noChangeAspect="1" noChangeArrowheads="1"/>
                </p:cNvPicPr>
                <p:nvPr/>
              </p:nvPicPr>
              <p:blipFill>
                <a:blip r:embed="rId7" cstate="print"/>
                <a:srcRect/>
                <a:stretch>
                  <a:fillRect/>
                </a:stretch>
              </p:blipFill>
              <p:spPr bwMode="auto">
                <a:xfrm>
                  <a:off x="4944" y="2580"/>
                  <a:ext cx="585" cy="204"/>
                </a:xfrm>
                <a:prstGeom prst="rect">
                  <a:avLst/>
                </a:prstGeom>
                <a:noFill/>
              </p:spPr>
            </p:pic>
          </p:grpSp>
          <p:sp>
            <p:nvSpPr>
              <p:cNvPr id="52" name="Text Box 19"/>
              <p:cNvSpPr txBox="1">
                <a:spLocks noChangeArrowheads="1"/>
              </p:cNvSpPr>
              <p:nvPr/>
            </p:nvSpPr>
            <p:spPr bwMode="auto">
              <a:xfrm>
                <a:off x="476250" y="5884144"/>
                <a:ext cx="720069" cy="323165"/>
              </a:xfrm>
              <a:prstGeom prst="rect">
                <a:avLst/>
              </a:prstGeom>
              <a:noFill/>
              <a:ln w="9525" algn="ctr">
                <a:noFill/>
                <a:miter lim="800000"/>
                <a:headEnd/>
                <a:tailEnd/>
              </a:ln>
              <a:effectLst/>
            </p:spPr>
            <p:txBody>
              <a:bodyPr wrap="none">
                <a:spAutoFit/>
              </a:bodyPr>
              <a:lstStyle/>
              <a:p>
                <a:pPr>
                  <a:defRPr/>
                </a:pPr>
                <a:r>
                  <a:rPr lang="en-US" sz="1500" b="1" dirty="0">
                    <a:solidFill>
                      <a:prstClr val="black"/>
                    </a:solidFill>
                    <a:latin typeface="Open Sans" panose="020B0606030504020204" pitchFamily="34" charset="0"/>
                    <a:ea typeface="Open Sans" panose="020B0606030504020204" pitchFamily="34" charset="0"/>
                    <a:cs typeface="Open Sans" panose="020B0606030504020204" pitchFamily="34" charset="0"/>
                  </a:rPr>
                  <a:t>Plane</a:t>
                </a:r>
              </a:p>
            </p:txBody>
          </p:sp>
          <p:sp>
            <p:nvSpPr>
              <p:cNvPr id="53" name="Text Box 20"/>
              <p:cNvSpPr txBox="1">
                <a:spLocks noChangeArrowheads="1"/>
              </p:cNvSpPr>
              <p:nvPr/>
            </p:nvSpPr>
            <p:spPr bwMode="auto">
              <a:xfrm>
                <a:off x="1660525" y="5884144"/>
                <a:ext cx="537327" cy="323165"/>
              </a:xfrm>
              <a:prstGeom prst="rect">
                <a:avLst/>
              </a:prstGeom>
              <a:noFill/>
              <a:ln w="9525" algn="ctr">
                <a:noFill/>
                <a:miter lim="800000"/>
                <a:headEnd/>
                <a:tailEnd/>
              </a:ln>
              <a:effectLst/>
            </p:spPr>
            <p:txBody>
              <a:bodyPr wrap="none">
                <a:spAutoFit/>
              </a:bodyPr>
              <a:lstStyle/>
              <a:p>
                <a:pPr>
                  <a:defRPr/>
                </a:pPr>
                <a:r>
                  <a:rPr lang="en-US" sz="1500" b="1">
                    <a:solidFill>
                      <a:prstClr val="black"/>
                    </a:solidFill>
                    <a:latin typeface="Open Sans" panose="020B0606030504020204" pitchFamily="34" charset="0"/>
                    <a:ea typeface="Open Sans" panose="020B0606030504020204" pitchFamily="34" charset="0"/>
                    <a:cs typeface="Open Sans" panose="020B0606030504020204" pitchFamily="34" charset="0"/>
                  </a:rPr>
                  <a:t>Bus</a:t>
                </a:r>
              </a:p>
            </p:txBody>
          </p:sp>
          <p:sp>
            <p:nvSpPr>
              <p:cNvPr id="54" name="Text Box 21"/>
              <p:cNvSpPr txBox="1">
                <a:spLocks noChangeArrowheads="1"/>
              </p:cNvSpPr>
              <p:nvPr/>
            </p:nvSpPr>
            <p:spPr bwMode="auto">
              <a:xfrm>
                <a:off x="3983038" y="5884144"/>
                <a:ext cx="1122423" cy="323165"/>
              </a:xfrm>
              <a:prstGeom prst="rect">
                <a:avLst/>
              </a:prstGeom>
              <a:noFill/>
              <a:ln w="9525" algn="ctr">
                <a:noFill/>
                <a:miter lim="800000"/>
                <a:headEnd/>
                <a:tailEnd/>
              </a:ln>
              <a:effectLst/>
            </p:spPr>
            <p:txBody>
              <a:bodyPr wrap="none">
                <a:spAutoFit/>
              </a:bodyPr>
              <a:lstStyle/>
              <a:p>
                <a:pPr>
                  <a:defRPr/>
                </a:pPr>
                <a:r>
                  <a:rPr lang="en-US" sz="1500" b="1">
                    <a:solidFill>
                      <a:prstClr val="black"/>
                    </a:solidFill>
                    <a:latin typeface="Open Sans" panose="020B0606030504020204" pitchFamily="34" charset="0"/>
                    <a:ea typeface="Open Sans" panose="020B0606030504020204" pitchFamily="34" charset="0"/>
                    <a:cs typeface="Open Sans" panose="020B0606030504020204" pitchFamily="34" charset="0"/>
                  </a:rPr>
                  <a:t>Mountain</a:t>
                </a:r>
              </a:p>
            </p:txBody>
          </p:sp>
          <p:sp>
            <p:nvSpPr>
              <p:cNvPr id="55" name="Text Box 22"/>
              <p:cNvSpPr txBox="1">
                <a:spLocks noChangeArrowheads="1"/>
              </p:cNvSpPr>
              <p:nvPr/>
            </p:nvSpPr>
            <p:spPr bwMode="auto">
              <a:xfrm>
                <a:off x="2751138" y="5884144"/>
                <a:ext cx="769763" cy="323165"/>
              </a:xfrm>
              <a:prstGeom prst="rect">
                <a:avLst/>
              </a:prstGeom>
              <a:noFill/>
              <a:ln w="9525" algn="ctr">
                <a:noFill/>
                <a:miter lim="800000"/>
                <a:headEnd/>
                <a:tailEnd/>
              </a:ln>
              <a:effectLst/>
            </p:spPr>
            <p:txBody>
              <a:bodyPr wrap="none">
                <a:spAutoFit/>
              </a:bodyPr>
              <a:lstStyle/>
              <a:p>
                <a:pPr>
                  <a:defRPr/>
                </a:pPr>
                <a:r>
                  <a:rPr lang="en-US" sz="1500" b="1">
                    <a:solidFill>
                      <a:prstClr val="black"/>
                    </a:solidFill>
                    <a:latin typeface="Open Sans" panose="020B0606030504020204" pitchFamily="34" charset="0"/>
                    <a:ea typeface="Open Sans" panose="020B0606030504020204" pitchFamily="34" charset="0"/>
                    <a:cs typeface="Open Sans" panose="020B0606030504020204" pitchFamily="34" charset="0"/>
                  </a:rPr>
                  <a:t>Beach</a:t>
                </a:r>
              </a:p>
            </p:txBody>
          </p:sp>
          <p:sp>
            <p:nvSpPr>
              <p:cNvPr id="56" name="Text Box 23"/>
              <p:cNvSpPr txBox="1">
                <a:spLocks noChangeArrowheads="1"/>
              </p:cNvSpPr>
              <p:nvPr/>
            </p:nvSpPr>
            <p:spPr bwMode="auto">
              <a:xfrm>
                <a:off x="5499100" y="5884144"/>
                <a:ext cx="679994" cy="323165"/>
              </a:xfrm>
              <a:prstGeom prst="rect">
                <a:avLst/>
              </a:prstGeom>
              <a:noFill/>
              <a:ln w="9525" algn="ctr">
                <a:noFill/>
                <a:miter lim="800000"/>
                <a:headEnd/>
                <a:tailEnd/>
              </a:ln>
              <a:effectLst/>
            </p:spPr>
            <p:txBody>
              <a:bodyPr wrap="none">
                <a:spAutoFit/>
              </a:bodyPr>
              <a:lstStyle/>
              <a:p>
                <a:pPr>
                  <a:defRPr/>
                </a:pPr>
                <a:r>
                  <a:rPr lang="en-US" sz="1500" b="1" dirty="0">
                    <a:solidFill>
                      <a:prstClr val="black"/>
                    </a:solidFill>
                    <a:latin typeface="Open Sans" panose="020B0606030504020204" pitchFamily="34" charset="0"/>
                    <a:ea typeface="Open Sans" panose="020B0606030504020204" pitchFamily="34" charset="0"/>
                    <a:cs typeface="Open Sans" panose="020B0606030504020204" pitchFamily="34" charset="0"/>
                  </a:rPr>
                  <a:t>450 €</a:t>
                </a:r>
              </a:p>
            </p:txBody>
          </p:sp>
          <p:sp>
            <p:nvSpPr>
              <p:cNvPr id="57" name="Text Box 24"/>
              <p:cNvSpPr txBox="1">
                <a:spLocks noChangeArrowheads="1"/>
              </p:cNvSpPr>
              <p:nvPr/>
            </p:nvSpPr>
            <p:spPr bwMode="auto">
              <a:xfrm>
                <a:off x="6721475" y="5884144"/>
                <a:ext cx="679994" cy="323165"/>
              </a:xfrm>
              <a:prstGeom prst="rect">
                <a:avLst/>
              </a:prstGeom>
              <a:noFill/>
              <a:ln w="9525" algn="ctr">
                <a:noFill/>
                <a:miter lim="800000"/>
                <a:headEnd/>
                <a:tailEnd/>
              </a:ln>
              <a:effectLst/>
            </p:spPr>
            <p:txBody>
              <a:bodyPr wrap="none">
                <a:spAutoFit/>
              </a:bodyPr>
              <a:lstStyle/>
              <a:p>
                <a:pPr>
                  <a:defRPr/>
                </a:pPr>
                <a:r>
                  <a:rPr lang="en-US" sz="1500" b="1">
                    <a:solidFill>
                      <a:prstClr val="black"/>
                    </a:solidFill>
                    <a:latin typeface="Open Sans" panose="020B0606030504020204" pitchFamily="34" charset="0"/>
                    <a:ea typeface="Open Sans" panose="020B0606030504020204" pitchFamily="34" charset="0"/>
                    <a:cs typeface="Open Sans" panose="020B0606030504020204" pitchFamily="34" charset="0"/>
                  </a:rPr>
                  <a:t>600 €</a:t>
                </a:r>
              </a:p>
            </p:txBody>
          </p:sp>
          <p:sp>
            <p:nvSpPr>
              <p:cNvPr id="58" name="Text Box 25"/>
              <p:cNvSpPr txBox="1">
                <a:spLocks noChangeArrowheads="1"/>
              </p:cNvSpPr>
              <p:nvPr/>
            </p:nvSpPr>
            <p:spPr bwMode="auto">
              <a:xfrm>
                <a:off x="7943850" y="5884144"/>
                <a:ext cx="679994" cy="323165"/>
              </a:xfrm>
              <a:prstGeom prst="rect">
                <a:avLst/>
              </a:prstGeom>
              <a:noFill/>
              <a:ln w="9525" algn="ctr">
                <a:noFill/>
                <a:miter lim="800000"/>
                <a:headEnd/>
                <a:tailEnd/>
              </a:ln>
              <a:effectLst/>
            </p:spPr>
            <p:txBody>
              <a:bodyPr wrap="none">
                <a:spAutoFit/>
              </a:bodyPr>
              <a:lstStyle/>
              <a:p>
                <a:pPr>
                  <a:defRPr/>
                </a:pPr>
                <a:r>
                  <a:rPr lang="en-US" sz="1500" b="1">
                    <a:solidFill>
                      <a:prstClr val="black"/>
                    </a:solidFill>
                    <a:latin typeface="Open Sans" panose="020B0606030504020204" pitchFamily="34" charset="0"/>
                    <a:ea typeface="Open Sans" panose="020B0606030504020204" pitchFamily="34" charset="0"/>
                    <a:cs typeface="Open Sans" panose="020B0606030504020204" pitchFamily="34" charset="0"/>
                  </a:rPr>
                  <a:t>800 €</a:t>
                </a:r>
              </a:p>
            </p:txBody>
          </p:sp>
        </p:grpSp>
      </p:grpSp>
    </p:spTree>
    <p:extLst>
      <p:ext uri="{BB962C8B-B14F-4D97-AF65-F5344CB8AC3E}">
        <p14:creationId xmlns:p14="http://schemas.microsoft.com/office/powerpoint/2010/main" val="92336414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Products are bundles of attribute levels</a:t>
            </a:r>
          </a:p>
        </p:txBody>
      </p:sp>
      <p:sp>
        <p:nvSpPr>
          <p:cNvPr id="3" name="Content Placeholder 2"/>
          <p:cNvSpPr>
            <a:spLocks noGrp="1"/>
          </p:cNvSpPr>
          <p:nvPr>
            <p:ph idx="1"/>
          </p:nvPr>
        </p:nvSpPr>
        <p:spPr>
          <a:xfrm>
            <a:off x="94343" y="685800"/>
            <a:ext cx="11988800" cy="6313714"/>
          </a:xfrm>
        </p:spPr>
        <p:txBody>
          <a:bodyPr>
            <a:normAutofit fontScale="85000" lnSpcReduction="20000"/>
          </a:bodyPr>
          <a:lstStyle/>
          <a:p>
            <a:pPr>
              <a:buFontTx/>
              <a:buNone/>
            </a:pPr>
            <a:r>
              <a:rPr lang="en-US" b="1" dirty="0"/>
              <a:t>A </a:t>
            </a:r>
            <a:r>
              <a:rPr lang="en-US" b="1" dirty="0">
                <a:solidFill>
                  <a:srgbClr val="FF0000"/>
                </a:solidFill>
              </a:rPr>
              <a:t>product </a:t>
            </a:r>
            <a:r>
              <a:rPr lang="en-US" dirty="0">
                <a:solidFill>
                  <a:srgbClr val="FF0000"/>
                </a:solidFill>
              </a:rPr>
              <a:t>profile </a:t>
            </a:r>
            <a:r>
              <a:rPr lang="en-US" b="1" dirty="0"/>
              <a:t>is simply a bundle (combination) of attributes at different levels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b="1" dirty="0">
                <a:solidFill>
                  <a:srgbClr val="0153A5"/>
                </a:solidFill>
              </a:rPr>
              <a:t>Product 1</a:t>
            </a:r>
            <a:r>
              <a:rPr lang="en-US" dirty="0"/>
              <a:t>	Beach, by Plane, for 450 €</a:t>
            </a:r>
          </a:p>
          <a:p>
            <a:r>
              <a:rPr lang="en-US" b="1" dirty="0">
                <a:solidFill>
                  <a:srgbClr val="0153A5"/>
                </a:solidFill>
              </a:rPr>
              <a:t>Product 2</a:t>
            </a:r>
            <a:r>
              <a:rPr lang="en-US" dirty="0"/>
              <a:t>	Mountain, by Plane, for 600 €</a:t>
            </a:r>
          </a:p>
          <a:p>
            <a:r>
              <a:rPr lang="en-US" b="1" dirty="0">
                <a:solidFill>
                  <a:srgbClr val="0153A5"/>
                </a:solidFill>
              </a:rPr>
              <a:t>Product 3</a:t>
            </a:r>
            <a:r>
              <a:rPr lang="en-US" dirty="0"/>
              <a:t>	Beach, by Bus, for 800 €</a:t>
            </a:r>
          </a:p>
          <a:p>
            <a:r>
              <a:rPr lang="en-US" dirty="0"/>
              <a:t>Etc.</a:t>
            </a:r>
          </a:p>
          <a:p>
            <a:pPr>
              <a:buFontTx/>
              <a:buNone/>
            </a:pPr>
            <a:endParaRPr lang="en-US" dirty="0"/>
          </a:p>
          <a:p>
            <a:pPr>
              <a:buFontTx/>
              <a:buNone/>
            </a:pPr>
            <a:r>
              <a:rPr lang="en-US" b="1" dirty="0">
                <a:solidFill>
                  <a:srgbClr val="FF0000"/>
                </a:solidFill>
              </a:rPr>
              <a:t>2 </a:t>
            </a:r>
            <a:r>
              <a:rPr lang="en-US" b="1" dirty="0">
                <a:solidFill>
                  <a:srgbClr val="FF0000"/>
                </a:solidFill>
                <a:sym typeface="Symbol" pitchFamily="18" charset="2"/>
              </a:rPr>
              <a:t> 2  3 = 12</a:t>
            </a:r>
            <a:r>
              <a:rPr lang="en-US" b="1" dirty="0">
                <a:sym typeface="Symbol" pitchFamily="18" charset="2"/>
              </a:rPr>
              <a:t> different products</a:t>
            </a:r>
            <a:r>
              <a:rPr lang="en-US" dirty="0">
                <a:sym typeface="Symbol" pitchFamily="18" charset="2"/>
              </a:rPr>
              <a:t> (and nothing more!)</a:t>
            </a:r>
            <a:endParaRPr lang="en-US" dirty="0"/>
          </a:p>
        </p:txBody>
      </p:sp>
      <p:grpSp>
        <p:nvGrpSpPr>
          <p:cNvPr id="59" name="Group 58"/>
          <p:cNvGrpSpPr/>
          <p:nvPr/>
        </p:nvGrpSpPr>
        <p:grpSpPr>
          <a:xfrm>
            <a:off x="1040657" y="1094509"/>
            <a:ext cx="8658513" cy="2900547"/>
            <a:chOff x="477983" y="1974273"/>
            <a:chExt cx="7969826" cy="2182090"/>
          </a:xfrm>
        </p:grpSpPr>
        <p:sp>
          <p:nvSpPr>
            <p:cNvPr id="25" name="Rounded Rectangle 24"/>
            <p:cNvSpPr/>
            <p:nvPr/>
          </p:nvSpPr>
          <p:spPr>
            <a:xfrm>
              <a:off x="5879837" y="2138506"/>
              <a:ext cx="1481428" cy="328463"/>
            </a:xfrm>
            <a:prstGeom prst="roundRect">
              <a:avLst>
                <a:gd name="adj" fmla="val 50000"/>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1400" dirty="0">
                  <a:solidFill>
                    <a:prstClr val="white"/>
                  </a:solidFill>
                  <a:latin typeface="Open Sans" panose="020B0606030504020204" pitchFamily="34" charset="0"/>
                  <a:ea typeface="Open Sans" panose="020B0606030504020204" pitchFamily="34" charset="0"/>
                  <a:cs typeface="Open Sans" panose="020B0606030504020204" pitchFamily="34" charset="0"/>
                </a:rPr>
                <a:t>Budget</a:t>
              </a:r>
            </a:p>
          </p:txBody>
        </p:sp>
        <p:sp>
          <p:nvSpPr>
            <p:cNvPr id="26" name="Rounded Rectangle 25"/>
            <p:cNvSpPr/>
            <p:nvPr/>
          </p:nvSpPr>
          <p:spPr>
            <a:xfrm>
              <a:off x="987135" y="2116208"/>
              <a:ext cx="1684243" cy="328463"/>
            </a:xfrm>
            <a:prstGeom prst="roundRect">
              <a:avLst>
                <a:gd name="adj" fmla="val 50000"/>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white"/>
                  </a:solidFill>
                  <a:latin typeface="Open Sans" panose="020B0606030504020204" pitchFamily="34" charset="0"/>
                  <a:ea typeface="Open Sans" panose="020B0606030504020204" pitchFamily="34" charset="0"/>
                  <a:cs typeface="Open Sans" panose="020B0606030504020204" pitchFamily="34" charset="0"/>
                </a:rPr>
                <a:t>Transportation</a:t>
              </a:r>
              <a:endParaRPr lang="en-US"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27" name="Rounded Rectangle 26"/>
            <p:cNvSpPr/>
            <p:nvPr/>
          </p:nvSpPr>
          <p:spPr>
            <a:xfrm>
              <a:off x="3250006" y="2116208"/>
              <a:ext cx="1599239" cy="328463"/>
            </a:xfrm>
            <a:prstGeom prst="roundRect">
              <a:avLst>
                <a:gd name="adj" fmla="val 50000"/>
              </a:avLst>
            </a:prstGeom>
            <a:solidFill>
              <a:schemeClr val="accent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1400" dirty="0">
                  <a:solidFill>
                    <a:prstClr val="white"/>
                  </a:solidFill>
                  <a:latin typeface="Open Sans" panose="020B0606030504020204" pitchFamily="34" charset="0"/>
                  <a:ea typeface="Open Sans" panose="020B0606030504020204" pitchFamily="34" charset="0"/>
                  <a:cs typeface="Open Sans" panose="020B0606030504020204" pitchFamily="34" charset="0"/>
                </a:rPr>
                <a:t>Destination</a:t>
              </a:r>
            </a:p>
          </p:txBody>
        </p:sp>
        <p:grpSp>
          <p:nvGrpSpPr>
            <p:cNvPr id="55" name="Group 54"/>
            <p:cNvGrpSpPr/>
            <p:nvPr/>
          </p:nvGrpSpPr>
          <p:grpSpPr>
            <a:xfrm>
              <a:off x="1154321" y="2493818"/>
              <a:ext cx="1014476" cy="739534"/>
              <a:chOff x="1154321" y="2283388"/>
              <a:chExt cx="1014476" cy="1033092"/>
            </a:xfrm>
          </p:grpSpPr>
          <p:cxnSp>
            <p:nvCxnSpPr>
              <p:cNvPr id="28" name="AutoShape 31"/>
              <p:cNvCxnSpPr>
                <a:cxnSpLocks noChangeShapeType="1"/>
              </p:cNvCxnSpPr>
              <p:nvPr/>
            </p:nvCxnSpPr>
            <p:spPr bwMode="auto">
              <a:xfrm flipH="1">
                <a:off x="1154321" y="2283389"/>
                <a:ext cx="644262" cy="1033091"/>
              </a:xfrm>
              <a:prstGeom prst="straightConnector1">
                <a:avLst/>
              </a:prstGeom>
              <a:noFill/>
              <a:ln w="12700">
                <a:solidFill>
                  <a:schemeClr val="tx1"/>
                </a:solidFill>
                <a:prstDash val="dash"/>
                <a:round/>
                <a:headEnd/>
                <a:tailEnd type="triangle" w="med" len="med"/>
              </a:ln>
              <a:effectLst/>
            </p:spPr>
          </p:cxnSp>
          <p:cxnSp>
            <p:nvCxnSpPr>
              <p:cNvPr id="29" name="AutoShape 32"/>
              <p:cNvCxnSpPr>
                <a:cxnSpLocks noChangeShapeType="1"/>
              </p:cNvCxnSpPr>
              <p:nvPr/>
            </p:nvCxnSpPr>
            <p:spPr bwMode="auto">
              <a:xfrm>
                <a:off x="1798582" y="2283388"/>
                <a:ext cx="370215" cy="837643"/>
              </a:xfrm>
              <a:prstGeom prst="straightConnector1">
                <a:avLst/>
              </a:prstGeom>
              <a:noFill/>
              <a:ln w="12700">
                <a:solidFill>
                  <a:schemeClr val="tx1"/>
                </a:solidFill>
                <a:prstDash val="dash"/>
                <a:round/>
                <a:headEnd/>
                <a:tailEnd type="triangle" w="med" len="med"/>
              </a:ln>
              <a:effectLst/>
            </p:spPr>
          </p:cxnSp>
        </p:grpSp>
        <p:grpSp>
          <p:nvGrpSpPr>
            <p:cNvPr id="57" name="Group 56"/>
            <p:cNvGrpSpPr/>
            <p:nvPr/>
          </p:nvGrpSpPr>
          <p:grpSpPr>
            <a:xfrm>
              <a:off x="5677581" y="2514599"/>
              <a:ext cx="2028951" cy="783904"/>
              <a:chOff x="5677581" y="2283388"/>
              <a:chExt cx="2028951" cy="1098243"/>
            </a:xfrm>
          </p:grpSpPr>
          <p:cxnSp>
            <p:nvCxnSpPr>
              <p:cNvPr id="30" name="AutoShape 35"/>
              <p:cNvCxnSpPr>
                <a:cxnSpLocks noChangeShapeType="1"/>
              </p:cNvCxnSpPr>
              <p:nvPr/>
            </p:nvCxnSpPr>
            <p:spPr bwMode="auto">
              <a:xfrm flipH="1">
                <a:off x="5677581" y="2283389"/>
                <a:ext cx="853284" cy="1098242"/>
              </a:xfrm>
              <a:prstGeom prst="straightConnector1">
                <a:avLst/>
              </a:prstGeom>
              <a:noFill/>
              <a:ln w="12700">
                <a:solidFill>
                  <a:schemeClr val="tx1"/>
                </a:solidFill>
                <a:prstDash val="dash"/>
                <a:round/>
                <a:headEnd/>
                <a:tailEnd type="triangle" w="med" len="med"/>
              </a:ln>
              <a:effectLst/>
            </p:spPr>
          </p:cxnSp>
          <p:cxnSp>
            <p:nvCxnSpPr>
              <p:cNvPr id="31" name="AutoShape 36"/>
              <p:cNvCxnSpPr>
                <a:cxnSpLocks noChangeShapeType="1"/>
              </p:cNvCxnSpPr>
              <p:nvPr/>
            </p:nvCxnSpPr>
            <p:spPr bwMode="auto">
              <a:xfrm>
                <a:off x="6530865" y="2283389"/>
                <a:ext cx="49506" cy="1014478"/>
              </a:xfrm>
              <a:prstGeom prst="straightConnector1">
                <a:avLst/>
              </a:prstGeom>
              <a:noFill/>
              <a:ln w="12700">
                <a:solidFill>
                  <a:schemeClr val="tx1"/>
                </a:solidFill>
                <a:prstDash val="dash"/>
                <a:round/>
                <a:headEnd/>
                <a:tailEnd type="triangle" w="med" len="med"/>
              </a:ln>
              <a:effectLst/>
            </p:spPr>
          </p:cxnSp>
          <p:cxnSp>
            <p:nvCxnSpPr>
              <p:cNvPr id="32" name="AutoShape 37"/>
              <p:cNvCxnSpPr>
                <a:cxnSpLocks noChangeShapeType="1"/>
              </p:cNvCxnSpPr>
              <p:nvPr/>
            </p:nvCxnSpPr>
            <p:spPr bwMode="auto">
              <a:xfrm>
                <a:off x="6530863" y="2283388"/>
                <a:ext cx="1175669" cy="846950"/>
              </a:xfrm>
              <a:prstGeom prst="straightConnector1">
                <a:avLst/>
              </a:prstGeom>
              <a:noFill/>
              <a:ln w="12700">
                <a:solidFill>
                  <a:schemeClr val="tx1"/>
                </a:solidFill>
                <a:prstDash val="dash"/>
                <a:round/>
                <a:headEnd/>
                <a:tailEnd type="triangle" w="med" len="med"/>
              </a:ln>
              <a:effectLst/>
            </p:spPr>
          </p:cxnSp>
        </p:grpSp>
        <p:grpSp>
          <p:nvGrpSpPr>
            <p:cNvPr id="56" name="Group 55"/>
            <p:cNvGrpSpPr/>
            <p:nvPr/>
          </p:nvGrpSpPr>
          <p:grpSpPr>
            <a:xfrm>
              <a:off x="3381438" y="2493817"/>
              <a:ext cx="1046533" cy="441706"/>
              <a:chOff x="3381438" y="2283388"/>
              <a:chExt cx="1046533" cy="735263"/>
            </a:xfrm>
          </p:grpSpPr>
          <p:cxnSp>
            <p:nvCxnSpPr>
              <p:cNvPr id="33" name="AutoShape 31"/>
              <p:cNvCxnSpPr>
                <a:cxnSpLocks noChangeShapeType="1"/>
              </p:cNvCxnSpPr>
              <p:nvPr/>
            </p:nvCxnSpPr>
            <p:spPr bwMode="auto">
              <a:xfrm rot="5400000">
                <a:off x="3275441" y="2389386"/>
                <a:ext cx="735262" cy="523268"/>
              </a:xfrm>
              <a:prstGeom prst="straightConnector1">
                <a:avLst/>
              </a:prstGeom>
              <a:noFill/>
              <a:ln w="12700">
                <a:solidFill>
                  <a:schemeClr val="tx1"/>
                </a:solidFill>
                <a:prstDash val="dash"/>
                <a:round/>
                <a:headEnd/>
                <a:tailEnd type="triangle" w="med" len="med"/>
              </a:ln>
              <a:effectLst/>
            </p:spPr>
          </p:cxnSp>
          <p:cxnSp>
            <p:nvCxnSpPr>
              <p:cNvPr id="34" name="AutoShape 32"/>
              <p:cNvCxnSpPr>
                <a:cxnSpLocks noChangeShapeType="1"/>
              </p:cNvCxnSpPr>
              <p:nvPr/>
            </p:nvCxnSpPr>
            <p:spPr bwMode="auto">
              <a:xfrm rot="16200000" flipH="1">
                <a:off x="3798707" y="2389386"/>
                <a:ext cx="735262" cy="523266"/>
              </a:xfrm>
              <a:prstGeom prst="straightConnector1">
                <a:avLst/>
              </a:prstGeom>
              <a:noFill/>
              <a:ln w="12700">
                <a:solidFill>
                  <a:schemeClr val="tx1"/>
                </a:solidFill>
                <a:prstDash val="dash"/>
                <a:round/>
                <a:headEnd/>
                <a:tailEnd type="triangle" w="med" len="med"/>
              </a:ln>
              <a:effectLst/>
            </p:spPr>
          </p:cxnSp>
        </p:grpSp>
        <p:grpSp>
          <p:nvGrpSpPr>
            <p:cNvPr id="35" name="Group 34"/>
            <p:cNvGrpSpPr/>
            <p:nvPr/>
          </p:nvGrpSpPr>
          <p:grpSpPr>
            <a:xfrm>
              <a:off x="626918" y="3006236"/>
              <a:ext cx="7644246" cy="1074437"/>
              <a:chOff x="304800" y="4837982"/>
              <a:chExt cx="8534400" cy="1199552"/>
            </a:xfrm>
          </p:grpSpPr>
          <p:pic>
            <p:nvPicPr>
              <p:cNvPr id="36" name="Picture 4" descr="j0433887[1]"/>
              <p:cNvPicPr>
                <a:picLocks noChangeAspect="1" noChangeArrowheads="1"/>
              </p:cNvPicPr>
              <p:nvPr/>
            </p:nvPicPr>
            <p:blipFill>
              <a:blip r:embed="rId3" cstate="print"/>
              <a:srcRect/>
              <a:stretch>
                <a:fillRect/>
              </a:stretch>
            </p:blipFill>
            <p:spPr bwMode="auto">
              <a:xfrm>
                <a:off x="1633538" y="5018957"/>
                <a:ext cx="695325" cy="695325"/>
              </a:xfrm>
              <a:prstGeom prst="rect">
                <a:avLst/>
              </a:prstGeom>
              <a:noFill/>
            </p:spPr>
          </p:pic>
          <p:pic>
            <p:nvPicPr>
              <p:cNvPr id="37" name="Picture 5" descr="j0388676[1]"/>
              <p:cNvPicPr>
                <a:picLocks noChangeAspect="1" noChangeArrowheads="1"/>
              </p:cNvPicPr>
              <p:nvPr/>
            </p:nvPicPr>
            <p:blipFill>
              <a:blip r:embed="rId4" cstate="print"/>
              <a:srcRect/>
              <a:stretch>
                <a:fillRect/>
              </a:stretch>
            </p:blipFill>
            <p:spPr bwMode="auto">
              <a:xfrm>
                <a:off x="304800" y="5252319"/>
                <a:ext cx="1077913" cy="228600"/>
              </a:xfrm>
              <a:prstGeom prst="rect">
                <a:avLst/>
              </a:prstGeom>
              <a:noFill/>
            </p:spPr>
          </p:pic>
          <p:pic>
            <p:nvPicPr>
              <p:cNvPr id="38" name="Picture 6"/>
              <p:cNvPicPr>
                <a:picLocks noChangeAspect="1" noChangeArrowheads="1"/>
              </p:cNvPicPr>
              <p:nvPr/>
            </p:nvPicPr>
            <p:blipFill>
              <a:blip r:embed="rId5" cstate="print"/>
              <a:srcRect/>
              <a:stretch>
                <a:fillRect/>
              </a:stretch>
            </p:blipFill>
            <p:spPr bwMode="auto">
              <a:xfrm>
                <a:off x="2581275" y="4860207"/>
                <a:ext cx="1143000" cy="854075"/>
              </a:xfrm>
              <a:prstGeom prst="rect">
                <a:avLst/>
              </a:prstGeom>
              <a:noFill/>
              <a:ln w="12700">
                <a:noFill/>
                <a:miter lim="800000"/>
                <a:headEnd type="none" w="sm" len="sm"/>
                <a:tailEnd type="none" w="sm" len="sm"/>
              </a:ln>
              <a:effectLst/>
            </p:spPr>
          </p:pic>
          <p:pic>
            <p:nvPicPr>
              <p:cNvPr id="39" name="Picture 7"/>
              <p:cNvPicPr>
                <a:picLocks noChangeAspect="1" noChangeArrowheads="1"/>
              </p:cNvPicPr>
              <p:nvPr/>
            </p:nvPicPr>
            <p:blipFill>
              <a:blip r:embed="rId6" cstate="print"/>
              <a:srcRect/>
              <a:stretch>
                <a:fillRect/>
              </a:stretch>
            </p:blipFill>
            <p:spPr bwMode="auto">
              <a:xfrm>
                <a:off x="3975100" y="4837982"/>
                <a:ext cx="1169988" cy="876300"/>
              </a:xfrm>
              <a:prstGeom prst="rect">
                <a:avLst/>
              </a:prstGeom>
              <a:noFill/>
              <a:ln w="12700">
                <a:noFill/>
                <a:miter lim="800000"/>
                <a:headEnd type="none" w="sm" len="sm"/>
                <a:tailEnd type="none" w="sm" len="sm"/>
              </a:ln>
              <a:effectLst/>
            </p:spPr>
          </p:pic>
          <p:pic>
            <p:nvPicPr>
              <p:cNvPr id="40" name="Picture 8" descr="j0412762[1]"/>
              <p:cNvPicPr>
                <a:picLocks noChangeAspect="1" noChangeArrowheads="1"/>
              </p:cNvPicPr>
              <p:nvPr/>
            </p:nvPicPr>
            <p:blipFill>
              <a:blip r:embed="rId7" cstate="print"/>
              <a:srcRect/>
              <a:stretch>
                <a:fillRect/>
              </a:stretch>
            </p:blipFill>
            <p:spPr bwMode="auto">
              <a:xfrm>
                <a:off x="5397500" y="5390432"/>
                <a:ext cx="928688" cy="323850"/>
              </a:xfrm>
              <a:prstGeom prst="rect">
                <a:avLst/>
              </a:prstGeom>
              <a:noFill/>
            </p:spPr>
          </p:pic>
          <p:grpSp>
            <p:nvGrpSpPr>
              <p:cNvPr id="41" name="Group 9"/>
              <p:cNvGrpSpPr>
                <a:grpSpLocks/>
              </p:cNvGrpSpPr>
              <p:nvPr/>
            </p:nvGrpSpPr>
            <p:grpSpPr bwMode="auto">
              <a:xfrm>
                <a:off x="6577013" y="5215807"/>
                <a:ext cx="990600" cy="498475"/>
                <a:chOff x="4272" y="2688"/>
                <a:chExt cx="624" cy="314"/>
              </a:xfrm>
            </p:grpSpPr>
            <p:pic>
              <p:nvPicPr>
                <p:cNvPr id="53" name="Picture 10" descr="j0412762[1]"/>
                <p:cNvPicPr>
                  <a:picLocks noChangeAspect="1" noChangeArrowheads="1"/>
                </p:cNvPicPr>
                <p:nvPr/>
              </p:nvPicPr>
              <p:blipFill>
                <a:blip r:embed="rId7" cstate="print"/>
                <a:srcRect/>
                <a:stretch>
                  <a:fillRect/>
                </a:stretch>
              </p:blipFill>
              <p:spPr bwMode="auto">
                <a:xfrm>
                  <a:off x="4272" y="2798"/>
                  <a:ext cx="585" cy="204"/>
                </a:xfrm>
                <a:prstGeom prst="rect">
                  <a:avLst/>
                </a:prstGeom>
                <a:noFill/>
              </p:spPr>
            </p:pic>
            <p:pic>
              <p:nvPicPr>
                <p:cNvPr id="54" name="Picture 11" descr="j0412762[1]"/>
                <p:cNvPicPr>
                  <a:picLocks noChangeAspect="1" noChangeArrowheads="1"/>
                </p:cNvPicPr>
                <p:nvPr/>
              </p:nvPicPr>
              <p:blipFill>
                <a:blip r:embed="rId7" cstate="print"/>
                <a:srcRect/>
                <a:stretch>
                  <a:fillRect/>
                </a:stretch>
              </p:blipFill>
              <p:spPr bwMode="auto">
                <a:xfrm>
                  <a:off x="4311" y="2688"/>
                  <a:ext cx="585" cy="204"/>
                </a:xfrm>
                <a:prstGeom prst="rect">
                  <a:avLst/>
                </a:prstGeom>
                <a:noFill/>
              </p:spPr>
            </p:pic>
          </p:grpSp>
          <p:grpSp>
            <p:nvGrpSpPr>
              <p:cNvPr id="42" name="Group 12"/>
              <p:cNvGrpSpPr>
                <a:grpSpLocks/>
              </p:cNvGrpSpPr>
              <p:nvPr/>
            </p:nvGrpSpPr>
            <p:grpSpPr bwMode="auto">
              <a:xfrm>
                <a:off x="7820025" y="5044357"/>
                <a:ext cx="1019175" cy="669925"/>
                <a:chOff x="4926" y="2580"/>
                <a:chExt cx="642" cy="422"/>
              </a:xfrm>
            </p:grpSpPr>
            <p:pic>
              <p:nvPicPr>
                <p:cNvPr id="50" name="Picture 13" descr="j0412762[1]"/>
                <p:cNvPicPr>
                  <a:picLocks noChangeAspect="1" noChangeArrowheads="1"/>
                </p:cNvPicPr>
                <p:nvPr/>
              </p:nvPicPr>
              <p:blipFill>
                <a:blip r:embed="rId7" cstate="print"/>
                <a:srcRect/>
                <a:stretch>
                  <a:fillRect/>
                </a:stretch>
              </p:blipFill>
              <p:spPr bwMode="auto">
                <a:xfrm>
                  <a:off x="4926" y="2798"/>
                  <a:ext cx="585" cy="204"/>
                </a:xfrm>
                <a:prstGeom prst="rect">
                  <a:avLst/>
                </a:prstGeom>
                <a:noFill/>
              </p:spPr>
            </p:pic>
            <p:pic>
              <p:nvPicPr>
                <p:cNvPr id="51" name="Picture 14" descr="j0412762[1]"/>
                <p:cNvPicPr>
                  <a:picLocks noChangeAspect="1" noChangeArrowheads="1"/>
                </p:cNvPicPr>
                <p:nvPr/>
              </p:nvPicPr>
              <p:blipFill>
                <a:blip r:embed="rId7" cstate="print"/>
                <a:srcRect/>
                <a:stretch>
                  <a:fillRect/>
                </a:stretch>
              </p:blipFill>
              <p:spPr bwMode="auto">
                <a:xfrm>
                  <a:off x="4983" y="2688"/>
                  <a:ext cx="585" cy="204"/>
                </a:xfrm>
                <a:prstGeom prst="rect">
                  <a:avLst/>
                </a:prstGeom>
                <a:noFill/>
              </p:spPr>
            </p:pic>
            <p:pic>
              <p:nvPicPr>
                <p:cNvPr id="52" name="Picture 15" descr="j0412762[1]"/>
                <p:cNvPicPr>
                  <a:picLocks noChangeAspect="1" noChangeArrowheads="1"/>
                </p:cNvPicPr>
                <p:nvPr/>
              </p:nvPicPr>
              <p:blipFill>
                <a:blip r:embed="rId7" cstate="print"/>
                <a:srcRect/>
                <a:stretch>
                  <a:fillRect/>
                </a:stretch>
              </p:blipFill>
              <p:spPr bwMode="auto">
                <a:xfrm>
                  <a:off x="4944" y="2580"/>
                  <a:ext cx="585" cy="204"/>
                </a:xfrm>
                <a:prstGeom prst="rect">
                  <a:avLst/>
                </a:prstGeom>
                <a:noFill/>
              </p:spPr>
            </p:pic>
          </p:grpSp>
          <p:sp>
            <p:nvSpPr>
              <p:cNvPr id="43" name="Text Box 19"/>
              <p:cNvSpPr txBox="1">
                <a:spLocks noChangeArrowheads="1"/>
              </p:cNvSpPr>
              <p:nvPr/>
            </p:nvSpPr>
            <p:spPr bwMode="auto">
              <a:xfrm>
                <a:off x="476250" y="5728278"/>
                <a:ext cx="650008" cy="309255"/>
              </a:xfrm>
              <a:prstGeom prst="rect">
                <a:avLst/>
              </a:prstGeom>
              <a:noFill/>
              <a:ln w="9525" algn="ctr">
                <a:noFill/>
                <a:miter lim="800000"/>
                <a:headEnd/>
                <a:tailEnd/>
              </a:ln>
              <a:effectLst/>
            </p:spPr>
            <p:txBody>
              <a:bodyPr wrap="none">
                <a:spAutoFit/>
              </a:bodyPr>
              <a:lstStyle/>
              <a:p>
                <a:pPr>
                  <a:defRPr/>
                </a:pPr>
                <a:r>
                  <a:rPr lang="en-US" sz="1200" dirty="0">
                    <a:solidFill>
                      <a:prstClr val="black"/>
                    </a:solidFill>
                    <a:latin typeface="Open Sans" panose="020B0606030504020204" pitchFamily="34" charset="0"/>
                    <a:ea typeface="Open Sans" panose="020B0606030504020204" pitchFamily="34" charset="0"/>
                    <a:cs typeface="Open Sans" panose="020B0606030504020204" pitchFamily="34" charset="0"/>
                  </a:rPr>
                  <a:t>Plane</a:t>
                </a:r>
              </a:p>
            </p:txBody>
          </p:sp>
          <p:sp>
            <p:nvSpPr>
              <p:cNvPr id="44" name="Text Box 20"/>
              <p:cNvSpPr txBox="1">
                <a:spLocks noChangeArrowheads="1"/>
              </p:cNvSpPr>
              <p:nvPr/>
            </p:nvSpPr>
            <p:spPr bwMode="auto">
              <a:xfrm>
                <a:off x="1660525" y="5728279"/>
                <a:ext cx="505045" cy="309255"/>
              </a:xfrm>
              <a:prstGeom prst="rect">
                <a:avLst/>
              </a:prstGeom>
              <a:noFill/>
              <a:ln w="9525" algn="ctr">
                <a:noFill/>
                <a:miter lim="800000"/>
                <a:headEnd/>
                <a:tailEnd/>
              </a:ln>
              <a:effectLst/>
            </p:spPr>
            <p:txBody>
              <a:bodyPr wrap="none">
                <a:spAutoFit/>
              </a:bodyPr>
              <a:lstStyle/>
              <a:p>
                <a:pPr>
                  <a:defRPr/>
                </a:pPr>
                <a:r>
                  <a:rPr lang="en-US" sz="1200">
                    <a:solidFill>
                      <a:prstClr val="black"/>
                    </a:solidFill>
                    <a:latin typeface="Open Sans" panose="020B0606030504020204" pitchFamily="34" charset="0"/>
                    <a:ea typeface="Open Sans" panose="020B0606030504020204" pitchFamily="34" charset="0"/>
                    <a:cs typeface="Open Sans" panose="020B0606030504020204" pitchFamily="34" charset="0"/>
                  </a:rPr>
                  <a:t>Bus</a:t>
                </a:r>
              </a:p>
            </p:txBody>
          </p:sp>
          <p:sp>
            <p:nvSpPr>
              <p:cNvPr id="45" name="Text Box 21"/>
              <p:cNvSpPr txBox="1">
                <a:spLocks noChangeArrowheads="1"/>
              </p:cNvSpPr>
              <p:nvPr/>
            </p:nvSpPr>
            <p:spPr bwMode="auto">
              <a:xfrm>
                <a:off x="3983038" y="5728279"/>
                <a:ext cx="981097" cy="309255"/>
              </a:xfrm>
              <a:prstGeom prst="rect">
                <a:avLst/>
              </a:prstGeom>
              <a:noFill/>
              <a:ln w="9525" algn="ctr">
                <a:noFill/>
                <a:miter lim="800000"/>
                <a:headEnd/>
                <a:tailEnd/>
              </a:ln>
              <a:effectLst/>
            </p:spPr>
            <p:txBody>
              <a:bodyPr wrap="none">
                <a:spAutoFit/>
              </a:bodyPr>
              <a:lstStyle/>
              <a:p>
                <a:pPr>
                  <a:defRPr/>
                </a:pPr>
                <a:r>
                  <a:rPr lang="en-US" sz="1200">
                    <a:solidFill>
                      <a:prstClr val="black"/>
                    </a:solidFill>
                    <a:latin typeface="Open Sans" panose="020B0606030504020204" pitchFamily="34" charset="0"/>
                    <a:ea typeface="Open Sans" panose="020B0606030504020204" pitchFamily="34" charset="0"/>
                    <a:cs typeface="Open Sans" panose="020B0606030504020204" pitchFamily="34" charset="0"/>
                  </a:rPr>
                  <a:t>Mountain</a:t>
                </a:r>
              </a:p>
            </p:txBody>
          </p:sp>
          <p:sp>
            <p:nvSpPr>
              <p:cNvPr id="46" name="Text Box 22"/>
              <p:cNvSpPr txBox="1">
                <a:spLocks noChangeArrowheads="1"/>
              </p:cNvSpPr>
              <p:nvPr/>
            </p:nvSpPr>
            <p:spPr bwMode="auto">
              <a:xfrm>
                <a:off x="2751138" y="5728279"/>
                <a:ext cx="696539" cy="309255"/>
              </a:xfrm>
              <a:prstGeom prst="rect">
                <a:avLst/>
              </a:prstGeom>
              <a:noFill/>
              <a:ln w="9525" algn="ctr">
                <a:noFill/>
                <a:miter lim="800000"/>
                <a:headEnd/>
                <a:tailEnd/>
              </a:ln>
              <a:effectLst/>
            </p:spPr>
            <p:txBody>
              <a:bodyPr wrap="none">
                <a:spAutoFit/>
              </a:bodyPr>
              <a:lstStyle/>
              <a:p>
                <a:pPr>
                  <a:defRPr/>
                </a:pPr>
                <a:r>
                  <a:rPr lang="en-US" sz="1200">
                    <a:solidFill>
                      <a:prstClr val="black"/>
                    </a:solidFill>
                    <a:latin typeface="Open Sans" panose="020B0606030504020204" pitchFamily="34" charset="0"/>
                    <a:ea typeface="Open Sans" panose="020B0606030504020204" pitchFamily="34" charset="0"/>
                    <a:cs typeface="Open Sans" panose="020B0606030504020204" pitchFamily="34" charset="0"/>
                  </a:rPr>
                  <a:t>Beach</a:t>
                </a:r>
              </a:p>
            </p:txBody>
          </p:sp>
          <p:sp>
            <p:nvSpPr>
              <p:cNvPr id="47" name="Text Box 23"/>
              <p:cNvSpPr txBox="1">
                <a:spLocks noChangeArrowheads="1"/>
              </p:cNvSpPr>
              <p:nvPr/>
            </p:nvSpPr>
            <p:spPr bwMode="auto">
              <a:xfrm>
                <a:off x="5499100" y="5728279"/>
                <a:ext cx="648218" cy="309255"/>
              </a:xfrm>
              <a:prstGeom prst="rect">
                <a:avLst/>
              </a:prstGeom>
              <a:noFill/>
              <a:ln w="9525" algn="ctr">
                <a:noFill/>
                <a:miter lim="800000"/>
                <a:headEnd/>
                <a:tailEnd/>
              </a:ln>
              <a:effectLst/>
            </p:spPr>
            <p:txBody>
              <a:bodyPr wrap="none">
                <a:spAutoFit/>
              </a:bodyPr>
              <a:lstStyle/>
              <a:p>
                <a:pPr>
                  <a:defRPr/>
                </a:pPr>
                <a:r>
                  <a:rPr lang="en-US" sz="1200" dirty="0">
                    <a:solidFill>
                      <a:prstClr val="black"/>
                    </a:solidFill>
                    <a:latin typeface="Open Sans" panose="020B0606030504020204" pitchFamily="34" charset="0"/>
                    <a:ea typeface="Open Sans" panose="020B0606030504020204" pitchFamily="34" charset="0"/>
                    <a:cs typeface="Open Sans" panose="020B0606030504020204" pitchFamily="34" charset="0"/>
                  </a:rPr>
                  <a:t>450 €</a:t>
                </a:r>
              </a:p>
            </p:txBody>
          </p:sp>
          <p:sp>
            <p:nvSpPr>
              <p:cNvPr id="48" name="Text Box 24"/>
              <p:cNvSpPr txBox="1">
                <a:spLocks noChangeArrowheads="1"/>
              </p:cNvSpPr>
              <p:nvPr/>
            </p:nvSpPr>
            <p:spPr bwMode="auto">
              <a:xfrm>
                <a:off x="6721475" y="5728279"/>
                <a:ext cx="648218" cy="309255"/>
              </a:xfrm>
              <a:prstGeom prst="rect">
                <a:avLst/>
              </a:prstGeom>
              <a:noFill/>
              <a:ln w="9525" algn="ctr">
                <a:noFill/>
                <a:miter lim="800000"/>
                <a:headEnd/>
                <a:tailEnd/>
              </a:ln>
              <a:effectLst/>
            </p:spPr>
            <p:txBody>
              <a:bodyPr wrap="none">
                <a:spAutoFit/>
              </a:bodyPr>
              <a:lstStyle/>
              <a:p>
                <a:pPr>
                  <a:defRPr/>
                </a:pPr>
                <a:r>
                  <a:rPr lang="en-US" sz="1200">
                    <a:solidFill>
                      <a:prstClr val="black"/>
                    </a:solidFill>
                    <a:latin typeface="Open Sans" panose="020B0606030504020204" pitchFamily="34" charset="0"/>
                    <a:ea typeface="Open Sans" panose="020B0606030504020204" pitchFamily="34" charset="0"/>
                    <a:cs typeface="Open Sans" panose="020B0606030504020204" pitchFamily="34" charset="0"/>
                  </a:rPr>
                  <a:t>600 €</a:t>
                </a:r>
              </a:p>
            </p:txBody>
          </p:sp>
          <p:sp>
            <p:nvSpPr>
              <p:cNvPr id="49" name="Text Box 25"/>
              <p:cNvSpPr txBox="1">
                <a:spLocks noChangeArrowheads="1"/>
              </p:cNvSpPr>
              <p:nvPr/>
            </p:nvSpPr>
            <p:spPr bwMode="auto">
              <a:xfrm>
                <a:off x="7943850" y="5728279"/>
                <a:ext cx="648218" cy="309255"/>
              </a:xfrm>
              <a:prstGeom prst="rect">
                <a:avLst/>
              </a:prstGeom>
              <a:noFill/>
              <a:ln w="9525" algn="ctr">
                <a:noFill/>
                <a:miter lim="800000"/>
                <a:headEnd/>
                <a:tailEnd/>
              </a:ln>
              <a:effectLst/>
            </p:spPr>
            <p:txBody>
              <a:bodyPr wrap="none">
                <a:spAutoFit/>
              </a:bodyPr>
              <a:lstStyle/>
              <a:p>
                <a:pPr>
                  <a:defRPr/>
                </a:pPr>
                <a:r>
                  <a:rPr lang="en-US" sz="1200">
                    <a:solidFill>
                      <a:prstClr val="black"/>
                    </a:solidFill>
                    <a:latin typeface="Open Sans" panose="020B0606030504020204" pitchFamily="34" charset="0"/>
                    <a:ea typeface="Open Sans" panose="020B0606030504020204" pitchFamily="34" charset="0"/>
                    <a:cs typeface="Open Sans" panose="020B0606030504020204" pitchFamily="34" charset="0"/>
                  </a:rPr>
                  <a:t>800 €</a:t>
                </a:r>
              </a:p>
            </p:txBody>
          </p:sp>
        </p:grpSp>
        <p:sp>
          <p:nvSpPr>
            <p:cNvPr id="58" name="Rectangle 57"/>
            <p:cNvSpPr/>
            <p:nvPr/>
          </p:nvSpPr>
          <p:spPr>
            <a:xfrm>
              <a:off x="477983" y="1974273"/>
              <a:ext cx="7969826" cy="2182090"/>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57823233"/>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AutoShape 44">
            <a:extLst>
              <a:ext uri="{FF2B5EF4-FFF2-40B4-BE49-F238E27FC236}">
                <a16:creationId xmlns:a16="http://schemas.microsoft.com/office/drawing/2014/main" id="{1D7FE0EC-DE57-42C8-8057-5EED5CC4F510}"/>
              </a:ext>
            </a:extLst>
          </p:cNvPr>
          <p:cNvSpPr>
            <a:spLocks noChangeArrowheads="1"/>
          </p:cNvSpPr>
          <p:nvPr/>
        </p:nvSpPr>
        <p:spPr bwMode="auto">
          <a:xfrm>
            <a:off x="6903441" y="5481693"/>
            <a:ext cx="4205575" cy="609600"/>
          </a:xfrm>
          <a:prstGeom prst="roundRect">
            <a:avLst>
              <a:gd name="adj" fmla="val 50000"/>
            </a:avLst>
          </a:prstGeom>
          <a:solidFill>
            <a:schemeClr val="bg1"/>
          </a:solidFill>
          <a:ln w="12700" algn="ctr">
            <a:solidFill>
              <a:schemeClr val="bg2">
                <a:lumMod val="75000"/>
              </a:schemeClr>
            </a:solidFill>
            <a:round/>
            <a:headEnd/>
            <a:tailEnd/>
          </a:ln>
          <a:effectLst>
            <a:outerShdw dist="107763" dir="2700000" algn="ctr" rotWithShape="0">
              <a:schemeClr val="bg2">
                <a:alpha val="50000"/>
              </a:schemeClr>
            </a:outerShdw>
          </a:effectLst>
        </p:spPr>
        <p:txBody>
          <a:bodyPr wrap="none" anchor="ctr"/>
          <a:lstStyle/>
          <a:p>
            <a:pPr>
              <a:defRPr/>
            </a:pPr>
            <a:endParaRPr lang="en-US">
              <a:solidFill>
                <a:srgbClr val="0153A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4" name="AutoShape 44">
            <a:extLst>
              <a:ext uri="{FF2B5EF4-FFF2-40B4-BE49-F238E27FC236}">
                <a16:creationId xmlns:a16="http://schemas.microsoft.com/office/drawing/2014/main" id="{83A0ACA9-EBD9-499F-B9F9-6AC3DC5AD309}"/>
              </a:ext>
            </a:extLst>
          </p:cNvPr>
          <p:cNvSpPr>
            <a:spLocks noChangeArrowheads="1"/>
          </p:cNvSpPr>
          <p:nvPr/>
        </p:nvSpPr>
        <p:spPr bwMode="auto">
          <a:xfrm>
            <a:off x="3526665" y="5508249"/>
            <a:ext cx="3062692" cy="609600"/>
          </a:xfrm>
          <a:prstGeom prst="roundRect">
            <a:avLst>
              <a:gd name="adj" fmla="val 50000"/>
            </a:avLst>
          </a:prstGeom>
          <a:solidFill>
            <a:schemeClr val="bg1"/>
          </a:solidFill>
          <a:ln w="12700" algn="ctr">
            <a:solidFill>
              <a:schemeClr val="bg2">
                <a:lumMod val="75000"/>
              </a:schemeClr>
            </a:solidFill>
            <a:round/>
            <a:headEnd/>
            <a:tailEnd/>
          </a:ln>
          <a:effectLst>
            <a:outerShdw dist="107763" dir="2700000" algn="ctr" rotWithShape="0">
              <a:schemeClr val="bg2">
                <a:alpha val="50000"/>
              </a:schemeClr>
            </a:outerShdw>
          </a:effectLst>
        </p:spPr>
        <p:txBody>
          <a:bodyPr wrap="none" anchor="ctr"/>
          <a:lstStyle/>
          <a:p>
            <a:pPr>
              <a:defRPr/>
            </a:pPr>
            <a:endParaRPr lang="en-US">
              <a:solidFill>
                <a:srgbClr val="0153A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1"/>
          <p:cNvSpPr>
            <a:spLocks noGrp="1"/>
          </p:cNvSpPr>
          <p:nvPr>
            <p:ph type="title"/>
          </p:nvPr>
        </p:nvSpPr>
        <p:spPr/>
        <p:txBody>
          <a:bodyPr/>
          <a:lstStyle/>
          <a:p>
            <a:r>
              <a:rPr lang="en-US" dirty="0"/>
              <a:t>Preference </a:t>
            </a:r>
            <a:r>
              <a:rPr lang="en-US" dirty="0" err="1"/>
              <a:t>partworths</a:t>
            </a:r>
            <a:endParaRPr lang="en-US" dirty="0"/>
          </a:p>
        </p:txBody>
      </p:sp>
      <p:sp>
        <p:nvSpPr>
          <p:cNvPr id="3" name="Content Placeholder 2"/>
          <p:cNvSpPr>
            <a:spLocks noGrp="1"/>
          </p:cNvSpPr>
          <p:nvPr>
            <p:ph idx="1"/>
          </p:nvPr>
        </p:nvSpPr>
        <p:spPr>
          <a:xfrm>
            <a:off x="440928" y="668263"/>
            <a:ext cx="11310143" cy="4555981"/>
          </a:xfrm>
        </p:spPr>
        <p:txBody>
          <a:bodyPr anchor="t" anchorCtr="0"/>
          <a:lstStyle/>
          <a:p>
            <a:pPr marL="0" indent="0">
              <a:buNone/>
            </a:pPr>
            <a:r>
              <a:rPr lang="en-US" b="1" dirty="0"/>
              <a:t>A </a:t>
            </a:r>
            <a:r>
              <a:rPr lang="en-US" sz="3600" b="1" dirty="0">
                <a:solidFill>
                  <a:srgbClr val="C00000"/>
                </a:solidFill>
              </a:rPr>
              <a:t>value</a:t>
            </a:r>
            <a:r>
              <a:rPr lang="en-US" b="1" dirty="0"/>
              <a:t> is associated with each level </a:t>
            </a:r>
            <a:r>
              <a:rPr lang="en-US" b="1" dirty="0">
                <a:solidFill>
                  <a:srgbClr val="C00000"/>
                </a:solidFill>
              </a:rPr>
              <a:t>to indicate preference</a:t>
            </a:r>
            <a:endParaRPr lang="en-US" dirty="0">
              <a:solidFill>
                <a:srgbClr val="C00000"/>
              </a:solidFill>
            </a:endParaRPr>
          </a:p>
        </p:txBody>
      </p:sp>
      <p:grpSp>
        <p:nvGrpSpPr>
          <p:cNvPr id="4" name="Group 3"/>
          <p:cNvGrpSpPr/>
          <p:nvPr/>
        </p:nvGrpSpPr>
        <p:grpSpPr>
          <a:xfrm>
            <a:off x="566434" y="1634093"/>
            <a:ext cx="10619622" cy="3852820"/>
            <a:chOff x="304800" y="3519484"/>
            <a:chExt cx="8534400" cy="2686580"/>
          </a:xfrm>
        </p:grpSpPr>
        <p:sp>
          <p:nvSpPr>
            <p:cNvPr id="5" name="Rounded Rectangle 4"/>
            <p:cNvSpPr/>
            <p:nvPr/>
          </p:nvSpPr>
          <p:spPr>
            <a:xfrm>
              <a:off x="5959619" y="3544378"/>
              <a:ext cx="1863726" cy="366712"/>
            </a:xfrm>
            <a:prstGeom prst="roundRect">
              <a:avLst>
                <a:gd name="adj" fmla="val 50000"/>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dirty="0">
                  <a:solidFill>
                    <a:prstClr val="white"/>
                  </a:solidFill>
                  <a:latin typeface="Open Sans" panose="020B0606030504020204" pitchFamily="34" charset="0"/>
                  <a:ea typeface="Open Sans" panose="020B0606030504020204" pitchFamily="34" charset="0"/>
                  <a:cs typeface="Open Sans" panose="020B0606030504020204" pitchFamily="34" charset="0"/>
                </a:rPr>
                <a:t>Budget</a:t>
              </a:r>
            </a:p>
          </p:txBody>
        </p:sp>
        <p:sp>
          <p:nvSpPr>
            <p:cNvPr id="6" name="Rounded Rectangle 5"/>
            <p:cNvSpPr/>
            <p:nvPr/>
          </p:nvSpPr>
          <p:spPr>
            <a:xfrm>
              <a:off x="468455" y="3519484"/>
              <a:ext cx="2118879" cy="366712"/>
            </a:xfrm>
            <a:prstGeom prst="roundRect">
              <a:avLst>
                <a:gd name="adj" fmla="val 50000"/>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latin typeface="Open Sans" panose="020B0606030504020204" pitchFamily="34" charset="0"/>
                  <a:ea typeface="Open Sans" panose="020B0606030504020204" pitchFamily="34" charset="0"/>
                  <a:cs typeface="Open Sans" panose="020B0606030504020204" pitchFamily="34" charset="0"/>
                </a:rPr>
                <a:t>Transportation</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Rounded Rectangle 6"/>
            <p:cNvSpPr/>
            <p:nvPr/>
          </p:nvSpPr>
          <p:spPr>
            <a:xfrm>
              <a:off x="3006869" y="3519484"/>
              <a:ext cx="2011939" cy="366712"/>
            </a:xfrm>
            <a:prstGeom prst="roundRect">
              <a:avLst>
                <a:gd name="adj" fmla="val 50000"/>
              </a:avLst>
            </a:prstGeom>
            <a:solidFill>
              <a:schemeClr val="accent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dirty="0">
                  <a:solidFill>
                    <a:prstClr val="white"/>
                  </a:solidFill>
                  <a:latin typeface="Open Sans" panose="020B0606030504020204" pitchFamily="34" charset="0"/>
                  <a:ea typeface="Open Sans" panose="020B0606030504020204" pitchFamily="34" charset="0"/>
                  <a:cs typeface="Open Sans" panose="020B0606030504020204" pitchFamily="34" charset="0"/>
                </a:rPr>
                <a:t>Destination</a:t>
              </a:r>
            </a:p>
          </p:txBody>
        </p:sp>
        <p:cxnSp>
          <p:nvCxnSpPr>
            <p:cNvPr id="8" name="AutoShape 31"/>
            <p:cNvCxnSpPr>
              <a:cxnSpLocks noChangeShapeType="1"/>
            </p:cNvCxnSpPr>
            <p:nvPr/>
          </p:nvCxnSpPr>
          <p:spPr bwMode="auto">
            <a:xfrm flipH="1">
              <a:off x="893618" y="3938153"/>
              <a:ext cx="719285" cy="1153392"/>
            </a:xfrm>
            <a:prstGeom prst="straightConnector1">
              <a:avLst/>
            </a:prstGeom>
            <a:noFill/>
            <a:ln w="12700">
              <a:solidFill>
                <a:schemeClr val="tx1"/>
              </a:solidFill>
              <a:prstDash val="dash"/>
              <a:round/>
              <a:headEnd/>
              <a:tailEnd type="triangle" w="med" len="med"/>
            </a:ln>
            <a:effectLst/>
          </p:spPr>
        </p:cxnSp>
        <p:cxnSp>
          <p:nvCxnSpPr>
            <p:cNvPr id="9" name="AutoShape 32"/>
            <p:cNvCxnSpPr>
              <a:cxnSpLocks noChangeShapeType="1"/>
            </p:cNvCxnSpPr>
            <p:nvPr/>
          </p:nvCxnSpPr>
          <p:spPr bwMode="auto">
            <a:xfrm>
              <a:off x="1612901" y="3938152"/>
              <a:ext cx="413326" cy="935184"/>
            </a:xfrm>
            <a:prstGeom prst="straightConnector1">
              <a:avLst/>
            </a:prstGeom>
            <a:noFill/>
            <a:ln w="12700">
              <a:solidFill>
                <a:schemeClr val="tx1"/>
              </a:solidFill>
              <a:prstDash val="dash"/>
              <a:round/>
              <a:headEnd/>
              <a:tailEnd type="triangle" w="med" len="med"/>
            </a:ln>
            <a:effectLst/>
          </p:spPr>
        </p:cxnSp>
        <p:cxnSp>
          <p:nvCxnSpPr>
            <p:cNvPr id="10" name="AutoShape 35"/>
            <p:cNvCxnSpPr>
              <a:cxnSpLocks noChangeShapeType="1"/>
            </p:cNvCxnSpPr>
            <p:nvPr/>
          </p:nvCxnSpPr>
          <p:spPr bwMode="auto">
            <a:xfrm flipH="1">
              <a:off x="5943600" y="3938153"/>
              <a:ext cx="952647" cy="1226129"/>
            </a:xfrm>
            <a:prstGeom prst="straightConnector1">
              <a:avLst/>
            </a:prstGeom>
            <a:noFill/>
            <a:ln w="12700">
              <a:solidFill>
                <a:schemeClr val="tx1"/>
              </a:solidFill>
              <a:prstDash val="dash"/>
              <a:round/>
              <a:headEnd/>
              <a:tailEnd type="triangle" w="med" len="med"/>
            </a:ln>
            <a:effectLst/>
          </p:spPr>
        </p:cxnSp>
        <p:cxnSp>
          <p:nvCxnSpPr>
            <p:cNvPr id="11" name="AutoShape 36"/>
            <p:cNvCxnSpPr>
              <a:cxnSpLocks noChangeShapeType="1"/>
            </p:cNvCxnSpPr>
            <p:nvPr/>
          </p:nvCxnSpPr>
          <p:spPr bwMode="auto">
            <a:xfrm>
              <a:off x="6896247" y="3938153"/>
              <a:ext cx="55271" cy="1132611"/>
            </a:xfrm>
            <a:prstGeom prst="straightConnector1">
              <a:avLst/>
            </a:prstGeom>
            <a:noFill/>
            <a:ln w="12700">
              <a:solidFill>
                <a:schemeClr val="tx1"/>
              </a:solidFill>
              <a:prstDash val="dash"/>
              <a:round/>
              <a:headEnd/>
              <a:tailEnd type="triangle" w="med" len="med"/>
            </a:ln>
            <a:effectLst/>
          </p:spPr>
        </p:cxnSp>
        <p:cxnSp>
          <p:nvCxnSpPr>
            <p:cNvPr id="12" name="AutoShape 37"/>
            <p:cNvCxnSpPr>
              <a:cxnSpLocks noChangeShapeType="1"/>
            </p:cNvCxnSpPr>
            <p:nvPr/>
          </p:nvCxnSpPr>
          <p:spPr bwMode="auto">
            <a:xfrm>
              <a:off x="6896245" y="3938152"/>
              <a:ext cx="1312573" cy="945575"/>
            </a:xfrm>
            <a:prstGeom prst="straightConnector1">
              <a:avLst/>
            </a:prstGeom>
            <a:noFill/>
            <a:ln w="12700">
              <a:solidFill>
                <a:schemeClr val="tx1"/>
              </a:solidFill>
              <a:prstDash val="dash"/>
              <a:round/>
              <a:headEnd/>
              <a:tailEnd type="triangle" w="med" len="med"/>
            </a:ln>
            <a:effectLst/>
          </p:spPr>
        </p:cxnSp>
        <p:cxnSp>
          <p:nvCxnSpPr>
            <p:cNvPr id="13" name="AutoShape 31"/>
            <p:cNvCxnSpPr>
              <a:cxnSpLocks noChangeShapeType="1"/>
            </p:cNvCxnSpPr>
            <p:nvPr/>
          </p:nvCxnSpPr>
          <p:spPr bwMode="auto">
            <a:xfrm rot="5400000">
              <a:off x="3261737" y="4056493"/>
              <a:ext cx="820881" cy="584201"/>
            </a:xfrm>
            <a:prstGeom prst="straightConnector1">
              <a:avLst/>
            </a:prstGeom>
            <a:noFill/>
            <a:ln w="12700">
              <a:solidFill>
                <a:schemeClr val="tx1"/>
              </a:solidFill>
              <a:prstDash val="dash"/>
              <a:round/>
              <a:headEnd/>
              <a:tailEnd type="triangle" w="med" len="med"/>
            </a:ln>
            <a:effectLst/>
          </p:spPr>
        </p:cxnSp>
        <p:cxnSp>
          <p:nvCxnSpPr>
            <p:cNvPr id="14" name="AutoShape 32"/>
            <p:cNvCxnSpPr>
              <a:cxnSpLocks noChangeShapeType="1"/>
            </p:cNvCxnSpPr>
            <p:nvPr/>
          </p:nvCxnSpPr>
          <p:spPr bwMode="auto">
            <a:xfrm rot="16200000" flipH="1">
              <a:off x="3845936" y="4056493"/>
              <a:ext cx="820881" cy="584199"/>
            </a:xfrm>
            <a:prstGeom prst="straightConnector1">
              <a:avLst/>
            </a:prstGeom>
            <a:noFill/>
            <a:ln w="12700">
              <a:solidFill>
                <a:schemeClr val="tx1"/>
              </a:solidFill>
              <a:prstDash val="dash"/>
              <a:round/>
              <a:headEnd/>
              <a:tailEnd type="triangle" w="med" len="med"/>
            </a:ln>
            <a:effectLst/>
          </p:spPr>
        </p:cxnSp>
        <p:grpSp>
          <p:nvGrpSpPr>
            <p:cNvPr id="15" name="Group 14"/>
            <p:cNvGrpSpPr/>
            <p:nvPr/>
          </p:nvGrpSpPr>
          <p:grpSpPr>
            <a:xfrm>
              <a:off x="304800" y="4837982"/>
              <a:ext cx="8534400" cy="1368082"/>
              <a:chOff x="304800" y="4837982"/>
              <a:chExt cx="8534400" cy="1368082"/>
            </a:xfrm>
          </p:grpSpPr>
          <p:pic>
            <p:nvPicPr>
              <p:cNvPr id="16" name="Picture 4" descr="j0433887[1]"/>
              <p:cNvPicPr>
                <a:picLocks noChangeAspect="1" noChangeArrowheads="1"/>
              </p:cNvPicPr>
              <p:nvPr/>
            </p:nvPicPr>
            <p:blipFill>
              <a:blip r:embed="rId3" cstate="print"/>
              <a:srcRect/>
              <a:stretch>
                <a:fillRect/>
              </a:stretch>
            </p:blipFill>
            <p:spPr bwMode="auto">
              <a:xfrm>
                <a:off x="1633538" y="5018957"/>
                <a:ext cx="695325" cy="695325"/>
              </a:xfrm>
              <a:prstGeom prst="rect">
                <a:avLst/>
              </a:prstGeom>
              <a:noFill/>
            </p:spPr>
          </p:pic>
          <p:pic>
            <p:nvPicPr>
              <p:cNvPr id="17" name="Picture 5" descr="j0388676[1]"/>
              <p:cNvPicPr>
                <a:picLocks noChangeAspect="1" noChangeArrowheads="1"/>
              </p:cNvPicPr>
              <p:nvPr/>
            </p:nvPicPr>
            <p:blipFill>
              <a:blip r:embed="rId4" cstate="print"/>
              <a:srcRect/>
              <a:stretch>
                <a:fillRect/>
              </a:stretch>
            </p:blipFill>
            <p:spPr bwMode="auto">
              <a:xfrm>
                <a:off x="304800" y="5252319"/>
                <a:ext cx="1077913" cy="228600"/>
              </a:xfrm>
              <a:prstGeom prst="rect">
                <a:avLst/>
              </a:prstGeom>
              <a:noFill/>
            </p:spPr>
          </p:pic>
          <p:pic>
            <p:nvPicPr>
              <p:cNvPr id="18" name="Picture 6"/>
              <p:cNvPicPr>
                <a:picLocks noChangeAspect="1" noChangeArrowheads="1"/>
              </p:cNvPicPr>
              <p:nvPr/>
            </p:nvPicPr>
            <p:blipFill>
              <a:blip r:embed="rId5" cstate="print"/>
              <a:srcRect/>
              <a:stretch>
                <a:fillRect/>
              </a:stretch>
            </p:blipFill>
            <p:spPr bwMode="auto">
              <a:xfrm>
                <a:off x="2581275" y="4860207"/>
                <a:ext cx="1143000" cy="854075"/>
              </a:xfrm>
              <a:prstGeom prst="rect">
                <a:avLst/>
              </a:prstGeom>
              <a:noFill/>
              <a:ln w="12700">
                <a:noFill/>
                <a:miter lim="800000"/>
                <a:headEnd type="none" w="sm" len="sm"/>
                <a:tailEnd type="none" w="sm" len="sm"/>
              </a:ln>
              <a:effectLst/>
            </p:spPr>
          </p:pic>
          <p:pic>
            <p:nvPicPr>
              <p:cNvPr id="19" name="Picture 7"/>
              <p:cNvPicPr>
                <a:picLocks noChangeAspect="1" noChangeArrowheads="1"/>
              </p:cNvPicPr>
              <p:nvPr/>
            </p:nvPicPr>
            <p:blipFill>
              <a:blip r:embed="rId6" cstate="print"/>
              <a:srcRect/>
              <a:stretch>
                <a:fillRect/>
              </a:stretch>
            </p:blipFill>
            <p:spPr bwMode="auto">
              <a:xfrm>
                <a:off x="3975100" y="4837982"/>
                <a:ext cx="1169988" cy="876300"/>
              </a:xfrm>
              <a:prstGeom prst="rect">
                <a:avLst/>
              </a:prstGeom>
              <a:noFill/>
              <a:ln w="12700">
                <a:noFill/>
                <a:miter lim="800000"/>
                <a:headEnd type="none" w="sm" len="sm"/>
                <a:tailEnd type="none" w="sm" len="sm"/>
              </a:ln>
              <a:effectLst/>
            </p:spPr>
          </p:pic>
          <p:pic>
            <p:nvPicPr>
              <p:cNvPr id="20" name="Picture 8" descr="j0412762[1]"/>
              <p:cNvPicPr>
                <a:picLocks noChangeAspect="1" noChangeArrowheads="1"/>
              </p:cNvPicPr>
              <p:nvPr/>
            </p:nvPicPr>
            <p:blipFill>
              <a:blip r:embed="rId7" cstate="print"/>
              <a:srcRect/>
              <a:stretch>
                <a:fillRect/>
              </a:stretch>
            </p:blipFill>
            <p:spPr bwMode="auto">
              <a:xfrm>
                <a:off x="5397500" y="5390432"/>
                <a:ext cx="928688" cy="323850"/>
              </a:xfrm>
              <a:prstGeom prst="rect">
                <a:avLst/>
              </a:prstGeom>
              <a:noFill/>
            </p:spPr>
          </p:pic>
          <p:grpSp>
            <p:nvGrpSpPr>
              <p:cNvPr id="21" name="Group 9"/>
              <p:cNvGrpSpPr>
                <a:grpSpLocks/>
              </p:cNvGrpSpPr>
              <p:nvPr/>
            </p:nvGrpSpPr>
            <p:grpSpPr bwMode="auto">
              <a:xfrm>
                <a:off x="6577013" y="5215807"/>
                <a:ext cx="990600" cy="498475"/>
                <a:chOff x="4272" y="2688"/>
                <a:chExt cx="624" cy="314"/>
              </a:xfrm>
            </p:grpSpPr>
            <p:pic>
              <p:nvPicPr>
                <p:cNvPr id="33" name="Picture 10" descr="j0412762[1]"/>
                <p:cNvPicPr>
                  <a:picLocks noChangeAspect="1" noChangeArrowheads="1"/>
                </p:cNvPicPr>
                <p:nvPr/>
              </p:nvPicPr>
              <p:blipFill>
                <a:blip r:embed="rId7" cstate="print"/>
                <a:srcRect/>
                <a:stretch>
                  <a:fillRect/>
                </a:stretch>
              </p:blipFill>
              <p:spPr bwMode="auto">
                <a:xfrm>
                  <a:off x="4272" y="2798"/>
                  <a:ext cx="585" cy="204"/>
                </a:xfrm>
                <a:prstGeom prst="rect">
                  <a:avLst/>
                </a:prstGeom>
                <a:noFill/>
              </p:spPr>
            </p:pic>
            <p:pic>
              <p:nvPicPr>
                <p:cNvPr id="34" name="Picture 11" descr="j0412762[1]"/>
                <p:cNvPicPr>
                  <a:picLocks noChangeAspect="1" noChangeArrowheads="1"/>
                </p:cNvPicPr>
                <p:nvPr/>
              </p:nvPicPr>
              <p:blipFill>
                <a:blip r:embed="rId7" cstate="print"/>
                <a:srcRect/>
                <a:stretch>
                  <a:fillRect/>
                </a:stretch>
              </p:blipFill>
              <p:spPr bwMode="auto">
                <a:xfrm>
                  <a:off x="4311" y="2688"/>
                  <a:ext cx="585" cy="204"/>
                </a:xfrm>
                <a:prstGeom prst="rect">
                  <a:avLst/>
                </a:prstGeom>
                <a:noFill/>
              </p:spPr>
            </p:pic>
          </p:grpSp>
          <p:grpSp>
            <p:nvGrpSpPr>
              <p:cNvPr id="22" name="Group 12"/>
              <p:cNvGrpSpPr>
                <a:grpSpLocks/>
              </p:cNvGrpSpPr>
              <p:nvPr/>
            </p:nvGrpSpPr>
            <p:grpSpPr bwMode="auto">
              <a:xfrm>
                <a:off x="7820025" y="5044357"/>
                <a:ext cx="1019175" cy="669925"/>
                <a:chOff x="4926" y="2580"/>
                <a:chExt cx="642" cy="422"/>
              </a:xfrm>
            </p:grpSpPr>
            <p:pic>
              <p:nvPicPr>
                <p:cNvPr id="30" name="Picture 13" descr="j0412762[1]"/>
                <p:cNvPicPr>
                  <a:picLocks noChangeAspect="1" noChangeArrowheads="1"/>
                </p:cNvPicPr>
                <p:nvPr/>
              </p:nvPicPr>
              <p:blipFill>
                <a:blip r:embed="rId7" cstate="print"/>
                <a:srcRect/>
                <a:stretch>
                  <a:fillRect/>
                </a:stretch>
              </p:blipFill>
              <p:spPr bwMode="auto">
                <a:xfrm>
                  <a:off x="4926" y="2798"/>
                  <a:ext cx="585" cy="204"/>
                </a:xfrm>
                <a:prstGeom prst="rect">
                  <a:avLst/>
                </a:prstGeom>
                <a:noFill/>
              </p:spPr>
            </p:pic>
            <p:pic>
              <p:nvPicPr>
                <p:cNvPr id="31" name="Picture 14" descr="j0412762[1]"/>
                <p:cNvPicPr>
                  <a:picLocks noChangeAspect="1" noChangeArrowheads="1"/>
                </p:cNvPicPr>
                <p:nvPr/>
              </p:nvPicPr>
              <p:blipFill>
                <a:blip r:embed="rId7" cstate="print"/>
                <a:srcRect/>
                <a:stretch>
                  <a:fillRect/>
                </a:stretch>
              </p:blipFill>
              <p:spPr bwMode="auto">
                <a:xfrm>
                  <a:off x="4983" y="2688"/>
                  <a:ext cx="585" cy="204"/>
                </a:xfrm>
                <a:prstGeom prst="rect">
                  <a:avLst/>
                </a:prstGeom>
                <a:noFill/>
              </p:spPr>
            </p:pic>
            <p:pic>
              <p:nvPicPr>
                <p:cNvPr id="32" name="Picture 15" descr="j0412762[1]"/>
                <p:cNvPicPr>
                  <a:picLocks noChangeAspect="1" noChangeArrowheads="1"/>
                </p:cNvPicPr>
                <p:nvPr/>
              </p:nvPicPr>
              <p:blipFill>
                <a:blip r:embed="rId7" cstate="print"/>
                <a:srcRect/>
                <a:stretch>
                  <a:fillRect/>
                </a:stretch>
              </p:blipFill>
              <p:spPr bwMode="auto">
                <a:xfrm>
                  <a:off x="4944" y="2580"/>
                  <a:ext cx="585" cy="204"/>
                </a:xfrm>
                <a:prstGeom prst="rect">
                  <a:avLst/>
                </a:prstGeom>
                <a:noFill/>
              </p:spPr>
            </p:pic>
          </p:grpSp>
          <p:sp>
            <p:nvSpPr>
              <p:cNvPr id="23" name="Text Box 19"/>
              <p:cNvSpPr txBox="1">
                <a:spLocks noChangeArrowheads="1"/>
              </p:cNvSpPr>
              <p:nvPr/>
            </p:nvSpPr>
            <p:spPr bwMode="auto">
              <a:xfrm>
                <a:off x="476250" y="5884144"/>
                <a:ext cx="789951" cy="321920"/>
              </a:xfrm>
              <a:prstGeom prst="rect">
                <a:avLst/>
              </a:prstGeom>
              <a:noFill/>
              <a:ln w="9525" algn="ctr">
                <a:noFill/>
                <a:miter lim="800000"/>
                <a:headEnd/>
                <a:tailEnd/>
              </a:ln>
              <a:effectLst/>
            </p:spPr>
            <p:txBody>
              <a:bodyPr wrap="none">
                <a:spAutoFit/>
              </a:bodyPr>
              <a:lstStyle/>
              <a:p>
                <a:pPr>
                  <a:defRPr/>
                </a:pPr>
                <a:r>
                  <a:rPr lang="en-US" sz="2400" dirty="0">
                    <a:solidFill>
                      <a:prstClr val="black"/>
                    </a:solidFill>
                    <a:latin typeface="Open Sans" panose="020B0606030504020204" pitchFamily="34" charset="0"/>
                    <a:ea typeface="Open Sans" panose="020B0606030504020204" pitchFamily="34" charset="0"/>
                    <a:cs typeface="Open Sans" panose="020B0606030504020204" pitchFamily="34" charset="0"/>
                  </a:rPr>
                  <a:t>Plane</a:t>
                </a:r>
              </a:p>
            </p:txBody>
          </p:sp>
          <p:sp>
            <p:nvSpPr>
              <p:cNvPr id="24" name="Text Box 20"/>
              <p:cNvSpPr txBox="1">
                <a:spLocks noChangeArrowheads="1"/>
              </p:cNvSpPr>
              <p:nvPr/>
            </p:nvSpPr>
            <p:spPr bwMode="auto">
              <a:xfrm>
                <a:off x="1660525" y="5884144"/>
                <a:ext cx="578679" cy="321920"/>
              </a:xfrm>
              <a:prstGeom prst="rect">
                <a:avLst/>
              </a:prstGeom>
              <a:noFill/>
              <a:ln w="9525" algn="ctr">
                <a:noFill/>
                <a:miter lim="800000"/>
                <a:headEnd/>
                <a:tailEnd/>
              </a:ln>
              <a:effectLst/>
            </p:spPr>
            <p:txBody>
              <a:bodyPr wrap="none">
                <a:spAutoFit/>
              </a:bodyPr>
              <a:lstStyle/>
              <a:p>
                <a:pPr>
                  <a:defRPr/>
                </a:pPr>
                <a:r>
                  <a:rPr lang="en-US" sz="2400">
                    <a:solidFill>
                      <a:prstClr val="black"/>
                    </a:solidFill>
                    <a:latin typeface="Open Sans" panose="020B0606030504020204" pitchFamily="34" charset="0"/>
                    <a:ea typeface="Open Sans" panose="020B0606030504020204" pitchFamily="34" charset="0"/>
                    <a:cs typeface="Open Sans" panose="020B0606030504020204" pitchFamily="34" charset="0"/>
                  </a:rPr>
                  <a:t>Bus</a:t>
                </a:r>
              </a:p>
            </p:txBody>
          </p:sp>
          <p:sp>
            <p:nvSpPr>
              <p:cNvPr id="25" name="Text Box 21"/>
              <p:cNvSpPr txBox="1">
                <a:spLocks noChangeArrowheads="1"/>
              </p:cNvSpPr>
              <p:nvPr/>
            </p:nvSpPr>
            <p:spPr bwMode="auto">
              <a:xfrm>
                <a:off x="3983038" y="5884144"/>
                <a:ext cx="1265314" cy="321920"/>
              </a:xfrm>
              <a:prstGeom prst="rect">
                <a:avLst/>
              </a:prstGeom>
              <a:noFill/>
              <a:ln w="9525" algn="ctr">
                <a:noFill/>
                <a:miter lim="800000"/>
                <a:headEnd/>
                <a:tailEnd/>
              </a:ln>
              <a:effectLst/>
            </p:spPr>
            <p:txBody>
              <a:bodyPr wrap="none">
                <a:spAutoFit/>
              </a:bodyPr>
              <a:lstStyle/>
              <a:p>
                <a:pPr>
                  <a:defRPr/>
                </a:pPr>
                <a:r>
                  <a:rPr lang="en-US" sz="2400">
                    <a:solidFill>
                      <a:prstClr val="black"/>
                    </a:solidFill>
                    <a:latin typeface="Open Sans" panose="020B0606030504020204" pitchFamily="34" charset="0"/>
                    <a:ea typeface="Open Sans" panose="020B0606030504020204" pitchFamily="34" charset="0"/>
                    <a:cs typeface="Open Sans" panose="020B0606030504020204" pitchFamily="34" charset="0"/>
                  </a:rPr>
                  <a:t>Mountain</a:t>
                </a:r>
              </a:p>
            </p:txBody>
          </p:sp>
          <p:sp>
            <p:nvSpPr>
              <p:cNvPr id="26" name="Text Box 22"/>
              <p:cNvSpPr txBox="1">
                <a:spLocks noChangeArrowheads="1"/>
              </p:cNvSpPr>
              <p:nvPr/>
            </p:nvSpPr>
            <p:spPr bwMode="auto">
              <a:xfrm>
                <a:off x="2751138" y="5884144"/>
                <a:ext cx="854364" cy="321920"/>
              </a:xfrm>
              <a:prstGeom prst="rect">
                <a:avLst/>
              </a:prstGeom>
              <a:noFill/>
              <a:ln w="9525" algn="ctr">
                <a:noFill/>
                <a:miter lim="800000"/>
                <a:headEnd/>
                <a:tailEnd/>
              </a:ln>
              <a:effectLst/>
            </p:spPr>
            <p:txBody>
              <a:bodyPr wrap="none">
                <a:spAutoFit/>
              </a:bodyPr>
              <a:lstStyle/>
              <a:p>
                <a:pPr>
                  <a:defRPr/>
                </a:pPr>
                <a:r>
                  <a:rPr lang="en-US" sz="2400">
                    <a:solidFill>
                      <a:prstClr val="black"/>
                    </a:solidFill>
                    <a:latin typeface="Open Sans" panose="020B0606030504020204" pitchFamily="34" charset="0"/>
                    <a:ea typeface="Open Sans" panose="020B0606030504020204" pitchFamily="34" charset="0"/>
                    <a:cs typeface="Open Sans" panose="020B0606030504020204" pitchFamily="34" charset="0"/>
                  </a:rPr>
                  <a:t>Beach</a:t>
                </a:r>
              </a:p>
            </p:txBody>
          </p:sp>
          <p:sp>
            <p:nvSpPr>
              <p:cNvPr id="27" name="Text Box 23"/>
              <p:cNvSpPr txBox="1">
                <a:spLocks noChangeArrowheads="1"/>
              </p:cNvSpPr>
              <p:nvPr/>
            </p:nvSpPr>
            <p:spPr bwMode="auto">
              <a:xfrm>
                <a:off x="5499100" y="5884144"/>
                <a:ext cx="783511" cy="321920"/>
              </a:xfrm>
              <a:prstGeom prst="rect">
                <a:avLst/>
              </a:prstGeom>
              <a:noFill/>
              <a:ln w="9525" algn="ctr">
                <a:noFill/>
                <a:miter lim="800000"/>
                <a:headEnd/>
                <a:tailEnd/>
              </a:ln>
              <a:effectLst/>
            </p:spPr>
            <p:txBody>
              <a:bodyPr wrap="none">
                <a:spAutoFit/>
              </a:bodyPr>
              <a:lstStyle/>
              <a:p>
                <a:pPr>
                  <a:defRPr/>
                </a:pPr>
                <a:r>
                  <a:rPr lang="en-US" sz="2400" dirty="0">
                    <a:solidFill>
                      <a:prstClr val="black"/>
                    </a:solidFill>
                    <a:latin typeface="Open Sans" panose="020B0606030504020204" pitchFamily="34" charset="0"/>
                    <a:ea typeface="Open Sans" panose="020B0606030504020204" pitchFamily="34" charset="0"/>
                    <a:cs typeface="Open Sans" panose="020B0606030504020204" pitchFamily="34" charset="0"/>
                  </a:rPr>
                  <a:t>450 €</a:t>
                </a:r>
              </a:p>
            </p:txBody>
          </p:sp>
          <p:sp>
            <p:nvSpPr>
              <p:cNvPr id="28" name="Text Box 24"/>
              <p:cNvSpPr txBox="1">
                <a:spLocks noChangeArrowheads="1"/>
              </p:cNvSpPr>
              <p:nvPr/>
            </p:nvSpPr>
            <p:spPr bwMode="auto">
              <a:xfrm>
                <a:off x="6721475" y="5884144"/>
                <a:ext cx="783511" cy="321920"/>
              </a:xfrm>
              <a:prstGeom prst="rect">
                <a:avLst/>
              </a:prstGeom>
              <a:noFill/>
              <a:ln w="9525" algn="ctr">
                <a:noFill/>
                <a:miter lim="800000"/>
                <a:headEnd/>
                <a:tailEnd/>
              </a:ln>
              <a:effectLst/>
            </p:spPr>
            <p:txBody>
              <a:bodyPr wrap="none">
                <a:spAutoFit/>
              </a:bodyPr>
              <a:lstStyle/>
              <a:p>
                <a:pPr>
                  <a:defRPr/>
                </a:pPr>
                <a:r>
                  <a:rPr lang="en-US" sz="2400">
                    <a:solidFill>
                      <a:prstClr val="black"/>
                    </a:solidFill>
                    <a:latin typeface="Open Sans" panose="020B0606030504020204" pitchFamily="34" charset="0"/>
                    <a:ea typeface="Open Sans" panose="020B0606030504020204" pitchFamily="34" charset="0"/>
                    <a:cs typeface="Open Sans" panose="020B0606030504020204" pitchFamily="34" charset="0"/>
                  </a:rPr>
                  <a:t>600 €</a:t>
                </a:r>
              </a:p>
            </p:txBody>
          </p:sp>
          <p:sp>
            <p:nvSpPr>
              <p:cNvPr id="29" name="Text Box 25"/>
              <p:cNvSpPr txBox="1">
                <a:spLocks noChangeArrowheads="1"/>
              </p:cNvSpPr>
              <p:nvPr/>
            </p:nvSpPr>
            <p:spPr bwMode="auto">
              <a:xfrm>
                <a:off x="7943850" y="5884144"/>
                <a:ext cx="783511" cy="321920"/>
              </a:xfrm>
              <a:prstGeom prst="rect">
                <a:avLst/>
              </a:prstGeom>
              <a:noFill/>
              <a:ln w="9525" algn="ctr">
                <a:noFill/>
                <a:miter lim="800000"/>
                <a:headEnd/>
                <a:tailEnd/>
              </a:ln>
              <a:effectLst/>
            </p:spPr>
            <p:txBody>
              <a:bodyPr wrap="none">
                <a:spAutoFit/>
              </a:bodyPr>
              <a:lstStyle/>
              <a:p>
                <a:pPr>
                  <a:defRPr/>
                </a:pPr>
                <a:r>
                  <a:rPr lang="en-US" sz="2400">
                    <a:solidFill>
                      <a:prstClr val="black"/>
                    </a:solidFill>
                    <a:latin typeface="Open Sans" panose="020B0606030504020204" pitchFamily="34" charset="0"/>
                    <a:ea typeface="Open Sans" panose="020B0606030504020204" pitchFamily="34" charset="0"/>
                    <a:cs typeface="Open Sans" panose="020B0606030504020204" pitchFamily="34" charset="0"/>
                  </a:rPr>
                  <a:t>800 €</a:t>
                </a:r>
              </a:p>
            </p:txBody>
          </p:sp>
        </p:grpSp>
      </p:grpSp>
      <p:sp>
        <p:nvSpPr>
          <p:cNvPr id="35" name="AutoShape 44"/>
          <p:cNvSpPr>
            <a:spLocks noChangeArrowheads="1"/>
          </p:cNvSpPr>
          <p:nvPr/>
        </p:nvSpPr>
        <p:spPr bwMode="auto">
          <a:xfrm>
            <a:off x="546706" y="5534805"/>
            <a:ext cx="2538333" cy="609600"/>
          </a:xfrm>
          <a:prstGeom prst="roundRect">
            <a:avLst>
              <a:gd name="adj" fmla="val 50000"/>
            </a:avLst>
          </a:prstGeom>
          <a:solidFill>
            <a:schemeClr val="bg1"/>
          </a:solidFill>
          <a:ln w="12700" algn="ctr">
            <a:solidFill>
              <a:schemeClr val="bg2">
                <a:lumMod val="75000"/>
              </a:schemeClr>
            </a:solidFill>
            <a:round/>
            <a:headEnd/>
            <a:tailEnd/>
          </a:ln>
          <a:effectLst>
            <a:outerShdw dist="107763" dir="2700000" algn="ctr" rotWithShape="0">
              <a:schemeClr val="bg2">
                <a:alpha val="50000"/>
              </a:schemeClr>
            </a:outerShdw>
          </a:effectLst>
        </p:spPr>
        <p:txBody>
          <a:bodyPr wrap="none" anchor="ctr"/>
          <a:lstStyle/>
          <a:p>
            <a:pPr>
              <a:defRPr/>
            </a:pPr>
            <a:endParaRPr lang="en-US">
              <a:solidFill>
                <a:srgbClr val="0153A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Text Box 37"/>
          <p:cNvSpPr txBox="1">
            <a:spLocks noChangeArrowheads="1"/>
          </p:cNvSpPr>
          <p:nvPr/>
        </p:nvSpPr>
        <p:spPr bwMode="auto">
          <a:xfrm>
            <a:off x="779775" y="5604962"/>
            <a:ext cx="1629507" cy="584775"/>
          </a:xfrm>
          <a:prstGeom prst="rect">
            <a:avLst/>
          </a:prstGeom>
          <a:noFill/>
          <a:ln w="9525" algn="ctr">
            <a:noFill/>
            <a:miter lim="800000"/>
            <a:headEnd/>
            <a:tailEnd/>
          </a:ln>
          <a:effectLst/>
        </p:spPr>
        <p:txBody>
          <a:bodyPr wrap="square">
            <a:spAutoFit/>
          </a:bodyPr>
          <a:lstStyle/>
          <a:p>
            <a:pPr>
              <a:defRPr/>
            </a:pPr>
            <a:r>
              <a:rPr lang="en-US" sz="32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25</a:t>
            </a:r>
          </a:p>
        </p:txBody>
      </p:sp>
      <p:sp>
        <p:nvSpPr>
          <p:cNvPr id="37" name="Text Box 38"/>
          <p:cNvSpPr txBox="1">
            <a:spLocks noChangeArrowheads="1"/>
          </p:cNvSpPr>
          <p:nvPr/>
        </p:nvSpPr>
        <p:spPr bwMode="auto">
          <a:xfrm>
            <a:off x="2269495" y="5633895"/>
            <a:ext cx="360996" cy="461665"/>
          </a:xfrm>
          <a:prstGeom prst="rect">
            <a:avLst/>
          </a:prstGeom>
          <a:noFill/>
          <a:ln w="9525" algn="ctr">
            <a:noFill/>
            <a:miter lim="800000"/>
            <a:headEnd/>
            <a:tailEnd/>
          </a:ln>
          <a:effectLst/>
        </p:spPr>
        <p:txBody>
          <a:bodyPr wrap="none">
            <a:spAutoFit/>
          </a:bodyPr>
          <a:lstStyle/>
          <a:p>
            <a:pPr>
              <a:defRPr/>
            </a:pPr>
            <a:r>
              <a:rPr lang="en-US" sz="24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0</a:t>
            </a:r>
          </a:p>
        </p:txBody>
      </p:sp>
      <p:sp>
        <p:nvSpPr>
          <p:cNvPr id="38" name="Text Box 39"/>
          <p:cNvSpPr txBox="1">
            <a:spLocks noChangeArrowheads="1"/>
          </p:cNvSpPr>
          <p:nvPr/>
        </p:nvSpPr>
        <p:spPr bwMode="auto">
          <a:xfrm>
            <a:off x="3643415" y="5580714"/>
            <a:ext cx="652743" cy="584775"/>
          </a:xfrm>
          <a:prstGeom prst="rect">
            <a:avLst/>
          </a:prstGeom>
          <a:noFill/>
          <a:ln w="9525" algn="ctr">
            <a:noFill/>
            <a:miter lim="800000"/>
            <a:headEnd/>
            <a:tailEnd/>
          </a:ln>
          <a:effectLst/>
        </p:spPr>
        <p:txBody>
          <a:bodyPr wrap="none">
            <a:spAutoFit/>
          </a:bodyPr>
          <a:lstStyle/>
          <a:p>
            <a:pPr>
              <a:defRPr/>
            </a:pPr>
            <a:r>
              <a:rPr lang="en-US" sz="32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20</a:t>
            </a:r>
          </a:p>
        </p:txBody>
      </p:sp>
      <p:sp>
        <p:nvSpPr>
          <p:cNvPr id="39" name="Text Box 40"/>
          <p:cNvSpPr txBox="1">
            <a:spLocks noChangeArrowheads="1"/>
          </p:cNvSpPr>
          <p:nvPr/>
        </p:nvSpPr>
        <p:spPr bwMode="auto">
          <a:xfrm>
            <a:off x="5620939" y="5609921"/>
            <a:ext cx="510668" cy="461665"/>
          </a:xfrm>
          <a:prstGeom prst="rect">
            <a:avLst/>
          </a:prstGeom>
          <a:noFill/>
          <a:ln w="9525" algn="ctr">
            <a:noFill/>
            <a:miter lim="800000"/>
            <a:headEnd/>
            <a:tailEnd/>
          </a:ln>
          <a:effectLst/>
        </p:spPr>
        <p:txBody>
          <a:bodyPr wrap="square">
            <a:spAutoFit/>
          </a:bodyPr>
          <a:lstStyle/>
          <a:p>
            <a:pPr>
              <a:defRPr/>
            </a:pPr>
            <a:r>
              <a:rPr lang="en-US" sz="24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0</a:t>
            </a:r>
          </a:p>
        </p:txBody>
      </p:sp>
      <p:sp>
        <p:nvSpPr>
          <p:cNvPr id="40" name="Text Box 41"/>
          <p:cNvSpPr txBox="1">
            <a:spLocks noChangeArrowheads="1"/>
          </p:cNvSpPr>
          <p:nvPr/>
        </p:nvSpPr>
        <p:spPr bwMode="auto">
          <a:xfrm>
            <a:off x="7094871" y="5530081"/>
            <a:ext cx="692088" cy="584775"/>
          </a:xfrm>
          <a:prstGeom prst="rect">
            <a:avLst/>
          </a:prstGeom>
          <a:noFill/>
          <a:ln w="9525" algn="ctr">
            <a:noFill/>
            <a:miter lim="800000"/>
            <a:headEnd/>
            <a:tailEnd/>
          </a:ln>
          <a:effectLst/>
        </p:spPr>
        <p:txBody>
          <a:bodyPr wrap="square">
            <a:spAutoFit/>
          </a:bodyPr>
          <a:lstStyle/>
          <a:p>
            <a:pPr>
              <a:defRPr/>
            </a:pPr>
            <a:r>
              <a:rPr lang="en-US" sz="32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55</a:t>
            </a:r>
          </a:p>
        </p:txBody>
      </p:sp>
      <p:sp>
        <p:nvSpPr>
          <p:cNvPr id="41" name="Text Box 42"/>
          <p:cNvSpPr txBox="1">
            <a:spLocks noChangeArrowheads="1"/>
          </p:cNvSpPr>
          <p:nvPr/>
        </p:nvSpPr>
        <p:spPr bwMode="auto">
          <a:xfrm>
            <a:off x="8641997" y="5590147"/>
            <a:ext cx="537327" cy="461665"/>
          </a:xfrm>
          <a:prstGeom prst="rect">
            <a:avLst/>
          </a:prstGeom>
          <a:noFill/>
          <a:ln w="9525" algn="ctr">
            <a:noFill/>
            <a:miter lim="800000"/>
            <a:headEnd/>
            <a:tailEnd/>
          </a:ln>
          <a:effectLst/>
        </p:spPr>
        <p:txBody>
          <a:bodyPr wrap="none">
            <a:spAutoFit/>
          </a:bodyPr>
          <a:lstStyle/>
          <a:p>
            <a:pPr>
              <a:defRPr/>
            </a:pPr>
            <a:r>
              <a:rPr lang="en-US" sz="24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20</a:t>
            </a:r>
          </a:p>
        </p:txBody>
      </p:sp>
      <p:sp>
        <p:nvSpPr>
          <p:cNvPr id="42" name="Text Box 43"/>
          <p:cNvSpPr txBox="1">
            <a:spLocks noChangeArrowheads="1"/>
          </p:cNvSpPr>
          <p:nvPr/>
        </p:nvSpPr>
        <p:spPr bwMode="auto">
          <a:xfrm>
            <a:off x="10252905" y="5614243"/>
            <a:ext cx="360996" cy="461665"/>
          </a:xfrm>
          <a:prstGeom prst="rect">
            <a:avLst/>
          </a:prstGeom>
          <a:noFill/>
          <a:ln w="9525" algn="ctr">
            <a:noFill/>
            <a:miter lim="800000"/>
            <a:headEnd/>
            <a:tailEnd/>
          </a:ln>
          <a:effectLst/>
        </p:spPr>
        <p:txBody>
          <a:bodyPr wrap="none">
            <a:spAutoFit/>
          </a:bodyPr>
          <a:lstStyle/>
          <a:p>
            <a:pPr>
              <a:defRPr/>
            </a:pPr>
            <a:r>
              <a:rPr lang="en-US" sz="24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0</a:t>
            </a:r>
          </a:p>
        </p:txBody>
      </p:sp>
    </p:spTree>
    <p:extLst>
      <p:ext uri="{BB962C8B-B14F-4D97-AF65-F5344CB8AC3E}">
        <p14:creationId xmlns:p14="http://schemas.microsoft.com/office/powerpoint/2010/main" val="2200138984"/>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a:spLocks noChangeArrowheads="1"/>
          </p:cNvSpPr>
          <p:nvPr/>
        </p:nvSpPr>
        <p:spPr bwMode="auto">
          <a:xfrm>
            <a:off x="173317" y="2677459"/>
            <a:ext cx="8970683" cy="1422400"/>
          </a:xfrm>
          <a:prstGeom prst="roundRect">
            <a:avLst>
              <a:gd name="adj" fmla="val 16667"/>
            </a:avLst>
          </a:prstGeom>
          <a:noFill/>
          <a:ln w="57150" algn="ctr">
            <a:solidFill>
              <a:srgbClr val="C00000"/>
            </a:solidFill>
            <a:round/>
            <a:headEnd/>
            <a:tailEnd/>
          </a:ln>
          <a:effectLst/>
        </p:spPr>
        <p:txBody>
          <a:bodyPr wrap="none" anchor="ctr"/>
          <a:lstStyle/>
          <a:p>
            <a:pPr>
              <a:defRPr/>
            </a:pPr>
            <a:endParaRPr lang="en-US">
              <a:solidFill>
                <a:prstClr val="black"/>
              </a:solidFill>
              <a:latin typeface="Calibri"/>
            </a:endParaRPr>
          </a:p>
        </p:txBody>
      </p:sp>
      <p:sp>
        <p:nvSpPr>
          <p:cNvPr id="2" name="Title 1"/>
          <p:cNvSpPr>
            <a:spLocks noGrp="1"/>
          </p:cNvSpPr>
          <p:nvPr>
            <p:ph type="title"/>
          </p:nvPr>
        </p:nvSpPr>
        <p:spPr/>
        <p:txBody>
          <a:bodyPr/>
          <a:lstStyle/>
          <a:p>
            <a:r>
              <a:rPr lang="en-US" dirty="0"/>
              <a:t>From Preference </a:t>
            </a:r>
            <a:r>
              <a:rPr lang="en-US" dirty="0" err="1"/>
              <a:t>Partworths</a:t>
            </a:r>
            <a:r>
              <a:rPr lang="en-US" dirty="0"/>
              <a:t> to Product Preferences</a:t>
            </a:r>
          </a:p>
        </p:txBody>
      </p:sp>
      <p:sp>
        <p:nvSpPr>
          <p:cNvPr id="3" name="Content Placeholder 2"/>
          <p:cNvSpPr>
            <a:spLocks noGrp="1"/>
          </p:cNvSpPr>
          <p:nvPr>
            <p:ph idx="1"/>
          </p:nvPr>
        </p:nvSpPr>
        <p:spPr>
          <a:xfrm>
            <a:off x="276412" y="631372"/>
            <a:ext cx="11988800" cy="5255222"/>
          </a:xfrm>
        </p:spPr>
        <p:txBody>
          <a:bodyPr>
            <a:normAutofit fontScale="85000" lnSpcReduction="20000"/>
          </a:bodyPr>
          <a:lstStyle/>
          <a:p>
            <a:pPr marL="0" indent="0">
              <a:lnSpc>
                <a:spcPct val="120000"/>
              </a:lnSpc>
              <a:spcBef>
                <a:spcPts val="600"/>
              </a:spcBef>
              <a:spcAft>
                <a:spcPts val="600"/>
              </a:spcAft>
              <a:buNone/>
              <a:tabLst>
                <a:tab pos="1768475" algn="l"/>
                <a:tab pos="7650163" algn="r"/>
              </a:tabLst>
            </a:pPr>
            <a:r>
              <a:rPr lang="en-US" dirty="0"/>
              <a:t>The </a:t>
            </a:r>
            <a:r>
              <a:rPr lang="en-US" sz="3300" dirty="0">
                <a:solidFill>
                  <a:srgbClr val="C00000"/>
                </a:solidFill>
                <a:effectLst>
                  <a:outerShdw blurRad="38100" dist="38100" dir="2700000" algn="tl">
                    <a:srgbClr val="000000">
                      <a:alpha val="43137"/>
                    </a:srgbClr>
                  </a:outerShdw>
                </a:effectLst>
              </a:rPr>
              <a:t>preference score </a:t>
            </a:r>
            <a:r>
              <a:rPr lang="en-US" dirty="0">
                <a:solidFill>
                  <a:srgbClr val="FF0000"/>
                </a:solidFill>
              </a:rPr>
              <a:t>for a product </a:t>
            </a:r>
            <a:r>
              <a:rPr lang="en-US" dirty="0"/>
              <a:t>becomes </a:t>
            </a:r>
          </a:p>
          <a:p>
            <a:pPr marL="0" indent="0">
              <a:lnSpc>
                <a:spcPct val="120000"/>
              </a:lnSpc>
              <a:spcBef>
                <a:spcPts val="600"/>
              </a:spcBef>
              <a:spcAft>
                <a:spcPts val="600"/>
              </a:spcAft>
              <a:buNone/>
              <a:tabLst>
                <a:tab pos="1768475" algn="l"/>
                <a:tab pos="7650163" algn="r"/>
              </a:tabLst>
            </a:pPr>
            <a:r>
              <a:rPr lang="en-US" sz="3300" dirty="0">
                <a:solidFill>
                  <a:srgbClr val="FF0000"/>
                </a:solidFill>
                <a:effectLst>
                  <a:outerShdw blurRad="38100" dist="38100" dir="2700000" algn="tl">
                    <a:srgbClr val="000000">
                      <a:alpha val="43137"/>
                    </a:srgbClr>
                  </a:outerShdw>
                </a:effectLst>
              </a:rPr>
              <a:t>the </a:t>
            </a:r>
            <a:r>
              <a:rPr lang="en-US" sz="3300" b="1" dirty="0">
                <a:solidFill>
                  <a:srgbClr val="FF0000"/>
                </a:solidFill>
                <a:effectLst>
                  <a:outerShdw blurRad="38100" dist="38100" dir="2700000" algn="tl">
                    <a:srgbClr val="000000">
                      <a:alpha val="43137"/>
                    </a:srgbClr>
                  </a:outerShdw>
                </a:effectLst>
              </a:rPr>
              <a:t>sum</a:t>
            </a:r>
            <a:r>
              <a:rPr lang="en-US" sz="3300" dirty="0">
                <a:solidFill>
                  <a:srgbClr val="FF0000"/>
                </a:solidFill>
                <a:effectLst>
                  <a:outerShdw blurRad="38100" dist="38100" dir="2700000" algn="tl">
                    <a:srgbClr val="000000">
                      <a:alpha val="43137"/>
                    </a:srgbClr>
                  </a:outerShdw>
                </a:effectLst>
              </a:rPr>
              <a:t> of the part-worth preference scores </a:t>
            </a:r>
            <a:r>
              <a:rPr lang="en-US" dirty="0">
                <a:solidFill>
                  <a:srgbClr val="FF0000"/>
                </a:solidFill>
              </a:rPr>
              <a:t>for </a:t>
            </a:r>
          </a:p>
          <a:p>
            <a:pPr marL="0" indent="0">
              <a:lnSpc>
                <a:spcPct val="120000"/>
              </a:lnSpc>
              <a:spcBef>
                <a:spcPts val="600"/>
              </a:spcBef>
              <a:spcAft>
                <a:spcPts val="600"/>
              </a:spcAft>
              <a:buNone/>
              <a:tabLst>
                <a:tab pos="1768475" algn="l"/>
                <a:tab pos="7650163" algn="r"/>
              </a:tabLst>
            </a:pPr>
            <a:r>
              <a:rPr lang="en-US" sz="3300" i="1" dirty="0">
                <a:solidFill>
                  <a:srgbClr val="FF0000"/>
                </a:solidFill>
              </a:rPr>
              <a:t>attributes at various levels </a:t>
            </a:r>
            <a:r>
              <a:rPr lang="en-US" dirty="0">
                <a:solidFill>
                  <a:srgbClr val="FF0000"/>
                </a:solidFill>
              </a:rPr>
              <a:t>of that product.</a:t>
            </a:r>
            <a:endParaRPr lang="en-US" dirty="0"/>
          </a:p>
          <a:p>
            <a:pPr marL="0" indent="0">
              <a:lnSpc>
                <a:spcPct val="100000"/>
              </a:lnSpc>
              <a:buNone/>
              <a:tabLst>
                <a:tab pos="1768475" algn="l"/>
                <a:tab pos="7650163" algn="r"/>
              </a:tabLst>
            </a:pPr>
            <a:endParaRPr lang="en-US" dirty="0"/>
          </a:p>
          <a:p>
            <a:pPr>
              <a:lnSpc>
                <a:spcPct val="100000"/>
              </a:lnSpc>
              <a:tabLst>
                <a:tab pos="1768475" algn="l"/>
                <a:tab pos="7650163" algn="r"/>
              </a:tabLst>
            </a:pPr>
            <a:r>
              <a:rPr lang="en-US" b="1" dirty="0">
                <a:solidFill>
                  <a:srgbClr val="009900"/>
                </a:solidFill>
              </a:rPr>
              <a:t>Product 1</a:t>
            </a:r>
            <a:r>
              <a:rPr lang="en-US" dirty="0"/>
              <a:t>	: Beach (</a:t>
            </a:r>
            <a:r>
              <a:rPr lang="en-US" b="1" dirty="0">
                <a:solidFill>
                  <a:srgbClr val="0153A5"/>
                </a:solidFill>
              </a:rPr>
              <a:t>20</a:t>
            </a:r>
            <a:r>
              <a:rPr lang="en-US" dirty="0"/>
              <a:t>), by Plane (</a:t>
            </a:r>
            <a:r>
              <a:rPr lang="en-US" b="1" dirty="0">
                <a:solidFill>
                  <a:srgbClr val="0153A5"/>
                </a:solidFill>
              </a:rPr>
              <a:t>25</a:t>
            </a:r>
            <a:r>
              <a:rPr lang="en-US" dirty="0"/>
              <a:t>), for 450 € (</a:t>
            </a:r>
            <a:r>
              <a:rPr lang="en-US" b="1" dirty="0">
                <a:solidFill>
                  <a:srgbClr val="0153A5"/>
                </a:solidFill>
              </a:rPr>
              <a:t>55</a:t>
            </a:r>
            <a:r>
              <a:rPr lang="en-US" dirty="0"/>
              <a:t>) = </a:t>
            </a:r>
            <a:r>
              <a:rPr lang="en-US" b="1" dirty="0">
                <a:solidFill>
                  <a:srgbClr val="0153A5"/>
                </a:solidFill>
              </a:rPr>
              <a:t>100</a:t>
            </a:r>
          </a:p>
          <a:p>
            <a:pPr>
              <a:lnSpc>
                <a:spcPct val="100000"/>
              </a:lnSpc>
              <a:tabLst>
                <a:tab pos="1768475" algn="l"/>
                <a:tab pos="7650163" algn="r"/>
              </a:tabLst>
            </a:pPr>
            <a:r>
              <a:rPr lang="en-US" b="1" dirty="0">
                <a:solidFill>
                  <a:srgbClr val="009900"/>
                </a:solidFill>
              </a:rPr>
              <a:t>Product 2</a:t>
            </a:r>
            <a:r>
              <a:rPr lang="en-US" dirty="0"/>
              <a:t>	: Mountain (</a:t>
            </a:r>
            <a:r>
              <a:rPr lang="en-US" b="1" dirty="0">
                <a:solidFill>
                  <a:srgbClr val="0153A5"/>
                </a:solidFill>
              </a:rPr>
              <a:t>0</a:t>
            </a:r>
            <a:r>
              <a:rPr lang="en-US" dirty="0"/>
              <a:t>), by Plane (</a:t>
            </a:r>
            <a:r>
              <a:rPr lang="en-US" b="1" dirty="0">
                <a:solidFill>
                  <a:srgbClr val="0153A5"/>
                </a:solidFill>
              </a:rPr>
              <a:t>25</a:t>
            </a:r>
            <a:r>
              <a:rPr lang="en-US" dirty="0"/>
              <a:t>), for 600 € (</a:t>
            </a:r>
            <a:r>
              <a:rPr lang="en-US" b="1" dirty="0">
                <a:solidFill>
                  <a:srgbClr val="0153A5"/>
                </a:solidFill>
              </a:rPr>
              <a:t>20</a:t>
            </a:r>
            <a:r>
              <a:rPr lang="en-US" dirty="0"/>
              <a:t>) = </a:t>
            </a:r>
            <a:r>
              <a:rPr lang="en-US" b="1" dirty="0">
                <a:solidFill>
                  <a:srgbClr val="0153A5"/>
                </a:solidFill>
              </a:rPr>
              <a:t>45</a:t>
            </a:r>
          </a:p>
          <a:p>
            <a:pPr>
              <a:lnSpc>
                <a:spcPct val="100000"/>
              </a:lnSpc>
              <a:tabLst>
                <a:tab pos="1768475" algn="l"/>
                <a:tab pos="7650163" algn="r"/>
              </a:tabLst>
            </a:pPr>
            <a:r>
              <a:rPr lang="en-US" b="1" dirty="0">
                <a:solidFill>
                  <a:srgbClr val="009900"/>
                </a:solidFill>
              </a:rPr>
              <a:t>Product 3</a:t>
            </a:r>
            <a:r>
              <a:rPr lang="en-US" dirty="0"/>
              <a:t>	: Mountain (</a:t>
            </a:r>
            <a:r>
              <a:rPr lang="en-US" b="1" dirty="0">
                <a:solidFill>
                  <a:srgbClr val="0153A5"/>
                </a:solidFill>
              </a:rPr>
              <a:t>0</a:t>
            </a:r>
            <a:r>
              <a:rPr lang="en-US" dirty="0"/>
              <a:t>), by Bus (</a:t>
            </a:r>
            <a:r>
              <a:rPr lang="en-US" b="1" dirty="0">
                <a:solidFill>
                  <a:srgbClr val="0153A5"/>
                </a:solidFill>
              </a:rPr>
              <a:t>0</a:t>
            </a:r>
            <a:r>
              <a:rPr lang="en-US" dirty="0"/>
              <a:t>), for 800 € (</a:t>
            </a:r>
            <a:r>
              <a:rPr lang="en-US" b="1" dirty="0">
                <a:solidFill>
                  <a:srgbClr val="0153A5"/>
                </a:solidFill>
              </a:rPr>
              <a:t>0</a:t>
            </a:r>
            <a:r>
              <a:rPr lang="en-US" dirty="0"/>
              <a:t>) = </a:t>
            </a:r>
            <a:r>
              <a:rPr lang="en-US" b="1" dirty="0">
                <a:solidFill>
                  <a:srgbClr val="0153A5"/>
                </a:solidFill>
              </a:rPr>
              <a:t>0</a:t>
            </a:r>
          </a:p>
          <a:p>
            <a:pPr marL="0" indent="0">
              <a:lnSpc>
                <a:spcPct val="100000"/>
              </a:lnSpc>
              <a:buNone/>
              <a:tabLst>
                <a:tab pos="1768475" algn="l"/>
                <a:tab pos="7650163" algn="r"/>
              </a:tabLst>
            </a:pPr>
            <a:endParaRPr lang="en-US" b="1" dirty="0">
              <a:solidFill>
                <a:srgbClr val="CC0000"/>
              </a:solidFill>
            </a:endParaRPr>
          </a:p>
          <a:p>
            <a:pPr>
              <a:lnSpc>
                <a:spcPct val="100000"/>
              </a:lnSpc>
              <a:tabLst>
                <a:tab pos="1768475" algn="l"/>
                <a:tab pos="7650163" algn="r"/>
              </a:tabLst>
            </a:pPr>
            <a:endParaRPr lang="en-US" b="1" dirty="0">
              <a:solidFill>
                <a:srgbClr val="CC0000"/>
              </a:solidFill>
            </a:endParaRPr>
          </a:p>
          <a:p>
            <a:pPr marL="0" indent="0">
              <a:lnSpc>
                <a:spcPct val="120000"/>
              </a:lnSpc>
              <a:spcBef>
                <a:spcPts val="600"/>
              </a:spcBef>
              <a:spcAft>
                <a:spcPts val="600"/>
              </a:spcAft>
              <a:buNone/>
              <a:tabLst>
                <a:tab pos="1768475" algn="l"/>
                <a:tab pos="7650163" algn="r"/>
              </a:tabLst>
            </a:pPr>
            <a:r>
              <a:rPr lang="en-US" dirty="0"/>
              <a:t>Since Product 1 is preferred to Product 2, it is “</a:t>
            </a:r>
            <a:r>
              <a:rPr lang="en-US" b="1" dirty="0"/>
              <a:t>more likely</a:t>
            </a:r>
            <a:r>
              <a:rPr lang="en-US" dirty="0"/>
              <a:t>” to be purchased.</a:t>
            </a:r>
            <a:br>
              <a:rPr lang="en-US" dirty="0"/>
            </a:br>
            <a:r>
              <a:rPr lang="en-US" sz="2600" dirty="0"/>
              <a:t>(Later, </a:t>
            </a:r>
            <a:r>
              <a:rPr lang="en-US" sz="2600" dirty="0">
                <a:solidFill>
                  <a:srgbClr val="FF0000"/>
                </a:solidFill>
              </a:rPr>
              <a:t>preferences can be translated into choices</a:t>
            </a:r>
            <a:r>
              <a:rPr lang="en-US" sz="2600" dirty="0"/>
              <a:t>)</a:t>
            </a:r>
            <a:endParaRPr lang="en-US" sz="1400" dirty="0"/>
          </a:p>
        </p:txBody>
      </p:sp>
    </p:spTree>
    <p:extLst>
      <p:ext uri="{BB962C8B-B14F-4D97-AF65-F5344CB8AC3E}">
        <p14:creationId xmlns:p14="http://schemas.microsoft.com/office/powerpoint/2010/main" val="4098622838"/>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Comments</a:t>
            </a:r>
          </a:p>
        </p:txBody>
      </p:sp>
      <p:sp>
        <p:nvSpPr>
          <p:cNvPr id="3" name="Content Placeholder 2"/>
          <p:cNvSpPr>
            <a:spLocks noGrp="1"/>
          </p:cNvSpPr>
          <p:nvPr>
            <p:ph idx="1"/>
          </p:nvPr>
        </p:nvSpPr>
        <p:spPr>
          <a:xfrm>
            <a:off x="76200" y="685800"/>
            <a:ext cx="12115800" cy="6335486"/>
          </a:xfrm>
        </p:spPr>
        <p:txBody>
          <a:bodyPr>
            <a:noAutofit/>
          </a:bodyPr>
          <a:lstStyle/>
          <a:p>
            <a:pPr>
              <a:lnSpc>
                <a:spcPct val="120000"/>
              </a:lnSpc>
              <a:spcBef>
                <a:spcPts val="600"/>
              </a:spcBef>
              <a:spcAft>
                <a:spcPts val="600"/>
              </a:spcAft>
            </a:pPr>
            <a:r>
              <a:rPr lang="en-US" sz="2400" dirty="0"/>
              <a:t>For simplicity, preference for products are scaled between 0 and 100</a:t>
            </a:r>
          </a:p>
          <a:p>
            <a:pPr lvl="1">
              <a:lnSpc>
                <a:spcPct val="120000"/>
              </a:lnSpc>
              <a:spcBef>
                <a:spcPts val="600"/>
              </a:spcBef>
              <a:spcAft>
                <a:spcPts val="600"/>
              </a:spcAft>
              <a:buFont typeface="Open Sans" panose="020B0606030504020204" pitchFamily="34" charset="0"/>
              <a:buChar char="–"/>
            </a:pPr>
            <a:r>
              <a:rPr lang="en-US" sz="2000" dirty="0"/>
              <a:t>Worst levels = 0</a:t>
            </a:r>
          </a:p>
          <a:p>
            <a:pPr lvl="1">
              <a:lnSpc>
                <a:spcPct val="120000"/>
              </a:lnSpc>
              <a:spcBef>
                <a:spcPts val="600"/>
              </a:spcBef>
              <a:spcAft>
                <a:spcPts val="600"/>
              </a:spcAft>
              <a:buFont typeface="Open Sans" panose="020B0606030504020204" pitchFamily="34" charset="0"/>
              <a:buChar char="–"/>
            </a:pPr>
            <a:r>
              <a:rPr lang="en-US" sz="2800" dirty="0">
                <a:solidFill>
                  <a:srgbClr val="C00000"/>
                </a:solidFill>
              </a:rPr>
              <a:t>Sum of most preferred levels = 100</a:t>
            </a:r>
            <a:endParaRPr lang="en-US" sz="2000" dirty="0">
              <a:solidFill>
                <a:srgbClr val="C00000"/>
              </a:solidFill>
            </a:endParaRPr>
          </a:p>
          <a:p>
            <a:pPr lvl="1">
              <a:lnSpc>
                <a:spcPct val="120000"/>
              </a:lnSpc>
              <a:spcBef>
                <a:spcPts val="600"/>
              </a:spcBef>
              <a:spcAft>
                <a:spcPts val="600"/>
              </a:spcAft>
              <a:buFont typeface="Open Sans" panose="020B0606030504020204" pitchFamily="34" charset="0"/>
              <a:buChar char="–"/>
            </a:pPr>
            <a:r>
              <a:rPr lang="en-US" sz="2000" dirty="0"/>
              <a:t>(done automatically by the software)</a:t>
            </a:r>
            <a:endParaRPr lang="en-US" sz="2800" dirty="0"/>
          </a:p>
          <a:p>
            <a:pPr>
              <a:lnSpc>
                <a:spcPct val="120000"/>
              </a:lnSpc>
              <a:spcBef>
                <a:spcPts val="600"/>
              </a:spcBef>
              <a:spcAft>
                <a:spcPts val="600"/>
              </a:spcAft>
            </a:pPr>
            <a:r>
              <a:rPr lang="en-US" sz="2400" dirty="0"/>
              <a:t>Of course, people prefer to pay less!</a:t>
            </a:r>
          </a:p>
          <a:p>
            <a:pPr lvl="1">
              <a:lnSpc>
                <a:spcPct val="120000"/>
              </a:lnSpc>
              <a:spcBef>
                <a:spcPts val="600"/>
              </a:spcBef>
              <a:spcAft>
                <a:spcPts val="600"/>
              </a:spcAft>
              <a:buFont typeface="Open Sans" panose="020B0606030504020204" pitchFamily="34" charset="0"/>
              <a:buChar char="–"/>
            </a:pPr>
            <a:r>
              <a:rPr lang="en-US" sz="2000" dirty="0"/>
              <a:t>What’s important is how strong these preferences for low prices are, compared to preference for other attributes</a:t>
            </a:r>
            <a:endParaRPr lang="en-US" sz="2800" dirty="0"/>
          </a:p>
          <a:p>
            <a:pPr>
              <a:lnSpc>
                <a:spcPct val="120000"/>
              </a:lnSpc>
              <a:spcBef>
                <a:spcPts val="600"/>
              </a:spcBef>
              <a:spcAft>
                <a:spcPts val="600"/>
              </a:spcAft>
            </a:pPr>
            <a:r>
              <a:rPr lang="en-US" sz="2400" dirty="0"/>
              <a:t>Preferences vary across customers</a:t>
            </a:r>
          </a:p>
          <a:p>
            <a:pPr lvl="1">
              <a:lnSpc>
                <a:spcPct val="120000"/>
              </a:lnSpc>
              <a:spcBef>
                <a:spcPts val="600"/>
              </a:spcBef>
              <a:spcAft>
                <a:spcPts val="600"/>
              </a:spcAft>
              <a:buFont typeface="Open Sans" panose="020B0606030504020204" pitchFamily="34" charset="0"/>
              <a:buChar char="–"/>
            </a:pPr>
            <a:r>
              <a:rPr lang="en-US" sz="2000" dirty="0"/>
              <a:t>Later, we will see </a:t>
            </a:r>
            <a:r>
              <a:rPr lang="en-US" sz="2000" dirty="0">
                <a:solidFill>
                  <a:srgbClr val="FF0000"/>
                </a:solidFill>
              </a:rPr>
              <a:t>customers can be segmented based on their preference </a:t>
            </a:r>
            <a:r>
              <a:rPr lang="en-US" sz="2000" dirty="0" err="1">
                <a:solidFill>
                  <a:srgbClr val="FF0000"/>
                </a:solidFill>
              </a:rPr>
              <a:t>partworths</a:t>
            </a:r>
            <a:r>
              <a:rPr lang="en-US" sz="2000" dirty="0"/>
              <a:t>, to </a:t>
            </a:r>
            <a:r>
              <a:rPr lang="en-US" dirty="0"/>
              <a:t>build </a:t>
            </a:r>
            <a:r>
              <a:rPr lang="en-US" dirty="0">
                <a:solidFill>
                  <a:srgbClr val="FF0000"/>
                </a:solidFill>
              </a:rPr>
              <a:t>segments of customers who share similar preferences</a:t>
            </a:r>
            <a:endParaRPr lang="en-US" sz="2000" dirty="0">
              <a:solidFill>
                <a:srgbClr val="FF0000"/>
              </a:solidFill>
            </a:endParaRPr>
          </a:p>
        </p:txBody>
      </p:sp>
    </p:spTree>
    <p:extLst>
      <p:ext uri="{BB962C8B-B14F-4D97-AF65-F5344CB8AC3E}">
        <p14:creationId xmlns:p14="http://schemas.microsoft.com/office/powerpoint/2010/main" val="118323444"/>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Preference </a:t>
            </a:r>
            <a:r>
              <a:rPr lang="en-US" dirty="0" err="1"/>
              <a:t>Partworth</a:t>
            </a:r>
            <a:r>
              <a:rPr lang="en-US" dirty="0"/>
              <a:t> Estimation</a:t>
            </a:r>
          </a:p>
        </p:txBody>
      </p:sp>
      <p:sp>
        <p:nvSpPr>
          <p:cNvPr id="3" name="Content Placeholder 2"/>
          <p:cNvSpPr>
            <a:spLocks noGrp="1"/>
          </p:cNvSpPr>
          <p:nvPr>
            <p:ph idx="1"/>
          </p:nvPr>
        </p:nvSpPr>
        <p:spPr/>
        <p:txBody>
          <a:bodyPr/>
          <a:lstStyle/>
          <a:p>
            <a:pPr>
              <a:lnSpc>
                <a:spcPct val="100000"/>
              </a:lnSpc>
              <a:spcAft>
                <a:spcPts val="600"/>
              </a:spcAft>
            </a:pPr>
            <a:r>
              <a:rPr lang="en-US" sz="3600" b="1" dirty="0"/>
              <a:t>The question then becomes “how to estimate these preference </a:t>
            </a:r>
            <a:r>
              <a:rPr lang="en-US" sz="3600" b="1" dirty="0" err="1"/>
              <a:t>partworths</a:t>
            </a:r>
            <a:r>
              <a:rPr lang="en-US" sz="3600" b="1" dirty="0"/>
              <a:t>?”</a:t>
            </a:r>
            <a:endParaRPr lang="en-US" sz="3600" dirty="0"/>
          </a:p>
          <a:p>
            <a:pPr>
              <a:lnSpc>
                <a:spcPct val="100000"/>
              </a:lnSpc>
              <a:spcAft>
                <a:spcPts val="600"/>
              </a:spcAft>
            </a:pPr>
            <a:r>
              <a:rPr lang="en-US" sz="3600" dirty="0"/>
              <a:t>You can’t ask </a:t>
            </a:r>
            <a:r>
              <a:rPr lang="en-US" sz="3600" dirty="0">
                <a:sym typeface="Wingdings 3" pitchFamily="18" charset="2"/>
              </a:rPr>
              <a:t> not reliable</a:t>
            </a:r>
          </a:p>
          <a:p>
            <a:pPr>
              <a:lnSpc>
                <a:spcPct val="100000"/>
              </a:lnSpc>
              <a:spcAft>
                <a:spcPts val="600"/>
              </a:spcAft>
            </a:pPr>
            <a:r>
              <a:rPr lang="en-US" sz="3600" dirty="0">
                <a:sym typeface="Wingdings 3" pitchFamily="18" charset="2"/>
              </a:rPr>
              <a:t>You have to estimate it indirectly through</a:t>
            </a:r>
            <a:endParaRPr lang="en-US" b="1" dirty="0">
              <a:solidFill>
                <a:srgbClr val="CC0000"/>
              </a:solidFill>
              <a:sym typeface="Wingdings 3" pitchFamily="18" charset="2"/>
            </a:endParaRPr>
          </a:p>
          <a:p>
            <a:pPr algn="ctr">
              <a:buFontTx/>
              <a:buNone/>
            </a:pPr>
            <a:r>
              <a:rPr lang="en-US" sz="6000" b="1" dirty="0">
                <a:solidFill>
                  <a:srgbClr val="0153A5"/>
                </a:solidFill>
                <a:sym typeface="Wingdings 3" pitchFamily="18" charset="2"/>
              </a:rPr>
              <a:t>               conjoint analysis</a:t>
            </a:r>
            <a:endParaRPr lang="en-US" sz="3600" dirty="0">
              <a:solidFill>
                <a:srgbClr val="0153A5"/>
              </a:solidFill>
              <a:sym typeface="Wingdings 3" pitchFamily="18" charset="2"/>
            </a:endParaRPr>
          </a:p>
          <a:p>
            <a:pPr algn="ctr">
              <a:buFontTx/>
              <a:buNone/>
            </a:pPr>
            <a:r>
              <a:rPr lang="en-US" sz="3600" dirty="0">
                <a:solidFill>
                  <a:schemeClr val="bg1">
                    <a:lumMod val="50000"/>
                  </a:schemeClr>
                </a:solidFill>
                <a:sym typeface="Wingdings 3" pitchFamily="18" charset="2"/>
              </a:rPr>
              <a:t>(“</a:t>
            </a:r>
            <a:r>
              <a:rPr lang="en-US" sz="3600" b="1" u="sng" dirty="0">
                <a:solidFill>
                  <a:schemeClr val="bg1">
                    <a:lumMod val="50000"/>
                  </a:schemeClr>
                </a:solidFill>
                <a:sym typeface="Wingdings 3" pitchFamily="18" charset="2"/>
              </a:rPr>
              <a:t>con</a:t>
            </a:r>
            <a:r>
              <a:rPr lang="en-US" sz="3600" dirty="0">
                <a:solidFill>
                  <a:schemeClr val="bg1">
                    <a:lumMod val="50000"/>
                  </a:schemeClr>
                </a:solidFill>
                <a:sym typeface="Wingdings 3" pitchFamily="18" charset="2"/>
              </a:rPr>
              <a:t>sidered </a:t>
            </a:r>
            <a:r>
              <a:rPr lang="en-US" sz="3600" b="1" u="sng" dirty="0">
                <a:solidFill>
                  <a:schemeClr val="bg1">
                    <a:lumMod val="50000"/>
                  </a:schemeClr>
                </a:solidFill>
                <a:sym typeface="Wingdings 3" pitchFamily="18" charset="2"/>
              </a:rPr>
              <a:t>joint</a:t>
            </a:r>
            <a:r>
              <a:rPr lang="en-US" sz="3600" dirty="0">
                <a:solidFill>
                  <a:schemeClr val="bg1">
                    <a:lumMod val="50000"/>
                  </a:schemeClr>
                </a:solidFill>
                <a:sym typeface="Wingdings 3" pitchFamily="18" charset="2"/>
              </a:rPr>
              <a:t>ly”)        </a:t>
            </a:r>
            <a:endParaRPr lang="en-US" dirty="0"/>
          </a:p>
        </p:txBody>
      </p:sp>
    </p:spTree>
    <p:extLst>
      <p:ext uri="{BB962C8B-B14F-4D97-AF65-F5344CB8AC3E}">
        <p14:creationId xmlns:p14="http://schemas.microsoft.com/office/powerpoint/2010/main" val="195202582"/>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2289970" cy="512449"/>
          </a:xfrm>
        </p:spPr>
        <p:txBody>
          <a:bodyPr>
            <a:normAutofit/>
          </a:bodyPr>
          <a:lstStyle/>
          <a:p>
            <a:r>
              <a:rPr lang="en-US" sz="2400" dirty="0"/>
              <a:t>Preference </a:t>
            </a:r>
            <a:r>
              <a:rPr lang="en-US" sz="2400" dirty="0" err="1"/>
              <a:t>Partworth</a:t>
            </a:r>
            <a:r>
              <a:rPr lang="en-US" sz="2400" dirty="0"/>
              <a:t> Estimation Steps 1 &amp; 2 - Profile Generation and Rating</a:t>
            </a:r>
          </a:p>
        </p:txBody>
      </p:sp>
      <p:sp>
        <p:nvSpPr>
          <p:cNvPr id="3" name="Content Placeholder 2"/>
          <p:cNvSpPr>
            <a:spLocks noGrp="1"/>
          </p:cNvSpPr>
          <p:nvPr>
            <p:ph idx="1"/>
          </p:nvPr>
        </p:nvSpPr>
        <p:spPr/>
        <p:txBody>
          <a:bodyPr anchor="t" anchorCtr="0"/>
          <a:lstStyle/>
          <a:p>
            <a:r>
              <a:rPr lang="en-US" sz="2400" dirty="0"/>
              <a:t>First, create a </a:t>
            </a:r>
            <a:r>
              <a:rPr lang="en-US" sz="2400" b="1" dirty="0"/>
              <a:t>list</a:t>
            </a:r>
            <a:r>
              <a:rPr lang="en-US" sz="2400" dirty="0"/>
              <a:t> of products</a:t>
            </a:r>
          </a:p>
          <a:p>
            <a:pPr lvl="1">
              <a:buFont typeface="Open Sans" panose="020B0606030504020204" pitchFamily="34" charset="0"/>
              <a:buChar char="–"/>
            </a:pPr>
            <a:r>
              <a:rPr lang="en-US" sz="2000" dirty="0"/>
              <a:t>Also referred to as </a:t>
            </a:r>
            <a:r>
              <a:rPr lang="en-US" sz="2800" dirty="0">
                <a:solidFill>
                  <a:srgbClr val="C00000"/>
                </a:solidFill>
              </a:rPr>
              <a:t>“bundles” or “profiles”</a:t>
            </a:r>
            <a:endParaRPr lang="en-US" sz="2400" dirty="0"/>
          </a:p>
          <a:p>
            <a:r>
              <a:rPr lang="en-US" sz="2400" dirty="0"/>
              <a:t>Ask respondents to </a:t>
            </a:r>
            <a:r>
              <a:rPr lang="en-US" sz="2400" b="1" dirty="0"/>
              <a:t>rate</a:t>
            </a:r>
            <a:r>
              <a:rPr lang="en-US" sz="2400" dirty="0"/>
              <a:t> them on a scale (e.g., 0-100, 1-10)</a:t>
            </a:r>
          </a:p>
          <a:p>
            <a:pPr lvl="1">
              <a:buFont typeface="Open Sans" panose="020B0606030504020204" pitchFamily="34" charset="0"/>
              <a:buChar char="–"/>
            </a:pPr>
            <a:r>
              <a:rPr lang="en-US" sz="2000" dirty="0"/>
              <a:t>Also referred to as “preference scores” on the overall products. </a:t>
            </a:r>
            <a:endParaRPr lang="en-US" sz="2800" dirty="0"/>
          </a:p>
        </p:txBody>
      </p:sp>
      <p:grpSp>
        <p:nvGrpSpPr>
          <p:cNvPr id="14" name="Group 13"/>
          <p:cNvGrpSpPr/>
          <p:nvPr/>
        </p:nvGrpSpPr>
        <p:grpSpPr>
          <a:xfrm>
            <a:off x="2552700" y="3429001"/>
            <a:ext cx="2057400" cy="2506591"/>
            <a:chOff x="1028700" y="3429000"/>
            <a:chExt cx="2057400" cy="2506591"/>
          </a:xfrm>
        </p:grpSpPr>
        <p:sp>
          <p:nvSpPr>
            <p:cNvPr id="4" name="Rectangle 4"/>
            <p:cNvSpPr>
              <a:spLocks noChangeArrowheads="1"/>
            </p:cNvSpPr>
            <p:nvPr/>
          </p:nvSpPr>
          <p:spPr bwMode="auto">
            <a:xfrm>
              <a:off x="1028700" y="3429000"/>
              <a:ext cx="2057400" cy="533400"/>
            </a:xfrm>
            <a:prstGeom prst="rect">
              <a:avLst/>
            </a:prstGeom>
            <a:solidFill>
              <a:srgbClr val="0153A5"/>
            </a:solidFill>
            <a:ln w="9525" algn="ctr">
              <a:noFill/>
              <a:miter lim="800000"/>
              <a:headEnd/>
              <a:tailEnd/>
            </a:ln>
            <a:effectLst/>
          </p:spPr>
          <p:txBody>
            <a:bodyPr wrap="none" anchor="ctr"/>
            <a:lstStyle/>
            <a:p>
              <a:pPr algn="ctr">
                <a:defRPr/>
              </a:pP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Profile #1</a:t>
              </a:r>
            </a:p>
          </p:txBody>
        </p:sp>
        <p:sp>
          <p:nvSpPr>
            <p:cNvPr id="5" name="Rectangle 5"/>
            <p:cNvSpPr>
              <a:spLocks noChangeArrowheads="1"/>
            </p:cNvSpPr>
            <p:nvPr/>
          </p:nvSpPr>
          <p:spPr bwMode="auto">
            <a:xfrm>
              <a:off x="1028700" y="3962399"/>
              <a:ext cx="2057400" cy="1607127"/>
            </a:xfrm>
            <a:prstGeom prst="rect">
              <a:avLst/>
            </a:prstGeom>
            <a:solidFill>
              <a:schemeClr val="bg1">
                <a:lumMod val="95000"/>
              </a:schemeClr>
            </a:solidFill>
            <a:ln w="9525" algn="ctr">
              <a:solidFill>
                <a:schemeClr val="bg2">
                  <a:lumMod val="90000"/>
                </a:schemeClr>
              </a:solidFill>
              <a:miter lim="800000"/>
              <a:headEnd/>
              <a:tailEnd/>
            </a:ln>
            <a:effectLst/>
          </p:spPr>
          <p:txBody>
            <a:bodyPr wrap="none"/>
            <a:lstStyle/>
            <a:p>
              <a:pPr>
                <a:buFontTx/>
                <a:buChar char="•"/>
                <a:defRPr/>
              </a:pPr>
              <a:endPar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buFontTx/>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 Bus</a:t>
              </a:r>
            </a:p>
            <a:p>
              <a:pPr>
                <a:buFontTx/>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 Beach</a:t>
              </a:r>
            </a:p>
            <a:p>
              <a:pPr>
                <a:buFontTx/>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 450 €</a:t>
              </a:r>
            </a:p>
          </p:txBody>
        </p:sp>
        <p:sp>
          <p:nvSpPr>
            <p:cNvPr id="6" name="Oval 6"/>
            <p:cNvSpPr>
              <a:spLocks noChangeArrowheads="1"/>
            </p:cNvSpPr>
            <p:nvPr/>
          </p:nvSpPr>
          <p:spPr bwMode="auto">
            <a:xfrm>
              <a:off x="1700645" y="5222082"/>
              <a:ext cx="713509" cy="713509"/>
            </a:xfrm>
            <a:prstGeom prst="ellipse">
              <a:avLst/>
            </a:prstGeom>
            <a:solidFill>
              <a:srgbClr val="0153A5"/>
            </a:solidFill>
            <a:ln w="28575" algn="ctr">
              <a:solidFill>
                <a:schemeClr val="bg1"/>
              </a:solidFill>
              <a:round/>
              <a:headEnd/>
              <a:tailEnd/>
            </a:ln>
            <a:effectLst/>
          </p:spPr>
          <p:txBody>
            <a:bodyPr wrap="none" anchor="ctr"/>
            <a:lstStyle/>
            <a:p>
              <a:pPr algn="ctr">
                <a:defRPr/>
              </a:pP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75</a:t>
              </a:r>
            </a:p>
          </p:txBody>
        </p:sp>
      </p:grpSp>
      <p:sp>
        <p:nvSpPr>
          <p:cNvPr id="7" name="Rectangle 13"/>
          <p:cNvSpPr>
            <a:spLocks noChangeArrowheads="1"/>
          </p:cNvSpPr>
          <p:nvPr/>
        </p:nvSpPr>
        <p:spPr bwMode="auto">
          <a:xfrm>
            <a:off x="5067300" y="3429000"/>
            <a:ext cx="2057400" cy="533400"/>
          </a:xfrm>
          <a:prstGeom prst="rect">
            <a:avLst/>
          </a:prstGeom>
          <a:solidFill>
            <a:srgbClr val="0153A5"/>
          </a:solidFill>
          <a:ln w="9525" algn="ctr">
            <a:noFill/>
            <a:miter lim="800000"/>
            <a:headEnd/>
            <a:tailEnd/>
          </a:ln>
          <a:effectLst/>
        </p:spPr>
        <p:txBody>
          <a:bodyPr wrap="none" anchor="ctr"/>
          <a:lstStyle/>
          <a:p>
            <a:pPr algn="ctr">
              <a:defRPr/>
            </a:pPr>
            <a:r>
              <a:rPr lang="en-US" sz="2000" b="1">
                <a:solidFill>
                  <a:schemeClr val="bg1"/>
                </a:solidFill>
                <a:latin typeface="Open Sans" panose="020B0606030504020204" pitchFamily="34" charset="0"/>
                <a:ea typeface="Open Sans" panose="020B0606030504020204" pitchFamily="34" charset="0"/>
                <a:cs typeface="Open Sans" panose="020B0606030504020204" pitchFamily="34" charset="0"/>
              </a:rPr>
              <a:t>Profile #2</a:t>
            </a:r>
          </a:p>
        </p:txBody>
      </p:sp>
      <p:sp>
        <p:nvSpPr>
          <p:cNvPr id="8" name="Rectangle 14"/>
          <p:cNvSpPr>
            <a:spLocks noChangeArrowheads="1"/>
          </p:cNvSpPr>
          <p:nvPr/>
        </p:nvSpPr>
        <p:spPr bwMode="auto">
          <a:xfrm>
            <a:off x="5067301" y="3962400"/>
            <a:ext cx="2050473" cy="1607127"/>
          </a:xfrm>
          <a:prstGeom prst="rect">
            <a:avLst/>
          </a:prstGeom>
          <a:solidFill>
            <a:schemeClr val="bg1">
              <a:lumMod val="95000"/>
            </a:schemeClr>
          </a:solidFill>
          <a:ln w="9525" algn="ctr">
            <a:solidFill>
              <a:schemeClr val="bg2">
                <a:lumMod val="90000"/>
              </a:schemeClr>
            </a:solidFill>
            <a:miter lim="800000"/>
            <a:headEnd/>
            <a:tailEnd/>
          </a:ln>
          <a:effectLst/>
        </p:spPr>
        <p:txBody>
          <a:bodyPr wrap="none"/>
          <a:lstStyle/>
          <a:p>
            <a:pPr>
              <a:buFontTx/>
              <a:buChar char="•"/>
              <a:defRPr/>
            </a:pPr>
            <a:endParaRPr lang="en-US">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buFontTx/>
              <a:buChar char="•"/>
              <a:defRPr/>
            </a:pPr>
            <a:r>
              <a:rPr lang="en-US">
                <a:solidFill>
                  <a:prstClr val="black"/>
                </a:solidFill>
                <a:latin typeface="Open Sans" panose="020B0606030504020204" pitchFamily="34" charset="0"/>
                <a:ea typeface="Open Sans" panose="020B0606030504020204" pitchFamily="34" charset="0"/>
                <a:cs typeface="Open Sans" panose="020B0606030504020204" pitchFamily="34" charset="0"/>
              </a:rPr>
              <a:t> Plane</a:t>
            </a:r>
          </a:p>
          <a:p>
            <a:pPr>
              <a:buFontTx/>
              <a:buChar char="•"/>
              <a:defRPr/>
            </a:pPr>
            <a:r>
              <a:rPr lang="en-US">
                <a:solidFill>
                  <a:prstClr val="black"/>
                </a:solidFill>
                <a:latin typeface="Open Sans" panose="020B0606030504020204" pitchFamily="34" charset="0"/>
                <a:ea typeface="Open Sans" panose="020B0606030504020204" pitchFamily="34" charset="0"/>
                <a:cs typeface="Open Sans" panose="020B0606030504020204" pitchFamily="34" charset="0"/>
              </a:rPr>
              <a:t> Beach</a:t>
            </a:r>
          </a:p>
          <a:p>
            <a:pPr>
              <a:buFontTx/>
              <a:buChar char="•"/>
              <a:defRPr/>
            </a:pPr>
            <a:r>
              <a:rPr lang="en-US">
                <a:solidFill>
                  <a:prstClr val="black"/>
                </a:solidFill>
                <a:latin typeface="Open Sans" panose="020B0606030504020204" pitchFamily="34" charset="0"/>
                <a:ea typeface="Open Sans" panose="020B0606030504020204" pitchFamily="34" charset="0"/>
                <a:cs typeface="Open Sans" panose="020B0606030504020204" pitchFamily="34" charset="0"/>
              </a:rPr>
              <a:t> 600 €</a:t>
            </a:r>
          </a:p>
        </p:txBody>
      </p:sp>
      <p:sp>
        <p:nvSpPr>
          <p:cNvPr id="9" name="Oval 15"/>
          <p:cNvSpPr>
            <a:spLocks noChangeArrowheads="1"/>
          </p:cNvSpPr>
          <p:nvPr/>
        </p:nvSpPr>
        <p:spPr bwMode="auto">
          <a:xfrm>
            <a:off x="5735782" y="5222082"/>
            <a:ext cx="713509" cy="713509"/>
          </a:xfrm>
          <a:prstGeom prst="ellipse">
            <a:avLst/>
          </a:prstGeom>
          <a:solidFill>
            <a:srgbClr val="0153A5"/>
          </a:solidFill>
          <a:ln w="28575" algn="ctr">
            <a:solidFill>
              <a:schemeClr val="bg1"/>
            </a:solidFill>
            <a:round/>
            <a:headEnd/>
            <a:tailEnd/>
          </a:ln>
          <a:effectLst/>
        </p:spPr>
        <p:txBody>
          <a:bodyPr wrap="none" anchor="ctr"/>
          <a:lstStyle/>
          <a:p>
            <a:pPr algn="ctr">
              <a:defRPr/>
            </a:pPr>
            <a:r>
              <a:rPr lang="en-US" sz="2400">
                <a:solidFill>
                  <a:schemeClr val="bg1"/>
                </a:solidFill>
                <a:latin typeface="Open Sans" panose="020B0606030504020204" pitchFamily="34" charset="0"/>
                <a:ea typeface="Open Sans" panose="020B0606030504020204" pitchFamily="34" charset="0"/>
                <a:cs typeface="Open Sans" panose="020B0606030504020204" pitchFamily="34" charset="0"/>
              </a:rPr>
              <a:t>65</a:t>
            </a:r>
          </a:p>
        </p:txBody>
      </p:sp>
      <p:sp>
        <p:nvSpPr>
          <p:cNvPr id="10" name="Rectangle 16"/>
          <p:cNvSpPr>
            <a:spLocks noChangeArrowheads="1"/>
          </p:cNvSpPr>
          <p:nvPr/>
        </p:nvSpPr>
        <p:spPr bwMode="auto">
          <a:xfrm>
            <a:off x="7581900" y="3429000"/>
            <a:ext cx="2057400" cy="533400"/>
          </a:xfrm>
          <a:prstGeom prst="rect">
            <a:avLst/>
          </a:prstGeom>
          <a:solidFill>
            <a:srgbClr val="0153A5"/>
          </a:solidFill>
          <a:ln w="9525" algn="ctr">
            <a:noFill/>
            <a:miter lim="800000"/>
            <a:headEnd/>
            <a:tailEnd/>
          </a:ln>
          <a:effectLst/>
        </p:spPr>
        <p:txBody>
          <a:bodyPr wrap="none" anchor="ctr"/>
          <a:lstStyle/>
          <a:p>
            <a:pPr algn="ctr">
              <a:defRPr/>
            </a:pPr>
            <a:r>
              <a:rPr lang="en-US" sz="2000" b="1">
                <a:solidFill>
                  <a:schemeClr val="bg1"/>
                </a:solidFill>
                <a:latin typeface="Open Sans" panose="020B0606030504020204" pitchFamily="34" charset="0"/>
                <a:ea typeface="Open Sans" panose="020B0606030504020204" pitchFamily="34" charset="0"/>
                <a:cs typeface="Open Sans" panose="020B0606030504020204" pitchFamily="34" charset="0"/>
              </a:rPr>
              <a:t>Profile #3</a:t>
            </a:r>
          </a:p>
        </p:txBody>
      </p:sp>
      <p:sp>
        <p:nvSpPr>
          <p:cNvPr id="11" name="Rectangle 17"/>
          <p:cNvSpPr>
            <a:spLocks noChangeArrowheads="1"/>
          </p:cNvSpPr>
          <p:nvPr/>
        </p:nvSpPr>
        <p:spPr bwMode="auto">
          <a:xfrm>
            <a:off x="7581900" y="3962400"/>
            <a:ext cx="2057400" cy="1607127"/>
          </a:xfrm>
          <a:prstGeom prst="rect">
            <a:avLst/>
          </a:prstGeom>
          <a:solidFill>
            <a:schemeClr val="bg1">
              <a:lumMod val="95000"/>
            </a:schemeClr>
          </a:solidFill>
          <a:ln w="9525" algn="ctr">
            <a:solidFill>
              <a:schemeClr val="bg2">
                <a:lumMod val="90000"/>
              </a:schemeClr>
            </a:solidFill>
            <a:miter lim="800000"/>
            <a:headEnd/>
            <a:tailEnd/>
          </a:ln>
          <a:effectLst/>
        </p:spPr>
        <p:txBody>
          <a:bodyPr wrap="none"/>
          <a:lstStyle/>
          <a:p>
            <a:pPr>
              <a:buFontTx/>
              <a:buChar char="•"/>
              <a:defRPr/>
            </a:pPr>
            <a:endPar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buFontTx/>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 Bus</a:t>
            </a:r>
          </a:p>
          <a:p>
            <a:pPr>
              <a:buFontTx/>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 Mountain</a:t>
            </a:r>
          </a:p>
          <a:p>
            <a:pPr>
              <a:buFontTx/>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 800 €</a:t>
            </a:r>
          </a:p>
        </p:txBody>
      </p:sp>
      <p:sp>
        <p:nvSpPr>
          <p:cNvPr id="12" name="Oval 18"/>
          <p:cNvSpPr>
            <a:spLocks noChangeArrowheads="1"/>
          </p:cNvSpPr>
          <p:nvPr/>
        </p:nvSpPr>
        <p:spPr bwMode="auto">
          <a:xfrm>
            <a:off x="8253846" y="5222082"/>
            <a:ext cx="713509" cy="713509"/>
          </a:xfrm>
          <a:prstGeom prst="ellipse">
            <a:avLst/>
          </a:prstGeom>
          <a:solidFill>
            <a:srgbClr val="0153A5"/>
          </a:solidFill>
          <a:ln w="28575" algn="ctr">
            <a:solidFill>
              <a:schemeClr val="bg1"/>
            </a:solidFill>
            <a:round/>
            <a:headEnd/>
            <a:tailEnd/>
          </a:ln>
          <a:effectLst/>
        </p:spPr>
        <p:txBody>
          <a:bodyPr wrap="none" anchor="ctr"/>
          <a:lstStyle/>
          <a:p>
            <a:pPr algn="ctr">
              <a:defRPr/>
            </a:pPr>
            <a:r>
              <a:rPr lang="en-US" sz="240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13" name="Rectangle 20"/>
          <p:cNvSpPr>
            <a:spLocks noChangeArrowheads="1"/>
          </p:cNvSpPr>
          <p:nvPr/>
        </p:nvSpPr>
        <p:spPr bwMode="auto">
          <a:xfrm>
            <a:off x="935106" y="6033700"/>
            <a:ext cx="9174307" cy="369332"/>
          </a:xfrm>
          <a:prstGeom prst="rect">
            <a:avLst/>
          </a:prstGeom>
          <a:noFill/>
          <a:ln w="9525" algn="ctr">
            <a:noFill/>
            <a:miter lim="800000"/>
            <a:headEnd/>
            <a:tailEnd/>
          </a:ln>
          <a:effectLst/>
        </p:spPr>
        <p:txBody>
          <a:bodyPr wrap="none">
            <a:spAutoFit/>
          </a:bodyPr>
          <a:lstStyle/>
          <a:p>
            <a:pPr lvl="1" algn="ctr">
              <a:spcBef>
                <a:spcPct val="20000"/>
              </a:spcBef>
              <a:defRPr/>
            </a:pPr>
            <a:r>
              <a:rPr lang="en-US" sz="1800" dirty="0">
                <a:solidFill>
                  <a:prstClr val="black"/>
                </a:solidFill>
                <a:latin typeface="Open Sans" panose="020B0606030504020204" pitchFamily="34" charset="0"/>
                <a:ea typeface="Open Sans" panose="020B0606030504020204" pitchFamily="34" charset="0"/>
                <a:cs typeface="Open Sans" panose="020B0606030504020204" pitchFamily="34" charset="0"/>
              </a:rPr>
              <a:t>(NB: other conjoint estimation techniques exist: choice-based conjoint, ranking, etc.)</a:t>
            </a:r>
          </a:p>
        </p:txBody>
      </p:sp>
    </p:spTree>
    <p:extLst>
      <p:ext uri="{BB962C8B-B14F-4D97-AF65-F5344CB8AC3E}">
        <p14:creationId xmlns:p14="http://schemas.microsoft.com/office/powerpoint/2010/main" val="1454557227"/>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0"/>
            <a:ext cx="11988800" cy="685800"/>
          </a:xfrm>
        </p:spPr>
        <p:txBody>
          <a:bodyPr/>
          <a:lstStyle/>
          <a:p>
            <a:r>
              <a:rPr lang="en-US" dirty="0"/>
              <a:t>Preference </a:t>
            </a:r>
            <a:r>
              <a:rPr lang="en-US" dirty="0" err="1"/>
              <a:t>Partworth</a:t>
            </a:r>
            <a:r>
              <a:rPr lang="en-US" dirty="0"/>
              <a:t> Estimation</a:t>
            </a:r>
            <a:endParaRPr lang="en-US" sz="4400" dirty="0"/>
          </a:p>
        </p:txBody>
      </p:sp>
      <p:sp>
        <p:nvSpPr>
          <p:cNvPr id="3" name="Content Placeholder 2"/>
          <p:cNvSpPr>
            <a:spLocks noGrp="1"/>
          </p:cNvSpPr>
          <p:nvPr>
            <p:ph idx="1"/>
          </p:nvPr>
        </p:nvSpPr>
        <p:spPr>
          <a:xfrm>
            <a:off x="76200" y="685800"/>
            <a:ext cx="12115800" cy="5486400"/>
          </a:xfrm>
        </p:spPr>
        <p:txBody>
          <a:bodyPr/>
          <a:lstStyle/>
          <a:p>
            <a:pPr marL="0" indent="0">
              <a:buNone/>
            </a:pPr>
            <a:r>
              <a:rPr lang="en-US" sz="4000" dirty="0"/>
              <a:t>Steps 3 – regression analysis</a:t>
            </a:r>
          </a:p>
          <a:p>
            <a:pPr marL="0" indent="0">
              <a:lnSpc>
                <a:spcPct val="100000"/>
              </a:lnSpc>
              <a:spcBef>
                <a:spcPts val="1200"/>
              </a:spcBef>
              <a:spcAft>
                <a:spcPts val="1200"/>
              </a:spcAft>
              <a:buNone/>
            </a:pPr>
            <a:r>
              <a:rPr lang="en-US" dirty="0"/>
              <a:t>Third, run a </a:t>
            </a:r>
            <a:r>
              <a:rPr lang="en-US" sz="3600" b="1" i="1" dirty="0">
                <a:effectLst>
                  <a:outerShdw blurRad="38100" dist="38100" dir="2700000" algn="tl">
                    <a:srgbClr val="000000">
                      <a:alpha val="43137"/>
                    </a:srgbClr>
                  </a:outerShdw>
                </a:effectLst>
              </a:rPr>
              <a:t>regression analysis</a:t>
            </a:r>
            <a:r>
              <a:rPr lang="en-US" sz="3600" i="1" dirty="0">
                <a:effectLst>
                  <a:outerShdw blurRad="38100" dist="38100" dir="2700000" algn="tl">
                    <a:srgbClr val="000000">
                      <a:alpha val="43137"/>
                    </a:srgbClr>
                  </a:outerShdw>
                </a:effectLst>
              </a:rPr>
              <a:t> </a:t>
            </a:r>
            <a:r>
              <a:rPr lang="en-US" dirty="0"/>
              <a:t>to </a:t>
            </a:r>
            <a:r>
              <a:rPr lang="en-US" sz="3200" dirty="0">
                <a:solidFill>
                  <a:srgbClr val="C00000"/>
                </a:solidFill>
              </a:rPr>
              <a:t>estimate each attribute level’s contribution to the overall preference score.</a:t>
            </a:r>
            <a:endParaRPr lang="en-US" dirty="0">
              <a:solidFill>
                <a:srgbClr val="C00000"/>
              </a:solidFill>
            </a:endParaRPr>
          </a:p>
        </p:txBody>
      </p:sp>
    </p:spTree>
    <p:extLst>
      <p:ext uri="{BB962C8B-B14F-4D97-AF65-F5344CB8AC3E}">
        <p14:creationId xmlns:p14="http://schemas.microsoft.com/office/powerpoint/2010/main" val="3230633583"/>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Preference </a:t>
            </a:r>
            <a:r>
              <a:rPr lang="en-US" dirty="0" err="1"/>
              <a:t>partworth</a:t>
            </a:r>
            <a:r>
              <a:rPr lang="en-US" dirty="0"/>
              <a:t> estimation </a:t>
            </a:r>
            <a:r>
              <a:rPr lang="en-US" sz="2400" dirty="0"/>
              <a:t>Steps 3 – regression analysis</a:t>
            </a:r>
            <a:endParaRPr lang="en-US" sz="4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76901984"/>
              </p:ext>
            </p:extLst>
          </p:nvPr>
        </p:nvGraphicFramePr>
        <p:xfrm>
          <a:off x="1559859" y="1593703"/>
          <a:ext cx="8479496" cy="4620060"/>
        </p:xfrm>
        <a:graphic>
          <a:graphicData uri="http://schemas.openxmlformats.org/drawingml/2006/table">
            <a:tbl>
              <a:tblPr firstRow="1" bandRow="1">
                <a:tableStyleId>{5C22544A-7EE6-4342-B048-85BDC9FD1C3A}</a:tableStyleId>
              </a:tblPr>
              <a:tblGrid>
                <a:gridCol w="1059937">
                  <a:extLst>
                    <a:ext uri="{9D8B030D-6E8A-4147-A177-3AD203B41FA5}">
                      <a16:colId xmlns:a16="http://schemas.microsoft.com/office/drawing/2014/main" val="20000"/>
                    </a:ext>
                  </a:extLst>
                </a:gridCol>
                <a:gridCol w="1059937">
                  <a:extLst>
                    <a:ext uri="{9D8B030D-6E8A-4147-A177-3AD203B41FA5}">
                      <a16:colId xmlns:a16="http://schemas.microsoft.com/office/drawing/2014/main" val="20001"/>
                    </a:ext>
                  </a:extLst>
                </a:gridCol>
                <a:gridCol w="1059937">
                  <a:extLst>
                    <a:ext uri="{9D8B030D-6E8A-4147-A177-3AD203B41FA5}">
                      <a16:colId xmlns:a16="http://schemas.microsoft.com/office/drawing/2014/main" val="20002"/>
                    </a:ext>
                  </a:extLst>
                </a:gridCol>
                <a:gridCol w="1266683">
                  <a:extLst>
                    <a:ext uri="{9D8B030D-6E8A-4147-A177-3AD203B41FA5}">
                      <a16:colId xmlns:a16="http://schemas.microsoft.com/office/drawing/2014/main" val="20003"/>
                    </a:ext>
                  </a:extLst>
                </a:gridCol>
                <a:gridCol w="853191">
                  <a:extLst>
                    <a:ext uri="{9D8B030D-6E8A-4147-A177-3AD203B41FA5}">
                      <a16:colId xmlns:a16="http://schemas.microsoft.com/office/drawing/2014/main" val="20004"/>
                    </a:ext>
                  </a:extLst>
                </a:gridCol>
                <a:gridCol w="1059937">
                  <a:extLst>
                    <a:ext uri="{9D8B030D-6E8A-4147-A177-3AD203B41FA5}">
                      <a16:colId xmlns:a16="http://schemas.microsoft.com/office/drawing/2014/main" val="20005"/>
                    </a:ext>
                  </a:extLst>
                </a:gridCol>
                <a:gridCol w="1059937">
                  <a:extLst>
                    <a:ext uri="{9D8B030D-6E8A-4147-A177-3AD203B41FA5}">
                      <a16:colId xmlns:a16="http://schemas.microsoft.com/office/drawing/2014/main" val="20006"/>
                    </a:ext>
                  </a:extLst>
                </a:gridCol>
                <a:gridCol w="1059937">
                  <a:extLst>
                    <a:ext uri="{9D8B030D-6E8A-4147-A177-3AD203B41FA5}">
                      <a16:colId xmlns:a16="http://schemas.microsoft.com/office/drawing/2014/main" val="20007"/>
                    </a:ext>
                  </a:extLst>
                </a:gridCol>
              </a:tblGrid>
              <a:tr h="77001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Transportation</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a:txBody>
                  <a:tcPr marT="91440" marB="91440"/>
                </a:tc>
                <a:tc gridSpan="2">
                  <a:txBody>
                    <a:bodyPr/>
                    <a:lstStyle/>
                    <a:p>
                      <a:pPr algn="ctr"/>
                      <a:r>
                        <a:rPr kumimoji="0" lang="en-US"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Destination</a:t>
                      </a:r>
                      <a:endParaRPr lang="en-US" sz="1800"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a:txBody>
                  <a:tcPr marT="91440" marB="91440"/>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Budget</a:t>
                      </a:r>
                      <a:endParaRPr lang="en-US" sz="1800"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a:txBody>
                  <a:tcPr marT="91440" marB="91440"/>
                </a:tc>
                <a:tc hMerge="1">
                  <a:txBody>
                    <a:bodyP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a:txBody>
                  <a:tcPr marT="91440" marB="91440"/>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rPr>
                        <a:t>Score</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7700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Plane</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Bus</a:t>
                      </a: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algn="ctr"/>
                      <a:r>
                        <a:rPr kumimoji="0" lang="en-US" sz="1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Beach</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Mountain</a:t>
                      </a: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450 €</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algn="ctr"/>
                      <a:r>
                        <a:rPr kumimoji="0" lang="en-US" sz="1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600 €</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800 €</a:t>
                      </a: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vMerge="1">
                  <a:txBody>
                    <a:bodyP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a:txBody>
                  <a:tcPr marT="91440" marB="91440"/>
                </a:tc>
                <a:extLst>
                  <a:ext uri="{0D108BD9-81ED-4DB2-BD59-A6C34878D82A}">
                    <a16:rowId xmlns:a16="http://schemas.microsoft.com/office/drawing/2014/main" val="10001"/>
                  </a:ext>
                </a:extLst>
              </a:tr>
              <a:tr h="770010">
                <a:tc>
                  <a:txBody>
                    <a:bodyPr/>
                    <a:lstStyle/>
                    <a:p>
                      <a:pPr algn="ct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32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a:t>
                      </a: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32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a:t>
                      </a: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32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a:t>
                      </a: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b="1">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75</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770010">
                <a:tc>
                  <a:txBody>
                    <a:bodyPr/>
                    <a:lstStyle/>
                    <a:p>
                      <a:pPr algn="ctr"/>
                      <a:r>
                        <a:rPr kumimoji="0" lang="en-US" sz="32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a:t>
                      </a: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32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a:t>
                      </a: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b="1">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32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a:t>
                      </a: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65</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770010">
                <a:tc>
                  <a:txBody>
                    <a:bodyPr/>
                    <a:lstStyle/>
                    <a:p>
                      <a:pPr algn="ct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32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a:t>
                      </a: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32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a:t>
                      </a: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b="1">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b="1">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32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a:t>
                      </a: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0</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7700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a:t>
                      </a: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32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a:t>
                      </a: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32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a:t>
                      </a: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32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80</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178411303"/>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Preference </a:t>
            </a:r>
            <a:r>
              <a:rPr lang="en-US" dirty="0" err="1"/>
              <a:t>Partworth</a:t>
            </a:r>
            <a:r>
              <a:rPr lang="en-US" dirty="0"/>
              <a:t> Estimation  </a:t>
            </a:r>
            <a:r>
              <a:rPr lang="en-US" sz="2400" dirty="0"/>
              <a:t>Steps 3 – regression analysis</a:t>
            </a:r>
            <a:endParaRPr lang="en-US" sz="4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04531332"/>
              </p:ext>
            </p:extLst>
          </p:nvPr>
        </p:nvGraphicFramePr>
        <p:xfrm>
          <a:off x="2152650" y="1593703"/>
          <a:ext cx="7886704" cy="4277160"/>
        </p:xfrm>
        <a:graphic>
          <a:graphicData uri="http://schemas.openxmlformats.org/drawingml/2006/table">
            <a:tbl>
              <a:tblPr firstRow="1" bandRow="1">
                <a:tableStyleId>{5C22544A-7EE6-4342-B048-85BDC9FD1C3A}</a:tableStyleId>
              </a:tblPr>
              <a:tblGrid>
                <a:gridCol w="985838">
                  <a:extLst>
                    <a:ext uri="{9D8B030D-6E8A-4147-A177-3AD203B41FA5}">
                      <a16:colId xmlns:a16="http://schemas.microsoft.com/office/drawing/2014/main" val="20000"/>
                    </a:ext>
                  </a:extLst>
                </a:gridCol>
                <a:gridCol w="985838">
                  <a:extLst>
                    <a:ext uri="{9D8B030D-6E8A-4147-A177-3AD203B41FA5}">
                      <a16:colId xmlns:a16="http://schemas.microsoft.com/office/drawing/2014/main" val="20001"/>
                    </a:ext>
                  </a:extLst>
                </a:gridCol>
                <a:gridCol w="985838">
                  <a:extLst>
                    <a:ext uri="{9D8B030D-6E8A-4147-A177-3AD203B41FA5}">
                      <a16:colId xmlns:a16="http://schemas.microsoft.com/office/drawing/2014/main" val="20002"/>
                    </a:ext>
                  </a:extLst>
                </a:gridCol>
                <a:gridCol w="985838">
                  <a:extLst>
                    <a:ext uri="{9D8B030D-6E8A-4147-A177-3AD203B41FA5}">
                      <a16:colId xmlns:a16="http://schemas.microsoft.com/office/drawing/2014/main" val="20003"/>
                    </a:ext>
                  </a:extLst>
                </a:gridCol>
                <a:gridCol w="985838">
                  <a:extLst>
                    <a:ext uri="{9D8B030D-6E8A-4147-A177-3AD203B41FA5}">
                      <a16:colId xmlns:a16="http://schemas.microsoft.com/office/drawing/2014/main" val="20004"/>
                    </a:ext>
                  </a:extLst>
                </a:gridCol>
                <a:gridCol w="985838">
                  <a:extLst>
                    <a:ext uri="{9D8B030D-6E8A-4147-A177-3AD203B41FA5}">
                      <a16:colId xmlns:a16="http://schemas.microsoft.com/office/drawing/2014/main" val="20005"/>
                    </a:ext>
                  </a:extLst>
                </a:gridCol>
                <a:gridCol w="985838">
                  <a:extLst>
                    <a:ext uri="{9D8B030D-6E8A-4147-A177-3AD203B41FA5}">
                      <a16:colId xmlns:a16="http://schemas.microsoft.com/office/drawing/2014/main" val="20006"/>
                    </a:ext>
                  </a:extLst>
                </a:gridCol>
                <a:gridCol w="985838">
                  <a:extLst>
                    <a:ext uri="{9D8B030D-6E8A-4147-A177-3AD203B41FA5}">
                      <a16:colId xmlns:a16="http://schemas.microsoft.com/office/drawing/2014/main" val="20007"/>
                    </a:ext>
                  </a:extLst>
                </a:gridCol>
              </a:tblGrid>
              <a:tr h="71286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Transportation</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a:txBody>
                  <a:tcPr marT="91440" marB="91440"/>
                </a:tc>
                <a:tc gridSpan="2">
                  <a:txBody>
                    <a:bodyPr/>
                    <a:lstStyle/>
                    <a:p>
                      <a:pPr algn="ctr"/>
                      <a:r>
                        <a:rPr kumimoji="0" lang="en-US"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Destination</a:t>
                      </a:r>
                      <a:endParaRPr lang="en-US" sz="1800"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a:txBody>
                  <a:tcPr marT="91440" marB="91440"/>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Budget</a:t>
                      </a:r>
                      <a:endParaRPr lang="en-US" sz="1800"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a:txBody>
                  <a:tcPr marT="91440" marB="91440"/>
                </a:tc>
                <a:tc hMerge="1">
                  <a:txBody>
                    <a:bodyP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a:txBody>
                  <a:tcPr marT="91440" marB="91440"/>
                </a:tc>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Y</a:t>
                      </a:r>
                      <a:endParaRPr kumimoji="0" lang="en-US" sz="1800" b="1" i="0" u="none" strike="noStrike" cap="none" normalizeH="0" baseline="-25000" dirty="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7128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X</a:t>
                      </a:r>
                      <a:r>
                        <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1</a:t>
                      </a:r>
                      <a:endPar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X</a:t>
                      </a:r>
                      <a:r>
                        <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2</a:t>
                      </a:r>
                      <a:endPar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X</a:t>
                      </a:r>
                      <a:r>
                        <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3</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X</a:t>
                      </a:r>
                      <a:r>
                        <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4</a:t>
                      </a: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X</a:t>
                      </a:r>
                      <a:r>
                        <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5</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X</a:t>
                      </a:r>
                      <a:r>
                        <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6</a:t>
                      </a: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X</a:t>
                      </a:r>
                      <a:r>
                        <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7</a:t>
                      </a: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vMerge="1">
                  <a:txBody>
                    <a:bodyP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a:txBody>
                  <a:tcPr marT="91440" marB="91440"/>
                </a:tc>
                <a:extLst>
                  <a:ext uri="{0D108BD9-81ED-4DB2-BD59-A6C34878D82A}">
                    <a16:rowId xmlns:a16="http://schemas.microsoft.com/office/drawing/2014/main" val="10001"/>
                  </a:ext>
                </a:extLst>
              </a:tr>
              <a:tr h="7128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baseline="0" dirty="0">
                          <a:ln>
                            <a:noFill/>
                          </a:ln>
                          <a:solidFill>
                            <a:schemeClr val="bg1">
                              <a:lumMod val="50000"/>
                            </a:schemeClr>
                          </a:solidFill>
                          <a:effectLst/>
                          <a:latin typeface="Open Sans" panose="020B0606030504020204" pitchFamily="34" charset="0"/>
                          <a:ea typeface="Open Sans" panose="020B0606030504020204" pitchFamily="34" charset="0"/>
                          <a:cs typeface="Open Sans" panose="020B0606030504020204" pitchFamily="34" charset="0"/>
                        </a:rPr>
                        <a:t>0</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1</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1</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kern="1200" cap="none" normalizeH="0" baseline="0" dirty="0">
                          <a:ln>
                            <a:noFill/>
                          </a:ln>
                          <a:solidFill>
                            <a:schemeClr val="bg1">
                              <a:lumMod val="50000"/>
                            </a:schemeClr>
                          </a:solidFill>
                          <a:effectLst/>
                          <a:latin typeface="Open Sans" panose="020B0606030504020204" pitchFamily="34" charset="0"/>
                          <a:ea typeface="Open Sans" panose="020B0606030504020204" pitchFamily="34" charset="0"/>
                          <a:cs typeface="Open Sans" panose="020B0606030504020204" pitchFamily="34" charset="0"/>
                        </a:rPr>
                        <a:t>0</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1</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kern="1200" cap="none" normalizeH="0" baseline="0">
                          <a:ln>
                            <a:noFill/>
                          </a:ln>
                          <a:solidFill>
                            <a:schemeClr val="bg1">
                              <a:lumMod val="50000"/>
                            </a:schemeClr>
                          </a:solidFill>
                          <a:effectLst/>
                          <a:latin typeface="Open Sans" panose="020B0606030504020204" pitchFamily="34" charset="0"/>
                          <a:ea typeface="Open Sans" panose="020B0606030504020204" pitchFamily="34" charset="0"/>
                          <a:cs typeface="Open Sans" panose="020B0606030504020204" pitchFamily="34" charset="0"/>
                        </a:rPr>
                        <a:t>0</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kern="1200" cap="none" normalizeH="0" baseline="0" dirty="0">
                          <a:ln>
                            <a:noFill/>
                          </a:ln>
                          <a:solidFill>
                            <a:schemeClr val="bg1">
                              <a:lumMod val="50000"/>
                            </a:schemeClr>
                          </a:solidFill>
                          <a:effectLst/>
                          <a:latin typeface="Open Sans" panose="020B0606030504020204" pitchFamily="34" charset="0"/>
                          <a:ea typeface="Open Sans" panose="020B0606030504020204" pitchFamily="34" charset="0"/>
                          <a:cs typeface="Open Sans" panose="020B0606030504020204" pitchFamily="34" charset="0"/>
                        </a:rPr>
                        <a:t>0</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75</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712860">
                <a:tc>
                  <a:txBody>
                    <a:bodyPr/>
                    <a:lstStyle/>
                    <a:p>
                      <a:pPr algn="ct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1</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baseline="0" dirty="0">
                          <a:ln>
                            <a:noFill/>
                          </a:ln>
                          <a:solidFill>
                            <a:schemeClr val="bg1">
                              <a:lumMod val="50000"/>
                            </a:schemeClr>
                          </a:solidFill>
                          <a:effectLst/>
                          <a:latin typeface="Open Sans" panose="020B0606030504020204" pitchFamily="34" charset="0"/>
                          <a:ea typeface="Open Sans" panose="020B0606030504020204" pitchFamily="34" charset="0"/>
                          <a:cs typeface="Open Sans" panose="020B0606030504020204" pitchFamily="34" charset="0"/>
                        </a:rPr>
                        <a:t>0</a:t>
                      </a: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1</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kern="1200" cap="none" normalizeH="0" baseline="0" dirty="0">
                          <a:ln>
                            <a:noFill/>
                          </a:ln>
                          <a:solidFill>
                            <a:schemeClr val="bg1">
                              <a:lumMod val="50000"/>
                            </a:schemeClr>
                          </a:solidFill>
                          <a:effectLst/>
                          <a:latin typeface="Open Sans" panose="020B0606030504020204" pitchFamily="34" charset="0"/>
                          <a:ea typeface="Open Sans" panose="020B0606030504020204" pitchFamily="34" charset="0"/>
                          <a:cs typeface="Open Sans" panose="020B0606030504020204" pitchFamily="34" charset="0"/>
                        </a:rPr>
                        <a:t>0</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kern="1200" cap="none" normalizeH="0" baseline="0">
                          <a:ln>
                            <a:noFill/>
                          </a:ln>
                          <a:solidFill>
                            <a:schemeClr val="bg1">
                              <a:lumMod val="50000"/>
                            </a:schemeClr>
                          </a:solidFill>
                          <a:effectLst/>
                          <a:latin typeface="Open Sans" panose="020B0606030504020204" pitchFamily="34" charset="0"/>
                          <a:ea typeface="Open Sans" panose="020B0606030504020204" pitchFamily="34" charset="0"/>
                          <a:cs typeface="Open Sans" panose="020B0606030504020204" pitchFamily="34" charset="0"/>
                        </a:rPr>
                        <a:t>0</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1</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kern="1200" cap="none" normalizeH="0" baseline="0" dirty="0">
                          <a:ln>
                            <a:noFill/>
                          </a:ln>
                          <a:solidFill>
                            <a:schemeClr val="bg1">
                              <a:lumMod val="50000"/>
                            </a:schemeClr>
                          </a:solidFill>
                          <a:effectLst/>
                          <a:latin typeface="Open Sans" panose="020B0606030504020204" pitchFamily="34" charset="0"/>
                          <a:ea typeface="Open Sans" panose="020B0606030504020204" pitchFamily="34" charset="0"/>
                          <a:cs typeface="Open Sans" panose="020B0606030504020204" pitchFamily="34" charset="0"/>
                        </a:rPr>
                        <a:t>0</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65</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7128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baseline="0" dirty="0">
                          <a:ln>
                            <a:noFill/>
                          </a:ln>
                          <a:solidFill>
                            <a:schemeClr val="bg1">
                              <a:lumMod val="50000"/>
                            </a:schemeClr>
                          </a:solidFill>
                          <a:effectLst/>
                          <a:latin typeface="Open Sans" panose="020B0606030504020204" pitchFamily="34" charset="0"/>
                          <a:ea typeface="Open Sans" panose="020B0606030504020204" pitchFamily="34" charset="0"/>
                          <a:cs typeface="Open Sans" panose="020B0606030504020204" pitchFamily="34" charset="0"/>
                        </a:rPr>
                        <a:t>0</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1</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kern="1200" cap="none" normalizeH="0" baseline="0">
                          <a:ln>
                            <a:noFill/>
                          </a:ln>
                          <a:solidFill>
                            <a:schemeClr val="bg1">
                              <a:lumMod val="50000"/>
                            </a:schemeClr>
                          </a:solidFill>
                          <a:effectLst/>
                          <a:latin typeface="Open Sans" panose="020B0606030504020204" pitchFamily="34" charset="0"/>
                          <a:ea typeface="Open Sans" panose="020B0606030504020204" pitchFamily="34" charset="0"/>
                          <a:cs typeface="Open Sans" panose="020B0606030504020204" pitchFamily="34" charset="0"/>
                        </a:rPr>
                        <a:t>0</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1</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kern="1200" cap="none" normalizeH="0" baseline="0" dirty="0">
                          <a:ln>
                            <a:noFill/>
                          </a:ln>
                          <a:solidFill>
                            <a:schemeClr val="bg1">
                              <a:lumMod val="50000"/>
                            </a:schemeClr>
                          </a:solidFill>
                          <a:effectLst/>
                          <a:latin typeface="Open Sans" panose="020B0606030504020204" pitchFamily="34" charset="0"/>
                          <a:ea typeface="Open Sans" panose="020B0606030504020204" pitchFamily="34" charset="0"/>
                          <a:cs typeface="Open Sans" panose="020B0606030504020204" pitchFamily="34" charset="0"/>
                        </a:rPr>
                        <a:t>0</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kern="1200" cap="none" normalizeH="0" baseline="0" dirty="0">
                          <a:ln>
                            <a:noFill/>
                          </a:ln>
                          <a:solidFill>
                            <a:schemeClr val="bg1">
                              <a:lumMod val="50000"/>
                            </a:schemeClr>
                          </a:solidFill>
                          <a:effectLst/>
                          <a:latin typeface="Open Sans" panose="020B0606030504020204" pitchFamily="34" charset="0"/>
                          <a:ea typeface="Open Sans" panose="020B0606030504020204" pitchFamily="34" charset="0"/>
                          <a:cs typeface="Open Sans" panose="020B0606030504020204" pitchFamily="34" charset="0"/>
                        </a:rPr>
                        <a:t>0</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1</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0</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712860">
                <a:tc>
                  <a:txBody>
                    <a:bodyPr/>
                    <a:lstStyle/>
                    <a:p>
                      <a:pPr algn="ct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1</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kern="1200" cap="none" normalizeH="0" baseline="0" dirty="0">
                          <a:ln>
                            <a:noFill/>
                          </a:ln>
                          <a:solidFill>
                            <a:schemeClr val="bg1">
                              <a:lumMod val="50000"/>
                            </a:schemeClr>
                          </a:solidFill>
                          <a:effectLst/>
                          <a:latin typeface="Open Sans" panose="020B0606030504020204" pitchFamily="34" charset="0"/>
                          <a:ea typeface="Open Sans" panose="020B0606030504020204" pitchFamily="34" charset="0"/>
                          <a:cs typeface="Open Sans" panose="020B0606030504020204" pitchFamily="34" charset="0"/>
                        </a:rPr>
                        <a:t>0</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kern="1200" cap="none" normalizeH="0" baseline="0" dirty="0">
                          <a:ln>
                            <a:noFill/>
                          </a:ln>
                          <a:solidFill>
                            <a:schemeClr val="bg1">
                              <a:lumMod val="50000"/>
                            </a:schemeClr>
                          </a:solidFill>
                          <a:effectLst/>
                          <a:latin typeface="Open Sans" panose="020B0606030504020204" pitchFamily="34" charset="0"/>
                          <a:ea typeface="Open Sans" panose="020B0606030504020204" pitchFamily="34" charset="0"/>
                          <a:cs typeface="Open Sans" panose="020B0606030504020204" pitchFamily="34" charset="0"/>
                        </a:rPr>
                        <a:t>0</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1</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1</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kern="1200" cap="none" normalizeH="0" baseline="0" dirty="0">
                          <a:ln>
                            <a:noFill/>
                          </a:ln>
                          <a:solidFill>
                            <a:schemeClr val="bg1">
                              <a:lumMod val="50000"/>
                            </a:schemeClr>
                          </a:solidFill>
                          <a:effectLst/>
                          <a:latin typeface="Open Sans" panose="020B0606030504020204" pitchFamily="34" charset="0"/>
                          <a:ea typeface="Open Sans" panose="020B0606030504020204" pitchFamily="34" charset="0"/>
                          <a:cs typeface="Open Sans" panose="020B0606030504020204" pitchFamily="34" charset="0"/>
                        </a:rPr>
                        <a:t>0</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0" lang="en-US" sz="2400" b="0" i="0" u="none" strike="noStrike" kern="1200" cap="none" normalizeH="0" baseline="0" dirty="0">
                          <a:ln>
                            <a:noFill/>
                          </a:ln>
                          <a:solidFill>
                            <a:schemeClr val="bg1">
                              <a:lumMod val="50000"/>
                            </a:schemeClr>
                          </a:solidFill>
                          <a:effectLst/>
                          <a:latin typeface="Open Sans" panose="020B0606030504020204" pitchFamily="34" charset="0"/>
                          <a:ea typeface="Open Sans" panose="020B0606030504020204" pitchFamily="34" charset="0"/>
                          <a:cs typeface="Open Sans" panose="020B0606030504020204" pitchFamily="34" charset="0"/>
                        </a:rPr>
                        <a:t>0</a:t>
                      </a:r>
                      <a:endParaRPr lang="en-US" sz="2400" b="1"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80</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
        <p:nvSpPr>
          <p:cNvPr id="5" name="Text Box 67"/>
          <p:cNvSpPr txBox="1">
            <a:spLocks noChangeArrowheads="1"/>
          </p:cNvSpPr>
          <p:nvPr/>
        </p:nvSpPr>
        <p:spPr bwMode="auto">
          <a:xfrm>
            <a:off x="2152650" y="6026724"/>
            <a:ext cx="7897091" cy="338554"/>
          </a:xfrm>
          <a:prstGeom prst="rect">
            <a:avLst/>
          </a:prstGeom>
          <a:noFill/>
          <a:ln w="9525" algn="ctr">
            <a:noFill/>
            <a:miter lim="800000"/>
            <a:headEnd/>
            <a:tailEnd/>
          </a:ln>
          <a:effectLst/>
        </p:spPr>
        <p:txBody>
          <a:bodyPr wrap="square">
            <a:spAutoFit/>
          </a:bodyPr>
          <a:lstStyle/>
          <a:p>
            <a:pPr>
              <a:defRPr/>
            </a:pPr>
            <a:r>
              <a:rPr lang="en-US" sz="1600" dirty="0" err="1">
                <a:latin typeface="Open Sans" panose="020B0606030504020204" pitchFamily="34" charset="0"/>
                <a:ea typeface="Open Sans" panose="020B0606030504020204" pitchFamily="34" charset="0"/>
                <a:cs typeface="Open Sans" panose="020B0606030504020204" pitchFamily="34" charset="0"/>
              </a:rPr>
              <a:t>X</a:t>
            </a:r>
            <a:r>
              <a:rPr lang="en-US" sz="1600" baseline="-25000" dirty="0" err="1">
                <a:latin typeface="Open Sans" panose="020B0606030504020204" pitchFamily="34" charset="0"/>
                <a:ea typeface="Open Sans" panose="020B0606030504020204" pitchFamily="34" charset="0"/>
                <a:cs typeface="Open Sans" panose="020B0606030504020204" pitchFamily="34" charset="0"/>
              </a:rPr>
              <a:t>y</a:t>
            </a:r>
            <a:r>
              <a:rPr lang="en-US" sz="1600" dirty="0">
                <a:latin typeface="Open Sans" panose="020B0606030504020204" pitchFamily="34" charset="0"/>
                <a:ea typeface="Open Sans" panose="020B0606030504020204" pitchFamily="34" charset="0"/>
                <a:cs typeface="Open Sans" panose="020B0606030504020204" pitchFamily="34" charset="0"/>
              </a:rPr>
              <a:t>: is this attribute level present in that profile? 1=yes, 0=no</a:t>
            </a:r>
          </a:p>
        </p:txBody>
      </p:sp>
    </p:spTree>
    <p:extLst>
      <p:ext uri="{BB962C8B-B14F-4D97-AF65-F5344CB8AC3E}">
        <p14:creationId xmlns:p14="http://schemas.microsoft.com/office/powerpoint/2010/main" val="205370206"/>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Preference </a:t>
            </a:r>
            <a:r>
              <a:rPr lang="en-US" dirty="0" err="1"/>
              <a:t>partworth</a:t>
            </a:r>
            <a:r>
              <a:rPr lang="en-US" dirty="0"/>
              <a:t> estimation </a:t>
            </a:r>
            <a:r>
              <a:rPr lang="en-US" sz="2400" dirty="0"/>
              <a:t>Steps 3 – regression analysis</a:t>
            </a:r>
            <a:endParaRPr lang="en-US" sz="4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92711930"/>
              </p:ext>
            </p:extLst>
          </p:nvPr>
        </p:nvGraphicFramePr>
        <p:xfrm>
          <a:off x="2438400" y="1517071"/>
          <a:ext cx="7600952" cy="4426528"/>
        </p:xfrm>
        <a:graphic>
          <a:graphicData uri="http://schemas.openxmlformats.org/drawingml/2006/table">
            <a:tbl>
              <a:tblPr firstRow="1" bandRow="1">
                <a:tableStyleId>{5C22544A-7EE6-4342-B048-85BDC9FD1C3A}</a:tableStyleId>
              </a:tblPr>
              <a:tblGrid>
                <a:gridCol w="1113360">
                  <a:extLst>
                    <a:ext uri="{9D8B030D-6E8A-4147-A177-3AD203B41FA5}">
                      <a16:colId xmlns:a16="http://schemas.microsoft.com/office/drawing/2014/main" val="20000"/>
                    </a:ext>
                  </a:extLst>
                </a:gridCol>
                <a:gridCol w="906223">
                  <a:extLst>
                    <a:ext uri="{9D8B030D-6E8A-4147-A177-3AD203B41FA5}">
                      <a16:colId xmlns:a16="http://schemas.microsoft.com/office/drawing/2014/main" val="20001"/>
                    </a:ext>
                  </a:extLst>
                </a:gridCol>
                <a:gridCol w="932115">
                  <a:extLst>
                    <a:ext uri="{9D8B030D-6E8A-4147-A177-3AD203B41FA5}">
                      <a16:colId xmlns:a16="http://schemas.microsoft.com/office/drawing/2014/main" val="20002"/>
                    </a:ext>
                  </a:extLst>
                </a:gridCol>
                <a:gridCol w="1232466">
                  <a:extLst>
                    <a:ext uri="{9D8B030D-6E8A-4147-A177-3AD203B41FA5}">
                      <a16:colId xmlns:a16="http://schemas.microsoft.com/office/drawing/2014/main" val="20003"/>
                    </a:ext>
                  </a:extLst>
                </a:gridCol>
                <a:gridCol w="854197">
                  <a:extLst>
                    <a:ext uri="{9D8B030D-6E8A-4147-A177-3AD203B41FA5}">
                      <a16:colId xmlns:a16="http://schemas.microsoft.com/office/drawing/2014/main" val="20004"/>
                    </a:ext>
                  </a:extLst>
                </a:gridCol>
                <a:gridCol w="854197">
                  <a:extLst>
                    <a:ext uri="{9D8B030D-6E8A-4147-A177-3AD203B41FA5}">
                      <a16:colId xmlns:a16="http://schemas.microsoft.com/office/drawing/2014/main" val="20005"/>
                    </a:ext>
                  </a:extLst>
                </a:gridCol>
                <a:gridCol w="854197">
                  <a:extLst>
                    <a:ext uri="{9D8B030D-6E8A-4147-A177-3AD203B41FA5}">
                      <a16:colId xmlns:a16="http://schemas.microsoft.com/office/drawing/2014/main" val="20006"/>
                    </a:ext>
                  </a:extLst>
                </a:gridCol>
                <a:gridCol w="854197">
                  <a:extLst>
                    <a:ext uri="{9D8B030D-6E8A-4147-A177-3AD203B41FA5}">
                      <a16:colId xmlns:a16="http://schemas.microsoft.com/office/drawing/2014/main" val="20007"/>
                    </a:ext>
                  </a:extLst>
                </a:gridCol>
              </a:tblGrid>
              <a:tr h="66306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Transportation</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a:txBody>
                  <a:tcPr marT="91440" marB="91440"/>
                </a:tc>
                <a:tc gridSpan="2">
                  <a:txBody>
                    <a:bodyPr/>
                    <a:lstStyle/>
                    <a:p>
                      <a:pPr algn="ctr"/>
                      <a:r>
                        <a:rPr kumimoji="0" lang="en-US"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Destination</a:t>
                      </a:r>
                      <a:endParaRPr lang="en-US" sz="1800"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a:txBody>
                  <a:tcPr marT="91440" marB="91440"/>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Budget</a:t>
                      </a:r>
                      <a:endParaRPr lang="en-US" sz="1800"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a:txBody>
                  <a:tcPr marT="91440" marB="91440"/>
                </a:tc>
                <a:tc hMerge="1">
                  <a:txBody>
                    <a:bodyP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a:txBody>
                  <a:tcPr marT="91440" marB="91440"/>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rPr>
                        <a:t>Score</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75269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Plane</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Bus</a:t>
                      </a: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algn="ctr"/>
                      <a:r>
                        <a:rPr kumimoji="0" lang="en-US" sz="1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Beach</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Mountain</a:t>
                      </a: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450 €</a:t>
                      </a:r>
                    </a:p>
                  </a:txBody>
                  <a:tcPr marT="91440" marB="91440" anchor="ctr">
                    <a:lnL w="12700" cap="flat" cmpd="sng" algn="ctr">
                      <a:solidFill>
                        <a:schemeClr val="tx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algn="ctr"/>
                      <a:r>
                        <a:rPr kumimoji="0" lang="en-US" sz="1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600 €</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800 €</a:t>
                      </a:r>
                    </a:p>
                  </a:txBody>
                  <a:tcPr marT="91440" marB="91440" anchor="ctr">
                    <a:lnL w="12700" cap="flat" cmpd="sng" algn="ctr">
                      <a:solidFill>
                        <a:schemeClr val="bg2">
                          <a:lumMod val="9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vMerge="1">
                  <a:txBody>
                    <a:bodyP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a:txBody>
                  <a:tcPr marT="91440" marB="91440"/>
                </a:tc>
                <a:extLst>
                  <a:ext uri="{0D108BD9-81ED-4DB2-BD59-A6C34878D82A}">
                    <a16:rowId xmlns:a16="http://schemas.microsoft.com/office/drawing/2014/main" val="10001"/>
                  </a:ext>
                </a:extLst>
              </a:tr>
              <a:tr h="7526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endParaRPr>
                    </a:p>
                  </a:txBody>
                  <a:tcPr marL="95879" marR="95879" anchor="ctr" anchorCtr="1"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ß</a:t>
                      </a:r>
                      <a:r>
                        <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2 </a:t>
                      </a: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ß</a:t>
                      </a:r>
                      <a:r>
                        <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3 </a:t>
                      </a: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ß</a:t>
                      </a:r>
                      <a:r>
                        <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5</a:t>
                      </a: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=75</a:t>
                      </a:r>
                    </a:p>
                  </a:txBody>
                  <a:tcPr marL="95879" marR="95879"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7526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ß</a:t>
                      </a:r>
                      <a:r>
                        <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1 </a:t>
                      </a:r>
                    </a:p>
                  </a:txBody>
                  <a:tcPr marL="95879" marR="95879" anchor="ctr" anchorCtr="1"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ß</a:t>
                      </a:r>
                      <a:r>
                        <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3 </a:t>
                      </a: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ß</a:t>
                      </a:r>
                      <a:r>
                        <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6 </a:t>
                      </a: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=65</a:t>
                      </a:r>
                    </a:p>
                  </a:txBody>
                  <a:tcPr marL="95879" marR="95879"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7526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95879" marR="95879" anchor="ctr" anchorCtr="1"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ß</a:t>
                      </a:r>
                      <a:r>
                        <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2 </a:t>
                      </a: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ß</a:t>
                      </a:r>
                      <a:r>
                        <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4 </a:t>
                      </a: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ß</a:t>
                      </a:r>
                      <a:r>
                        <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7 </a:t>
                      </a: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=0</a:t>
                      </a:r>
                    </a:p>
                  </a:txBody>
                  <a:tcPr marL="95879" marR="95879"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7526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ß</a:t>
                      </a:r>
                      <a:r>
                        <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1 </a:t>
                      </a:r>
                    </a:p>
                  </a:txBody>
                  <a:tcPr marL="95879" marR="95879" anchor="ctr" anchorCtr="1" horzOverflow="overflow">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ß</a:t>
                      </a:r>
                      <a:r>
                        <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4 </a:t>
                      </a: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ß</a:t>
                      </a:r>
                      <a:r>
                        <a:rPr kumimoji="0" lang="en-US" sz="2400" b="0" i="0" u="none" strike="noStrike" cap="none" normalizeH="0" baseline="-2500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sym typeface="Wingdings" pitchFamily="2" charset="2"/>
                        </a:rPr>
                        <a:t>5 </a:t>
                      </a: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95879" marR="95879" anchor="ctr" anchorCtr="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=80</a:t>
                      </a:r>
                    </a:p>
                  </a:txBody>
                  <a:tcPr marL="95879" marR="95879"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
        <p:nvSpPr>
          <p:cNvPr id="5" name="Text Box 143"/>
          <p:cNvSpPr txBox="1">
            <a:spLocks noChangeArrowheads="1"/>
          </p:cNvSpPr>
          <p:nvPr/>
        </p:nvSpPr>
        <p:spPr bwMode="auto">
          <a:xfrm>
            <a:off x="4248620" y="5305984"/>
            <a:ext cx="389850" cy="523220"/>
          </a:xfrm>
          <a:prstGeom prst="rect">
            <a:avLst/>
          </a:prstGeom>
          <a:noFill/>
          <a:ln w="9525" algn="ctr">
            <a:noFill/>
            <a:miter lim="800000"/>
            <a:headEnd/>
            <a:tailEnd/>
          </a:ln>
          <a:effectLst/>
        </p:spPr>
        <p:txBody>
          <a:bodyPr wrap="none">
            <a:spAutoFit/>
          </a:bodyPr>
          <a:lstStyle/>
          <a:p>
            <a:pPr>
              <a:defRPr/>
            </a:pPr>
            <a:r>
              <a:rPr lang="en-US" sz="2800" dirty="0">
                <a:solidFill>
                  <a:prstClr val="black"/>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6" name="Text Box 144"/>
          <p:cNvSpPr txBox="1">
            <a:spLocks noChangeArrowheads="1"/>
          </p:cNvSpPr>
          <p:nvPr/>
        </p:nvSpPr>
        <p:spPr bwMode="auto">
          <a:xfrm>
            <a:off x="6344138" y="5292184"/>
            <a:ext cx="389850" cy="523220"/>
          </a:xfrm>
          <a:prstGeom prst="rect">
            <a:avLst/>
          </a:prstGeom>
          <a:noFill/>
          <a:ln w="9525" algn="ctr">
            <a:noFill/>
            <a:miter lim="800000"/>
            <a:headEnd/>
            <a:tailEnd/>
          </a:ln>
          <a:effectLst/>
        </p:spPr>
        <p:txBody>
          <a:bodyPr wrap="none">
            <a:spAutoFit/>
          </a:bodyPr>
          <a:lstStyle/>
          <a:p>
            <a:pPr>
              <a:defRPr/>
            </a:pPr>
            <a:r>
              <a:rPr lang="en-US" sz="2800" dirty="0">
                <a:solidFill>
                  <a:prstClr val="black"/>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7" name="Text Box 145"/>
          <p:cNvSpPr txBox="1">
            <a:spLocks noChangeArrowheads="1"/>
          </p:cNvSpPr>
          <p:nvPr/>
        </p:nvSpPr>
        <p:spPr bwMode="auto">
          <a:xfrm>
            <a:off x="4248620" y="4630329"/>
            <a:ext cx="389850" cy="523220"/>
          </a:xfrm>
          <a:prstGeom prst="rect">
            <a:avLst/>
          </a:prstGeom>
          <a:noFill/>
          <a:ln w="9525" algn="ctr">
            <a:noFill/>
            <a:miter lim="800000"/>
            <a:headEnd/>
            <a:tailEnd/>
          </a:ln>
          <a:effectLst/>
        </p:spPr>
        <p:txBody>
          <a:bodyPr wrap="none">
            <a:spAutoFit/>
          </a:bodyPr>
          <a:lstStyle/>
          <a:p>
            <a:pPr>
              <a:defRPr/>
            </a:pPr>
            <a:r>
              <a:rPr lang="en-US" sz="2800" dirty="0">
                <a:solidFill>
                  <a:prstClr val="black"/>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8" name="Text Box 146"/>
          <p:cNvSpPr txBox="1">
            <a:spLocks noChangeArrowheads="1"/>
          </p:cNvSpPr>
          <p:nvPr/>
        </p:nvSpPr>
        <p:spPr bwMode="auto">
          <a:xfrm>
            <a:off x="6344138" y="4630329"/>
            <a:ext cx="389850" cy="523220"/>
          </a:xfrm>
          <a:prstGeom prst="rect">
            <a:avLst/>
          </a:prstGeom>
          <a:noFill/>
          <a:ln w="9525" algn="ctr">
            <a:noFill/>
            <a:miter lim="800000"/>
            <a:headEnd/>
            <a:tailEnd/>
          </a:ln>
          <a:effectLst/>
        </p:spPr>
        <p:txBody>
          <a:bodyPr wrap="none">
            <a:spAutoFit/>
          </a:bodyPr>
          <a:lstStyle/>
          <a:p>
            <a:pPr>
              <a:defRPr/>
            </a:pPr>
            <a:r>
              <a:rPr lang="en-US" sz="2800" dirty="0">
                <a:solidFill>
                  <a:prstClr val="black"/>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9" name="Text Box 147"/>
          <p:cNvSpPr txBox="1">
            <a:spLocks noChangeArrowheads="1"/>
          </p:cNvSpPr>
          <p:nvPr/>
        </p:nvSpPr>
        <p:spPr bwMode="auto">
          <a:xfrm>
            <a:off x="6344138" y="3840279"/>
            <a:ext cx="389850" cy="523220"/>
          </a:xfrm>
          <a:prstGeom prst="rect">
            <a:avLst/>
          </a:prstGeom>
          <a:noFill/>
          <a:ln w="9525" algn="ctr">
            <a:noFill/>
            <a:miter lim="800000"/>
            <a:headEnd/>
            <a:tailEnd/>
          </a:ln>
          <a:effectLst/>
        </p:spPr>
        <p:txBody>
          <a:bodyPr wrap="none">
            <a:spAutoFit/>
          </a:bodyPr>
          <a:lstStyle/>
          <a:p>
            <a:pPr>
              <a:defRPr/>
            </a:pPr>
            <a:r>
              <a:rPr lang="en-US" sz="2800" dirty="0">
                <a:solidFill>
                  <a:prstClr val="black"/>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10" name="Text Box 148"/>
          <p:cNvSpPr txBox="1">
            <a:spLocks noChangeArrowheads="1"/>
          </p:cNvSpPr>
          <p:nvPr/>
        </p:nvSpPr>
        <p:spPr bwMode="auto">
          <a:xfrm>
            <a:off x="4248620" y="3840279"/>
            <a:ext cx="389850" cy="523220"/>
          </a:xfrm>
          <a:prstGeom prst="rect">
            <a:avLst/>
          </a:prstGeom>
          <a:noFill/>
          <a:ln w="9525" algn="ctr">
            <a:noFill/>
            <a:miter lim="800000"/>
            <a:headEnd/>
            <a:tailEnd/>
          </a:ln>
          <a:effectLst/>
        </p:spPr>
        <p:txBody>
          <a:bodyPr wrap="none">
            <a:spAutoFit/>
          </a:bodyPr>
          <a:lstStyle/>
          <a:p>
            <a:pPr>
              <a:defRPr/>
            </a:pPr>
            <a:r>
              <a:rPr lang="en-US" sz="2800" dirty="0">
                <a:solidFill>
                  <a:prstClr val="black"/>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11" name="Text Box 149"/>
          <p:cNvSpPr txBox="1">
            <a:spLocks noChangeArrowheads="1"/>
          </p:cNvSpPr>
          <p:nvPr/>
        </p:nvSpPr>
        <p:spPr bwMode="auto">
          <a:xfrm>
            <a:off x="4248620" y="3022629"/>
            <a:ext cx="389850" cy="523220"/>
          </a:xfrm>
          <a:prstGeom prst="rect">
            <a:avLst/>
          </a:prstGeom>
          <a:noFill/>
          <a:ln w="9525" algn="ctr">
            <a:noFill/>
            <a:miter lim="800000"/>
            <a:headEnd/>
            <a:tailEnd/>
          </a:ln>
          <a:effectLst/>
        </p:spPr>
        <p:txBody>
          <a:bodyPr wrap="none">
            <a:spAutoFit/>
          </a:bodyPr>
          <a:lstStyle/>
          <a:p>
            <a:pPr>
              <a:defRPr/>
            </a:pPr>
            <a:r>
              <a:rPr lang="en-US" sz="2800" dirty="0">
                <a:solidFill>
                  <a:prstClr val="black"/>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12" name="Text Box 150"/>
          <p:cNvSpPr txBox="1">
            <a:spLocks noChangeArrowheads="1"/>
          </p:cNvSpPr>
          <p:nvPr/>
        </p:nvSpPr>
        <p:spPr bwMode="auto">
          <a:xfrm>
            <a:off x="6344138" y="3065532"/>
            <a:ext cx="389850" cy="523220"/>
          </a:xfrm>
          <a:prstGeom prst="rect">
            <a:avLst/>
          </a:prstGeom>
          <a:noFill/>
          <a:ln w="9525" algn="ctr">
            <a:noFill/>
            <a:miter lim="800000"/>
            <a:headEnd/>
            <a:tailEnd/>
          </a:ln>
          <a:effectLst/>
        </p:spPr>
        <p:txBody>
          <a:bodyPr wrap="none">
            <a:spAutoFit/>
          </a:bodyPr>
          <a:lstStyle/>
          <a:p>
            <a:pPr>
              <a:defRPr/>
            </a:pPr>
            <a:r>
              <a:rPr lang="en-US" sz="2800" dirty="0">
                <a:solidFill>
                  <a:prstClr val="black"/>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13" name="Text Box 151"/>
          <p:cNvSpPr txBox="1">
            <a:spLocks noChangeArrowheads="1"/>
          </p:cNvSpPr>
          <p:nvPr/>
        </p:nvSpPr>
        <p:spPr bwMode="auto">
          <a:xfrm>
            <a:off x="2057400" y="6065708"/>
            <a:ext cx="4934428" cy="307777"/>
          </a:xfrm>
          <a:prstGeom prst="rect">
            <a:avLst/>
          </a:prstGeom>
          <a:noFill/>
          <a:ln w="9525" algn="ctr">
            <a:noFill/>
            <a:miter lim="800000"/>
            <a:headEnd/>
            <a:tailEnd/>
          </a:ln>
          <a:effectLst/>
        </p:spPr>
        <p:txBody>
          <a:bodyPr wrap="none">
            <a:spAutoFit/>
          </a:bodyPr>
          <a:lstStyle/>
          <a:p>
            <a:pPr>
              <a:defRPr/>
            </a:pPr>
            <a:r>
              <a:rPr lang="en-US" sz="14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ß</a:t>
            </a:r>
            <a:r>
              <a:rPr lang="en-US" sz="1400" baseline="-250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y</a:t>
            </a:r>
            <a:r>
              <a:rPr lang="en-US" sz="14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contribution of that attribute level to the overall score</a:t>
            </a:r>
          </a:p>
        </p:txBody>
      </p:sp>
    </p:spTree>
    <p:extLst>
      <p:ext uri="{BB962C8B-B14F-4D97-AF65-F5344CB8AC3E}">
        <p14:creationId xmlns:p14="http://schemas.microsoft.com/office/powerpoint/2010/main" val="825932471"/>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Comments</a:t>
            </a:r>
          </a:p>
        </p:txBody>
      </p:sp>
      <p:sp>
        <p:nvSpPr>
          <p:cNvPr id="3" name="Content Placeholder 2"/>
          <p:cNvSpPr>
            <a:spLocks noGrp="1"/>
          </p:cNvSpPr>
          <p:nvPr>
            <p:ph idx="1"/>
          </p:nvPr>
        </p:nvSpPr>
        <p:spPr>
          <a:xfrm>
            <a:off x="0" y="685800"/>
            <a:ext cx="12192000" cy="5486400"/>
          </a:xfrm>
        </p:spPr>
        <p:txBody>
          <a:bodyPr/>
          <a:lstStyle/>
          <a:p>
            <a:r>
              <a:rPr lang="en-US" sz="3200" dirty="0"/>
              <a:t>Once you have computed preference </a:t>
            </a:r>
            <a:r>
              <a:rPr lang="en-US" sz="3200" dirty="0" err="1"/>
              <a:t>partworths</a:t>
            </a:r>
            <a:r>
              <a:rPr lang="en-US" sz="3200" dirty="0"/>
              <a:t> (</a:t>
            </a:r>
            <a:r>
              <a:rPr lang="en-US" sz="3200" dirty="0" err="1">
                <a:sym typeface="Wingdings" pitchFamily="2" charset="2"/>
              </a:rPr>
              <a:t>ß’s</a:t>
            </a:r>
            <a:r>
              <a:rPr lang="en-US" sz="3200" dirty="0"/>
              <a:t>), you can estimate how much a profile will be liked by the respondent</a:t>
            </a:r>
          </a:p>
          <a:p>
            <a:pPr lvl="1">
              <a:buFont typeface="Open Sans" panose="020B0606030504020204" pitchFamily="34" charset="0"/>
              <a:buChar char="–"/>
            </a:pPr>
            <a:r>
              <a:rPr lang="en-US" sz="3200" dirty="0">
                <a:solidFill>
                  <a:srgbClr val="FF0000"/>
                </a:solidFill>
              </a:rPr>
              <a:t>Even products he did not rate</a:t>
            </a:r>
          </a:p>
          <a:p>
            <a:pPr lvl="1">
              <a:buFont typeface="Open Sans" panose="020B0606030504020204" pitchFamily="34" charset="0"/>
              <a:buChar char="–"/>
            </a:pPr>
            <a:r>
              <a:rPr lang="en-US" sz="3200" dirty="0">
                <a:solidFill>
                  <a:srgbClr val="FF0000"/>
                </a:solidFill>
              </a:rPr>
              <a:t>Even products that do not exist yet</a:t>
            </a:r>
          </a:p>
          <a:p>
            <a:endParaRPr lang="en-US" sz="3200" dirty="0"/>
          </a:p>
          <a:p>
            <a:r>
              <a:rPr lang="en-US" sz="3200" dirty="0"/>
              <a:t>Let the software determine the list of profiles that will be rated (</a:t>
            </a:r>
            <a:r>
              <a:rPr lang="en-US" sz="3200" dirty="0">
                <a:solidFill>
                  <a:srgbClr val="FF0000"/>
                </a:solidFill>
              </a:rPr>
              <a:t>Experimental Design</a:t>
            </a:r>
            <a:r>
              <a:rPr lang="en-US" sz="3200" dirty="0"/>
              <a:t>)</a:t>
            </a:r>
          </a:p>
          <a:p>
            <a:pPr lvl="1">
              <a:buFont typeface="Open Sans" panose="020B0606030504020204" pitchFamily="34" charset="0"/>
              <a:buChar char="–"/>
            </a:pPr>
            <a:r>
              <a:rPr lang="en-US" sz="2600" dirty="0"/>
              <a:t>Will ensure that </a:t>
            </a:r>
            <a:r>
              <a:rPr lang="en-US" sz="2600" dirty="0">
                <a:solidFill>
                  <a:srgbClr val="FF0000"/>
                </a:solidFill>
              </a:rPr>
              <a:t>statistical prerequisites of regression analysis are met </a:t>
            </a:r>
            <a:r>
              <a:rPr lang="en-US" sz="2600" dirty="0"/>
              <a:t>(enough profiles to estimate everything, </a:t>
            </a:r>
            <a:r>
              <a:rPr lang="en-US" sz="2600" dirty="0" err="1"/>
              <a:t>multicollinearity</a:t>
            </a:r>
            <a:r>
              <a:rPr lang="en-US" sz="2600" dirty="0"/>
              <a:t>, etc.)</a:t>
            </a:r>
          </a:p>
        </p:txBody>
      </p:sp>
      <p:sp>
        <p:nvSpPr>
          <p:cNvPr id="5" name="TextBox 4">
            <a:extLst>
              <a:ext uri="{FF2B5EF4-FFF2-40B4-BE49-F238E27FC236}">
                <a16:creationId xmlns:a16="http://schemas.microsoft.com/office/drawing/2014/main" id="{20541648-6FF7-46BA-B100-C644E402B093}"/>
              </a:ext>
            </a:extLst>
          </p:cNvPr>
          <p:cNvSpPr txBox="1"/>
          <p:nvPr/>
        </p:nvSpPr>
        <p:spPr>
          <a:xfrm>
            <a:off x="2338614" y="6234210"/>
            <a:ext cx="7514771" cy="307777"/>
          </a:xfrm>
          <a:prstGeom prst="rect">
            <a:avLst/>
          </a:prstGeom>
          <a:noFill/>
        </p:spPr>
        <p:txBody>
          <a:bodyPr wrap="square">
            <a:spAutoFit/>
          </a:bodyPr>
          <a:lstStyle/>
          <a:p>
            <a:r>
              <a:rPr lang="en-US" dirty="0">
                <a:hlinkClick r:id="rId3"/>
              </a:rPr>
              <a:t>https://www.qresearchsoftware.com/experimental-design-for-conjoint-analysis</a:t>
            </a:r>
            <a:r>
              <a:rPr lang="en-US" dirty="0"/>
              <a:t> </a:t>
            </a:r>
          </a:p>
        </p:txBody>
      </p:sp>
    </p:spTree>
    <p:extLst>
      <p:ext uri="{BB962C8B-B14F-4D97-AF65-F5344CB8AC3E}">
        <p14:creationId xmlns:p14="http://schemas.microsoft.com/office/powerpoint/2010/main" val="3107858641"/>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B443F-0778-4EAB-A388-3D756D47204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EE04E5C-175F-4AEB-B680-F35D86AB17E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7485F79-990F-4935-86BD-062DE4AF6B34}"/>
              </a:ext>
            </a:extLst>
          </p:cNvPr>
          <p:cNvPicPr>
            <a:picLocks noChangeAspect="1"/>
          </p:cNvPicPr>
          <p:nvPr/>
        </p:nvPicPr>
        <p:blipFill>
          <a:blip r:embed="rId2"/>
          <a:stretch>
            <a:fillRect/>
          </a:stretch>
        </p:blipFill>
        <p:spPr>
          <a:xfrm>
            <a:off x="2516071" y="-36138"/>
            <a:ext cx="9171542" cy="6858000"/>
          </a:xfrm>
          <a:prstGeom prst="rect">
            <a:avLst/>
          </a:prstGeom>
        </p:spPr>
      </p:pic>
      <p:pic>
        <p:nvPicPr>
          <p:cNvPr id="7" name="Picture 6">
            <a:extLst>
              <a:ext uri="{FF2B5EF4-FFF2-40B4-BE49-F238E27FC236}">
                <a16:creationId xmlns:a16="http://schemas.microsoft.com/office/drawing/2014/main" id="{66CACDE6-7934-4C04-9C57-9F7BBD745B8B}"/>
              </a:ext>
            </a:extLst>
          </p:cNvPr>
          <p:cNvPicPr>
            <a:picLocks noChangeAspect="1"/>
          </p:cNvPicPr>
          <p:nvPr/>
        </p:nvPicPr>
        <p:blipFill>
          <a:blip r:embed="rId3"/>
          <a:stretch>
            <a:fillRect/>
          </a:stretch>
        </p:blipFill>
        <p:spPr>
          <a:xfrm>
            <a:off x="203200" y="234951"/>
            <a:ext cx="3927304" cy="874758"/>
          </a:xfrm>
          <a:prstGeom prst="rect">
            <a:avLst/>
          </a:prstGeom>
          <a:ln w="57150">
            <a:solidFill>
              <a:srgbClr val="C00000"/>
            </a:solidFill>
          </a:ln>
        </p:spPr>
      </p:pic>
      <p:sp>
        <p:nvSpPr>
          <p:cNvPr id="4" name="TextBox 3">
            <a:extLst>
              <a:ext uri="{FF2B5EF4-FFF2-40B4-BE49-F238E27FC236}">
                <a16:creationId xmlns:a16="http://schemas.microsoft.com/office/drawing/2014/main" id="{C1EB5D0B-7D1E-4999-BFB3-27AD37E5D96E}"/>
              </a:ext>
            </a:extLst>
          </p:cNvPr>
          <p:cNvSpPr txBox="1"/>
          <p:nvPr/>
        </p:nvSpPr>
        <p:spPr>
          <a:xfrm>
            <a:off x="1930400" y="3776472"/>
            <a:ext cx="9681029" cy="707886"/>
          </a:xfrm>
          <a:prstGeom prst="rect">
            <a:avLst/>
          </a:prstGeom>
          <a:solidFill>
            <a:schemeClr val="bg1"/>
          </a:solidFill>
          <a:ln w="76200">
            <a:solidFill>
              <a:schemeClr val="tx1"/>
            </a:solidFill>
          </a:ln>
        </p:spPr>
        <p:txBody>
          <a:bodyPr wrap="square" rtlCol="0">
            <a:spAutoFit/>
          </a:bodyPr>
          <a:lstStyle/>
          <a:p>
            <a:pPr algn="ctr">
              <a:spcBef>
                <a:spcPts val="1200"/>
              </a:spcBef>
              <a:spcAft>
                <a:spcPts val="1200"/>
              </a:spcAft>
            </a:pPr>
            <a:r>
              <a:rPr lang="zh-CN" altLang="en-US" sz="4000" b="1" dirty="0"/>
              <a:t>消费者对</a:t>
            </a:r>
            <a:r>
              <a:rPr lang="en-US" altLang="zh-CN" sz="4000" b="1" dirty="0"/>
              <a:t>(</a:t>
            </a:r>
            <a:r>
              <a:rPr lang="zh-TW" altLang="en-US" sz="4000" b="1" dirty="0"/>
              <a:t>現有及</a:t>
            </a:r>
            <a:r>
              <a:rPr lang="zh-CN" altLang="en-US" sz="4000" b="1" dirty="0"/>
              <a:t>虚拟</a:t>
            </a:r>
            <a:r>
              <a:rPr lang="en-US" altLang="zh-CN" sz="4000" b="1" dirty="0"/>
              <a:t>)</a:t>
            </a:r>
            <a:r>
              <a:rPr lang="zh-CN" altLang="en-US" sz="4000" b="1" dirty="0"/>
              <a:t>产品</a:t>
            </a:r>
            <a:r>
              <a:rPr lang="zh-TW" altLang="en-US" sz="4000" b="1" dirty="0"/>
              <a:t>輪廓</a:t>
            </a:r>
            <a:r>
              <a:rPr lang="en-US" altLang="zh-CN" sz="4000" b="1" dirty="0"/>
              <a:t>1~n</a:t>
            </a:r>
            <a:r>
              <a:rPr lang="zh-TW" altLang="en-US" sz="4000" b="1" dirty="0"/>
              <a:t>做</a:t>
            </a:r>
            <a:r>
              <a:rPr lang="zh-CN" altLang="en-US" sz="4000" b="1" dirty="0"/>
              <a:t>评比</a:t>
            </a:r>
            <a:endParaRPr lang="en-US" sz="4000" b="1" dirty="0"/>
          </a:p>
        </p:txBody>
      </p:sp>
    </p:spTree>
    <p:extLst>
      <p:ext uri="{BB962C8B-B14F-4D97-AF65-F5344CB8AC3E}">
        <p14:creationId xmlns:p14="http://schemas.microsoft.com/office/powerpoint/2010/main" val="3656154676"/>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71A1B-A46C-41DD-97DF-EF1DC7E148FE}"/>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B47C0ADB-E25B-48E4-96E4-9D1FFCC9D2BB}"/>
              </a:ext>
            </a:extLst>
          </p:cNvPr>
          <p:cNvPicPr>
            <a:picLocks noChangeAspect="1"/>
          </p:cNvPicPr>
          <p:nvPr/>
        </p:nvPicPr>
        <p:blipFill>
          <a:blip r:embed="rId2"/>
          <a:stretch>
            <a:fillRect/>
          </a:stretch>
        </p:blipFill>
        <p:spPr>
          <a:xfrm>
            <a:off x="0" y="91328"/>
            <a:ext cx="12192000" cy="6037467"/>
          </a:xfrm>
          <a:prstGeom prst="rect">
            <a:avLst/>
          </a:prstGeom>
        </p:spPr>
      </p:pic>
      <p:sp>
        <p:nvSpPr>
          <p:cNvPr id="6" name="Rectangle: Rounded Corners 5">
            <a:extLst>
              <a:ext uri="{FF2B5EF4-FFF2-40B4-BE49-F238E27FC236}">
                <a16:creationId xmlns:a16="http://schemas.microsoft.com/office/drawing/2014/main" id="{B3B15312-A492-4A06-8B6C-E0299B05BDCF}"/>
              </a:ext>
            </a:extLst>
          </p:cNvPr>
          <p:cNvSpPr/>
          <p:nvPr/>
        </p:nvSpPr>
        <p:spPr bwMode="auto">
          <a:xfrm>
            <a:off x="155388" y="3550024"/>
            <a:ext cx="11833412" cy="2199341"/>
          </a:xfrm>
          <a:prstGeom prst="roundRect">
            <a:avLst/>
          </a:prstGeom>
          <a:noFill/>
          <a:ln w="38100" cap="flat" cmpd="sng" algn="ctr">
            <a:solidFill>
              <a:srgbClr val="C00000"/>
            </a:solidFill>
            <a:prstDash val="solid"/>
            <a:miter lim="800000"/>
            <a:headEnd type="oval" w="lg" len="lg"/>
            <a:tailEnd type="triangle" w="lg" len="lg"/>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pitchFamily="34" charset="0"/>
              <a:ea typeface="新細明體" pitchFamily="18" charset="-120"/>
            </a:endParaRPr>
          </a:p>
        </p:txBody>
      </p:sp>
    </p:spTree>
    <p:extLst>
      <p:ext uri="{BB962C8B-B14F-4D97-AF65-F5344CB8AC3E}">
        <p14:creationId xmlns:p14="http://schemas.microsoft.com/office/powerpoint/2010/main" val="276140479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From preferences to choices</a:t>
            </a:r>
          </a:p>
        </p:txBody>
      </p:sp>
      <p:sp>
        <p:nvSpPr>
          <p:cNvPr id="3" name="Content Placeholder 2"/>
          <p:cNvSpPr>
            <a:spLocks noGrp="1"/>
          </p:cNvSpPr>
          <p:nvPr>
            <p:ph idx="1"/>
          </p:nvPr>
        </p:nvSpPr>
        <p:spPr>
          <a:xfrm>
            <a:off x="2152650" y="1579419"/>
            <a:ext cx="7886700" cy="4597545"/>
          </a:xfrm>
        </p:spPr>
        <p:txBody>
          <a:bodyPr anchor="t" anchorCtr="0"/>
          <a:lstStyle/>
          <a:p>
            <a:pPr marL="0" indent="0">
              <a:buNone/>
            </a:pPr>
            <a:r>
              <a:rPr lang="en-US" dirty="0"/>
              <a:t>How to go from preferences to choices?</a:t>
            </a:r>
          </a:p>
        </p:txBody>
      </p:sp>
      <p:cxnSp>
        <p:nvCxnSpPr>
          <p:cNvPr id="5" name="AutoShape 67"/>
          <p:cNvCxnSpPr>
            <a:cxnSpLocks noChangeShapeType="1"/>
          </p:cNvCxnSpPr>
          <p:nvPr/>
        </p:nvCxnSpPr>
        <p:spPr bwMode="auto">
          <a:xfrm flipV="1">
            <a:off x="5508337" y="3571154"/>
            <a:ext cx="1351107" cy="29258"/>
          </a:xfrm>
          <a:prstGeom prst="straightConnector1">
            <a:avLst/>
          </a:prstGeom>
          <a:noFill/>
          <a:ln w="76200">
            <a:solidFill>
              <a:srgbClr val="009900"/>
            </a:solidFill>
            <a:round/>
            <a:headEnd/>
            <a:tailEnd type="triangle" w="med" len="med"/>
          </a:ln>
          <a:effectLst/>
        </p:spPr>
      </p:cxnSp>
      <p:sp>
        <p:nvSpPr>
          <p:cNvPr id="6" name="Oval 68"/>
          <p:cNvSpPr>
            <a:spLocks noChangeArrowheads="1"/>
          </p:cNvSpPr>
          <p:nvPr/>
        </p:nvSpPr>
        <p:spPr bwMode="auto">
          <a:xfrm>
            <a:off x="5841279" y="3294024"/>
            <a:ext cx="609600" cy="609600"/>
          </a:xfrm>
          <a:prstGeom prst="ellipse">
            <a:avLst/>
          </a:prstGeom>
          <a:gradFill rotWithShape="1">
            <a:gsLst>
              <a:gs pos="0">
                <a:srgbClr val="009900"/>
              </a:gs>
              <a:gs pos="100000">
                <a:srgbClr val="009900">
                  <a:gamma/>
                  <a:shade val="76078"/>
                  <a:invGamma/>
                </a:srgbClr>
              </a:gs>
            </a:gsLst>
            <a:path path="shape">
              <a:fillToRect l="50000" t="50000" r="50000" b="50000"/>
            </a:path>
          </a:gradFill>
          <a:ln w="9525" algn="ctr">
            <a:solidFill>
              <a:srgbClr val="006600"/>
            </a:solidFill>
            <a:round/>
            <a:headEnd/>
            <a:tailEnd/>
          </a:ln>
          <a:effectLst/>
        </p:spPr>
        <p:txBody>
          <a:bodyPr wrap="none" anchor="ctr"/>
          <a:lstStyle/>
          <a:p>
            <a:pPr>
              <a:defRPr/>
            </a:pPr>
            <a:r>
              <a:rPr lang="en-US" sz="3600" b="1" dirty="0">
                <a:solidFill>
                  <a:prstClr val="white"/>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7" name="Text Box 70"/>
          <p:cNvSpPr txBox="1">
            <a:spLocks noChangeArrowheads="1"/>
          </p:cNvSpPr>
          <p:nvPr/>
        </p:nvSpPr>
        <p:spPr bwMode="auto">
          <a:xfrm>
            <a:off x="6932181" y="3386488"/>
            <a:ext cx="3231975" cy="461665"/>
          </a:xfrm>
          <a:prstGeom prst="rect">
            <a:avLst/>
          </a:prstGeom>
          <a:noFill/>
          <a:ln w="9525" algn="ctr">
            <a:noFill/>
            <a:miter lim="800000"/>
            <a:headEnd/>
            <a:tailEnd/>
          </a:ln>
          <a:effectLst/>
        </p:spPr>
        <p:txBody>
          <a:bodyPr wrap="none">
            <a:spAutoFit/>
          </a:bodyPr>
          <a:lstStyle/>
          <a:p>
            <a:pPr>
              <a:defRPr/>
            </a:pPr>
            <a:r>
              <a:rPr lang="en-US" sz="2400" dirty="0">
                <a:latin typeface="Open Sans" panose="020B0606030504020204" pitchFamily="34" charset="0"/>
                <a:ea typeface="Open Sans" panose="020B0606030504020204" pitchFamily="34" charset="0"/>
                <a:cs typeface="Open Sans" panose="020B0606030504020204" pitchFamily="34" charset="0"/>
              </a:rPr>
              <a:t>Probability of choice?</a:t>
            </a:r>
          </a:p>
        </p:txBody>
      </p:sp>
      <p:graphicFrame>
        <p:nvGraphicFramePr>
          <p:cNvPr id="8" name="Table 7"/>
          <p:cNvGraphicFramePr>
            <a:graphicFrameLocks noGrp="1"/>
          </p:cNvGraphicFramePr>
          <p:nvPr>
            <p:extLst>
              <p:ext uri="{D42A27DB-BD31-4B8C-83A1-F6EECF244321}">
                <p14:modId xmlns:p14="http://schemas.microsoft.com/office/powerpoint/2010/main" val="4057350314"/>
              </p:ext>
            </p:extLst>
          </p:nvPr>
        </p:nvGraphicFramePr>
        <p:xfrm>
          <a:off x="2186150" y="2287205"/>
          <a:ext cx="3300088" cy="2567898"/>
        </p:xfrm>
        <a:graphic>
          <a:graphicData uri="http://schemas.openxmlformats.org/drawingml/2006/table">
            <a:tbl>
              <a:tblPr firstRow="1" bandRow="1">
                <a:tableStyleId>{5C22544A-7EE6-4342-B048-85BDC9FD1C3A}</a:tableStyleId>
              </a:tblPr>
              <a:tblGrid>
                <a:gridCol w="1650044">
                  <a:extLst>
                    <a:ext uri="{9D8B030D-6E8A-4147-A177-3AD203B41FA5}">
                      <a16:colId xmlns:a16="http://schemas.microsoft.com/office/drawing/2014/main" val="20000"/>
                    </a:ext>
                  </a:extLst>
                </a:gridCol>
                <a:gridCol w="1650044">
                  <a:extLst>
                    <a:ext uri="{9D8B030D-6E8A-4147-A177-3AD203B41FA5}">
                      <a16:colId xmlns:a16="http://schemas.microsoft.com/office/drawing/2014/main" val="20001"/>
                    </a:ext>
                  </a:extLst>
                </a:gridCol>
              </a:tblGrid>
              <a:tr h="688734">
                <a:tc>
                  <a:txBody>
                    <a:bodyPr/>
                    <a:lstStyle/>
                    <a:p>
                      <a:pPr algn="ctr">
                        <a:lnSpc>
                          <a:spcPct val="80000"/>
                        </a:lnSpc>
                      </a:pPr>
                      <a:r>
                        <a:rPr lang="en-US" dirty="0">
                          <a:latin typeface="Open Sans" panose="020B0606030504020204" pitchFamily="34" charset="0"/>
                          <a:ea typeface="Open Sans" panose="020B0606030504020204" pitchFamily="34" charset="0"/>
                          <a:cs typeface="Open Sans" panose="020B0606030504020204" pitchFamily="34" charset="0"/>
                        </a:rPr>
                        <a:t>Profile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tc>
                  <a:txBody>
                    <a:bodyPr/>
                    <a:lstStyle/>
                    <a:p>
                      <a:pPr algn="ctr">
                        <a:lnSpc>
                          <a:spcPct val="80000"/>
                        </a:lnSpc>
                      </a:pPr>
                      <a:r>
                        <a:rPr lang="en-US" dirty="0">
                          <a:latin typeface="Open Sans" panose="020B0606030504020204" pitchFamily="34" charset="0"/>
                          <a:ea typeface="Open Sans" panose="020B0606030504020204" pitchFamily="34" charset="0"/>
                          <a:cs typeface="Open Sans" panose="020B0606030504020204" pitchFamily="34" charset="0"/>
                        </a:rPr>
                        <a:t>Preference score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626388">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Product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2638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latin typeface="Open Sans" panose="020B0606030504020204" pitchFamily="34" charset="0"/>
                          <a:ea typeface="Open Sans" panose="020B0606030504020204" pitchFamily="34" charset="0"/>
                          <a:cs typeface="Open Sans" panose="020B0606030504020204" pitchFamily="34" charset="0"/>
                        </a:rPr>
                        <a:t>Product 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2638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latin typeface="Open Sans" panose="020B0606030504020204" pitchFamily="34" charset="0"/>
                          <a:ea typeface="Open Sans" panose="020B0606030504020204" pitchFamily="34" charset="0"/>
                          <a:cs typeface="Open Sans" panose="020B0606030504020204" pitchFamily="34" charset="0"/>
                        </a:rPr>
                        <a:t>Product 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86122462"/>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From preferences to choices</a:t>
            </a:r>
          </a:p>
        </p:txBody>
      </p:sp>
      <p:sp>
        <p:nvSpPr>
          <p:cNvPr id="3" name="Content Placeholder 2"/>
          <p:cNvSpPr>
            <a:spLocks noGrp="1"/>
          </p:cNvSpPr>
          <p:nvPr>
            <p:ph idx="1"/>
          </p:nvPr>
        </p:nvSpPr>
        <p:spPr>
          <a:xfrm>
            <a:off x="0" y="783771"/>
            <a:ext cx="12192000" cy="5748482"/>
          </a:xfrm>
        </p:spPr>
        <p:txBody>
          <a:bodyPr anchor="t" anchorCtr="0">
            <a:normAutofit fontScale="85000" lnSpcReduction="20000"/>
          </a:bodyPr>
          <a:lstStyle/>
          <a:p>
            <a:pPr marL="0" indent="0">
              <a:spcBef>
                <a:spcPts val="600"/>
              </a:spcBef>
              <a:buNone/>
            </a:pPr>
            <a:r>
              <a:rPr lang="en-US" sz="3800" dirty="0"/>
              <a:t>How to go from preferences to choices?</a:t>
            </a:r>
          </a:p>
          <a:p>
            <a:pPr marL="0" indent="0">
              <a:spcBef>
                <a:spcPts val="600"/>
              </a:spcBef>
              <a:buNone/>
            </a:pPr>
            <a:endParaRPr lang="en-US" dirty="0"/>
          </a:p>
          <a:p>
            <a:pPr marL="0" indent="0">
              <a:spcBef>
                <a:spcPts val="600"/>
              </a:spcBef>
              <a:buNone/>
            </a:pPr>
            <a:endParaRPr lang="en-US" dirty="0"/>
          </a:p>
          <a:p>
            <a:pPr marL="0" indent="0">
              <a:spcBef>
                <a:spcPts val="600"/>
              </a:spcBef>
              <a:buNone/>
            </a:pPr>
            <a:endParaRPr lang="en-US" dirty="0"/>
          </a:p>
          <a:p>
            <a:pPr marL="0" indent="0">
              <a:spcBef>
                <a:spcPts val="600"/>
              </a:spcBef>
              <a:buNone/>
            </a:pPr>
            <a:endParaRPr lang="en-US" dirty="0"/>
          </a:p>
          <a:p>
            <a:pPr marL="0" indent="0">
              <a:spcBef>
                <a:spcPts val="600"/>
              </a:spcBef>
              <a:buNone/>
            </a:pPr>
            <a:endParaRPr lang="en-US" dirty="0"/>
          </a:p>
          <a:p>
            <a:pPr marL="0" indent="0">
              <a:spcBef>
                <a:spcPts val="600"/>
              </a:spcBef>
              <a:buNone/>
            </a:pPr>
            <a:endParaRPr lang="en-US" dirty="0"/>
          </a:p>
          <a:p>
            <a:pPr marL="0" indent="0">
              <a:spcBef>
                <a:spcPts val="600"/>
              </a:spcBef>
              <a:buNone/>
            </a:pPr>
            <a:endParaRPr lang="en-US" dirty="0"/>
          </a:p>
          <a:p>
            <a:pPr marL="0" indent="0">
              <a:spcBef>
                <a:spcPts val="600"/>
              </a:spcBef>
              <a:buNone/>
            </a:pPr>
            <a:endParaRPr lang="en-US" dirty="0"/>
          </a:p>
          <a:p>
            <a:pPr marL="0" indent="0">
              <a:spcBef>
                <a:spcPts val="600"/>
              </a:spcBef>
              <a:buNone/>
            </a:pPr>
            <a:endParaRPr lang="en-US" dirty="0"/>
          </a:p>
          <a:p>
            <a:pPr>
              <a:spcBef>
                <a:spcPts val="600"/>
              </a:spcBef>
            </a:pPr>
            <a:r>
              <a:rPr lang="en-US" sz="3800" dirty="0">
                <a:solidFill>
                  <a:srgbClr val="C00000"/>
                </a:solidFill>
                <a:effectLst>
                  <a:outerShdw blurRad="38100" dist="38100" dir="2700000" algn="tl">
                    <a:srgbClr val="000000">
                      <a:alpha val="43137"/>
                    </a:srgbClr>
                  </a:outerShdw>
                </a:effectLst>
              </a:rPr>
              <a:t>Choice rule </a:t>
            </a:r>
            <a:r>
              <a:rPr lang="en-US" sz="3800" dirty="0"/>
              <a:t>depends on the context</a:t>
            </a:r>
          </a:p>
          <a:p>
            <a:pPr lvl="1">
              <a:spcBef>
                <a:spcPts val="600"/>
              </a:spcBef>
              <a:buFont typeface="Open Sans" panose="020B0606030504020204" pitchFamily="34" charset="0"/>
              <a:buChar char="–"/>
            </a:pPr>
            <a:r>
              <a:rPr lang="en-US" sz="2200" dirty="0"/>
              <a:t>High-stake decision? (house, a car)	</a:t>
            </a:r>
            <a:r>
              <a:rPr lang="en-US" sz="2200" dirty="0">
                <a:sym typeface="Symbol" pitchFamily="18" charset="2"/>
              </a:rPr>
              <a:t></a:t>
            </a:r>
            <a:r>
              <a:rPr lang="en-US" sz="2200" dirty="0"/>
              <a:t> First choice</a:t>
            </a:r>
          </a:p>
          <a:p>
            <a:pPr lvl="1">
              <a:spcBef>
                <a:spcPts val="600"/>
              </a:spcBef>
              <a:buFont typeface="Open Sans" panose="020B0606030504020204" pitchFamily="34" charset="0"/>
              <a:buChar char="–"/>
            </a:pPr>
            <a:r>
              <a:rPr lang="en-US" sz="2200" dirty="0"/>
              <a:t>High variety seeking? (meals)?		</a:t>
            </a:r>
            <a:r>
              <a:rPr lang="en-US" sz="2200" dirty="0">
                <a:sym typeface="Symbol" pitchFamily="18" charset="2"/>
              </a:rPr>
              <a:t></a:t>
            </a:r>
            <a:r>
              <a:rPr lang="en-US" sz="2200" dirty="0"/>
              <a:t> Share of preference</a:t>
            </a:r>
          </a:p>
          <a:p>
            <a:pPr lvl="1">
              <a:spcBef>
                <a:spcPts val="600"/>
              </a:spcBef>
              <a:buFont typeface="Open Sans" panose="020B0606030504020204" pitchFamily="34" charset="0"/>
              <a:buChar char="–"/>
            </a:pPr>
            <a:r>
              <a:rPr lang="en-US" sz="2200" dirty="0"/>
              <a:t>In-between? (clothes)?			</a:t>
            </a:r>
            <a:r>
              <a:rPr lang="en-US" sz="2200" dirty="0">
                <a:sym typeface="Symbol" pitchFamily="18" charset="2"/>
              </a:rPr>
              <a:t></a:t>
            </a:r>
            <a:r>
              <a:rPr lang="en-US" sz="2200" dirty="0"/>
              <a:t> Logit</a:t>
            </a:r>
          </a:p>
          <a:p>
            <a:pPr lvl="1">
              <a:spcBef>
                <a:spcPts val="600"/>
              </a:spcBef>
              <a:buFont typeface="Open Sans" panose="020B0606030504020204" pitchFamily="34" charset="0"/>
              <a:buChar char="–"/>
            </a:pPr>
            <a:endParaRPr lang="en-US" sz="2200" dirty="0"/>
          </a:p>
          <a:p>
            <a:pPr marL="0" lvl="1" indent="0" algn="ctr">
              <a:spcBef>
                <a:spcPts val="600"/>
              </a:spcBef>
              <a:buNone/>
            </a:pPr>
            <a:r>
              <a:rPr lang="en-US" sz="1900" dirty="0"/>
              <a:t>(if </a:t>
            </a:r>
            <a:r>
              <a:rPr lang="en-US" sz="1900" dirty="0">
                <a:solidFill>
                  <a:srgbClr val="FF0000"/>
                </a:solidFill>
              </a:rPr>
              <a:t>current market shares </a:t>
            </a:r>
            <a:r>
              <a:rPr lang="en-US" sz="1900" dirty="0"/>
              <a:t>are known, the </a:t>
            </a:r>
            <a:r>
              <a:rPr lang="en-US" dirty="0">
                <a:solidFill>
                  <a:srgbClr val="FF0000"/>
                </a:solidFill>
              </a:rPr>
              <a:t>alpha-rule</a:t>
            </a:r>
            <a:r>
              <a:rPr lang="en-US" sz="1900" dirty="0"/>
              <a:t> provides yet another rule, more precise and versatile)</a:t>
            </a:r>
          </a:p>
        </p:txBody>
      </p:sp>
      <p:grpSp>
        <p:nvGrpSpPr>
          <p:cNvPr id="12" name="Group 11"/>
          <p:cNvGrpSpPr/>
          <p:nvPr/>
        </p:nvGrpSpPr>
        <p:grpSpPr>
          <a:xfrm>
            <a:off x="3872503" y="2301441"/>
            <a:ext cx="1127996" cy="609600"/>
            <a:chOff x="3392049" y="3294024"/>
            <a:chExt cx="1127996" cy="609600"/>
          </a:xfrm>
        </p:grpSpPr>
        <p:cxnSp>
          <p:nvCxnSpPr>
            <p:cNvPr id="5" name="AutoShape 67"/>
            <p:cNvCxnSpPr>
              <a:cxnSpLocks noChangeShapeType="1"/>
            </p:cNvCxnSpPr>
            <p:nvPr/>
          </p:nvCxnSpPr>
          <p:spPr bwMode="auto">
            <a:xfrm flipV="1">
              <a:off x="3392049" y="3575985"/>
              <a:ext cx="1127996" cy="24427"/>
            </a:xfrm>
            <a:prstGeom prst="straightConnector1">
              <a:avLst/>
            </a:prstGeom>
            <a:noFill/>
            <a:ln w="76200">
              <a:solidFill>
                <a:srgbClr val="009900"/>
              </a:solidFill>
              <a:round/>
              <a:headEnd/>
              <a:tailEnd type="triangle" w="med" len="med"/>
            </a:ln>
            <a:effectLst/>
          </p:spPr>
        </p:cxnSp>
        <p:sp>
          <p:nvSpPr>
            <p:cNvPr id="6" name="Oval 68"/>
            <p:cNvSpPr>
              <a:spLocks noChangeArrowheads="1"/>
            </p:cNvSpPr>
            <p:nvPr/>
          </p:nvSpPr>
          <p:spPr bwMode="auto">
            <a:xfrm>
              <a:off x="3579518" y="3294024"/>
              <a:ext cx="609600" cy="609600"/>
            </a:xfrm>
            <a:prstGeom prst="ellipse">
              <a:avLst/>
            </a:prstGeom>
            <a:gradFill rotWithShape="1">
              <a:gsLst>
                <a:gs pos="0">
                  <a:srgbClr val="009900"/>
                </a:gs>
                <a:gs pos="100000">
                  <a:srgbClr val="009900">
                    <a:gamma/>
                    <a:shade val="76078"/>
                    <a:invGamma/>
                  </a:srgbClr>
                </a:gs>
              </a:gsLst>
              <a:path path="shape">
                <a:fillToRect l="50000" t="50000" r="50000" b="50000"/>
              </a:path>
            </a:gradFill>
            <a:ln w="9525" algn="ctr">
              <a:solidFill>
                <a:srgbClr val="006600"/>
              </a:solidFill>
              <a:round/>
              <a:headEnd/>
              <a:tailEnd/>
            </a:ln>
            <a:effectLst/>
          </p:spPr>
          <p:txBody>
            <a:bodyPr wrap="none" anchor="ctr"/>
            <a:lstStyle/>
            <a:p>
              <a:pPr>
                <a:defRPr/>
              </a:pPr>
              <a:r>
                <a:rPr lang="en-US" sz="3600" b="1" dirty="0">
                  <a:solidFill>
                    <a:prstClr val="white"/>
                  </a:solidFill>
                  <a:latin typeface="Open Sans" panose="020B0606030504020204" pitchFamily="34" charset="0"/>
                  <a:ea typeface="Open Sans" panose="020B0606030504020204" pitchFamily="34" charset="0"/>
                  <a:cs typeface="Open Sans" panose="020B0606030504020204" pitchFamily="34" charset="0"/>
                </a:rPr>
                <a:t>?</a:t>
              </a:r>
            </a:p>
          </p:txBody>
        </p:sp>
      </p:grpSp>
      <p:graphicFrame>
        <p:nvGraphicFramePr>
          <p:cNvPr id="8" name="Table 7"/>
          <p:cNvGraphicFramePr>
            <a:graphicFrameLocks noGrp="1"/>
          </p:cNvGraphicFramePr>
          <p:nvPr>
            <p:extLst>
              <p:ext uri="{D42A27DB-BD31-4B8C-83A1-F6EECF244321}">
                <p14:modId xmlns:p14="http://schemas.microsoft.com/office/powerpoint/2010/main" val="469299135"/>
              </p:ext>
            </p:extLst>
          </p:nvPr>
        </p:nvGraphicFramePr>
        <p:xfrm>
          <a:off x="1059475" y="1507274"/>
          <a:ext cx="2746073" cy="2105345"/>
        </p:xfrm>
        <a:graphic>
          <a:graphicData uri="http://schemas.openxmlformats.org/drawingml/2006/table">
            <a:tbl>
              <a:tblPr firstRow="1" bandRow="1">
                <a:tableStyleId>{5C22544A-7EE6-4342-B048-85BDC9FD1C3A}</a:tableStyleId>
              </a:tblPr>
              <a:tblGrid>
                <a:gridCol w="1300124">
                  <a:extLst>
                    <a:ext uri="{9D8B030D-6E8A-4147-A177-3AD203B41FA5}">
                      <a16:colId xmlns:a16="http://schemas.microsoft.com/office/drawing/2014/main" val="20000"/>
                    </a:ext>
                  </a:extLst>
                </a:gridCol>
                <a:gridCol w="1445949">
                  <a:extLst>
                    <a:ext uri="{9D8B030D-6E8A-4147-A177-3AD203B41FA5}">
                      <a16:colId xmlns:a16="http://schemas.microsoft.com/office/drawing/2014/main" val="20001"/>
                    </a:ext>
                  </a:extLst>
                </a:gridCol>
              </a:tblGrid>
              <a:tr h="564674">
                <a:tc>
                  <a:txBody>
                    <a:bodyPr/>
                    <a:lstStyle/>
                    <a:p>
                      <a:pPr algn="ctr">
                        <a:lnSpc>
                          <a:spcPct val="80000"/>
                        </a:lnSpc>
                      </a:pPr>
                      <a:r>
                        <a:rPr lang="en-US" sz="1600" dirty="0">
                          <a:latin typeface="Open Sans" panose="020B0606030504020204" pitchFamily="34" charset="0"/>
                          <a:ea typeface="Open Sans" panose="020B0606030504020204" pitchFamily="34" charset="0"/>
                          <a:cs typeface="Open Sans" panose="020B0606030504020204" pitchFamily="34" charset="0"/>
                        </a:rPr>
                        <a:t>Profile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tc>
                  <a:txBody>
                    <a:bodyPr/>
                    <a:lstStyle/>
                    <a:p>
                      <a:pPr algn="ctr">
                        <a:lnSpc>
                          <a:spcPct val="80000"/>
                        </a:lnSpc>
                      </a:pPr>
                      <a:r>
                        <a:rPr lang="en-US" sz="1600" dirty="0">
                          <a:latin typeface="Open Sans" panose="020B0606030504020204" pitchFamily="34" charset="0"/>
                          <a:ea typeface="Open Sans" panose="020B0606030504020204" pitchFamily="34" charset="0"/>
                          <a:cs typeface="Open Sans" panose="020B0606030504020204" pitchFamily="34" charset="0"/>
                        </a:rPr>
                        <a:t>Preference score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513557">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Product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1355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latin typeface="Open Sans" panose="020B0606030504020204" pitchFamily="34" charset="0"/>
                          <a:ea typeface="Open Sans" panose="020B0606030504020204" pitchFamily="34" charset="0"/>
                          <a:cs typeface="Open Sans" panose="020B0606030504020204" pitchFamily="34" charset="0"/>
                        </a:rPr>
                        <a:t>Product 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1355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latin typeface="Open Sans" panose="020B0606030504020204" pitchFamily="34" charset="0"/>
                          <a:ea typeface="Open Sans" panose="020B0606030504020204" pitchFamily="34" charset="0"/>
                          <a:cs typeface="Open Sans" panose="020B0606030504020204" pitchFamily="34" charset="0"/>
                        </a:rPr>
                        <a:t>Product 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446131994"/>
              </p:ext>
            </p:extLst>
          </p:nvPr>
        </p:nvGraphicFramePr>
        <p:xfrm>
          <a:off x="5052457" y="1505249"/>
          <a:ext cx="4592780" cy="2105345"/>
        </p:xfrm>
        <a:graphic>
          <a:graphicData uri="http://schemas.openxmlformats.org/drawingml/2006/table">
            <a:tbl>
              <a:tblPr firstRow="1" bandRow="1">
                <a:tableStyleId>{5C22544A-7EE6-4342-B048-85BDC9FD1C3A}</a:tableStyleId>
              </a:tblPr>
              <a:tblGrid>
                <a:gridCol w="1148195">
                  <a:extLst>
                    <a:ext uri="{9D8B030D-6E8A-4147-A177-3AD203B41FA5}">
                      <a16:colId xmlns:a16="http://schemas.microsoft.com/office/drawing/2014/main" val="20000"/>
                    </a:ext>
                  </a:extLst>
                </a:gridCol>
                <a:gridCol w="898813">
                  <a:extLst>
                    <a:ext uri="{9D8B030D-6E8A-4147-A177-3AD203B41FA5}">
                      <a16:colId xmlns:a16="http://schemas.microsoft.com/office/drawing/2014/main" val="20001"/>
                    </a:ext>
                  </a:extLst>
                </a:gridCol>
                <a:gridCol w="1397577">
                  <a:extLst>
                    <a:ext uri="{9D8B030D-6E8A-4147-A177-3AD203B41FA5}">
                      <a16:colId xmlns:a16="http://schemas.microsoft.com/office/drawing/2014/main" val="20002"/>
                    </a:ext>
                  </a:extLst>
                </a:gridCol>
                <a:gridCol w="1148195">
                  <a:extLst>
                    <a:ext uri="{9D8B030D-6E8A-4147-A177-3AD203B41FA5}">
                      <a16:colId xmlns:a16="http://schemas.microsoft.com/office/drawing/2014/main" val="20003"/>
                    </a:ext>
                  </a:extLst>
                </a:gridCol>
              </a:tblGrid>
              <a:tr h="564674">
                <a:tc>
                  <a:txBody>
                    <a:bodyPr/>
                    <a:lstStyle/>
                    <a:p>
                      <a:pPr algn="ctr">
                        <a:lnSpc>
                          <a:spcPct val="80000"/>
                        </a:lnSpc>
                      </a:pPr>
                      <a:r>
                        <a:rPr lang="en-US" sz="1600" dirty="0">
                          <a:latin typeface="Open Sans" panose="020B0606030504020204" pitchFamily="34" charset="0"/>
                          <a:ea typeface="Open Sans" panose="020B0606030504020204" pitchFamily="34" charset="0"/>
                          <a:cs typeface="Open Sans" panose="020B0606030504020204" pitchFamily="34" charset="0"/>
                        </a:rPr>
                        <a:t>First Choice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tc>
                  <a:txBody>
                    <a:bodyPr/>
                    <a:lstStyle/>
                    <a:p>
                      <a:pPr algn="ctr">
                        <a:lnSpc>
                          <a:spcPct val="80000"/>
                        </a:lnSpc>
                      </a:pPr>
                      <a:r>
                        <a:rPr lang="en-US" sz="1600" dirty="0" err="1">
                          <a:latin typeface="Open Sans" panose="020B0606030504020204" pitchFamily="34" charset="0"/>
                          <a:ea typeface="Open Sans" panose="020B0606030504020204" pitchFamily="34" charset="0"/>
                          <a:cs typeface="Open Sans" panose="020B0606030504020204" pitchFamily="34" charset="0"/>
                        </a:rPr>
                        <a:t>Logit</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tc>
                  <a:txBody>
                    <a:bodyPr/>
                    <a:lstStyle/>
                    <a:p>
                      <a:pPr algn="ctr">
                        <a:lnSpc>
                          <a:spcPct val="80000"/>
                        </a:lnSpc>
                      </a:pPr>
                      <a:r>
                        <a:rPr lang="en-US" sz="1600" dirty="0">
                          <a:latin typeface="Open Sans" panose="020B0606030504020204" pitchFamily="34" charset="0"/>
                          <a:ea typeface="Open Sans" panose="020B0606030504020204" pitchFamily="34" charset="0"/>
                          <a:cs typeface="Open Sans" panose="020B0606030504020204" pitchFamily="34" charset="0"/>
                        </a:rPr>
                        <a:t>Share</a:t>
                      </a:r>
                      <a:r>
                        <a:rPr lang="en-US" sz="1600" baseline="0" dirty="0">
                          <a:latin typeface="Open Sans" panose="020B0606030504020204" pitchFamily="34" charset="0"/>
                          <a:ea typeface="Open Sans" panose="020B0606030504020204" pitchFamily="34" charset="0"/>
                          <a:cs typeface="Open Sans" panose="020B0606030504020204" pitchFamily="34" charset="0"/>
                        </a:rPr>
                        <a:t> of preference</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tc>
                  <a:txBody>
                    <a:bodyPr/>
                    <a:lstStyle/>
                    <a:p>
                      <a:pPr algn="ctr">
                        <a:lnSpc>
                          <a:spcPct val="80000"/>
                        </a:lnSpc>
                      </a:pPr>
                      <a:r>
                        <a:rPr lang="en-US" sz="1600" dirty="0">
                          <a:latin typeface="Open Sans" panose="020B0606030504020204" pitchFamily="34" charset="0"/>
                          <a:ea typeface="Open Sans" panose="020B0606030504020204" pitchFamily="34" charset="0"/>
                          <a:cs typeface="Open Sans" panose="020B0606030504020204" pitchFamily="34" charset="0"/>
                        </a:rPr>
                        <a:t>Random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513557">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latin typeface="Open Sans" panose="020B0606030504020204" pitchFamily="34" charset="0"/>
                          <a:ea typeface="Open Sans" panose="020B0606030504020204" pitchFamily="34" charset="0"/>
                          <a:cs typeface="Open Sans" panose="020B0606030504020204" pitchFamily="34" charset="0"/>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latin typeface="Open Sans" panose="020B0606030504020204" pitchFamily="34" charset="0"/>
                          <a:ea typeface="Open Sans" panose="020B0606030504020204" pitchFamily="34" charset="0"/>
                          <a:cs typeface="Open Sans" panose="020B0606030504020204" pitchFamily="34" charset="0"/>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13557">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latin typeface="Open Sans" panose="020B0606030504020204" pitchFamily="34" charset="0"/>
                          <a:ea typeface="Open Sans" panose="020B0606030504020204" pitchFamily="34" charset="0"/>
                          <a:cs typeface="Open Sans" panose="020B0606030504020204" pitchFamily="34"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13557">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latin typeface="Open Sans" panose="020B0606030504020204" pitchFamily="34" charset="0"/>
                          <a:ea typeface="Open Sans" panose="020B0606030504020204" pitchFamily="34" charset="0"/>
                          <a:cs typeface="Open Sans" panose="020B0606030504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90999186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Running simulations</a:t>
            </a:r>
          </a:p>
        </p:txBody>
      </p:sp>
      <p:sp>
        <p:nvSpPr>
          <p:cNvPr id="3" name="Content Placeholder 2"/>
          <p:cNvSpPr>
            <a:spLocks noGrp="1"/>
          </p:cNvSpPr>
          <p:nvPr>
            <p:ph idx="1"/>
          </p:nvPr>
        </p:nvSpPr>
        <p:spPr>
          <a:xfrm>
            <a:off x="0" y="759388"/>
            <a:ext cx="12191999" cy="5935326"/>
          </a:xfrm>
        </p:spPr>
        <p:txBody>
          <a:bodyPr>
            <a:noAutofit/>
          </a:bodyPr>
          <a:lstStyle/>
          <a:p>
            <a:r>
              <a:rPr lang="en-US" sz="3600" b="1" dirty="0"/>
              <a:t>Once you have…</a:t>
            </a:r>
          </a:p>
          <a:p>
            <a:pPr lvl="1">
              <a:buFont typeface="Open Sans" panose="020B0606030504020204" pitchFamily="34" charset="0"/>
              <a:buChar char="–"/>
            </a:pPr>
            <a:r>
              <a:rPr lang="en-US" dirty="0"/>
              <a:t>Defined attributes and levels</a:t>
            </a:r>
          </a:p>
          <a:p>
            <a:pPr lvl="1">
              <a:buFont typeface="Open Sans" panose="020B0606030504020204" pitchFamily="34" charset="0"/>
              <a:buChar char="–"/>
            </a:pPr>
            <a:r>
              <a:rPr lang="en-US" dirty="0"/>
              <a:t>Collected data (</a:t>
            </a:r>
            <a:r>
              <a:rPr lang="en-US" dirty="0">
                <a:solidFill>
                  <a:srgbClr val="FF0000"/>
                </a:solidFill>
              </a:rPr>
              <a:t>ratings</a:t>
            </a:r>
            <a:r>
              <a:rPr lang="en-US" dirty="0"/>
              <a:t>) from a sample of your target customers</a:t>
            </a:r>
          </a:p>
          <a:p>
            <a:pPr lvl="1">
              <a:buFont typeface="Open Sans" panose="020B0606030504020204" pitchFamily="34" charset="0"/>
              <a:buChar char="–"/>
            </a:pPr>
            <a:r>
              <a:rPr lang="en-US" dirty="0"/>
              <a:t>Estimated </a:t>
            </a:r>
            <a:r>
              <a:rPr lang="en-US" dirty="0">
                <a:solidFill>
                  <a:srgbClr val="FF0000"/>
                </a:solidFill>
              </a:rPr>
              <a:t>preferences</a:t>
            </a:r>
          </a:p>
          <a:p>
            <a:pPr lvl="1">
              <a:buFont typeface="Open Sans" panose="020B0606030504020204" pitchFamily="34" charset="0"/>
              <a:buChar char="–"/>
            </a:pPr>
            <a:r>
              <a:rPr lang="en-US" dirty="0"/>
              <a:t>Linked preferences to </a:t>
            </a:r>
            <a:r>
              <a:rPr lang="en-US" dirty="0">
                <a:solidFill>
                  <a:srgbClr val="FF0000"/>
                </a:solidFill>
              </a:rPr>
              <a:t>choices</a:t>
            </a:r>
            <a:endParaRPr lang="en-US" sz="3600" dirty="0">
              <a:solidFill>
                <a:srgbClr val="FF0000"/>
              </a:solidFill>
            </a:endParaRPr>
          </a:p>
          <a:p>
            <a:r>
              <a:rPr lang="en-US" sz="3600" b="1" dirty="0"/>
              <a:t>You can run </a:t>
            </a:r>
            <a:r>
              <a:rPr lang="en-US" sz="3200" b="1" dirty="0"/>
              <a:t>simulations</a:t>
            </a:r>
            <a:r>
              <a:rPr lang="en-US" sz="3600" b="1" dirty="0"/>
              <a:t> and estimate market shares if</a:t>
            </a:r>
          </a:p>
          <a:p>
            <a:pPr lvl="1">
              <a:buFont typeface="Open Sans" panose="020B0606030504020204" pitchFamily="34" charset="0"/>
              <a:buChar char="–"/>
            </a:pPr>
            <a:r>
              <a:rPr lang="en-US" dirty="0"/>
              <a:t>You increase price? Change characteristics of a product?</a:t>
            </a:r>
          </a:p>
          <a:p>
            <a:pPr lvl="1">
              <a:buFont typeface="Open Sans" panose="020B0606030504020204" pitchFamily="34" charset="0"/>
              <a:buChar char="–"/>
            </a:pPr>
            <a:r>
              <a:rPr lang="en-US" dirty="0"/>
              <a:t>You introduce a new product?</a:t>
            </a:r>
          </a:p>
          <a:p>
            <a:pPr lvl="1">
              <a:buFont typeface="Open Sans" panose="020B0606030504020204" pitchFamily="34" charset="0"/>
              <a:buChar char="–"/>
            </a:pPr>
            <a:r>
              <a:rPr lang="en-US" dirty="0"/>
              <a:t>Competition introduces a new product?</a:t>
            </a:r>
          </a:p>
          <a:p>
            <a:pPr lvl="1">
              <a:buFont typeface="Open Sans" panose="020B0606030504020204" pitchFamily="34" charset="0"/>
              <a:buChar char="–"/>
            </a:pPr>
            <a:r>
              <a:rPr lang="en-US" dirty="0"/>
              <a:t>Are there opportunities to introduce new products? Which ones?</a:t>
            </a:r>
          </a:p>
          <a:p>
            <a:pPr lvl="1">
              <a:buFont typeface="Open Sans" panose="020B0606030504020204" pitchFamily="34" charset="0"/>
              <a:buChar char="–"/>
            </a:pPr>
            <a:r>
              <a:rPr lang="en-US" dirty="0"/>
              <a:t>Cannibalization?</a:t>
            </a:r>
          </a:p>
          <a:p>
            <a:pPr lvl="1">
              <a:buFont typeface="Open Sans" panose="020B0606030504020204" pitchFamily="34" charset="0"/>
              <a:buChar char="–"/>
            </a:pPr>
            <a:r>
              <a:rPr lang="en-US" dirty="0"/>
              <a:t>Etc.</a:t>
            </a:r>
          </a:p>
        </p:txBody>
      </p:sp>
    </p:spTree>
    <p:extLst>
      <p:ext uri="{BB962C8B-B14F-4D97-AF65-F5344CB8AC3E}">
        <p14:creationId xmlns:p14="http://schemas.microsoft.com/office/powerpoint/2010/main" val="3894884401"/>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example #1</a:t>
            </a:r>
          </a:p>
        </p:txBody>
      </p:sp>
      <p:sp>
        <p:nvSpPr>
          <p:cNvPr id="3" name="Content Placeholder 2"/>
          <p:cNvSpPr>
            <a:spLocks noGrp="1"/>
          </p:cNvSpPr>
          <p:nvPr>
            <p:ph idx="1"/>
          </p:nvPr>
        </p:nvSpPr>
        <p:spPr/>
        <p:txBody>
          <a:bodyPr anchor="t" anchorCtr="0"/>
          <a:lstStyle/>
          <a:p>
            <a:pPr>
              <a:buFontTx/>
              <a:buNone/>
            </a:pPr>
            <a:r>
              <a:rPr lang="en-US" sz="3200" b="1" dirty="0"/>
              <a:t>What if we changed an existing product?</a:t>
            </a:r>
          </a:p>
          <a:p>
            <a:r>
              <a:rPr lang="en-US" sz="2400" dirty="0"/>
              <a:t>Profile #3</a:t>
            </a:r>
          </a:p>
          <a:p>
            <a:r>
              <a:rPr lang="en-US" sz="2400" dirty="0"/>
              <a:t>People prefer planes to buses</a:t>
            </a:r>
          </a:p>
          <a:p>
            <a:r>
              <a:rPr lang="en-US" sz="2400" dirty="0"/>
              <a:t>Let’s do it by plane, and slightly increase price to cover additional costs</a:t>
            </a:r>
          </a:p>
        </p:txBody>
      </p:sp>
      <p:graphicFrame>
        <p:nvGraphicFramePr>
          <p:cNvPr id="5" name="Table 4"/>
          <p:cNvGraphicFramePr>
            <a:graphicFrameLocks noGrp="1"/>
          </p:cNvGraphicFramePr>
          <p:nvPr>
            <p:extLst>
              <p:ext uri="{D42A27DB-BD31-4B8C-83A1-F6EECF244321}">
                <p14:modId xmlns:p14="http://schemas.microsoft.com/office/powerpoint/2010/main" val="1376730390"/>
              </p:ext>
            </p:extLst>
          </p:nvPr>
        </p:nvGraphicFramePr>
        <p:xfrm>
          <a:off x="1807029" y="3058886"/>
          <a:ext cx="8425541" cy="3020953"/>
        </p:xfrm>
        <a:graphic>
          <a:graphicData uri="http://schemas.openxmlformats.org/drawingml/2006/table">
            <a:tbl>
              <a:tblPr firstRow="1" bandRow="1">
                <a:tableStyleId>{5C22544A-7EE6-4342-B048-85BDC9FD1C3A}</a:tableStyleId>
              </a:tblPr>
              <a:tblGrid>
                <a:gridCol w="2985599">
                  <a:extLst>
                    <a:ext uri="{9D8B030D-6E8A-4147-A177-3AD203B41FA5}">
                      <a16:colId xmlns:a16="http://schemas.microsoft.com/office/drawing/2014/main" val="20000"/>
                    </a:ext>
                  </a:extLst>
                </a:gridCol>
                <a:gridCol w="2719971">
                  <a:extLst>
                    <a:ext uri="{9D8B030D-6E8A-4147-A177-3AD203B41FA5}">
                      <a16:colId xmlns:a16="http://schemas.microsoft.com/office/drawing/2014/main" val="20001"/>
                    </a:ext>
                  </a:extLst>
                </a:gridCol>
                <a:gridCol w="2719971">
                  <a:extLst>
                    <a:ext uri="{9D8B030D-6E8A-4147-A177-3AD203B41FA5}">
                      <a16:colId xmlns:a16="http://schemas.microsoft.com/office/drawing/2014/main" val="20002"/>
                    </a:ext>
                  </a:extLst>
                </a:gridCol>
              </a:tblGrid>
              <a:tr h="795163">
                <a:tc>
                  <a:txBody>
                    <a:bodyPr/>
                    <a:lstStyle/>
                    <a:p>
                      <a:pPr algn="ctr">
                        <a:lnSpc>
                          <a:spcPct val="80000"/>
                        </a:lnSpc>
                      </a:pPr>
                      <a:r>
                        <a:rPr lang="en-US" sz="1600" dirty="0">
                          <a:latin typeface="Open Sans" panose="020B0606030504020204" pitchFamily="34" charset="0"/>
                          <a:ea typeface="Open Sans" panose="020B0606030504020204" pitchFamily="34" charset="0"/>
                          <a:cs typeface="Open Sans" panose="020B0606030504020204" pitchFamily="34" charset="0"/>
                        </a:rPr>
                        <a:t>Profile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tc>
                  <a:txBody>
                    <a:bodyPr/>
                    <a:lstStyle/>
                    <a:p>
                      <a:pPr algn="ctr">
                        <a:lnSpc>
                          <a:spcPct val="80000"/>
                        </a:lnSpc>
                      </a:pPr>
                      <a:r>
                        <a:rPr lang="en-US" sz="1600" dirty="0">
                          <a:latin typeface="Open Sans" panose="020B0606030504020204" pitchFamily="34" charset="0"/>
                          <a:ea typeface="Open Sans" panose="020B0606030504020204" pitchFamily="34" charset="0"/>
                          <a:cs typeface="Open Sans" panose="020B0606030504020204" pitchFamily="34" charset="0"/>
                        </a:rPr>
                        <a:t>Preference score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tc>
                  <a:txBody>
                    <a:bodyPr/>
                    <a:lstStyle/>
                    <a:p>
                      <a:pPr algn="ctr">
                        <a:lnSpc>
                          <a:spcPct val="80000"/>
                        </a:lnSpc>
                      </a:pPr>
                      <a:r>
                        <a:rPr lang="en-US" sz="1600" dirty="0">
                          <a:latin typeface="Open Sans" panose="020B0606030504020204" pitchFamily="34" charset="0"/>
                          <a:ea typeface="Open Sans" panose="020B0606030504020204" pitchFamily="34" charset="0"/>
                          <a:cs typeface="Open Sans" panose="020B0606030504020204" pitchFamily="34" charset="0"/>
                        </a:rPr>
                        <a:t>Market</a:t>
                      </a:r>
                      <a:r>
                        <a:rPr lang="en-US" sz="1600" baseline="0" dirty="0">
                          <a:latin typeface="Open Sans" panose="020B0606030504020204" pitchFamily="34" charset="0"/>
                          <a:ea typeface="Open Sans" panose="020B0606030504020204" pitchFamily="34" charset="0"/>
                          <a:cs typeface="Open Sans" panose="020B0606030504020204" pitchFamily="34" charset="0"/>
                        </a:rPr>
                        <a:t> Share</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741930">
                <a:tc>
                  <a:txBody>
                    <a:bodyPr/>
                    <a:lstStyle/>
                    <a:p>
                      <a:pPr algn="ctr"/>
                      <a:r>
                        <a:rPr lang="en-US" sz="1600" dirty="0">
                          <a:latin typeface="Open Sans" panose="020B0606030504020204" pitchFamily="34" charset="0"/>
                          <a:ea typeface="Open Sans" panose="020B0606030504020204" pitchFamily="34" charset="0"/>
                          <a:cs typeface="Open Sans" panose="020B0606030504020204" pitchFamily="34" charset="0"/>
                        </a:rPr>
                        <a:t>Beach, 800 € by Plane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latin typeface="Open Sans" panose="020B0606030504020204" pitchFamily="34" charset="0"/>
                          <a:ea typeface="Open Sans" panose="020B0606030504020204" pitchFamily="34" charset="0"/>
                          <a:cs typeface="Open Sans" panose="020B0606030504020204" pitchFamily="34" charset="0"/>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latin typeface="Open Sans" panose="020B0606030504020204" pitchFamily="34" charset="0"/>
                          <a:ea typeface="Open Sans" panose="020B0606030504020204" pitchFamily="34" charset="0"/>
                          <a:cs typeface="Open Sans" panose="020B0606030504020204" pitchFamily="34" charset="0"/>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741930">
                <a:tc>
                  <a:txBody>
                    <a:bodyPr/>
                    <a:lstStyle/>
                    <a:p>
                      <a:pPr algn="ctr"/>
                      <a:r>
                        <a:rPr lang="en-US" sz="1600" dirty="0">
                          <a:latin typeface="Open Sans" panose="020B0606030504020204" pitchFamily="34" charset="0"/>
                          <a:ea typeface="Open Sans" panose="020B0606030504020204" pitchFamily="34" charset="0"/>
                          <a:cs typeface="Open Sans" panose="020B0606030504020204" pitchFamily="34" charset="0"/>
                        </a:rPr>
                        <a:t>Beach, 600 € by Bus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latin typeface="Open Sans" panose="020B0606030504020204" pitchFamily="34" charset="0"/>
                          <a:ea typeface="Open Sans" panose="020B0606030504020204" pitchFamily="34" charset="0"/>
                          <a:cs typeface="Open Sans" panose="020B0606030504020204" pitchFamily="34"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latin typeface="Open Sans" panose="020B0606030504020204" pitchFamily="34" charset="0"/>
                          <a:ea typeface="Open Sans" panose="020B0606030504020204" pitchFamily="34" charset="0"/>
                          <a:cs typeface="Open Sans" panose="020B0606030504020204" pitchFamily="34" charset="0"/>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741930">
                <a:tc>
                  <a:txBody>
                    <a:bodyPr/>
                    <a:lstStyle/>
                    <a:p>
                      <a:pPr algn="ctr"/>
                      <a:r>
                        <a:rPr lang="en-US" sz="1600" dirty="0">
                          <a:latin typeface="Open Sans" panose="020B0606030504020204" pitchFamily="34" charset="0"/>
                          <a:ea typeface="Open Sans" panose="020B0606030504020204" pitchFamily="34" charset="0"/>
                          <a:cs typeface="Open Sans" panose="020B0606030504020204" pitchFamily="34" charset="0"/>
                        </a:rPr>
                        <a:t>Mountain, 450 € by Bus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latin typeface="Open Sans" panose="020B0606030504020204" pitchFamily="34" charset="0"/>
                          <a:ea typeface="Open Sans" panose="020B0606030504020204" pitchFamily="34" charset="0"/>
                          <a:cs typeface="Open Sans" panose="020B0606030504020204" pitchFamily="34" charset="0"/>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latin typeface="Open Sans" panose="020B0606030504020204" pitchFamily="34" charset="0"/>
                          <a:ea typeface="Open Sans" panose="020B0606030504020204" pitchFamily="34" charset="0"/>
                          <a:cs typeface="Open Sans" panose="020B0606030504020204" pitchFamily="34" charset="0"/>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4903057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example #1</a:t>
            </a:r>
          </a:p>
        </p:txBody>
      </p:sp>
      <p:sp>
        <p:nvSpPr>
          <p:cNvPr id="3" name="Content Placeholder 2"/>
          <p:cNvSpPr>
            <a:spLocks noGrp="1"/>
          </p:cNvSpPr>
          <p:nvPr>
            <p:ph idx="1"/>
          </p:nvPr>
        </p:nvSpPr>
        <p:spPr/>
        <p:txBody>
          <a:bodyPr anchor="t" anchorCtr="0"/>
          <a:lstStyle/>
          <a:p>
            <a:pPr>
              <a:buFontTx/>
              <a:buNone/>
            </a:pPr>
            <a:r>
              <a:rPr lang="en-US" b="1" dirty="0"/>
              <a:t>What if we changed an existing product?</a:t>
            </a:r>
          </a:p>
          <a:p>
            <a:r>
              <a:rPr lang="en-US" dirty="0"/>
              <a:t>Profile #3</a:t>
            </a:r>
          </a:p>
          <a:p>
            <a:r>
              <a:rPr lang="en-US" dirty="0"/>
              <a:t>People prefer planes to buses</a:t>
            </a:r>
          </a:p>
          <a:p>
            <a:r>
              <a:rPr lang="en-US" dirty="0"/>
              <a:t>Let’s do it by plane, and slightly increase price to cover additional costs</a:t>
            </a:r>
          </a:p>
        </p:txBody>
      </p:sp>
      <p:graphicFrame>
        <p:nvGraphicFramePr>
          <p:cNvPr id="5" name="Table 4"/>
          <p:cNvGraphicFramePr>
            <a:graphicFrameLocks noGrp="1"/>
          </p:cNvGraphicFramePr>
          <p:nvPr>
            <p:extLst>
              <p:ext uri="{D42A27DB-BD31-4B8C-83A1-F6EECF244321}">
                <p14:modId xmlns:p14="http://schemas.microsoft.com/office/powerpoint/2010/main" val="2900136230"/>
              </p:ext>
            </p:extLst>
          </p:nvPr>
        </p:nvGraphicFramePr>
        <p:xfrm>
          <a:off x="798653" y="3649071"/>
          <a:ext cx="4642720" cy="2540912"/>
        </p:xfrm>
        <a:graphic>
          <a:graphicData uri="http://schemas.openxmlformats.org/drawingml/2006/table">
            <a:tbl>
              <a:tblPr firstRow="1" bandRow="1">
                <a:tableStyleId>{5C22544A-7EE6-4342-B048-85BDC9FD1C3A}</a:tableStyleId>
              </a:tblPr>
              <a:tblGrid>
                <a:gridCol w="1789882">
                  <a:extLst>
                    <a:ext uri="{9D8B030D-6E8A-4147-A177-3AD203B41FA5}">
                      <a16:colId xmlns:a16="http://schemas.microsoft.com/office/drawing/2014/main" val="20000"/>
                    </a:ext>
                  </a:extLst>
                </a:gridCol>
                <a:gridCol w="1604721">
                  <a:extLst>
                    <a:ext uri="{9D8B030D-6E8A-4147-A177-3AD203B41FA5}">
                      <a16:colId xmlns:a16="http://schemas.microsoft.com/office/drawing/2014/main" val="20001"/>
                    </a:ext>
                  </a:extLst>
                </a:gridCol>
                <a:gridCol w="1248117">
                  <a:extLst>
                    <a:ext uri="{9D8B030D-6E8A-4147-A177-3AD203B41FA5}">
                      <a16:colId xmlns:a16="http://schemas.microsoft.com/office/drawing/2014/main" val="20002"/>
                    </a:ext>
                  </a:extLst>
                </a:gridCol>
              </a:tblGrid>
              <a:tr h="620672">
                <a:tc>
                  <a:txBody>
                    <a:bodyPr/>
                    <a:lstStyle/>
                    <a:p>
                      <a:pPr algn="ctr">
                        <a:lnSpc>
                          <a:spcPct val="80000"/>
                        </a:lnSpc>
                      </a:pPr>
                      <a:r>
                        <a:rPr lang="en-US" sz="1800" dirty="0">
                          <a:latin typeface="Open Sans" panose="020B0606030504020204" pitchFamily="34" charset="0"/>
                          <a:ea typeface="Open Sans" panose="020B0606030504020204" pitchFamily="34" charset="0"/>
                          <a:cs typeface="Open Sans" panose="020B0606030504020204" pitchFamily="34" charset="0"/>
                        </a:rPr>
                        <a:t>Profile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tc>
                  <a:txBody>
                    <a:bodyPr/>
                    <a:lstStyle/>
                    <a:p>
                      <a:pPr algn="ctr">
                        <a:lnSpc>
                          <a:spcPct val="80000"/>
                        </a:lnSpc>
                      </a:pPr>
                      <a:r>
                        <a:rPr lang="en-US" sz="1800" dirty="0">
                          <a:latin typeface="Open Sans" panose="020B0606030504020204" pitchFamily="34" charset="0"/>
                          <a:ea typeface="Open Sans" panose="020B0606030504020204" pitchFamily="34" charset="0"/>
                          <a:cs typeface="Open Sans" panose="020B0606030504020204" pitchFamily="34" charset="0"/>
                        </a:rPr>
                        <a:t>Preference score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tc>
                  <a:txBody>
                    <a:bodyPr/>
                    <a:lstStyle/>
                    <a:p>
                      <a:pPr algn="ctr">
                        <a:lnSpc>
                          <a:spcPct val="80000"/>
                        </a:lnSpc>
                      </a:pPr>
                      <a:r>
                        <a:rPr lang="en-US" sz="1800" dirty="0">
                          <a:latin typeface="Open Sans" panose="020B0606030504020204" pitchFamily="34" charset="0"/>
                          <a:ea typeface="Open Sans" panose="020B0606030504020204" pitchFamily="34" charset="0"/>
                          <a:cs typeface="Open Sans" panose="020B0606030504020204" pitchFamily="34" charset="0"/>
                        </a:rPr>
                        <a:t>Market</a:t>
                      </a:r>
                      <a:r>
                        <a:rPr lang="en-US" sz="1800" baseline="0" dirty="0">
                          <a:latin typeface="Open Sans" panose="020B0606030504020204" pitchFamily="34" charset="0"/>
                          <a:ea typeface="Open Sans" panose="020B0606030504020204" pitchFamily="34" charset="0"/>
                          <a:cs typeface="Open Sans" panose="020B0606030504020204" pitchFamily="34" charset="0"/>
                        </a:rPr>
                        <a:t> Share</a:t>
                      </a:r>
                      <a:endParaRPr lang="en-US" sz="18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513557">
                <a:tc>
                  <a:txBody>
                    <a:bodyPr/>
                    <a:lstStyle/>
                    <a:p>
                      <a:pPr algn="ctr"/>
                      <a:r>
                        <a:rPr lang="en-US" sz="1800" dirty="0">
                          <a:latin typeface="Open Sans" panose="020B0606030504020204" pitchFamily="34" charset="0"/>
                          <a:ea typeface="Open Sans" panose="020B0606030504020204" pitchFamily="34" charset="0"/>
                          <a:cs typeface="Open Sans" panose="020B0606030504020204" pitchFamily="34" charset="0"/>
                        </a:rPr>
                        <a:t>Beach, 800 € by Plane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13557">
                <a:tc>
                  <a:txBody>
                    <a:bodyPr/>
                    <a:lstStyle/>
                    <a:p>
                      <a:pPr algn="ctr"/>
                      <a:r>
                        <a:rPr lang="en-US" sz="1800" dirty="0">
                          <a:latin typeface="Open Sans" panose="020B0606030504020204" pitchFamily="34" charset="0"/>
                          <a:ea typeface="Open Sans" panose="020B0606030504020204" pitchFamily="34" charset="0"/>
                          <a:cs typeface="Open Sans" panose="020B0606030504020204" pitchFamily="34" charset="0"/>
                        </a:rPr>
                        <a:t>Beach, 600 € by Bus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13557">
                <a:tc>
                  <a:txBody>
                    <a:bodyPr/>
                    <a:lstStyle/>
                    <a:p>
                      <a:pPr algn="ctr"/>
                      <a:r>
                        <a:rPr lang="en-US" sz="1800" dirty="0">
                          <a:latin typeface="Open Sans" panose="020B0606030504020204" pitchFamily="34" charset="0"/>
                          <a:ea typeface="Open Sans" panose="020B0606030504020204" pitchFamily="34" charset="0"/>
                          <a:cs typeface="Open Sans" panose="020B0606030504020204" pitchFamily="34" charset="0"/>
                        </a:rPr>
                        <a:t>Mountain, 450 € by Bus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703041063"/>
              </p:ext>
            </p:extLst>
          </p:nvPr>
        </p:nvGraphicFramePr>
        <p:xfrm>
          <a:off x="6153155" y="3374751"/>
          <a:ext cx="6126298" cy="2798910"/>
        </p:xfrm>
        <a:graphic>
          <a:graphicData uri="http://schemas.openxmlformats.org/drawingml/2006/table">
            <a:tbl>
              <a:tblPr firstRow="1" bandRow="1">
                <a:tableStyleId>{5C22544A-7EE6-4342-B048-85BDC9FD1C3A}</a:tableStyleId>
              </a:tblPr>
              <a:tblGrid>
                <a:gridCol w="1945463">
                  <a:extLst>
                    <a:ext uri="{9D8B030D-6E8A-4147-A177-3AD203B41FA5}">
                      <a16:colId xmlns:a16="http://schemas.microsoft.com/office/drawing/2014/main" val="20000"/>
                    </a:ext>
                  </a:extLst>
                </a:gridCol>
                <a:gridCol w="1815764">
                  <a:extLst>
                    <a:ext uri="{9D8B030D-6E8A-4147-A177-3AD203B41FA5}">
                      <a16:colId xmlns:a16="http://schemas.microsoft.com/office/drawing/2014/main" val="20001"/>
                    </a:ext>
                  </a:extLst>
                </a:gridCol>
                <a:gridCol w="1296974">
                  <a:extLst>
                    <a:ext uri="{9D8B030D-6E8A-4147-A177-3AD203B41FA5}">
                      <a16:colId xmlns:a16="http://schemas.microsoft.com/office/drawing/2014/main" val="20002"/>
                    </a:ext>
                  </a:extLst>
                </a:gridCol>
                <a:gridCol w="1068097">
                  <a:extLst>
                    <a:ext uri="{9D8B030D-6E8A-4147-A177-3AD203B41FA5}">
                      <a16:colId xmlns:a16="http://schemas.microsoft.com/office/drawing/2014/main" val="20003"/>
                    </a:ext>
                  </a:extLst>
                </a:gridCol>
              </a:tblGrid>
              <a:tr h="695790">
                <a:tc>
                  <a:txBody>
                    <a:bodyPr/>
                    <a:lstStyle/>
                    <a:p>
                      <a:pPr algn="ctr">
                        <a:lnSpc>
                          <a:spcPct val="80000"/>
                        </a:lnSpc>
                      </a:pPr>
                      <a:r>
                        <a:rPr lang="en-US" sz="2000" dirty="0">
                          <a:latin typeface="Open Sans" panose="020B0606030504020204" pitchFamily="34" charset="0"/>
                          <a:ea typeface="Open Sans" panose="020B0606030504020204" pitchFamily="34" charset="0"/>
                          <a:cs typeface="Open Sans" panose="020B0606030504020204" pitchFamily="34" charset="0"/>
                        </a:rPr>
                        <a:t>Profile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tc>
                  <a:txBody>
                    <a:bodyPr/>
                    <a:lstStyle/>
                    <a:p>
                      <a:pPr algn="ctr">
                        <a:lnSpc>
                          <a:spcPct val="80000"/>
                        </a:lnSpc>
                      </a:pPr>
                      <a:r>
                        <a:rPr lang="en-US" sz="2000" dirty="0">
                          <a:latin typeface="Open Sans" panose="020B0606030504020204" pitchFamily="34" charset="0"/>
                          <a:ea typeface="Open Sans" panose="020B0606030504020204" pitchFamily="34" charset="0"/>
                          <a:cs typeface="Open Sans" panose="020B0606030504020204" pitchFamily="34" charset="0"/>
                        </a:rPr>
                        <a:t>Preference score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tc>
                  <a:txBody>
                    <a:bodyPr/>
                    <a:lstStyle/>
                    <a:p>
                      <a:pPr algn="ctr">
                        <a:lnSpc>
                          <a:spcPct val="80000"/>
                        </a:lnSpc>
                      </a:pPr>
                      <a:r>
                        <a:rPr lang="en-US" sz="2000" dirty="0">
                          <a:latin typeface="Open Sans" panose="020B0606030504020204" pitchFamily="34" charset="0"/>
                          <a:ea typeface="Open Sans" panose="020B0606030504020204" pitchFamily="34" charset="0"/>
                          <a:cs typeface="Open Sans" panose="020B0606030504020204" pitchFamily="34" charset="0"/>
                        </a:rPr>
                        <a:t>Market</a:t>
                      </a:r>
                      <a:r>
                        <a:rPr lang="en-US" sz="2000" baseline="0" dirty="0">
                          <a:latin typeface="Open Sans" panose="020B0606030504020204" pitchFamily="34" charset="0"/>
                          <a:ea typeface="Open Sans" panose="020B0606030504020204" pitchFamily="34" charset="0"/>
                          <a:cs typeface="Open Sans" panose="020B0606030504020204" pitchFamily="34" charset="0"/>
                        </a:rPr>
                        <a:t> Share</a:t>
                      </a:r>
                      <a:endParaRPr lang="en-US" sz="20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tc>
                  <a:txBody>
                    <a:bodyPr/>
                    <a:lstStyle/>
                    <a:p>
                      <a:pPr algn="ctr">
                        <a:lnSpc>
                          <a:spcPct val="80000"/>
                        </a:lnSpc>
                      </a:pPr>
                      <a:r>
                        <a:rPr lang="en-US" sz="2000" dirty="0">
                          <a:latin typeface="Open Sans" panose="020B0606030504020204" pitchFamily="34" charset="0"/>
                          <a:ea typeface="Open Sans" panose="020B0606030504020204" pitchFamily="34" charset="0"/>
                          <a:cs typeface="Open Sans" panose="020B0606030504020204" pitchFamily="34" charset="0"/>
                        </a:rPr>
                        <a:t>Delta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615041">
                <a:tc>
                  <a:txBody>
                    <a:bodyPr/>
                    <a:lstStyle/>
                    <a:p>
                      <a:pPr algn="ctr"/>
                      <a:r>
                        <a:rPr lang="en-US" sz="2000" dirty="0">
                          <a:latin typeface="Open Sans" panose="020B0606030504020204" pitchFamily="34" charset="0"/>
                          <a:ea typeface="Open Sans" panose="020B0606030504020204" pitchFamily="34" charset="0"/>
                          <a:cs typeface="Open Sans" panose="020B0606030504020204" pitchFamily="34" charset="0"/>
                        </a:rPr>
                        <a:t>Beach, 800 € by Plane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latin typeface="Open Sans" panose="020B0606030504020204" pitchFamily="34" charset="0"/>
                          <a:ea typeface="Open Sans" panose="020B0606030504020204" pitchFamily="34" charset="0"/>
                          <a:cs typeface="Open Sans" panose="020B0606030504020204" pitchFamily="34" charset="0"/>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latin typeface="Open Sans" panose="020B0606030504020204" pitchFamily="34" charset="0"/>
                          <a:ea typeface="Open Sans" panose="020B0606030504020204" pitchFamily="34" charset="0"/>
                          <a:cs typeface="Open Sans" panose="020B0606030504020204" pitchFamily="34" charset="0"/>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solidFill>
                            <a:schemeClr val="accent6"/>
                          </a:solidFill>
                          <a:latin typeface="Open Sans" panose="020B0606030504020204" pitchFamily="34" charset="0"/>
                          <a:ea typeface="Open Sans" panose="020B0606030504020204" pitchFamily="34" charset="0"/>
                          <a:cs typeface="Open Sans" panose="020B0606030504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15041">
                <a:tc>
                  <a:txBody>
                    <a:bodyPr/>
                    <a:lstStyle/>
                    <a:p>
                      <a:pPr algn="ctr"/>
                      <a:r>
                        <a:rPr lang="en-US" sz="2000" dirty="0">
                          <a:latin typeface="Open Sans" panose="020B0606030504020204" pitchFamily="34" charset="0"/>
                          <a:ea typeface="Open Sans" panose="020B0606030504020204" pitchFamily="34" charset="0"/>
                          <a:cs typeface="Open Sans" panose="020B0606030504020204" pitchFamily="34" charset="0"/>
                        </a:rPr>
                        <a:t>Beach, 600 € by Bus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latin typeface="Open Sans" panose="020B0606030504020204" pitchFamily="34" charset="0"/>
                          <a:ea typeface="Open Sans" panose="020B0606030504020204" pitchFamily="34" charset="0"/>
                          <a:cs typeface="Open Sans" panose="020B0606030504020204" pitchFamily="34"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latin typeface="Open Sans" panose="020B0606030504020204" pitchFamily="34" charset="0"/>
                          <a:ea typeface="Open Sans" panose="020B0606030504020204" pitchFamily="34" charset="0"/>
                          <a:cs typeface="Open Sans" panose="020B0606030504020204" pitchFamily="34" charset="0"/>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accent6"/>
                          </a:solidFill>
                          <a:latin typeface="Open Sans" panose="020B0606030504020204" pitchFamily="34" charset="0"/>
                          <a:ea typeface="Open Sans" panose="020B0606030504020204" pitchFamily="34" charset="0"/>
                          <a:cs typeface="Open Sans" panose="020B0606030504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15041">
                <a:tc>
                  <a:txBody>
                    <a:bodyPr/>
                    <a:lstStyle/>
                    <a:p>
                      <a:pPr algn="ctr"/>
                      <a:r>
                        <a:rPr lang="en-US" sz="2000" dirty="0">
                          <a:latin typeface="Open Sans" panose="020B0606030504020204" pitchFamily="34" charset="0"/>
                          <a:ea typeface="Open Sans" panose="020B0606030504020204" pitchFamily="34" charset="0"/>
                          <a:cs typeface="Open Sans" panose="020B0606030504020204" pitchFamily="34" charset="0"/>
                        </a:rPr>
                        <a:t>Mountain, </a:t>
                      </a:r>
                    </a:p>
                    <a:p>
                      <a:pPr algn="ctr"/>
                      <a:r>
                        <a:rPr lang="en-US" sz="20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600 €, Plane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latin typeface="Open Sans" panose="020B0606030504020204" pitchFamily="34" charset="0"/>
                          <a:ea typeface="Open Sans" panose="020B0606030504020204" pitchFamily="34" charset="0"/>
                          <a:cs typeface="Open Sans" panose="020B0606030504020204" pitchFamily="34" charset="0"/>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latin typeface="Open Sans" panose="020B0606030504020204" pitchFamily="34" charset="0"/>
                          <a:ea typeface="Open Sans" panose="020B0606030504020204" pitchFamily="34" charset="0"/>
                          <a:cs typeface="Open Sans" panose="020B0606030504020204" pitchFamily="34" charset="0"/>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10" name="Oval 9"/>
          <p:cNvSpPr/>
          <p:nvPr/>
        </p:nvSpPr>
        <p:spPr>
          <a:xfrm>
            <a:off x="8679526" y="5518303"/>
            <a:ext cx="626519" cy="55840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AutoShape 5"/>
          <p:cNvCxnSpPr>
            <a:cxnSpLocks noChangeShapeType="1"/>
          </p:cNvCxnSpPr>
          <p:nvPr/>
        </p:nvCxnSpPr>
        <p:spPr bwMode="auto">
          <a:xfrm>
            <a:off x="5503718" y="5049839"/>
            <a:ext cx="600798" cy="1"/>
          </a:xfrm>
          <a:prstGeom prst="straightConnector1">
            <a:avLst/>
          </a:prstGeom>
          <a:noFill/>
          <a:ln w="38100">
            <a:solidFill>
              <a:srgbClr val="006600"/>
            </a:solidFill>
            <a:round/>
            <a:headEnd/>
            <a:tailEnd type="triangle" w="med" len="med"/>
          </a:ln>
          <a:effectLst/>
        </p:spPr>
      </p:cxnSp>
    </p:spTree>
    <p:extLst>
      <p:ext uri="{BB962C8B-B14F-4D97-AF65-F5344CB8AC3E}">
        <p14:creationId xmlns:p14="http://schemas.microsoft.com/office/powerpoint/2010/main" val="1858742925"/>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example #2</a:t>
            </a:r>
          </a:p>
        </p:txBody>
      </p:sp>
      <p:sp>
        <p:nvSpPr>
          <p:cNvPr id="3" name="Content Placeholder 2"/>
          <p:cNvSpPr>
            <a:spLocks noGrp="1"/>
          </p:cNvSpPr>
          <p:nvPr>
            <p:ph idx="1"/>
          </p:nvPr>
        </p:nvSpPr>
        <p:spPr>
          <a:xfrm>
            <a:off x="2152650" y="1610591"/>
            <a:ext cx="7886700" cy="4566372"/>
          </a:xfrm>
        </p:spPr>
        <p:txBody>
          <a:bodyPr anchor="t" anchorCtr="0"/>
          <a:lstStyle/>
          <a:p>
            <a:pPr>
              <a:buFontTx/>
              <a:buNone/>
            </a:pPr>
            <a:r>
              <a:rPr lang="en-US" b="1" dirty="0"/>
              <a:t>What if there were a new entrant?</a:t>
            </a:r>
          </a:p>
          <a:p>
            <a:r>
              <a:rPr lang="en-US" dirty="0"/>
              <a:t>Low-cost company</a:t>
            </a:r>
          </a:p>
        </p:txBody>
      </p:sp>
      <p:graphicFrame>
        <p:nvGraphicFramePr>
          <p:cNvPr id="4" name="Table 3"/>
          <p:cNvGraphicFramePr>
            <a:graphicFrameLocks noGrp="1"/>
          </p:cNvGraphicFramePr>
          <p:nvPr>
            <p:extLst>
              <p:ext uri="{D42A27DB-BD31-4B8C-83A1-F6EECF244321}">
                <p14:modId xmlns:p14="http://schemas.microsoft.com/office/powerpoint/2010/main" val="2608773978"/>
              </p:ext>
            </p:extLst>
          </p:nvPr>
        </p:nvGraphicFramePr>
        <p:xfrm>
          <a:off x="1553661" y="3197659"/>
          <a:ext cx="6456020" cy="2723792"/>
        </p:xfrm>
        <a:graphic>
          <a:graphicData uri="http://schemas.openxmlformats.org/drawingml/2006/table">
            <a:tbl>
              <a:tblPr firstRow="1" bandRow="1">
                <a:tableStyleId>{5C22544A-7EE6-4342-B048-85BDC9FD1C3A}</a:tableStyleId>
              </a:tblPr>
              <a:tblGrid>
                <a:gridCol w="2488954">
                  <a:extLst>
                    <a:ext uri="{9D8B030D-6E8A-4147-A177-3AD203B41FA5}">
                      <a16:colId xmlns:a16="http://schemas.microsoft.com/office/drawing/2014/main" val="20000"/>
                    </a:ext>
                  </a:extLst>
                </a:gridCol>
                <a:gridCol w="2231474">
                  <a:extLst>
                    <a:ext uri="{9D8B030D-6E8A-4147-A177-3AD203B41FA5}">
                      <a16:colId xmlns:a16="http://schemas.microsoft.com/office/drawing/2014/main" val="20001"/>
                    </a:ext>
                  </a:extLst>
                </a:gridCol>
                <a:gridCol w="1735592">
                  <a:extLst>
                    <a:ext uri="{9D8B030D-6E8A-4147-A177-3AD203B41FA5}">
                      <a16:colId xmlns:a16="http://schemas.microsoft.com/office/drawing/2014/main" val="20002"/>
                    </a:ext>
                  </a:extLst>
                </a:gridCol>
              </a:tblGrid>
              <a:tr h="620672">
                <a:tc>
                  <a:txBody>
                    <a:bodyPr/>
                    <a:lstStyle/>
                    <a:p>
                      <a:pPr algn="ctr">
                        <a:lnSpc>
                          <a:spcPct val="80000"/>
                        </a:lnSpc>
                      </a:pPr>
                      <a:r>
                        <a:rPr lang="en-US" sz="2000" dirty="0">
                          <a:latin typeface="Open Sans" panose="020B0606030504020204" pitchFamily="34" charset="0"/>
                          <a:ea typeface="Open Sans" panose="020B0606030504020204" pitchFamily="34" charset="0"/>
                          <a:cs typeface="Open Sans" panose="020B0606030504020204" pitchFamily="34" charset="0"/>
                        </a:rPr>
                        <a:t>Profile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tc>
                  <a:txBody>
                    <a:bodyPr/>
                    <a:lstStyle/>
                    <a:p>
                      <a:pPr algn="ctr">
                        <a:lnSpc>
                          <a:spcPct val="80000"/>
                        </a:lnSpc>
                      </a:pPr>
                      <a:r>
                        <a:rPr lang="en-US" sz="2000" dirty="0">
                          <a:latin typeface="Open Sans" panose="020B0606030504020204" pitchFamily="34" charset="0"/>
                          <a:ea typeface="Open Sans" panose="020B0606030504020204" pitchFamily="34" charset="0"/>
                          <a:cs typeface="Open Sans" panose="020B0606030504020204" pitchFamily="34" charset="0"/>
                        </a:rPr>
                        <a:t>Preference score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tc>
                  <a:txBody>
                    <a:bodyPr/>
                    <a:lstStyle/>
                    <a:p>
                      <a:pPr algn="ctr">
                        <a:lnSpc>
                          <a:spcPct val="80000"/>
                        </a:lnSpc>
                      </a:pPr>
                      <a:r>
                        <a:rPr lang="en-US" sz="2000" dirty="0">
                          <a:latin typeface="Open Sans" panose="020B0606030504020204" pitchFamily="34" charset="0"/>
                          <a:ea typeface="Open Sans" panose="020B0606030504020204" pitchFamily="34" charset="0"/>
                          <a:cs typeface="Open Sans" panose="020B0606030504020204" pitchFamily="34" charset="0"/>
                        </a:rPr>
                        <a:t>Market</a:t>
                      </a:r>
                      <a:r>
                        <a:rPr lang="en-US" sz="2000" baseline="0" dirty="0">
                          <a:latin typeface="Open Sans" panose="020B0606030504020204" pitchFamily="34" charset="0"/>
                          <a:ea typeface="Open Sans" panose="020B0606030504020204" pitchFamily="34" charset="0"/>
                          <a:cs typeface="Open Sans" panose="020B0606030504020204" pitchFamily="34" charset="0"/>
                        </a:rPr>
                        <a:t> Share</a:t>
                      </a:r>
                      <a:endParaRPr lang="en-US" sz="20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513557">
                <a:tc>
                  <a:txBody>
                    <a:bodyPr/>
                    <a:lstStyle/>
                    <a:p>
                      <a:pPr algn="ctr"/>
                      <a:r>
                        <a:rPr lang="en-US" sz="2000" dirty="0">
                          <a:latin typeface="Open Sans" panose="020B0606030504020204" pitchFamily="34" charset="0"/>
                          <a:ea typeface="Open Sans" panose="020B0606030504020204" pitchFamily="34" charset="0"/>
                          <a:cs typeface="Open Sans" panose="020B0606030504020204" pitchFamily="34" charset="0"/>
                        </a:rPr>
                        <a:t>Beach, 800 € by Plane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latin typeface="Open Sans" panose="020B0606030504020204" pitchFamily="34" charset="0"/>
                          <a:ea typeface="Open Sans" panose="020B0606030504020204" pitchFamily="34" charset="0"/>
                          <a:cs typeface="Open Sans" panose="020B0606030504020204" pitchFamily="34" charset="0"/>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latin typeface="Open Sans" panose="020B0606030504020204" pitchFamily="34" charset="0"/>
                          <a:ea typeface="Open Sans" panose="020B0606030504020204" pitchFamily="34" charset="0"/>
                          <a:cs typeface="Open Sans" panose="020B0606030504020204" pitchFamily="34" charset="0"/>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13557">
                <a:tc>
                  <a:txBody>
                    <a:bodyPr/>
                    <a:lstStyle/>
                    <a:p>
                      <a:pPr algn="ctr"/>
                      <a:r>
                        <a:rPr lang="en-US" sz="2000" dirty="0">
                          <a:latin typeface="Open Sans" panose="020B0606030504020204" pitchFamily="34" charset="0"/>
                          <a:ea typeface="Open Sans" panose="020B0606030504020204" pitchFamily="34" charset="0"/>
                          <a:cs typeface="Open Sans" panose="020B0606030504020204" pitchFamily="34" charset="0"/>
                        </a:rPr>
                        <a:t>Beach, 600 € by Bus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latin typeface="Open Sans" panose="020B0606030504020204" pitchFamily="34" charset="0"/>
                          <a:ea typeface="Open Sans" panose="020B0606030504020204" pitchFamily="34" charset="0"/>
                          <a:cs typeface="Open Sans" panose="020B0606030504020204" pitchFamily="34"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latin typeface="Open Sans" panose="020B0606030504020204" pitchFamily="34" charset="0"/>
                          <a:ea typeface="Open Sans" panose="020B0606030504020204" pitchFamily="34" charset="0"/>
                          <a:cs typeface="Open Sans" panose="020B0606030504020204" pitchFamily="34" charset="0"/>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13557">
                <a:tc>
                  <a:txBody>
                    <a:bodyPr/>
                    <a:lstStyle/>
                    <a:p>
                      <a:pPr algn="ctr"/>
                      <a:r>
                        <a:rPr lang="en-US" sz="2000" dirty="0">
                          <a:latin typeface="Open Sans" panose="020B0606030504020204" pitchFamily="34" charset="0"/>
                          <a:ea typeface="Open Sans" panose="020B0606030504020204" pitchFamily="34" charset="0"/>
                          <a:cs typeface="Open Sans" panose="020B0606030504020204" pitchFamily="34" charset="0"/>
                        </a:rPr>
                        <a:t>Mountain, 450 € by Bus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latin typeface="Open Sans" panose="020B0606030504020204" pitchFamily="34" charset="0"/>
                          <a:ea typeface="Open Sans" panose="020B0606030504020204" pitchFamily="34" charset="0"/>
                          <a:cs typeface="Open Sans" panose="020B0606030504020204" pitchFamily="34" charset="0"/>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b="1" dirty="0">
                          <a:latin typeface="Open Sans" panose="020B0606030504020204" pitchFamily="34" charset="0"/>
                          <a:ea typeface="Open Sans" panose="020B0606030504020204" pitchFamily="34" charset="0"/>
                          <a:cs typeface="Open Sans" panose="020B0606030504020204" pitchFamily="34" charset="0"/>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9224854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example #2</a:t>
            </a:r>
          </a:p>
        </p:txBody>
      </p:sp>
      <p:sp>
        <p:nvSpPr>
          <p:cNvPr id="3" name="Content Placeholder 2"/>
          <p:cNvSpPr>
            <a:spLocks noGrp="1"/>
          </p:cNvSpPr>
          <p:nvPr>
            <p:ph idx="1"/>
          </p:nvPr>
        </p:nvSpPr>
        <p:spPr>
          <a:xfrm>
            <a:off x="104172" y="827064"/>
            <a:ext cx="11884628" cy="4597545"/>
          </a:xfrm>
        </p:spPr>
        <p:txBody>
          <a:bodyPr anchor="t" anchorCtr="0"/>
          <a:lstStyle/>
          <a:p>
            <a:pPr>
              <a:buFontTx/>
              <a:buNone/>
            </a:pPr>
            <a:r>
              <a:rPr lang="en-US" b="1" dirty="0"/>
              <a:t>What if there were a new entrant?</a:t>
            </a:r>
          </a:p>
          <a:p>
            <a:r>
              <a:rPr lang="en-US" dirty="0"/>
              <a:t>Low-cost company</a:t>
            </a:r>
          </a:p>
          <a:p>
            <a:pPr>
              <a:buFontTx/>
              <a:buNone/>
            </a:pPr>
            <a:r>
              <a:rPr lang="en-US" dirty="0"/>
              <a:t>	</a:t>
            </a:r>
            <a:r>
              <a:rPr lang="en-US" sz="2400" b="1" i="1" dirty="0">
                <a:solidFill>
                  <a:srgbClr val="0153A5"/>
                </a:solidFill>
              </a:rPr>
              <a:t>Note: </a:t>
            </a:r>
            <a:r>
              <a:rPr lang="en-US" sz="2400" i="1" dirty="0"/>
              <a:t>of the third product (Mountain, 450 €, by Bus) is offered by the same company, there is significant </a:t>
            </a:r>
            <a:r>
              <a:rPr lang="en-US" sz="3200" i="1" dirty="0">
                <a:solidFill>
                  <a:srgbClr val="C00000"/>
                </a:solidFill>
              </a:rPr>
              <a:t>cannibalization(</a:t>
            </a:r>
            <a:r>
              <a:rPr lang="zh-TW" altLang="en-US" sz="3200" i="1" dirty="0">
                <a:solidFill>
                  <a:srgbClr val="C00000"/>
                </a:solidFill>
              </a:rPr>
              <a:t>自相残杀</a:t>
            </a:r>
            <a:r>
              <a:rPr lang="en-US" sz="3200" i="1" dirty="0">
                <a:solidFill>
                  <a:srgbClr val="C00000"/>
                </a:solidFill>
              </a:rPr>
              <a:t>)</a:t>
            </a:r>
            <a:endParaRPr lang="en-US" sz="1400" dirty="0">
              <a:solidFill>
                <a:srgbClr val="C00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566853497"/>
              </p:ext>
            </p:extLst>
          </p:nvPr>
        </p:nvGraphicFramePr>
        <p:xfrm>
          <a:off x="960699" y="3136748"/>
          <a:ext cx="4480675" cy="2590151"/>
        </p:xfrm>
        <a:graphic>
          <a:graphicData uri="http://schemas.openxmlformats.org/drawingml/2006/table">
            <a:tbl>
              <a:tblPr firstRow="1" bandRow="1">
                <a:tableStyleId>{5C22544A-7EE6-4342-B048-85BDC9FD1C3A}</a:tableStyleId>
              </a:tblPr>
              <a:tblGrid>
                <a:gridCol w="1727410">
                  <a:extLst>
                    <a:ext uri="{9D8B030D-6E8A-4147-A177-3AD203B41FA5}">
                      <a16:colId xmlns:a16="http://schemas.microsoft.com/office/drawing/2014/main" val="20000"/>
                    </a:ext>
                  </a:extLst>
                </a:gridCol>
                <a:gridCol w="1548711">
                  <a:extLst>
                    <a:ext uri="{9D8B030D-6E8A-4147-A177-3AD203B41FA5}">
                      <a16:colId xmlns:a16="http://schemas.microsoft.com/office/drawing/2014/main" val="20001"/>
                    </a:ext>
                  </a:extLst>
                </a:gridCol>
                <a:gridCol w="1204554">
                  <a:extLst>
                    <a:ext uri="{9D8B030D-6E8A-4147-A177-3AD203B41FA5}">
                      <a16:colId xmlns:a16="http://schemas.microsoft.com/office/drawing/2014/main" val="20002"/>
                    </a:ext>
                  </a:extLst>
                </a:gridCol>
              </a:tblGrid>
              <a:tr h="669911">
                <a:tc>
                  <a:txBody>
                    <a:bodyPr/>
                    <a:lstStyle/>
                    <a:p>
                      <a:pPr algn="ctr">
                        <a:lnSpc>
                          <a:spcPct val="80000"/>
                        </a:lnSpc>
                      </a:pPr>
                      <a:r>
                        <a:rPr lang="en-US" sz="1800" dirty="0">
                          <a:latin typeface="Open Sans" panose="020B0606030504020204" pitchFamily="34" charset="0"/>
                          <a:ea typeface="Open Sans" panose="020B0606030504020204" pitchFamily="34" charset="0"/>
                          <a:cs typeface="Open Sans" panose="020B0606030504020204" pitchFamily="34" charset="0"/>
                        </a:rPr>
                        <a:t>Profile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tc>
                  <a:txBody>
                    <a:bodyPr/>
                    <a:lstStyle/>
                    <a:p>
                      <a:pPr algn="ctr">
                        <a:lnSpc>
                          <a:spcPct val="80000"/>
                        </a:lnSpc>
                      </a:pPr>
                      <a:r>
                        <a:rPr lang="en-US" sz="1800" dirty="0">
                          <a:latin typeface="Open Sans" panose="020B0606030504020204" pitchFamily="34" charset="0"/>
                          <a:ea typeface="Open Sans" panose="020B0606030504020204" pitchFamily="34" charset="0"/>
                          <a:cs typeface="Open Sans" panose="020B0606030504020204" pitchFamily="34" charset="0"/>
                        </a:rPr>
                        <a:t>Preference score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tc>
                  <a:txBody>
                    <a:bodyPr/>
                    <a:lstStyle/>
                    <a:p>
                      <a:pPr algn="ctr">
                        <a:lnSpc>
                          <a:spcPct val="80000"/>
                        </a:lnSpc>
                      </a:pPr>
                      <a:r>
                        <a:rPr lang="en-US" sz="1800" dirty="0">
                          <a:latin typeface="Open Sans" panose="020B0606030504020204" pitchFamily="34" charset="0"/>
                          <a:ea typeface="Open Sans" panose="020B0606030504020204" pitchFamily="34" charset="0"/>
                          <a:cs typeface="Open Sans" panose="020B0606030504020204" pitchFamily="34" charset="0"/>
                        </a:rPr>
                        <a:t>Market</a:t>
                      </a:r>
                      <a:r>
                        <a:rPr lang="en-US" sz="1800" baseline="0" dirty="0">
                          <a:latin typeface="Open Sans" panose="020B0606030504020204" pitchFamily="34" charset="0"/>
                          <a:ea typeface="Open Sans" panose="020B0606030504020204" pitchFamily="34" charset="0"/>
                          <a:cs typeface="Open Sans" panose="020B0606030504020204" pitchFamily="34" charset="0"/>
                        </a:rPr>
                        <a:t> Share</a:t>
                      </a:r>
                      <a:endParaRPr lang="en-US" sz="18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592164">
                <a:tc>
                  <a:txBody>
                    <a:bodyPr/>
                    <a:lstStyle/>
                    <a:p>
                      <a:pPr algn="ctr"/>
                      <a:r>
                        <a:rPr lang="en-US" sz="1800" dirty="0">
                          <a:latin typeface="Open Sans" panose="020B0606030504020204" pitchFamily="34" charset="0"/>
                          <a:ea typeface="Open Sans" panose="020B0606030504020204" pitchFamily="34" charset="0"/>
                          <a:cs typeface="Open Sans" panose="020B0606030504020204" pitchFamily="34" charset="0"/>
                        </a:rPr>
                        <a:t>Beach, 800 € by Plane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92164">
                <a:tc>
                  <a:txBody>
                    <a:bodyPr/>
                    <a:lstStyle/>
                    <a:p>
                      <a:pPr algn="ctr"/>
                      <a:r>
                        <a:rPr lang="en-US" sz="1800" dirty="0">
                          <a:latin typeface="Open Sans" panose="020B0606030504020204" pitchFamily="34" charset="0"/>
                          <a:ea typeface="Open Sans" panose="020B0606030504020204" pitchFamily="34" charset="0"/>
                          <a:cs typeface="Open Sans" panose="020B0606030504020204" pitchFamily="34" charset="0"/>
                        </a:rPr>
                        <a:t>Beach, 600 € by Bus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92164">
                <a:tc>
                  <a:txBody>
                    <a:bodyPr/>
                    <a:lstStyle/>
                    <a:p>
                      <a:pPr algn="ctr"/>
                      <a:r>
                        <a:rPr lang="en-US" sz="1800" dirty="0">
                          <a:latin typeface="Open Sans" panose="020B0606030504020204" pitchFamily="34" charset="0"/>
                          <a:ea typeface="Open Sans" panose="020B0606030504020204" pitchFamily="34" charset="0"/>
                          <a:cs typeface="Open Sans" panose="020B0606030504020204" pitchFamily="34" charset="0"/>
                        </a:rPr>
                        <a:t>Mountain, 450 € by Bus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088544293"/>
              </p:ext>
            </p:extLst>
          </p:nvPr>
        </p:nvGraphicFramePr>
        <p:xfrm>
          <a:off x="6071684" y="2951548"/>
          <a:ext cx="5595597" cy="3261466"/>
        </p:xfrm>
        <a:graphic>
          <a:graphicData uri="http://schemas.openxmlformats.org/drawingml/2006/table">
            <a:tbl>
              <a:tblPr firstRow="1" bandRow="1">
                <a:tableStyleId>{5C22544A-7EE6-4342-B048-85BDC9FD1C3A}</a:tableStyleId>
              </a:tblPr>
              <a:tblGrid>
                <a:gridCol w="1802669">
                  <a:extLst>
                    <a:ext uri="{9D8B030D-6E8A-4147-A177-3AD203B41FA5}">
                      <a16:colId xmlns:a16="http://schemas.microsoft.com/office/drawing/2014/main" val="20000"/>
                    </a:ext>
                  </a:extLst>
                </a:gridCol>
                <a:gridCol w="1591639">
                  <a:extLst>
                    <a:ext uri="{9D8B030D-6E8A-4147-A177-3AD203B41FA5}">
                      <a16:colId xmlns:a16="http://schemas.microsoft.com/office/drawing/2014/main" val="20001"/>
                    </a:ext>
                  </a:extLst>
                </a:gridCol>
                <a:gridCol w="1134407">
                  <a:extLst>
                    <a:ext uri="{9D8B030D-6E8A-4147-A177-3AD203B41FA5}">
                      <a16:colId xmlns:a16="http://schemas.microsoft.com/office/drawing/2014/main" val="20002"/>
                    </a:ext>
                  </a:extLst>
                </a:gridCol>
                <a:gridCol w="1066882">
                  <a:extLst>
                    <a:ext uri="{9D8B030D-6E8A-4147-A177-3AD203B41FA5}">
                      <a16:colId xmlns:a16="http://schemas.microsoft.com/office/drawing/2014/main" val="20003"/>
                    </a:ext>
                  </a:extLst>
                </a:gridCol>
              </a:tblGrid>
              <a:tr h="701146">
                <a:tc>
                  <a:txBody>
                    <a:bodyPr/>
                    <a:lstStyle/>
                    <a:p>
                      <a:pPr algn="ctr">
                        <a:lnSpc>
                          <a:spcPct val="80000"/>
                        </a:lnSpc>
                      </a:pPr>
                      <a:r>
                        <a:rPr lang="en-US" sz="1800" dirty="0">
                          <a:latin typeface="Open Sans" panose="020B0606030504020204" pitchFamily="34" charset="0"/>
                          <a:ea typeface="Open Sans" panose="020B0606030504020204" pitchFamily="34" charset="0"/>
                          <a:cs typeface="Open Sans" panose="020B0606030504020204" pitchFamily="34" charset="0"/>
                        </a:rPr>
                        <a:t>Profile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tc>
                  <a:txBody>
                    <a:bodyPr/>
                    <a:lstStyle/>
                    <a:p>
                      <a:pPr algn="ctr">
                        <a:lnSpc>
                          <a:spcPct val="80000"/>
                        </a:lnSpc>
                      </a:pPr>
                      <a:r>
                        <a:rPr lang="en-US" sz="1800" dirty="0">
                          <a:latin typeface="Open Sans" panose="020B0606030504020204" pitchFamily="34" charset="0"/>
                          <a:ea typeface="Open Sans" panose="020B0606030504020204" pitchFamily="34" charset="0"/>
                          <a:cs typeface="Open Sans" panose="020B0606030504020204" pitchFamily="34" charset="0"/>
                        </a:rPr>
                        <a:t>Preference score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tc>
                  <a:txBody>
                    <a:bodyPr/>
                    <a:lstStyle/>
                    <a:p>
                      <a:pPr algn="ctr">
                        <a:lnSpc>
                          <a:spcPct val="80000"/>
                        </a:lnSpc>
                      </a:pPr>
                      <a:r>
                        <a:rPr lang="en-US" sz="1800" dirty="0">
                          <a:latin typeface="Open Sans" panose="020B0606030504020204" pitchFamily="34" charset="0"/>
                          <a:ea typeface="Open Sans" panose="020B0606030504020204" pitchFamily="34" charset="0"/>
                          <a:cs typeface="Open Sans" panose="020B0606030504020204" pitchFamily="34" charset="0"/>
                        </a:rPr>
                        <a:t>Market</a:t>
                      </a:r>
                      <a:r>
                        <a:rPr lang="en-US" sz="1800" baseline="0" dirty="0">
                          <a:latin typeface="Open Sans" panose="020B0606030504020204" pitchFamily="34" charset="0"/>
                          <a:ea typeface="Open Sans" panose="020B0606030504020204" pitchFamily="34" charset="0"/>
                          <a:cs typeface="Open Sans" panose="020B0606030504020204" pitchFamily="34" charset="0"/>
                        </a:rPr>
                        <a:t> Share</a:t>
                      </a:r>
                      <a:endParaRPr lang="en-US" sz="18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tc>
                  <a:txBody>
                    <a:bodyPr/>
                    <a:lstStyle/>
                    <a:p>
                      <a:pPr algn="ctr">
                        <a:lnSpc>
                          <a:spcPct val="80000"/>
                        </a:lnSpc>
                      </a:pPr>
                      <a:r>
                        <a:rPr lang="en-US" sz="1800" dirty="0">
                          <a:latin typeface="Open Sans" panose="020B0606030504020204" pitchFamily="34" charset="0"/>
                          <a:ea typeface="Open Sans" panose="020B0606030504020204" pitchFamily="34" charset="0"/>
                          <a:cs typeface="Open Sans" panose="020B0606030504020204" pitchFamily="34" charset="0"/>
                        </a:rPr>
                        <a:t>Delta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619774">
                <a:tc>
                  <a:txBody>
                    <a:bodyPr/>
                    <a:lstStyle/>
                    <a:p>
                      <a:pPr algn="ctr"/>
                      <a:r>
                        <a:rPr lang="en-US" sz="1800" dirty="0">
                          <a:latin typeface="Open Sans" panose="020B0606030504020204" pitchFamily="34" charset="0"/>
                          <a:ea typeface="Open Sans" panose="020B0606030504020204" pitchFamily="34" charset="0"/>
                          <a:cs typeface="Open Sans" panose="020B0606030504020204" pitchFamily="34" charset="0"/>
                        </a:rPr>
                        <a:t>Beach, 800 € by Plane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19774">
                <a:tc>
                  <a:txBody>
                    <a:bodyPr/>
                    <a:lstStyle/>
                    <a:p>
                      <a:pPr algn="ctr"/>
                      <a:r>
                        <a:rPr lang="en-US" sz="1800" dirty="0">
                          <a:latin typeface="Open Sans" panose="020B0606030504020204" pitchFamily="34" charset="0"/>
                          <a:ea typeface="Open Sans" panose="020B0606030504020204" pitchFamily="34" charset="0"/>
                          <a:cs typeface="Open Sans" panose="020B0606030504020204" pitchFamily="34" charset="0"/>
                        </a:rPr>
                        <a:t>Beach, 600 € by Bus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19774">
                <a:tc>
                  <a:txBody>
                    <a:bodyPr/>
                    <a:lstStyle/>
                    <a:p>
                      <a:pPr algn="ctr"/>
                      <a:r>
                        <a:rPr lang="en-US" sz="1800" dirty="0">
                          <a:latin typeface="Open Sans" panose="020B0606030504020204" pitchFamily="34" charset="0"/>
                          <a:ea typeface="Open Sans" panose="020B0606030504020204" pitchFamily="34" charset="0"/>
                          <a:cs typeface="Open Sans" panose="020B0606030504020204" pitchFamily="34" charset="0"/>
                        </a:rPr>
                        <a:t>Mountain, </a:t>
                      </a:r>
                    </a:p>
                    <a:p>
                      <a:pPr algn="ctr"/>
                      <a:r>
                        <a:rPr lang="en-US" sz="1800" b="0" dirty="0">
                          <a:solidFill>
                            <a:schemeClr val="tx1"/>
                          </a:solidFill>
                          <a:latin typeface="Open Sans" panose="020B0606030504020204" pitchFamily="34" charset="0"/>
                          <a:ea typeface="Open Sans" panose="020B0606030504020204" pitchFamily="34" charset="0"/>
                          <a:cs typeface="Open Sans" panose="020B0606030504020204" pitchFamily="34" charset="0"/>
                        </a:rPr>
                        <a:t>450 €, By Bus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19774">
                <a:tc>
                  <a:txBody>
                    <a:bodyPr/>
                    <a:lstStyle/>
                    <a:p>
                      <a:pPr algn="ctr"/>
                      <a:r>
                        <a:rPr lang="en-US" sz="18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Beach, 450 € by Plane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b="1" dirty="0">
                          <a:latin typeface="Open Sans" panose="020B0606030504020204" pitchFamily="34" charset="0"/>
                          <a:ea typeface="Open Sans" panose="020B0606030504020204" pitchFamily="34" charset="0"/>
                          <a:cs typeface="Open Sans" panose="020B0606030504020204" pitchFamily="34" charset="0"/>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accent6"/>
                          </a:solidFill>
                          <a:latin typeface="Open Sans" panose="020B0606030504020204" pitchFamily="34" charset="0"/>
                          <a:ea typeface="Open Sans" panose="020B0606030504020204" pitchFamily="34" charset="0"/>
                          <a:cs typeface="Open Sans" panose="020B0606030504020204" pitchFamily="34" charset="0"/>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cxnSp>
        <p:nvCxnSpPr>
          <p:cNvPr id="7" name="AutoShape 5"/>
          <p:cNvCxnSpPr>
            <a:cxnSpLocks noChangeShapeType="1"/>
          </p:cNvCxnSpPr>
          <p:nvPr/>
        </p:nvCxnSpPr>
        <p:spPr bwMode="auto">
          <a:xfrm>
            <a:off x="5482937" y="4717326"/>
            <a:ext cx="561109" cy="0"/>
          </a:xfrm>
          <a:prstGeom prst="straightConnector1">
            <a:avLst/>
          </a:prstGeom>
          <a:noFill/>
          <a:ln w="38100">
            <a:solidFill>
              <a:srgbClr val="006600"/>
            </a:solidFill>
            <a:round/>
            <a:headEnd/>
            <a:tailEnd type="triangle" w="med" len="med"/>
          </a:ln>
          <a:effectLst/>
        </p:spPr>
      </p:cxnSp>
    </p:spTree>
    <p:extLst>
      <p:ext uri="{BB962C8B-B14F-4D97-AF65-F5344CB8AC3E}">
        <p14:creationId xmlns:p14="http://schemas.microsoft.com/office/powerpoint/2010/main" val="749873440"/>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Running a conjoint study</a:t>
            </a:r>
          </a:p>
        </p:txBody>
      </p:sp>
      <p:sp>
        <p:nvSpPr>
          <p:cNvPr id="4" name="Content Placeholder 3"/>
          <p:cNvSpPr>
            <a:spLocks noGrp="1"/>
          </p:cNvSpPr>
          <p:nvPr>
            <p:ph idx="1"/>
          </p:nvPr>
        </p:nvSpPr>
        <p:spPr>
          <a:xfrm>
            <a:off x="0" y="625033"/>
            <a:ext cx="12192000" cy="6377651"/>
          </a:xfrm>
        </p:spPr>
        <p:txBody>
          <a:bodyPr/>
          <a:lstStyle/>
          <a:p>
            <a:pPr marL="1822450" indent="-1822450">
              <a:buNone/>
              <a:tabLst>
                <a:tab pos="1828800" algn="l"/>
              </a:tabLst>
              <a:defRPr/>
            </a:pPr>
            <a:r>
              <a:rPr lang="en-US" b="1" dirty="0">
                <a:solidFill>
                  <a:srgbClr val="C00000"/>
                </a:solidFill>
              </a:rPr>
              <a:t>Stage 1</a:t>
            </a:r>
            <a:r>
              <a:rPr lang="en-US" dirty="0">
                <a:solidFill>
                  <a:srgbClr val="C00000"/>
                </a:solidFill>
              </a:rPr>
              <a:t>: </a:t>
            </a:r>
            <a:r>
              <a:rPr lang="en-US" b="1" dirty="0">
                <a:solidFill>
                  <a:srgbClr val="C00000"/>
                </a:solidFill>
              </a:rPr>
              <a:t>Design the conjoint study</a:t>
            </a:r>
            <a:endParaRPr lang="en-GB" dirty="0">
              <a:solidFill>
                <a:srgbClr val="C00000"/>
              </a:solidFill>
              <a:sym typeface="Wingdings 3" pitchFamily="18" charset="2"/>
            </a:endParaRPr>
          </a:p>
          <a:p>
            <a:pPr lvl="2">
              <a:tabLst>
                <a:tab pos="1828800" algn="l"/>
              </a:tabLst>
              <a:defRPr/>
            </a:pPr>
            <a:r>
              <a:rPr lang="en-GB" sz="2800" dirty="0">
                <a:sym typeface="Wingdings 3" pitchFamily="18" charset="2"/>
              </a:rPr>
              <a:t>Select Attributes relevant to product/service category</a:t>
            </a:r>
          </a:p>
          <a:p>
            <a:pPr lvl="2">
              <a:tabLst>
                <a:tab pos="1828800" algn="l"/>
              </a:tabLst>
              <a:defRPr/>
            </a:pPr>
            <a:r>
              <a:rPr lang="en-GB" sz="2800" dirty="0">
                <a:sym typeface="Wingdings 3" pitchFamily="18" charset="2"/>
              </a:rPr>
              <a:t>Select relevant Levels (options) for each Attribute</a:t>
            </a:r>
          </a:p>
          <a:p>
            <a:pPr lvl="2">
              <a:tabLst>
                <a:tab pos="1828800" algn="l"/>
              </a:tabLst>
              <a:defRPr/>
            </a:pPr>
            <a:r>
              <a:rPr lang="en-GB" sz="2800" dirty="0">
                <a:sym typeface="Wingdings 3" pitchFamily="18" charset="2"/>
              </a:rPr>
              <a:t>Develop the "product bundles" (profiles) to be evaluated</a:t>
            </a:r>
          </a:p>
          <a:p>
            <a:pPr marL="1822450" indent="-1822450">
              <a:lnSpc>
                <a:spcPct val="100000"/>
              </a:lnSpc>
              <a:spcBef>
                <a:spcPct val="20000"/>
              </a:spcBef>
              <a:buNone/>
              <a:tabLst>
                <a:tab pos="1828800" algn="l"/>
              </a:tabLst>
              <a:defRPr/>
            </a:pPr>
            <a:r>
              <a:rPr lang="en-US" b="1" dirty="0">
                <a:solidFill>
                  <a:srgbClr val="C00000"/>
                </a:solidFill>
              </a:rPr>
              <a:t>Stage 2:</a:t>
            </a:r>
            <a:r>
              <a:rPr lang="en-US" dirty="0">
                <a:solidFill>
                  <a:srgbClr val="C00000"/>
                </a:solidFill>
              </a:rPr>
              <a:t> </a:t>
            </a:r>
            <a:r>
              <a:rPr lang="en-US" b="1" dirty="0">
                <a:solidFill>
                  <a:srgbClr val="C00000"/>
                </a:solidFill>
              </a:rPr>
              <a:t>Collect data from a sample respondents and estimate preference </a:t>
            </a:r>
            <a:r>
              <a:rPr lang="en-US" b="1" dirty="0" err="1">
                <a:solidFill>
                  <a:srgbClr val="C00000"/>
                </a:solidFill>
              </a:rPr>
              <a:t>partworths</a:t>
            </a:r>
            <a:r>
              <a:rPr lang="en-US" b="1" dirty="0">
                <a:solidFill>
                  <a:srgbClr val="C00000"/>
                </a:solidFill>
              </a:rPr>
              <a:t>  </a:t>
            </a:r>
            <a:endParaRPr lang="en-GB" dirty="0">
              <a:solidFill>
                <a:srgbClr val="C00000"/>
              </a:solidFill>
              <a:sym typeface="Wingdings 3" pitchFamily="18" charset="2"/>
            </a:endParaRPr>
          </a:p>
          <a:p>
            <a:pPr lvl="2">
              <a:lnSpc>
                <a:spcPct val="100000"/>
              </a:lnSpc>
              <a:spcBef>
                <a:spcPct val="20000"/>
              </a:spcBef>
              <a:tabLst>
                <a:tab pos="1828800" algn="l"/>
              </a:tabLst>
              <a:defRPr/>
            </a:pPr>
            <a:r>
              <a:rPr lang="en-GB" sz="2800" dirty="0">
                <a:sym typeface="Wingdings 3" pitchFamily="18" charset="2"/>
              </a:rPr>
              <a:t>Design a data collection procedure and collect data</a:t>
            </a:r>
          </a:p>
          <a:p>
            <a:pPr lvl="2">
              <a:lnSpc>
                <a:spcPct val="100000"/>
              </a:lnSpc>
              <a:spcBef>
                <a:spcPct val="20000"/>
              </a:spcBef>
              <a:tabLst>
                <a:tab pos="1828800" algn="l"/>
              </a:tabLst>
              <a:defRPr/>
            </a:pPr>
            <a:r>
              <a:rPr lang="en-GB" sz="2800" dirty="0">
                <a:sym typeface="Wingdings 3" pitchFamily="18" charset="2"/>
              </a:rPr>
              <a:t>Estimate/compute preference </a:t>
            </a:r>
            <a:r>
              <a:rPr lang="en-GB" sz="2800" dirty="0" err="1">
                <a:sym typeface="Wingdings 3" pitchFamily="18" charset="2"/>
              </a:rPr>
              <a:t>partworths</a:t>
            </a:r>
            <a:r>
              <a:rPr lang="en-GB" sz="2800" dirty="0">
                <a:sym typeface="Wingdings 3" pitchFamily="18" charset="2"/>
              </a:rPr>
              <a:t> (using regression)</a:t>
            </a:r>
          </a:p>
          <a:p>
            <a:pPr marL="1822450" indent="-1822450">
              <a:lnSpc>
                <a:spcPct val="100000"/>
              </a:lnSpc>
              <a:spcBef>
                <a:spcPct val="20000"/>
              </a:spcBef>
              <a:buNone/>
              <a:tabLst>
                <a:tab pos="1828800" algn="l"/>
              </a:tabLst>
              <a:defRPr/>
            </a:pPr>
            <a:r>
              <a:rPr lang="en-US" b="1" dirty="0">
                <a:solidFill>
                  <a:srgbClr val="C00000"/>
                </a:solidFill>
              </a:rPr>
              <a:t>Stage 3: Exploit the results to evaluate product design options</a:t>
            </a:r>
            <a:endParaRPr lang="en-US" dirty="0">
              <a:solidFill>
                <a:srgbClr val="C00000"/>
              </a:solidFill>
              <a:sym typeface="Wingdings 3" pitchFamily="18" charset="2"/>
            </a:endParaRPr>
          </a:p>
          <a:p>
            <a:pPr lvl="2">
              <a:lnSpc>
                <a:spcPct val="100000"/>
              </a:lnSpc>
              <a:spcBef>
                <a:spcPct val="20000"/>
              </a:spcBef>
              <a:tabLst>
                <a:tab pos="1828800" algn="l"/>
              </a:tabLst>
              <a:defRPr/>
            </a:pPr>
            <a:r>
              <a:rPr lang="en-US" sz="2800" dirty="0">
                <a:solidFill>
                  <a:prstClr val="black"/>
                </a:solidFill>
                <a:sym typeface="Wingdings 3" pitchFamily="18" charset="2"/>
              </a:rPr>
              <a:t>From preferences to choices: select appropriate </a:t>
            </a:r>
            <a:r>
              <a:rPr lang="en-US" sz="2800" dirty="0">
                <a:solidFill>
                  <a:srgbClr val="C00000"/>
                </a:solidFill>
                <a:sym typeface="Wingdings 3" pitchFamily="18" charset="2"/>
              </a:rPr>
              <a:t>choice rule</a:t>
            </a:r>
          </a:p>
          <a:p>
            <a:pPr lvl="2">
              <a:lnSpc>
                <a:spcPct val="100000"/>
              </a:lnSpc>
              <a:spcBef>
                <a:spcPct val="20000"/>
              </a:spcBef>
              <a:tabLst>
                <a:tab pos="1828800" algn="l"/>
              </a:tabLst>
              <a:defRPr/>
            </a:pPr>
            <a:r>
              <a:rPr lang="en-GB" sz="2800" dirty="0">
                <a:solidFill>
                  <a:prstClr val="black"/>
                </a:solidFill>
                <a:sym typeface="Wingdings 3" pitchFamily="18" charset="2"/>
              </a:rPr>
              <a:t>Run simulations (market shares, new products)</a:t>
            </a:r>
            <a:endParaRPr lang="en-US" sz="2800" dirty="0">
              <a:sym typeface="Wingdings 3" pitchFamily="18" charset="2"/>
            </a:endParaRPr>
          </a:p>
          <a:p>
            <a:pPr lvl="2">
              <a:lnSpc>
                <a:spcPct val="100000"/>
              </a:lnSpc>
              <a:spcBef>
                <a:spcPct val="20000"/>
              </a:spcBef>
              <a:tabLst>
                <a:tab pos="1828800" algn="l"/>
              </a:tabLst>
              <a:defRPr/>
            </a:pPr>
            <a:r>
              <a:rPr lang="en-GB" sz="2800" dirty="0">
                <a:solidFill>
                  <a:prstClr val="black"/>
                </a:solidFill>
                <a:sym typeface="Wingdings 3" pitchFamily="18" charset="2"/>
              </a:rPr>
              <a:t>Segment customers based on their part-worth preferences</a:t>
            </a:r>
            <a:endParaRPr lang="en-US" sz="2400" dirty="0"/>
          </a:p>
        </p:txBody>
      </p:sp>
    </p:spTree>
    <p:extLst>
      <p:ext uri="{BB962C8B-B14F-4D97-AF65-F5344CB8AC3E}">
        <p14:creationId xmlns:p14="http://schemas.microsoft.com/office/powerpoint/2010/main" val="252244981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20000"/>
              </a:lnSpc>
            </a:pPr>
            <a:r>
              <a:rPr lang="en-US" sz="2800" dirty="0"/>
              <a:t>Stage 1: Design the conjoint study</a:t>
            </a:r>
          </a:p>
        </p:txBody>
      </p:sp>
      <p:sp>
        <p:nvSpPr>
          <p:cNvPr id="3" name="Content Placeholder 2"/>
          <p:cNvSpPr>
            <a:spLocks noGrp="1"/>
          </p:cNvSpPr>
          <p:nvPr>
            <p:ph idx="1"/>
          </p:nvPr>
        </p:nvSpPr>
        <p:spPr>
          <a:xfrm>
            <a:off x="115747" y="685800"/>
            <a:ext cx="12076253" cy="6015942"/>
          </a:xfrm>
        </p:spPr>
        <p:txBody>
          <a:bodyPr>
            <a:normAutofit lnSpcReduction="10000"/>
          </a:bodyPr>
          <a:lstStyle/>
          <a:p>
            <a:r>
              <a:rPr lang="en-GB" b="1" dirty="0">
                <a:sym typeface="Wingdings 3" pitchFamily="18" charset="2"/>
              </a:rPr>
              <a:t>Select relevant Attributes</a:t>
            </a:r>
          </a:p>
          <a:p>
            <a:pPr lvl="1">
              <a:spcBef>
                <a:spcPts val="1000"/>
              </a:spcBef>
              <a:buFont typeface="Open Sans" panose="020B0606030504020204" pitchFamily="34" charset="0"/>
              <a:buChar char="–"/>
            </a:pPr>
            <a:r>
              <a:rPr lang="en-US" dirty="0">
                <a:sym typeface="Wingdings 3" pitchFamily="18" charset="2"/>
              </a:rPr>
              <a:t>Ask consumers, managers, experts</a:t>
            </a:r>
          </a:p>
          <a:p>
            <a:pPr lvl="1">
              <a:spcBef>
                <a:spcPts val="1000"/>
              </a:spcBef>
              <a:buFont typeface="Open Sans" panose="020B0606030504020204" pitchFamily="34" charset="0"/>
              <a:buChar char="–"/>
            </a:pPr>
            <a:r>
              <a:rPr lang="en-US" dirty="0">
                <a:sym typeface="Wingdings 3" pitchFamily="18" charset="2"/>
              </a:rPr>
              <a:t>Analyze secondary sources (public media, brochures)</a:t>
            </a:r>
          </a:p>
          <a:p>
            <a:pPr lvl="1">
              <a:spcBef>
                <a:spcPts val="1000"/>
              </a:spcBef>
              <a:buFont typeface="Open Sans" panose="020B0606030504020204" pitchFamily="34" charset="0"/>
              <a:buChar char="–"/>
            </a:pPr>
            <a:r>
              <a:rPr lang="en-US" dirty="0">
                <a:sym typeface="Wingdings 3" pitchFamily="18" charset="2"/>
              </a:rPr>
              <a:t>Select between </a:t>
            </a:r>
            <a:r>
              <a:rPr lang="en-US" dirty="0">
                <a:solidFill>
                  <a:srgbClr val="FF0000"/>
                </a:solidFill>
                <a:sym typeface="Wingdings 3" pitchFamily="18" charset="2"/>
              </a:rPr>
              <a:t>4 and 6 attributes </a:t>
            </a:r>
            <a:r>
              <a:rPr lang="en-US" dirty="0">
                <a:sym typeface="Wingdings 3" pitchFamily="18" charset="2"/>
              </a:rPr>
              <a:t>maximum</a:t>
            </a:r>
            <a:endParaRPr lang="en-GB" dirty="0">
              <a:sym typeface="Wingdings 3" pitchFamily="18" charset="2"/>
            </a:endParaRPr>
          </a:p>
          <a:p>
            <a:r>
              <a:rPr lang="en-GB" b="1" dirty="0">
                <a:sym typeface="Wingdings 3" pitchFamily="18" charset="2"/>
              </a:rPr>
              <a:t>Select relevant Levels for each Attribute</a:t>
            </a:r>
          </a:p>
          <a:p>
            <a:pPr lvl="1">
              <a:spcBef>
                <a:spcPts val="1000"/>
              </a:spcBef>
              <a:buFont typeface="Open Sans" panose="020B0606030504020204" pitchFamily="34" charset="0"/>
              <a:buChar char="–"/>
            </a:pPr>
            <a:r>
              <a:rPr lang="en-US" dirty="0">
                <a:sym typeface="Wingdings 3" pitchFamily="18" charset="2"/>
              </a:rPr>
              <a:t>Ask managers, experts (product managers, manufacturers)</a:t>
            </a:r>
          </a:p>
          <a:p>
            <a:pPr lvl="1">
              <a:spcBef>
                <a:spcPts val="1000"/>
              </a:spcBef>
              <a:buFont typeface="Open Sans" panose="020B0606030504020204" pitchFamily="34" charset="0"/>
              <a:buChar char="–"/>
            </a:pPr>
            <a:r>
              <a:rPr lang="en-US" dirty="0">
                <a:sym typeface="Wingdings 3" pitchFamily="18" charset="2"/>
              </a:rPr>
              <a:t>Analyze secondary sources (public media, brochures)</a:t>
            </a:r>
          </a:p>
          <a:p>
            <a:pPr lvl="1">
              <a:spcBef>
                <a:spcPts val="1000"/>
              </a:spcBef>
              <a:buFont typeface="Open Sans" panose="020B0606030504020204" pitchFamily="34" charset="0"/>
              <a:buChar char="–"/>
            </a:pPr>
            <a:r>
              <a:rPr lang="en-US" dirty="0">
                <a:sym typeface="Wingdings 3" pitchFamily="18" charset="2"/>
              </a:rPr>
              <a:t>Be realistic, try to span all options present in the market</a:t>
            </a:r>
          </a:p>
          <a:p>
            <a:pPr lvl="1">
              <a:spcBef>
                <a:spcPts val="1000"/>
              </a:spcBef>
              <a:buFont typeface="Open Sans" panose="020B0606030504020204" pitchFamily="34" charset="0"/>
              <a:buChar char="–"/>
            </a:pPr>
            <a:r>
              <a:rPr lang="en-US" dirty="0">
                <a:sym typeface="Wingdings 3" pitchFamily="18" charset="2"/>
              </a:rPr>
              <a:t>Select between </a:t>
            </a:r>
            <a:r>
              <a:rPr lang="en-US" dirty="0">
                <a:solidFill>
                  <a:srgbClr val="FF0000"/>
                </a:solidFill>
                <a:sym typeface="Wingdings 3" pitchFamily="18" charset="2"/>
              </a:rPr>
              <a:t>2 and 4 levels maximum per attribute</a:t>
            </a:r>
          </a:p>
          <a:p>
            <a:pPr lvl="1">
              <a:spcBef>
                <a:spcPts val="1000"/>
              </a:spcBef>
              <a:buFont typeface="Open Sans" panose="020B0606030504020204" pitchFamily="34" charset="0"/>
              <a:buChar char="–"/>
            </a:pPr>
            <a:r>
              <a:rPr lang="en-US" dirty="0">
                <a:sym typeface="Wingdings 3" pitchFamily="18" charset="2"/>
              </a:rPr>
              <a:t>(Try to) include the same number of levels for each attribute</a:t>
            </a:r>
          </a:p>
          <a:p>
            <a:r>
              <a:rPr lang="en-GB" b="1" dirty="0">
                <a:sym typeface="Wingdings 3" pitchFamily="18" charset="2"/>
              </a:rPr>
              <a:t>Develop the product bundles to be evaluated</a:t>
            </a:r>
          </a:p>
          <a:p>
            <a:pPr lvl="1">
              <a:spcBef>
                <a:spcPts val="1000"/>
              </a:spcBef>
              <a:buFont typeface="Open Sans" panose="020B0606030504020204" pitchFamily="34" charset="0"/>
              <a:buChar char="–"/>
            </a:pPr>
            <a:r>
              <a:rPr lang="en-US" dirty="0">
                <a:sym typeface="Wingdings 3" pitchFamily="18" charset="2"/>
              </a:rPr>
              <a:t>Let the software decide</a:t>
            </a:r>
          </a:p>
          <a:p>
            <a:pPr lvl="1">
              <a:spcBef>
                <a:spcPts val="1000"/>
              </a:spcBef>
              <a:buFont typeface="Open Sans" panose="020B0606030504020204" pitchFamily="34" charset="0"/>
              <a:buChar char="–"/>
            </a:pPr>
            <a:r>
              <a:rPr lang="en-US" dirty="0">
                <a:sym typeface="Wingdings 3" pitchFamily="18" charset="2"/>
              </a:rPr>
              <a:t>If some profiles do not make sense, review your design</a:t>
            </a:r>
            <a:endParaRPr lang="en-US" dirty="0"/>
          </a:p>
        </p:txBody>
      </p:sp>
    </p:spTree>
    <p:extLst>
      <p:ext uri="{BB962C8B-B14F-4D97-AF65-F5344CB8AC3E}">
        <p14:creationId xmlns:p14="http://schemas.microsoft.com/office/powerpoint/2010/main" val="122926746"/>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
            <a:ext cx="11582400" cy="532433"/>
          </a:xfrm>
        </p:spPr>
        <p:txBody>
          <a:bodyPr>
            <a:noAutofit/>
          </a:bodyPr>
          <a:lstStyle/>
          <a:p>
            <a:pPr>
              <a:lnSpc>
                <a:spcPct val="120000"/>
              </a:lnSpc>
            </a:pPr>
            <a:r>
              <a:rPr lang="en-US" dirty="0"/>
              <a:t>Stage 2: Collect data and estimate preferences</a:t>
            </a:r>
          </a:p>
        </p:txBody>
      </p:sp>
      <p:sp>
        <p:nvSpPr>
          <p:cNvPr id="3" name="Content Placeholder 2"/>
          <p:cNvSpPr>
            <a:spLocks noGrp="1"/>
          </p:cNvSpPr>
          <p:nvPr>
            <p:ph idx="1"/>
          </p:nvPr>
        </p:nvSpPr>
        <p:spPr>
          <a:xfrm>
            <a:off x="0" y="685800"/>
            <a:ext cx="11785600" cy="5486400"/>
          </a:xfrm>
        </p:spPr>
        <p:txBody>
          <a:bodyPr/>
          <a:lstStyle/>
          <a:p>
            <a:r>
              <a:rPr lang="en-GB" sz="3200" b="1" dirty="0">
                <a:sym typeface="Wingdings 3" pitchFamily="18" charset="2"/>
              </a:rPr>
              <a:t>Collect data</a:t>
            </a:r>
          </a:p>
          <a:p>
            <a:pPr lvl="1">
              <a:buFont typeface="Open Sans" panose="020B0606030504020204" pitchFamily="34" charset="0"/>
              <a:buChar char="–"/>
            </a:pPr>
            <a:r>
              <a:rPr lang="en-US" sz="2800" dirty="0">
                <a:sym typeface="Wingdings 3" pitchFamily="18" charset="2"/>
              </a:rPr>
              <a:t>Develop a survey (design, scale, prototypes)</a:t>
            </a:r>
          </a:p>
          <a:p>
            <a:pPr lvl="1">
              <a:buFont typeface="Open Sans" panose="020B0606030504020204" pitchFamily="34" charset="0"/>
              <a:buChar char="–"/>
            </a:pPr>
            <a:r>
              <a:rPr lang="en-US" sz="2800" dirty="0">
                <a:sym typeface="Wingdings 3" pitchFamily="18" charset="2"/>
              </a:rPr>
              <a:t>Select a sample of respondents</a:t>
            </a:r>
          </a:p>
          <a:p>
            <a:pPr lvl="1">
              <a:buFont typeface="Open Sans" panose="020B0606030504020204" pitchFamily="34" charset="0"/>
              <a:buChar char="–"/>
            </a:pPr>
            <a:r>
              <a:rPr lang="en-US" sz="2800" dirty="0">
                <a:sym typeface="Wingdings 3" pitchFamily="18" charset="2"/>
              </a:rPr>
              <a:t>Collect data from respondents</a:t>
            </a:r>
            <a:endParaRPr lang="en-GB" sz="2800" dirty="0">
              <a:sym typeface="Wingdings 3" pitchFamily="18" charset="2"/>
            </a:endParaRPr>
          </a:p>
          <a:p>
            <a:pPr>
              <a:buFontTx/>
              <a:buNone/>
            </a:pPr>
            <a:endParaRPr lang="en-GB" sz="3200" dirty="0">
              <a:sym typeface="Wingdings 3" pitchFamily="18" charset="2"/>
            </a:endParaRPr>
          </a:p>
          <a:p>
            <a:r>
              <a:rPr lang="en-GB" sz="3200" b="1" dirty="0">
                <a:sym typeface="Wingdings 3" pitchFamily="18" charset="2"/>
              </a:rPr>
              <a:t>Estimate </a:t>
            </a:r>
            <a:r>
              <a:rPr lang="en-GB" sz="3200" b="1" dirty="0">
                <a:solidFill>
                  <a:srgbClr val="C00000"/>
                </a:solidFill>
                <a:sym typeface="Wingdings 3" pitchFamily="18" charset="2"/>
              </a:rPr>
              <a:t>preference </a:t>
            </a:r>
            <a:r>
              <a:rPr lang="en-GB" sz="3200" b="1" dirty="0" err="1">
                <a:solidFill>
                  <a:srgbClr val="C00000"/>
                </a:solidFill>
                <a:sym typeface="Wingdings 3" pitchFamily="18" charset="2"/>
              </a:rPr>
              <a:t>partworths</a:t>
            </a:r>
            <a:r>
              <a:rPr lang="en-GB" sz="3200" dirty="0">
                <a:solidFill>
                  <a:srgbClr val="C00000"/>
                </a:solidFill>
                <a:sym typeface="Wingdings 3" pitchFamily="18" charset="2"/>
              </a:rPr>
              <a:t> </a:t>
            </a:r>
            <a:r>
              <a:rPr lang="en-GB" sz="3200" b="1" dirty="0">
                <a:sym typeface="Wingdings 3" pitchFamily="18" charset="2"/>
              </a:rPr>
              <a:t>(regression)</a:t>
            </a:r>
          </a:p>
          <a:p>
            <a:pPr lvl="1">
              <a:buFont typeface="Open Sans" panose="020B0606030504020204" pitchFamily="34" charset="0"/>
              <a:buChar char="–"/>
            </a:pPr>
            <a:r>
              <a:rPr lang="en-US" sz="2800" dirty="0">
                <a:sym typeface="Wingdings 3" pitchFamily="18" charset="2"/>
              </a:rPr>
              <a:t>Run a regression analysis on collected data</a:t>
            </a:r>
            <a:endParaRPr lang="en-US" sz="2800" dirty="0"/>
          </a:p>
        </p:txBody>
      </p:sp>
      <p:grpSp>
        <p:nvGrpSpPr>
          <p:cNvPr id="4" name="Group 3"/>
          <p:cNvGrpSpPr/>
          <p:nvPr/>
        </p:nvGrpSpPr>
        <p:grpSpPr>
          <a:xfrm>
            <a:off x="9573797" y="1774766"/>
            <a:ext cx="2066544" cy="2506591"/>
            <a:chOff x="1028700" y="3429000"/>
            <a:chExt cx="2066544" cy="2506591"/>
          </a:xfrm>
        </p:grpSpPr>
        <p:sp>
          <p:nvSpPr>
            <p:cNvPr id="5" name="Rectangle 4"/>
            <p:cNvSpPr>
              <a:spLocks noChangeArrowheads="1"/>
            </p:cNvSpPr>
            <p:nvPr/>
          </p:nvSpPr>
          <p:spPr bwMode="auto">
            <a:xfrm>
              <a:off x="1028700" y="3429000"/>
              <a:ext cx="2066544" cy="533400"/>
            </a:xfrm>
            <a:prstGeom prst="rect">
              <a:avLst/>
            </a:prstGeom>
            <a:solidFill>
              <a:srgbClr val="0153A5"/>
            </a:solidFill>
            <a:ln w="9525" algn="ctr">
              <a:noFill/>
              <a:miter lim="800000"/>
              <a:headEnd/>
              <a:tailEnd/>
            </a:ln>
            <a:effectLst/>
          </p:spPr>
          <p:txBody>
            <a:bodyPr wrap="none" anchor="ctr"/>
            <a:lstStyle/>
            <a:p>
              <a:pPr algn="ctr">
                <a:defRPr/>
              </a:pP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Profile #1</a:t>
              </a:r>
            </a:p>
          </p:txBody>
        </p:sp>
        <p:sp>
          <p:nvSpPr>
            <p:cNvPr id="6" name="Rectangle 5"/>
            <p:cNvSpPr>
              <a:spLocks noChangeArrowheads="1"/>
            </p:cNvSpPr>
            <p:nvPr/>
          </p:nvSpPr>
          <p:spPr bwMode="auto">
            <a:xfrm>
              <a:off x="1028700" y="3962399"/>
              <a:ext cx="2057400" cy="1607127"/>
            </a:xfrm>
            <a:prstGeom prst="rect">
              <a:avLst/>
            </a:prstGeom>
            <a:solidFill>
              <a:schemeClr val="bg1">
                <a:lumMod val="95000"/>
              </a:schemeClr>
            </a:solidFill>
            <a:ln w="9525" algn="ctr">
              <a:solidFill>
                <a:schemeClr val="bg2">
                  <a:lumMod val="90000"/>
                </a:schemeClr>
              </a:solidFill>
              <a:miter lim="800000"/>
              <a:headEnd/>
              <a:tailEnd/>
            </a:ln>
            <a:effectLst/>
          </p:spPr>
          <p:txBody>
            <a:bodyPr wrap="none"/>
            <a:lstStyle/>
            <a:p>
              <a:pPr>
                <a:buFontTx/>
                <a:buChar char="•"/>
                <a:defRPr/>
              </a:pPr>
              <a:endPar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buFontTx/>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 Bus</a:t>
              </a:r>
            </a:p>
            <a:p>
              <a:pPr>
                <a:buFontTx/>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 Beach</a:t>
              </a:r>
            </a:p>
            <a:p>
              <a:pPr>
                <a:buFontTx/>
                <a:buChar char="•"/>
                <a:defRPr/>
              </a:pPr>
              <a:r>
                <a:rPr lang="en-US" dirty="0">
                  <a:solidFill>
                    <a:prstClr val="black"/>
                  </a:solidFill>
                  <a:latin typeface="Open Sans" panose="020B0606030504020204" pitchFamily="34" charset="0"/>
                  <a:ea typeface="Open Sans" panose="020B0606030504020204" pitchFamily="34" charset="0"/>
                  <a:cs typeface="Open Sans" panose="020B0606030504020204" pitchFamily="34" charset="0"/>
                </a:rPr>
                <a:t> 450 €</a:t>
              </a:r>
            </a:p>
          </p:txBody>
        </p:sp>
        <p:sp>
          <p:nvSpPr>
            <p:cNvPr id="7" name="Oval 6"/>
            <p:cNvSpPr>
              <a:spLocks noChangeArrowheads="1"/>
            </p:cNvSpPr>
            <p:nvPr/>
          </p:nvSpPr>
          <p:spPr bwMode="auto">
            <a:xfrm>
              <a:off x="1700645" y="5222082"/>
              <a:ext cx="713509" cy="713509"/>
            </a:xfrm>
            <a:prstGeom prst="ellipse">
              <a:avLst/>
            </a:prstGeom>
            <a:solidFill>
              <a:srgbClr val="0153A5"/>
            </a:solidFill>
            <a:ln w="28575" algn="ctr">
              <a:solidFill>
                <a:schemeClr val="bg1"/>
              </a:solidFill>
              <a:round/>
              <a:headEnd/>
              <a:tailEnd/>
            </a:ln>
            <a:effectLst/>
          </p:spPr>
          <p:txBody>
            <a:bodyPr wrap="none" anchor="ctr"/>
            <a:lstStyle/>
            <a:p>
              <a:pPr algn="ctr">
                <a:defRPr/>
              </a:pPr>
              <a:endPar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3030856570"/>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20000"/>
              </a:lnSpc>
            </a:pPr>
            <a:r>
              <a:rPr lang="en-US" dirty="0"/>
              <a:t>Stage 3: Exploit the results</a:t>
            </a:r>
          </a:p>
        </p:txBody>
      </p:sp>
      <p:sp>
        <p:nvSpPr>
          <p:cNvPr id="3" name="Content Placeholder 2"/>
          <p:cNvSpPr>
            <a:spLocks noGrp="1"/>
          </p:cNvSpPr>
          <p:nvPr>
            <p:ph idx="1"/>
          </p:nvPr>
        </p:nvSpPr>
        <p:spPr>
          <a:xfrm>
            <a:off x="115747" y="685800"/>
            <a:ext cx="11988800" cy="6172200"/>
          </a:xfrm>
        </p:spPr>
        <p:txBody>
          <a:bodyPr>
            <a:normAutofit/>
          </a:bodyPr>
          <a:lstStyle/>
          <a:p>
            <a:pPr>
              <a:lnSpc>
                <a:spcPct val="100000"/>
              </a:lnSpc>
              <a:spcBef>
                <a:spcPts val="600"/>
              </a:spcBef>
              <a:spcAft>
                <a:spcPts val="600"/>
              </a:spcAft>
            </a:pPr>
            <a:r>
              <a:rPr lang="en-US" b="1" dirty="0">
                <a:sym typeface="Wingdings 3" pitchFamily="18" charset="2"/>
              </a:rPr>
              <a:t>From preferences to choices: choice rule</a:t>
            </a:r>
          </a:p>
          <a:p>
            <a:pPr lvl="1">
              <a:lnSpc>
                <a:spcPct val="100000"/>
              </a:lnSpc>
              <a:spcBef>
                <a:spcPts val="600"/>
              </a:spcBef>
              <a:spcAft>
                <a:spcPts val="600"/>
              </a:spcAft>
              <a:buFont typeface="Open Sans" panose="020B0606030504020204" pitchFamily="34" charset="0"/>
              <a:buChar char="–"/>
            </a:pPr>
            <a:r>
              <a:rPr lang="en-US" sz="2000" dirty="0">
                <a:sym typeface="Wingdings 3" pitchFamily="18" charset="2"/>
              </a:rPr>
              <a:t>What choice rule? (first-choice, share of preferences, etc.)</a:t>
            </a:r>
          </a:p>
          <a:p>
            <a:pPr lvl="1">
              <a:lnSpc>
                <a:spcPct val="100000"/>
              </a:lnSpc>
              <a:spcBef>
                <a:spcPts val="600"/>
              </a:spcBef>
              <a:spcAft>
                <a:spcPts val="600"/>
              </a:spcAft>
              <a:buFont typeface="Open Sans" panose="020B0606030504020204" pitchFamily="34" charset="0"/>
              <a:buChar char="–"/>
            </a:pPr>
            <a:r>
              <a:rPr lang="en-US" sz="2000" dirty="0">
                <a:sym typeface="Wingdings 3" pitchFamily="18" charset="2"/>
              </a:rPr>
              <a:t>Do you have market shares to estimate alpha-rule? (</a:t>
            </a:r>
            <a:r>
              <a:rPr lang="en-US" sz="2000" i="1" dirty="0">
                <a:sym typeface="Wingdings 3" pitchFamily="18" charset="2"/>
              </a:rPr>
              <a:t>advanced</a:t>
            </a:r>
            <a:r>
              <a:rPr lang="en-US" sz="2000" dirty="0">
                <a:sym typeface="Wingdings 3" pitchFamily="18" charset="2"/>
              </a:rPr>
              <a:t>)</a:t>
            </a:r>
            <a:endParaRPr lang="en-US" sz="2800" dirty="0">
              <a:solidFill>
                <a:srgbClr val="009900"/>
              </a:solidFill>
              <a:sym typeface="Wingdings 3" pitchFamily="18" charset="2"/>
            </a:endParaRPr>
          </a:p>
          <a:p>
            <a:pPr>
              <a:lnSpc>
                <a:spcPct val="100000"/>
              </a:lnSpc>
              <a:spcBef>
                <a:spcPts val="600"/>
              </a:spcBef>
              <a:spcAft>
                <a:spcPts val="600"/>
              </a:spcAft>
            </a:pPr>
            <a:r>
              <a:rPr lang="en-US" b="1" dirty="0">
                <a:sym typeface="Wingdings 3" pitchFamily="18" charset="2"/>
              </a:rPr>
              <a:t>Run simulations (market shares, new products)</a:t>
            </a:r>
          </a:p>
          <a:p>
            <a:pPr lvl="1">
              <a:lnSpc>
                <a:spcPct val="100000"/>
              </a:lnSpc>
              <a:spcBef>
                <a:spcPts val="600"/>
              </a:spcBef>
              <a:spcAft>
                <a:spcPts val="600"/>
              </a:spcAft>
              <a:buFont typeface="Open Sans" panose="020B0606030504020204" pitchFamily="34" charset="0"/>
              <a:buChar char="–"/>
            </a:pPr>
            <a:r>
              <a:rPr lang="en-US" sz="2000" dirty="0">
                <a:sym typeface="Wingdings 3" pitchFamily="18" charset="2"/>
              </a:rPr>
              <a:t>Replicate the existing market</a:t>
            </a:r>
          </a:p>
          <a:p>
            <a:pPr lvl="1">
              <a:lnSpc>
                <a:spcPct val="100000"/>
              </a:lnSpc>
              <a:spcBef>
                <a:spcPts val="600"/>
              </a:spcBef>
              <a:spcAft>
                <a:spcPts val="600"/>
              </a:spcAft>
              <a:buFont typeface="Open Sans" panose="020B0606030504020204" pitchFamily="34" charset="0"/>
              <a:buChar char="–"/>
            </a:pPr>
            <a:r>
              <a:rPr lang="en-US" sz="2000" dirty="0">
                <a:sym typeface="Wingdings 3" pitchFamily="18" charset="2"/>
              </a:rPr>
              <a:t>Select scenarios (n</a:t>
            </a:r>
            <a:r>
              <a:rPr lang="en-GB" sz="2000" dirty="0" err="1">
                <a:sym typeface="Wingdings 3" pitchFamily="18" charset="2"/>
              </a:rPr>
              <a:t>ew</a:t>
            </a:r>
            <a:r>
              <a:rPr lang="en-GB" sz="2000" dirty="0">
                <a:sym typeface="Wingdings 3" pitchFamily="18" charset="2"/>
              </a:rPr>
              <a:t> product, new entrant, changes)</a:t>
            </a:r>
          </a:p>
          <a:p>
            <a:pPr lvl="1">
              <a:lnSpc>
                <a:spcPct val="100000"/>
              </a:lnSpc>
              <a:spcBef>
                <a:spcPts val="600"/>
              </a:spcBef>
              <a:spcAft>
                <a:spcPts val="600"/>
              </a:spcAft>
              <a:buFont typeface="Open Sans" panose="020B0606030504020204" pitchFamily="34" charset="0"/>
              <a:buChar char="–"/>
            </a:pPr>
            <a:r>
              <a:rPr lang="en-GB" sz="2000" dirty="0">
                <a:sym typeface="Wingdings 3" pitchFamily="18" charset="2"/>
              </a:rPr>
              <a:t>Run simulations</a:t>
            </a:r>
            <a:endParaRPr lang="en-US" sz="2800" b="1" dirty="0">
              <a:sym typeface="Wingdings 3" pitchFamily="18" charset="2"/>
            </a:endParaRPr>
          </a:p>
          <a:p>
            <a:pPr>
              <a:lnSpc>
                <a:spcPct val="100000"/>
              </a:lnSpc>
              <a:spcBef>
                <a:spcPts val="600"/>
              </a:spcBef>
              <a:spcAft>
                <a:spcPts val="600"/>
              </a:spcAft>
            </a:pPr>
            <a:r>
              <a:rPr lang="en-US" b="1" dirty="0">
                <a:sym typeface="Wingdings 3" pitchFamily="18" charset="2"/>
              </a:rPr>
              <a:t>Segment customers based on preferences</a:t>
            </a:r>
            <a:endParaRPr lang="en-GB" b="1" dirty="0">
              <a:sym typeface="Wingdings 3" pitchFamily="18" charset="2"/>
            </a:endParaRPr>
          </a:p>
          <a:p>
            <a:pPr lvl="1">
              <a:lnSpc>
                <a:spcPct val="100000"/>
              </a:lnSpc>
              <a:spcBef>
                <a:spcPts val="600"/>
              </a:spcBef>
              <a:spcAft>
                <a:spcPts val="600"/>
              </a:spcAft>
              <a:buFont typeface="Open Sans" panose="020B0606030504020204" pitchFamily="34" charset="0"/>
              <a:buChar char="–"/>
            </a:pPr>
            <a:r>
              <a:rPr lang="en-US" sz="2000" dirty="0">
                <a:sym typeface="Wingdings 3" pitchFamily="18" charset="2"/>
              </a:rPr>
              <a:t>Preferences are heterogeneous in the population</a:t>
            </a:r>
          </a:p>
          <a:p>
            <a:pPr lvl="1">
              <a:lnSpc>
                <a:spcPct val="100000"/>
              </a:lnSpc>
              <a:spcBef>
                <a:spcPts val="600"/>
              </a:spcBef>
              <a:spcAft>
                <a:spcPts val="600"/>
              </a:spcAft>
              <a:buFont typeface="Open Sans" panose="020B0606030504020204" pitchFamily="34" charset="0"/>
              <a:buChar char="–"/>
            </a:pPr>
            <a:r>
              <a:rPr lang="en-US" sz="2000" dirty="0">
                <a:sym typeface="Wingdings 3" pitchFamily="18" charset="2"/>
              </a:rPr>
              <a:t>Regrouping similar customers might lead to great insights</a:t>
            </a:r>
          </a:p>
          <a:p>
            <a:pPr lvl="1">
              <a:lnSpc>
                <a:spcPct val="100000"/>
              </a:lnSpc>
              <a:spcBef>
                <a:spcPts val="600"/>
              </a:spcBef>
              <a:spcAft>
                <a:spcPts val="600"/>
              </a:spcAft>
              <a:buFont typeface="Open Sans" panose="020B0606030504020204" pitchFamily="34" charset="0"/>
              <a:buChar char="–"/>
            </a:pPr>
            <a:r>
              <a:rPr lang="en-US" dirty="0">
                <a:solidFill>
                  <a:srgbClr val="C00000"/>
                </a:solidFill>
                <a:sym typeface="Wingdings 3" pitchFamily="18" charset="2"/>
              </a:rPr>
              <a:t>A new offering might have low global market shares (why?)</a:t>
            </a:r>
            <a:r>
              <a:rPr lang="en-US" sz="2000" dirty="0">
                <a:sym typeface="Wingdings 3" pitchFamily="18" charset="2"/>
              </a:rPr>
              <a:t>, but dominate a specific niche or segment (e.g., those who hate flying)</a:t>
            </a:r>
            <a:endParaRPr lang="en-US" sz="2000" dirty="0"/>
          </a:p>
        </p:txBody>
      </p:sp>
    </p:spTree>
    <p:extLst>
      <p:ext uri="{BB962C8B-B14F-4D97-AF65-F5344CB8AC3E}">
        <p14:creationId xmlns:p14="http://schemas.microsoft.com/office/powerpoint/2010/main" val="3754548083"/>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Other Issues That Can Be Addressed</a:t>
            </a:r>
            <a:endParaRPr lang="en-US" dirty="0"/>
          </a:p>
        </p:txBody>
      </p:sp>
      <p:sp>
        <p:nvSpPr>
          <p:cNvPr id="3" name="Content Placeholder 2"/>
          <p:cNvSpPr>
            <a:spLocks noGrp="1"/>
          </p:cNvSpPr>
          <p:nvPr>
            <p:ph idx="1"/>
          </p:nvPr>
        </p:nvSpPr>
        <p:spPr>
          <a:xfrm>
            <a:off x="104172" y="685800"/>
            <a:ext cx="11681428" cy="5486400"/>
          </a:xfrm>
        </p:spPr>
        <p:txBody>
          <a:bodyPr/>
          <a:lstStyle/>
          <a:p>
            <a:r>
              <a:rPr lang="en-US" altLang="en-US" sz="3200" dirty="0">
                <a:solidFill>
                  <a:srgbClr val="FF0000"/>
                </a:solidFill>
              </a:rPr>
              <a:t>Revenue/profit/market share </a:t>
            </a:r>
            <a:r>
              <a:rPr lang="en-US" altLang="en-US" sz="3200" dirty="0"/>
              <a:t>potential of a new product</a:t>
            </a:r>
          </a:p>
          <a:p>
            <a:r>
              <a:rPr lang="en-US" altLang="en-US" sz="3200" dirty="0"/>
              <a:t>Find </a:t>
            </a:r>
            <a:r>
              <a:rPr lang="en-US" altLang="en-US" sz="3200" dirty="0">
                <a:solidFill>
                  <a:srgbClr val="FF0000"/>
                </a:solidFill>
              </a:rPr>
              <a:t>an optimal product </a:t>
            </a:r>
            <a:r>
              <a:rPr lang="en-US" altLang="en-US" sz="3200" dirty="0"/>
              <a:t>by segment </a:t>
            </a:r>
          </a:p>
          <a:p>
            <a:r>
              <a:rPr lang="en-US" altLang="en-US" sz="3200" dirty="0"/>
              <a:t>Assess (</a:t>
            </a:r>
            <a:r>
              <a:rPr lang="en-US" altLang="en-US" sz="4000" dirty="0">
                <a:solidFill>
                  <a:srgbClr val="C00000"/>
                </a:solidFill>
              </a:rPr>
              <a:t>but don't be afraid</a:t>
            </a:r>
            <a:r>
              <a:rPr lang="en-US" altLang="en-US" sz="3200" dirty="0"/>
              <a:t>) </a:t>
            </a:r>
            <a:r>
              <a:rPr lang="en-US" altLang="en-US" sz="3600" dirty="0">
                <a:solidFill>
                  <a:srgbClr val="C00000"/>
                </a:solidFill>
              </a:rPr>
              <a:t>cannibalization</a:t>
            </a:r>
            <a:r>
              <a:rPr lang="en-US" altLang="en-US" sz="3200" dirty="0"/>
              <a:t> potential of new product to your own products!</a:t>
            </a:r>
            <a:endParaRPr lang="en-US" sz="3200" dirty="0"/>
          </a:p>
        </p:txBody>
      </p:sp>
    </p:spTree>
    <p:extLst>
      <p:ext uri="{BB962C8B-B14F-4D97-AF65-F5344CB8AC3E}">
        <p14:creationId xmlns:p14="http://schemas.microsoft.com/office/powerpoint/2010/main" val="791365758"/>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1955464" cy="532434"/>
          </a:xfrm>
        </p:spPr>
        <p:txBody>
          <a:bodyPr/>
          <a:lstStyle/>
          <a:p>
            <a:r>
              <a:rPr lang="en-US" altLang="en-US" dirty="0"/>
              <a:t>Kirin Case Issues Explored </a:t>
            </a:r>
            <a:r>
              <a:rPr lang="en-US" altLang="en-US" dirty="0" err="1"/>
              <a:t>Enginius</a:t>
            </a:r>
            <a:endParaRPr lang="en-US" dirty="0"/>
          </a:p>
        </p:txBody>
      </p:sp>
      <p:pic>
        <p:nvPicPr>
          <p:cNvPr id="6"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205120" y="919347"/>
            <a:ext cx="1475629" cy="5364529"/>
          </a:xfrm>
        </p:spPr>
      </p:pic>
      <p:sp>
        <p:nvSpPr>
          <p:cNvPr id="5" name="Content Placeholder 4"/>
          <p:cNvSpPr>
            <a:spLocks noGrp="1"/>
          </p:cNvSpPr>
          <p:nvPr>
            <p:ph sz="half" idx="2"/>
          </p:nvPr>
        </p:nvSpPr>
        <p:spPr>
          <a:xfrm>
            <a:off x="4730714" y="1253331"/>
            <a:ext cx="7052314" cy="4753930"/>
          </a:xfrm>
        </p:spPr>
        <p:txBody>
          <a:bodyPr>
            <a:normAutofit/>
          </a:bodyPr>
          <a:lstStyle/>
          <a:p>
            <a:pPr lvl="0" eaLnBrk="0" fontAlgn="base" hangingPunct="0">
              <a:lnSpc>
                <a:spcPct val="95000"/>
              </a:lnSpc>
              <a:spcBef>
                <a:spcPct val="0"/>
              </a:spcBef>
              <a:spcAft>
                <a:spcPct val="50000"/>
              </a:spcAft>
              <a:buClr>
                <a:schemeClr val="tx1"/>
              </a:buClr>
              <a:buSzPct val="90000"/>
              <a:defRPr/>
            </a:pPr>
            <a:r>
              <a:rPr lang="en-US" altLang="en-US" sz="2800" dirty="0"/>
              <a:t>Market segments</a:t>
            </a:r>
          </a:p>
          <a:p>
            <a:pPr lvl="0" eaLnBrk="0" fontAlgn="base" hangingPunct="0">
              <a:lnSpc>
                <a:spcPct val="95000"/>
              </a:lnSpc>
              <a:spcBef>
                <a:spcPct val="0"/>
              </a:spcBef>
              <a:spcAft>
                <a:spcPct val="50000"/>
              </a:spcAft>
              <a:buClr>
                <a:schemeClr val="tx1"/>
              </a:buClr>
              <a:buSzPct val="90000"/>
              <a:defRPr/>
            </a:pPr>
            <a:r>
              <a:rPr lang="en-US" altLang="en-US" sz="2800" dirty="0"/>
              <a:t>Targeting</a:t>
            </a:r>
          </a:p>
          <a:p>
            <a:pPr lvl="0" eaLnBrk="0" fontAlgn="base" hangingPunct="0">
              <a:lnSpc>
                <a:spcPct val="95000"/>
              </a:lnSpc>
              <a:spcBef>
                <a:spcPct val="0"/>
              </a:spcBef>
              <a:spcAft>
                <a:spcPct val="50000"/>
              </a:spcAft>
              <a:buClr>
                <a:schemeClr val="tx1"/>
              </a:buClr>
              <a:buSzPct val="90000"/>
              <a:defRPr/>
            </a:pPr>
            <a:r>
              <a:rPr lang="en-US" altLang="en-US" sz="2800" dirty="0"/>
              <a:t>Product design</a:t>
            </a:r>
          </a:p>
          <a:p>
            <a:pPr lvl="0" eaLnBrk="0" fontAlgn="base" hangingPunct="0">
              <a:lnSpc>
                <a:spcPct val="95000"/>
              </a:lnSpc>
              <a:spcBef>
                <a:spcPct val="0"/>
              </a:spcBef>
              <a:spcAft>
                <a:spcPct val="50000"/>
              </a:spcAft>
              <a:buClr>
                <a:schemeClr val="tx1"/>
              </a:buClr>
              <a:buSzPct val="90000"/>
              <a:defRPr/>
            </a:pPr>
            <a:r>
              <a:rPr lang="en-US" altLang="en-US" sz="2800" dirty="0"/>
              <a:t>Simulation of market outcomes</a:t>
            </a:r>
          </a:p>
          <a:p>
            <a:pPr marL="920750" lvl="1" indent="-342900" eaLnBrk="0" fontAlgn="base" hangingPunct="0">
              <a:lnSpc>
                <a:spcPct val="95000"/>
              </a:lnSpc>
              <a:spcBef>
                <a:spcPct val="0"/>
              </a:spcBef>
              <a:spcAft>
                <a:spcPct val="50000"/>
              </a:spcAft>
              <a:buClr>
                <a:schemeClr val="tx1"/>
              </a:buClr>
              <a:buSzPct val="90000"/>
              <a:buFont typeface="Open Sans" panose="020B0606030504020204" pitchFamily="34" charset="0"/>
              <a:buChar char="–"/>
              <a:defRPr/>
            </a:pPr>
            <a:r>
              <a:rPr lang="en-US" altLang="en-US" dirty="0"/>
              <a:t>Choice rule</a:t>
            </a:r>
          </a:p>
          <a:p>
            <a:pPr marL="920750" lvl="1" indent="-342900" eaLnBrk="0" fontAlgn="base" hangingPunct="0">
              <a:lnSpc>
                <a:spcPct val="95000"/>
              </a:lnSpc>
              <a:spcBef>
                <a:spcPct val="0"/>
              </a:spcBef>
              <a:spcAft>
                <a:spcPct val="50000"/>
              </a:spcAft>
              <a:buClr>
                <a:schemeClr val="tx1"/>
              </a:buClr>
              <a:buSzPct val="90000"/>
              <a:buFont typeface="Open Sans" panose="020B0606030504020204" pitchFamily="34" charset="0"/>
              <a:buChar char="–"/>
              <a:defRPr/>
            </a:pPr>
            <a:r>
              <a:rPr lang="en-US" altLang="en-US" dirty="0"/>
              <a:t>Profit/market share</a:t>
            </a:r>
          </a:p>
          <a:p>
            <a:pPr marL="920750" lvl="1" indent="-342900" eaLnBrk="0" fontAlgn="base" hangingPunct="0">
              <a:lnSpc>
                <a:spcPct val="95000"/>
              </a:lnSpc>
              <a:spcBef>
                <a:spcPct val="0"/>
              </a:spcBef>
              <a:spcAft>
                <a:spcPct val="50000"/>
              </a:spcAft>
              <a:buClr>
                <a:schemeClr val="tx1"/>
              </a:buClr>
              <a:buSzPct val="90000"/>
              <a:buFont typeface="Open Sans" panose="020B0606030504020204" pitchFamily="34" charset="0"/>
              <a:buChar char="–"/>
              <a:defRPr/>
            </a:pPr>
            <a:r>
              <a:rPr lang="en-US" altLang="en-US" dirty="0"/>
              <a:t>Cannibalization</a:t>
            </a:r>
          </a:p>
          <a:p>
            <a:pPr marL="920750" lvl="1" indent="-342900" eaLnBrk="0" fontAlgn="base" hangingPunct="0">
              <a:lnSpc>
                <a:spcPct val="95000"/>
              </a:lnSpc>
              <a:spcBef>
                <a:spcPct val="0"/>
              </a:spcBef>
              <a:spcAft>
                <a:spcPct val="50000"/>
              </a:spcAft>
              <a:buClr>
                <a:schemeClr val="tx1"/>
              </a:buClr>
              <a:buSzPct val="90000"/>
              <a:buFont typeface="Open Sans" panose="020B0606030504020204" pitchFamily="34" charset="0"/>
              <a:buChar char="–"/>
              <a:defRPr/>
            </a:pPr>
            <a:r>
              <a:rPr lang="en-US" altLang="en-US" dirty="0"/>
              <a:t>Adjustments for awareness/distribution</a:t>
            </a:r>
            <a:endParaRPr lang="en-US" dirty="0"/>
          </a:p>
        </p:txBody>
      </p:sp>
    </p:spTree>
    <p:extLst>
      <p:ext uri="{BB962C8B-B14F-4D97-AF65-F5344CB8AC3E}">
        <p14:creationId xmlns:p14="http://schemas.microsoft.com/office/powerpoint/2010/main" val="1879628473"/>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Example of Adjustments for Awareness and Availability</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256729628"/>
              </p:ext>
            </p:extLst>
          </p:nvPr>
        </p:nvGraphicFramePr>
        <p:xfrm>
          <a:off x="474322" y="1143000"/>
          <a:ext cx="9456755" cy="4526280"/>
        </p:xfrm>
        <a:graphic>
          <a:graphicData uri="http://schemas.openxmlformats.org/drawingml/2006/table">
            <a:tbl>
              <a:tblPr firstRow="1" bandRow="1">
                <a:tableStyleId>{5C22544A-7EE6-4342-B048-85BDC9FD1C3A}</a:tableStyleId>
              </a:tblPr>
              <a:tblGrid>
                <a:gridCol w="1748017">
                  <a:extLst>
                    <a:ext uri="{9D8B030D-6E8A-4147-A177-3AD203B41FA5}">
                      <a16:colId xmlns:a16="http://schemas.microsoft.com/office/drawing/2014/main" val="20000"/>
                    </a:ext>
                  </a:extLst>
                </a:gridCol>
                <a:gridCol w="1782502">
                  <a:extLst>
                    <a:ext uri="{9D8B030D-6E8A-4147-A177-3AD203B41FA5}">
                      <a16:colId xmlns:a16="http://schemas.microsoft.com/office/drawing/2014/main" val="20001"/>
                    </a:ext>
                  </a:extLst>
                </a:gridCol>
                <a:gridCol w="2592729">
                  <a:extLst>
                    <a:ext uri="{9D8B030D-6E8A-4147-A177-3AD203B41FA5}">
                      <a16:colId xmlns:a16="http://schemas.microsoft.com/office/drawing/2014/main" val="20002"/>
                    </a:ext>
                  </a:extLst>
                </a:gridCol>
                <a:gridCol w="1442156">
                  <a:extLst>
                    <a:ext uri="{9D8B030D-6E8A-4147-A177-3AD203B41FA5}">
                      <a16:colId xmlns:a16="http://schemas.microsoft.com/office/drawing/2014/main" val="20003"/>
                    </a:ext>
                  </a:extLst>
                </a:gridCol>
                <a:gridCol w="1891351">
                  <a:extLst>
                    <a:ext uri="{9D8B030D-6E8A-4147-A177-3AD203B41FA5}">
                      <a16:colId xmlns:a16="http://schemas.microsoft.com/office/drawing/2014/main" val="20004"/>
                    </a:ext>
                  </a:extLst>
                </a:gridCol>
              </a:tblGrid>
              <a:tr h="1164447">
                <a:tc>
                  <a:txBody>
                    <a:bodyPr/>
                    <a:lstStyle/>
                    <a:p>
                      <a:pPr marL="0" marR="0" algn="ctr">
                        <a:spcBef>
                          <a:spcPts val="0"/>
                        </a:spcBef>
                        <a:spcAft>
                          <a:spcPts val="0"/>
                        </a:spcAft>
                      </a:pPr>
                      <a:r>
                        <a:rPr lang="en-US" sz="1800" b="1" dirty="0">
                          <a:effectLst/>
                          <a:latin typeface="Open Sans" panose="020B0606030504020204" pitchFamily="34" charset="0"/>
                          <a:ea typeface="Open Sans" panose="020B0606030504020204" pitchFamily="34" charset="0"/>
                          <a:cs typeface="Open Sans" panose="020B0606030504020204" pitchFamily="34" charset="0"/>
                        </a:rPr>
                        <a:t>Brand name </a:t>
                      </a:r>
                      <a:endParaRPr lang="en-US" sz="1800" dirty="0">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solidFill>
                      <a:srgbClr val="0153A5"/>
                    </a:solidFill>
                  </a:tcPr>
                </a:tc>
                <a:tc>
                  <a:txBody>
                    <a:bodyPr/>
                    <a:lstStyle/>
                    <a:p>
                      <a:pPr marL="0" marR="0" algn="ctr">
                        <a:spcBef>
                          <a:spcPts val="0"/>
                        </a:spcBef>
                        <a:spcAft>
                          <a:spcPts val="0"/>
                        </a:spcAft>
                      </a:pPr>
                      <a:r>
                        <a:rPr lang="en-US" sz="1800" b="1" dirty="0">
                          <a:effectLst/>
                          <a:latin typeface="Open Sans" panose="020B0606030504020204" pitchFamily="34" charset="0"/>
                          <a:ea typeface="Open Sans" panose="020B0606030504020204" pitchFamily="34" charset="0"/>
                          <a:cs typeface="Open Sans" panose="020B0606030504020204" pitchFamily="34" charset="0"/>
                        </a:rPr>
                        <a:t>Computed Market share</a:t>
                      </a:r>
                      <a:endParaRPr lang="en-US" sz="1800" dirty="0">
                        <a:effectLst/>
                        <a:latin typeface="Open Sans" panose="020B0606030504020204" pitchFamily="34" charset="0"/>
                        <a:ea typeface="Open Sans" panose="020B0606030504020204" pitchFamily="34" charset="0"/>
                        <a:cs typeface="Open Sans" panose="020B0606030504020204" pitchFamily="34" charset="0"/>
                      </a:endParaRPr>
                    </a:p>
                    <a:p>
                      <a:pPr marL="0" marR="0" algn="ctr">
                        <a:spcBef>
                          <a:spcPts val="0"/>
                        </a:spcBef>
                        <a:spcAft>
                          <a:spcPts val="0"/>
                        </a:spcAft>
                      </a:pPr>
                      <a:r>
                        <a:rPr lang="en-US" sz="1800" b="1" dirty="0">
                          <a:effectLst/>
                          <a:latin typeface="Open Sans" panose="020B0606030504020204" pitchFamily="34" charset="0"/>
                          <a:ea typeface="Open Sans" panose="020B0606030504020204" pitchFamily="34" charset="0"/>
                          <a:cs typeface="Open Sans" panose="020B0606030504020204" pitchFamily="34" charset="0"/>
                        </a:rPr>
                        <a:t>(a)</a:t>
                      </a:r>
                      <a:endParaRPr lang="en-US" sz="1800" dirty="0">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solidFill>
                      <a:srgbClr val="0153A5"/>
                    </a:solidFill>
                  </a:tcPr>
                </a:tc>
                <a:tc>
                  <a:txBody>
                    <a:bodyPr/>
                    <a:lstStyle/>
                    <a:p>
                      <a:pPr marL="0" marR="0" algn="ctr">
                        <a:spcBef>
                          <a:spcPts val="0"/>
                        </a:spcBef>
                        <a:spcAft>
                          <a:spcPts val="0"/>
                        </a:spcAft>
                      </a:pPr>
                      <a:r>
                        <a:rPr lang="en-US" sz="1800" b="1" dirty="0">
                          <a:effectLst/>
                          <a:latin typeface="Open Sans" panose="020B0606030504020204" pitchFamily="34" charset="0"/>
                          <a:ea typeface="Open Sans" panose="020B0606030504020204" pitchFamily="34" charset="0"/>
                          <a:cs typeface="Open Sans" panose="020B0606030504020204" pitchFamily="34" charset="0"/>
                        </a:rPr>
                        <a:t>Awareness X availability from case Exhibit</a:t>
                      </a:r>
                      <a:endParaRPr lang="en-US" sz="1800" dirty="0">
                        <a:effectLst/>
                        <a:latin typeface="Open Sans" panose="020B0606030504020204" pitchFamily="34" charset="0"/>
                        <a:ea typeface="Open Sans" panose="020B0606030504020204" pitchFamily="34" charset="0"/>
                        <a:cs typeface="Open Sans" panose="020B0606030504020204" pitchFamily="34" charset="0"/>
                      </a:endParaRPr>
                    </a:p>
                    <a:p>
                      <a:pPr marL="0" marR="0" algn="ctr">
                        <a:spcBef>
                          <a:spcPts val="0"/>
                        </a:spcBef>
                        <a:spcAft>
                          <a:spcPts val="0"/>
                        </a:spcAft>
                      </a:pPr>
                      <a:r>
                        <a:rPr lang="en-US" sz="1800" b="1" dirty="0">
                          <a:effectLst/>
                          <a:latin typeface="Open Sans" panose="020B0606030504020204" pitchFamily="34" charset="0"/>
                          <a:ea typeface="Open Sans" panose="020B0606030504020204" pitchFamily="34" charset="0"/>
                          <a:cs typeface="Open Sans" panose="020B0606030504020204" pitchFamily="34" charset="0"/>
                        </a:rPr>
                        <a:t>(b)</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solidFill>
                      <a:srgbClr val="0153A5"/>
                    </a:solidFill>
                  </a:tcPr>
                </a:tc>
                <a:tc>
                  <a:txBody>
                    <a:bodyPr/>
                    <a:lstStyle/>
                    <a:p>
                      <a:pPr marL="0" marR="0" algn="ctr">
                        <a:spcBef>
                          <a:spcPts val="0"/>
                        </a:spcBef>
                        <a:spcAft>
                          <a:spcPts val="0"/>
                        </a:spcAft>
                      </a:pPr>
                      <a:r>
                        <a:rPr lang="en-US" sz="1800" b="1" dirty="0">
                          <a:effectLst/>
                          <a:latin typeface="Open Sans" panose="020B0606030504020204" pitchFamily="34" charset="0"/>
                          <a:ea typeface="Open Sans" panose="020B0606030504020204" pitchFamily="34" charset="0"/>
                          <a:cs typeface="Open Sans" panose="020B0606030504020204" pitchFamily="34" charset="0"/>
                        </a:rPr>
                        <a:t>(a)*(b)</a:t>
                      </a:r>
                      <a:endParaRPr lang="en-US" sz="1800" dirty="0">
                        <a:effectLst/>
                        <a:latin typeface="Open Sans" panose="020B0606030504020204" pitchFamily="34" charset="0"/>
                        <a:ea typeface="Open Sans" panose="020B0606030504020204" pitchFamily="34" charset="0"/>
                        <a:cs typeface="Open Sans" panose="020B0606030504020204" pitchFamily="34" charset="0"/>
                      </a:endParaRPr>
                    </a:p>
                    <a:p>
                      <a:pPr marL="0" marR="0" algn="ctr">
                        <a:spcBef>
                          <a:spcPts val="0"/>
                        </a:spcBef>
                        <a:spcAft>
                          <a:spcPts val="0"/>
                        </a:spcAft>
                      </a:pPr>
                      <a:r>
                        <a:rPr lang="en-US" sz="1800" b="1" dirty="0">
                          <a:effectLst/>
                          <a:latin typeface="Open Sans" panose="020B0606030504020204" pitchFamily="34" charset="0"/>
                          <a:ea typeface="Open Sans" panose="020B0606030504020204" pitchFamily="34" charset="0"/>
                          <a:cs typeface="Open Sans" panose="020B0606030504020204" pitchFamily="34" charset="0"/>
                        </a:rPr>
                        <a:t> </a:t>
                      </a:r>
                      <a:endParaRPr lang="en-US" sz="1800" dirty="0">
                        <a:effectLst/>
                        <a:latin typeface="Open Sans" panose="020B0606030504020204" pitchFamily="34" charset="0"/>
                        <a:ea typeface="Open Sans" panose="020B0606030504020204" pitchFamily="34" charset="0"/>
                        <a:cs typeface="Open Sans" panose="020B0606030504020204" pitchFamily="34" charset="0"/>
                      </a:endParaRPr>
                    </a:p>
                    <a:p>
                      <a:pPr marL="0" marR="0" algn="ctr">
                        <a:spcBef>
                          <a:spcPts val="0"/>
                        </a:spcBef>
                        <a:spcAft>
                          <a:spcPts val="0"/>
                        </a:spcAft>
                      </a:pPr>
                      <a:r>
                        <a:rPr lang="en-US" sz="1800" b="1" dirty="0">
                          <a:effectLst/>
                          <a:latin typeface="Open Sans" panose="020B0606030504020204" pitchFamily="34" charset="0"/>
                          <a:ea typeface="Open Sans" panose="020B0606030504020204" pitchFamily="34" charset="0"/>
                          <a:cs typeface="Open Sans" panose="020B0606030504020204" pitchFamily="34" charset="0"/>
                        </a:rPr>
                        <a:t>(c)</a:t>
                      </a:r>
                      <a:endParaRPr lang="en-US" sz="1800" dirty="0">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solidFill>
                      <a:srgbClr val="0153A5"/>
                    </a:solidFill>
                  </a:tcPr>
                </a:tc>
                <a:tc>
                  <a:txBody>
                    <a:bodyPr/>
                    <a:lstStyle/>
                    <a:p>
                      <a:pPr marL="0" marR="0" algn="ctr">
                        <a:spcBef>
                          <a:spcPts val="0"/>
                        </a:spcBef>
                        <a:spcAft>
                          <a:spcPts val="0"/>
                        </a:spcAft>
                      </a:pPr>
                      <a:r>
                        <a:rPr lang="en-US" sz="1800" b="1" dirty="0">
                          <a:effectLst/>
                          <a:latin typeface="Open Sans" panose="020B0606030504020204" pitchFamily="34" charset="0"/>
                          <a:ea typeface="Open Sans" panose="020B0606030504020204" pitchFamily="34" charset="0"/>
                          <a:cs typeface="Open Sans" panose="020B0606030504020204" pitchFamily="34" charset="0"/>
                        </a:rPr>
                        <a:t>Normalized market share</a:t>
                      </a:r>
                      <a:endParaRPr lang="en-US" sz="1800" dirty="0">
                        <a:effectLst/>
                        <a:latin typeface="Open Sans" panose="020B0606030504020204" pitchFamily="34" charset="0"/>
                        <a:ea typeface="Open Sans" panose="020B0606030504020204" pitchFamily="34" charset="0"/>
                        <a:cs typeface="Open Sans" panose="020B0606030504020204" pitchFamily="34" charset="0"/>
                      </a:endParaRPr>
                    </a:p>
                    <a:p>
                      <a:pPr marL="0" marR="0" algn="ctr">
                        <a:spcBef>
                          <a:spcPts val="0"/>
                        </a:spcBef>
                        <a:spcAft>
                          <a:spcPts val="0"/>
                        </a:spcAft>
                      </a:pPr>
                      <a:r>
                        <a:rPr lang="en-US" sz="1800" b="1" dirty="0">
                          <a:effectLst/>
                          <a:latin typeface="Open Sans" panose="020B0606030504020204" pitchFamily="34" charset="0"/>
                          <a:ea typeface="Open Sans" panose="020B0606030504020204" pitchFamily="34" charset="0"/>
                          <a:cs typeface="Open Sans" panose="020B0606030504020204" pitchFamily="34" charset="0"/>
                        </a:rPr>
                        <a:t>(c)/42.9</a:t>
                      </a:r>
                      <a:endParaRPr lang="en-US" sz="1800" dirty="0">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solidFill>
                      <a:srgbClr val="0153A5"/>
                    </a:solidFill>
                  </a:tcPr>
                </a:tc>
                <a:extLst>
                  <a:ext uri="{0D108BD9-81ED-4DB2-BD59-A6C34878D82A}">
                    <a16:rowId xmlns:a16="http://schemas.microsoft.com/office/drawing/2014/main" val="10000"/>
                  </a:ext>
                </a:extLst>
              </a:tr>
              <a:tr h="370840">
                <a:tc>
                  <a:txBody>
                    <a:bodyPr/>
                    <a:lstStyle/>
                    <a:p>
                      <a:pPr marL="0" marR="0">
                        <a:spcBef>
                          <a:spcPts val="0"/>
                        </a:spcBef>
                        <a:spcAft>
                          <a:spcPts val="0"/>
                        </a:spcAft>
                      </a:pPr>
                      <a:r>
                        <a:rPr lang="en-US" sz="1800" b="1" dirty="0" err="1">
                          <a:solidFill>
                            <a:schemeClr val="tx1"/>
                          </a:solidFill>
                          <a:effectLst/>
                          <a:latin typeface="Open Sans" panose="020B0606030504020204" pitchFamily="34" charset="0"/>
                          <a:ea typeface="Open Sans" panose="020B0606030504020204" pitchFamily="34" charset="0"/>
                          <a:cs typeface="Open Sans" panose="020B0606030504020204" pitchFamily="34" charset="0"/>
                        </a:rPr>
                        <a:t>Kirin_new</a:t>
                      </a:r>
                      <a:endParaRPr lang="en-US" sz="18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tc>
                  <a:txBody>
                    <a:bodyPr/>
                    <a:lstStyle/>
                    <a:p>
                      <a:pPr marL="0" marR="0" algn="ctr">
                        <a:spcBef>
                          <a:spcPts val="0"/>
                        </a:spcBef>
                        <a:spcAft>
                          <a:spcPts val="0"/>
                        </a:spcAft>
                      </a:pPr>
                      <a:r>
                        <a:rPr lang="en-US"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11.94</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0.1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1.194</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tc>
                  <a:txBody>
                    <a:bodyPr/>
                    <a:lstStyle/>
                    <a:p>
                      <a:pPr marL="0" marR="0" algn="ctr">
                        <a:spcBef>
                          <a:spcPts val="0"/>
                        </a:spcBef>
                        <a:spcAft>
                          <a:spcPts val="0"/>
                        </a:spcAft>
                      </a:pPr>
                      <a:r>
                        <a:rPr lang="en-US"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0.028</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01"/>
                  </a:ext>
                </a:extLst>
              </a:tr>
              <a:tr h="370840">
                <a:tc>
                  <a:txBody>
                    <a:bodyPr/>
                    <a:lstStyle/>
                    <a:p>
                      <a:pPr marL="0" marR="0">
                        <a:spcBef>
                          <a:spcPts val="0"/>
                        </a:spcBef>
                        <a:spcAft>
                          <a:spcPts val="0"/>
                        </a:spcAft>
                      </a:pPr>
                      <a:r>
                        <a:rPr lang="en-US" sz="1800" b="1" dirty="0" err="1">
                          <a:solidFill>
                            <a:schemeClr val="tx1"/>
                          </a:solidFill>
                          <a:effectLst/>
                          <a:latin typeface="Open Sans" panose="020B0606030504020204" pitchFamily="34" charset="0"/>
                          <a:ea typeface="Open Sans" panose="020B0606030504020204" pitchFamily="34" charset="0"/>
                          <a:cs typeface="Open Sans" panose="020B0606030504020204" pitchFamily="34" charset="0"/>
                        </a:rPr>
                        <a:t>Heinekin</a:t>
                      </a:r>
                      <a:endParaRPr lang="en-US" sz="18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13.85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13.85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tc>
                  <a:txBody>
                    <a:bodyPr/>
                    <a:lstStyle/>
                    <a:p>
                      <a:pPr marL="0" marR="0" algn="ctr">
                        <a:spcBef>
                          <a:spcPts val="0"/>
                        </a:spcBef>
                        <a:spcAft>
                          <a:spcPts val="0"/>
                        </a:spcAft>
                      </a:pPr>
                      <a:r>
                        <a:rPr lang="en-US"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0.323</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0002"/>
                  </a:ext>
                </a:extLst>
              </a:tr>
              <a:tr h="370840">
                <a:tc>
                  <a:txBody>
                    <a:bodyPr/>
                    <a:lstStyle/>
                    <a:p>
                      <a:pPr marL="0" marR="0">
                        <a:spcBef>
                          <a:spcPts val="0"/>
                        </a:spcBef>
                        <a:spcAft>
                          <a:spcPts val="0"/>
                        </a:spcAft>
                      </a:pPr>
                      <a:r>
                        <a:rPr lang="en-US" sz="18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Beck's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13.14</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0.4</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5.256</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tc>
                  <a:txBody>
                    <a:bodyPr/>
                    <a:lstStyle/>
                    <a:p>
                      <a:pPr marL="0" marR="0" algn="ctr">
                        <a:spcBef>
                          <a:spcPts val="0"/>
                        </a:spcBef>
                        <a:spcAft>
                          <a:spcPts val="0"/>
                        </a:spcAft>
                      </a:pPr>
                      <a:r>
                        <a:rPr lang="en-US"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0.123</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03"/>
                  </a:ext>
                </a:extLst>
              </a:tr>
              <a:tr h="370840">
                <a:tc>
                  <a:txBody>
                    <a:bodyPr/>
                    <a:lstStyle/>
                    <a:p>
                      <a:pPr marL="0" marR="0">
                        <a:spcBef>
                          <a:spcPts val="0"/>
                        </a:spcBef>
                        <a:spcAft>
                          <a:spcPts val="0"/>
                        </a:spcAft>
                      </a:pPr>
                      <a:r>
                        <a:rPr lang="en-US" sz="18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Bass/</a:t>
                      </a:r>
                      <a:r>
                        <a:rPr lang="en-US" sz="1800" b="1" dirty="0" err="1">
                          <a:solidFill>
                            <a:schemeClr val="tx1"/>
                          </a:solidFill>
                          <a:effectLst/>
                          <a:latin typeface="Open Sans" panose="020B0606030504020204" pitchFamily="34" charset="0"/>
                          <a:ea typeface="Open Sans" panose="020B0606030504020204" pitchFamily="34" charset="0"/>
                          <a:cs typeface="Open Sans" panose="020B0606030504020204" pitchFamily="34" charset="0"/>
                        </a:rPr>
                        <a:t>Guiness</a:t>
                      </a:r>
                      <a:endParaRPr lang="en-US" sz="18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12.11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0.21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2.5431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tc>
                  <a:txBody>
                    <a:bodyPr/>
                    <a:lstStyle/>
                    <a:p>
                      <a:pPr marL="0" marR="0" algn="ctr">
                        <a:spcBef>
                          <a:spcPts val="0"/>
                        </a:spcBef>
                        <a:spcAft>
                          <a:spcPts val="0"/>
                        </a:spcAft>
                      </a:pPr>
                      <a:r>
                        <a:rPr lang="en-US"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0.059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0004"/>
                  </a:ext>
                </a:extLst>
              </a:tr>
              <a:tr h="370840">
                <a:tc>
                  <a:txBody>
                    <a:bodyPr/>
                    <a:lstStyle/>
                    <a:p>
                      <a:pPr marL="0" marR="0">
                        <a:spcBef>
                          <a:spcPts val="0"/>
                        </a:spcBef>
                        <a:spcAft>
                          <a:spcPts val="0"/>
                        </a:spcAft>
                      </a:pPr>
                      <a:r>
                        <a:rPr lang="en-US" sz="18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Amstel Light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12.61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0.25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3.1525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tc>
                  <a:txBody>
                    <a:bodyPr/>
                    <a:lstStyle/>
                    <a:p>
                      <a:pPr marL="0" marR="0" algn="ctr">
                        <a:spcBef>
                          <a:spcPts val="0"/>
                        </a:spcBef>
                        <a:spcAft>
                          <a:spcPts val="0"/>
                        </a:spcAft>
                      </a:pPr>
                      <a:r>
                        <a:rPr lang="en-US"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0.073</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05"/>
                  </a:ext>
                </a:extLst>
              </a:tr>
              <a:tr h="370840">
                <a:tc>
                  <a:txBody>
                    <a:bodyPr/>
                    <a:lstStyle/>
                    <a:p>
                      <a:pPr marL="0" marR="0">
                        <a:spcBef>
                          <a:spcPts val="0"/>
                        </a:spcBef>
                        <a:spcAft>
                          <a:spcPts val="0"/>
                        </a:spcAft>
                      </a:pPr>
                      <a:r>
                        <a:rPr lang="en-US" sz="18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Molson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9.86</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0.55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5.423</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tc>
                  <a:txBody>
                    <a:bodyPr/>
                    <a:lstStyle/>
                    <a:p>
                      <a:pPr marL="0" marR="0" algn="ctr">
                        <a:spcBef>
                          <a:spcPts val="0"/>
                        </a:spcBef>
                        <a:spcAft>
                          <a:spcPts val="0"/>
                        </a:spcAft>
                      </a:pPr>
                      <a:r>
                        <a:rPr lang="en-US"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0.126</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0006"/>
                  </a:ext>
                </a:extLst>
              </a:tr>
              <a:tr h="370840">
                <a:tc>
                  <a:txBody>
                    <a:bodyPr/>
                    <a:lstStyle/>
                    <a:p>
                      <a:pPr marL="0" marR="0">
                        <a:spcBef>
                          <a:spcPts val="0"/>
                        </a:spcBef>
                        <a:spcAft>
                          <a:spcPts val="0"/>
                        </a:spcAft>
                      </a:pPr>
                      <a:r>
                        <a:rPr lang="en-US" sz="18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Corona</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15.18</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0.6</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9.108</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tc>
                  <a:txBody>
                    <a:bodyPr/>
                    <a:lstStyle/>
                    <a:p>
                      <a:pPr marL="0" marR="0" algn="ctr">
                        <a:spcBef>
                          <a:spcPts val="0"/>
                        </a:spcBef>
                        <a:spcAft>
                          <a:spcPts val="0"/>
                        </a:spcAft>
                      </a:pPr>
                      <a:r>
                        <a:rPr lang="en-US"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0.212</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07"/>
                  </a:ext>
                </a:extLst>
              </a:tr>
              <a:tr h="370840">
                <a:tc>
                  <a:txBody>
                    <a:bodyPr/>
                    <a:lstStyle/>
                    <a:p>
                      <a:pPr marL="0" marR="0">
                        <a:spcBef>
                          <a:spcPts val="0"/>
                        </a:spcBef>
                        <a:spcAft>
                          <a:spcPts val="0"/>
                        </a:spcAft>
                      </a:pPr>
                      <a:r>
                        <a:rPr lang="en-US" sz="1800" b="1" dirty="0" err="1">
                          <a:solidFill>
                            <a:schemeClr val="tx1"/>
                          </a:solidFill>
                          <a:effectLst/>
                          <a:latin typeface="Open Sans" panose="020B0606030504020204" pitchFamily="34" charset="0"/>
                          <a:ea typeface="Open Sans" panose="020B0606030504020204" pitchFamily="34" charset="0"/>
                          <a:cs typeface="Open Sans" panose="020B0606030504020204" pitchFamily="34" charset="0"/>
                        </a:rPr>
                        <a:t>Sapparo</a:t>
                      </a:r>
                      <a:endParaRPr lang="en-US" sz="18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11.32</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0.21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tc>
                  <a:txBody>
                    <a:bodyPr/>
                    <a:lstStyle/>
                    <a:p>
                      <a:pPr marL="0" marR="0" algn="ctr">
                        <a:spcBef>
                          <a:spcPts val="0"/>
                        </a:spcBef>
                        <a:spcAft>
                          <a:spcPts val="0"/>
                        </a:spcAft>
                      </a:pPr>
                      <a:r>
                        <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2.3772</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tc>
                  <a:txBody>
                    <a:bodyPr/>
                    <a:lstStyle/>
                    <a:p>
                      <a:pPr marL="0" marR="0" algn="ctr">
                        <a:spcBef>
                          <a:spcPts val="0"/>
                        </a:spcBef>
                        <a:spcAft>
                          <a:spcPts val="0"/>
                        </a:spcAft>
                      </a:pPr>
                      <a:r>
                        <a:rPr lang="en-US"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0.055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0008"/>
                  </a:ext>
                </a:extLst>
              </a:tr>
              <a:tr h="370840">
                <a:tc>
                  <a:txBody>
                    <a:bodyPr/>
                    <a:lstStyle/>
                    <a:p>
                      <a:pPr marL="0" marR="0">
                        <a:spcBef>
                          <a:spcPts val="0"/>
                        </a:spcBef>
                        <a:spcAft>
                          <a:spcPts val="0"/>
                        </a:spcAft>
                      </a:pPr>
                      <a:endParaRPr lang="en-US" sz="18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endPar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endParaRPr lang="en-US" sz="1800" b="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800" b="0" kern="12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42.9038</a:t>
                      </a:r>
                      <a:endParaRPr lang="en-US"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endParaRPr lang="en-US"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bl>
          </a:graphicData>
        </a:graphic>
      </p:graphicFrame>
      <p:pic>
        <p:nvPicPr>
          <p:cNvPr id="4" name="Picture 4" descr="kirin_logo_fi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60000" y="1143000"/>
            <a:ext cx="1828800" cy="1087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6964550"/>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Draw/Cannibalization</a:t>
            </a:r>
            <a:endParaRPr lang="en-US" dirty="0"/>
          </a:p>
        </p:txBody>
      </p:sp>
      <p:sp>
        <p:nvSpPr>
          <p:cNvPr id="3" name="Content Placeholder 2"/>
          <p:cNvSpPr>
            <a:spLocks noGrp="1"/>
          </p:cNvSpPr>
          <p:nvPr>
            <p:ph idx="1"/>
          </p:nvPr>
        </p:nvSpPr>
        <p:spPr/>
        <p:txBody>
          <a:bodyPr/>
          <a:lstStyle/>
          <a:p>
            <a:pPr>
              <a:buFont typeface="Wingdings" pitchFamily="2" charset="2"/>
              <a:buNone/>
            </a:pPr>
            <a:r>
              <a:rPr lang="en-US" altLang="en-US" b="1" dirty="0"/>
              <a:t>Do before/after analysis </a:t>
            </a:r>
          </a:p>
          <a:p>
            <a:r>
              <a:rPr lang="en-US" altLang="en-US" dirty="0"/>
              <a:t>Exclude new product(s) before doing analysis</a:t>
            </a:r>
          </a:p>
          <a:p>
            <a:r>
              <a:rPr lang="en-US" altLang="en-US" dirty="0"/>
              <a:t>Do analysis with new product(s) included</a:t>
            </a:r>
            <a:endParaRPr lang="en-US" dirty="0"/>
          </a:p>
        </p:txBody>
      </p:sp>
    </p:spTree>
    <p:extLst>
      <p:ext uri="{BB962C8B-B14F-4D97-AF65-F5344CB8AC3E}">
        <p14:creationId xmlns:p14="http://schemas.microsoft.com/office/powerpoint/2010/main" val="642489214"/>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Situations Where Conjoint Analysis Might Be Valuable</a:t>
            </a:r>
            <a:endParaRPr lang="en-US" dirty="0"/>
          </a:p>
        </p:txBody>
      </p:sp>
      <p:sp>
        <p:nvSpPr>
          <p:cNvPr id="3" name="Content Placeholder 2"/>
          <p:cNvSpPr>
            <a:spLocks noGrp="1"/>
          </p:cNvSpPr>
          <p:nvPr>
            <p:ph idx="1"/>
          </p:nvPr>
        </p:nvSpPr>
        <p:spPr>
          <a:xfrm>
            <a:off x="104172" y="685800"/>
            <a:ext cx="12087828" cy="5486400"/>
          </a:xfrm>
        </p:spPr>
        <p:txBody>
          <a:bodyPr>
            <a:normAutofit fontScale="92500" lnSpcReduction="20000"/>
          </a:bodyPr>
          <a:lstStyle/>
          <a:p>
            <a:pPr>
              <a:lnSpc>
                <a:spcPct val="110000"/>
              </a:lnSpc>
            </a:pPr>
            <a:r>
              <a:rPr lang="en-US" altLang="en-US" dirty="0"/>
              <a:t>The new offering involves important tradeoffs affecting design, production, marketing, or other operational variables.</a:t>
            </a:r>
          </a:p>
          <a:p>
            <a:pPr>
              <a:lnSpc>
                <a:spcPct val="110000"/>
              </a:lnSpc>
            </a:pPr>
            <a:r>
              <a:rPr lang="en-US" altLang="en-US" dirty="0"/>
              <a:t>The offering is realistically decomposable into a set of basic attributes.</a:t>
            </a:r>
          </a:p>
          <a:p>
            <a:pPr>
              <a:lnSpc>
                <a:spcPct val="110000"/>
              </a:lnSpc>
            </a:pPr>
            <a:r>
              <a:rPr lang="en-US" altLang="en-US" dirty="0"/>
              <a:t>Consumer choices with respect to the offering and its market tends to be high involvement.</a:t>
            </a:r>
          </a:p>
          <a:p>
            <a:pPr>
              <a:lnSpc>
                <a:spcPct val="110000"/>
              </a:lnSpc>
            </a:pPr>
            <a:r>
              <a:rPr lang="en-US" altLang="en-US" dirty="0"/>
              <a:t>Factorial combinations of basic attribute levels are believable.</a:t>
            </a:r>
          </a:p>
          <a:p>
            <a:pPr>
              <a:lnSpc>
                <a:spcPct val="110000"/>
              </a:lnSpc>
            </a:pPr>
            <a:r>
              <a:rPr lang="en-US" altLang="en-US" dirty="0"/>
              <a:t>Desirable new offerings alternatives can be synthesized from basic alternatives.</a:t>
            </a:r>
          </a:p>
          <a:p>
            <a:pPr>
              <a:lnSpc>
                <a:spcPct val="110000"/>
              </a:lnSpc>
            </a:pPr>
            <a:r>
              <a:rPr lang="en-US" altLang="en-US" dirty="0"/>
              <a:t>The alternatives can be realistically described, either verbally or pictorially.  (Otherwise, actual product formulations should be considered).</a:t>
            </a:r>
          </a:p>
          <a:p>
            <a:pPr>
              <a:lnSpc>
                <a:spcPct val="110000"/>
              </a:lnSpc>
            </a:pPr>
            <a:r>
              <a:rPr lang="en-US" altLang="en-US" dirty="0"/>
              <a:t>Perceptions of hypothetical combinations are reasonably homogeneous across members of the target group.</a:t>
            </a:r>
            <a:endParaRPr lang="en-US" dirty="0"/>
          </a:p>
        </p:txBody>
      </p:sp>
    </p:spTree>
    <p:extLst>
      <p:ext uri="{BB962C8B-B14F-4D97-AF65-F5344CB8AC3E}">
        <p14:creationId xmlns:p14="http://schemas.microsoft.com/office/powerpoint/2010/main" val="2690308156"/>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Summary: Utility of Conjoint Analysis</a:t>
            </a:r>
            <a:endParaRPr lang="en-US" dirty="0"/>
          </a:p>
        </p:txBody>
      </p:sp>
      <p:sp>
        <p:nvSpPr>
          <p:cNvPr id="3" name="Content Placeholder 2"/>
          <p:cNvSpPr>
            <a:spLocks noGrp="1"/>
          </p:cNvSpPr>
          <p:nvPr>
            <p:ph idx="1"/>
          </p:nvPr>
        </p:nvSpPr>
        <p:spPr/>
        <p:txBody>
          <a:bodyPr/>
          <a:lstStyle/>
          <a:p>
            <a:r>
              <a:rPr lang="en-US" altLang="en-US" dirty="0"/>
              <a:t>Design new offerings that enhance customer value.</a:t>
            </a:r>
          </a:p>
          <a:p>
            <a:r>
              <a:rPr lang="en-US" altLang="en-US" dirty="0"/>
              <a:t>Forecast sales/market share/profit of alternative offerings.</a:t>
            </a:r>
          </a:p>
          <a:p>
            <a:r>
              <a:rPr lang="en-US" altLang="en-US" dirty="0"/>
              <a:t>Identify market segments for which a given concept/offering has high value.</a:t>
            </a:r>
          </a:p>
          <a:p>
            <a:r>
              <a:rPr lang="en-US" altLang="en-US" dirty="0"/>
              <a:t>Identify the “best” concept/offering for a target segment.</a:t>
            </a:r>
          </a:p>
          <a:p>
            <a:r>
              <a:rPr lang="en-US" altLang="en-US" dirty="0"/>
              <a:t>Explore impact of alternative pricing and service strategies.</a:t>
            </a:r>
          </a:p>
          <a:p>
            <a:r>
              <a:rPr lang="en-US" altLang="en-US" dirty="0"/>
              <a:t>Plan production in flexible manufacturing systems</a:t>
            </a:r>
            <a:r>
              <a:rPr lang="en-US" altLang="en-US" sz="1800" dirty="0"/>
              <a:t>.</a:t>
            </a:r>
            <a:endParaRPr lang="en-US" dirty="0"/>
          </a:p>
        </p:txBody>
      </p:sp>
    </p:spTree>
    <p:extLst>
      <p:ext uri="{BB962C8B-B14F-4D97-AF65-F5344CB8AC3E}">
        <p14:creationId xmlns:p14="http://schemas.microsoft.com/office/powerpoint/2010/main" val="1347838644"/>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99164" y="2704003"/>
            <a:ext cx="4993675" cy="1107996"/>
          </a:xfrm>
          <a:prstGeom prst="rect">
            <a:avLst/>
          </a:prstGeom>
        </p:spPr>
        <p:txBody>
          <a:bodyPr wrap="none">
            <a:spAutoFit/>
          </a:bodyPr>
          <a:lstStyle/>
          <a:p>
            <a:r>
              <a:rPr lang="en-US" sz="6600" dirty="0">
                <a:latin typeface="Open Sans" panose="020B0606030504020204" pitchFamily="34" charset="0"/>
                <a:ea typeface="Open Sans" panose="020B0606030504020204" pitchFamily="34" charset="0"/>
                <a:cs typeface="Open Sans" panose="020B0606030504020204" pitchFamily="34" charset="0"/>
              </a:rPr>
              <a:t>Other Slides</a:t>
            </a:r>
          </a:p>
        </p:txBody>
      </p:sp>
    </p:spTree>
    <p:extLst>
      <p:ext uri="{BB962C8B-B14F-4D97-AF65-F5344CB8AC3E}">
        <p14:creationId xmlns:p14="http://schemas.microsoft.com/office/powerpoint/2010/main" val="3141140198"/>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Choice-Based Conjoint Question</a:t>
            </a:r>
            <a:endParaRPr lang="en-US" dirty="0"/>
          </a:p>
        </p:txBody>
      </p:sp>
      <p:sp>
        <p:nvSpPr>
          <p:cNvPr id="5" name="Content Placeholder 4"/>
          <p:cNvSpPr>
            <a:spLocks noGrp="1"/>
          </p:cNvSpPr>
          <p:nvPr>
            <p:ph idx="1"/>
          </p:nvPr>
        </p:nvSpPr>
        <p:spPr>
          <a:xfrm>
            <a:off x="2152650" y="1849584"/>
            <a:ext cx="7886700" cy="4441681"/>
          </a:xfrm>
        </p:spPr>
        <p:txBody>
          <a:bodyPr anchor="t" anchorCtr="0"/>
          <a:lstStyle/>
          <a:p>
            <a:pPr marL="0" indent="0" algn="ctr">
              <a:buNone/>
            </a:pPr>
            <a:r>
              <a:rPr lang="en-US" b="1" dirty="0"/>
              <a:t>Which PC would you purchase?</a:t>
            </a:r>
          </a:p>
        </p:txBody>
      </p:sp>
      <p:sp>
        <p:nvSpPr>
          <p:cNvPr id="7" name="Rounded Rectangle 6"/>
          <p:cNvSpPr/>
          <p:nvPr/>
        </p:nvSpPr>
        <p:spPr>
          <a:xfrm>
            <a:off x="2152651" y="2555184"/>
            <a:ext cx="1705841" cy="3274117"/>
          </a:xfrm>
          <a:prstGeom prst="roundRect">
            <a:avLst>
              <a:gd name="adj" fmla="val 8046"/>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244438" y="2635899"/>
            <a:ext cx="1520535" cy="2862322"/>
          </a:xfrm>
          <a:prstGeom prst="rect">
            <a:avLst/>
          </a:prstGeom>
          <a:noFill/>
        </p:spPr>
        <p:txBody>
          <a:bodyPr wrap="square" rtlCol="0">
            <a:spAutoFit/>
          </a:bodyPr>
          <a:lstStyle/>
          <a:p>
            <a:pPr algn="ctr">
              <a:spcBef>
                <a:spcPts val="1200"/>
              </a:spcBef>
            </a:pP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Compaq</a:t>
            </a:r>
          </a:p>
          <a:p>
            <a:pPr algn="ctr">
              <a:spcBef>
                <a:spcPts val="1200"/>
              </a:spcBef>
            </a:pP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500MHz</a:t>
            </a:r>
          </a:p>
          <a:p>
            <a:pPr algn="ctr">
              <a:spcBef>
                <a:spcPts val="1200"/>
              </a:spcBef>
            </a:pP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64 Meg Ram</a:t>
            </a:r>
          </a:p>
          <a:p>
            <a:pPr algn="ctr">
              <a:spcBef>
                <a:spcPts val="1200"/>
              </a:spcBef>
            </a:pP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21-inch monitor</a:t>
            </a:r>
          </a:p>
          <a:p>
            <a:pPr algn="ctr">
              <a:spcBef>
                <a:spcPts val="1200"/>
              </a:spcBef>
            </a:pP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$1,500</a:t>
            </a:r>
          </a:p>
        </p:txBody>
      </p:sp>
      <p:sp>
        <p:nvSpPr>
          <p:cNvPr id="8" name="Oval 7"/>
          <p:cNvSpPr/>
          <p:nvPr/>
        </p:nvSpPr>
        <p:spPr>
          <a:xfrm>
            <a:off x="2881746" y="5550177"/>
            <a:ext cx="195997" cy="195997"/>
          </a:xfrm>
          <a:prstGeom prst="ellipse">
            <a:avLst/>
          </a:prstGeom>
          <a:solidFill>
            <a:schemeClr val="bg1"/>
          </a:solidFill>
          <a:effectLst>
            <a:innerShdw blurRad="635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4212937" y="2555184"/>
            <a:ext cx="1705841" cy="3274117"/>
          </a:xfrm>
          <a:prstGeom prst="roundRect">
            <a:avLst>
              <a:gd name="adj" fmla="val 8046"/>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304724" y="2635899"/>
            <a:ext cx="1520535" cy="2862322"/>
          </a:xfrm>
          <a:prstGeom prst="rect">
            <a:avLst/>
          </a:prstGeom>
          <a:noFill/>
        </p:spPr>
        <p:txBody>
          <a:bodyPr wrap="square" rtlCol="0">
            <a:spAutoFit/>
          </a:bodyPr>
          <a:lstStyle/>
          <a:p>
            <a:pPr algn="ctr">
              <a:spcBef>
                <a:spcPts val="1200"/>
              </a:spcBef>
            </a:pP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IBM</a:t>
            </a:r>
          </a:p>
          <a:p>
            <a:pPr algn="ctr">
              <a:spcBef>
                <a:spcPts val="1200"/>
              </a:spcBef>
            </a:pP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800MHz</a:t>
            </a:r>
          </a:p>
          <a:p>
            <a:pPr algn="ctr">
              <a:spcBef>
                <a:spcPts val="1200"/>
              </a:spcBef>
            </a:pP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128 Meg Ram</a:t>
            </a:r>
          </a:p>
          <a:p>
            <a:pPr algn="ctr">
              <a:spcBef>
                <a:spcPts val="1200"/>
              </a:spcBef>
            </a:pP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15-inch monitor</a:t>
            </a:r>
          </a:p>
          <a:p>
            <a:pPr algn="ctr">
              <a:spcBef>
                <a:spcPts val="1200"/>
              </a:spcBef>
            </a:pP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$1,250</a:t>
            </a:r>
          </a:p>
        </p:txBody>
      </p:sp>
      <p:sp>
        <p:nvSpPr>
          <p:cNvPr id="13" name="Oval 12"/>
          <p:cNvSpPr/>
          <p:nvPr/>
        </p:nvSpPr>
        <p:spPr>
          <a:xfrm>
            <a:off x="4942032" y="5550177"/>
            <a:ext cx="195997" cy="195997"/>
          </a:xfrm>
          <a:prstGeom prst="ellipse">
            <a:avLst/>
          </a:prstGeom>
          <a:solidFill>
            <a:schemeClr val="bg1"/>
          </a:solidFill>
          <a:effectLst>
            <a:innerShdw blurRad="635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6273223" y="2555184"/>
            <a:ext cx="1705841" cy="3274117"/>
          </a:xfrm>
          <a:prstGeom prst="roundRect">
            <a:avLst>
              <a:gd name="adj" fmla="val 8046"/>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6365010" y="2635899"/>
            <a:ext cx="1520535" cy="2862322"/>
          </a:xfrm>
          <a:prstGeom prst="rect">
            <a:avLst/>
          </a:prstGeom>
          <a:noFill/>
        </p:spPr>
        <p:txBody>
          <a:bodyPr wrap="square" rtlCol="0">
            <a:spAutoFit/>
          </a:bodyPr>
          <a:lstStyle/>
          <a:p>
            <a:pPr algn="ctr">
              <a:spcBef>
                <a:spcPts val="1200"/>
              </a:spcBef>
            </a:pP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Dell</a:t>
            </a:r>
          </a:p>
          <a:p>
            <a:pPr algn="ctr">
              <a:spcBef>
                <a:spcPts val="1200"/>
              </a:spcBef>
            </a:pP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1MHz</a:t>
            </a:r>
          </a:p>
          <a:p>
            <a:pPr algn="ctr">
              <a:spcBef>
                <a:spcPts val="1200"/>
              </a:spcBef>
            </a:pP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256 Meg Ram</a:t>
            </a:r>
          </a:p>
          <a:p>
            <a:pPr algn="ctr">
              <a:spcBef>
                <a:spcPts val="1200"/>
              </a:spcBef>
            </a:pP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17-inch monitor</a:t>
            </a:r>
          </a:p>
          <a:p>
            <a:pPr algn="ctr">
              <a:spcBef>
                <a:spcPts val="1200"/>
              </a:spcBef>
            </a:pP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$1,000</a:t>
            </a:r>
          </a:p>
        </p:txBody>
      </p:sp>
      <p:sp>
        <p:nvSpPr>
          <p:cNvPr id="17" name="Oval 16"/>
          <p:cNvSpPr/>
          <p:nvPr/>
        </p:nvSpPr>
        <p:spPr>
          <a:xfrm>
            <a:off x="7002318" y="5550177"/>
            <a:ext cx="195997" cy="195997"/>
          </a:xfrm>
          <a:prstGeom prst="ellipse">
            <a:avLst/>
          </a:prstGeom>
          <a:solidFill>
            <a:schemeClr val="bg1"/>
          </a:solidFill>
          <a:effectLst>
            <a:innerShdw blurRad="635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8333510" y="2555184"/>
            <a:ext cx="1705841" cy="3274117"/>
          </a:xfrm>
          <a:prstGeom prst="roundRect">
            <a:avLst>
              <a:gd name="adj" fmla="val 8046"/>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8425297" y="2635899"/>
            <a:ext cx="1520535" cy="2862323"/>
          </a:xfrm>
          <a:prstGeom prst="rect">
            <a:avLst/>
          </a:prstGeom>
          <a:noFill/>
        </p:spPr>
        <p:txBody>
          <a:bodyPr wrap="square" rtlCol="0" anchor="ctr" anchorCtr="0">
            <a:noAutofit/>
          </a:bodyPr>
          <a:lstStyle/>
          <a:p>
            <a:pPr algn="ctr">
              <a:spcBef>
                <a:spcPts val="1200"/>
              </a:spcBef>
            </a:pP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NONE: I wouldn’t purchase any of these</a:t>
            </a:r>
          </a:p>
        </p:txBody>
      </p:sp>
      <p:sp>
        <p:nvSpPr>
          <p:cNvPr id="21" name="Oval 20"/>
          <p:cNvSpPr/>
          <p:nvPr/>
        </p:nvSpPr>
        <p:spPr>
          <a:xfrm>
            <a:off x="9062605" y="5550177"/>
            <a:ext cx="195997" cy="195997"/>
          </a:xfrm>
          <a:prstGeom prst="ellipse">
            <a:avLst/>
          </a:prstGeom>
          <a:solidFill>
            <a:schemeClr val="bg1"/>
          </a:solidFill>
          <a:effectLst>
            <a:innerShdw blurRad="635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1939636" y="1672938"/>
            <a:ext cx="8312728" cy="4395355"/>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0253415"/>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Conjoint Enhancements</a:t>
            </a:r>
            <a:endParaRPr lang="en-US" dirty="0"/>
          </a:p>
        </p:txBody>
      </p:sp>
      <p:sp>
        <p:nvSpPr>
          <p:cNvPr id="3" name="Content Placeholder 2"/>
          <p:cNvSpPr>
            <a:spLocks noGrp="1"/>
          </p:cNvSpPr>
          <p:nvPr>
            <p:ph idx="1"/>
          </p:nvPr>
        </p:nvSpPr>
        <p:spPr/>
        <p:txBody>
          <a:bodyPr/>
          <a:lstStyle/>
          <a:p>
            <a:r>
              <a:rPr lang="en-US" altLang="en-US" sz="3600" dirty="0"/>
              <a:t>Adaptive Conjoint</a:t>
            </a:r>
          </a:p>
          <a:p>
            <a:r>
              <a:rPr lang="en-US" altLang="en-US" sz="3600" dirty="0"/>
              <a:t>Choice-based Conjoint</a:t>
            </a:r>
          </a:p>
          <a:p>
            <a:r>
              <a:rPr lang="en-US" altLang="en-US" sz="3600" dirty="0"/>
              <a:t>Internet data collection tools</a:t>
            </a:r>
          </a:p>
          <a:p>
            <a:r>
              <a:rPr lang="en-US" altLang="en-US" sz="3600" dirty="0"/>
              <a:t>Improved input/output</a:t>
            </a:r>
            <a:endParaRPr lang="en-US" sz="3600" dirty="0"/>
          </a:p>
        </p:txBody>
      </p:sp>
    </p:spTree>
    <p:extLst>
      <p:ext uri="{BB962C8B-B14F-4D97-AF65-F5344CB8AC3E}">
        <p14:creationId xmlns:p14="http://schemas.microsoft.com/office/powerpoint/2010/main" val="935545484"/>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Other Aspects to Consider</a:t>
            </a:r>
            <a:endParaRPr lang="en-US" dirty="0"/>
          </a:p>
        </p:txBody>
      </p:sp>
      <p:sp>
        <p:nvSpPr>
          <p:cNvPr id="3" name="Content Placeholder 2"/>
          <p:cNvSpPr>
            <a:spLocks noGrp="1"/>
          </p:cNvSpPr>
          <p:nvPr>
            <p:ph idx="1"/>
          </p:nvPr>
        </p:nvSpPr>
        <p:spPr>
          <a:xfrm>
            <a:off x="115747" y="685800"/>
            <a:ext cx="12076253" cy="5486400"/>
          </a:xfrm>
        </p:spPr>
        <p:txBody>
          <a:bodyPr/>
          <a:lstStyle/>
          <a:p>
            <a:r>
              <a:rPr lang="en-US" altLang="en-US" sz="4000" dirty="0"/>
              <a:t>Incorporate revenue potential of a product</a:t>
            </a:r>
            <a:endParaRPr lang="en-US" altLang="en-US" sz="3600" dirty="0"/>
          </a:p>
          <a:p>
            <a:pPr lvl="1">
              <a:spcBef>
                <a:spcPts val="1000"/>
              </a:spcBef>
              <a:buFont typeface="Open Sans" panose="020B0606030504020204" pitchFamily="34" charset="0"/>
              <a:buChar char="–"/>
            </a:pPr>
            <a:r>
              <a:rPr lang="en-US" altLang="en-US" sz="3200" dirty="0"/>
              <a:t>Market share </a:t>
            </a:r>
            <a:r>
              <a:rPr lang="en-US" altLang="en-US" sz="3200" dirty="0">
                <a:sym typeface="Symbol" pitchFamily="18" charset="2"/>
              </a:rPr>
              <a:t> Incremental margin over base product</a:t>
            </a:r>
            <a:endParaRPr lang="en-US" altLang="en-US" sz="1800" dirty="0"/>
          </a:p>
          <a:p>
            <a:r>
              <a:rPr lang="en-US" altLang="en-US" sz="3600" dirty="0"/>
              <a:t>Design optimal product by segment </a:t>
            </a:r>
          </a:p>
          <a:p>
            <a:pPr lvl="1">
              <a:spcBef>
                <a:spcPts val="1000"/>
              </a:spcBef>
              <a:buClr>
                <a:schemeClr val="tx1"/>
              </a:buClr>
              <a:buFont typeface="Open Sans" panose="020B0606030504020204" pitchFamily="34" charset="0"/>
              <a:buChar char="–"/>
            </a:pPr>
            <a:r>
              <a:rPr lang="en-US" altLang="en-US" sz="2800" u="sng" dirty="0">
                <a:solidFill>
                  <a:srgbClr val="0153A5"/>
                </a:solidFill>
              </a:rPr>
              <a:t>Segment 1 (Value segment – 52.5% of the market)</a:t>
            </a:r>
            <a:r>
              <a:rPr lang="en-US" altLang="en-US" sz="2800" dirty="0">
                <a:solidFill>
                  <a:srgbClr val="0153A5"/>
                </a:solidFill>
              </a:rPr>
              <a:t>: </a:t>
            </a:r>
            <a:r>
              <a:rPr lang="en-US" altLang="en-US" sz="2800" dirty="0"/>
              <a:t>A thick-crust pizza with 6 Oz mixed cheese and pineapple (or sausage) topping priced at $7.99.  This will get about 32% share and revenue index of around 100 (the same as the base product). </a:t>
            </a:r>
          </a:p>
          <a:p>
            <a:pPr lvl="1">
              <a:spcBef>
                <a:spcPts val="1000"/>
              </a:spcBef>
              <a:buClr>
                <a:schemeClr val="tx1"/>
              </a:buClr>
              <a:buFont typeface="Open Sans" panose="020B0606030504020204" pitchFamily="34" charset="0"/>
              <a:buChar char="–"/>
            </a:pPr>
            <a:r>
              <a:rPr lang="en-US" altLang="en-US" sz="2800" u="sng" dirty="0">
                <a:solidFill>
                  <a:srgbClr val="0153A5"/>
                </a:solidFill>
              </a:rPr>
              <a:t>Segment 3 (Premium segment  -- 27.5% of the market):</a:t>
            </a:r>
            <a:r>
              <a:rPr lang="en-US" altLang="en-US" sz="2800" dirty="0">
                <a:solidFill>
                  <a:srgbClr val="0153A5"/>
                </a:solidFill>
              </a:rPr>
              <a:t> </a:t>
            </a:r>
            <a:r>
              <a:rPr lang="en-US" altLang="en-US" sz="2800" dirty="0"/>
              <a:t>A pan pizza with 2 Oz of Romano cheese and pepperoni or sausage topping priced at $9.99.  This will get 31% share of this segment and have revenue index of about 100.</a:t>
            </a:r>
            <a:endParaRPr lang="en-US" sz="3600" dirty="0"/>
          </a:p>
        </p:txBody>
      </p:sp>
    </p:spTree>
    <p:extLst>
      <p:ext uri="{BB962C8B-B14F-4D97-AF65-F5344CB8AC3E}">
        <p14:creationId xmlns:p14="http://schemas.microsoft.com/office/powerpoint/2010/main" val="1467140084"/>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Measuring Importance of Attributes</a:t>
            </a:r>
            <a:endParaRPr lang="en-US" dirty="0"/>
          </a:p>
        </p:txBody>
      </p:sp>
      <p:sp>
        <p:nvSpPr>
          <p:cNvPr id="3" name="Content Placeholder 2"/>
          <p:cNvSpPr>
            <a:spLocks noGrp="1"/>
          </p:cNvSpPr>
          <p:nvPr>
            <p:ph idx="1"/>
          </p:nvPr>
        </p:nvSpPr>
        <p:spPr/>
        <p:txBody>
          <a:bodyPr/>
          <a:lstStyle/>
          <a:p>
            <a:pPr marL="0" indent="0">
              <a:spcBef>
                <a:spcPct val="50000"/>
              </a:spcBef>
              <a:buNone/>
            </a:pPr>
            <a:r>
              <a:rPr lang="en-US" altLang="en-US" b="1" dirty="0"/>
              <a:t>When choosing a restaurant, how important is…</a:t>
            </a:r>
          </a:p>
          <a:p>
            <a:pPr marL="0" indent="0">
              <a:lnSpc>
                <a:spcPct val="60000"/>
              </a:lnSpc>
              <a:spcBef>
                <a:spcPct val="50000"/>
              </a:spcBef>
              <a:buNone/>
            </a:pPr>
            <a:r>
              <a:rPr lang="en-US" altLang="en-US" dirty="0"/>
              <a:t>					     Circle one</a:t>
            </a:r>
            <a:endParaRPr lang="en-US" altLang="en-US" sz="1600" dirty="0"/>
          </a:p>
          <a:p>
            <a:pPr marL="0" indent="0">
              <a:lnSpc>
                <a:spcPct val="60000"/>
              </a:lnSpc>
              <a:spcBef>
                <a:spcPct val="50000"/>
              </a:spcBef>
              <a:buNone/>
            </a:pPr>
            <a:r>
              <a:rPr lang="en-US" altLang="en-US" dirty="0"/>
              <a:t>				</a:t>
            </a:r>
            <a:r>
              <a:rPr lang="en-US" altLang="en-US" sz="1600" dirty="0"/>
              <a:t>Not	    		Very</a:t>
            </a:r>
          </a:p>
          <a:p>
            <a:pPr marL="0" indent="0">
              <a:lnSpc>
                <a:spcPct val="60000"/>
              </a:lnSpc>
              <a:spcBef>
                <a:spcPct val="50000"/>
              </a:spcBef>
              <a:buNone/>
            </a:pPr>
            <a:r>
              <a:rPr lang="en-US" altLang="en-US" sz="1600" dirty="0"/>
              <a:t>				Important		Important</a:t>
            </a:r>
          </a:p>
          <a:p>
            <a:pPr marL="0" indent="0">
              <a:spcBef>
                <a:spcPct val="50000"/>
              </a:spcBef>
              <a:buNone/>
            </a:pPr>
            <a:r>
              <a:rPr lang="en-US" altLang="en-US" dirty="0"/>
              <a:t>Decor	   		1   2   3   4   5   6   7   8   9</a:t>
            </a:r>
          </a:p>
          <a:p>
            <a:pPr marL="0" indent="0">
              <a:spcBef>
                <a:spcPct val="50000"/>
              </a:spcBef>
              <a:buNone/>
            </a:pPr>
            <a:r>
              <a:rPr lang="en-US" altLang="en-US" dirty="0"/>
              <a:t>Location 	  		1   2   3   4   5   6   7   8   9</a:t>
            </a:r>
          </a:p>
          <a:p>
            <a:pPr marL="0" indent="0">
              <a:spcBef>
                <a:spcPct val="50000"/>
              </a:spcBef>
              <a:buNone/>
            </a:pPr>
            <a:r>
              <a:rPr lang="en-US" altLang="en-US" dirty="0"/>
              <a:t>Quality of food		1   2   3   4   5   6   7   8   9</a:t>
            </a:r>
          </a:p>
          <a:p>
            <a:pPr marL="0" indent="0">
              <a:spcBef>
                <a:spcPct val="50000"/>
              </a:spcBef>
              <a:buNone/>
            </a:pPr>
            <a:r>
              <a:rPr lang="en-US" altLang="en-US" dirty="0"/>
              <a:t>Price	 			1   2   3   4   5   6   7   8   9</a:t>
            </a:r>
            <a:endParaRPr lang="en-US" dirty="0"/>
          </a:p>
        </p:txBody>
      </p:sp>
    </p:spTree>
    <p:extLst>
      <p:ext uri="{BB962C8B-B14F-4D97-AF65-F5344CB8AC3E}">
        <p14:creationId xmlns:p14="http://schemas.microsoft.com/office/powerpoint/2010/main" val="126203197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Measuring Importance of Attributes</a:t>
            </a:r>
            <a:endParaRPr lang="en-US" dirty="0"/>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1592867279"/>
              </p:ext>
            </p:extLst>
          </p:nvPr>
        </p:nvGraphicFramePr>
        <p:xfrm>
          <a:off x="937549" y="972273"/>
          <a:ext cx="8816051" cy="52046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71469558"/>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Measuring Importance By Measuring Utility</a:t>
            </a:r>
            <a:endParaRPr lang="en-US" dirty="0"/>
          </a:p>
        </p:txBody>
      </p:sp>
      <p:sp>
        <p:nvSpPr>
          <p:cNvPr id="3" name="Content Placeholder 2"/>
          <p:cNvSpPr>
            <a:spLocks noGrp="1"/>
          </p:cNvSpPr>
          <p:nvPr>
            <p:ph idx="1"/>
          </p:nvPr>
        </p:nvSpPr>
        <p:spPr>
          <a:xfrm>
            <a:off x="304800" y="685800"/>
            <a:ext cx="11480800" cy="5958068"/>
          </a:xfrm>
        </p:spPr>
        <p:txBody>
          <a:bodyPr/>
          <a:lstStyle/>
          <a:p>
            <a:r>
              <a:rPr lang="en-US" altLang="en-US" dirty="0"/>
              <a:t>For single-attribute products, an underlying preference or utility scale can be constructed as follows:</a:t>
            </a:r>
          </a:p>
          <a:p>
            <a:pPr lvl="1">
              <a:spcBef>
                <a:spcPts val="1000"/>
              </a:spcBef>
              <a:buFont typeface="Open Sans" panose="020B0606030504020204" pitchFamily="34" charset="0"/>
              <a:buChar char="–"/>
            </a:pPr>
            <a:r>
              <a:rPr lang="en-US" altLang="en-US" dirty="0"/>
              <a:t>If a customer tells you she prefers Blue to Red, Red to Yellow, and Blue to Yellow (transitivity), then you can create an underlying numeric scale with the following “</a:t>
            </a:r>
            <a:r>
              <a:rPr lang="en-US" altLang="en-US" dirty="0" err="1"/>
              <a:t>utiles</a:t>
            </a:r>
            <a:r>
              <a:rPr lang="en-US" altLang="en-US" dirty="0"/>
              <a:t>” to represent customer preferences for the three colors: assign 3 to Blue, 2 to Red, and 1 to Yellow; or you could assign 10 to Blue, 9.95 to Red, and 1 to Yellow.  From this can we say whether this customer </a:t>
            </a:r>
            <a:r>
              <a:rPr lang="en-US" altLang="en-US" i="1" dirty="0"/>
              <a:t>would</a:t>
            </a:r>
            <a:r>
              <a:rPr lang="en-US" altLang="en-US" dirty="0"/>
              <a:t> prefer Orange to Red?</a:t>
            </a:r>
          </a:p>
          <a:p>
            <a:pPr>
              <a:buFont typeface="Wingdings" pitchFamily="2" charset="2"/>
              <a:buNone/>
            </a:pPr>
            <a:r>
              <a:rPr lang="en-US" altLang="en-US" dirty="0"/>
              <a:t>	</a:t>
            </a:r>
            <a:r>
              <a:rPr lang="en-US" altLang="en-US" u="sng" dirty="0">
                <a:solidFill>
                  <a:srgbClr val="0153A5"/>
                </a:solidFill>
              </a:rPr>
              <a:t>Note</a:t>
            </a:r>
            <a:r>
              <a:rPr lang="en-US" altLang="en-US" dirty="0">
                <a:solidFill>
                  <a:srgbClr val="0153A5"/>
                </a:solidFill>
              </a:rPr>
              <a:t>:  </a:t>
            </a:r>
            <a:r>
              <a:rPr lang="en-US" altLang="en-US" i="1" dirty="0"/>
              <a:t>Preferences</a:t>
            </a:r>
            <a:r>
              <a:rPr lang="en-US" altLang="en-US" dirty="0"/>
              <a:t> represent a higher-order construct than </a:t>
            </a:r>
            <a:r>
              <a:rPr lang="en-US" altLang="en-US" i="1" dirty="0"/>
              <a:t>Utility, </a:t>
            </a:r>
            <a:r>
              <a:rPr lang="en-US" altLang="en-US" dirty="0"/>
              <a:t>i.e., utility comes from preferences.</a:t>
            </a:r>
          </a:p>
          <a:p>
            <a:r>
              <a:rPr lang="en-US" altLang="en-US" dirty="0"/>
              <a:t>How do we come up with an underlying scale to represent customer preferences for multi-attributed products?</a:t>
            </a:r>
            <a:endParaRPr lang="en-US" sz="3600" dirty="0"/>
          </a:p>
        </p:txBody>
      </p:sp>
    </p:spTree>
    <p:extLst>
      <p:ext uri="{BB962C8B-B14F-4D97-AF65-F5344CB8AC3E}">
        <p14:creationId xmlns:p14="http://schemas.microsoft.com/office/powerpoint/2010/main" val="2012452798"/>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Preference for Matt Damon Musical?</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68318957"/>
              </p:ext>
            </p:extLst>
          </p:nvPr>
        </p:nvGraphicFramePr>
        <p:xfrm>
          <a:off x="467488" y="775504"/>
          <a:ext cx="11053824" cy="5722325"/>
        </p:xfrm>
        <a:graphic>
          <a:graphicData uri="http://schemas.openxmlformats.org/drawingml/2006/table">
            <a:tbl>
              <a:tblPr firstRow="1" bandRow="1">
                <a:tableStyleId>{5C22544A-7EE6-4342-B048-85BDC9FD1C3A}</a:tableStyleId>
              </a:tblPr>
              <a:tblGrid>
                <a:gridCol w="2643306">
                  <a:extLst>
                    <a:ext uri="{9D8B030D-6E8A-4147-A177-3AD203B41FA5}">
                      <a16:colId xmlns:a16="http://schemas.microsoft.com/office/drawing/2014/main" val="20000"/>
                    </a:ext>
                  </a:extLst>
                </a:gridCol>
                <a:gridCol w="1500058">
                  <a:extLst>
                    <a:ext uri="{9D8B030D-6E8A-4147-A177-3AD203B41FA5}">
                      <a16:colId xmlns:a16="http://schemas.microsoft.com/office/drawing/2014/main" val="20001"/>
                    </a:ext>
                  </a:extLst>
                </a:gridCol>
                <a:gridCol w="3568098">
                  <a:extLst>
                    <a:ext uri="{9D8B030D-6E8A-4147-A177-3AD203B41FA5}">
                      <a16:colId xmlns:a16="http://schemas.microsoft.com/office/drawing/2014/main" val="20002"/>
                    </a:ext>
                  </a:extLst>
                </a:gridCol>
                <a:gridCol w="1587440">
                  <a:extLst>
                    <a:ext uri="{9D8B030D-6E8A-4147-A177-3AD203B41FA5}">
                      <a16:colId xmlns:a16="http://schemas.microsoft.com/office/drawing/2014/main" val="20003"/>
                    </a:ext>
                  </a:extLst>
                </a:gridCol>
                <a:gridCol w="1754922">
                  <a:extLst>
                    <a:ext uri="{9D8B030D-6E8A-4147-A177-3AD203B41FA5}">
                      <a16:colId xmlns:a16="http://schemas.microsoft.com/office/drawing/2014/main" val="20004"/>
                    </a:ext>
                  </a:extLst>
                </a:gridCol>
              </a:tblGrid>
              <a:tr h="628293">
                <a:tc>
                  <a:txBody>
                    <a:bodyPr/>
                    <a:lstStyle/>
                    <a:p>
                      <a:endPar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rPr>
                        <a:t>Type</a:t>
                      </a:r>
                      <a:endParaRPr kumimoji="0" lang="en-US" altLang="en-US" sz="2000" b="0" i="0" u="none" strike="noStrike" cap="none" normalizeH="0" baseline="0" dirty="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rPr>
                        <a:t>Lead actor(s)</a:t>
                      </a:r>
                      <a:endParaRPr kumimoji="0" lang="en-US" altLang="en-US" sz="2000" b="0" i="0" u="none" strike="noStrike" cap="none" normalizeH="0" baseline="0" dirty="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rPr>
                        <a:t>MPAA Rating</a:t>
                      </a:r>
                      <a:endParaRPr kumimoji="0" lang="en-US" altLang="en-US" sz="2000" b="0" i="0" u="none" strike="noStrike" cap="none" normalizeH="0" baseline="0" dirty="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rPr>
                        <a:t>Released</a:t>
                      </a:r>
                      <a:endParaRPr kumimoji="0" lang="en-US" altLang="en-US" sz="2000" b="0" i="0" u="none" strike="noStrike" cap="none" normalizeH="0" baseline="0" dirty="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523578">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Titanic</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Drama</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153A5"/>
                          </a:solidFill>
                          <a:effectLst/>
                          <a:latin typeface="Open Sans" panose="020B0606030504020204" pitchFamily="34" charset="0"/>
                          <a:ea typeface="Open Sans" panose="020B0606030504020204" pitchFamily="34" charset="0"/>
                          <a:cs typeface="Open Sans" panose="020B0606030504020204" pitchFamily="34" charset="0"/>
                          <a:hlinkClick r:id="rId3"/>
                        </a:rPr>
                        <a:t>Leonardo Di </a:t>
                      </a:r>
                      <a:r>
                        <a:rPr kumimoji="0" lang="en-US" altLang="en-US" sz="1800" b="0" i="0" u="none" strike="noStrike" cap="none" normalizeH="0" baseline="0" dirty="0" err="1">
                          <a:ln>
                            <a:noFill/>
                          </a:ln>
                          <a:solidFill>
                            <a:srgbClr val="0153A5"/>
                          </a:solidFill>
                          <a:effectLst/>
                          <a:latin typeface="Open Sans" panose="020B0606030504020204" pitchFamily="34" charset="0"/>
                          <a:ea typeface="Open Sans" panose="020B0606030504020204" pitchFamily="34" charset="0"/>
                          <a:cs typeface="Open Sans" panose="020B0606030504020204" pitchFamily="34" charset="0"/>
                          <a:hlinkClick r:id="rId3"/>
                        </a:rPr>
                        <a:t>Caprio</a:t>
                      </a:r>
                      <a:endParaRPr kumimoji="0" lang="en-US" altLang="en-US" sz="1200" b="0" i="0" u="none" strike="noStrike" cap="none" normalizeH="0" baseline="0" dirty="0">
                        <a:ln>
                          <a:noFill/>
                        </a:ln>
                        <a:solidFill>
                          <a:srgbClr val="0153A5"/>
                        </a:solidFill>
                        <a:effectLst/>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Kate </a:t>
                      </a:r>
                      <a:r>
                        <a:rPr kumimoji="0" lang="en-US" altLang="en-US" sz="1800" b="0" i="0" u="none" strike="noStrike" cap="none" normalizeH="0" baseline="0" dirty="0" err="1">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Winslet</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PG-13</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1997</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23578">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A Beautiful Mind</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Drama</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Russell Crowe; Jennifer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Connely</a:t>
                      </a:r>
                      <a:endParaRPr kumimoji="0" lang="en-US" altLang="en-US" sz="36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PG-13</a:t>
                      </a:r>
                      <a:endParaRPr kumimoji="0" lang="en-US" altLang="en-US" sz="36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2001</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492193">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Scarface</a:t>
                      </a:r>
                      <a:endParaRPr kumimoji="0" lang="en-US" altLang="en-US" sz="36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Drama</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Al Pacino</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R</a:t>
                      </a:r>
                      <a:endParaRPr kumimoji="0" lang="en-US" altLang="en-US" sz="36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1983</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92193">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Syriana</a:t>
                      </a:r>
                      <a:endParaRPr kumimoji="0" lang="en-US" altLang="en-US" sz="36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Drama</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George Clooney; Matt Damon</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R</a:t>
                      </a:r>
                      <a:endParaRPr kumimoji="0" lang="en-US" altLang="en-US" sz="36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2005</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492193">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Top Gun</a:t>
                      </a:r>
                      <a:endParaRPr kumimoji="0" lang="en-US" altLang="en-US" sz="36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Action</a:t>
                      </a:r>
                      <a:endParaRPr kumimoji="0" lang="en-US" altLang="en-US" sz="36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Tom Cruise; Kelly </a:t>
                      </a:r>
                      <a:r>
                        <a:rPr kumimoji="0" lang="en-US" altLang="en-US" sz="1800" b="0" i="0" u="none" strike="noStrike" cap="none" normalizeH="0" baseline="0" dirty="0" err="1">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McGillis</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PG</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1986</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92193">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The Bourne Supremacy</a:t>
                      </a: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Action</a:t>
                      </a: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Matt Damon; </a:t>
                      </a:r>
                      <a:r>
                        <a:rPr kumimoji="0" lang="en-US" altLang="en-US" sz="1800" b="0" i="0" u="none" strike="noStrike" cap="none" normalizeH="0" baseline="0" dirty="0" err="1">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Franka</a:t>
                      </a: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r>
                        <a:rPr kumimoji="0" lang="en-US" altLang="en-US" sz="1800" b="0" i="0" u="none" strike="noStrike" cap="none" normalizeH="0" baseline="0" dirty="0" err="1">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Potente</a:t>
                      </a:r>
                      <a:endPar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PG-13</a:t>
                      </a: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2004</a:t>
                      </a: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r h="523578">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Grease</a:t>
                      </a:r>
                      <a:endParaRPr kumimoji="0" lang="en-US" altLang="en-US" sz="36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Musical</a:t>
                      </a:r>
                      <a:endParaRPr kumimoji="0" lang="en-US" altLang="en-US" sz="36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Olivia Newton-John</a:t>
                      </a:r>
                      <a:endParaRPr kumimoji="0" lang="en-US" altLang="en-US" sz="12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John Travolta</a:t>
                      </a:r>
                      <a:endParaRPr kumimoji="0" lang="en-US" altLang="en-US" sz="36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 PG</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1978</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492193">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Moulin Rouge</a:t>
                      </a:r>
                      <a:endParaRPr kumimoji="0" lang="en-US" altLang="en-US" sz="36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Musical</a:t>
                      </a:r>
                      <a:endParaRPr kumimoji="0" lang="en-US" altLang="en-US" sz="36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Nicole Kidman</a:t>
                      </a:r>
                      <a:endParaRPr kumimoji="0" lang="en-US" altLang="en-US" sz="3600" b="0" i="0" u="none" strike="noStrike" cap="none" normalizeH="0" baseline="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PG-13</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2001</a:t>
                      </a:r>
                      <a:endParaRPr kumimoji="0" lang="en-US" altLang="en-US" sz="36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8"/>
                  </a:ext>
                </a:extLst>
              </a:tr>
              <a:tr h="492193">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rPr>
                        <a:t>New Movie  -- Name?</a:t>
                      </a:r>
                      <a:endParaRPr kumimoji="0" lang="en-US" altLang="en-US" sz="3600" b="0" i="0" u="none" strike="noStrike" cap="none" normalizeH="0" baseline="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tx1">
                        <a:lumMod val="50000"/>
                        <a:lumOff val="50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rPr>
                        <a:t>Musical</a:t>
                      </a:r>
                      <a:endParaRPr kumimoji="0" lang="en-US" altLang="en-US" sz="3600" b="0" i="0" u="none" strike="noStrike" cap="none" normalizeH="0" baseline="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tx1">
                        <a:lumMod val="50000"/>
                        <a:lumOff val="50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rPr>
                        <a:t>Matt Damon</a:t>
                      </a:r>
                      <a:endParaRPr kumimoji="0" lang="en-US" altLang="en-US" sz="3600" b="0" i="0" u="none" strike="noStrike" cap="none" normalizeH="0" baseline="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tx1">
                        <a:lumMod val="50000"/>
                        <a:lumOff val="50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rPr>
                        <a:t>PG</a:t>
                      </a:r>
                      <a:endParaRPr kumimoji="0" lang="en-US" altLang="en-US" sz="3600" b="0" i="0" u="none" strike="noStrike" cap="none" normalizeH="0" baseline="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tx1">
                        <a:lumMod val="50000"/>
                        <a:lumOff val="50000"/>
                      </a:schemeClr>
                    </a:solidFill>
                  </a:tcPr>
                </a:tc>
                <a:tc>
                  <a:txBody>
                    <a:bodyPr/>
                    <a:lstStyle>
                      <a:lvl1pPr algn="l">
                        <a:lnSpc>
                          <a:spcPct val="90000"/>
                        </a:lnSpc>
                        <a:spcAft>
                          <a:spcPct val="50000"/>
                        </a:spcAft>
                        <a:buClr>
                          <a:schemeClr val="accent2"/>
                        </a:buClr>
                        <a:buSzPct val="90000"/>
                        <a:buFont typeface="Wingdings" pitchFamily="2" charset="2"/>
                        <a:defRPr sz="2000">
                          <a:solidFill>
                            <a:schemeClr val="hlink"/>
                          </a:solidFill>
                          <a:latin typeface="Times New Roman" pitchFamily="18" charset="0"/>
                        </a:defRPr>
                      </a:lvl1pPr>
                      <a:lvl2pPr algn="l">
                        <a:lnSpc>
                          <a:spcPct val="90000"/>
                        </a:lnSpc>
                        <a:spcAft>
                          <a:spcPct val="50000"/>
                        </a:spcAft>
                        <a:buClr>
                          <a:schemeClr val="accent2"/>
                        </a:buClr>
                        <a:buSzPct val="90000"/>
                        <a:buFont typeface="Wingdings" pitchFamily="2" charset="2"/>
                        <a:defRPr>
                          <a:solidFill>
                            <a:schemeClr val="hlink"/>
                          </a:solidFill>
                          <a:latin typeface="Times New Roman" pitchFamily="18" charset="0"/>
                        </a:defRPr>
                      </a:lvl2pPr>
                      <a:lvl3pPr algn="l">
                        <a:lnSpc>
                          <a:spcPct val="90000"/>
                        </a:lnSpc>
                        <a:spcAft>
                          <a:spcPct val="50000"/>
                        </a:spcAft>
                        <a:buClr>
                          <a:schemeClr val="accent2"/>
                        </a:buClr>
                        <a:buSzPct val="90000"/>
                        <a:buFont typeface="Arial" charset="0"/>
                        <a:defRPr sz="1400">
                          <a:solidFill>
                            <a:schemeClr val="hlink"/>
                          </a:solidFill>
                          <a:latin typeface="Times New Roman" pitchFamily="18" charset="0"/>
                        </a:defRPr>
                      </a:lvl3pPr>
                      <a:lvl4pPr algn="l">
                        <a:lnSpc>
                          <a:spcPct val="90000"/>
                        </a:lnSpc>
                        <a:spcAft>
                          <a:spcPct val="50000"/>
                        </a:spcAft>
                        <a:buClr>
                          <a:schemeClr val="accent2"/>
                        </a:buClr>
                        <a:buSzPct val="115000"/>
                        <a:defRPr sz="1200">
                          <a:solidFill>
                            <a:schemeClr val="hlink"/>
                          </a:solidFill>
                          <a:latin typeface="Times New Roman" pitchFamily="18" charset="0"/>
                        </a:defRPr>
                      </a:lvl4pPr>
                      <a:lvl5pPr algn="l">
                        <a:lnSpc>
                          <a:spcPct val="90000"/>
                        </a:lnSpc>
                        <a:spcAft>
                          <a:spcPct val="50000"/>
                        </a:spcAft>
                        <a:buClr>
                          <a:schemeClr val="accent2"/>
                        </a:buClr>
                        <a:buSzPct val="90000"/>
                        <a:buFont typeface="Wingdings" pitchFamily="2" charset="2"/>
                        <a:defRPr sz="1000">
                          <a:solidFill>
                            <a:schemeClr val="hlink"/>
                          </a:solidFill>
                          <a:latin typeface="Times New Roman" pitchFamily="18" charset="0"/>
                        </a:defRPr>
                      </a:lvl5pPr>
                      <a:lvl6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6pPr>
                      <a:lvl7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7pPr>
                      <a:lvl8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8pPr>
                      <a:lvl9pPr eaLnBrk="0" fontAlgn="base" hangingPunct="0">
                        <a:lnSpc>
                          <a:spcPct val="90000"/>
                        </a:lnSpc>
                        <a:spcBef>
                          <a:spcPct val="0"/>
                        </a:spcBef>
                        <a:spcAft>
                          <a:spcPct val="50000"/>
                        </a:spcAft>
                        <a:buClr>
                          <a:schemeClr val="accent2"/>
                        </a:buClr>
                        <a:buSzPct val="90000"/>
                        <a:buFont typeface="Wingdings" pitchFamily="2" charset="2"/>
                        <a:defRPr sz="1000">
                          <a:solidFill>
                            <a:schemeClr val="hlink"/>
                          </a:solidFill>
                          <a:latin typeface="Times New Roman"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rPr>
                        <a:t>2006</a:t>
                      </a:r>
                      <a:endParaRPr kumimoji="0" lang="en-US" altLang="en-US" sz="3600" b="0" i="0" u="none" strike="noStrike" cap="none" normalizeH="0" baseline="0" dirty="0">
                        <a:ln>
                          <a:noFill/>
                        </a:ln>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tx1">
                        <a:lumMod val="50000"/>
                        <a:lumOff val="50000"/>
                      </a:schemeClr>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210004037"/>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Simple Example of Conjoint Analysis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83635049"/>
              </p:ext>
            </p:extLst>
          </p:nvPr>
        </p:nvGraphicFramePr>
        <p:xfrm>
          <a:off x="902825" y="960699"/>
          <a:ext cx="10949650" cy="5145952"/>
        </p:xfrm>
        <a:graphic>
          <a:graphicData uri="http://schemas.openxmlformats.org/drawingml/2006/table">
            <a:tbl>
              <a:tblPr firstRow="1" bandRow="1">
                <a:tableStyleId>{5C22544A-7EE6-4342-B048-85BDC9FD1C3A}</a:tableStyleId>
              </a:tblPr>
              <a:tblGrid>
                <a:gridCol w="2189930">
                  <a:extLst>
                    <a:ext uri="{9D8B030D-6E8A-4147-A177-3AD203B41FA5}">
                      <a16:colId xmlns:a16="http://schemas.microsoft.com/office/drawing/2014/main" val="20000"/>
                    </a:ext>
                  </a:extLst>
                </a:gridCol>
                <a:gridCol w="2189930">
                  <a:extLst>
                    <a:ext uri="{9D8B030D-6E8A-4147-A177-3AD203B41FA5}">
                      <a16:colId xmlns:a16="http://schemas.microsoft.com/office/drawing/2014/main" val="20001"/>
                    </a:ext>
                  </a:extLst>
                </a:gridCol>
                <a:gridCol w="2189930">
                  <a:extLst>
                    <a:ext uri="{9D8B030D-6E8A-4147-A177-3AD203B41FA5}">
                      <a16:colId xmlns:a16="http://schemas.microsoft.com/office/drawing/2014/main" val="20002"/>
                    </a:ext>
                  </a:extLst>
                </a:gridCol>
                <a:gridCol w="2189930">
                  <a:extLst>
                    <a:ext uri="{9D8B030D-6E8A-4147-A177-3AD203B41FA5}">
                      <a16:colId xmlns:a16="http://schemas.microsoft.com/office/drawing/2014/main" val="20003"/>
                    </a:ext>
                  </a:extLst>
                </a:gridCol>
                <a:gridCol w="2189930">
                  <a:extLst>
                    <a:ext uri="{9D8B030D-6E8A-4147-A177-3AD203B41FA5}">
                      <a16:colId xmlns:a16="http://schemas.microsoft.com/office/drawing/2014/main" val="20004"/>
                    </a:ext>
                  </a:extLst>
                </a:gridCol>
              </a:tblGrid>
              <a:tr h="753427">
                <a:tc>
                  <a:txBody>
                    <a:bodyPr/>
                    <a:lstStyle/>
                    <a:p>
                      <a:pPr marL="0" marR="0">
                        <a:spcBef>
                          <a:spcPts val="0"/>
                        </a:spcBef>
                        <a:spcAft>
                          <a:spcPts val="0"/>
                        </a:spcAft>
                      </a:pPr>
                      <a:r>
                        <a:rPr lang="en-US" sz="2400" b="1" dirty="0">
                          <a:effectLst/>
                          <a:latin typeface="Open Sans" panose="020B0606030504020204" pitchFamily="34" charset="0"/>
                          <a:ea typeface="Open Sans" panose="020B0606030504020204" pitchFamily="34" charset="0"/>
                          <a:cs typeface="Open Sans" panose="020B0606030504020204" pitchFamily="34" charset="0"/>
                        </a:rPr>
                        <a:t>Product Option</a:t>
                      </a:r>
                      <a:endParaRPr lang="en-US" sz="2400" dirty="0">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a:spcBef>
                          <a:spcPts val="0"/>
                        </a:spcBef>
                        <a:spcAft>
                          <a:spcPts val="0"/>
                        </a:spcAft>
                      </a:pPr>
                      <a:r>
                        <a:rPr lang="en-US" sz="2400" b="1">
                          <a:effectLst/>
                          <a:latin typeface="Open Sans" panose="020B0606030504020204" pitchFamily="34" charset="0"/>
                          <a:ea typeface="Open Sans" panose="020B0606030504020204" pitchFamily="34" charset="0"/>
                          <a:cs typeface="Open Sans" panose="020B0606030504020204" pitchFamily="34" charset="0"/>
                        </a:rPr>
                        <a:t>Cuisine</a:t>
                      </a:r>
                      <a:endParaRPr lang="en-US" sz="2400">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a:spcBef>
                          <a:spcPts val="0"/>
                        </a:spcBef>
                        <a:spcAft>
                          <a:spcPts val="0"/>
                        </a:spcAft>
                      </a:pPr>
                      <a:r>
                        <a:rPr lang="en-US" sz="2400" b="1" dirty="0">
                          <a:effectLst/>
                          <a:latin typeface="Open Sans" panose="020B0606030504020204" pitchFamily="34" charset="0"/>
                          <a:ea typeface="Open Sans" panose="020B0606030504020204" pitchFamily="34" charset="0"/>
                          <a:cs typeface="Open Sans" panose="020B0606030504020204" pitchFamily="34" charset="0"/>
                        </a:rPr>
                        <a:t>Distance</a:t>
                      </a:r>
                      <a:endParaRPr lang="en-US" sz="2400" dirty="0">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a:spcBef>
                          <a:spcPts val="0"/>
                        </a:spcBef>
                        <a:spcAft>
                          <a:spcPts val="0"/>
                        </a:spcAft>
                      </a:pPr>
                      <a:r>
                        <a:rPr lang="en-US" sz="2400" b="1">
                          <a:effectLst/>
                          <a:latin typeface="Open Sans" panose="020B0606030504020204" pitchFamily="34" charset="0"/>
                          <a:ea typeface="Open Sans" panose="020B0606030504020204" pitchFamily="34" charset="0"/>
                          <a:cs typeface="Open Sans" panose="020B0606030504020204" pitchFamily="34" charset="0"/>
                        </a:rPr>
                        <a:t>Price Range</a:t>
                      </a:r>
                      <a:endParaRPr lang="en-US" sz="2400">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a:spcBef>
                          <a:spcPts val="0"/>
                        </a:spcBef>
                        <a:spcAft>
                          <a:spcPts val="0"/>
                        </a:spcAft>
                      </a:pPr>
                      <a:r>
                        <a:rPr lang="en-US" sz="2400" b="1">
                          <a:effectLst/>
                          <a:latin typeface="Open Sans" panose="020B0606030504020204" pitchFamily="34" charset="0"/>
                          <a:ea typeface="Open Sans" panose="020B0606030504020204" pitchFamily="34" charset="0"/>
                          <a:cs typeface="Open Sans" panose="020B0606030504020204" pitchFamily="34" charset="0"/>
                        </a:rPr>
                        <a:t>Preference</a:t>
                      </a:r>
                      <a:endParaRPr lang="en-US" sz="2400">
                        <a:effectLst/>
                        <a:latin typeface="Open Sans" panose="020B0606030504020204" pitchFamily="34" charset="0"/>
                        <a:ea typeface="Open Sans" panose="020B0606030504020204" pitchFamily="34" charset="0"/>
                        <a:cs typeface="Open Sans" panose="020B0606030504020204" pitchFamily="34" charset="0"/>
                      </a:endParaRPr>
                    </a:p>
                    <a:p>
                      <a:pPr marL="0" marR="0">
                        <a:spcBef>
                          <a:spcPts val="0"/>
                        </a:spcBef>
                        <a:spcAft>
                          <a:spcPts val="0"/>
                        </a:spcAft>
                      </a:pPr>
                      <a:r>
                        <a:rPr lang="en-US" sz="2400" b="1">
                          <a:effectLst/>
                          <a:latin typeface="Open Sans" panose="020B0606030504020204" pitchFamily="34" charset="0"/>
                          <a:ea typeface="Open Sans" panose="020B0606030504020204" pitchFamily="34" charset="0"/>
                          <a:cs typeface="Open Sans" panose="020B0606030504020204" pitchFamily="34" charset="0"/>
                        </a:rPr>
                        <a:t>Rank Value</a:t>
                      </a:r>
                      <a:endParaRPr lang="en-US" sz="2400">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540374">
                <a:tc>
                  <a:txBody>
                    <a:bodyPr/>
                    <a:lstStyle/>
                    <a:p>
                      <a:pPr marL="0" marR="0" algn="ctr">
                        <a:spcBef>
                          <a:spcPts val="0"/>
                        </a:spcBef>
                        <a:spcAft>
                          <a:spcPts val="0"/>
                        </a:spcAft>
                      </a:pPr>
                      <a:r>
                        <a:rPr lang="en-US" sz="2400" b="0" dirty="0">
                          <a:effectLst/>
                          <a:latin typeface="Open Sans" panose="020B0606030504020204" pitchFamily="34" charset="0"/>
                          <a:ea typeface="Open Sans" panose="020B0606030504020204" pitchFamily="34" charset="0"/>
                          <a:cs typeface="Open Sans" panose="020B0606030504020204" pitchFamily="34" charset="0"/>
                        </a:rPr>
                        <a:t>1</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Italian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1km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$10</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2400" b="0" dirty="0">
                          <a:effectLst/>
                          <a:latin typeface="Open Sans" panose="020B0606030504020204" pitchFamily="34" charset="0"/>
                          <a:ea typeface="Open Sans" panose="020B0606030504020204" pitchFamily="34" charset="0"/>
                          <a:cs typeface="Open Sans" panose="020B0606030504020204" pitchFamily="34" charset="0"/>
                        </a:rPr>
                        <a:t>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40374">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2</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400" b="0" dirty="0">
                          <a:effectLst/>
                          <a:latin typeface="Open Sans" panose="020B0606030504020204" pitchFamily="34" charset="0"/>
                          <a:ea typeface="Open Sans" panose="020B0606030504020204" pitchFamily="34" charset="0"/>
                          <a:cs typeface="Open Sans" panose="020B0606030504020204" pitchFamily="34" charset="0"/>
                        </a:rPr>
                        <a:t>Italian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1km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$15</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2400" b="0" dirty="0">
                          <a:effectLst/>
                          <a:latin typeface="Open Sans" panose="020B0606030504020204" pitchFamily="34" charset="0"/>
                          <a:ea typeface="Open Sans" panose="020B0606030504020204" pitchFamily="34" charset="0"/>
                          <a:cs typeface="Open Sans" panose="020B0606030504020204" pitchFamily="34" charset="0"/>
                        </a:rPr>
                        <a:t>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540374">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3</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Italian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400" b="0" dirty="0">
                          <a:effectLst/>
                          <a:latin typeface="Open Sans" panose="020B0606030504020204" pitchFamily="34" charset="0"/>
                          <a:ea typeface="Open Sans" panose="020B0606030504020204" pitchFamily="34" charset="0"/>
                          <a:cs typeface="Open Sans" panose="020B0606030504020204" pitchFamily="34" charset="0"/>
                        </a:rPr>
                        <a:t>11 km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$10</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2400" b="0" dirty="0">
                          <a:effectLst/>
                          <a:latin typeface="Open Sans" panose="020B0606030504020204" pitchFamily="34" charset="0"/>
                          <a:ea typeface="Open Sans" panose="020B0606030504020204" pitchFamily="34" charset="0"/>
                          <a:cs typeface="Open Sans" panose="020B0606030504020204" pitchFamily="34" charset="0"/>
                        </a:rPr>
                        <a:t>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40374">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4</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Italian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algn="ctr">
                        <a:spcBef>
                          <a:spcPts val="0"/>
                        </a:spcBef>
                        <a:spcAft>
                          <a:spcPts val="0"/>
                        </a:spcAft>
                      </a:pPr>
                      <a:r>
                        <a:rPr lang="en-US" sz="2400" b="0" dirty="0">
                          <a:effectLst/>
                          <a:latin typeface="Open Sans" panose="020B0606030504020204" pitchFamily="34" charset="0"/>
                          <a:ea typeface="Open Sans" panose="020B0606030504020204" pitchFamily="34" charset="0"/>
                          <a:cs typeface="Open Sans" panose="020B0606030504020204" pitchFamily="34" charset="0"/>
                        </a:rPr>
                        <a:t>11 km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algn="ctr">
                        <a:spcBef>
                          <a:spcPts val="0"/>
                        </a:spcBef>
                        <a:spcAft>
                          <a:spcPts val="0"/>
                        </a:spcAft>
                      </a:pPr>
                      <a:r>
                        <a:rPr lang="en-US" sz="2400" b="0" dirty="0">
                          <a:effectLst/>
                          <a:latin typeface="Open Sans" panose="020B0606030504020204" pitchFamily="34" charset="0"/>
                          <a:ea typeface="Open Sans" panose="020B0606030504020204" pitchFamily="34" charset="0"/>
                          <a:cs typeface="Open Sans" panose="020B0606030504020204" pitchFamily="34" charset="0"/>
                        </a:rPr>
                        <a:t>$15</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a:spcBef>
                          <a:spcPts val="0"/>
                        </a:spcBef>
                        <a:spcAft>
                          <a:spcPts val="0"/>
                        </a:spcAft>
                      </a:pPr>
                      <a:r>
                        <a:rPr lang="en-US" sz="2400" b="0" dirty="0">
                          <a:effectLst/>
                          <a:latin typeface="Open Sans" panose="020B0606030504020204" pitchFamily="34" charset="0"/>
                          <a:ea typeface="Open Sans" panose="020B0606030504020204" pitchFamily="34" charset="0"/>
                          <a:cs typeface="Open Sans" panose="020B0606030504020204" pitchFamily="34" charset="0"/>
                        </a:rPr>
                        <a:t>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0004"/>
                  </a:ext>
                </a:extLst>
              </a:tr>
              <a:tr h="540374">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5</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Thai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1km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400" b="0" dirty="0">
                          <a:effectLst/>
                          <a:latin typeface="Open Sans" panose="020B0606030504020204" pitchFamily="34" charset="0"/>
                          <a:ea typeface="Open Sans" panose="020B0606030504020204" pitchFamily="34" charset="0"/>
                          <a:cs typeface="Open Sans" panose="020B0606030504020204" pitchFamily="34" charset="0"/>
                        </a:rPr>
                        <a:t>$10</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2400" b="0" dirty="0">
                          <a:effectLst/>
                          <a:latin typeface="Open Sans" panose="020B0606030504020204" pitchFamily="34" charset="0"/>
                          <a:ea typeface="Open Sans" panose="020B0606030504020204" pitchFamily="34" charset="0"/>
                          <a:cs typeface="Open Sans" panose="020B0606030504020204" pitchFamily="34" charset="0"/>
                        </a:rPr>
                        <a:t>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540374">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6</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Thai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1km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$15</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2400" b="0" dirty="0">
                          <a:effectLst/>
                          <a:latin typeface="Open Sans" panose="020B0606030504020204" pitchFamily="34" charset="0"/>
                          <a:ea typeface="Open Sans" panose="020B0606030504020204" pitchFamily="34" charset="0"/>
                          <a:cs typeface="Open Sans" panose="020B0606030504020204" pitchFamily="34" charset="0"/>
                        </a:rPr>
                        <a:t>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r h="540374">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7</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Thai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11km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400" b="0" dirty="0">
                          <a:effectLst/>
                          <a:latin typeface="Open Sans" panose="020B0606030504020204" pitchFamily="34" charset="0"/>
                          <a:ea typeface="Open Sans" panose="020B0606030504020204" pitchFamily="34" charset="0"/>
                          <a:cs typeface="Open Sans" panose="020B0606030504020204" pitchFamily="34" charset="0"/>
                        </a:rPr>
                        <a:t>$10</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2400" b="0" dirty="0">
                          <a:effectLst/>
                          <a:latin typeface="Open Sans" panose="020B0606030504020204" pitchFamily="34" charset="0"/>
                          <a:ea typeface="Open Sans" panose="020B0606030504020204" pitchFamily="34" charset="0"/>
                          <a:cs typeface="Open Sans" panose="020B0606030504020204" pitchFamily="34" charset="0"/>
                        </a:rPr>
                        <a:t>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540374">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8</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Thai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11 km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400" b="0">
                          <a:effectLst/>
                          <a:latin typeface="Open Sans" panose="020B0606030504020204" pitchFamily="34" charset="0"/>
                          <a:ea typeface="Open Sans" panose="020B0606030504020204" pitchFamily="34" charset="0"/>
                          <a:cs typeface="Open Sans" panose="020B0606030504020204" pitchFamily="34" charset="0"/>
                        </a:rPr>
                        <a:t>$15</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2400" b="0" dirty="0">
                          <a:effectLst/>
                          <a:latin typeface="Open Sans" panose="020B0606030504020204" pitchFamily="34" charset="0"/>
                          <a:ea typeface="Open Sans" panose="020B0606030504020204" pitchFamily="34" charset="0"/>
                          <a:cs typeface="Open Sans" panose="020B0606030504020204" pitchFamily="34" charset="0"/>
                        </a:rPr>
                        <a:t>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686147688"/>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Simple Example of Conjoint Analysis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04651315"/>
              </p:ext>
            </p:extLst>
          </p:nvPr>
        </p:nvGraphicFramePr>
        <p:xfrm>
          <a:off x="705814" y="1152735"/>
          <a:ext cx="10000765" cy="4896512"/>
        </p:xfrm>
        <a:graphic>
          <a:graphicData uri="http://schemas.openxmlformats.org/drawingml/2006/table">
            <a:tbl>
              <a:tblPr firstRow="1" bandRow="1">
                <a:tableStyleId>{5C22544A-7EE6-4342-B048-85BDC9FD1C3A}</a:tableStyleId>
              </a:tblPr>
              <a:tblGrid>
                <a:gridCol w="2000153">
                  <a:extLst>
                    <a:ext uri="{9D8B030D-6E8A-4147-A177-3AD203B41FA5}">
                      <a16:colId xmlns:a16="http://schemas.microsoft.com/office/drawing/2014/main" val="20000"/>
                    </a:ext>
                  </a:extLst>
                </a:gridCol>
                <a:gridCol w="2000153">
                  <a:extLst>
                    <a:ext uri="{9D8B030D-6E8A-4147-A177-3AD203B41FA5}">
                      <a16:colId xmlns:a16="http://schemas.microsoft.com/office/drawing/2014/main" val="20001"/>
                    </a:ext>
                  </a:extLst>
                </a:gridCol>
                <a:gridCol w="2000153">
                  <a:extLst>
                    <a:ext uri="{9D8B030D-6E8A-4147-A177-3AD203B41FA5}">
                      <a16:colId xmlns:a16="http://schemas.microsoft.com/office/drawing/2014/main" val="20002"/>
                    </a:ext>
                  </a:extLst>
                </a:gridCol>
                <a:gridCol w="2000153">
                  <a:extLst>
                    <a:ext uri="{9D8B030D-6E8A-4147-A177-3AD203B41FA5}">
                      <a16:colId xmlns:a16="http://schemas.microsoft.com/office/drawing/2014/main" val="20003"/>
                    </a:ext>
                  </a:extLst>
                </a:gridCol>
                <a:gridCol w="2000153">
                  <a:extLst>
                    <a:ext uri="{9D8B030D-6E8A-4147-A177-3AD203B41FA5}">
                      <a16:colId xmlns:a16="http://schemas.microsoft.com/office/drawing/2014/main" val="20004"/>
                    </a:ext>
                  </a:extLst>
                </a:gridCol>
              </a:tblGrid>
              <a:tr h="682204">
                <a:tc>
                  <a:txBody>
                    <a:bodyPr/>
                    <a:lstStyle/>
                    <a:p>
                      <a:pPr marL="0" marR="0">
                        <a:spcBef>
                          <a:spcPts val="0"/>
                        </a:spcBef>
                        <a:spcAft>
                          <a:spcPts val="0"/>
                        </a:spcAft>
                      </a:pPr>
                      <a:r>
                        <a:rPr lang="en-US" sz="2000" b="1" dirty="0">
                          <a:effectLst/>
                          <a:latin typeface="Open Sans" panose="020B0606030504020204" pitchFamily="34" charset="0"/>
                          <a:ea typeface="Open Sans" panose="020B0606030504020204" pitchFamily="34" charset="0"/>
                          <a:cs typeface="Open Sans" panose="020B0606030504020204" pitchFamily="34" charset="0"/>
                        </a:rPr>
                        <a:t>Product Option</a:t>
                      </a:r>
                      <a:endParaRPr lang="en-US" sz="2000" dirty="0">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a:spcBef>
                          <a:spcPts val="0"/>
                        </a:spcBef>
                        <a:spcAft>
                          <a:spcPts val="0"/>
                        </a:spcAft>
                      </a:pPr>
                      <a:r>
                        <a:rPr lang="en-US" sz="2000" b="1">
                          <a:effectLst/>
                          <a:latin typeface="Open Sans" panose="020B0606030504020204" pitchFamily="34" charset="0"/>
                          <a:ea typeface="Open Sans" panose="020B0606030504020204" pitchFamily="34" charset="0"/>
                          <a:cs typeface="Open Sans" panose="020B0606030504020204" pitchFamily="34" charset="0"/>
                        </a:rPr>
                        <a:t>Cuisine</a:t>
                      </a:r>
                      <a:endParaRPr lang="en-US" sz="2000">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a:spcBef>
                          <a:spcPts val="0"/>
                        </a:spcBef>
                        <a:spcAft>
                          <a:spcPts val="0"/>
                        </a:spcAft>
                      </a:pPr>
                      <a:r>
                        <a:rPr lang="en-US" sz="2000" b="1" dirty="0">
                          <a:effectLst/>
                          <a:latin typeface="Open Sans" panose="020B0606030504020204" pitchFamily="34" charset="0"/>
                          <a:ea typeface="Open Sans" panose="020B0606030504020204" pitchFamily="34" charset="0"/>
                          <a:cs typeface="Open Sans" panose="020B0606030504020204" pitchFamily="34" charset="0"/>
                        </a:rPr>
                        <a:t>Distance</a:t>
                      </a:r>
                      <a:endParaRPr lang="en-US" sz="2000" dirty="0">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a:spcBef>
                          <a:spcPts val="0"/>
                        </a:spcBef>
                        <a:spcAft>
                          <a:spcPts val="0"/>
                        </a:spcAft>
                      </a:pPr>
                      <a:r>
                        <a:rPr lang="en-US" sz="2000" b="1">
                          <a:effectLst/>
                          <a:latin typeface="Open Sans" panose="020B0606030504020204" pitchFamily="34" charset="0"/>
                          <a:ea typeface="Open Sans" panose="020B0606030504020204" pitchFamily="34" charset="0"/>
                          <a:cs typeface="Open Sans" panose="020B0606030504020204" pitchFamily="34" charset="0"/>
                        </a:rPr>
                        <a:t>Price Range</a:t>
                      </a:r>
                      <a:endParaRPr lang="en-US" sz="2000">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a:spcBef>
                          <a:spcPts val="0"/>
                        </a:spcBef>
                        <a:spcAft>
                          <a:spcPts val="0"/>
                        </a:spcAft>
                      </a:pPr>
                      <a:r>
                        <a:rPr lang="en-US" sz="2000" b="1">
                          <a:effectLst/>
                          <a:latin typeface="Open Sans" panose="020B0606030504020204" pitchFamily="34" charset="0"/>
                          <a:ea typeface="Open Sans" panose="020B0606030504020204" pitchFamily="34" charset="0"/>
                          <a:cs typeface="Open Sans" panose="020B0606030504020204" pitchFamily="34" charset="0"/>
                        </a:rPr>
                        <a:t>Preference</a:t>
                      </a:r>
                      <a:endParaRPr lang="en-US" sz="2000">
                        <a:effectLst/>
                        <a:latin typeface="Open Sans" panose="020B0606030504020204" pitchFamily="34" charset="0"/>
                        <a:ea typeface="Open Sans" panose="020B0606030504020204" pitchFamily="34" charset="0"/>
                        <a:cs typeface="Open Sans" panose="020B0606030504020204" pitchFamily="34" charset="0"/>
                      </a:endParaRPr>
                    </a:p>
                    <a:p>
                      <a:pPr marL="0" marR="0">
                        <a:spcBef>
                          <a:spcPts val="0"/>
                        </a:spcBef>
                        <a:spcAft>
                          <a:spcPts val="0"/>
                        </a:spcAft>
                      </a:pPr>
                      <a:r>
                        <a:rPr lang="en-US" sz="2000" b="1">
                          <a:effectLst/>
                          <a:latin typeface="Open Sans" panose="020B0606030504020204" pitchFamily="34" charset="0"/>
                          <a:ea typeface="Open Sans" panose="020B0606030504020204" pitchFamily="34" charset="0"/>
                          <a:cs typeface="Open Sans" panose="020B0606030504020204" pitchFamily="34" charset="0"/>
                        </a:rPr>
                        <a:t>Rank Value</a:t>
                      </a:r>
                      <a:endParaRPr lang="en-US" sz="2000">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524434">
                <a:tc>
                  <a:txBody>
                    <a:bodyPr/>
                    <a:lstStyle/>
                    <a:p>
                      <a:pPr marL="0" marR="0" algn="ctr">
                        <a:spcBef>
                          <a:spcPts val="0"/>
                        </a:spcBef>
                        <a:spcAft>
                          <a:spcPts val="0"/>
                        </a:spcAft>
                      </a:pPr>
                      <a:r>
                        <a:rPr lang="en-US" sz="2000" b="0" dirty="0">
                          <a:effectLst/>
                          <a:latin typeface="Open Sans" panose="020B0606030504020204" pitchFamily="34" charset="0"/>
                          <a:ea typeface="Open Sans" panose="020B0606030504020204" pitchFamily="34" charset="0"/>
                          <a:cs typeface="Open Sans" panose="020B0606030504020204" pitchFamily="34" charset="0"/>
                        </a:rPr>
                        <a:t>1</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Italian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1 km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$10</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b="0" dirty="0">
                          <a:effectLst/>
                          <a:latin typeface="Open Sans" panose="020B0606030504020204" pitchFamily="34" charset="0"/>
                          <a:ea typeface="Open Sans" panose="020B0606030504020204" pitchFamily="34" charset="0"/>
                          <a:cs typeface="Open Sans" panose="020B0606030504020204" pitchFamily="34" charset="0"/>
                        </a:rPr>
                        <a:t>8</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24434">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2</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Italian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1 km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$15</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000" b="0" dirty="0">
                          <a:effectLst/>
                          <a:latin typeface="Open Sans" panose="020B0606030504020204" pitchFamily="34" charset="0"/>
                          <a:ea typeface="Open Sans" panose="020B0606030504020204" pitchFamily="34" charset="0"/>
                          <a:cs typeface="Open Sans" panose="020B0606030504020204" pitchFamily="34" charset="0"/>
                        </a:rPr>
                        <a:t>6</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524434">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3</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Italian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11 km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$10</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b="0" dirty="0">
                          <a:effectLst/>
                          <a:latin typeface="Open Sans" panose="020B0606030504020204" pitchFamily="34" charset="0"/>
                          <a:ea typeface="Open Sans" panose="020B0606030504020204" pitchFamily="34" charset="0"/>
                          <a:cs typeface="Open Sans" panose="020B0606030504020204" pitchFamily="34" charset="0"/>
                        </a:rPr>
                        <a:t>4</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24434">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4</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Italian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11 km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$15</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000" b="0" dirty="0">
                          <a:effectLst/>
                          <a:latin typeface="Open Sans" panose="020B0606030504020204" pitchFamily="34" charset="0"/>
                          <a:ea typeface="Open Sans" panose="020B0606030504020204" pitchFamily="34" charset="0"/>
                          <a:cs typeface="Open Sans" panose="020B0606030504020204" pitchFamily="34" charset="0"/>
                        </a:rPr>
                        <a:t>2</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24434">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5</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Thai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1 km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$10</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b="0" dirty="0">
                          <a:effectLst/>
                          <a:latin typeface="Open Sans" panose="020B0606030504020204" pitchFamily="34" charset="0"/>
                          <a:ea typeface="Open Sans" panose="020B0606030504020204" pitchFamily="34" charset="0"/>
                          <a:cs typeface="Open Sans" panose="020B0606030504020204" pitchFamily="34" charset="0"/>
                        </a:rPr>
                        <a:t>7</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524434">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6</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Thai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1 km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$15</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000" b="0" dirty="0">
                          <a:effectLst/>
                          <a:latin typeface="Open Sans" panose="020B0606030504020204" pitchFamily="34" charset="0"/>
                          <a:ea typeface="Open Sans" panose="020B0606030504020204" pitchFamily="34" charset="0"/>
                          <a:cs typeface="Open Sans" panose="020B0606030504020204" pitchFamily="34" charset="0"/>
                        </a:rPr>
                        <a:t>5</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r h="524434">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7</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Thai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11 km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$10</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000" b="0" dirty="0">
                          <a:effectLst/>
                          <a:latin typeface="Open Sans" panose="020B0606030504020204" pitchFamily="34" charset="0"/>
                          <a:ea typeface="Open Sans" panose="020B0606030504020204" pitchFamily="34" charset="0"/>
                          <a:cs typeface="Open Sans" panose="020B0606030504020204" pitchFamily="34" charset="0"/>
                        </a:rPr>
                        <a:t>3</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524434">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8</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Thai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11 km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000" b="0">
                          <a:effectLst/>
                          <a:latin typeface="Open Sans" panose="020B0606030504020204" pitchFamily="34" charset="0"/>
                          <a:ea typeface="Open Sans" panose="020B0606030504020204" pitchFamily="34" charset="0"/>
                          <a:cs typeface="Open Sans" panose="020B0606030504020204" pitchFamily="34" charset="0"/>
                        </a:rPr>
                        <a:t>$15</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2000" b="0" dirty="0">
                          <a:effectLst/>
                          <a:latin typeface="Open Sans" panose="020B0606030504020204" pitchFamily="34" charset="0"/>
                          <a:ea typeface="Open Sans" panose="020B0606030504020204" pitchFamily="34" charset="0"/>
                          <a:cs typeface="Open Sans" panose="020B0606030504020204" pitchFamily="34" charset="0"/>
                        </a:rPr>
                        <a:t>1</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051074357"/>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How to Use in Design/Tradeoff Evaluation</a:t>
            </a:r>
            <a:endParaRPr lang="en-US" dirty="0"/>
          </a:p>
        </p:txBody>
      </p:sp>
      <p:sp>
        <p:nvSpPr>
          <p:cNvPr id="3" name="Content Placeholder 2"/>
          <p:cNvSpPr>
            <a:spLocks noGrp="1"/>
          </p:cNvSpPr>
          <p:nvPr>
            <p:ph idx="1"/>
          </p:nvPr>
        </p:nvSpPr>
        <p:spPr>
          <a:xfrm>
            <a:off x="520861" y="1610591"/>
            <a:ext cx="10914926" cy="4566372"/>
          </a:xfrm>
        </p:spPr>
        <p:txBody>
          <a:bodyPr anchor="t" anchorCtr="0">
            <a:normAutofit fontScale="92500" lnSpcReduction="10000"/>
          </a:bodyPr>
          <a:lstStyle/>
          <a:p>
            <a:pPr>
              <a:lnSpc>
                <a:spcPct val="100000"/>
              </a:lnSpc>
              <a:spcAft>
                <a:spcPct val="5000"/>
              </a:spcAft>
              <a:buClr>
                <a:schemeClr val="tx1"/>
              </a:buClr>
              <a:buSzPct val="90000"/>
            </a:pPr>
            <a:r>
              <a:rPr lang="en-US" altLang="en-US" dirty="0"/>
              <a:t>Example:  Italian </a:t>
            </a:r>
            <a:r>
              <a:rPr lang="en-US" altLang="en-US" dirty="0" err="1"/>
              <a:t>vs</a:t>
            </a:r>
            <a:r>
              <a:rPr lang="en-US" altLang="en-US" dirty="0"/>
              <a:t> Thai = 20 – 16 = 4 </a:t>
            </a:r>
            <a:r>
              <a:rPr lang="en-US" altLang="en-US" dirty="0" err="1"/>
              <a:t>util</a:t>
            </a:r>
            <a:r>
              <a:rPr lang="en-US" altLang="en-US" dirty="0"/>
              <a:t> units</a:t>
            </a:r>
            <a:br>
              <a:rPr lang="en-US" altLang="en-US" dirty="0"/>
            </a:br>
            <a:r>
              <a:rPr lang="en-US" altLang="en-US" dirty="0"/>
              <a:t>                   $10 </a:t>
            </a:r>
            <a:r>
              <a:rPr lang="en-US" altLang="en-US" dirty="0" err="1"/>
              <a:t>vs</a:t>
            </a:r>
            <a:r>
              <a:rPr lang="en-US" altLang="en-US" dirty="0"/>
              <a:t> $15  = 22 – 14 = 8 </a:t>
            </a:r>
            <a:r>
              <a:rPr lang="en-US" altLang="en-US" dirty="0" err="1"/>
              <a:t>util</a:t>
            </a:r>
            <a:r>
              <a:rPr lang="en-US" altLang="en-US" dirty="0"/>
              <a:t> units</a:t>
            </a:r>
            <a:br>
              <a:rPr lang="en-US" altLang="en-US" dirty="0"/>
            </a:br>
            <a:endParaRPr lang="en-US" altLang="en-US" dirty="0"/>
          </a:p>
          <a:p>
            <a:pPr>
              <a:lnSpc>
                <a:spcPct val="100000"/>
              </a:lnSpc>
              <a:buClr>
                <a:schemeClr val="tx1"/>
              </a:buClr>
              <a:buSzPct val="90000"/>
            </a:pPr>
            <a:r>
              <a:rPr lang="en-US" altLang="en-US" dirty="0"/>
              <a:t>So “Thai” is worth $2.50 more than “Italian” for this customer:</a:t>
            </a:r>
          </a:p>
          <a:p>
            <a:pPr>
              <a:lnSpc>
                <a:spcPct val="100000"/>
              </a:lnSpc>
              <a:buClr>
                <a:schemeClr val="tx1"/>
              </a:buClr>
              <a:buSzPct val="90000"/>
            </a:pPr>
            <a:endParaRPr lang="en-US" dirty="0"/>
          </a:p>
          <a:p>
            <a:pPr>
              <a:lnSpc>
                <a:spcPct val="100000"/>
              </a:lnSpc>
              <a:buClr>
                <a:schemeClr val="tx1"/>
              </a:buClr>
              <a:buSzPct val="90000"/>
            </a:pPr>
            <a:endParaRPr lang="en-US" dirty="0"/>
          </a:p>
          <a:p>
            <a:pPr>
              <a:lnSpc>
                <a:spcPct val="100000"/>
              </a:lnSpc>
              <a:buClr>
                <a:schemeClr val="tx1"/>
              </a:buClr>
              <a:buSzPct val="90000"/>
            </a:pPr>
            <a:endParaRPr lang="en-US" dirty="0"/>
          </a:p>
          <a:p>
            <a:pPr>
              <a:lnSpc>
                <a:spcPct val="100000"/>
              </a:lnSpc>
              <a:buClr>
                <a:schemeClr val="tx1"/>
              </a:buClr>
              <a:buSzPct val="90000"/>
            </a:pPr>
            <a:endParaRPr lang="en-US" dirty="0"/>
          </a:p>
          <a:p>
            <a:pPr marL="0" indent="0">
              <a:spcBef>
                <a:spcPct val="50000"/>
              </a:spcBef>
              <a:buNone/>
            </a:pPr>
            <a:r>
              <a:rPr lang="en-US" altLang="en-US" b="1" dirty="0">
                <a:solidFill>
                  <a:srgbClr val="0153A5"/>
                </a:solidFill>
                <a:latin typeface="Symbol" pitchFamily="18" charset="2"/>
              </a:rPr>
              <a:t>Þ  </a:t>
            </a:r>
            <a:r>
              <a:rPr lang="en-US" altLang="en-US" b="1" dirty="0">
                <a:solidFill>
                  <a:srgbClr val="0153A5"/>
                </a:solidFill>
              </a:rPr>
              <a:t>Can use to obtain value to customer of </a:t>
            </a:r>
          </a:p>
          <a:p>
            <a:pPr marL="0" indent="0">
              <a:buNone/>
            </a:pPr>
            <a:r>
              <a:rPr lang="en-US" altLang="en-US" b="1" dirty="0">
                <a:solidFill>
                  <a:srgbClr val="0153A5"/>
                </a:solidFill>
              </a:rPr>
              <a:t>      service (non-price) attributes.</a:t>
            </a:r>
          </a:p>
        </p:txBody>
      </p:sp>
      <p:graphicFrame>
        <p:nvGraphicFramePr>
          <p:cNvPr id="4" name="Object 3"/>
          <p:cNvGraphicFramePr>
            <a:graphicFrameLocks/>
          </p:cNvGraphicFramePr>
          <p:nvPr>
            <p:extLst>
              <p:ext uri="{D42A27DB-BD31-4B8C-83A1-F6EECF244321}">
                <p14:modId xmlns:p14="http://schemas.microsoft.com/office/powerpoint/2010/main" val="2792280528"/>
              </p:ext>
            </p:extLst>
          </p:nvPr>
        </p:nvGraphicFramePr>
        <p:xfrm>
          <a:off x="4111193" y="3788353"/>
          <a:ext cx="3684587" cy="896938"/>
        </p:xfrm>
        <a:graphic>
          <a:graphicData uri="http://schemas.openxmlformats.org/presentationml/2006/ole">
            <mc:AlternateContent xmlns:mc="http://schemas.openxmlformats.org/markup-compatibility/2006">
              <mc:Choice xmlns:v="urn:schemas-microsoft-com:vml" Requires="v">
                <p:oleObj spid="_x0000_s1046" name="Equation" r:id="rId4" imgW="1485720" imgH="393480" progId="Equation.3">
                  <p:embed/>
                </p:oleObj>
              </mc:Choice>
              <mc:Fallback>
                <p:oleObj name="Equation" r:id="rId4" imgW="1485720" imgH="393480" progId="Equation.3">
                  <p:embed/>
                  <p:pic>
                    <p:nvPicPr>
                      <p:cNvPr id="4" name="Object 3"/>
                      <p:cNvPicPr>
                        <a:picLocks noChangeArrowheads="1"/>
                      </p:cNvPicPr>
                      <p:nvPr/>
                    </p:nvPicPr>
                    <p:blipFill>
                      <a:blip r:embed="rId5"/>
                      <a:srcRect/>
                      <a:stretch>
                        <a:fillRect/>
                      </a:stretch>
                    </p:blipFill>
                    <p:spPr bwMode="auto">
                      <a:xfrm>
                        <a:off x="4111193" y="3788353"/>
                        <a:ext cx="3684587" cy="896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279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414060072"/>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Conjoint Study Process</a:t>
            </a:r>
            <a:endParaRPr lang="en-US" dirty="0"/>
          </a:p>
        </p:txBody>
      </p:sp>
      <p:sp>
        <p:nvSpPr>
          <p:cNvPr id="3" name="Content Placeholder 2"/>
          <p:cNvSpPr>
            <a:spLocks noGrp="1"/>
          </p:cNvSpPr>
          <p:nvPr>
            <p:ph idx="1"/>
          </p:nvPr>
        </p:nvSpPr>
        <p:spPr/>
        <p:txBody>
          <a:bodyPr>
            <a:normAutofit/>
          </a:bodyPr>
          <a:lstStyle/>
          <a:p>
            <a:pPr marL="0" indent="0">
              <a:spcAft>
                <a:spcPct val="50000"/>
              </a:spcAft>
              <a:buNone/>
            </a:pPr>
            <a:r>
              <a:rPr lang="en-US" altLang="en-US" sz="1800" b="1" dirty="0">
                <a:solidFill>
                  <a:srgbClr val="0153A5"/>
                </a:solidFill>
              </a:rPr>
              <a:t>Stage 1 </a:t>
            </a:r>
            <a:r>
              <a:rPr lang="en-US" altLang="en-US" sz="1800" b="1" dirty="0"/>
              <a:t>—Designing the conjoint study:</a:t>
            </a:r>
          </a:p>
          <a:p>
            <a:pPr marL="0" indent="0">
              <a:spcAft>
                <a:spcPct val="25000"/>
              </a:spcAft>
              <a:buNone/>
            </a:pPr>
            <a:r>
              <a:rPr lang="en-US" altLang="en-US" sz="2000" dirty="0"/>
              <a:t>	</a:t>
            </a:r>
            <a:r>
              <a:rPr lang="en-US" altLang="en-US" sz="1800" dirty="0"/>
              <a:t>Step 1.1:	Select attributes relevant to the product or service category,</a:t>
            </a:r>
          </a:p>
          <a:p>
            <a:pPr marL="0" indent="0">
              <a:spcAft>
                <a:spcPct val="25000"/>
              </a:spcAft>
              <a:buNone/>
            </a:pPr>
            <a:r>
              <a:rPr lang="en-US" altLang="en-US" sz="1800" dirty="0"/>
              <a:t>	Step 1.2:	Select levels for each attribute, and</a:t>
            </a:r>
          </a:p>
          <a:p>
            <a:pPr marL="0" indent="0">
              <a:spcAft>
                <a:spcPct val="100000"/>
              </a:spcAft>
              <a:buNone/>
            </a:pPr>
            <a:r>
              <a:rPr lang="en-US" altLang="en-US" sz="1800" dirty="0"/>
              <a:t>	Step 1.3:	Develop the “product” bundles to be evaluated.</a:t>
            </a:r>
          </a:p>
          <a:p>
            <a:pPr marL="0" indent="0">
              <a:spcAft>
                <a:spcPct val="50000"/>
              </a:spcAft>
              <a:buNone/>
            </a:pPr>
            <a:r>
              <a:rPr lang="en-US" altLang="en-US" sz="1800" b="1" dirty="0">
                <a:solidFill>
                  <a:srgbClr val="0153A5"/>
                </a:solidFill>
              </a:rPr>
              <a:t>Stage 2</a:t>
            </a:r>
            <a:r>
              <a:rPr lang="en-US" altLang="en-US" sz="1800" b="1" dirty="0"/>
              <a:t>—Obtaining data from a sample of respondents:</a:t>
            </a:r>
          </a:p>
          <a:p>
            <a:pPr marL="0" indent="0">
              <a:spcAft>
                <a:spcPct val="25000"/>
              </a:spcAft>
              <a:buNone/>
            </a:pPr>
            <a:r>
              <a:rPr lang="en-US" altLang="en-US" sz="1800" dirty="0"/>
              <a:t>	Step 2.1:	Design a data-collection procedure, and</a:t>
            </a:r>
          </a:p>
          <a:p>
            <a:pPr marL="0" indent="0">
              <a:spcAft>
                <a:spcPct val="100000"/>
              </a:spcAft>
              <a:buNone/>
            </a:pPr>
            <a:r>
              <a:rPr lang="en-US" altLang="en-US" sz="1800" dirty="0"/>
              <a:t>	Step 2.2:	Select a computation method for obtaining part-worth functions.</a:t>
            </a:r>
          </a:p>
          <a:p>
            <a:pPr marL="0" indent="0">
              <a:spcAft>
                <a:spcPct val="50000"/>
              </a:spcAft>
              <a:buNone/>
            </a:pPr>
            <a:r>
              <a:rPr lang="en-US" altLang="en-US" sz="1800" b="1" dirty="0">
                <a:solidFill>
                  <a:srgbClr val="0153A5"/>
                </a:solidFill>
              </a:rPr>
              <a:t>Stage 3</a:t>
            </a:r>
            <a:r>
              <a:rPr lang="en-US" altLang="en-US" sz="1800" b="1" dirty="0"/>
              <a:t>—Evaluating product design options:</a:t>
            </a:r>
          </a:p>
          <a:p>
            <a:pPr marL="0" indent="0">
              <a:spcAft>
                <a:spcPct val="25000"/>
              </a:spcAft>
              <a:buNone/>
            </a:pPr>
            <a:r>
              <a:rPr lang="en-US" altLang="en-US" sz="1800" dirty="0"/>
              <a:t>	Step 3.1:	Segment customers based on their part-worth functions,</a:t>
            </a:r>
          </a:p>
          <a:p>
            <a:pPr marL="0" indent="0">
              <a:spcAft>
                <a:spcPct val="25000"/>
              </a:spcAft>
              <a:buNone/>
            </a:pPr>
            <a:r>
              <a:rPr lang="en-US" altLang="en-US" sz="1800" dirty="0"/>
              <a:t>	Step 3.2:	Design market simulations, and</a:t>
            </a:r>
          </a:p>
          <a:p>
            <a:pPr marL="0" indent="0">
              <a:spcAft>
                <a:spcPct val="50000"/>
              </a:spcAft>
              <a:buNone/>
            </a:pPr>
            <a:r>
              <a:rPr lang="en-US" altLang="en-US" sz="1800" dirty="0"/>
              <a:t>	Step 3.3:	Select choice rule.</a:t>
            </a:r>
            <a:endParaRPr lang="en-US" dirty="0"/>
          </a:p>
        </p:txBody>
      </p:sp>
    </p:spTree>
    <p:extLst>
      <p:ext uri="{BB962C8B-B14F-4D97-AF65-F5344CB8AC3E}">
        <p14:creationId xmlns:p14="http://schemas.microsoft.com/office/powerpoint/2010/main" val="1556445113"/>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Designing a Frozen Pizza</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643327545"/>
              </p:ext>
            </p:extLst>
          </p:nvPr>
        </p:nvGraphicFramePr>
        <p:xfrm>
          <a:off x="138896" y="619226"/>
          <a:ext cx="10328126" cy="6238773"/>
        </p:xfrm>
        <a:graphic>
          <a:graphicData uri="http://schemas.openxmlformats.org/drawingml/2006/table">
            <a:tbl>
              <a:tblPr firstRow="1" bandRow="1">
                <a:tableStyleId>{5C22544A-7EE6-4342-B048-85BDC9FD1C3A}</a:tableStyleId>
              </a:tblPr>
              <a:tblGrid>
                <a:gridCol w="2731352">
                  <a:extLst>
                    <a:ext uri="{9D8B030D-6E8A-4147-A177-3AD203B41FA5}">
                      <a16:colId xmlns:a16="http://schemas.microsoft.com/office/drawing/2014/main" val="20000"/>
                    </a:ext>
                  </a:extLst>
                </a:gridCol>
                <a:gridCol w="1899194">
                  <a:extLst>
                    <a:ext uri="{9D8B030D-6E8A-4147-A177-3AD203B41FA5}">
                      <a16:colId xmlns:a16="http://schemas.microsoft.com/office/drawing/2014/main" val="20001"/>
                    </a:ext>
                  </a:extLst>
                </a:gridCol>
                <a:gridCol w="1899194">
                  <a:extLst>
                    <a:ext uri="{9D8B030D-6E8A-4147-A177-3AD203B41FA5}">
                      <a16:colId xmlns:a16="http://schemas.microsoft.com/office/drawing/2014/main" val="20002"/>
                    </a:ext>
                  </a:extLst>
                </a:gridCol>
                <a:gridCol w="3798386">
                  <a:extLst>
                    <a:ext uri="{9D8B030D-6E8A-4147-A177-3AD203B41FA5}">
                      <a16:colId xmlns:a16="http://schemas.microsoft.com/office/drawing/2014/main" val="20003"/>
                    </a:ext>
                  </a:extLst>
                </a:gridCol>
              </a:tblGrid>
              <a:tr h="2235596">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b="1" u="sng" dirty="0">
                          <a:solidFill>
                            <a:srgbClr val="0153A5"/>
                          </a:solidFill>
                          <a:latin typeface="Open Sans" panose="020B0606030504020204" pitchFamily="34" charset="0"/>
                          <a:ea typeface="Open Sans" panose="020B0606030504020204" pitchFamily="34" charset="0"/>
                          <a:cs typeface="Open Sans" panose="020B0606030504020204" pitchFamily="34" charset="0"/>
                        </a:rPr>
                        <a:t>Attributes</a:t>
                      </a:r>
                    </a:p>
                    <a:p>
                      <a:pPr marL="285750" indent="-285750">
                        <a:spcBef>
                          <a:spcPct val="10000"/>
                        </a:spcBef>
                        <a:spcAft>
                          <a:spcPct val="0"/>
                        </a:spcAft>
                        <a:buClr>
                          <a:schemeClr val="tx1"/>
                        </a:buClr>
                        <a:buFont typeface="Arial" panose="020B0604020202020204" pitchFamily="34" charset="0"/>
                        <a:buChar char="•"/>
                      </a:pPr>
                      <a:r>
                        <a:rPr lang="en-US" altLang="en-US" sz="2000" b="0" dirty="0">
                          <a:solidFill>
                            <a:schemeClr val="tx1"/>
                          </a:solidFill>
                          <a:latin typeface="Open Sans" panose="020B0606030504020204" pitchFamily="34" charset="0"/>
                          <a:ea typeface="Open Sans" panose="020B0606030504020204" pitchFamily="34" charset="0"/>
                          <a:cs typeface="Open Sans" panose="020B0606030504020204" pitchFamily="34" charset="0"/>
                        </a:rPr>
                        <a:t>Type of crust (3 types)</a:t>
                      </a:r>
                    </a:p>
                    <a:p>
                      <a:pPr marL="285750" indent="-285750">
                        <a:spcBef>
                          <a:spcPct val="10000"/>
                        </a:spcBef>
                        <a:spcAft>
                          <a:spcPct val="0"/>
                        </a:spcAft>
                        <a:buClr>
                          <a:schemeClr val="tx1"/>
                        </a:buClr>
                        <a:buFont typeface="Arial" panose="020B0604020202020204" pitchFamily="34" charset="0"/>
                        <a:buChar char="•"/>
                      </a:pPr>
                      <a:r>
                        <a:rPr lang="en-US" altLang="en-US" sz="2000" b="0" dirty="0">
                          <a:solidFill>
                            <a:schemeClr val="tx1"/>
                          </a:solidFill>
                          <a:latin typeface="Open Sans" panose="020B0606030504020204" pitchFamily="34" charset="0"/>
                          <a:ea typeface="Open Sans" panose="020B0606030504020204" pitchFamily="34" charset="0"/>
                          <a:cs typeface="Open Sans" panose="020B0606030504020204" pitchFamily="34" charset="0"/>
                        </a:rPr>
                        <a:t>Type of cheese (3 types)</a:t>
                      </a:r>
                    </a:p>
                    <a:p>
                      <a:pPr marL="285750" indent="-285750">
                        <a:spcBef>
                          <a:spcPct val="10000"/>
                        </a:spcBef>
                        <a:spcAft>
                          <a:spcPct val="0"/>
                        </a:spcAft>
                        <a:buClr>
                          <a:schemeClr val="tx1"/>
                        </a:buClr>
                        <a:buFont typeface="Arial" panose="020B0604020202020204" pitchFamily="34" charset="0"/>
                        <a:buChar char="•"/>
                      </a:pPr>
                      <a:r>
                        <a:rPr lang="en-US" altLang="en-US" sz="2000" b="0" dirty="0">
                          <a:solidFill>
                            <a:schemeClr val="tx1"/>
                          </a:solidFill>
                          <a:latin typeface="Open Sans" panose="020B0606030504020204" pitchFamily="34" charset="0"/>
                          <a:ea typeface="Open Sans" panose="020B0606030504020204" pitchFamily="34" charset="0"/>
                          <a:cs typeface="Open Sans" panose="020B0606030504020204" pitchFamily="34" charset="0"/>
                        </a:rPr>
                        <a:t>Price (3 levels)</a:t>
                      </a:r>
                    </a:p>
                    <a:p>
                      <a:pPr marL="285750" indent="-285750">
                        <a:lnSpc>
                          <a:spcPct val="90000"/>
                        </a:lnSpc>
                        <a:spcBef>
                          <a:spcPct val="10000"/>
                        </a:spcBef>
                        <a:buClr>
                          <a:schemeClr val="tx1"/>
                        </a:buClr>
                        <a:buSzPct val="90000"/>
                        <a:buFont typeface="Arial" panose="020B0604020202020204" pitchFamily="34" charset="0"/>
                        <a:buChar char="•"/>
                      </a:pPr>
                      <a:r>
                        <a:rPr lang="en-US" altLang="en-US" sz="2000" b="0" dirty="0">
                          <a:solidFill>
                            <a:schemeClr val="tx1"/>
                          </a:solidFill>
                          <a:latin typeface="Open Sans" panose="020B0606030504020204" pitchFamily="34" charset="0"/>
                          <a:ea typeface="Open Sans" panose="020B0606030504020204" pitchFamily="34" charset="0"/>
                          <a:cs typeface="Open Sans" panose="020B0606030504020204" pitchFamily="34" charset="0"/>
                        </a:rPr>
                        <a:t>Topping (4 varieties)</a:t>
                      </a:r>
                    </a:p>
                    <a:p>
                      <a:pPr marL="285750" indent="-285750">
                        <a:lnSpc>
                          <a:spcPct val="90000"/>
                        </a:lnSpc>
                        <a:spcBef>
                          <a:spcPct val="10000"/>
                        </a:spcBef>
                        <a:buClr>
                          <a:schemeClr val="tx1"/>
                        </a:buClr>
                        <a:buSzPct val="90000"/>
                        <a:buFont typeface="Arial" panose="020B0604020202020204" pitchFamily="34" charset="0"/>
                        <a:buChar char="•"/>
                      </a:pPr>
                      <a:r>
                        <a:rPr lang="en-US" altLang="en-US" sz="2000" b="0" dirty="0">
                          <a:solidFill>
                            <a:schemeClr val="tx1"/>
                          </a:solidFill>
                          <a:latin typeface="Open Sans" panose="020B0606030504020204" pitchFamily="34" charset="0"/>
                          <a:ea typeface="Open Sans" panose="020B0606030504020204" pitchFamily="34" charset="0"/>
                          <a:cs typeface="Open Sans" panose="020B0606030504020204" pitchFamily="34" charset="0"/>
                        </a:rPr>
                        <a:t>Amount of cheese (2 levels)</a:t>
                      </a:r>
                    </a:p>
                  </a:txBody>
                  <a:tcPr marL="0" marR="0" marT="91440" marB="91440">
                    <a:solidFill>
                      <a:schemeClr val="bg1"/>
                    </a:solidFill>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0"/>
                  </a:ext>
                </a:extLst>
              </a:tr>
              <a:tr h="182626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2400" b="1" u="sng" dirty="0">
                          <a:solidFill>
                            <a:srgbClr val="0153A5"/>
                          </a:solidFill>
                          <a:latin typeface="Open Sans" panose="020B0606030504020204" pitchFamily="34" charset="0"/>
                          <a:ea typeface="Open Sans" panose="020B0606030504020204" pitchFamily="34" charset="0"/>
                          <a:cs typeface="Open Sans" panose="020B0606030504020204" pitchFamily="34" charset="0"/>
                        </a:rPr>
                        <a:t>Crust</a:t>
                      </a:r>
                      <a:endParaRPr lang="en-US" altLang="en-US" sz="2400" b="0" u="none" dirty="0">
                        <a:solidFill>
                          <a:srgbClr val="0153A5"/>
                        </a:solidFill>
                        <a:latin typeface="Open Sans" panose="020B0606030504020204" pitchFamily="34" charset="0"/>
                        <a:ea typeface="Open Sans" panose="020B0606030504020204" pitchFamily="34" charset="0"/>
                        <a:cs typeface="Open Sans" panose="020B0606030504020204" pitchFamily="34" charset="0"/>
                      </a:endParaRPr>
                    </a:p>
                    <a:p>
                      <a:pPr algn="ctr"/>
                      <a:r>
                        <a:rPr lang="en-US" alt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Pan</a:t>
                      </a:r>
                    </a:p>
                    <a:p>
                      <a:pPr algn="ctr"/>
                      <a:r>
                        <a:rPr lang="en-US" alt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Thin</a:t>
                      </a:r>
                    </a:p>
                    <a:p>
                      <a:pPr algn="ctr"/>
                      <a:r>
                        <a:rPr lang="en-US" alt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Thick</a:t>
                      </a:r>
                    </a:p>
                  </a:txBody>
                  <a:tcPr marL="0" marR="0" marT="91440" marB="91440">
                    <a:solidFill>
                      <a:schemeClr val="bg1"/>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2400" b="1" u="sng" dirty="0">
                          <a:solidFill>
                            <a:srgbClr val="0153A5"/>
                          </a:solidFill>
                          <a:latin typeface="Open Sans" panose="020B0606030504020204" pitchFamily="34" charset="0"/>
                          <a:ea typeface="Open Sans" panose="020B0606030504020204" pitchFamily="34" charset="0"/>
                          <a:cs typeface="Open Sans" panose="020B0606030504020204" pitchFamily="34" charset="0"/>
                        </a:rPr>
                        <a:t>Topping</a:t>
                      </a:r>
                    </a:p>
                    <a:p>
                      <a:pPr algn="ctr"/>
                      <a:r>
                        <a:rPr lang="en-US" alt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Pineapple</a:t>
                      </a:r>
                    </a:p>
                    <a:p>
                      <a:pPr algn="ctr"/>
                      <a:r>
                        <a:rPr lang="en-US" alt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Veggie</a:t>
                      </a:r>
                    </a:p>
                    <a:p>
                      <a:pPr algn="ctr"/>
                      <a:r>
                        <a:rPr lang="en-US" alt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Sausage</a:t>
                      </a:r>
                    </a:p>
                    <a:p>
                      <a:pPr algn="ctr"/>
                      <a:r>
                        <a:rPr lang="en-US" alt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Pepperoni</a:t>
                      </a:r>
                    </a:p>
                  </a:txBody>
                  <a:tcPr marL="0" marR="0" marT="91440" marB="91440">
                    <a:solidFill>
                      <a:schemeClr val="bg1"/>
                    </a:solidFill>
                  </a:tcPr>
                </a:tc>
                <a:tc h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2400" b="1" u="sng" dirty="0">
                          <a:solidFill>
                            <a:srgbClr val="0153A5"/>
                          </a:solidFill>
                          <a:latin typeface="Open Sans" panose="020B0606030504020204" pitchFamily="34" charset="0"/>
                          <a:ea typeface="Open Sans" panose="020B0606030504020204" pitchFamily="34" charset="0"/>
                          <a:cs typeface="Open Sans" panose="020B0606030504020204" pitchFamily="34" charset="0"/>
                        </a:rPr>
                        <a:t>Type of cheese</a:t>
                      </a:r>
                    </a:p>
                    <a:p>
                      <a:pPr algn="ctr"/>
                      <a:r>
                        <a:rPr lang="en-US" alt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Romano</a:t>
                      </a:r>
                    </a:p>
                    <a:p>
                      <a:pPr algn="ctr"/>
                      <a:r>
                        <a:rPr lang="en-US" alt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Mixed cheese</a:t>
                      </a:r>
                    </a:p>
                    <a:p>
                      <a:pPr algn="ctr"/>
                      <a:r>
                        <a:rPr lang="en-US" alt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Mozzarella</a:t>
                      </a:r>
                    </a:p>
                  </a:txBody>
                  <a:tcPr marL="0" marR="0" marT="91440" marB="91440">
                    <a:solidFill>
                      <a:schemeClr val="bg1"/>
                    </a:solidFill>
                  </a:tcPr>
                </a:tc>
                <a:extLst>
                  <a:ext uri="{0D108BD9-81ED-4DB2-BD59-A6C34878D82A}">
                    <a16:rowId xmlns:a16="http://schemas.microsoft.com/office/drawing/2014/main" val="10001"/>
                  </a:ext>
                </a:extLst>
              </a:tr>
              <a:tr h="1511389">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2400" b="1" u="sng" dirty="0">
                          <a:solidFill>
                            <a:srgbClr val="0153A5"/>
                          </a:solidFill>
                          <a:latin typeface="Open Sans" panose="020B0606030504020204" pitchFamily="34" charset="0"/>
                          <a:ea typeface="Open Sans" panose="020B0606030504020204" pitchFamily="34" charset="0"/>
                          <a:cs typeface="Open Sans" panose="020B0606030504020204" pitchFamily="34" charset="0"/>
                        </a:rPr>
                        <a:t>Amount of cheese</a:t>
                      </a:r>
                    </a:p>
                    <a:p>
                      <a:pPr algn="ctr"/>
                      <a:r>
                        <a:rPr lang="en-US" alt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2 Oz.</a:t>
                      </a:r>
                    </a:p>
                    <a:p>
                      <a:pPr algn="ctr"/>
                      <a:r>
                        <a:rPr lang="en-US" alt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6 Oz.</a:t>
                      </a:r>
                    </a:p>
                  </a:txBody>
                  <a:tcPr marL="0" marR="0" marT="91440" marB="91440">
                    <a:solidFill>
                      <a:schemeClr val="bg1"/>
                    </a:solidFill>
                  </a:tcPr>
                </a:tc>
                <a:tc hMerge="1">
                  <a:txBody>
                    <a:bodyPr/>
                    <a:lstStyle/>
                    <a:p>
                      <a:endParaRPr lang="en-US" dirty="0"/>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2400" b="1" u="sng" dirty="0">
                          <a:solidFill>
                            <a:srgbClr val="0153A5"/>
                          </a:solidFill>
                          <a:latin typeface="Open Sans" panose="020B0606030504020204" pitchFamily="34" charset="0"/>
                          <a:ea typeface="Open Sans" panose="020B0606030504020204" pitchFamily="34" charset="0"/>
                          <a:cs typeface="Open Sans" panose="020B0606030504020204" pitchFamily="34" charset="0"/>
                        </a:rPr>
                        <a:t>Price</a:t>
                      </a:r>
                    </a:p>
                    <a:p>
                      <a:pPr algn="ctr"/>
                      <a:r>
                        <a:rPr lang="en-US" alt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$9.99</a:t>
                      </a:r>
                    </a:p>
                    <a:p>
                      <a:pPr algn="ctr"/>
                      <a:r>
                        <a:rPr lang="en-US" alt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$8.99</a:t>
                      </a:r>
                    </a:p>
                    <a:p>
                      <a:pPr algn="ctr"/>
                      <a:r>
                        <a:rPr lang="en-US" alt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$7.99</a:t>
                      </a:r>
                    </a:p>
                  </a:txBody>
                  <a:tcPr marL="0" marR="0" marT="91440" marB="91440">
                    <a:solidFill>
                      <a:schemeClr val="bg1"/>
                    </a:solidFill>
                  </a:tcPr>
                </a:tc>
                <a:tc hMerge="1">
                  <a:txBody>
                    <a:bodyPr/>
                    <a:lstStyle/>
                    <a:p>
                      <a:endParaRPr lang="en-US" dirty="0"/>
                    </a:p>
                  </a:txBody>
                  <a:tcPr/>
                </a:tc>
                <a:extLst>
                  <a:ext uri="{0D108BD9-81ED-4DB2-BD59-A6C34878D82A}">
                    <a16:rowId xmlns:a16="http://schemas.microsoft.com/office/drawing/2014/main" val="10002"/>
                  </a:ext>
                </a:extLst>
              </a:tr>
              <a:tr h="665526">
                <a:tc gridSpan="4">
                  <a:txBody>
                    <a:bodyPr/>
                    <a:lstStyle/>
                    <a:p>
                      <a:pPr algn="ctr">
                        <a:spcBef>
                          <a:spcPts val="600"/>
                        </a:spcBef>
                      </a:pPr>
                      <a:r>
                        <a:rPr lang="en-US" altLang="en-US" sz="1600" u="sng"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Note</a:t>
                      </a:r>
                      <a:r>
                        <a:rPr lang="en-US" altLang="en-US" sz="16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The example in the book also has a 4 </a:t>
                      </a:r>
                      <a:r>
                        <a:rPr lang="en-US" altLang="en-US" sz="1600"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oz</a:t>
                      </a:r>
                      <a:r>
                        <a:rPr lang="en-US" altLang="en-US" sz="16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option for amount of cheese. </a:t>
                      </a:r>
                    </a:p>
                    <a:p>
                      <a:pPr algn="l">
                        <a:spcBef>
                          <a:spcPts val="600"/>
                        </a:spcBef>
                      </a:pPr>
                      <a:r>
                        <a:rPr lang="en-US" altLang="en-US" sz="18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A total of 216 (3x4x3x2x3) different pizzas can be developed from these options!</a:t>
                      </a:r>
                      <a:endParaRPr lang="en-US" altLang="en-US" sz="1800" dirty="0">
                        <a:solidFill>
                          <a:srgbClr val="0153A5"/>
                        </a:solidFill>
                        <a:latin typeface="Open Sans" panose="020B0606030504020204" pitchFamily="34" charset="0"/>
                        <a:ea typeface="Open Sans" panose="020B0606030504020204" pitchFamily="34" charset="0"/>
                        <a:cs typeface="Open Sans" panose="020B0606030504020204" pitchFamily="34" charset="0"/>
                      </a:endParaRPr>
                    </a:p>
                  </a:txBody>
                  <a:tcPr marL="0" marR="0" marT="0" marB="0">
                    <a:solidFill>
                      <a:schemeClr val="bg1"/>
                    </a:solidFill>
                  </a:tcPr>
                </a:tc>
                <a:tc hMerge="1">
                  <a:txBody>
                    <a:bodyPr/>
                    <a:lstStyle/>
                    <a:p>
                      <a:endParaRPr lang="en-US"/>
                    </a:p>
                  </a:txBody>
                  <a:tcPr/>
                </a:tc>
                <a:tc hMerge="1">
                  <a:txBody>
                    <a:bodyPr/>
                    <a:lstStyle/>
                    <a:p>
                      <a:pPr algn="ctr"/>
                      <a:endParaRPr lang="en-US" altLang="en-US" sz="1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0" marR="0" marT="91440" marB="91440">
                    <a:solidFill>
                      <a:schemeClr val="tx1"/>
                    </a:solidFill>
                  </a:tcPr>
                </a:tc>
                <a:tc hMerge="1">
                  <a:txBody>
                    <a:bodyPr/>
                    <a:lstStyle/>
                    <a:p>
                      <a:endParaRPr lang="en-US"/>
                    </a:p>
                  </a:txBody>
                  <a:tcPr/>
                </a:tc>
                <a:extLst>
                  <a:ext uri="{0D108BD9-81ED-4DB2-BD59-A6C34878D82A}">
                    <a16:rowId xmlns:a16="http://schemas.microsoft.com/office/drawing/2014/main" val="10003"/>
                  </a:ext>
                </a:extLst>
              </a:tr>
            </a:tbl>
          </a:graphicData>
        </a:graphic>
      </p:graphicFrame>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319810" y="1083240"/>
            <a:ext cx="1486719" cy="106522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669310597"/>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792" y="2"/>
            <a:ext cx="11914208" cy="497710"/>
          </a:xfrm>
        </p:spPr>
        <p:txBody>
          <a:bodyPr>
            <a:normAutofit fontScale="90000"/>
          </a:bodyPr>
          <a:lstStyle/>
          <a:p>
            <a:r>
              <a:rPr lang="en-US" altLang="en-US" dirty="0"/>
              <a:t>Designing a Frozen Pizza Example: Paired Comparison Data</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59664033"/>
              </p:ext>
            </p:extLst>
          </p:nvPr>
        </p:nvGraphicFramePr>
        <p:xfrm>
          <a:off x="555585" y="1724888"/>
          <a:ext cx="9509745" cy="4218712"/>
        </p:xfrm>
        <a:graphic>
          <a:graphicData uri="http://schemas.openxmlformats.org/drawingml/2006/table">
            <a:tbl>
              <a:tblPr firstRow="1" bandRow="1">
                <a:tableStyleId>{5C22544A-7EE6-4342-B048-85BDC9FD1C3A}</a:tableStyleId>
              </a:tblPr>
              <a:tblGrid>
                <a:gridCol w="3169915">
                  <a:extLst>
                    <a:ext uri="{9D8B030D-6E8A-4147-A177-3AD203B41FA5}">
                      <a16:colId xmlns:a16="http://schemas.microsoft.com/office/drawing/2014/main" val="20000"/>
                    </a:ext>
                  </a:extLst>
                </a:gridCol>
                <a:gridCol w="3169915">
                  <a:extLst>
                    <a:ext uri="{9D8B030D-6E8A-4147-A177-3AD203B41FA5}">
                      <a16:colId xmlns:a16="http://schemas.microsoft.com/office/drawing/2014/main" val="20001"/>
                    </a:ext>
                  </a:extLst>
                </a:gridCol>
                <a:gridCol w="3169915">
                  <a:extLst>
                    <a:ext uri="{9D8B030D-6E8A-4147-A177-3AD203B41FA5}">
                      <a16:colId xmlns:a16="http://schemas.microsoft.com/office/drawing/2014/main" val="20002"/>
                    </a:ext>
                  </a:extLst>
                </a:gridCol>
              </a:tblGrid>
              <a:tr h="773926">
                <a:tc>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r>
                        <a:rPr lang="en-US" altLang="en-US" sz="2000" dirty="0">
                          <a:latin typeface="Open Sans" panose="020B0606030504020204" pitchFamily="34" charset="0"/>
                          <a:ea typeface="Open Sans" panose="020B0606030504020204" pitchFamily="34" charset="0"/>
                          <a:cs typeface="Open Sans" panose="020B0606030504020204" pitchFamily="34" charset="0"/>
                        </a:rPr>
                        <a:t>Aloha </a:t>
                      </a:r>
                    </a:p>
                    <a:p>
                      <a:r>
                        <a:rPr lang="en-US" altLang="en-US" sz="2000" u="sng" dirty="0">
                          <a:latin typeface="Open Sans" panose="020B0606030504020204" pitchFamily="34" charset="0"/>
                          <a:ea typeface="Open Sans" panose="020B0606030504020204" pitchFamily="34" charset="0"/>
                          <a:cs typeface="Open Sans" panose="020B0606030504020204" pitchFamily="34" charset="0"/>
                        </a:rPr>
                        <a:t>Special</a:t>
                      </a:r>
                      <a:endParaRPr lang="en-US" sz="20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r>
                        <a:rPr lang="en-US" altLang="en-US" dirty="0">
                          <a:latin typeface="Open Sans" panose="020B0606030504020204" pitchFamily="34" charset="0"/>
                          <a:ea typeface="Open Sans" panose="020B0606030504020204" pitchFamily="34" charset="0"/>
                          <a:cs typeface="Open Sans" panose="020B0606030504020204" pitchFamily="34" charset="0"/>
                        </a:rPr>
                        <a:t>Meat-Lover’s</a:t>
                      </a:r>
                    </a:p>
                    <a:p>
                      <a:r>
                        <a:rPr lang="en-US" altLang="en-US" u="sng" dirty="0">
                          <a:latin typeface="Open Sans" panose="020B0606030504020204" pitchFamily="34" charset="0"/>
                          <a:ea typeface="Open Sans" panose="020B0606030504020204" pitchFamily="34" charset="0"/>
                          <a:cs typeface="Open Sans" panose="020B0606030504020204" pitchFamily="34" charset="0"/>
                        </a:rPr>
                        <a:t>treat</a:t>
                      </a:r>
                      <a:endParaRPr lang="en-US"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447708">
                <a:tc>
                  <a:txBody>
                    <a:bodyPr/>
                    <a:lstStyle/>
                    <a:p>
                      <a:r>
                        <a:rPr lang="en-US" altLang="en-US" sz="1600" dirty="0">
                          <a:latin typeface="Open Sans" panose="020B0606030504020204" pitchFamily="34" charset="0"/>
                          <a:ea typeface="Open Sans" panose="020B0606030504020204" pitchFamily="34" charset="0"/>
                          <a:cs typeface="Open Sans" panose="020B0606030504020204" pitchFamily="34" charset="0"/>
                        </a:rPr>
                        <a:t>Crust</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r>
                        <a:rPr lang="en-US" altLang="en-US" sz="1600" dirty="0">
                          <a:latin typeface="Open Sans" panose="020B0606030504020204" pitchFamily="34" charset="0"/>
                          <a:ea typeface="Open Sans" panose="020B0606030504020204" pitchFamily="34" charset="0"/>
                          <a:cs typeface="Open Sans" panose="020B0606030504020204" pitchFamily="34" charset="0"/>
                        </a:rPr>
                        <a:t>Pan</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600" dirty="0">
                          <a:latin typeface="Open Sans" panose="020B0606030504020204" pitchFamily="34" charset="0"/>
                          <a:ea typeface="Open Sans" panose="020B0606030504020204" pitchFamily="34" charset="0"/>
                          <a:cs typeface="Open Sans" panose="020B0606030504020204" pitchFamily="34" charset="0"/>
                        </a:rPr>
                        <a:t>Thick</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447708">
                <a:tc>
                  <a:txBody>
                    <a:bodyPr/>
                    <a:lstStyle/>
                    <a:p>
                      <a:r>
                        <a:rPr lang="en-US" altLang="en-US" sz="1600" dirty="0">
                          <a:latin typeface="Open Sans" panose="020B0606030504020204" pitchFamily="34" charset="0"/>
                          <a:ea typeface="Open Sans" panose="020B0606030504020204" pitchFamily="34" charset="0"/>
                          <a:cs typeface="Open Sans" panose="020B0606030504020204" pitchFamily="34" charset="0"/>
                        </a:rPr>
                        <a:t>Topping</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latin typeface="Open Sans" panose="020B0606030504020204" pitchFamily="34" charset="0"/>
                          <a:ea typeface="Open Sans" panose="020B0606030504020204" pitchFamily="34" charset="0"/>
                          <a:cs typeface="Open Sans" panose="020B0606030504020204" pitchFamily="34" charset="0"/>
                        </a:rPr>
                        <a:t>Pineapple</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600" dirty="0">
                          <a:latin typeface="Open Sans" panose="020B0606030504020204" pitchFamily="34" charset="0"/>
                          <a:ea typeface="Open Sans" panose="020B0606030504020204" pitchFamily="34" charset="0"/>
                          <a:cs typeface="Open Sans" panose="020B0606030504020204" pitchFamily="34" charset="0"/>
                        </a:rPr>
                        <a:t>Pepperoni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47708">
                <a:tc>
                  <a:txBody>
                    <a:bodyPr/>
                    <a:lstStyle/>
                    <a:p>
                      <a:r>
                        <a:rPr lang="en-US" altLang="en-US" sz="1600" dirty="0">
                          <a:latin typeface="Open Sans" panose="020B0606030504020204" pitchFamily="34" charset="0"/>
                          <a:ea typeface="Open Sans" panose="020B0606030504020204" pitchFamily="34" charset="0"/>
                          <a:cs typeface="Open Sans" panose="020B0606030504020204" pitchFamily="34" charset="0"/>
                        </a:rPr>
                        <a:t>Type of cheese</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r>
                        <a:rPr lang="en-US" altLang="en-US" sz="1600" dirty="0">
                          <a:latin typeface="Open Sans" panose="020B0606030504020204" pitchFamily="34" charset="0"/>
                          <a:ea typeface="Open Sans" panose="020B0606030504020204" pitchFamily="34" charset="0"/>
                          <a:cs typeface="Open Sans" panose="020B0606030504020204" pitchFamily="34" charset="0"/>
                        </a:rPr>
                        <a:t>Mozzarella</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r>
                        <a:rPr lang="en-US" altLang="en-US" sz="1600" dirty="0">
                          <a:latin typeface="Open Sans" panose="020B0606030504020204" pitchFamily="34" charset="0"/>
                          <a:ea typeface="Open Sans" panose="020B0606030504020204" pitchFamily="34" charset="0"/>
                          <a:cs typeface="Open Sans" panose="020B0606030504020204" pitchFamily="34" charset="0"/>
                        </a:rPr>
                        <a:t>Mixed cheese</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447708">
                <a:tc>
                  <a:txBody>
                    <a:bodyPr/>
                    <a:lstStyle/>
                    <a:p>
                      <a:r>
                        <a:rPr lang="en-US" altLang="en-US" sz="1600" dirty="0">
                          <a:latin typeface="Open Sans" panose="020B0606030504020204" pitchFamily="34" charset="0"/>
                          <a:ea typeface="Open Sans" panose="020B0606030504020204" pitchFamily="34" charset="0"/>
                          <a:cs typeface="Open Sans" panose="020B0606030504020204" pitchFamily="34" charset="0"/>
                        </a:rPr>
                        <a:t>Amount of cheese</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latin typeface="Open Sans" panose="020B0606030504020204" pitchFamily="34" charset="0"/>
                          <a:ea typeface="Open Sans" panose="020B0606030504020204" pitchFamily="34" charset="0"/>
                          <a:cs typeface="Open Sans" panose="020B0606030504020204" pitchFamily="34" charset="0"/>
                        </a:rPr>
                        <a:t>2 Oz</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latin typeface="Open Sans" panose="020B0606030504020204" pitchFamily="34" charset="0"/>
                          <a:ea typeface="Open Sans" panose="020B0606030504020204" pitchFamily="34" charset="0"/>
                          <a:cs typeface="Open Sans" panose="020B0606030504020204" pitchFamily="34" charset="0"/>
                        </a:rPr>
                        <a:t>6 Oz</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47708">
                <a:tc>
                  <a:txBody>
                    <a:bodyPr/>
                    <a:lstStyle/>
                    <a:p>
                      <a:r>
                        <a:rPr lang="en-US" altLang="en-US" sz="1600" dirty="0">
                          <a:latin typeface="Open Sans" panose="020B0606030504020204" pitchFamily="34" charset="0"/>
                          <a:ea typeface="Open Sans" panose="020B0606030504020204" pitchFamily="34" charset="0"/>
                          <a:cs typeface="Open Sans" panose="020B0606030504020204" pitchFamily="34" charset="0"/>
                        </a:rPr>
                        <a:t>Price</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r>
                        <a:rPr lang="en-US" altLang="en-US" sz="1600" dirty="0">
                          <a:latin typeface="Open Sans" panose="020B0606030504020204" pitchFamily="34" charset="0"/>
                          <a:ea typeface="Open Sans" panose="020B0606030504020204" pitchFamily="34" charset="0"/>
                          <a:cs typeface="Open Sans" panose="020B0606030504020204" pitchFamily="34" charset="0"/>
                        </a:rPr>
                        <a:t>$8.99</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r>
                        <a:rPr lang="en-US" altLang="en-US" sz="1600" dirty="0">
                          <a:latin typeface="Open Sans" panose="020B0606030504020204" pitchFamily="34" charset="0"/>
                          <a:ea typeface="Open Sans" panose="020B0606030504020204" pitchFamily="34" charset="0"/>
                          <a:cs typeface="Open Sans" panose="020B0606030504020204" pitchFamily="34" charset="0"/>
                        </a:rPr>
                        <a:t>$9.99</a:t>
                      </a:r>
                      <a:endParaRPr lang="en-US" sz="1600" dirty="0">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1206246">
                <a:tc gridSpan="3">
                  <a:txBody>
                    <a:bodyPr/>
                    <a:lstStyle/>
                    <a:p>
                      <a:pPr>
                        <a:lnSpc>
                          <a:spcPct val="90000"/>
                        </a:lnSpc>
                        <a:spcBef>
                          <a:spcPct val="50000"/>
                        </a:spcBef>
                      </a:pPr>
                      <a:r>
                        <a:rPr lang="en-US" altLang="en-US" i="1" dirty="0">
                          <a:latin typeface="Open Sans" panose="020B0606030504020204" pitchFamily="34" charset="0"/>
                          <a:ea typeface="Open Sans" panose="020B0606030504020204" pitchFamily="34" charset="0"/>
                          <a:cs typeface="Open Sans" panose="020B0606030504020204" pitchFamily="34" charset="0"/>
                        </a:rPr>
                        <a:t>Which do you prefer?</a:t>
                      </a:r>
                    </a:p>
                    <a:p>
                      <a:pPr>
                        <a:lnSpc>
                          <a:spcPct val="90000"/>
                        </a:lnSpc>
                        <a:spcBef>
                          <a:spcPct val="50000"/>
                        </a:spcBef>
                      </a:pPr>
                      <a:r>
                        <a:rPr lang="en-US" altLang="en-US" i="1" dirty="0">
                          <a:latin typeface="Open Sans" panose="020B0606030504020204" pitchFamily="34" charset="0"/>
                          <a:ea typeface="Open Sans" panose="020B0606030504020204" pitchFamily="34" charset="0"/>
                          <a:cs typeface="Open Sans" panose="020B0606030504020204" pitchFamily="34" charset="0"/>
                        </a:rPr>
                        <a:t>Which one would you buy?</a:t>
                      </a:r>
                    </a:p>
                  </a:txBody>
                  <a:tcPr marT="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txBody>
                  <a:tcPr/>
                </a:tc>
                <a:tc hMerge="1">
                  <a:txBody>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a:txBody>
                  <a:tcPr/>
                </a:tc>
                <a:extLst>
                  <a:ext uri="{0D108BD9-81ED-4DB2-BD59-A6C34878D82A}">
                    <a16:rowId xmlns:a16="http://schemas.microsoft.com/office/drawing/2014/main" val="10006"/>
                  </a:ext>
                </a:extLst>
              </a:tr>
            </a:tbl>
          </a:graphicData>
        </a:graphic>
      </p:graphicFrame>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231160" y="1192275"/>
            <a:ext cx="1486719" cy="106522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640695252"/>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Designing a Frozen Pizza: Example Ratings Data</a:t>
            </a:r>
            <a:endParaRPr lang="en-U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980119245"/>
              </p:ext>
            </p:extLst>
          </p:nvPr>
        </p:nvGraphicFramePr>
        <p:xfrm>
          <a:off x="300705" y="1282025"/>
          <a:ext cx="8820147" cy="5128288"/>
        </p:xfrm>
        <a:graphic>
          <a:graphicData uri="http://schemas.openxmlformats.org/drawingml/2006/table">
            <a:tbl>
              <a:tblPr firstRow="1" bandRow="1">
                <a:tableStyleId>{5C22544A-7EE6-4342-B048-85BDC9FD1C3A}</a:tableStyleId>
              </a:tblPr>
              <a:tblGrid>
                <a:gridCol w="1260021">
                  <a:extLst>
                    <a:ext uri="{9D8B030D-6E8A-4147-A177-3AD203B41FA5}">
                      <a16:colId xmlns:a16="http://schemas.microsoft.com/office/drawing/2014/main" val="20000"/>
                    </a:ext>
                  </a:extLst>
                </a:gridCol>
                <a:gridCol w="1260021">
                  <a:extLst>
                    <a:ext uri="{9D8B030D-6E8A-4147-A177-3AD203B41FA5}">
                      <a16:colId xmlns:a16="http://schemas.microsoft.com/office/drawing/2014/main" val="20001"/>
                    </a:ext>
                  </a:extLst>
                </a:gridCol>
                <a:gridCol w="1260021">
                  <a:extLst>
                    <a:ext uri="{9D8B030D-6E8A-4147-A177-3AD203B41FA5}">
                      <a16:colId xmlns:a16="http://schemas.microsoft.com/office/drawing/2014/main" val="20002"/>
                    </a:ext>
                  </a:extLst>
                </a:gridCol>
                <a:gridCol w="1260021">
                  <a:extLst>
                    <a:ext uri="{9D8B030D-6E8A-4147-A177-3AD203B41FA5}">
                      <a16:colId xmlns:a16="http://schemas.microsoft.com/office/drawing/2014/main" val="20003"/>
                    </a:ext>
                  </a:extLst>
                </a:gridCol>
                <a:gridCol w="1260021">
                  <a:extLst>
                    <a:ext uri="{9D8B030D-6E8A-4147-A177-3AD203B41FA5}">
                      <a16:colId xmlns:a16="http://schemas.microsoft.com/office/drawing/2014/main" val="20004"/>
                    </a:ext>
                  </a:extLst>
                </a:gridCol>
                <a:gridCol w="1260021">
                  <a:extLst>
                    <a:ext uri="{9D8B030D-6E8A-4147-A177-3AD203B41FA5}">
                      <a16:colId xmlns:a16="http://schemas.microsoft.com/office/drawing/2014/main" val="20005"/>
                    </a:ext>
                  </a:extLst>
                </a:gridCol>
                <a:gridCol w="1260021">
                  <a:extLst>
                    <a:ext uri="{9D8B030D-6E8A-4147-A177-3AD203B41FA5}">
                      <a16:colId xmlns:a16="http://schemas.microsoft.com/office/drawing/2014/main" val="20006"/>
                    </a:ext>
                  </a:extLst>
                </a:gridCol>
              </a:tblGrid>
              <a:tr h="416055">
                <a:tc>
                  <a:txBody>
                    <a:bodyPr/>
                    <a:lstStyle/>
                    <a:p>
                      <a:r>
                        <a:rPr lang="en-US" sz="1400" dirty="0">
                          <a:latin typeface="Open Sans" panose="020B0606030504020204" pitchFamily="34" charset="0"/>
                          <a:ea typeface="Open Sans" panose="020B0606030504020204" pitchFamily="34" charset="0"/>
                          <a:cs typeface="Open Sans" panose="020B0606030504020204" pitchFamily="34" charset="0"/>
                        </a:rPr>
                        <a:t>Attributes/ Bundles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r>
                        <a:rPr lang="en-US" sz="1400" dirty="0">
                          <a:latin typeface="Open Sans" panose="020B0606030504020204" pitchFamily="34" charset="0"/>
                          <a:ea typeface="Open Sans" panose="020B0606030504020204" pitchFamily="34" charset="0"/>
                          <a:cs typeface="Open Sans" panose="020B0606030504020204" pitchFamily="34" charset="0"/>
                        </a:rPr>
                        <a:t>Type of crust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r>
                        <a:rPr lang="en-US" sz="1400" dirty="0">
                          <a:latin typeface="Open Sans" panose="020B0606030504020204" pitchFamily="34" charset="0"/>
                          <a:ea typeface="Open Sans" panose="020B0606030504020204" pitchFamily="34" charset="0"/>
                          <a:cs typeface="Open Sans" panose="020B0606030504020204" pitchFamily="34" charset="0"/>
                        </a:rPr>
                        <a:t>Topping</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r>
                        <a:rPr lang="en-US" sz="1400" dirty="0">
                          <a:latin typeface="Open Sans" panose="020B0606030504020204" pitchFamily="34" charset="0"/>
                          <a:ea typeface="Open Sans" panose="020B0606030504020204" pitchFamily="34" charset="0"/>
                          <a:cs typeface="Open Sans" panose="020B0606030504020204" pitchFamily="34" charset="0"/>
                        </a:rPr>
                        <a:t>Type of</a:t>
                      </a:r>
                      <a:r>
                        <a:rPr lang="en-US" sz="1400" baseline="0" dirty="0">
                          <a:latin typeface="Open Sans" panose="020B0606030504020204" pitchFamily="34" charset="0"/>
                          <a:ea typeface="Open Sans" panose="020B0606030504020204" pitchFamily="34" charset="0"/>
                          <a:cs typeface="Open Sans" panose="020B0606030504020204" pitchFamily="34" charset="0"/>
                        </a:rPr>
                        <a:t> cheese</a:t>
                      </a:r>
                      <a:endParaRPr lang="en-US" sz="14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r>
                        <a:rPr lang="en-US" sz="1400" dirty="0">
                          <a:latin typeface="Open Sans" panose="020B0606030504020204" pitchFamily="34" charset="0"/>
                          <a:ea typeface="Open Sans" panose="020B0606030504020204" pitchFamily="34" charset="0"/>
                          <a:cs typeface="Open Sans" panose="020B0606030504020204" pitchFamily="34" charset="0"/>
                        </a:rPr>
                        <a:t>Amount of cheese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r>
                        <a:rPr lang="en-US" sz="1400" dirty="0">
                          <a:latin typeface="Open Sans" panose="020B0606030504020204" pitchFamily="34" charset="0"/>
                          <a:ea typeface="Open Sans" panose="020B0606030504020204" pitchFamily="34" charset="0"/>
                          <a:cs typeface="Open Sans" panose="020B0606030504020204" pitchFamily="34" charset="0"/>
                        </a:rPr>
                        <a:t>Price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r>
                        <a:rPr lang="en-US" sz="1400" dirty="0">
                          <a:latin typeface="Open Sans" panose="020B0606030504020204" pitchFamily="34" charset="0"/>
                          <a:ea typeface="Open Sans" panose="020B0606030504020204" pitchFamily="34" charset="0"/>
                          <a:cs typeface="Open Sans" panose="020B0606030504020204" pitchFamily="34" charset="0"/>
                        </a:rPr>
                        <a:t>Customer 1 </a:t>
                      </a:r>
                      <a:r>
                        <a:rPr lang="en-US" sz="1400" dirty="0" err="1">
                          <a:latin typeface="Open Sans" panose="020B0606030504020204" pitchFamily="34" charset="0"/>
                          <a:ea typeface="Open Sans" panose="020B0606030504020204" pitchFamily="34" charset="0"/>
                          <a:cs typeface="Open Sans" panose="020B0606030504020204" pitchFamily="34" charset="0"/>
                        </a:rPr>
                        <a:t>Rattings</a:t>
                      </a:r>
                      <a:endParaRPr lang="en-US" sz="14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288133">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Bundle 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2"/>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Pan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Pineapple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Romano</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2 Oz.</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9.99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10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881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Bundle 2</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2"/>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Thin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Pineapple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Mixed</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6 Oz.</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7.99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40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88133">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Bundle 3</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2"/>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Thick</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Pineapple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err="1">
                          <a:latin typeface="Open Sans" panose="020B0606030504020204" pitchFamily="34" charset="0"/>
                          <a:ea typeface="Open Sans" panose="020B0606030504020204" pitchFamily="34" charset="0"/>
                          <a:cs typeface="Open Sans" panose="020B0606030504020204" pitchFamily="34" charset="0"/>
                        </a:rPr>
                        <a:t>Mozarella</a:t>
                      </a:r>
                      <a:endParaRPr lang="en-US" sz="12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2 Oz.</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8.99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88133">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Bundle 4</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Open Sans" panose="020B0606030504020204" pitchFamily="34" charset="0"/>
                          <a:ea typeface="Open Sans" panose="020B0606030504020204" pitchFamily="34" charset="0"/>
                          <a:cs typeface="Open Sans" panose="020B0606030504020204" pitchFamily="34" charset="0"/>
                        </a:rPr>
                        <a:t>Thin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Pineapple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Mixed</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6 Oz.</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8.99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80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88133">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Bundle 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2"/>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Pan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Veggie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Mixed</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2 Oz.</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8.99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30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288133">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Bundle 6</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2"/>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Thin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Veggie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Romano</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6 Oz.</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8.99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88133">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Bundle 7</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2"/>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Thick</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Veggie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Mixed</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2 Oz.</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7.99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90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88133">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Bundle 8</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2"/>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Thin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Veggie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err="1">
                          <a:latin typeface="Open Sans" panose="020B0606030504020204" pitchFamily="34" charset="0"/>
                          <a:ea typeface="Open Sans" panose="020B0606030504020204" pitchFamily="34" charset="0"/>
                          <a:cs typeface="Open Sans" panose="020B0606030504020204" pitchFamily="34" charset="0"/>
                        </a:rPr>
                        <a:t>Mozarella</a:t>
                      </a:r>
                      <a:endParaRPr lang="en-US" sz="12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6 Oz.</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9.99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45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288133">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Bundle 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2"/>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Pan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Sausage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err="1">
                          <a:latin typeface="Open Sans" panose="020B0606030504020204" pitchFamily="34" charset="0"/>
                          <a:ea typeface="Open Sans" panose="020B0606030504020204" pitchFamily="34" charset="0"/>
                          <a:cs typeface="Open Sans" panose="020B0606030504020204" pitchFamily="34" charset="0"/>
                        </a:rPr>
                        <a:t>Mozarella</a:t>
                      </a:r>
                      <a:endParaRPr lang="en-US" sz="12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6 Oz.</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7.99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60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288133">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Bundle 10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2"/>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Thin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Sausage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Mixed</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2 Oz.</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9.99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15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288133">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Bundle 11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2"/>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Thick</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Sausage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Romano</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6 Oz.</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8.99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25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288133">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Bundle 12</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2"/>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Thin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Sausage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Mixed</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2 Oz.</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8.99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45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288133">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Bundle 13</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2"/>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Pan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Pineapple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Mixed</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6 Oz.</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8.99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85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r h="288133">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Bundle 14</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2"/>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Thin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Pineapple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err="1">
                          <a:latin typeface="Open Sans" panose="020B0606030504020204" pitchFamily="34" charset="0"/>
                          <a:ea typeface="Open Sans" panose="020B0606030504020204" pitchFamily="34" charset="0"/>
                          <a:cs typeface="Open Sans" panose="020B0606030504020204" pitchFamily="34" charset="0"/>
                        </a:rPr>
                        <a:t>Mozarella</a:t>
                      </a:r>
                      <a:endParaRPr lang="en-US" sz="12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2 Oz.</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8.99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90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4"/>
                  </a:ext>
                </a:extLst>
              </a:tr>
              <a:tr h="288133">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Bundle 15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2"/>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Thick</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Pineapple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Mixed</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6 Oz.</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9.99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100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5"/>
                  </a:ext>
                </a:extLst>
              </a:tr>
              <a:tr h="288133">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Bundle 16</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2"/>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Thin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Pineapple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Romano</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2 Oz.</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7.99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sz="1200" dirty="0">
                          <a:latin typeface="Open Sans" panose="020B0606030504020204" pitchFamily="34" charset="0"/>
                          <a:ea typeface="Open Sans" panose="020B0606030504020204" pitchFamily="34" charset="0"/>
                          <a:cs typeface="Open Sans" panose="020B0606030504020204" pitchFamily="34" charset="0"/>
                        </a:rPr>
                        <a:t>35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6"/>
                  </a:ext>
                </a:extLst>
              </a:tr>
            </a:tbl>
          </a:graphicData>
        </a:graphic>
      </p:graphicFrame>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02081" y="886470"/>
            <a:ext cx="1486719" cy="106522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672832028"/>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Conjoint Utility Computations</a:t>
            </a:r>
            <a:endParaRPr lang="en-US" dirty="0"/>
          </a:p>
        </p:txBody>
      </p:sp>
      <p:sp>
        <p:nvSpPr>
          <p:cNvPr id="5" name="Content Placeholder 4"/>
          <p:cNvSpPr>
            <a:spLocks noGrp="1"/>
          </p:cNvSpPr>
          <p:nvPr>
            <p:ph idx="1"/>
          </p:nvPr>
        </p:nvSpPr>
        <p:spPr>
          <a:xfrm>
            <a:off x="747273" y="1751448"/>
            <a:ext cx="11428071" cy="4677347"/>
          </a:xfrm>
          <a:noFill/>
          <a:ln w="0">
            <a:noFill/>
          </a:ln>
        </p:spPr>
        <p:txBody>
          <a:bodyPr anchor="b" anchorCtr="0">
            <a:normAutofit lnSpcReduction="10000"/>
          </a:bodyPr>
          <a:lstStyle/>
          <a:p>
            <a:pPr marL="914400" indent="-914400">
              <a:spcBef>
                <a:spcPct val="40000"/>
              </a:spcBef>
              <a:buNone/>
            </a:pPr>
            <a:endParaRPr lang="en-US" sz="800" dirty="0"/>
          </a:p>
          <a:p>
            <a:pPr marL="914400" indent="-914400">
              <a:spcBef>
                <a:spcPct val="40000"/>
              </a:spcBef>
              <a:buNone/>
            </a:pPr>
            <a:endParaRPr lang="en-US" altLang="en-US" dirty="0"/>
          </a:p>
          <a:p>
            <a:pPr marL="914400" indent="-914400">
              <a:spcBef>
                <a:spcPct val="40000"/>
              </a:spcBef>
              <a:buNone/>
            </a:pPr>
            <a:r>
              <a:rPr lang="en-US" altLang="en-US" dirty="0"/>
              <a:t>P:	A particular product/concept of interest</a:t>
            </a:r>
          </a:p>
          <a:p>
            <a:pPr marL="914400" indent="-914400">
              <a:spcBef>
                <a:spcPct val="40000"/>
              </a:spcBef>
              <a:buNone/>
            </a:pPr>
            <a:r>
              <a:rPr lang="en-US" altLang="en-US" dirty="0"/>
              <a:t>U(P):	The utility associated with product P</a:t>
            </a:r>
          </a:p>
          <a:p>
            <a:pPr marL="914400" indent="-914400">
              <a:spcBef>
                <a:spcPct val="40000"/>
              </a:spcBef>
              <a:buNone/>
            </a:pPr>
            <a:r>
              <a:rPr lang="en-US" altLang="en-US" dirty="0" err="1"/>
              <a:t>a</a:t>
            </a:r>
            <a:r>
              <a:rPr lang="en-US" altLang="en-US" baseline="-25000" dirty="0" err="1"/>
              <a:t>ij</a:t>
            </a:r>
            <a:r>
              <a:rPr lang="en-US" altLang="en-US" dirty="0"/>
              <a:t>:	Utility associated with the </a:t>
            </a:r>
            <a:r>
              <a:rPr lang="en-US" altLang="en-US" dirty="0" err="1"/>
              <a:t>jth</a:t>
            </a:r>
            <a:r>
              <a:rPr lang="en-US" altLang="en-US" dirty="0"/>
              <a:t> level (j = 1, 2, 3...</a:t>
            </a:r>
            <a:r>
              <a:rPr lang="en-US" altLang="en-US" dirty="0" err="1"/>
              <a:t>k</a:t>
            </a:r>
            <a:r>
              <a:rPr lang="en-US" altLang="en-US" baseline="-25000" dirty="0" err="1"/>
              <a:t>j</a:t>
            </a:r>
            <a:r>
              <a:rPr lang="en-US" altLang="en-US" dirty="0"/>
              <a:t>) on the </a:t>
            </a:r>
            <a:r>
              <a:rPr lang="en-US" altLang="en-US" dirty="0" err="1"/>
              <a:t>ith</a:t>
            </a:r>
            <a:r>
              <a:rPr lang="en-US" altLang="en-US" dirty="0"/>
              <a:t> attribute</a:t>
            </a:r>
          </a:p>
          <a:p>
            <a:pPr marL="914400" indent="-914400">
              <a:spcBef>
                <a:spcPct val="40000"/>
              </a:spcBef>
              <a:buNone/>
            </a:pPr>
            <a:r>
              <a:rPr lang="en-US" altLang="en-US" dirty="0" err="1"/>
              <a:t>k</a:t>
            </a:r>
            <a:r>
              <a:rPr lang="en-US" altLang="en-US" baseline="-25000" dirty="0" err="1"/>
              <a:t>j</a:t>
            </a:r>
            <a:r>
              <a:rPr lang="en-US" altLang="en-US" dirty="0"/>
              <a:t>:	Number of levels of attribute </a:t>
            </a:r>
            <a:r>
              <a:rPr lang="en-US" altLang="en-US" dirty="0" err="1"/>
              <a:t>i</a:t>
            </a:r>
            <a:endParaRPr lang="en-US" altLang="en-US" dirty="0"/>
          </a:p>
          <a:p>
            <a:pPr marL="914400" indent="-914400">
              <a:spcBef>
                <a:spcPct val="40000"/>
              </a:spcBef>
              <a:buNone/>
            </a:pPr>
            <a:r>
              <a:rPr lang="en-US" altLang="en-US" dirty="0"/>
              <a:t>m:	Number of attributes</a:t>
            </a:r>
          </a:p>
          <a:p>
            <a:pPr marL="914400" indent="-914400">
              <a:spcBef>
                <a:spcPct val="40000"/>
              </a:spcBef>
              <a:buNone/>
            </a:pPr>
            <a:r>
              <a:rPr lang="en-US" altLang="en-US" dirty="0" err="1"/>
              <a:t>x</a:t>
            </a:r>
            <a:r>
              <a:rPr lang="en-US" altLang="en-US" baseline="-25000" dirty="0" err="1"/>
              <a:t>ij</a:t>
            </a:r>
            <a:r>
              <a:rPr lang="en-US" altLang="en-US" dirty="0"/>
              <a:t>:	1 if the </a:t>
            </a:r>
            <a:r>
              <a:rPr lang="en-US" altLang="en-US" dirty="0" err="1"/>
              <a:t>jth</a:t>
            </a:r>
            <a:r>
              <a:rPr lang="en-US" altLang="en-US" dirty="0"/>
              <a:t> level of the </a:t>
            </a:r>
            <a:r>
              <a:rPr lang="en-US" altLang="en-US" dirty="0" err="1"/>
              <a:t>ith</a:t>
            </a:r>
            <a:r>
              <a:rPr lang="en-US" altLang="en-US" dirty="0"/>
              <a:t> attribute is present in product P, 0 otherwise</a:t>
            </a:r>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588545" y="1118647"/>
            <a:ext cx="2073950" cy="1485974"/>
          </a:xfrm>
          <a:prstGeom prst="rect">
            <a:avLst/>
          </a:prstGeom>
          <a:effectLst>
            <a:outerShdw blurRad="63500" sx="102000" sy="102000" algn="ctr" rotWithShape="0">
              <a:prstClr val="black">
                <a:alpha val="40000"/>
              </a:prstClr>
            </a:outerShdw>
          </a:effectLst>
        </p:spPr>
      </p:pic>
      <p:grpSp>
        <p:nvGrpSpPr>
          <p:cNvPr id="3" name="Group 2">
            <a:extLst>
              <a:ext uri="{FF2B5EF4-FFF2-40B4-BE49-F238E27FC236}">
                <a16:creationId xmlns:a16="http://schemas.microsoft.com/office/drawing/2014/main" id="{026B2FE4-CFF8-4883-A259-C615DF2DD75F}"/>
              </a:ext>
            </a:extLst>
          </p:cNvPr>
          <p:cNvGrpSpPr/>
          <p:nvPr/>
        </p:nvGrpSpPr>
        <p:grpSpPr>
          <a:xfrm>
            <a:off x="4047220" y="1551072"/>
            <a:ext cx="3787324" cy="1053549"/>
            <a:chOff x="2098107" y="1543050"/>
            <a:chExt cx="3787324" cy="1053549"/>
          </a:xfrm>
        </p:grpSpPr>
        <p:sp>
          <p:nvSpPr>
            <p:cNvPr id="12" name="Rectangle 2">
              <a:extLst>
                <a:ext uri="{FF2B5EF4-FFF2-40B4-BE49-F238E27FC236}">
                  <a16:creationId xmlns:a16="http://schemas.microsoft.com/office/drawing/2014/main" id="{EFB19435-3B99-4D1B-958E-AF63B292ED48}"/>
                </a:ext>
              </a:extLst>
            </p:cNvPr>
            <p:cNvSpPr>
              <a:spLocks noChangeArrowheads="1"/>
            </p:cNvSpPr>
            <p:nvPr/>
          </p:nvSpPr>
          <p:spPr bwMode="auto">
            <a:xfrm>
              <a:off x="2098107" y="1832035"/>
              <a:ext cx="3787324"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l"/>
              <a:r>
                <a:rPr lang="en-US" altLang="en-US" sz="3200" b="1" dirty="0"/>
                <a:t>U(P) = </a:t>
              </a:r>
              <a:r>
                <a:rPr lang="en-US" altLang="en-US" sz="3200" b="1" dirty="0">
                  <a:latin typeface="Symbol" pitchFamily="18" charset="2"/>
                </a:rPr>
                <a:t>S  </a:t>
              </a:r>
              <a:r>
                <a:rPr lang="en-US" altLang="en-US" sz="3200" b="1" dirty="0" err="1">
                  <a:latin typeface="Symbol" panose="05050102010706020507" pitchFamily="18" charset="2"/>
                </a:rPr>
                <a:t>S</a:t>
              </a:r>
              <a:r>
                <a:rPr lang="en-US" altLang="en-US" sz="3200" b="1" dirty="0">
                  <a:latin typeface="Symbol" panose="05050102010706020507" pitchFamily="18" charset="2"/>
                </a:rPr>
                <a:t> </a:t>
              </a:r>
              <a:r>
                <a:rPr lang="en-US" altLang="en-US" sz="3200" b="1" dirty="0" err="1"/>
                <a:t>a</a:t>
              </a:r>
              <a:r>
                <a:rPr lang="en-US" altLang="en-US" sz="3200" b="1" baseline="-25000" dirty="0" err="1"/>
                <a:t>ij</a:t>
              </a:r>
              <a:r>
                <a:rPr lang="en-US" altLang="en-US" sz="3200" b="1" dirty="0" err="1"/>
                <a:t>x</a:t>
              </a:r>
              <a:r>
                <a:rPr lang="en-US" altLang="en-US" sz="3200" b="1" baseline="-25000" dirty="0" err="1"/>
                <a:t>ij</a:t>
              </a:r>
              <a:endParaRPr lang="en-US" altLang="en-US" sz="3200" b="1" baseline="-25000" dirty="0"/>
            </a:p>
          </p:txBody>
        </p:sp>
        <p:sp>
          <p:nvSpPr>
            <p:cNvPr id="13" name="Rectangle 3">
              <a:extLst>
                <a:ext uri="{FF2B5EF4-FFF2-40B4-BE49-F238E27FC236}">
                  <a16:creationId xmlns:a16="http://schemas.microsoft.com/office/drawing/2014/main" id="{9811225C-07ED-4BB5-B389-21CF1B89C571}"/>
                </a:ext>
              </a:extLst>
            </p:cNvPr>
            <p:cNvSpPr>
              <a:spLocks noChangeArrowheads="1"/>
            </p:cNvSpPr>
            <p:nvPr/>
          </p:nvSpPr>
          <p:spPr bwMode="auto">
            <a:xfrm>
              <a:off x="3678907" y="1543050"/>
              <a:ext cx="410369"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l"/>
              <a:r>
                <a:rPr lang="en-US" altLang="en-US" sz="2000" b="1" dirty="0"/>
                <a:t>k </a:t>
              </a:r>
              <a:r>
                <a:rPr lang="en-US" altLang="en-US" sz="2000" b="1" baseline="-25000" dirty="0"/>
                <a:t>j</a:t>
              </a:r>
              <a:endParaRPr lang="en-US" altLang="en-US" b="1" baseline="-25000" dirty="0"/>
            </a:p>
          </p:txBody>
        </p:sp>
        <p:sp>
          <p:nvSpPr>
            <p:cNvPr id="14" name="Rectangle 4">
              <a:extLst>
                <a:ext uri="{FF2B5EF4-FFF2-40B4-BE49-F238E27FC236}">
                  <a16:creationId xmlns:a16="http://schemas.microsoft.com/office/drawing/2014/main" id="{5E599405-A23A-445C-8261-3FE652AB66B9}"/>
                </a:ext>
              </a:extLst>
            </p:cNvPr>
            <p:cNvSpPr>
              <a:spLocks noChangeArrowheads="1"/>
            </p:cNvSpPr>
            <p:nvPr/>
          </p:nvSpPr>
          <p:spPr bwMode="auto">
            <a:xfrm>
              <a:off x="4033911" y="2318958"/>
              <a:ext cx="501172" cy="27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l"/>
              <a:r>
                <a:rPr lang="en-US" altLang="en-US" sz="1200" b="1" dirty="0" err="1"/>
                <a:t>i</a:t>
              </a:r>
              <a:r>
                <a:rPr lang="en-US" altLang="en-US" sz="1200" b="1" dirty="0"/>
                <a:t>=1</a:t>
              </a:r>
            </a:p>
          </p:txBody>
        </p:sp>
        <p:sp>
          <p:nvSpPr>
            <p:cNvPr id="15" name="Rectangle 5">
              <a:extLst>
                <a:ext uri="{FF2B5EF4-FFF2-40B4-BE49-F238E27FC236}">
                  <a16:creationId xmlns:a16="http://schemas.microsoft.com/office/drawing/2014/main" id="{967D0EC4-9872-4618-92B9-794F2FCA0287}"/>
                </a:ext>
              </a:extLst>
            </p:cNvPr>
            <p:cNvSpPr>
              <a:spLocks noChangeArrowheads="1"/>
            </p:cNvSpPr>
            <p:nvPr/>
          </p:nvSpPr>
          <p:spPr bwMode="auto">
            <a:xfrm>
              <a:off x="4004912" y="1649563"/>
              <a:ext cx="507284"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l"/>
              <a:r>
                <a:rPr lang="en-US" altLang="en-US" sz="2000" b="1" dirty="0"/>
                <a:t>m</a:t>
              </a:r>
              <a:endParaRPr lang="en-US" altLang="en-US" b="1" dirty="0"/>
            </a:p>
          </p:txBody>
        </p:sp>
        <p:sp>
          <p:nvSpPr>
            <p:cNvPr id="16" name="Rectangle 6">
              <a:extLst>
                <a:ext uri="{FF2B5EF4-FFF2-40B4-BE49-F238E27FC236}">
                  <a16:creationId xmlns:a16="http://schemas.microsoft.com/office/drawing/2014/main" id="{DAC9FC3A-750A-4998-86B0-C879F5D94544}"/>
                </a:ext>
              </a:extLst>
            </p:cNvPr>
            <p:cNvSpPr>
              <a:spLocks noChangeArrowheads="1"/>
            </p:cNvSpPr>
            <p:nvPr/>
          </p:nvSpPr>
          <p:spPr bwMode="auto">
            <a:xfrm>
              <a:off x="3721468" y="2318958"/>
              <a:ext cx="511360" cy="27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l"/>
              <a:r>
                <a:rPr lang="en-US" altLang="en-US" sz="1200" b="1" dirty="0"/>
                <a:t>j=1</a:t>
              </a:r>
            </a:p>
          </p:txBody>
        </p:sp>
      </p:grpSp>
    </p:spTree>
    <p:extLst>
      <p:ext uri="{BB962C8B-B14F-4D97-AF65-F5344CB8AC3E}">
        <p14:creationId xmlns:p14="http://schemas.microsoft.com/office/powerpoint/2010/main" val="1015031774"/>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Part-Worth Computation: (</a:t>
            </a:r>
            <a:r>
              <a:rPr lang="en-US" altLang="en-US" sz="3200" dirty="0"/>
              <a:t>Designing a Frozen Pizza</a:t>
            </a:r>
            <a:r>
              <a:rPr lang="en-US" altLang="en-US" dirty="0"/>
              <a:t>)</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8619643"/>
              </p:ext>
            </p:extLst>
          </p:nvPr>
        </p:nvGraphicFramePr>
        <p:xfrm>
          <a:off x="162046" y="682906"/>
          <a:ext cx="10227212" cy="5958840"/>
        </p:xfrm>
        <a:graphic>
          <a:graphicData uri="http://schemas.openxmlformats.org/drawingml/2006/table">
            <a:tbl>
              <a:tblPr firstRow="1" bandRow="1">
                <a:tableStyleId>{5C22544A-7EE6-4342-B048-85BDC9FD1C3A}</a:tableStyleId>
              </a:tblPr>
              <a:tblGrid>
                <a:gridCol w="2556803">
                  <a:extLst>
                    <a:ext uri="{9D8B030D-6E8A-4147-A177-3AD203B41FA5}">
                      <a16:colId xmlns:a16="http://schemas.microsoft.com/office/drawing/2014/main" val="20000"/>
                    </a:ext>
                  </a:extLst>
                </a:gridCol>
                <a:gridCol w="2556803">
                  <a:extLst>
                    <a:ext uri="{9D8B030D-6E8A-4147-A177-3AD203B41FA5}">
                      <a16:colId xmlns:a16="http://schemas.microsoft.com/office/drawing/2014/main" val="20001"/>
                    </a:ext>
                  </a:extLst>
                </a:gridCol>
                <a:gridCol w="2556803">
                  <a:extLst>
                    <a:ext uri="{9D8B030D-6E8A-4147-A177-3AD203B41FA5}">
                      <a16:colId xmlns:a16="http://schemas.microsoft.com/office/drawing/2014/main" val="20002"/>
                    </a:ext>
                  </a:extLst>
                </a:gridCol>
                <a:gridCol w="2556803">
                  <a:extLst>
                    <a:ext uri="{9D8B030D-6E8A-4147-A177-3AD203B41FA5}">
                      <a16:colId xmlns:a16="http://schemas.microsoft.com/office/drawing/2014/main" val="20003"/>
                    </a:ext>
                  </a:extLst>
                </a:gridCol>
              </a:tblGrid>
              <a:tr h="446042">
                <a:tc>
                  <a:txBody>
                    <a:bodyPr/>
                    <a:lstStyle/>
                    <a:p>
                      <a:r>
                        <a:rPr lang="en-US" sz="1800" dirty="0" err="1">
                          <a:latin typeface="Open Sans" panose="020B0606030504020204" pitchFamily="34" charset="0"/>
                          <a:ea typeface="Open Sans" panose="020B0606030504020204" pitchFamily="34" charset="0"/>
                          <a:cs typeface="Open Sans" panose="020B0606030504020204" pitchFamily="34" charset="0"/>
                        </a:rPr>
                        <a:t>Repondents</a:t>
                      </a:r>
                      <a:r>
                        <a:rPr lang="en-US" sz="1800" dirty="0">
                          <a:latin typeface="Open Sans" panose="020B0606030504020204" pitchFamily="34" charset="0"/>
                          <a:ea typeface="Open Sans" panose="020B0606030504020204" pitchFamily="34" charset="0"/>
                          <a:cs typeface="Open Sans" panose="020B0606030504020204" pitchFamily="34" charset="0"/>
                        </a:rPr>
                        <a:t>/Attributes </a:t>
                      </a:r>
                      <a:r>
                        <a:rPr lang="en-US" sz="1800" dirty="0" err="1">
                          <a:latin typeface="Open Sans" panose="020B0606030504020204" pitchFamily="34" charset="0"/>
                          <a:ea typeface="Open Sans" panose="020B0606030504020204" pitchFamily="34" charset="0"/>
                          <a:cs typeface="Open Sans" panose="020B0606030504020204" pitchFamily="34" charset="0"/>
                        </a:rPr>
                        <a:t>ans</a:t>
                      </a:r>
                      <a:r>
                        <a:rPr lang="en-US" sz="1800" dirty="0">
                          <a:latin typeface="Open Sans" panose="020B0606030504020204" pitchFamily="34" charset="0"/>
                          <a:ea typeface="Open Sans" panose="020B0606030504020204" pitchFamily="34" charset="0"/>
                          <a:cs typeface="Open Sans" panose="020B0606030504020204" pitchFamily="34" charset="0"/>
                        </a:rPr>
                        <a:t> Levels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0153A5"/>
                    </a:solidFill>
                  </a:tcPr>
                </a:tc>
                <a:tc>
                  <a:txBody>
                    <a:bodyPr/>
                    <a:lstStyle/>
                    <a:p>
                      <a:r>
                        <a:rPr lang="en-US" sz="1600" dirty="0">
                          <a:latin typeface="Open Sans" panose="020B0606030504020204" pitchFamily="34" charset="0"/>
                          <a:ea typeface="Open Sans" panose="020B0606030504020204" pitchFamily="34" charset="0"/>
                          <a:cs typeface="Open Sans" panose="020B0606030504020204" pitchFamily="34" charset="0"/>
                        </a:rPr>
                        <a:t>Customer 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0153A5"/>
                    </a:solidFill>
                  </a:tcPr>
                </a:tc>
                <a:tc>
                  <a:txBody>
                    <a:bodyPr/>
                    <a:lstStyle/>
                    <a:p>
                      <a:r>
                        <a:rPr lang="en-US" sz="1600" dirty="0">
                          <a:latin typeface="Open Sans" panose="020B0606030504020204" pitchFamily="34" charset="0"/>
                          <a:ea typeface="Open Sans" panose="020B0606030504020204" pitchFamily="34" charset="0"/>
                          <a:cs typeface="Open Sans" panose="020B0606030504020204" pitchFamily="34" charset="0"/>
                        </a:rPr>
                        <a:t>Customer 2</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0153A5"/>
                    </a:solidFill>
                  </a:tcPr>
                </a:tc>
                <a:tc>
                  <a:txBody>
                    <a:bodyPr/>
                    <a:lstStyle/>
                    <a:p>
                      <a:r>
                        <a:rPr lang="en-US" sz="1600" dirty="0">
                          <a:latin typeface="Open Sans" panose="020B0606030504020204" pitchFamily="34" charset="0"/>
                          <a:ea typeface="Open Sans" panose="020B0606030504020204" pitchFamily="34" charset="0"/>
                          <a:cs typeface="Open Sans" panose="020B0606030504020204" pitchFamily="34" charset="0"/>
                        </a:rPr>
                        <a:t>Customer 3</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0153A5"/>
                    </a:solidFill>
                  </a:tcPr>
                </a:tc>
                <a:extLst>
                  <a:ext uri="{0D108BD9-81ED-4DB2-BD59-A6C34878D82A}">
                    <a16:rowId xmlns:a16="http://schemas.microsoft.com/office/drawing/2014/main" val="10000"/>
                  </a:ext>
                </a:extLst>
              </a:tr>
              <a:tr h="279746">
                <a:tc>
                  <a:txBody>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Pan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14</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11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79746">
                <a:tc>
                  <a:txBody>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Thin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79746">
                <a:tc>
                  <a:txBody>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Thick</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8</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11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79746">
                <a:tc>
                  <a:txBody>
                    <a:bodyPr/>
                    <a:lstStyle/>
                    <a:p>
                      <a:r>
                        <a:rPr lang="en-US" sz="1400" b="1" dirty="0" err="1">
                          <a:latin typeface="Open Sans" panose="020B0606030504020204" pitchFamily="34" charset="0"/>
                          <a:ea typeface="Open Sans" panose="020B0606030504020204" pitchFamily="34" charset="0"/>
                          <a:cs typeface="Open Sans" panose="020B0606030504020204" pitchFamily="34" charset="0"/>
                        </a:rPr>
                        <a:t>Pinapple</a:t>
                      </a:r>
                      <a:endParaRPr lang="en-US" sz="1400" b="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69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extLst>
                  <a:ext uri="{0D108BD9-81ED-4DB2-BD59-A6C34878D82A}">
                    <a16:rowId xmlns:a16="http://schemas.microsoft.com/office/drawing/2014/main" val="10004"/>
                  </a:ext>
                </a:extLst>
              </a:tr>
              <a:tr h="279746">
                <a:tc>
                  <a:txBody>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Veggie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7</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64</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8</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extLst>
                  <a:ext uri="{0D108BD9-81ED-4DB2-BD59-A6C34878D82A}">
                    <a16:rowId xmlns:a16="http://schemas.microsoft.com/office/drawing/2014/main" val="10005"/>
                  </a:ext>
                </a:extLst>
              </a:tr>
              <a:tr h="279746">
                <a:tc>
                  <a:txBody>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Sausage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64</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extLst>
                  <a:ext uri="{0D108BD9-81ED-4DB2-BD59-A6C34878D82A}">
                    <a16:rowId xmlns:a16="http://schemas.microsoft.com/office/drawing/2014/main" val="10006"/>
                  </a:ext>
                </a:extLst>
              </a:tr>
              <a:tr h="279746">
                <a:tc>
                  <a:txBody>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Pepperoni</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35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59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extLst>
                  <a:ext uri="{0D108BD9-81ED-4DB2-BD59-A6C34878D82A}">
                    <a16:rowId xmlns:a16="http://schemas.microsoft.com/office/drawing/2014/main" val="10007"/>
                  </a:ext>
                </a:extLst>
              </a:tr>
              <a:tr h="279746">
                <a:tc>
                  <a:txBody>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Romano</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6</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79746">
                <a:tc>
                  <a:txBody>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Mixed</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33</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79746">
                <a:tc>
                  <a:txBody>
                    <a:bodyPr/>
                    <a:lstStyle/>
                    <a:p>
                      <a:r>
                        <a:rPr lang="en-US" sz="1400" b="1" dirty="0" err="1">
                          <a:latin typeface="Open Sans" panose="020B0606030504020204" pitchFamily="34" charset="0"/>
                          <a:ea typeface="Open Sans" panose="020B0606030504020204" pitchFamily="34" charset="0"/>
                          <a:cs typeface="Open Sans" panose="020B0606030504020204" pitchFamily="34" charset="0"/>
                        </a:rPr>
                        <a:t>Mozarella</a:t>
                      </a:r>
                      <a:endParaRPr lang="en-US" sz="1400" b="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25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79746">
                <a:tc>
                  <a:txBody>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2 Oz.</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extLst>
                  <a:ext uri="{0D108BD9-81ED-4DB2-BD59-A6C34878D82A}">
                    <a16:rowId xmlns:a16="http://schemas.microsoft.com/office/drawing/2014/main" val="10011"/>
                  </a:ext>
                </a:extLst>
              </a:tr>
              <a:tr h="279746">
                <a:tc>
                  <a:txBody>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6 Oz.</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12</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3</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FFFFA3"/>
                    </a:solidFill>
                  </a:tcPr>
                </a:tc>
                <a:extLst>
                  <a:ext uri="{0D108BD9-81ED-4DB2-BD59-A6C34878D82A}">
                    <a16:rowId xmlns:a16="http://schemas.microsoft.com/office/drawing/2014/main" val="10012"/>
                  </a:ext>
                </a:extLst>
              </a:tr>
              <a:tr h="279746">
                <a:tc>
                  <a:txBody>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9.99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10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20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79746">
                <a:tc>
                  <a:txBody>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8.99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3</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279746">
                <a:tc>
                  <a:txBody>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7.99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11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7</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589413">
                <a:tc gridSpan="4">
                  <a:txBody>
                    <a:bodyPr/>
                    <a:lstStyle/>
                    <a:p>
                      <a:r>
                        <a:rPr lang="en-US" altLang="en-US" sz="2000" b="1" dirty="0">
                          <a:solidFill>
                            <a:srgbClr val="0153A5"/>
                          </a:solidFill>
                        </a:rPr>
                        <a:t>*Base product for customer 1: </a:t>
                      </a:r>
                      <a:r>
                        <a:rPr lang="en-US" altLang="en-US" sz="2000" b="1" dirty="0">
                          <a:solidFill>
                            <a:schemeClr val="tx1"/>
                          </a:solidFill>
                        </a:rPr>
                        <a:t>Thin pizza with pineapple, 2 </a:t>
                      </a:r>
                      <a:r>
                        <a:rPr lang="en-US" altLang="en-US" sz="2000" b="1" dirty="0" err="1">
                          <a:solidFill>
                            <a:schemeClr val="tx1"/>
                          </a:solidFill>
                        </a:rPr>
                        <a:t>oz</a:t>
                      </a:r>
                      <a:r>
                        <a:rPr lang="en-US" altLang="en-US" sz="2000" b="1" dirty="0">
                          <a:solidFill>
                            <a:schemeClr val="tx1"/>
                          </a:solidFill>
                        </a:rPr>
                        <a:t> of Romano cheese, and priced at $9.99.</a:t>
                      </a:r>
                      <a:endParaRPr lang="en-US" sz="20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a:lnT w="12700" cap="flat" cmpd="sng" algn="ctr">
                      <a:solidFill>
                        <a:schemeClr val="bg2">
                          <a:lumMod val="90000"/>
                        </a:schemeClr>
                      </a:solidFill>
                      <a:prstDash val="solid"/>
                      <a:round/>
                      <a:headEnd type="none" w="med" len="med"/>
                      <a:tailEnd type="none" w="med" len="med"/>
                    </a:lnT>
                    <a:noFill/>
                  </a:tcPr>
                </a:tc>
                <a:tc hMerge="1">
                  <a:txBody>
                    <a:bodyPr/>
                    <a:lstStyle/>
                    <a:p>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lnT w="12700" cap="flat" cmpd="sng" algn="ctr">
                      <a:solidFill>
                        <a:schemeClr val="bg2">
                          <a:lumMod val="90000"/>
                        </a:schemeClr>
                      </a:solidFill>
                      <a:prstDash val="solid"/>
                      <a:round/>
                      <a:headEnd type="none" w="med" len="med"/>
                      <a:tailEnd type="none" w="med" len="med"/>
                    </a:lnT>
                  </a:tcPr>
                </a:tc>
                <a:tc hMerge="1">
                  <a:txBody>
                    <a:bodyPr/>
                    <a:lstStyle/>
                    <a:p>
                      <a:endParaRPr lang="en-US" sz="1000">
                        <a:latin typeface="Open Sans" panose="020B0606030504020204" pitchFamily="34" charset="0"/>
                        <a:ea typeface="Open Sans" panose="020B0606030504020204" pitchFamily="34" charset="0"/>
                        <a:cs typeface="Open Sans" panose="020B0606030504020204" pitchFamily="34" charset="0"/>
                      </a:endParaRPr>
                    </a:p>
                  </a:txBody>
                  <a:tcPr>
                    <a:lnT w="12700" cap="flat" cmpd="sng" algn="ctr">
                      <a:solidFill>
                        <a:schemeClr val="bg2">
                          <a:lumMod val="90000"/>
                        </a:schemeClr>
                      </a:solidFill>
                      <a:prstDash val="solid"/>
                      <a:round/>
                      <a:headEnd type="none" w="med" len="med"/>
                      <a:tailEnd type="none" w="med" len="med"/>
                    </a:lnT>
                  </a:tcPr>
                </a:tc>
                <a:tc hMerge="1">
                  <a:txBody>
                    <a:bodyPr/>
                    <a:lstStyle/>
                    <a:p>
                      <a:endParaRPr lang="en-US" sz="1000" dirty="0">
                        <a:latin typeface="Open Sans" panose="020B0606030504020204" pitchFamily="34" charset="0"/>
                        <a:ea typeface="Open Sans" panose="020B0606030504020204" pitchFamily="34" charset="0"/>
                        <a:cs typeface="Open Sans" panose="020B0606030504020204" pitchFamily="34" charset="0"/>
                      </a:endParaRPr>
                    </a:p>
                  </a:txBody>
                  <a:tcPr>
                    <a:lnT w="12700" cap="flat" cmpd="sng" algn="ctr">
                      <a:solidFill>
                        <a:schemeClr val="bg2">
                          <a:lumMod val="90000"/>
                        </a:schemeClr>
                      </a:solidFill>
                      <a:prstDash val="solid"/>
                      <a:round/>
                      <a:headEnd type="none" w="med" len="med"/>
                      <a:tailEnd type="none" w="med" len="med"/>
                    </a:lnT>
                  </a:tcPr>
                </a:tc>
                <a:extLst>
                  <a:ext uri="{0D108BD9-81ED-4DB2-BD59-A6C34878D82A}">
                    <a16:rowId xmlns:a16="http://schemas.microsoft.com/office/drawing/2014/main" val="10016"/>
                  </a:ext>
                </a:extLst>
              </a:tr>
            </a:tbl>
          </a:graphicData>
        </a:graphic>
      </p:graphicFrame>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43235" y="1222051"/>
            <a:ext cx="1486719" cy="106522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996659161"/>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Market Share and Revenue Share Forecasts</a:t>
            </a:r>
            <a:endParaRPr lang="en-US" dirty="0"/>
          </a:p>
        </p:txBody>
      </p:sp>
      <p:sp>
        <p:nvSpPr>
          <p:cNvPr id="3" name="Content Placeholder 2"/>
          <p:cNvSpPr>
            <a:spLocks noGrp="1"/>
          </p:cNvSpPr>
          <p:nvPr>
            <p:ph idx="1"/>
          </p:nvPr>
        </p:nvSpPr>
        <p:spPr>
          <a:xfrm>
            <a:off x="115747" y="685800"/>
            <a:ext cx="12076253" cy="5923344"/>
          </a:xfrm>
        </p:spPr>
        <p:txBody>
          <a:bodyPr/>
          <a:lstStyle/>
          <a:p>
            <a:pPr marL="285750" indent="-285750"/>
            <a:r>
              <a:rPr lang="en-US" altLang="en-US" dirty="0"/>
              <a:t>Define the competitive set – this is the set of products from which customers in the target segment make their choices.  Some of them may be existing products and, others concepts being evaluated.  We denote this set of products as </a:t>
            </a:r>
            <a:r>
              <a:rPr lang="en-US" altLang="en-US" sz="3200" dirty="0"/>
              <a:t>P</a:t>
            </a:r>
            <a:r>
              <a:rPr lang="en-US" altLang="en-US" sz="3200" baseline="-25000" dirty="0"/>
              <a:t>1</a:t>
            </a:r>
            <a:r>
              <a:rPr lang="en-US" altLang="en-US" sz="3200" dirty="0"/>
              <a:t>, P</a:t>
            </a:r>
            <a:r>
              <a:rPr lang="en-US" altLang="en-US" sz="3200" baseline="-25000" dirty="0"/>
              <a:t>2</a:t>
            </a:r>
            <a:r>
              <a:rPr lang="en-US" altLang="en-US" sz="3200" dirty="0"/>
              <a:t>,...P</a:t>
            </a:r>
            <a:r>
              <a:rPr lang="en-US" altLang="en-US" sz="3200" baseline="-25000" dirty="0"/>
              <a:t>N</a:t>
            </a:r>
            <a:r>
              <a:rPr lang="en-US" altLang="en-US" sz="3200" dirty="0"/>
              <a:t>. </a:t>
            </a:r>
          </a:p>
          <a:p>
            <a:pPr marL="285750" indent="-285750"/>
            <a:r>
              <a:rPr lang="en-US" altLang="en-US" sz="3200" dirty="0"/>
              <a:t>Select Choice rule</a:t>
            </a:r>
          </a:p>
          <a:p>
            <a:pPr lvl="1">
              <a:spcBef>
                <a:spcPts val="1000"/>
              </a:spcBef>
              <a:buFont typeface="Open Sans" panose="020B0606030504020204" pitchFamily="34" charset="0"/>
              <a:buChar char="–"/>
            </a:pPr>
            <a:r>
              <a:rPr lang="en-US" altLang="en-US" sz="2800" dirty="0"/>
              <a:t>Maximum utility rule</a:t>
            </a:r>
          </a:p>
          <a:p>
            <a:pPr lvl="1">
              <a:spcBef>
                <a:spcPts val="1000"/>
              </a:spcBef>
              <a:buFont typeface="Open Sans" panose="020B0606030504020204" pitchFamily="34" charset="0"/>
              <a:buChar char="–"/>
            </a:pPr>
            <a:r>
              <a:rPr lang="en-US" altLang="en-US" sz="2800" dirty="0"/>
              <a:t>Share of preference rule</a:t>
            </a:r>
          </a:p>
          <a:p>
            <a:pPr lvl="1">
              <a:spcBef>
                <a:spcPts val="1000"/>
              </a:spcBef>
              <a:buFont typeface="Open Sans" panose="020B0606030504020204" pitchFamily="34" charset="0"/>
              <a:buChar char="–"/>
            </a:pPr>
            <a:r>
              <a:rPr lang="en-US" altLang="en-US" sz="2800" dirty="0" err="1"/>
              <a:t>Logit</a:t>
            </a:r>
            <a:r>
              <a:rPr lang="en-US" altLang="en-US" sz="2800" dirty="0"/>
              <a:t> choice rule</a:t>
            </a:r>
          </a:p>
          <a:p>
            <a:pPr lvl="1">
              <a:spcBef>
                <a:spcPts val="1000"/>
              </a:spcBef>
              <a:buFont typeface="Open Sans" panose="020B0606030504020204" pitchFamily="34" charset="0"/>
              <a:buChar char="–"/>
            </a:pPr>
            <a:r>
              <a:rPr lang="en-US" altLang="en-US" sz="2800" dirty="0"/>
              <a:t>Alpha rule</a:t>
            </a:r>
          </a:p>
          <a:p>
            <a:pPr marL="285750" indent="-285750"/>
            <a:r>
              <a:rPr lang="en-US" altLang="en-US" dirty="0">
                <a:solidFill>
                  <a:srgbClr val="C00000"/>
                </a:solidFill>
              </a:rPr>
              <a:t>Software also has a “Revenue index option” wherein you can compute the revenue index of any product compared to the revenue index of 100 for a base product you select.</a:t>
            </a:r>
            <a:endParaRPr lang="en-US" sz="3600" dirty="0">
              <a:solidFill>
                <a:srgbClr val="C00000"/>
              </a:solidFill>
            </a:endParaRPr>
          </a:p>
        </p:txBody>
      </p:sp>
    </p:spTree>
    <p:extLst>
      <p:ext uri="{BB962C8B-B14F-4D97-AF65-F5344CB8AC3E}">
        <p14:creationId xmlns:p14="http://schemas.microsoft.com/office/powerpoint/2010/main" val="1576984945"/>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Maximum Utility Rule (Example)</a:t>
            </a:r>
            <a:endParaRPr lang="en-US" dirty="0"/>
          </a:p>
        </p:txBody>
      </p:sp>
      <p:sp>
        <p:nvSpPr>
          <p:cNvPr id="3" name="Content Placeholder 2"/>
          <p:cNvSpPr>
            <a:spLocks noGrp="1"/>
          </p:cNvSpPr>
          <p:nvPr>
            <p:ph idx="1"/>
          </p:nvPr>
        </p:nvSpPr>
        <p:spPr/>
        <p:txBody>
          <a:bodyPr/>
          <a:lstStyle/>
          <a:p>
            <a:pPr marL="0" indent="0">
              <a:spcBef>
                <a:spcPct val="30000"/>
              </a:spcBef>
              <a:buNone/>
            </a:pPr>
            <a:r>
              <a:rPr lang="en-US" altLang="en-US" dirty="0"/>
              <a:t>Under this choice rule, each customer selects the product that offers him/her the highest utility among the competing alternatives.  Market share for product P</a:t>
            </a:r>
            <a:r>
              <a:rPr lang="en-US" altLang="en-US" baseline="-25000" dirty="0"/>
              <a:t>i</a:t>
            </a:r>
            <a:r>
              <a:rPr lang="en-US" altLang="en-US" dirty="0"/>
              <a:t> is then given by:</a:t>
            </a:r>
          </a:p>
          <a:p>
            <a:pPr marL="0" indent="0">
              <a:spcBef>
                <a:spcPct val="30000"/>
              </a:spcBef>
              <a:buNone/>
            </a:pPr>
            <a:endParaRPr lang="en-US" altLang="en-US" dirty="0"/>
          </a:p>
          <a:p>
            <a:pPr marL="0" indent="0">
              <a:spcBef>
                <a:spcPct val="30000"/>
              </a:spcBef>
              <a:buNone/>
            </a:pPr>
            <a:endParaRPr lang="en-US" altLang="en-US" dirty="0"/>
          </a:p>
          <a:p>
            <a:pPr marL="0" indent="0">
              <a:spcBef>
                <a:spcPct val="30000"/>
              </a:spcBef>
              <a:buNone/>
            </a:pPr>
            <a:endParaRPr lang="en-US" altLang="en-US" dirty="0"/>
          </a:p>
          <a:p>
            <a:pPr marL="0" indent="0">
              <a:spcBef>
                <a:spcPct val="30000"/>
              </a:spcBef>
              <a:buNone/>
            </a:pPr>
            <a:endParaRPr lang="en-US" altLang="en-US" dirty="0"/>
          </a:p>
          <a:p>
            <a:pPr marL="0" indent="0">
              <a:spcBef>
                <a:spcPct val="30000"/>
              </a:spcBef>
              <a:buNone/>
            </a:pPr>
            <a:endParaRPr lang="en-US" altLang="en-US" dirty="0"/>
          </a:p>
          <a:p>
            <a:pPr marL="0" indent="0">
              <a:spcBef>
                <a:spcPct val="30000"/>
              </a:spcBef>
              <a:buNone/>
            </a:pPr>
            <a:r>
              <a:rPr lang="en-US" altLang="en-US" dirty="0"/>
              <a:t>K is the number of consumers who participated in the study.</a:t>
            </a:r>
            <a:endParaRPr lang="en-US" dirty="0"/>
          </a:p>
        </p:txBody>
      </p:sp>
      <mc:AlternateContent xmlns:mc="http://schemas.openxmlformats.org/markup-compatibility/2006" xmlns:a14="http://schemas.microsoft.com/office/drawing/2010/main">
        <mc:Choice Requires="a14">
          <p:sp>
            <p:nvSpPr>
              <p:cNvPr id="4" name="Object 3"/>
              <p:cNvSpPr txBox="1"/>
              <p:nvPr/>
            </p:nvSpPr>
            <p:spPr bwMode="auto">
              <a:xfrm>
                <a:off x="1307939" y="2835798"/>
                <a:ext cx="9711160" cy="1829950"/>
              </a:xfrm>
              <a:prstGeom prst="rect">
                <a:avLst/>
              </a:prstGeom>
              <a:noFill/>
              <a:ln>
                <a:noFill/>
              </a:ln>
              <a:effectLst/>
            </p:spPr>
            <p:txBody>
              <a:bodyPr>
                <a:noAutofit/>
              </a:bodyPr>
              <a:lstStyle/>
              <a:p>
                <a:pPr/>
                <a14:m>
                  <m:oMathPara xmlns:m="http://schemas.openxmlformats.org/officeDocument/2006/math">
                    <m:oMathParaPr>
                      <m:jc m:val="centerGroup"/>
                    </m:oMathParaPr>
                    <m:oMath xmlns:m="http://schemas.openxmlformats.org/officeDocument/2006/math">
                      <m:r>
                        <a:rPr lang="en-US" sz="2800" i="1">
                          <a:solidFill>
                            <a:srgbClr val="000000"/>
                          </a:solidFill>
                          <a:latin typeface="Cambria Math" panose="02040503050406030204" pitchFamily="18" charset="0"/>
                        </a:rPr>
                        <m:t>𝑀𝑆</m:t>
                      </m:r>
                      <m:r>
                        <a:rPr lang="en-US" sz="2800" i="1">
                          <a:solidFill>
                            <a:srgbClr val="000000"/>
                          </a:solidFill>
                          <a:latin typeface="Cambria Math" panose="02040503050406030204" pitchFamily="18" charset="0"/>
                        </a:rPr>
                        <m:t>(</m:t>
                      </m:r>
                      <m:sSub>
                        <m:sSubPr>
                          <m:ctrlPr>
                            <a:rPr lang="en-US" sz="2800" i="1">
                              <a:solidFill>
                                <a:srgbClr val="000000"/>
                              </a:solidFill>
                              <a:latin typeface="Cambria Math" panose="02040503050406030204" pitchFamily="18" charset="0"/>
                            </a:rPr>
                          </m:ctrlPr>
                        </m:sSubPr>
                        <m:e>
                          <m:r>
                            <a:rPr lang="en-US" sz="2800" i="1">
                              <a:solidFill>
                                <a:srgbClr val="000000"/>
                              </a:solidFill>
                              <a:latin typeface="Cambria Math" panose="02040503050406030204" pitchFamily="18" charset="0"/>
                            </a:rPr>
                            <m:t>𝑃</m:t>
                          </m:r>
                        </m:e>
                        <m:sub>
                          <m:r>
                            <a:rPr lang="en-US" sz="2800" i="1">
                              <a:solidFill>
                                <a:srgbClr val="000000"/>
                              </a:solidFill>
                              <a:latin typeface="Cambria Math" panose="02040503050406030204" pitchFamily="18" charset="0"/>
                            </a:rPr>
                            <m:t>𝑖</m:t>
                          </m:r>
                        </m:sub>
                      </m:sSub>
                      <m:r>
                        <a:rPr lang="en-US" sz="2800" i="1">
                          <a:solidFill>
                            <a:srgbClr val="000000"/>
                          </a:solidFill>
                          <a:latin typeface="Cambria Math" panose="02040503050406030204" pitchFamily="18" charset="0"/>
                        </a:rPr>
                        <m:t>)=</m:t>
                      </m:r>
                      <m:nary>
                        <m:naryPr>
                          <m:chr m:val="∑"/>
                          <m:ctrlPr>
                            <a:rPr lang="en-US" sz="2800" i="1">
                              <a:solidFill>
                                <a:srgbClr val="000000"/>
                              </a:solidFill>
                              <a:latin typeface="Cambria Math" panose="02040503050406030204" pitchFamily="18" charset="0"/>
                            </a:rPr>
                          </m:ctrlPr>
                        </m:naryPr>
                        <m:sub>
                          <m:r>
                            <a:rPr lang="en-US" sz="2800" i="1">
                              <a:solidFill>
                                <a:srgbClr val="000000"/>
                              </a:solidFill>
                              <a:latin typeface="Cambria Math" panose="02040503050406030204" pitchFamily="18" charset="0"/>
                            </a:rPr>
                            <m:t>𝑘</m:t>
                          </m:r>
                          <m:r>
                            <a:rPr lang="en-US" sz="2800" i="1">
                              <a:solidFill>
                                <a:srgbClr val="000000"/>
                              </a:solidFill>
                              <a:latin typeface="Cambria Math" panose="02040503050406030204" pitchFamily="18" charset="0"/>
                            </a:rPr>
                            <m:t>=1</m:t>
                          </m:r>
                        </m:sub>
                        <m:sup>
                          <m:r>
                            <a:rPr lang="en-US" sz="2800" i="1">
                              <a:solidFill>
                                <a:srgbClr val="000000"/>
                              </a:solidFill>
                              <a:latin typeface="Cambria Math" panose="02040503050406030204" pitchFamily="18" charset="0"/>
                            </a:rPr>
                            <m:t>𝐾</m:t>
                          </m:r>
                        </m:sup>
                        <m:e>
                          <m:f>
                            <m:fPr>
                              <m:ctrlPr>
                                <a:rPr lang="en-US" sz="2800" i="1">
                                  <a:solidFill>
                                    <a:srgbClr val="000000"/>
                                  </a:solidFill>
                                  <a:latin typeface="Cambria Math" panose="02040503050406030204" pitchFamily="18" charset="0"/>
                                </a:rPr>
                              </m:ctrlPr>
                            </m:fPr>
                            <m:num>
                              <m:r>
                                <a:rPr lang="en-US" sz="2800" i="1">
                                  <a:solidFill>
                                    <a:srgbClr val="000000"/>
                                  </a:solidFill>
                                  <a:latin typeface="Cambria Math" panose="02040503050406030204" pitchFamily="18" charset="0"/>
                                </a:rPr>
                                <m:t>𝐶𝑜𝑛𝑠𝑢𝑚𝑒𝑟𝑠</m:t>
                              </m:r>
                              <m:r>
                                <a:rPr lang="en-US" sz="2800" i="1">
                                  <a:solidFill>
                                    <a:srgbClr val="000000"/>
                                  </a:solidFill>
                                  <a:latin typeface="Cambria Math" panose="02040503050406030204" pitchFamily="18" charset="0"/>
                                </a:rPr>
                                <m:t> </m:t>
                              </m:r>
                              <m:r>
                                <a:rPr lang="en-US" sz="2800" i="1">
                                  <a:solidFill>
                                    <a:srgbClr val="000000"/>
                                  </a:solidFill>
                                  <a:latin typeface="Cambria Math" panose="02040503050406030204" pitchFamily="18" charset="0"/>
                                </a:rPr>
                                <m:t>𝑤h𝑜</m:t>
                              </m:r>
                              <m:r>
                                <a:rPr lang="en-US" sz="2800" i="1">
                                  <a:solidFill>
                                    <a:srgbClr val="000000"/>
                                  </a:solidFill>
                                  <a:latin typeface="Cambria Math" panose="02040503050406030204" pitchFamily="18" charset="0"/>
                                </a:rPr>
                                <m:t> </m:t>
                              </m:r>
                              <m:r>
                                <a:rPr lang="en-US" sz="2800" i="1">
                                  <a:solidFill>
                                    <a:srgbClr val="000000"/>
                                  </a:solidFill>
                                  <a:latin typeface="Cambria Math" panose="02040503050406030204" pitchFamily="18" charset="0"/>
                                </a:rPr>
                                <m:t>𝑝𝑟𝑒𝑓𝑒𝑟</m:t>
                              </m:r>
                              <m:r>
                                <a:rPr lang="en-US" sz="2800" i="1">
                                  <a:solidFill>
                                    <a:srgbClr val="000000"/>
                                  </a:solidFill>
                                  <a:latin typeface="Cambria Math" panose="02040503050406030204" pitchFamily="18" charset="0"/>
                                </a:rPr>
                                <m:t> </m:t>
                              </m:r>
                              <m:r>
                                <a:rPr lang="en-US" sz="2800" i="1">
                                  <a:solidFill>
                                    <a:srgbClr val="000000"/>
                                  </a:solidFill>
                                  <a:latin typeface="Cambria Math" panose="02040503050406030204" pitchFamily="18" charset="0"/>
                                </a:rPr>
                                <m:t>𝑖</m:t>
                              </m:r>
                              <m:r>
                                <a:rPr lang="en-US" sz="2800" i="1">
                                  <a:solidFill>
                                    <a:srgbClr val="000000"/>
                                  </a:solidFill>
                                  <a:latin typeface="Cambria Math" panose="02040503050406030204" pitchFamily="18" charset="0"/>
                                </a:rPr>
                                <m:t> </m:t>
                              </m:r>
                              <m:r>
                                <a:rPr lang="en-US" sz="2800" i="1">
                                  <a:solidFill>
                                    <a:srgbClr val="000000"/>
                                  </a:solidFill>
                                  <a:latin typeface="Cambria Math" panose="02040503050406030204" pitchFamily="18" charset="0"/>
                                </a:rPr>
                                <m:t>𝑡h𝑒</m:t>
                              </m:r>
                              <m:r>
                                <a:rPr lang="en-US" sz="2800" i="1">
                                  <a:solidFill>
                                    <a:srgbClr val="000000"/>
                                  </a:solidFill>
                                  <a:latin typeface="Cambria Math" panose="02040503050406030204" pitchFamily="18" charset="0"/>
                                </a:rPr>
                                <m:t> </m:t>
                              </m:r>
                              <m:r>
                                <a:rPr lang="en-US" sz="2800" i="1">
                                  <a:solidFill>
                                    <a:srgbClr val="000000"/>
                                  </a:solidFill>
                                  <a:latin typeface="Cambria Math" panose="02040503050406030204" pitchFamily="18" charset="0"/>
                                </a:rPr>
                                <m:t>𝑚𝑜𝑠𝑡</m:t>
                              </m:r>
                            </m:num>
                            <m:den>
                              <m:r>
                                <a:rPr lang="en-US" sz="2800" i="1">
                                  <a:solidFill>
                                    <a:srgbClr val="000000"/>
                                  </a:solidFill>
                                  <a:latin typeface="Cambria Math" panose="02040503050406030204" pitchFamily="18" charset="0"/>
                                </a:rPr>
                                <m:t>𝐾</m:t>
                              </m:r>
                            </m:den>
                          </m:f>
                        </m:e>
                      </m:nary>
                    </m:oMath>
                  </m:oMathPara>
                </a14:m>
                <a:endParaRPr lang="en-US" sz="2800" dirty="0"/>
              </a:p>
            </p:txBody>
          </p:sp>
        </mc:Choice>
        <mc:Fallback xmlns="">
          <p:sp>
            <p:nvSpPr>
              <p:cNvPr id="4" name="Object 3"/>
              <p:cNvSpPr txBox="1">
                <a:spLocks noRot="1" noChangeAspect="1" noMove="1" noResize="1" noEditPoints="1" noAdjustHandles="1" noChangeArrowheads="1" noChangeShapeType="1" noTextEdit="1"/>
              </p:cNvSpPr>
              <p:nvPr/>
            </p:nvSpPr>
            <p:spPr bwMode="auto">
              <a:xfrm>
                <a:off x="1307939" y="2835798"/>
                <a:ext cx="9711160" cy="1829950"/>
              </a:xfrm>
              <a:prstGeom prst="rect">
                <a:avLst/>
              </a:prstGeom>
              <a:blipFill>
                <a:blip r:embed="rId3"/>
                <a:stretch>
                  <a:fillRect/>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623288401"/>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Other Choice Rules</a:t>
            </a:r>
            <a:endParaRPr lang="en-US" dirty="0"/>
          </a:p>
        </p:txBody>
      </p:sp>
      <p:sp>
        <p:nvSpPr>
          <p:cNvPr id="3" name="Content Placeholder 2"/>
          <p:cNvSpPr>
            <a:spLocks noGrp="1"/>
          </p:cNvSpPr>
          <p:nvPr>
            <p:ph idx="1"/>
          </p:nvPr>
        </p:nvSpPr>
        <p:spPr/>
        <p:txBody>
          <a:bodyPr>
            <a:normAutofit/>
          </a:bodyPr>
          <a:lstStyle/>
          <a:p>
            <a:pPr>
              <a:lnSpc>
                <a:spcPct val="100000"/>
              </a:lnSpc>
              <a:spcBef>
                <a:spcPct val="50000"/>
              </a:spcBef>
            </a:pPr>
            <a:r>
              <a:rPr lang="en-US" altLang="en-US" b="1" u="sng" dirty="0">
                <a:solidFill>
                  <a:srgbClr val="0153A5"/>
                </a:solidFill>
              </a:rPr>
              <a:t>Share of utility rule</a:t>
            </a:r>
            <a:r>
              <a:rPr lang="en-US" altLang="en-US" dirty="0"/>
              <a:t>: Under this choice rule, the consumer selects each product with a probability that is proportional to the utility of that compared to the total utility derived from all the products in the choice set.</a:t>
            </a:r>
          </a:p>
          <a:p>
            <a:pPr>
              <a:lnSpc>
                <a:spcPct val="100000"/>
              </a:lnSpc>
              <a:spcBef>
                <a:spcPct val="50000"/>
              </a:spcBef>
            </a:pPr>
            <a:r>
              <a:rPr lang="en-US" altLang="en-US" b="1" u="sng" dirty="0" err="1">
                <a:solidFill>
                  <a:srgbClr val="0153A5"/>
                </a:solidFill>
              </a:rPr>
              <a:t>Logit</a:t>
            </a:r>
            <a:r>
              <a:rPr lang="en-US" altLang="en-US" b="1" u="sng" dirty="0">
                <a:solidFill>
                  <a:srgbClr val="0153A5"/>
                </a:solidFill>
              </a:rPr>
              <a:t> choice rule</a:t>
            </a:r>
            <a:r>
              <a:rPr lang="en-US" altLang="en-US" b="1" dirty="0">
                <a:solidFill>
                  <a:srgbClr val="0153A5"/>
                </a:solidFill>
              </a:rPr>
              <a:t>: </a:t>
            </a:r>
            <a:r>
              <a:rPr lang="en-US" altLang="en-US" dirty="0"/>
              <a:t>This is similar to the share of utility rule, except that it gives larger weights to more preferred alternatives and smaller weights to less preferred alternatives.</a:t>
            </a:r>
          </a:p>
          <a:p>
            <a:pPr>
              <a:lnSpc>
                <a:spcPct val="100000"/>
              </a:lnSpc>
              <a:spcBef>
                <a:spcPct val="50000"/>
              </a:spcBef>
            </a:pPr>
            <a:r>
              <a:rPr lang="en-US" altLang="en-US" b="1" u="sng" dirty="0">
                <a:solidFill>
                  <a:srgbClr val="0153A5"/>
                </a:solidFill>
              </a:rPr>
              <a:t>Alpha rule</a:t>
            </a:r>
            <a:r>
              <a:rPr lang="en-US" altLang="en-US" b="1" dirty="0">
                <a:solidFill>
                  <a:srgbClr val="0153A5"/>
                </a:solidFill>
              </a:rPr>
              <a:t>: </a:t>
            </a:r>
            <a:r>
              <a:rPr lang="en-US" altLang="en-US" dirty="0"/>
              <a:t>Modified version of share of utility rule.  Before applying the share of utility, the utility functions are modified by an “alpha” factor so that the computed market shares of existing products are as close as possible to their actual market shares.</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620751" y="-4661"/>
            <a:ext cx="1486719" cy="106522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658507815"/>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88800" cy="649275"/>
          </a:xfrm>
        </p:spPr>
        <p:txBody>
          <a:bodyPr/>
          <a:lstStyle/>
          <a:p>
            <a:r>
              <a:rPr lang="en-US" altLang="en-US" dirty="0"/>
              <a:t>Market Share Computation  (Designing a Frozen Pizza)</a:t>
            </a:r>
            <a:endParaRPr lang="en-US" dirty="0"/>
          </a:p>
        </p:txBody>
      </p:sp>
      <p:sp>
        <p:nvSpPr>
          <p:cNvPr id="3" name="Content Placeholder 2"/>
          <p:cNvSpPr>
            <a:spLocks noGrp="1"/>
          </p:cNvSpPr>
          <p:nvPr>
            <p:ph idx="1"/>
          </p:nvPr>
        </p:nvSpPr>
        <p:spPr>
          <a:xfrm>
            <a:off x="2152650" y="1714501"/>
            <a:ext cx="7886700" cy="4462463"/>
          </a:xfrm>
        </p:spPr>
        <p:txBody>
          <a:bodyPr anchor="t" anchorCtr="0"/>
          <a:lstStyle/>
          <a:p>
            <a:r>
              <a:rPr lang="en-US" altLang="en-US" dirty="0"/>
              <a:t>Consider a market with three customers and three products: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870217407"/>
              </p:ext>
            </p:extLst>
          </p:nvPr>
        </p:nvGraphicFramePr>
        <p:xfrm>
          <a:off x="2324100" y="2841334"/>
          <a:ext cx="7543800" cy="2402840"/>
        </p:xfrm>
        <a:graphic>
          <a:graphicData uri="http://schemas.openxmlformats.org/drawingml/2006/table">
            <a:tbl>
              <a:tblPr firstRow="1" bandRow="1">
                <a:tableStyleId>{5C22544A-7EE6-4342-B048-85BDC9FD1C3A}</a:tableStyleId>
              </a:tblPr>
              <a:tblGrid>
                <a:gridCol w="1885950">
                  <a:extLst>
                    <a:ext uri="{9D8B030D-6E8A-4147-A177-3AD203B41FA5}">
                      <a16:colId xmlns:a16="http://schemas.microsoft.com/office/drawing/2014/main" val="20000"/>
                    </a:ext>
                  </a:extLst>
                </a:gridCol>
                <a:gridCol w="1885950">
                  <a:extLst>
                    <a:ext uri="{9D8B030D-6E8A-4147-A177-3AD203B41FA5}">
                      <a16:colId xmlns:a16="http://schemas.microsoft.com/office/drawing/2014/main" val="20001"/>
                    </a:ext>
                  </a:extLst>
                </a:gridCol>
                <a:gridCol w="1885950">
                  <a:extLst>
                    <a:ext uri="{9D8B030D-6E8A-4147-A177-3AD203B41FA5}">
                      <a16:colId xmlns:a16="http://schemas.microsoft.com/office/drawing/2014/main" val="20002"/>
                    </a:ext>
                  </a:extLst>
                </a:gridCol>
                <a:gridCol w="1885950">
                  <a:extLst>
                    <a:ext uri="{9D8B030D-6E8A-4147-A177-3AD203B41FA5}">
                      <a16:colId xmlns:a16="http://schemas.microsoft.com/office/drawing/2014/main" val="20003"/>
                    </a:ext>
                  </a:extLst>
                </a:gridCol>
              </a:tblGrid>
              <a:tr h="370840">
                <a:tc>
                  <a:txBody>
                    <a:bodyPr/>
                    <a:lstStyle/>
                    <a:p>
                      <a:endParaRPr lang="en-US" sz="15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a:spcBef>
                          <a:spcPts val="0"/>
                        </a:spcBef>
                        <a:spcAft>
                          <a:spcPts val="0"/>
                        </a:spcAft>
                      </a:pPr>
                      <a:r>
                        <a:rPr lang="en-US" sz="15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Aloha Special</a:t>
                      </a:r>
                      <a:endParaRPr lang="en-US" sz="15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a:spcBef>
                          <a:spcPts val="0"/>
                        </a:spcBef>
                        <a:spcAft>
                          <a:spcPts val="0"/>
                        </a:spcAft>
                      </a:pPr>
                      <a:r>
                        <a:rPr lang="en-US" sz="1500" b="1">
                          <a:solidFill>
                            <a:schemeClr val="bg1"/>
                          </a:solidFill>
                          <a:effectLst/>
                          <a:latin typeface="Open Sans" panose="020B0606030504020204" pitchFamily="34" charset="0"/>
                          <a:ea typeface="Open Sans" panose="020B0606030504020204" pitchFamily="34" charset="0"/>
                          <a:cs typeface="Open Sans" panose="020B0606030504020204" pitchFamily="34" charset="0"/>
                        </a:rPr>
                        <a:t>Meat-Lover’s Treat</a:t>
                      </a:r>
                      <a:endParaRPr lang="en-US" sz="150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a:spcBef>
                          <a:spcPts val="0"/>
                        </a:spcBef>
                        <a:spcAft>
                          <a:spcPts val="0"/>
                        </a:spcAft>
                      </a:pPr>
                      <a:r>
                        <a:rPr lang="en-US" sz="15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Veggie </a:t>
                      </a:r>
                      <a:r>
                        <a:rPr lang="en-US" sz="1500" b="1" dirty="0" err="1">
                          <a:solidFill>
                            <a:schemeClr val="bg1"/>
                          </a:solidFill>
                          <a:effectLst/>
                          <a:latin typeface="Open Sans" panose="020B0606030504020204" pitchFamily="34" charset="0"/>
                          <a:ea typeface="Open Sans" panose="020B0606030504020204" pitchFamily="34" charset="0"/>
                          <a:cs typeface="Open Sans" panose="020B0606030504020204" pitchFamily="34" charset="0"/>
                        </a:rPr>
                        <a:t>Delite</a:t>
                      </a:r>
                      <a:endParaRPr lang="en-US" sz="15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370840">
                <a:tc>
                  <a:txBody>
                    <a:bodyPr/>
                    <a:lstStyle/>
                    <a:p>
                      <a:pPr marL="0" marR="0">
                        <a:spcBef>
                          <a:spcPts val="0"/>
                        </a:spcBef>
                        <a:spcAft>
                          <a:spcPts val="0"/>
                        </a:spcAft>
                      </a:pPr>
                      <a:r>
                        <a:rPr lang="en-US" sz="15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Crust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5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Pan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5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Thick</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5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Thin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pPr marL="0" marR="0">
                        <a:spcBef>
                          <a:spcPts val="0"/>
                        </a:spcBef>
                        <a:spcAft>
                          <a:spcPts val="0"/>
                        </a:spcAft>
                      </a:pPr>
                      <a:r>
                        <a:rPr lang="en-US" sz="15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Topping</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5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Pineapple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5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Pepperoni</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5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Veggie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370840">
                <a:tc>
                  <a:txBody>
                    <a:bodyPr/>
                    <a:lstStyle/>
                    <a:p>
                      <a:pPr marL="0" marR="0">
                        <a:spcBef>
                          <a:spcPts val="0"/>
                        </a:spcBef>
                        <a:spcAft>
                          <a:spcPts val="0"/>
                        </a:spcAft>
                      </a:pPr>
                      <a:r>
                        <a:rPr lang="en-US" sz="15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Type of Cheese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5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Mozzarella</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5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Mixed Cheese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5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Romano</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70840">
                <a:tc>
                  <a:txBody>
                    <a:bodyPr/>
                    <a:lstStyle/>
                    <a:p>
                      <a:pPr marL="0" marR="0">
                        <a:spcBef>
                          <a:spcPts val="0"/>
                        </a:spcBef>
                        <a:spcAft>
                          <a:spcPts val="0"/>
                        </a:spcAft>
                      </a:pPr>
                      <a:r>
                        <a:rPr lang="en-US" sz="15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Amount of Cheese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5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6 oz</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5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6 </a:t>
                      </a:r>
                      <a:r>
                        <a:rPr lang="en-US" sz="1500" b="0" dirty="0" err="1">
                          <a:solidFill>
                            <a:schemeClr val="tx1"/>
                          </a:solidFill>
                          <a:effectLst/>
                          <a:latin typeface="Open Sans" panose="020B0606030504020204" pitchFamily="34" charset="0"/>
                          <a:ea typeface="Open Sans" panose="020B0606030504020204" pitchFamily="34" charset="0"/>
                          <a:cs typeface="Open Sans" panose="020B0606030504020204" pitchFamily="34" charset="0"/>
                        </a:rPr>
                        <a:t>oz</a:t>
                      </a:r>
                      <a:endParaRPr lang="en-US" sz="15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0" marR="0">
                        <a:spcBef>
                          <a:spcPts val="0"/>
                        </a:spcBef>
                        <a:spcAft>
                          <a:spcPts val="0"/>
                        </a:spcAft>
                      </a:pPr>
                      <a:r>
                        <a:rPr lang="en-US" sz="15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2 </a:t>
                      </a:r>
                      <a:r>
                        <a:rPr lang="en-US" sz="1500" b="0" dirty="0" err="1">
                          <a:solidFill>
                            <a:schemeClr val="tx1"/>
                          </a:solidFill>
                          <a:effectLst/>
                          <a:latin typeface="Open Sans" panose="020B0606030504020204" pitchFamily="34" charset="0"/>
                          <a:ea typeface="Open Sans" panose="020B0606030504020204" pitchFamily="34" charset="0"/>
                          <a:cs typeface="Open Sans" panose="020B0606030504020204" pitchFamily="34" charset="0"/>
                        </a:rPr>
                        <a:t>oz</a:t>
                      </a:r>
                      <a:endParaRPr lang="en-US" sz="15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370840">
                <a:tc>
                  <a:txBody>
                    <a:bodyPr/>
                    <a:lstStyle/>
                    <a:p>
                      <a:pPr marL="0" marR="0">
                        <a:spcBef>
                          <a:spcPts val="0"/>
                        </a:spcBef>
                        <a:spcAft>
                          <a:spcPts val="0"/>
                        </a:spcAft>
                      </a:pPr>
                      <a:r>
                        <a:rPr lang="en-US" sz="15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Price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5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$8.99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5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$9.99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5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$7.99</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717926" y="1212692"/>
            <a:ext cx="1486719" cy="106522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367760076"/>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Market Share Computation  (Designing a Frozen Pizza)</a:t>
            </a:r>
            <a:endParaRPr lang="en-US" dirty="0"/>
          </a:p>
        </p:txBody>
      </p:sp>
      <p:sp>
        <p:nvSpPr>
          <p:cNvPr id="3" name="Content Placeholder 2"/>
          <p:cNvSpPr>
            <a:spLocks noGrp="1"/>
          </p:cNvSpPr>
          <p:nvPr>
            <p:ph idx="1"/>
          </p:nvPr>
        </p:nvSpPr>
        <p:spPr>
          <a:xfrm>
            <a:off x="2152650" y="1620982"/>
            <a:ext cx="7886700" cy="4779818"/>
          </a:xfrm>
        </p:spPr>
        <p:txBody>
          <a:bodyPr anchor="t" anchorCtr="0">
            <a:normAutofit fontScale="62500" lnSpcReduction="20000"/>
          </a:bodyPr>
          <a:lstStyle/>
          <a:p>
            <a:pPr marL="0" indent="0">
              <a:lnSpc>
                <a:spcPct val="110000"/>
              </a:lnSpc>
              <a:buNone/>
            </a:pPr>
            <a:r>
              <a:rPr lang="en-US" altLang="en-US" dirty="0"/>
              <a:t>Utility (Value) of each product for each customer.</a:t>
            </a:r>
          </a:p>
          <a:p>
            <a:pPr marL="0" indent="0">
              <a:lnSpc>
                <a:spcPct val="110000"/>
              </a:lnSpc>
              <a:buNone/>
            </a:pPr>
            <a:endParaRPr lang="en-US" altLang="en-US" dirty="0"/>
          </a:p>
          <a:p>
            <a:pPr marL="0" indent="0">
              <a:lnSpc>
                <a:spcPct val="110000"/>
              </a:lnSpc>
              <a:buNone/>
            </a:pPr>
            <a:endParaRPr lang="en-US" dirty="0"/>
          </a:p>
          <a:p>
            <a:pPr marL="0" indent="0">
              <a:lnSpc>
                <a:spcPct val="110000"/>
              </a:lnSpc>
              <a:buNone/>
            </a:pPr>
            <a:endParaRPr lang="en-US" dirty="0"/>
          </a:p>
          <a:p>
            <a:pPr marL="0" indent="0">
              <a:lnSpc>
                <a:spcPct val="110000"/>
              </a:lnSpc>
              <a:buNone/>
            </a:pPr>
            <a:endParaRPr lang="en-US" dirty="0"/>
          </a:p>
          <a:p>
            <a:pPr marL="0" indent="0">
              <a:lnSpc>
                <a:spcPct val="110000"/>
              </a:lnSpc>
              <a:buNone/>
            </a:pPr>
            <a:endParaRPr lang="en-US" dirty="0"/>
          </a:p>
          <a:p>
            <a:pPr marL="0" indent="0">
              <a:lnSpc>
                <a:spcPct val="110000"/>
              </a:lnSpc>
              <a:buNone/>
            </a:pPr>
            <a:endParaRPr lang="en-US" dirty="0"/>
          </a:p>
          <a:p>
            <a:pPr marL="0">
              <a:lnSpc>
                <a:spcPct val="110000"/>
              </a:lnSpc>
              <a:buNone/>
            </a:pPr>
            <a:r>
              <a:rPr lang="en-US" altLang="en-US" b="1" u="sng" dirty="0">
                <a:solidFill>
                  <a:srgbClr val="0153A5"/>
                </a:solidFill>
              </a:rPr>
              <a:t>Maximum Utility Rule</a:t>
            </a:r>
            <a:r>
              <a:rPr lang="en-US" altLang="en-US" b="1" dirty="0">
                <a:solidFill>
                  <a:srgbClr val="0153A5"/>
                </a:solidFill>
              </a:rPr>
              <a:t>: </a:t>
            </a:r>
            <a:r>
              <a:rPr lang="en-US" altLang="en-US" dirty="0"/>
              <a:t>If we assume customers will only buy the product with the highest utility, the market share for Meat Lover’s treat is 2/3 and for Aloha Special is 1/3.</a:t>
            </a:r>
          </a:p>
          <a:p>
            <a:pPr marL="0">
              <a:lnSpc>
                <a:spcPct val="110000"/>
              </a:lnSpc>
              <a:buNone/>
            </a:pPr>
            <a:r>
              <a:rPr lang="en-US" altLang="en-US" b="1" u="sng" dirty="0">
                <a:solidFill>
                  <a:srgbClr val="0153A5"/>
                </a:solidFill>
              </a:rPr>
              <a:t>Share of preference rule</a:t>
            </a:r>
            <a:r>
              <a:rPr lang="en-US" altLang="en-US" b="1" dirty="0">
                <a:solidFill>
                  <a:srgbClr val="0153A5"/>
                </a:solidFill>
              </a:rPr>
              <a:t>: </a:t>
            </a:r>
            <a:r>
              <a:rPr lang="en-US" altLang="en-US" dirty="0"/>
              <a:t>If we assume that each customer will buy each product in proportion to its utility relative to the other products, then market shares for the three products are:  Aloha Special (29.3%), Meat Lover’s Treat (48.1%) and Veggie </a:t>
            </a:r>
            <a:r>
              <a:rPr lang="en-US" altLang="en-US" dirty="0" err="1"/>
              <a:t>Delite</a:t>
            </a:r>
            <a:r>
              <a:rPr lang="en-US" altLang="en-US" dirty="0"/>
              <a:t> (22.6%).</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240782716"/>
              </p:ext>
            </p:extLst>
          </p:nvPr>
        </p:nvGraphicFramePr>
        <p:xfrm>
          <a:off x="2316306" y="2186709"/>
          <a:ext cx="7559388" cy="1661160"/>
        </p:xfrm>
        <a:graphic>
          <a:graphicData uri="http://schemas.openxmlformats.org/drawingml/2006/table">
            <a:tbl>
              <a:tblPr firstRow="1" bandRow="1">
                <a:tableStyleId>{5C22544A-7EE6-4342-B048-85BDC9FD1C3A}</a:tableStyleId>
              </a:tblPr>
              <a:tblGrid>
                <a:gridCol w="1889847">
                  <a:extLst>
                    <a:ext uri="{9D8B030D-6E8A-4147-A177-3AD203B41FA5}">
                      <a16:colId xmlns:a16="http://schemas.microsoft.com/office/drawing/2014/main" val="20000"/>
                    </a:ext>
                  </a:extLst>
                </a:gridCol>
                <a:gridCol w="1889847">
                  <a:extLst>
                    <a:ext uri="{9D8B030D-6E8A-4147-A177-3AD203B41FA5}">
                      <a16:colId xmlns:a16="http://schemas.microsoft.com/office/drawing/2014/main" val="20001"/>
                    </a:ext>
                  </a:extLst>
                </a:gridCol>
                <a:gridCol w="1889847">
                  <a:extLst>
                    <a:ext uri="{9D8B030D-6E8A-4147-A177-3AD203B41FA5}">
                      <a16:colId xmlns:a16="http://schemas.microsoft.com/office/drawing/2014/main" val="20002"/>
                    </a:ext>
                  </a:extLst>
                </a:gridCol>
                <a:gridCol w="1889847">
                  <a:extLst>
                    <a:ext uri="{9D8B030D-6E8A-4147-A177-3AD203B41FA5}">
                      <a16:colId xmlns:a16="http://schemas.microsoft.com/office/drawing/2014/main" val="20003"/>
                    </a:ext>
                  </a:extLst>
                </a:gridCol>
              </a:tblGrid>
              <a:tr h="370840">
                <a:tc>
                  <a:txBody>
                    <a:bodyPr/>
                    <a:lstStyle/>
                    <a:p>
                      <a:pPr marL="0" marR="0">
                        <a:spcBef>
                          <a:spcPts val="0"/>
                        </a:spcBef>
                        <a:spcAft>
                          <a:spcPts val="0"/>
                        </a:spcAft>
                      </a:pPr>
                      <a:r>
                        <a:rPr lang="en-US" sz="15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 </a:t>
                      </a:r>
                      <a:endParaRPr lang="en-US" sz="15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a:spcBef>
                          <a:spcPts val="0"/>
                        </a:spcBef>
                        <a:spcAft>
                          <a:spcPts val="0"/>
                        </a:spcAft>
                      </a:pPr>
                      <a:r>
                        <a:rPr lang="en-US" sz="1500" b="1">
                          <a:solidFill>
                            <a:schemeClr val="bg1"/>
                          </a:solidFill>
                          <a:effectLst/>
                          <a:latin typeface="Open Sans" panose="020B0606030504020204" pitchFamily="34" charset="0"/>
                          <a:ea typeface="Open Sans" panose="020B0606030504020204" pitchFamily="34" charset="0"/>
                          <a:cs typeface="Open Sans" panose="020B0606030504020204" pitchFamily="34" charset="0"/>
                        </a:rPr>
                        <a:t>Aloha Special</a:t>
                      </a:r>
                      <a:endParaRPr lang="en-US" sz="150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a:spcBef>
                          <a:spcPts val="0"/>
                        </a:spcBef>
                        <a:spcAft>
                          <a:spcPts val="0"/>
                        </a:spcAft>
                      </a:pPr>
                      <a:r>
                        <a:rPr lang="en-US" sz="15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Meat-Lover’s Treat</a:t>
                      </a:r>
                      <a:endParaRPr lang="en-US" sz="15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a:spcBef>
                          <a:spcPts val="0"/>
                        </a:spcBef>
                        <a:spcAft>
                          <a:spcPts val="0"/>
                        </a:spcAft>
                      </a:pPr>
                      <a:r>
                        <a:rPr lang="en-US" sz="1500" b="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rPr>
                        <a:t>Veggie </a:t>
                      </a:r>
                      <a:r>
                        <a:rPr lang="en-US" sz="1500" b="1" dirty="0" err="1">
                          <a:solidFill>
                            <a:schemeClr val="bg1"/>
                          </a:solidFill>
                          <a:effectLst/>
                          <a:latin typeface="Open Sans" panose="020B0606030504020204" pitchFamily="34" charset="0"/>
                          <a:ea typeface="Open Sans" panose="020B0606030504020204" pitchFamily="34" charset="0"/>
                          <a:cs typeface="Open Sans" panose="020B0606030504020204" pitchFamily="34" charset="0"/>
                        </a:rPr>
                        <a:t>Delite</a:t>
                      </a:r>
                      <a:endParaRPr lang="en-US" sz="15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370840">
                <a:tc>
                  <a:txBody>
                    <a:bodyPr/>
                    <a:lstStyle/>
                    <a:p>
                      <a:pPr marL="0" marR="0">
                        <a:spcBef>
                          <a:spcPts val="0"/>
                        </a:spcBef>
                        <a:spcAft>
                          <a:spcPts val="0"/>
                        </a:spcAft>
                      </a:pPr>
                      <a:r>
                        <a:rPr lang="en-US" sz="15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Customer 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5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41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5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88</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5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18</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p>
                      <a:pPr marL="0" marR="0">
                        <a:spcBef>
                          <a:spcPts val="0"/>
                        </a:spcBef>
                        <a:spcAft>
                          <a:spcPts val="0"/>
                        </a:spcAft>
                      </a:pPr>
                      <a:r>
                        <a:rPr lang="en-US" sz="15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Customer 2</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5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88</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5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15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5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77</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0840">
                <a:tc>
                  <a:txBody>
                    <a:bodyPr/>
                    <a:lstStyle/>
                    <a:p>
                      <a:pPr marL="0" marR="0">
                        <a:spcBef>
                          <a:spcPts val="0"/>
                        </a:spcBef>
                        <a:spcAft>
                          <a:spcPts val="0"/>
                        </a:spcAft>
                      </a:pPr>
                      <a:r>
                        <a:rPr lang="en-US" sz="15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Customer 3</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5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14</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500" b="0">
                          <a:solidFill>
                            <a:schemeClr val="tx1"/>
                          </a:solidFill>
                          <a:effectLst/>
                          <a:latin typeface="Open Sans" panose="020B0606030504020204" pitchFamily="34" charset="0"/>
                          <a:ea typeface="Open Sans" panose="020B0606030504020204" pitchFamily="34" charset="0"/>
                          <a:cs typeface="Open Sans" panose="020B0606030504020204" pitchFamily="34" charset="0"/>
                        </a:rPr>
                        <a:t>95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5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16</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875694" y="1035628"/>
            <a:ext cx="1486719" cy="106522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05962022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Identifying Segments Based on Conjoint Part </a:t>
            </a:r>
            <a:r>
              <a:rPr lang="en-US" altLang="en-US" dirty="0" err="1"/>
              <a:t>Worths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99414002"/>
              </p:ext>
            </p:extLst>
          </p:nvPr>
        </p:nvGraphicFramePr>
        <p:xfrm>
          <a:off x="2152650" y="1475509"/>
          <a:ext cx="7886700" cy="4937768"/>
        </p:xfrm>
        <a:graphic>
          <a:graphicData uri="http://schemas.openxmlformats.org/drawingml/2006/table">
            <a:tbl>
              <a:tblPr firstRow="1" bandRow="1">
                <a:tableStyleId>{5C22544A-7EE6-4342-B048-85BDC9FD1C3A}</a:tableStyleId>
              </a:tblPr>
              <a:tblGrid>
                <a:gridCol w="1577340">
                  <a:extLst>
                    <a:ext uri="{9D8B030D-6E8A-4147-A177-3AD203B41FA5}">
                      <a16:colId xmlns:a16="http://schemas.microsoft.com/office/drawing/2014/main" val="20000"/>
                    </a:ext>
                  </a:extLst>
                </a:gridCol>
                <a:gridCol w="1577340">
                  <a:extLst>
                    <a:ext uri="{9D8B030D-6E8A-4147-A177-3AD203B41FA5}">
                      <a16:colId xmlns:a16="http://schemas.microsoft.com/office/drawing/2014/main" val="20001"/>
                    </a:ext>
                  </a:extLst>
                </a:gridCol>
                <a:gridCol w="1577340">
                  <a:extLst>
                    <a:ext uri="{9D8B030D-6E8A-4147-A177-3AD203B41FA5}">
                      <a16:colId xmlns:a16="http://schemas.microsoft.com/office/drawing/2014/main" val="20002"/>
                    </a:ext>
                  </a:extLst>
                </a:gridCol>
                <a:gridCol w="1577340">
                  <a:extLst>
                    <a:ext uri="{9D8B030D-6E8A-4147-A177-3AD203B41FA5}">
                      <a16:colId xmlns:a16="http://schemas.microsoft.com/office/drawing/2014/main" val="20003"/>
                    </a:ext>
                  </a:extLst>
                </a:gridCol>
                <a:gridCol w="1577340">
                  <a:extLst>
                    <a:ext uri="{9D8B030D-6E8A-4147-A177-3AD203B41FA5}">
                      <a16:colId xmlns:a16="http://schemas.microsoft.com/office/drawing/2014/main" val="20004"/>
                    </a:ext>
                  </a:extLst>
                </a:gridCol>
              </a:tblGrid>
              <a:tr h="327324">
                <a:tc>
                  <a:txBody>
                    <a:bodyPr/>
                    <a:lstStyle/>
                    <a:p>
                      <a:r>
                        <a:rPr lang="en-US" sz="1100" dirty="0">
                          <a:latin typeface="Open Sans" panose="020B0606030504020204" pitchFamily="34" charset="0"/>
                          <a:ea typeface="Open Sans" panose="020B0606030504020204" pitchFamily="34" charset="0"/>
                          <a:cs typeface="Open Sans" panose="020B0606030504020204" pitchFamily="34" charset="0"/>
                        </a:rPr>
                        <a:t>Variable</a:t>
                      </a:r>
                    </a:p>
                  </a:txBody>
                  <a:tcPr>
                    <a:lnL w="12700" cap="flat" cmpd="sng" algn="ctr">
                      <a:solidFill>
                        <a:schemeClr val="bg2">
                          <a:lumMod val="90000"/>
                        </a:schemeClr>
                      </a:solidFill>
                      <a:prstDash val="solid"/>
                      <a:round/>
                      <a:headEnd type="none" w="med" len="med"/>
                      <a:tailEnd type="none" w="med" len="med"/>
                    </a:lnL>
                    <a:lnT w="12700" cap="flat" cmpd="sng" algn="ctr">
                      <a:solidFill>
                        <a:schemeClr val="bg2">
                          <a:lumMod val="90000"/>
                        </a:schemeClr>
                      </a:solidFill>
                      <a:prstDash val="solid"/>
                      <a:round/>
                      <a:headEnd type="none" w="med" len="med"/>
                      <a:tailEnd type="none" w="med" len="med"/>
                    </a:lnT>
                    <a:solidFill>
                      <a:srgbClr val="0153A5"/>
                    </a:solidFill>
                  </a:tcPr>
                </a:tc>
                <a:tc>
                  <a:txBody>
                    <a:bodyPr/>
                    <a:lstStyle/>
                    <a:p>
                      <a:pPr algn="ctr"/>
                      <a:r>
                        <a:rPr lang="en-US" sz="1100" dirty="0">
                          <a:latin typeface="Open Sans" panose="020B0606030504020204" pitchFamily="34" charset="0"/>
                          <a:ea typeface="Open Sans" panose="020B0606030504020204" pitchFamily="34" charset="0"/>
                          <a:cs typeface="Open Sans" panose="020B0606030504020204" pitchFamily="34" charset="0"/>
                        </a:rPr>
                        <a:t>Overall</a:t>
                      </a:r>
                    </a:p>
                  </a:txBody>
                  <a:tcPr>
                    <a:lnT w="12700" cap="flat" cmpd="sng" algn="ctr">
                      <a:solidFill>
                        <a:schemeClr val="bg2">
                          <a:lumMod val="90000"/>
                        </a:schemeClr>
                      </a:solidFill>
                      <a:prstDash val="solid"/>
                      <a:round/>
                      <a:headEnd type="none" w="med" len="med"/>
                      <a:tailEnd type="none" w="med" len="med"/>
                    </a:lnT>
                    <a:solidFill>
                      <a:srgbClr val="0153A5"/>
                    </a:solidFill>
                  </a:tcPr>
                </a:tc>
                <a:tc>
                  <a:txBody>
                    <a:bodyPr/>
                    <a:lstStyle/>
                    <a:p>
                      <a:pPr algn="ctr"/>
                      <a:r>
                        <a:rPr lang="en-US" sz="1100" dirty="0">
                          <a:latin typeface="Open Sans" panose="020B0606030504020204" pitchFamily="34" charset="0"/>
                          <a:ea typeface="Open Sans" panose="020B0606030504020204" pitchFamily="34" charset="0"/>
                          <a:cs typeface="Open Sans" panose="020B0606030504020204" pitchFamily="34" charset="0"/>
                        </a:rPr>
                        <a:t>CL1</a:t>
                      </a:r>
                    </a:p>
                  </a:txBody>
                  <a:tcPr>
                    <a:lnT w="12700" cap="flat" cmpd="sng" algn="ctr">
                      <a:solidFill>
                        <a:schemeClr val="bg2">
                          <a:lumMod val="90000"/>
                        </a:schemeClr>
                      </a:solidFill>
                      <a:prstDash val="solid"/>
                      <a:round/>
                      <a:headEnd type="none" w="med" len="med"/>
                      <a:tailEnd type="none" w="med" len="med"/>
                    </a:lnT>
                    <a:solidFill>
                      <a:srgbClr val="0153A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latin typeface="Open Sans" panose="020B0606030504020204" pitchFamily="34" charset="0"/>
                          <a:ea typeface="Open Sans" panose="020B0606030504020204" pitchFamily="34" charset="0"/>
                          <a:cs typeface="Open Sans" panose="020B0606030504020204" pitchFamily="34" charset="0"/>
                        </a:rPr>
                        <a:t>CL2</a:t>
                      </a:r>
                    </a:p>
                  </a:txBody>
                  <a:tcPr>
                    <a:lnT w="12700" cap="flat" cmpd="sng" algn="ctr">
                      <a:solidFill>
                        <a:schemeClr val="bg2">
                          <a:lumMod val="90000"/>
                        </a:schemeClr>
                      </a:solidFill>
                      <a:prstDash val="solid"/>
                      <a:round/>
                      <a:headEnd type="none" w="med" len="med"/>
                      <a:tailEnd type="none" w="med" len="med"/>
                    </a:lnT>
                    <a:solidFill>
                      <a:srgbClr val="0153A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latin typeface="Open Sans" panose="020B0606030504020204" pitchFamily="34" charset="0"/>
                          <a:ea typeface="Open Sans" panose="020B0606030504020204" pitchFamily="34" charset="0"/>
                          <a:cs typeface="Open Sans" panose="020B0606030504020204" pitchFamily="34" charset="0"/>
                        </a:rPr>
                        <a:t>CL3</a:t>
                      </a:r>
                    </a:p>
                  </a:txBody>
                  <a:tcPr>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solidFill>
                      <a:srgbClr val="0153A5"/>
                    </a:solidFill>
                  </a:tcPr>
                </a:tc>
                <a:extLst>
                  <a:ext uri="{0D108BD9-81ED-4DB2-BD59-A6C34878D82A}">
                    <a16:rowId xmlns:a16="http://schemas.microsoft.com/office/drawing/2014/main" val="10000"/>
                  </a:ext>
                </a:extLst>
              </a:tr>
              <a:tr h="233795">
                <a:tc>
                  <a:txBody>
                    <a:bodyPr/>
                    <a:lstStyle/>
                    <a:p>
                      <a:r>
                        <a:rPr lang="en-US" sz="950" b="1" dirty="0">
                          <a:latin typeface="Open Sans" panose="020B0606030504020204" pitchFamily="34" charset="0"/>
                          <a:ea typeface="Open Sans" panose="020B0606030504020204" pitchFamily="34" charset="0"/>
                          <a:cs typeface="Open Sans" panose="020B0606030504020204" pitchFamily="34" charset="0"/>
                        </a:rPr>
                        <a:t>Pan</a:t>
                      </a:r>
                    </a:p>
                  </a:txBody>
                  <a:tcPr>
                    <a:lnL w="12700" cap="flat" cmpd="sng" algn="ctr">
                      <a:solidFill>
                        <a:schemeClr val="bg2">
                          <a:lumMod val="90000"/>
                        </a:schemeClr>
                      </a:solidFill>
                      <a:prstDash val="solid"/>
                      <a:round/>
                      <a:headEnd type="none" w="med" len="med"/>
                      <a:tailEnd type="none" w="med" len="med"/>
                    </a:lnL>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18.1</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12.6</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8.12</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36.1</a:t>
                      </a:r>
                    </a:p>
                  </a:txBody>
                  <a:tcPr>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01"/>
                  </a:ext>
                </a:extLst>
              </a:tr>
              <a:tr h="233795">
                <a:tc>
                  <a:txBody>
                    <a:bodyPr/>
                    <a:lstStyle/>
                    <a:p>
                      <a:r>
                        <a:rPr lang="en-US" sz="950" b="1" dirty="0">
                          <a:latin typeface="Open Sans" panose="020B0606030504020204" pitchFamily="34" charset="0"/>
                          <a:ea typeface="Open Sans" panose="020B0606030504020204" pitchFamily="34" charset="0"/>
                          <a:cs typeface="Open Sans" panose="020B0606030504020204" pitchFamily="34" charset="0"/>
                        </a:rPr>
                        <a:t>Thin</a:t>
                      </a:r>
                    </a:p>
                  </a:txBody>
                  <a:tcPr>
                    <a:lnL w="12700" cap="flat" cmpd="sng" algn="ctr">
                      <a:solidFill>
                        <a:schemeClr val="bg2">
                          <a:lumMod val="90000"/>
                        </a:schemeClr>
                      </a:solidFill>
                      <a:prstDash val="solid"/>
                      <a:round/>
                      <a:headEnd type="none" w="med" len="med"/>
                      <a:tailEnd type="none" w="med" len="med"/>
                    </a:lnL>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10.3</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4.67</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28.1</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8.00</a:t>
                      </a:r>
                    </a:p>
                  </a:txBody>
                  <a:tcPr>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02"/>
                  </a:ext>
                </a:extLst>
              </a:tr>
              <a:tr h="233795">
                <a:tc>
                  <a:txBody>
                    <a:bodyPr/>
                    <a:lstStyle/>
                    <a:p>
                      <a:r>
                        <a:rPr lang="en-US" sz="950" b="1" dirty="0">
                          <a:latin typeface="Open Sans" panose="020B0606030504020204" pitchFamily="34" charset="0"/>
                          <a:ea typeface="Open Sans" panose="020B0606030504020204" pitchFamily="34" charset="0"/>
                          <a:cs typeface="Open Sans" panose="020B0606030504020204" pitchFamily="34" charset="0"/>
                        </a:rPr>
                        <a:t>Thick</a:t>
                      </a:r>
                    </a:p>
                  </a:txBody>
                  <a:tcPr>
                    <a:lnL w="12700" cap="flat" cmpd="sng" algn="ctr">
                      <a:solidFill>
                        <a:schemeClr val="bg2">
                          <a:lumMod val="90000"/>
                        </a:schemeClr>
                      </a:solidFill>
                      <a:prstDash val="solid"/>
                      <a:round/>
                      <a:headEnd type="none" w="med" len="med"/>
                      <a:tailEnd type="none" w="med" len="med"/>
                    </a:lnL>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14.9</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20.1</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2.50</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13.8</a:t>
                      </a:r>
                    </a:p>
                  </a:txBody>
                  <a:tcPr>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03"/>
                  </a:ext>
                </a:extLst>
              </a:tr>
              <a:tr h="233795">
                <a:tc>
                  <a:txBody>
                    <a:bodyPr/>
                    <a:lstStyle/>
                    <a:p>
                      <a:r>
                        <a:rPr lang="en-US" sz="950" b="1" dirty="0">
                          <a:latin typeface="Open Sans" panose="020B0606030504020204" pitchFamily="34" charset="0"/>
                          <a:ea typeface="Open Sans" panose="020B0606030504020204" pitchFamily="34" charset="0"/>
                          <a:cs typeface="Open Sans" panose="020B0606030504020204" pitchFamily="34" charset="0"/>
                        </a:rPr>
                        <a:t>Romano</a:t>
                      </a:r>
                    </a:p>
                  </a:txBody>
                  <a:tcPr>
                    <a:lnL w="12700" cap="flat" cmpd="sng" algn="ctr">
                      <a:solidFill>
                        <a:schemeClr val="bg2">
                          <a:lumMod val="90000"/>
                        </a:schemeClr>
                      </a:solidFill>
                      <a:prstDash val="solid"/>
                      <a:round/>
                      <a:headEnd type="none" w="med" len="med"/>
                      <a:tailEnd type="none" w="med" len="med"/>
                    </a:lnL>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8.45</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7.29</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8.00</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11.0</a:t>
                      </a:r>
                    </a:p>
                  </a:txBody>
                  <a:tcPr>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04"/>
                  </a:ext>
                </a:extLst>
              </a:tr>
              <a:tr h="233795">
                <a:tc>
                  <a:txBody>
                    <a:bodyPr/>
                    <a:lstStyle/>
                    <a:p>
                      <a:r>
                        <a:rPr lang="en-US" sz="950" b="1" dirty="0">
                          <a:latin typeface="Open Sans" panose="020B0606030504020204" pitchFamily="34" charset="0"/>
                          <a:ea typeface="Open Sans" panose="020B0606030504020204" pitchFamily="34" charset="0"/>
                          <a:cs typeface="Open Sans" panose="020B0606030504020204" pitchFamily="34" charset="0"/>
                        </a:rPr>
                        <a:t>Mixes</a:t>
                      </a:r>
                      <a:r>
                        <a:rPr lang="en-US" sz="950" b="1" baseline="0" dirty="0">
                          <a:latin typeface="Open Sans" panose="020B0606030504020204" pitchFamily="34" charset="0"/>
                          <a:ea typeface="Open Sans" panose="020B0606030504020204" pitchFamily="34" charset="0"/>
                          <a:cs typeface="Open Sans" panose="020B0606030504020204" pitchFamily="34" charset="0"/>
                        </a:rPr>
                        <a:t> Chee</a:t>
                      </a:r>
                      <a:endParaRPr lang="en-US" sz="950" b="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11.4</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15.0</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9.38</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5.82</a:t>
                      </a:r>
                    </a:p>
                  </a:txBody>
                  <a:tcPr>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05"/>
                  </a:ext>
                </a:extLst>
              </a:tr>
              <a:tr h="233795">
                <a:tc>
                  <a:txBody>
                    <a:bodyPr/>
                    <a:lstStyle/>
                    <a:p>
                      <a:r>
                        <a:rPr lang="en-US" sz="950" b="1" dirty="0">
                          <a:latin typeface="Open Sans" panose="020B0606030504020204" pitchFamily="34" charset="0"/>
                          <a:ea typeface="Open Sans" panose="020B0606030504020204" pitchFamily="34" charset="0"/>
                          <a:cs typeface="Open Sans" panose="020B0606030504020204" pitchFamily="34" charset="0"/>
                        </a:rPr>
                        <a:t>Mozzarella</a:t>
                      </a:r>
                    </a:p>
                  </a:txBody>
                  <a:tcPr>
                    <a:lnL w="12700" cap="flat" cmpd="sng" algn="ctr">
                      <a:solidFill>
                        <a:schemeClr val="bg2">
                          <a:lumMod val="90000"/>
                        </a:schemeClr>
                      </a:solidFill>
                      <a:prstDash val="solid"/>
                      <a:round/>
                      <a:headEnd type="none" w="med" len="med"/>
                      <a:tailEnd type="none" w="med" len="med"/>
                    </a:lnL>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11.0</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13.9</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8.00</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7.64</a:t>
                      </a:r>
                    </a:p>
                  </a:txBody>
                  <a:tcPr>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06"/>
                  </a:ext>
                </a:extLst>
              </a:tr>
              <a:tr h="233795">
                <a:tc>
                  <a:txBody>
                    <a:bodyPr/>
                    <a:lstStyle/>
                    <a:p>
                      <a:r>
                        <a:rPr lang="en-US" sz="950" b="1" dirty="0">
                          <a:latin typeface="Open Sans" panose="020B0606030504020204" pitchFamily="34" charset="0"/>
                          <a:ea typeface="Open Sans" panose="020B0606030504020204" pitchFamily="34" charset="0"/>
                          <a:cs typeface="Open Sans" panose="020B0606030504020204" pitchFamily="34" charset="0"/>
                        </a:rPr>
                        <a:t>9.99</a:t>
                      </a:r>
                    </a:p>
                  </a:txBody>
                  <a:tcPr>
                    <a:lnL w="12700" cap="flat" cmpd="sng" algn="ctr">
                      <a:solidFill>
                        <a:schemeClr val="bg2">
                          <a:lumMod val="90000"/>
                        </a:schemeClr>
                      </a:solidFill>
                      <a:prstDash val="solid"/>
                      <a:round/>
                      <a:headEnd type="none" w="med" len="med"/>
                      <a:tailEnd type="none" w="med" len="med"/>
                    </a:lnL>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2.00</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3.48</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0.00</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0.636</a:t>
                      </a:r>
                    </a:p>
                  </a:txBody>
                  <a:tcPr>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07"/>
                  </a:ext>
                </a:extLst>
              </a:tr>
              <a:tr h="233795">
                <a:tc>
                  <a:txBody>
                    <a:bodyPr/>
                    <a:lstStyle/>
                    <a:p>
                      <a:r>
                        <a:rPr lang="en-US" sz="950" b="1" dirty="0">
                          <a:latin typeface="Open Sans" panose="020B0606030504020204" pitchFamily="34" charset="0"/>
                          <a:ea typeface="Open Sans" panose="020B0606030504020204" pitchFamily="34" charset="0"/>
                          <a:cs typeface="Open Sans" panose="020B0606030504020204" pitchFamily="34" charset="0"/>
                        </a:rPr>
                        <a:t>8.99</a:t>
                      </a:r>
                    </a:p>
                  </a:txBody>
                  <a:tcPr>
                    <a:lnL w="12700" cap="flat" cmpd="sng" algn="ctr">
                      <a:solidFill>
                        <a:schemeClr val="bg2">
                          <a:lumMod val="90000"/>
                        </a:schemeClr>
                      </a:solidFill>
                      <a:prstDash val="solid"/>
                      <a:round/>
                      <a:headEnd type="none" w="med" len="med"/>
                      <a:tailEnd type="none" w="med" len="med"/>
                    </a:lnL>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10.8</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6.14</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22.9</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10.8</a:t>
                      </a:r>
                    </a:p>
                  </a:txBody>
                  <a:tcPr>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08"/>
                  </a:ext>
                </a:extLst>
              </a:tr>
              <a:tr h="233795">
                <a:tc>
                  <a:txBody>
                    <a:bodyPr/>
                    <a:lstStyle/>
                    <a:p>
                      <a:r>
                        <a:rPr lang="en-US" sz="950" b="1" dirty="0">
                          <a:latin typeface="Open Sans" panose="020B0606030504020204" pitchFamily="34" charset="0"/>
                          <a:ea typeface="Open Sans" panose="020B0606030504020204" pitchFamily="34" charset="0"/>
                          <a:cs typeface="Open Sans" panose="020B0606030504020204" pitchFamily="34" charset="0"/>
                        </a:rPr>
                        <a:t>7.99</a:t>
                      </a:r>
                    </a:p>
                  </a:txBody>
                  <a:tcPr>
                    <a:lnL w="12700" cap="flat" cmpd="sng" algn="ctr">
                      <a:solidFill>
                        <a:schemeClr val="bg2">
                          <a:lumMod val="90000"/>
                        </a:schemeClr>
                      </a:solidFill>
                      <a:prstDash val="solid"/>
                      <a:round/>
                      <a:headEnd type="none" w="med" len="med"/>
                      <a:tailEnd type="none" w="med" len="med"/>
                    </a:lnL>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16.7</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12.9</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27.1</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16.4</a:t>
                      </a:r>
                    </a:p>
                  </a:txBody>
                  <a:tcPr>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09"/>
                  </a:ext>
                </a:extLst>
              </a:tr>
              <a:tr h="233795">
                <a:tc>
                  <a:txBody>
                    <a:bodyPr/>
                    <a:lstStyle/>
                    <a:p>
                      <a:r>
                        <a:rPr lang="en-US" sz="950" b="1" dirty="0">
                          <a:latin typeface="Open Sans" panose="020B0606030504020204" pitchFamily="34" charset="0"/>
                          <a:ea typeface="Open Sans" panose="020B0606030504020204" pitchFamily="34" charset="0"/>
                          <a:cs typeface="Open Sans" panose="020B0606030504020204" pitchFamily="34" charset="0"/>
                        </a:rPr>
                        <a:t>Pineapple</a:t>
                      </a:r>
                    </a:p>
                  </a:txBody>
                  <a:tcPr>
                    <a:lnL w="12700" cap="flat" cmpd="sng" algn="ctr">
                      <a:solidFill>
                        <a:schemeClr val="bg2">
                          <a:lumMod val="90000"/>
                        </a:schemeClr>
                      </a:solidFill>
                      <a:prstDash val="solid"/>
                      <a:round/>
                      <a:headEnd type="none" w="med" len="med"/>
                      <a:tailEnd type="none" w="med" len="med"/>
                    </a:lnL>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7.90</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11.1</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5.62</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3.45</a:t>
                      </a:r>
                    </a:p>
                  </a:txBody>
                  <a:tcPr>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10"/>
                  </a:ext>
                </a:extLst>
              </a:tr>
              <a:tr h="233795">
                <a:tc>
                  <a:txBody>
                    <a:bodyPr/>
                    <a:lstStyle/>
                    <a:p>
                      <a:r>
                        <a:rPr lang="en-US" sz="950" b="1" dirty="0">
                          <a:latin typeface="Open Sans" panose="020B0606030504020204" pitchFamily="34" charset="0"/>
                          <a:ea typeface="Open Sans" panose="020B0606030504020204" pitchFamily="34" charset="0"/>
                          <a:cs typeface="Open Sans" panose="020B0606030504020204" pitchFamily="34" charset="0"/>
                        </a:rPr>
                        <a:t>Veggie</a:t>
                      </a:r>
                    </a:p>
                  </a:txBody>
                  <a:tcPr>
                    <a:lnL w="12700" cap="flat" cmpd="sng" algn="ctr">
                      <a:solidFill>
                        <a:schemeClr val="bg2">
                          <a:lumMod val="90000"/>
                        </a:schemeClr>
                      </a:solidFill>
                      <a:prstDash val="solid"/>
                      <a:round/>
                      <a:headEnd type="none" w="med" len="med"/>
                      <a:tailEnd type="none" w="med" len="med"/>
                    </a:lnL>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6.22</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6.86</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6.00</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5.18</a:t>
                      </a:r>
                    </a:p>
                  </a:txBody>
                  <a:tcPr>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11"/>
                  </a:ext>
                </a:extLst>
              </a:tr>
              <a:tr h="233795">
                <a:tc>
                  <a:txBody>
                    <a:bodyPr/>
                    <a:lstStyle/>
                    <a:p>
                      <a:r>
                        <a:rPr lang="en-US" sz="950" b="1" dirty="0">
                          <a:latin typeface="Open Sans" panose="020B0606030504020204" pitchFamily="34" charset="0"/>
                          <a:ea typeface="Open Sans" panose="020B0606030504020204" pitchFamily="34" charset="0"/>
                          <a:cs typeface="Open Sans" panose="020B0606030504020204" pitchFamily="34" charset="0"/>
                        </a:rPr>
                        <a:t>Sausage</a:t>
                      </a:r>
                    </a:p>
                  </a:txBody>
                  <a:tcPr>
                    <a:lnL w="12700" cap="flat" cmpd="sng" algn="ctr">
                      <a:solidFill>
                        <a:schemeClr val="bg2">
                          <a:lumMod val="90000"/>
                        </a:schemeClr>
                      </a:solidFill>
                      <a:prstDash val="solid"/>
                      <a:round/>
                      <a:headEnd type="none" w="med" len="med"/>
                      <a:tailEnd type="none" w="med" len="med"/>
                    </a:lnL>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8.88</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10.0</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6.38</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8.55</a:t>
                      </a:r>
                    </a:p>
                  </a:txBody>
                  <a:tcPr>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12"/>
                  </a:ext>
                </a:extLst>
              </a:tr>
              <a:tr h="233795">
                <a:tc>
                  <a:txBody>
                    <a:bodyPr/>
                    <a:lstStyle/>
                    <a:p>
                      <a:r>
                        <a:rPr lang="en-US" sz="950" b="1" dirty="0">
                          <a:latin typeface="Open Sans" panose="020B0606030504020204" pitchFamily="34" charset="0"/>
                          <a:ea typeface="Open Sans" panose="020B0606030504020204" pitchFamily="34" charset="0"/>
                          <a:cs typeface="Open Sans" panose="020B0606030504020204" pitchFamily="34" charset="0"/>
                        </a:rPr>
                        <a:t>Pepperoni</a:t>
                      </a:r>
                    </a:p>
                  </a:txBody>
                  <a:tcPr>
                    <a:lnL w="12700" cap="flat" cmpd="sng" algn="ctr">
                      <a:solidFill>
                        <a:schemeClr val="bg2">
                          <a:lumMod val="90000"/>
                        </a:schemeClr>
                      </a:solidFill>
                      <a:prstDash val="solid"/>
                      <a:round/>
                      <a:headEnd type="none" w="med" len="med"/>
                      <a:tailEnd type="none" w="med" len="med"/>
                    </a:lnL>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7.93</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7.33</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5.88</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10.5</a:t>
                      </a:r>
                    </a:p>
                  </a:txBody>
                  <a:tcPr>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13"/>
                  </a:ext>
                </a:extLst>
              </a:tr>
              <a:tr h="233795">
                <a:tc>
                  <a:txBody>
                    <a:bodyPr/>
                    <a:lstStyle/>
                    <a:p>
                      <a:r>
                        <a:rPr lang="en-US" sz="950" b="1" dirty="0">
                          <a:latin typeface="Open Sans" panose="020B0606030504020204" pitchFamily="34" charset="0"/>
                          <a:ea typeface="Open Sans" panose="020B0606030504020204" pitchFamily="34" charset="0"/>
                          <a:cs typeface="Open Sans" panose="020B0606030504020204" pitchFamily="34" charset="0"/>
                        </a:rPr>
                        <a:t>2-0z</a:t>
                      </a:r>
                    </a:p>
                  </a:txBody>
                  <a:tcPr>
                    <a:lnL w="12700" cap="flat" cmpd="sng" algn="ctr">
                      <a:solidFill>
                        <a:schemeClr val="bg2">
                          <a:lumMod val="90000"/>
                        </a:schemeClr>
                      </a:solidFill>
                      <a:prstDash val="solid"/>
                      <a:round/>
                      <a:headEnd type="none" w="med" len="med"/>
                      <a:tailEnd type="none" w="med" len="med"/>
                    </a:lnL>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6.90</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3.10</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9.75</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12.1</a:t>
                      </a:r>
                    </a:p>
                  </a:txBody>
                  <a:tcPr>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14"/>
                  </a:ext>
                </a:extLst>
              </a:tr>
              <a:tr h="233795">
                <a:tc>
                  <a:txBody>
                    <a:bodyPr/>
                    <a:lstStyle/>
                    <a:p>
                      <a:r>
                        <a:rPr lang="en-US" sz="950" b="1" dirty="0">
                          <a:latin typeface="Open Sans" panose="020B0606030504020204" pitchFamily="34" charset="0"/>
                          <a:ea typeface="Open Sans" panose="020B0606030504020204" pitchFamily="34" charset="0"/>
                          <a:cs typeface="Open Sans" panose="020B0606030504020204" pitchFamily="34" charset="0"/>
                        </a:rPr>
                        <a:t>6-0z</a:t>
                      </a:r>
                    </a:p>
                  </a:txBody>
                  <a:tcPr>
                    <a:lnL w="12700" cap="flat" cmpd="sng" algn="ctr">
                      <a:solidFill>
                        <a:schemeClr val="bg2">
                          <a:lumMod val="90000"/>
                        </a:schemeClr>
                      </a:solidFill>
                      <a:prstDash val="solid"/>
                      <a:round/>
                      <a:headEnd type="none" w="med" len="med"/>
                      <a:tailEnd type="none" w="med" len="med"/>
                    </a:lnL>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690</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10.8</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1.50</a:t>
                      </a:r>
                    </a:p>
                  </a:txBody>
                  <a:tcPr>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3.36</a:t>
                      </a:r>
                    </a:p>
                  </a:txBody>
                  <a:tcPr>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15"/>
                  </a:ext>
                </a:extLst>
              </a:tr>
              <a:tr h="233795">
                <a:tc>
                  <a:txBody>
                    <a:bodyPr/>
                    <a:lstStyle/>
                    <a:p>
                      <a:endParaRPr lang="en-US" sz="950" b="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solidFill>
                      <a:schemeClr val="bg1"/>
                    </a:solidFill>
                  </a:tcPr>
                </a:tc>
                <a:tc>
                  <a:txBody>
                    <a:bodyPr/>
                    <a:lstStyle/>
                    <a:p>
                      <a:pPr algn="ctr"/>
                      <a:endParaRPr lang="en-US" sz="950" b="1">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tc>
                  <a:txBody>
                    <a:bodyPr/>
                    <a:lstStyle/>
                    <a:p>
                      <a:pPr algn="ctr"/>
                      <a:endParaRPr lang="en-US" sz="950" b="1">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tc>
                  <a:txBody>
                    <a:bodyPr/>
                    <a:lstStyle/>
                    <a:p>
                      <a:pPr algn="ctr"/>
                      <a:endParaRPr lang="en-US" sz="950" b="1">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tc>
                  <a:txBody>
                    <a:bodyPr/>
                    <a:lstStyle/>
                    <a:p>
                      <a:pPr algn="ctr"/>
                      <a:endParaRPr lang="en-US" sz="950" b="1">
                        <a:latin typeface="Open Sans" panose="020B0606030504020204" pitchFamily="34" charset="0"/>
                        <a:ea typeface="Open Sans" panose="020B0606030504020204" pitchFamily="34" charset="0"/>
                        <a:cs typeface="Open Sans" panose="020B0606030504020204" pitchFamily="34" charset="0"/>
                      </a:endParaRPr>
                    </a:p>
                  </a:txBody>
                  <a:tcPr>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16"/>
                  </a:ext>
                </a:extLst>
              </a:tr>
              <a:tr h="233795">
                <a:tc>
                  <a:txBody>
                    <a:bodyPr/>
                    <a:lstStyle/>
                    <a:p>
                      <a:r>
                        <a:rPr lang="en-US" sz="950" b="1" dirty="0">
                          <a:latin typeface="Open Sans" panose="020B0606030504020204" pitchFamily="34" charset="0"/>
                          <a:ea typeface="Open Sans" panose="020B0606030504020204" pitchFamily="34" charset="0"/>
                          <a:cs typeface="Open Sans" panose="020B0606030504020204" pitchFamily="34" charset="0"/>
                        </a:rPr>
                        <a:t>Cluster</a:t>
                      </a:r>
                    </a:p>
                  </a:txBody>
                  <a:tcPr>
                    <a:lnL w="12700" cap="flat" cmpd="sng" algn="ctr">
                      <a:solidFill>
                        <a:schemeClr val="bg2">
                          <a:lumMod val="90000"/>
                        </a:schemeClr>
                      </a:solidFill>
                      <a:prstDash val="solid"/>
                      <a:round/>
                      <a:headEnd type="none" w="med" len="med"/>
                      <a:tailEnd type="none" w="med" len="med"/>
                    </a:lnL>
                    <a:solidFill>
                      <a:schemeClr val="bg1"/>
                    </a:solidFill>
                  </a:tcPr>
                </a:tc>
                <a:tc>
                  <a:txBody>
                    <a:bodyPr/>
                    <a:lstStyle/>
                    <a:p>
                      <a:pPr algn="ctr"/>
                      <a:endParaRPr lang="en-US" sz="950" b="1">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tc>
                  <a:txBody>
                    <a:bodyPr/>
                    <a:lstStyle/>
                    <a:p>
                      <a:pPr algn="ctr"/>
                      <a:endParaRPr lang="en-US" sz="950" b="1">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tc>
                  <a:txBody>
                    <a:bodyPr/>
                    <a:lstStyle/>
                    <a:p>
                      <a:pPr algn="ctr"/>
                      <a:endParaRPr lang="en-US" sz="950" b="1">
                        <a:latin typeface="Open Sans" panose="020B0606030504020204" pitchFamily="34" charset="0"/>
                        <a:ea typeface="Open Sans" panose="020B0606030504020204" pitchFamily="34" charset="0"/>
                        <a:cs typeface="Open Sans" panose="020B0606030504020204" pitchFamily="34" charset="0"/>
                      </a:endParaRPr>
                    </a:p>
                  </a:txBody>
                  <a:tcPr>
                    <a:solidFill>
                      <a:schemeClr val="bg1"/>
                    </a:solidFill>
                  </a:tcPr>
                </a:tc>
                <a:tc>
                  <a:txBody>
                    <a:bodyPr/>
                    <a:lstStyle/>
                    <a:p>
                      <a:pPr algn="ctr"/>
                      <a:endParaRPr lang="en-US" sz="950" b="1">
                        <a:latin typeface="Open Sans" panose="020B0606030504020204" pitchFamily="34" charset="0"/>
                        <a:ea typeface="Open Sans" panose="020B0606030504020204" pitchFamily="34" charset="0"/>
                        <a:cs typeface="Open Sans" panose="020B0606030504020204" pitchFamily="34" charset="0"/>
                      </a:endParaRPr>
                    </a:p>
                  </a:txBody>
                  <a:tcPr>
                    <a:lnR w="12700" cap="flat" cmpd="sng" algn="ctr">
                      <a:solidFill>
                        <a:schemeClr val="bg2">
                          <a:lumMod val="90000"/>
                        </a:schemeClr>
                      </a:solidFill>
                      <a:prstDash val="solid"/>
                      <a:round/>
                      <a:headEnd type="none" w="med" len="med"/>
                      <a:tailEnd type="none" w="med" len="med"/>
                    </a:lnR>
                    <a:solidFill>
                      <a:schemeClr val="bg1"/>
                    </a:solidFill>
                  </a:tcPr>
                </a:tc>
                <a:extLst>
                  <a:ext uri="{0D108BD9-81ED-4DB2-BD59-A6C34878D82A}">
                    <a16:rowId xmlns:a16="http://schemas.microsoft.com/office/drawing/2014/main" val="10017"/>
                  </a:ext>
                </a:extLst>
              </a:tr>
              <a:tr h="233795">
                <a:tc>
                  <a:txBody>
                    <a:bodyPr/>
                    <a:lstStyle/>
                    <a:p>
                      <a:r>
                        <a:rPr lang="en-US" sz="950" b="1" dirty="0">
                          <a:latin typeface="Open Sans" panose="020B0606030504020204" pitchFamily="34" charset="0"/>
                          <a:ea typeface="Open Sans" panose="020B0606030504020204" pitchFamily="34" charset="0"/>
                          <a:cs typeface="Open Sans" panose="020B0606030504020204" pitchFamily="34" charset="0"/>
                        </a:rPr>
                        <a:t>Proportion</a:t>
                      </a:r>
                    </a:p>
                  </a:txBody>
                  <a:tcPr>
                    <a:lnL w="12700" cap="flat" cmpd="sng" algn="ctr">
                      <a:solidFill>
                        <a:schemeClr val="bg2">
                          <a:lumMod val="90000"/>
                        </a:schemeClr>
                      </a:solidFill>
                      <a:prstDash val="solid"/>
                      <a:round/>
                      <a:headEnd type="none" w="med" len="med"/>
                      <a:tailEnd type="none" w="med" len="med"/>
                    </a:lnL>
                    <a:lnB w="12700" cap="flat" cmpd="sng" algn="ctr">
                      <a:solidFill>
                        <a:srgbClr val="0153A5"/>
                      </a:solidFill>
                      <a:prstDash val="solid"/>
                      <a:round/>
                      <a:headEnd type="none" w="med" len="med"/>
                      <a:tailEnd type="none" w="med" len="med"/>
                    </a:lnB>
                    <a:solidFill>
                      <a:schemeClr val="bg1"/>
                    </a:solidFill>
                  </a:tcPr>
                </a:tc>
                <a:tc>
                  <a:txBody>
                    <a:bodyPr/>
                    <a:lstStyle/>
                    <a:p>
                      <a:pPr algn="ctr"/>
                      <a:endParaRPr lang="en-US" sz="950" b="1">
                        <a:latin typeface="Open Sans" panose="020B0606030504020204" pitchFamily="34" charset="0"/>
                        <a:ea typeface="Open Sans" panose="020B0606030504020204" pitchFamily="34" charset="0"/>
                        <a:cs typeface="Open Sans" panose="020B0606030504020204" pitchFamily="34" charset="0"/>
                      </a:endParaRPr>
                    </a:p>
                  </a:txBody>
                  <a:tcPr>
                    <a:lnB w="12700" cap="flat" cmpd="sng" algn="ctr">
                      <a:solidFill>
                        <a:srgbClr val="0153A5"/>
                      </a:solidFill>
                      <a:prstDash val="solid"/>
                      <a:round/>
                      <a:headEnd type="none" w="med" len="med"/>
                      <a:tailEnd type="none" w="med" len="med"/>
                    </a:lnB>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.525</a:t>
                      </a:r>
                    </a:p>
                  </a:txBody>
                  <a:tcPr>
                    <a:lnB w="12700" cap="flat" cmpd="sng" algn="ctr">
                      <a:solidFill>
                        <a:srgbClr val="0153A5"/>
                      </a:solidFill>
                      <a:prstDash val="solid"/>
                      <a:round/>
                      <a:headEnd type="none" w="med" len="med"/>
                      <a:tailEnd type="none" w="med" len="med"/>
                    </a:lnB>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.200</a:t>
                      </a:r>
                    </a:p>
                  </a:txBody>
                  <a:tcPr>
                    <a:lnB w="12700" cap="flat" cmpd="sng" algn="ctr">
                      <a:solidFill>
                        <a:srgbClr val="0153A5"/>
                      </a:solidFill>
                      <a:prstDash val="solid"/>
                      <a:round/>
                      <a:headEnd type="none" w="med" len="med"/>
                      <a:tailEnd type="none" w="med" len="med"/>
                    </a:lnB>
                    <a:solidFill>
                      <a:schemeClr val="bg1"/>
                    </a:solidFill>
                  </a:tcPr>
                </a:tc>
                <a:tc>
                  <a:txBody>
                    <a:bodyPr/>
                    <a:lstStyle/>
                    <a:p>
                      <a:pPr algn="ctr"/>
                      <a:r>
                        <a:rPr lang="en-US" sz="950" b="1" dirty="0">
                          <a:latin typeface="Open Sans" panose="020B0606030504020204" pitchFamily="34" charset="0"/>
                          <a:ea typeface="Open Sans" panose="020B0606030504020204" pitchFamily="34" charset="0"/>
                          <a:cs typeface="Open Sans" panose="020B0606030504020204" pitchFamily="34" charset="0"/>
                        </a:rPr>
                        <a:t>.275</a:t>
                      </a:r>
                    </a:p>
                  </a:txBody>
                  <a:tcPr>
                    <a:lnR w="12700" cap="flat" cmpd="sng" algn="ctr">
                      <a:solidFill>
                        <a:schemeClr val="bg2">
                          <a:lumMod val="90000"/>
                        </a:schemeClr>
                      </a:solidFill>
                      <a:prstDash val="solid"/>
                      <a:round/>
                      <a:headEnd type="none" w="med" len="med"/>
                      <a:tailEnd type="none" w="med" len="med"/>
                    </a:lnR>
                    <a:lnB w="12700" cap="flat" cmpd="sng" algn="ctr">
                      <a:solidFill>
                        <a:srgbClr val="0153A5"/>
                      </a:solidFill>
                      <a:prstDash val="solid"/>
                      <a:round/>
                      <a:headEnd type="none" w="med" len="med"/>
                      <a:tailEnd type="none" w="med" len="med"/>
                    </a:lnB>
                    <a:solidFill>
                      <a:schemeClr val="bg1"/>
                    </a:solidFill>
                  </a:tcPr>
                </a:tc>
                <a:extLst>
                  <a:ext uri="{0D108BD9-81ED-4DB2-BD59-A6C34878D82A}">
                    <a16:rowId xmlns:a16="http://schemas.microsoft.com/office/drawing/2014/main" val="10018"/>
                  </a:ext>
                </a:extLst>
              </a:tr>
              <a:tr h="358484">
                <a:tc gridSpan="5">
                  <a:txBody>
                    <a:bodyPr/>
                    <a:lstStyle/>
                    <a:p>
                      <a:r>
                        <a:rPr lang="en-US" altLang="en-US" sz="1200" b="1" u="sng" dirty="0">
                          <a:latin typeface="Open Sans" panose="020B0606030504020204" pitchFamily="34" charset="0"/>
                          <a:ea typeface="Open Sans" panose="020B0606030504020204" pitchFamily="34" charset="0"/>
                          <a:cs typeface="Open Sans" panose="020B0606030504020204" pitchFamily="34" charset="0"/>
                        </a:rPr>
                        <a:t>Note</a:t>
                      </a:r>
                      <a:r>
                        <a:rPr lang="en-US" altLang="en-US" sz="1200" b="1" dirty="0">
                          <a:latin typeface="Open Sans" panose="020B0606030504020204" pitchFamily="34" charset="0"/>
                          <a:ea typeface="Open Sans" panose="020B0606030504020204" pitchFamily="34" charset="0"/>
                          <a:cs typeface="Open Sans" panose="020B0606030504020204" pitchFamily="34" charset="0"/>
                        </a:rPr>
                        <a:t>:</a:t>
                      </a:r>
                      <a:r>
                        <a:rPr lang="en-US" altLang="en-US" sz="1200" dirty="0">
                          <a:latin typeface="Open Sans" panose="020B0606030504020204" pitchFamily="34" charset="0"/>
                          <a:ea typeface="Open Sans" panose="020B0606030504020204" pitchFamily="34" charset="0"/>
                          <a:cs typeface="Open Sans" panose="020B0606030504020204" pitchFamily="34" charset="0"/>
                        </a:rPr>
                        <a:t> You should </a:t>
                      </a:r>
                      <a:r>
                        <a:rPr lang="en-US" altLang="en-US" sz="1200" i="1" dirty="0">
                          <a:latin typeface="Open Sans" panose="020B0606030504020204" pitchFamily="34" charset="0"/>
                          <a:ea typeface="Open Sans" panose="020B0606030504020204" pitchFamily="34" charset="0"/>
                          <a:cs typeface="Open Sans" panose="020B0606030504020204" pitchFamily="34" charset="0"/>
                        </a:rPr>
                        <a:t>not</a:t>
                      </a:r>
                      <a:r>
                        <a:rPr lang="en-US" altLang="en-US" sz="1200" dirty="0">
                          <a:latin typeface="Open Sans" panose="020B0606030504020204" pitchFamily="34" charset="0"/>
                          <a:ea typeface="Open Sans" panose="020B0606030504020204" pitchFamily="34" charset="0"/>
                          <a:cs typeface="Open Sans" panose="020B0606030504020204" pitchFamily="34" charset="0"/>
                        </a:rPr>
                        <a:t> use standardize option in segmentation software when determining segments.</a:t>
                      </a:r>
                      <a:endPar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marT="9144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sz="900" dirty="0">
                        <a:latin typeface="Open Sans" panose="020B0606030504020204" pitchFamily="34" charset="0"/>
                        <a:ea typeface="Open Sans" panose="020B0606030504020204" pitchFamily="34" charset="0"/>
                        <a:cs typeface="Open Sans" panose="020B0606030504020204" pitchFamily="34" charset="0"/>
                      </a:endParaRPr>
                    </a:p>
                  </a:txBody>
                  <a:tcPr>
                    <a:lnB w="12700" cap="flat" cmpd="sng" algn="ctr">
                      <a:solidFill>
                        <a:schemeClr val="bg2">
                          <a:lumMod val="90000"/>
                        </a:schemeClr>
                      </a:solidFill>
                      <a:prstDash val="solid"/>
                      <a:round/>
                      <a:headEnd type="none" w="med" len="med"/>
                      <a:tailEnd type="none" w="med" len="med"/>
                    </a:lnB>
                  </a:tcPr>
                </a:tc>
                <a:tc hMerge="1">
                  <a:txBody>
                    <a:bodyPr/>
                    <a:lstStyle/>
                    <a:p>
                      <a:endParaRPr lang="en-US" sz="900">
                        <a:latin typeface="Open Sans" panose="020B0606030504020204" pitchFamily="34" charset="0"/>
                        <a:ea typeface="Open Sans" panose="020B0606030504020204" pitchFamily="34" charset="0"/>
                        <a:cs typeface="Open Sans" panose="020B0606030504020204" pitchFamily="34" charset="0"/>
                      </a:endParaRPr>
                    </a:p>
                  </a:txBody>
                  <a:tcPr>
                    <a:lnB w="12700" cap="flat" cmpd="sng" algn="ctr">
                      <a:solidFill>
                        <a:schemeClr val="bg2">
                          <a:lumMod val="90000"/>
                        </a:schemeClr>
                      </a:solidFill>
                      <a:prstDash val="solid"/>
                      <a:round/>
                      <a:headEnd type="none" w="med" len="med"/>
                      <a:tailEnd type="none" w="med" len="med"/>
                    </a:lnB>
                  </a:tcPr>
                </a:tc>
                <a:tc hMerge="1">
                  <a:txBody>
                    <a:bodyPr/>
                    <a:lstStyle/>
                    <a:p>
                      <a:endParaRPr lang="en-US" sz="900">
                        <a:latin typeface="Open Sans" panose="020B0606030504020204" pitchFamily="34" charset="0"/>
                        <a:ea typeface="Open Sans" panose="020B0606030504020204" pitchFamily="34" charset="0"/>
                        <a:cs typeface="Open Sans" panose="020B0606030504020204" pitchFamily="34" charset="0"/>
                      </a:endParaRPr>
                    </a:p>
                  </a:txBody>
                  <a:tcPr>
                    <a:lnB w="12700" cap="flat" cmpd="sng" algn="ctr">
                      <a:solidFill>
                        <a:schemeClr val="bg2">
                          <a:lumMod val="90000"/>
                        </a:schemeClr>
                      </a:solidFill>
                      <a:prstDash val="solid"/>
                      <a:round/>
                      <a:headEnd type="none" w="med" len="med"/>
                      <a:tailEnd type="none" w="med" len="med"/>
                    </a:lnB>
                  </a:tcPr>
                </a:tc>
                <a:tc hMerge="1">
                  <a:txBody>
                    <a:bodyPr/>
                    <a:lstStyle/>
                    <a:p>
                      <a:endParaRPr lang="en-US" sz="900" dirty="0">
                        <a:latin typeface="Open Sans" panose="020B0606030504020204" pitchFamily="34" charset="0"/>
                        <a:ea typeface="Open Sans" panose="020B0606030504020204" pitchFamily="34" charset="0"/>
                        <a:cs typeface="Open Sans" panose="020B0606030504020204" pitchFamily="34" charset="0"/>
                      </a:endParaRPr>
                    </a:p>
                  </a:txBody>
                  <a:tcPr>
                    <a:lnR w="12700" cap="flat" cmpd="sng" algn="ctr">
                      <a:solidFill>
                        <a:schemeClr val="bg2">
                          <a:lumMod val="90000"/>
                        </a:schemeClr>
                      </a:solidFill>
                      <a:prstDash val="solid"/>
                      <a:round/>
                      <a:headEnd type="none" w="med" len="med"/>
                      <a:tailEnd type="none" w="med" len="med"/>
                    </a:lnR>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0019"/>
                  </a:ext>
                </a:extLst>
              </a:tr>
            </a:tbl>
          </a:graphicData>
        </a:graphic>
      </p:graphicFrame>
      <p:sp>
        <p:nvSpPr>
          <p:cNvPr id="7" name="Oval 9"/>
          <p:cNvSpPr>
            <a:spLocks noChangeArrowheads="1"/>
          </p:cNvSpPr>
          <p:nvPr/>
        </p:nvSpPr>
        <p:spPr bwMode="auto">
          <a:xfrm>
            <a:off x="5756568" y="2268682"/>
            <a:ext cx="685800" cy="228600"/>
          </a:xfrm>
          <a:prstGeom prst="ellipse">
            <a:avLst/>
          </a:prstGeom>
          <a:solidFill>
            <a:schemeClr val="accent4">
              <a:alpha val="39000"/>
            </a:schemeClr>
          </a:solidFill>
          <a:ln w="12700">
            <a:solidFill>
              <a:srgbClr val="0153A5"/>
            </a:solidFill>
            <a:round/>
            <a:headEnd type="none" w="sm" len="sm"/>
            <a:tailEnd type="none" w="sm" len="sm"/>
          </a:ln>
          <a:effectLst/>
        </p:spPr>
        <p:txBody>
          <a:bodyPr wrap="none" anchor="ctr"/>
          <a:lstStyle/>
          <a:p>
            <a:endParaRPr lang="en-US"/>
          </a:p>
        </p:txBody>
      </p:sp>
      <p:sp>
        <p:nvSpPr>
          <p:cNvPr id="8" name="Oval 9"/>
          <p:cNvSpPr>
            <a:spLocks noChangeArrowheads="1"/>
          </p:cNvSpPr>
          <p:nvPr/>
        </p:nvSpPr>
        <p:spPr bwMode="auto">
          <a:xfrm>
            <a:off x="5756568" y="5105401"/>
            <a:ext cx="685800" cy="228600"/>
          </a:xfrm>
          <a:prstGeom prst="ellipse">
            <a:avLst/>
          </a:prstGeom>
          <a:solidFill>
            <a:schemeClr val="accent4">
              <a:alpha val="39000"/>
            </a:schemeClr>
          </a:solidFill>
          <a:ln w="12700">
            <a:solidFill>
              <a:srgbClr val="0153A5"/>
            </a:solidFill>
            <a:round/>
            <a:headEnd type="none" w="sm" len="sm"/>
            <a:tailEnd type="none" w="sm" len="sm"/>
          </a:ln>
          <a:effectLst/>
        </p:spPr>
        <p:txBody>
          <a:bodyPr wrap="none" anchor="ctr"/>
          <a:lstStyle/>
          <a:p>
            <a:endParaRPr lang="en-US"/>
          </a:p>
        </p:txBody>
      </p:sp>
      <p:sp>
        <p:nvSpPr>
          <p:cNvPr id="9" name="Oval 9"/>
          <p:cNvSpPr>
            <a:spLocks noChangeArrowheads="1"/>
          </p:cNvSpPr>
          <p:nvPr/>
        </p:nvSpPr>
        <p:spPr bwMode="auto">
          <a:xfrm>
            <a:off x="7325597" y="2040082"/>
            <a:ext cx="685800" cy="228600"/>
          </a:xfrm>
          <a:prstGeom prst="ellipse">
            <a:avLst/>
          </a:prstGeom>
          <a:solidFill>
            <a:schemeClr val="accent4">
              <a:alpha val="39000"/>
            </a:schemeClr>
          </a:solidFill>
          <a:ln w="12700">
            <a:solidFill>
              <a:srgbClr val="0153A5"/>
            </a:solidFill>
            <a:round/>
            <a:headEnd type="none" w="sm" len="sm"/>
            <a:tailEnd type="none" w="sm" len="sm"/>
          </a:ln>
          <a:effectLst/>
        </p:spPr>
        <p:txBody>
          <a:bodyPr wrap="none" anchor="ctr"/>
          <a:lstStyle/>
          <a:p>
            <a:endParaRPr lang="en-US"/>
          </a:p>
        </p:txBody>
      </p:sp>
      <p:sp>
        <p:nvSpPr>
          <p:cNvPr id="10" name="Oval 9"/>
          <p:cNvSpPr>
            <a:spLocks noChangeArrowheads="1"/>
          </p:cNvSpPr>
          <p:nvPr/>
        </p:nvSpPr>
        <p:spPr bwMode="auto">
          <a:xfrm>
            <a:off x="7325597" y="3463637"/>
            <a:ext cx="685800" cy="228600"/>
          </a:xfrm>
          <a:prstGeom prst="ellipse">
            <a:avLst/>
          </a:prstGeom>
          <a:solidFill>
            <a:schemeClr val="accent4">
              <a:alpha val="39000"/>
            </a:schemeClr>
          </a:solidFill>
          <a:ln w="12700">
            <a:solidFill>
              <a:srgbClr val="0153A5"/>
            </a:solidFill>
            <a:round/>
            <a:headEnd type="none" w="sm" len="sm"/>
            <a:tailEnd type="none" w="sm" len="sm"/>
          </a:ln>
          <a:effectLst/>
        </p:spPr>
        <p:txBody>
          <a:bodyPr wrap="none" anchor="ctr"/>
          <a:lstStyle/>
          <a:p>
            <a:endParaRPr lang="en-US"/>
          </a:p>
        </p:txBody>
      </p:sp>
      <p:sp>
        <p:nvSpPr>
          <p:cNvPr id="11" name="Oval 10"/>
          <p:cNvSpPr>
            <a:spLocks noChangeArrowheads="1"/>
          </p:cNvSpPr>
          <p:nvPr/>
        </p:nvSpPr>
        <p:spPr bwMode="auto">
          <a:xfrm>
            <a:off x="7325597" y="3692237"/>
            <a:ext cx="685800" cy="228600"/>
          </a:xfrm>
          <a:prstGeom prst="ellipse">
            <a:avLst/>
          </a:prstGeom>
          <a:solidFill>
            <a:schemeClr val="accent4">
              <a:alpha val="39000"/>
            </a:schemeClr>
          </a:solidFill>
          <a:ln w="12700">
            <a:solidFill>
              <a:srgbClr val="0153A5"/>
            </a:solidFill>
            <a:round/>
            <a:headEnd type="none" w="sm" len="sm"/>
            <a:tailEnd type="none" w="sm" len="sm"/>
          </a:ln>
          <a:effectLst/>
        </p:spPr>
        <p:txBody>
          <a:bodyPr wrap="none" anchor="ctr"/>
          <a:lstStyle/>
          <a:p>
            <a:endParaRPr lang="en-US"/>
          </a:p>
        </p:txBody>
      </p:sp>
      <p:sp>
        <p:nvSpPr>
          <p:cNvPr id="12" name="Oval 9"/>
          <p:cNvSpPr>
            <a:spLocks noChangeArrowheads="1"/>
          </p:cNvSpPr>
          <p:nvPr/>
        </p:nvSpPr>
        <p:spPr bwMode="auto">
          <a:xfrm>
            <a:off x="8901545" y="1811482"/>
            <a:ext cx="685800" cy="228600"/>
          </a:xfrm>
          <a:prstGeom prst="ellipse">
            <a:avLst/>
          </a:prstGeom>
          <a:solidFill>
            <a:schemeClr val="accent4">
              <a:alpha val="39000"/>
            </a:schemeClr>
          </a:solidFill>
          <a:ln w="12700">
            <a:solidFill>
              <a:srgbClr val="0153A5"/>
            </a:solidFill>
            <a:round/>
            <a:headEnd type="none" w="sm" len="sm"/>
            <a:tailEnd type="none" w="sm" len="sm"/>
          </a:ln>
          <a:effectLst/>
        </p:spPr>
        <p:txBody>
          <a:bodyPr wrap="none" anchor="ctr"/>
          <a:lstStyle/>
          <a:p>
            <a:endParaRPr lang="en-US"/>
          </a:p>
        </p:txBody>
      </p:sp>
      <p:sp>
        <p:nvSpPr>
          <p:cNvPr id="13" name="Oval 9"/>
          <p:cNvSpPr>
            <a:spLocks noChangeArrowheads="1"/>
          </p:cNvSpPr>
          <p:nvPr/>
        </p:nvSpPr>
        <p:spPr bwMode="auto">
          <a:xfrm>
            <a:off x="8901545" y="4866410"/>
            <a:ext cx="685800" cy="228600"/>
          </a:xfrm>
          <a:prstGeom prst="ellipse">
            <a:avLst/>
          </a:prstGeom>
          <a:solidFill>
            <a:schemeClr val="accent4">
              <a:alpha val="39000"/>
            </a:schemeClr>
          </a:solidFill>
          <a:ln w="12700">
            <a:solidFill>
              <a:srgbClr val="0153A5"/>
            </a:solidFill>
            <a:round/>
            <a:headEnd type="none" w="sm" len="sm"/>
            <a:tailEnd type="none" w="sm" len="sm"/>
          </a:ln>
          <a:effectLst/>
        </p:spPr>
        <p:txBody>
          <a:bodyPr wrap="none" anchor="ctr"/>
          <a:lstStyle/>
          <a:p>
            <a:endParaRPr lang="en-US"/>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477493" y="1317756"/>
            <a:ext cx="1486719" cy="106522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259636732"/>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08841-66D7-43D3-BEE1-95E9833B59F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58B7892-8EF2-438D-A5D7-5213D4AFC49A}"/>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2359AD19-4730-4C14-B2BF-56E15EAED366}"/>
              </a:ext>
            </a:extLst>
          </p:cNvPr>
          <p:cNvPicPr>
            <a:picLocks noChangeAspect="1"/>
          </p:cNvPicPr>
          <p:nvPr/>
        </p:nvPicPr>
        <p:blipFill>
          <a:blip r:embed="rId2"/>
          <a:stretch>
            <a:fillRect/>
          </a:stretch>
        </p:blipFill>
        <p:spPr>
          <a:xfrm>
            <a:off x="210417" y="0"/>
            <a:ext cx="9477910" cy="6858000"/>
          </a:xfrm>
          <a:prstGeom prst="rect">
            <a:avLst/>
          </a:prstGeom>
        </p:spPr>
      </p:pic>
      <p:sp>
        <p:nvSpPr>
          <p:cNvPr id="9" name="TextBox 8">
            <a:extLst>
              <a:ext uri="{FF2B5EF4-FFF2-40B4-BE49-F238E27FC236}">
                <a16:creationId xmlns:a16="http://schemas.microsoft.com/office/drawing/2014/main" id="{BD08FC6B-B81C-47C9-B6B9-05DFA3F3A623}"/>
              </a:ext>
            </a:extLst>
          </p:cNvPr>
          <p:cNvSpPr txBox="1"/>
          <p:nvPr/>
        </p:nvSpPr>
        <p:spPr>
          <a:xfrm>
            <a:off x="9688327" y="1991630"/>
            <a:ext cx="2427473" cy="2862322"/>
          </a:xfrm>
          <a:prstGeom prst="rect">
            <a:avLst/>
          </a:prstGeom>
          <a:noFill/>
        </p:spPr>
        <p:txBody>
          <a:bodyPr wrap="square">
            <a:spAutoFit/>
          </a:bodyPr>
          <a:lstStyle/>
          <a:p>
            <a:r>
              <a:rPr lang="en-US" sz="1800" dirty="0">
                <a:effectLst/>
                <a:latin typeface="Calibri" panose="020F0502020204030204" pitchFamily="34" charset="0"/>
                <a:ea typeface="DengXian" panose="02010600030101010101" pitchFamily="2" charset="-122"/>
                <a:cs typeface="Times New Roman" panose="02020603050405020304" pitchFamily="18" charset="0"/>
              </a:rPr>
              <a:t>Wind, Green, </a:t>
            </a:r>
            <a:r>
              <a:rPr lang="en-US" sz="1800" dirty="0" err="1">
                <a:effectLst/>
                <a:latin typeface="Calibri" panose="020F0502020204030204" pitchFamily="34" charset="0"/>
                <a:ea typeface="DengXian" panose="02010600030101010101" pitchFamily="2" charset="-122"/>
                <a:cs typeface="Times New Roman" panose="02020603050405020304" pitchFamily="18" charset="0"/>
              </a:rPr>
              <a:t>Shifflet</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and Scarborough, “Courtyard by Marriott: Designing a Hotel Facility with Consumer-Based Marketing Models” </a:t>
            </a:r>
            <a:r>
              <a:rPr lang="en-US" sz="1800" i="1" dirty="0">
                <a:effectLst/>
                <a:latin typeface="Calibri" panose="020F0502020204030204" pitchFamily="34" charset="0"/>
                <a:ea typeface="DengXian" panose="02010600030101010101" pitchFamily="2" charset="-122"/>
                <a:cs typeface="Times New Roman" panose="02020603050405020304" pitchFamily="18" charset="0"/>
              </a:rPr>
              <a:t>Interfaces,</a:t>
            </a:r>
            <a:r>
              <a:rPr lang="en-US" sz="1800" dirty="0">
                <a:effectLst/>
                <a:latin typeface="Calibri" panose="020F0502020204030204" pitchFamily="34" charset="0"/>
                <a:ea typeface="DengXian" panose="02010600030101010101" pitchFamily="2" charset="-122"/>
                <a:cs typeface="Times New Roman" panose="02020603050405020304" pitchFamily="18" charset="0"/>
              </a:rPr>
              <a:t> INFORMS, vol. 19(1), 1989, pages 25-47, February. (</a:t>
            </a:r>
            <a:r>
              <a:rPr lang="en-US" sz="1800" u="sng" dirty="0">
                <a:solidFill>
                  <a:srgbClr val="0563C1"/>
                </a:solidFill>
                <a:effectLst/>
                <a:latin typeface="Calibri" panose="020F0502020204030204" pitchFamily="34" charset="0"/>
                <a:ea typeface="DengXian" panose="02010600030101010101" pitchFamily="2" charset="-122"/>
                <a:cs typeface="Times New Roman" panose="02020603050405020304" pitchFamily="18" charset="0"/>
                <a:hlinkClick r:id="rId3"/>
              </a:rPr>
              <a:t>link</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endParaRPr lang="en-US" dirty="0"/>
          </a:p>
        </p:txBody>
      </p:sp>
    </p:spTree>
    <p:extLst>
      <p:ext uri="{BB962C8B-B14F-4D97-AF65-F5344CB8AC3E}">
        <p14:creationId xmlns:p14="http://schemas.microsoft.com/office/powerpoint/2010/main" val="1896391768"/>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CB038-064E-494D-BDEC-F5E8C3BB614E}"/>
              </a:ext>
            </a:extLst>
          </p:cNvPr>
          <p:cNvSpPr>
            <a:spLocks noGrp="1"/>
          </p:cNvSpPr>
          <p:nvPr>
            <p:ph type="title"/>
          </p:nvPr>
        </p:nvSpPr>
        <p:spPr/>
        <p:txBody>
          <a:bodyPr/>
          <a:lstStyle/>
          <a:p>
            <a:r>
              <a:rPr lang="en-US" dirty="0"/>
              <a:t>Conjoint Analysis Process</a:t>
            </a:r>
          </a:p>
        </p:txBody>
      </p:sp>
      <p:sp>
        <p:nvSpPr>
          <p:cNvPr id="3" name="Content Placeholder 2">
            <a:extLst>
              <a:ext uri="{FF2B5EF4-FFF2-40B4-BE49-F238E27FC236}">
                <a16:creationId xmlns:a16="http://schemas.microsoft.com/office/drawing/2014/main" id="{0DD1ACDC-B2F7-467B-B8ED-1972BB73C51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21845CC-4E67-48F5-9889-ABFA3C1F7EA0}"/>
              </a:ext>
            </a:extLst>
          </p:cNvPr>
          <p:cNvPicPr>
            <a:picLocks noChangeAspect="1"/>
          </p:cNvPicPr>
          <p:nvPr/>
        </p:nvPicPr>
        <p:blipFill>
          <a:blip r:embed="rId2"/>
          <a:stretch>
            <a:fillRect/>
          </a:stretch>
        </p:blipFill>
        <p:spPr>
          <a:xfrm>
            <a:off x="0" y="943598"/>
            <a:ext cx="12192000" cy="4970804"/>
          </a:xfrm>
          <a:prstGeom prst="rect">
            <a:avLst/>
          </a:prstGeom>
        </p:spPr>
      </p:pic>
    </p:spTree>
    <p:extLst>
      <p:ext uri="{BB962C8B-B14F-4D97-AF65-F5344CB8AC3E}">
        <p14:creationId xmlns:p14="http://schemas.microsoft.com/office/powerpoint/2010/main" val="1189875189"/>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1793884-9BA8-4E8B-9887-48D2EA603A54}"/>
              </a:ext>
            </a:extLst>
          </p:cNvPr>
          <p:cNvSpPr>
            <a:spLocks noGrp="1"/>
          </p:cNvSpPr>
          <p:nvPr>
            <p:ph type="title"/>
          </p:nvPr>
        </p:nvSpPr>
        <p:spPr>
          <a:xfrm>
            <a:off x="101600" y="0"/>
            <a:ext cx="11988800" cy="469900"/>
          </a:xfrm>
        </p:spPr>
        <p:txBody>
          <a:bodyPr/>
          <a:lstStyle/>
          <a:p>
            <a:r>
              <a:rPr lang="en-US" b="1" i="0" dirty="0">
                <a:solidFill>
                  <a:srgbClr val="444444"/>
                </a:solidFill>
                <a:effectLst/>
                <a:latin typeface="ProximaNova"/>
              </a:rPr>
              <a:t>Market Strategy/Business Analysis for New Product/Services  </a:t>
            </a:r>
            <a:endParaRPr lang="en-US" dirty="0"/>
          </a:p>
        </p:txBody>
      </p:sp>
      <p:graphicFrame>
        <p:nvGraphicFramePr>
          <p:cNvPr id="2" name="Content Placeholder 1">
            <a:extLst>
              <a:ext uri="{FF2B5EF4-FFF2-40B4-BE49-F238E27FC236}">
                <a16:creationId xmlns:a16="http://schemas.microsoft.com/office/drawing/2014/main" id="{DD6881A1-D084-4C2F-AFDC-9481DE45B833}"/>
              </a:ext>
            </a:extLst>
          </p:cNvPr>
          <p:cNvGraphicFramePr>
            <a:graphicFrameLocks noGrp="1"/>
          </p:cNvGraphicFramePr>
          <p:nvPr>
            <p:ph idx="1"/>
            <p:extLst>
              <p:ext uri="{D42A27DB-BD31-4B8C-83A1-F6EECF244321}">
                <p14:modId xmlns:p14="http://schemas.microsoft.com/office/powerpoint/2010/main" val="3890789817"/>
              </p:ext>
            </p:extLst>
          </p:nvPr>
        </p:nvGraphicFramePr>
        <p:xfrm>
          <a:off x="155275" y="626491"/>
          <a:ext cx="11988800" cy="6123178"/>
        </p:xfrm>
        <a:graphic>
          <a:graphicData uri="http://schemas.openxmlformats.org/drawingml/2006/table">
            <a:tbl>
              <a:tblPr/>
              <a:tblGrid>
                <a:gridCol w="1503213">
                  <a:extLst>
                    <a:ext uri="{9D8B030D-6E8A-4147-A177-3AD203B41FA5}">
                      <a16:colId xmlns:a16="http://schemas.microsoft.com/office/drawing/2014/main" val="2457459717"/>
                    </a:ext>
                  </a:extLst>
                </a:gridCol>
                <a:gridCol w="3985261">
                  <a:extLst>
                    <a:ext uri="{9D8B030D-6E8A-4147-A177-3AD203B41FA5}">
                      <a16:colId xmlns:a16="http://schemas.microsoft.com/office/drawing/2014/main" val="1138156689"/>
                    </a:ext>
                  </a:extLst>
                </a:gridCol>
                <a:gridCol w="6500326">
                  <a:extLst>
                    <a:ext uri="{9D8B030D-6E8A-4147-A177-3AD203B41FA5}">
                      <a16:colId xmlns:a16="http://schemas.microsoft.com/office/drawing/2014/main" val="102075795"/>
                    </a:ext>
                  </a:extLst>
                </a:gridCol>
              </a:tblGrid>
              <a:tr h="360858">
                <a:tc>
                  <a:txBody>
                    <a:bodyPr/>
                    <a:lstStyle/>
                    <a:p>
                      <a:pPr algn="l"/>
                      <a:r>
                        <a:rPr lang="en-US" sz="2400" b="1">
                          <a:solidFill>
                            <a:srgbClr val="000000"/>
                          </a:solidFill>
                          <a:effectLst/>
                          <a:latin typeface="ProximaNovaSemibold"/>
                        </a:rPr>
                        <a:t>Category</a:t>
                      </a:r>
                      <a:endParaRPr lang="en-US" sz="2400">
                        <a:solidFill>
                          <a:srgbClr val="000000"/>
                        </a:solidFill>
                        <a:effectLst/>
                        <a:latin typeface="ProximaNovaSemibold"/>
                      </a:endParaRPr>
                    </a:p>
                  </a:txBody>
                  <a:tcPr marL="36957" marR="36957" marT="36957" marB="369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a:r>
                        <a:rPr lang="en-US" sz="2400" b="1">
                          <a:solidFill>
                            <a:srgbClr val="000000"/>
                          </a:solidFill>
                          <a:effectLst/>
                          <a:latin typeface="ProximaNovaSemibold"/>
                        </a:rPr>
                        <a:t>Meaning</a:t>
                      </a:r>
                      <a:endParaRPr lang="en-US" sz="2400">
                        <a:solidFill>
                          <a:srgbClr val="000000"/>
                        </a:solidFill>
                        <a:effectLst/>
                        <a:latin typeface="ProximaNovaSemibold"/>
                      </a:endParaRPr>
                    </a:p>
                  </a:txBody>
                  <a:tcPr marL="36957" marR="36957" marT="36957" marB="369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a:r>
                        <a:rPr lang="en-US" sz="2400" b="1">
                          <a:solidFill>
                            <a:srgbClr val="000000"/>
                          </a:solidFill>
                          <a:effectLst/>
                          <a:latin typeface="ProximaNovaSemibold"/>
                        </a:rPr>
                        <a:t>Purpose</a:t>
                      </a:r>
                      <a:endParaRPr lang="en-US" sz="2400">
                        <a:solidFill>
                          <a:srgbClr val="000000"/>
                        </a:solidFill>
                        <a:effectLst/>
                        <a:latin typeface="ProximaNovaSemibold"/>
                      </a:endParaRPr>
                    </a:p>
                  </a:txBody>
                  <a:tcPr marL="36957" marR="36957" marT="36957" marB="369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48475860"/>
                  </a:ext>
                </a:extLst>
              </a:tr>
              <a:tr h="941025">
                <a:tc>
                  <a:txBody>
                    <a:bodyPr/>
                    <a:lstStyle/>
                    <a:p>
                      <a:pPr fontAlgn="t"/>
                      <a:r>
                        <a:rPr lang="en-US" sz="2400" b="1">
                          <a:solidFill>
                            <a:srgbClr val="000000"/>
                          </a:solidFill>
                          <a:effectLst/>
                          <a:latin typeface="ProximaNovaLight"/>
                        </a:rPr>
                        <a:t>Product</a:t>
                      </a:r>
                      <a:endParaRPr lang="en-US" sz="2400">
                        <a:solidFill>
                          <a:srgbClr val="000000"/>
                        </a:solidFill>
                        <a:effectLst/>
                        <a:latin typeface="ProximaNovaLight"/>
                      </a:endParaRPr>
                    </a:p>
                  </a:txBody>
                  <a:tcPr marL="36957" marR="36957" marT="24638" marB="2463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fontAlgn="t"/>
                      <a:r>
                        <a:rPr lang="en-US" sz="2400" dirty="0">
                          <a:solidFill>
                            <a:srgbClr val="000000"/>
                          </a:solidFill>
                          <a:effectLst/>
                          <a:latin typeface="ProximaNovaLight"/>
                        </a:rPr>
                        <a:t>Finalizing the product based on the concept testing report</a:t>
                      </a:r>
                    </a:p>
                  </a:txBody>
                  <a:tcPr marL="36957" marR="36957" marT="24638" marB="2463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fontAlgn="t"/>
                      <a:r>
                        <a:rPr lang="en-US" sz="2400" b="0">
                          <a:solidFill>
                            <a:srgbClr val="000000"/>
                          </a:solidFill>
                          <a:effectLst/>
                          <a:latin typeface="ProximaNovaLight"/>
                        </a:rPr>
                        <a:t>Product Design</a:t>
                      </a:r>
                    </a:p>
                    <a:p>
                      <a:pPr fontAlgn="t"/>
                      <a:r>
                        <a:rPr lang="en-US" sz="2400" b="0">
                          <a:solidFill>
                            <a:srgbClr val="000000"/>
                          </a:solidFill>
                          <a:effectLst/>
                          <a:latin typeface="ProximaNovaLight"/>
                        </a:rPr>
                        <a:t>Branding Strategy</a:t>
                      </a:r>
                    </a:p>
                    <a:p>
                      <a:pPr fontAlgn="t"/>
                      <a:r>
                        <a:rPr lang="en-US" sz="2400" b="0">
                          <a:solidFill>
                            <a:srgbClr val="000000"/>
                          </a:solidFill>
                          <a:effectLst/>
                          <a:latin typeface="ProximaNovaLight"/>
                        </a:rPr>
                        <a:t>Level of services offered</a:t>
                      </a:r>
                    </a:p>
                  </a:txBody>
                  <a:tcPr marL="36957" marR="36957" marT="24638" marB="2463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71628970"/>
                  </a:ext>
                </a:extLst>
              </a:tr>
              <a:tr h="1241219">
                <a:tc>
                  <a:txBody>
                    <a:bodyPr/>
                    <a:lstStyle/>
                    <a:p>
                      <a:pPr fontAlgn="t"/>
                      <a:r>
                        <a:rPr lang="en-US" sz="2400" b="1">
                          <a:solidFill>
                            <a:srgbClr val="000000"/>
                          </a:solidFill>
                          <a:effectLst/>
                          <a:latin typeface="ProximaNovaLight"/>
                        </a:rPr>
                        <a:t>Price</a:t>
                      </a:r>
                      <a:endParaRPr lang="en-US" sz="2400">
                        <a:solidFill>
                          <a:srgbClr val="000000"/>
                        </a:solidFill>
                        <a:effectLst/>
                        <a:latin typeface="ProximaNovaLight"/>
                      </a:endParaRPr>
                    </a:p>
                  </a:txBody>
                  <a:tcPr marL="36957" marR="36957" marT="24638" marB="2463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fontAlgn="t"/>
                      <a:r>
                        <a:rPr lang="en-US" sz="2400">
                          <a:solidFill>
                            <a:srgbClr val="000000"/>
                          </a:solidFill>
                          <a:effectLst/>
                          <a:latin typeface="ProximaNovaLight"/>
                        </a:rPr>
                        <a:t>Strategizing around product licensing cost, estimating profit margins, and creating an unbeatable marketing strategy</a:t>
                      </a:r>
                    </a:p>
                  </a:txBody>
                  <a:tcPr marL="36957" marR="36957" marT="24638" marB="2463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fontAlgn="t"/>
                      <a:r>
                        <a:rPr lang="en-US" sz="2400" b="0">
                          <a:solidFill>
                            <a:srgbClr val="000000"/>
                          </a:solidFill>
                          <a:effectLst/>
                          <a:latin typeface="ProximaNovaLight"/>
                        </a:rPr>
                        <a:t>Pricing Strategy</a:t>
                      </a:r>
                    </a:p>
                    <a:p>
                      <a:pPr fontAlgn="t"/>
                      <a:r>
                        <a:rPr lang="en-US" sz="2400" b="0">
                          <a:solidFill>
                            <a:srgbClr val="000000"/>
                          </a:solidFill>
                          <a:effectLst/>
                          <a:latin typeface="ProximaNovaLight"/>
                        </a:rPr>
                        <a:t>Discounting Policies</a:t>
                      </a:r>
                    </a:p>
                    <a:p>
                      <a:pPr fontAlgn="t"/>
                      <a:r>
                        <a:rPr lang="en-US" sz="2400" b="0">
                          <a:solidFill>
                            <a:srgbClr val="000000"/>
                          </a:solidFill>
                          <a:effectLst/>
                          <a:latin typeface="ProximaNovaLight"/>
                        </a:rPr>
                        <a:t>Payment Modes</a:t>
                      </a:r>
                    </a:p>
                  </a:txBody>
                  <a:tcPr marL="36957" marR="36957" marT="24638" marB="2463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74184230"/>
                  </a:ext>
                </a:extLst>
              </a:tr>
              <a:tr h="1841607">
                <a:tc>
                  <a:txBody>
                    <a:bodyPr/>
                    <a:lstStyle/>
                    <a:p>
                      <a:pPr fontAlgn="t"/>
                      <a:r>
                        <a:rPr lang="en-US" sz="2400" b="1">
                          <a:solidFill>
                            <a:srgbClr val="000000"/>
                          </a:solidFill>
                          <a:effectLst/>
                          <a:latin typeface="ProximaNovaLight"/>
                        </a:rPr>
                        <a:t>Promotion</a:t>
                      </a:r>
                      <a:endParaRPr lang="en-US" sz="2400">
                        <a:solidFill>
                          <a:srgbClr val="000000"/>
                        </a:solidFill>
                        <a:effectLst/>
                        <a:latin typeface="ProximaNovaLight"/>
                      </a:endParaRPr>
                    </a:p>
                  </a:txBody>
                  <a:tcPr marL="36957" marR="36957" marT="24638" marB="2463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fontAlgn="t"/>
                      <a:r>
                        <a:rPr lang="en-US" sz="2400">
                          <a:solidFill>
                            <a:srgbClr val="000000"/>
                          </a:solidFill>
                          <a:effectLst/>
                          <a:latin typeface="ProximaNovaLight"/>
                        </a:rPr>
                        <a:t>Distinguishing the new solution from others by highlighting the hero point or unique feature</a:t>
                      </a:r>
                    </a:p>
                  </a:txBody>
                  <a:tcPr marL="36957" marR="36957" marT="24638" marB="2463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fontAlgn="t"/>
                      <a:r>
                        <a:rPr lang="en-US" sz="2400" b="0">
                          <a:solidFill>
                            <a:srgbClr val="000000"/>
                          </a:solidFill>
                          <a:effectLst/>
                          <a:latin typeface="ProximaNovaLight"/>
                        </a:rPr>
                        <a:t>Balancing advertising, marketing, and public relations strategy</a:t>
                      </a:r>
                    </a:p>
                    <a:p>
                      <a:pPr fontAlgn="t"/>
                      <a:r>
                        <a:rPr lang="en-US" sz="2400" b="0">
                          <a:solidFill>
                            <a:srgbClr val="000000"/>
                          </a:solidFill>
                          <a:effectLst/>
                          <a:latin typeface="ProximaNovaLight"/>
                        </a:rPr>
                        <a:t>The mediums to reach out to the target audience</a:t>
                      </a:r>
                    </a:p>
                    <a:p>
                      <a:pPr fontAlgn="t"/>
                      <a:r>
                        <a:rPr lang="en-US" sz="2400" b="0">
                          <a:solidFill>
                            <a:srgbClr val="000000"/>
                          </a:solidFill>
                          <a:effectLst/>
                          <a:latin typeface="ProximaNovaLight"/>
                        </a:rPr>
                        <a:t>Maintaining a fair to-and-fro customer communication frequency limit</a:t>
                      </a:r>
                    </a:p>
                  </a:txBody>
                  <a:tcPr marL="36957" marR="36957" marT="24638" marB="2463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22187272"/>
                  </a:ext>
                </a:extLst>
              </a:tr>
              <a:tr h="941025">
                <a:tc>
                  <a:txBody>
                    <a:bodyPr/>
                    <a:lstStyle/>
                    <a:p>
                      <a:pPr fontAlgn="t"/>
                      <a:r>
                        <a:rPr lang="en-US" sz="2400">
                          <a:solidFill>
                            <a:srgbClr val="000000"/>
                          </a:solidFill>
                          <a:effectLst/>
                          <a:latin typeface="ProximaNovaLight"/>
                        </a:rPr>
                        <a:t>Placement</a:t>
                      </a:r>
                    </a:p>
                  </a:txBody>
                  <a:tcPr marL="36957" marR="36957" marT="24638" marB="2463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fontAlgn="t"/>
                      <a:r>
                        <a:rPr lang="en-US" sz="2400">
                          <a:solidFill>
                            <a:srgbClr val="000000"/>
                          </a:solidFill>
                          <a:effectLst/>
                          <a:latin typeface="ProximaNovaLight"/>
                        </a:rPr>
                        <a:t>Communicating how it solves the key problems of the customer</a:t>
                      </a:r>
                    </a:p>
                  </a:txBody>
                  <a:tcPr marL="36957" marR="36957" marT="24638" marB="2463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fontAlgn="t"/>
                      <a:r>
                        <a:rPr lang="en-US" sz="2400" b="0" dirty="0">
                          <a:solidFill>
                            <a:srgbClr val="000000"/>
                          </a:solidFill>
                          <a:effectLst/>
                          <a:latin typeface="ProximaNovaLight"/>
                        </a:rPr>
                        <a:t>Finalizing product distribution strategies</a:t>
                      </a:r>
                    </a:p>
                    <a:p>
                      <a:pPr fontAlgn="t"/>
                      <a:r>
                        <a:rPr lang="en-US" sz="2400" b="0" dirty="0">
                          <a:solidFill>
                            <a:srgbClr val="000000"/>
                          </a:solidFill>
                          <a:effectLst/>
                          <a:latin typeface="ProximaNovaLight"/>
                        </a:rPr>
                        <a:t>Defining the product’s scope, i.e., local vs Global</a:t>
                      </a:r>
                    </a:p>
                  </a:txBody>
                  <a:tcPr marL="36957" marR="36957" marT="24638" marB="2463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04480929"/>
                  </a:ext>
                </a:extLst>
              </a:tr>
            </a:tbl>
          </a:graphicData>
        </a:graphic>
      </p:graphicFrame>
      <p:sp>
        <p:nvSpPr>
          <p:cNvPr id="10" name="TextBox 9">
            <a:extLst>
              <a:ext uri="{FF2B5EF4-FFF2-40B4-BE49-F238E27FC236}">
                <a16:creationId xmlns:a16="http://schemas.microsoft.com/office/drawing/2014/main" id="{5528D4A6-2131-4413-8406-AAA00B81F230}"/>
              </a:ext>
            </a:extLst>
          </p:cNvPr>
          <p:cNvSpPr txBox="1"/>
          <p:nvPr/>
        </p:nvSpPr>
        <p:spPr>
          <a:xfrm>
            <a:off x="3627203" y="6521571"/>
            <a:ext cx="6966036" cy="307777"/>
          </a:xfrm>
          <a:prstGeom prst="rect">
            <a:avLst/>
          </a:prstGeom>
          <a:solidFill>
            <a:schemeClr val="accent2"/>
          </a:solidFill>
        </p:spPr>
        <p:txBody>
          <a:bodyPr wrap="square">
            <a:spAutoFit/>
          </a:bodyPr>
          <a:lstStyle/>
          <a:p>
            <a:r>
              <a:rPr lang="en-US" dirty="0"/>
              <a:t>https://www.netsolutions.com/insights/everything-about-new-product-development/</a:t>
            </a:r>
          </a:p>
        </p:txBody>
      </p:sp>
    </p:spTree>
    <p:extLst>
      <p:ext uri="{BB962C8B-B14F-4D97-AF65-F5344CB8AC3E}">
        <p14:creationId xmlns:p14="http://schemas.microsoft.com/office/powerpoint/2010/main" val="1881442093"/>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90DAA49-4445-47D3-8D3C-7FA2798AB42D}"/>
              </a:ext>
            </a:extLst>
          </p:cNvPr>
          <p:cNvPicPr>
            <a:picLocks noChangeAspect="1"/>
          </p:cNvPicPr>
          <p:nvPr/>
        </p:nvPicPr>
        <p:blipFill>
          <a:blip r:embed="rId2"/>
          <a:stretch>
            <a:fillRect/>
          </a:stretch>
        </p:blipFill>
        <p:spPr>
          <a:xfrm>
            <a:off x="1524001" y="259162"/>
            <a:ext cx="5706271" cy="3715268"/>
          </a:xfrm>
          <a:prstGeom prst="rect">
            <a:avLst/>
          </a:prstGeom>
        </p:spPr>
      </p:pic>
      <p:sp>
        <p:nvSpPr>
          <p:cNvPr id="7" name="TextBox 6">
            <a:extLst>
              <a:ext uri="{FF2B5EF4-FFF2-40B4-BE49-F238E27FC236}">
                <a16:creationId xmlns:a16="http://schemas.microsoft.com/office/drawing/2014/main" id="{47180CFE-1CC7-42E1-94BA-4A17776C36AC}"/>
              </a:ext>
            </a:extLst>
          </p:cNvPr>
          <p:cNvSpPr txBox="1"/>
          <p:nvPr/>
        </p:nvSpPr>
        <p:spPr>
          <a:xfrm>
            <a:off x="1524001" y="4191368"/>
            <a:ext cx="8893629" cy="928075"/>
          </a:xfrm>
          <a:prstGeom prst="rect">
            <a:avLst/>
          </a:prstGeom>
          <a:noFill/>
        </p:spPr>
        <p:txBody>
          <a:bodyPr wrap="square">
            <a:spAutoFit/>
          </a:bodyPr>
          <a:lstStyle/>
          <a:p>
            <a:pPr>
              <a:lnSpc>
                <a:spcPct val="107000"/>
              </a:lnSpc>
              <a:spcAft>
                <a:spcPts val="800"/>
              </a:spcAft>
            </a:pPr>
            <a:r>
              <a:rPr lang="en-US" sz="2400" b="1" i="1" dirty="0">
                <a:latin typeface="BerkeleyStd-Bold"/>
                <a:ea typeface="DengXian" panose="02010600030101010101" pitchFamily="2" charset="-122"/>
                <a:cs typeface="BerkeleyStd-Bold"/>
              </a:rPr>
              <a:t>Marketing Analytics: Data-Driven Techniques with Microsoft</a:t>
            </a:r>
            <a:r>
              <a:rPr lang="en-US" sz="1000" b="1" i="1" dirty="0">
                <a:latin typeface="BerkeleyStd-Bold"/>
                <a:ea typeface="DengXian" panose="02010600030101010101" pitchFamily="2" charset="-122"/>
                <a:cs typeface="BerkeleyStd-Bold"/>
              </a:rPr>
              <a:t>® </a:t>
            </a:r>
            <a:r>
              <a:rPr lang="en-US" sz="2400" b="1" i="1" dirty="0">
                <a:latin typeface="BerkeleyStd-Bold"/>
                <a:ea typeface="DengXian" panose="02010600030101010101" pitchFamily="2" charset="-122"/>
                <a:cs typeface="BerkeleyStd-Bold"/>
              </a:rPr>
              <a:t>Excel</a:t>
            </a:r>
            <a:r>
              <a:rPr lang="en-US" b="1" dirty="0">
                <a:latin typeface="BerkeleyStd-Bold"/>
                <a:ea typeface="DengXian" panose="02010600030101010101" pitchFamily="2" charset="-122"/>
                <a:cs typeface="BerkeleyStd-Bold"/>
              </a:rPr>
              <a:t>, </a:t>
            </a:r>
            <a:r>
              <a:rPr lang="en-US" sz="2800" b="1" dirty="0">
                <a:latin typeface="BerkeleyStd-Bold"/>
                <a:ea typeface="DengXian" panose="02010600030101010101" pitchFamily="2" charset="-122"/>
                <a:cs typeface="BerkeleyStd-Bold"/>
              </a:rPr>
              <a:t>Chapter 16-18 </a:t>
            </a:r>
            <a:endParaRPr lang="en-US" sz="3200" dirty="0">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194220744"/>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1793884-9BA8-4E8B-9887-48D2EA603A54}"/>
              </a:ext>
            </a:extLst>
          </p:cNvPr>
          <p:cNvSpPr>
            <a:spLocks noGrp="1"/>
          </p:cNvSpPr>
          <p:nvPr>
            <p:ph type="title"/>
          </p:nvPr>
        </p:nvSpPr>
        <p:spPr>
          <a:xfrm>
            <a:off x="0" y="1"/>
            <a:ext cx="11988800" cy="469900"/>
          </a:xfrm>
        </p:spPr>
        <p:txBody>
          <a:bodyPr/>
          <a:lstStyle/>
          <a:p>
            <a:pPr algn="l"/>
            <a:r>
              <a:rPr lang="en-US" b="1" i="0" dirty="0">
                <a:solidFill>
                  <a:srgbClr val="444444"/>
                </a:solidFill>
                <a:effectLst/>
                <a:latin typeface="ProximaNova"/>
              </a:rPr>
              <a:t>New Product/Services Process</a:t>
            </a:r>
            <a:endParaRPr lang="en-US" dirty="0"/>
          </a:p>
        </p:txBody>
      </p:sp>
      <p:sp>
        <p:nvSpPr>
          <p:cNvPr id="11" name="Content Placeholder 2">
            <a:extLst>
              <a:ext uri="{FF2B5EF4-FFF2-40B4-BE49-F238E27FC236}">
                <a16:creationId xmlns:a16="http://schemas.microsoft.com/office/drawing/2014/main" id="{8077DA60-4272-44FD-A288-E127D007A0E6}"/>
              </a:ext>
            </a:extLst>
          </p:cNvPr>
          <p:cNvSpPr>
            <a:spLocks noGrp="1"/>
          </p:cNvSpPr>
          <p:nvPr>
            <p:ph idx="1"/>
          </p:nvPr>
        </p:nvSpPr>
        <p:spPr>
          <a:xfrm>
            <a:off x="304800" y="685800"/>
            <a:ext cx="11480800" cy="5486400"/>
          </a:xfrm>
        </p:spPr>
        <p:txBody>
          <a:bodyPr/>
          <a:lstStyle/>
          <a:p>
            <a:r>
              <a:rPr lang="en-US" dirty="0">
                <a:hlinkClick r:id="rId3"/>
              </a:rPr>
              <a:t>LINK</a:t>
            </a:r>
            <a:r>
              <a:rPr lang="en-US" dirty="0"/>
              <a:t> </a:t>
            </a:r>
            <a:r>
              <a:rPr lang="en-US" dirty="0">
                <a:sym typeface="Wingdings" panose="05000000000000000000" pitchFamily="2" charset="2"/>
              </a:rPr>
              <a:t></a:t>
            </a:r>
            <a:endParaRPr lang="en-US" dirty="0"/>
          </a:p>
        </p:txBody>
      </p:sp>
      <p:sp>
        <p:nvSpPr>
          <p:cNvPr id="10" name="TextBox 9">
            <a:extLst>
              <a:ext uri="{FF2B5EF4-FFF2-40B4-BE49-F238E27FC236}">
                <a16:creationId xmlns:a16="http://schemas.microsoft.com/office/drawing/2014/main" id="{5528D4A6-2131-4413-8406-AAA00B81F230}"/>
              </a:ext>
            </a:extLst>
          </p:cNvPr>
          <p:cNvSpPr txBox="1"/>
          <p:nvPr/>
        </p:nvSpPr>
        <p:spPr>
          <a:xfrm>
            <a:off x="1349828" y="6172200"/>
            <a:ext cx="10537371" cy="307777"/>
          </a:xfrm>
          <a:prstGeom prst="rect">
            <a:avLst/>
          </a:prstGeom>
          <a:noFill/>
        </p:spPr>
        <p:txBody>
          <a:bodyPr wrap="square">
            <a:spAutoFit/>
          </a:bodyPr>
          <a:lstStyle/>
          <a:p>
            <a:r>
              <a:rPr lang="en-US" dirty="0"/>
              <a:t>https://www.netsolutions.com/insights/everything-about-new-product-development/</a:t>
            </a:r>
          </a:p>
        </p:txBody>
      </p:sp>
      <p:pic>
        <p:nvPicPr>
          <p:cNvPr id="3076" name="Picture 4" descr="7 stages of new product development">
            <a:extLst>
              <a:ext uri="{FF2B5EF4-FFF2-40B4-BE49-F238E27FC236}">
                <a16:creationId xmlns:a16="http://schemas.microsoft.com/office/drawing/2014/main" id="{0B9AA2C9-F265-49FD-94E8-E0E6BB5B58E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598" t="16622" r="2040" b="18758"/>
          <a:stretch/>
        </p:blipFill>
        <p:spPr bwMode="auto">
          <a:xfrm>
            <a:off x="-101600" y="2522603"/>
            <a:ext cx="11229675" cy="441734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NEW PRODUCT DEVELOPMENT PROCESS">
            <a:extLst>
              <a:ext uri="{FF2B5EF4-FFF2-40B4-BE49-F238E27FC236}">
                <a16:creationId xmlns:a16="http://schemas.microsoft.com/office/drawing/2014/main" id="{A49516AC-E86B-4A25-BBDA-80275F20C42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223" t="5838" r="5377" b="4455"/>
          <a:stretch/>
        </p:blipFill>
        <p:spPr bwMode="auto">
          <a:xfrm>
            <a:off x="7606427" y="99360"/>
            <a:ext cx="4636373" cy="348922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44FA487-14BB-4C46-A472-F865385AB507}"/>
              </a:ext>
            </a:extLst>
          </p:cNvPr>
          <p:cNvSpPr txBox="1"/>
          <p:nvPr/>
        </p:nvSpPr>
        <p:spPr>
          <a:xfrm>
            <a:off x="7884543" y="3649514"/>
            <a:ext cx="1621766" cy="646331"/>
          </a:xfrm>
          <a:prstGeom prst="rect">
            <a:avLst/>
          </a:prstGeom>
          <a:noFill/>
        </p:spPr>
        <p:txBody>
          <a:bodyPr wrap="square" rtlCol="0">
            <a:spAutoFit/>
          </a:bodyPr>
          <a:lstStyle/>
          <a:p>
            <a:r>
              <a:rPr lang="en-US" sz="1800" dirty="0"/>
              <a:t>Market Testing</a:t>
            </a:r>
          </a:p>
        </p:txBody>
      </p:sp>
    </p:spTree>
    <p:extLst>
      <p:ext uri="{BB962C8B-B14F-4D97-AF65-F5344CB8AC3E}">
        <p14:creationId xmlns:p14="http://schemas.microsoft.com/office/powerpoint/2010/main" val="16541745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6"/>
                                        </p:tgtEl>
                                        <p:attrNameLst>
                                          <p:attrName>style.visibility</p:attrName>
                                        </p:attrNameLst>
                                      </p:cBhvr>
                                      <p:to>
                                        <p:strVal val="visible"/>
                                      </p:to>
                                    </p:set>
                                    <p:anim calcmode="lin" valueType="num">
                                      <p:cBhvr additive="base">
                                        <p:cTn id="11" dur="500" fill="hold"/>
                                        <p:tgtEl>
                                          <p:spTgt spid="3076"/>
                                        </p:tgtEl>
                                        <p:attrNameLst>
                                          <p:attrName>ppt_x</p:attrName>
                                        </p:attrNameLst>
                                      </p:cBhvr>
                                      <p:tavLst>
                                        <p:tav tm="0">
                                          <p:val>
                                            <p:strVal val="#ppt_x"/>
                                          </p:val>
                                        </p:tav>
                                        <p:tav tm="100000">
                                          <p:val>
                                            <p:strVal val="#ppt_x"/>
                                          </p:val>
                                        </p:tav>
                                      </p:tavLst>
                                    </p:anim>
                                    <p:anim calcmode="lin" valueType="num">
                                      <p:cBhvr additive="base">
                                        <p:cTn id="12"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8C4AD7-33AE-46FF-AB8B-E8E449528F5A}"/>
              </a:ext>
            </a:extLst>
          </p:cNvPr>
          <p:cNvSpPr>
            <a:spLocks noGrp="1"/>
          </p:cNvSpPr>
          <p:nvPr>
            <p:ph type="title"/>
          </p:nvPr>
        </p:nvSpPr>
        <p:spPr/>
        <p:txBody>
          <a:bodyPr/>
          <a:lstStyle/>
          <a:p>
            <a:r>
              <a:rPr lang="en-US" dirty="0"/>
              <a:t>Resources</a:t>
            </a:r>
          </a:p>
        </p:txBody>
      </p:sp>
      <p:sp>
        <p:nvSpPr>
          <p:cNvPr id="7" name="Content Placeholder 6">
            <a:extLst>
              <a:ext uri="{FF2B5EF4-FFF2-40B4-BE49-F238E27FC236}">
                <a16:creationId xmlns:a16="http://schemas.microsoft.com/office/drawing/2014/main" id="{79091C2E-EFD5-4101-AC6F-7EEBB613B33C}"/>
              </a:ext>
            </a:extLst>
          </p:cNvPr>
          <p:cNvSpPr>
            <a:spLocks noGrp="1"/>
          </p:cNvSpPr>
          <p:nvPr>
            <p:ph idx="1"/>
          </p:nvPr>
        </p:nvSpPr>
        <p:spPr/>
        <p:txBody>
          <a:bodyPr/>
          <a:lstStyle/>
          <a:p>
            <a:r>
              <a:rPr lang="en-US" sz="3200" dirty="0">
                <a:hlinkClick r:id="rId2"/>
              </a:rPr>
              <a:t>Conjoint Analysis in 2 minutes </a:t>
            </a:r>
            <a:r>
              <a:rPr lang="en-US" sz="3200" dirty="0">
                <a:hlinkClick r:id="rId3"/>
              </a:rPr>
              <a:t>–</a:t>
            </a:r>
            <a:r>
              <a:rPr lang="en-US" sz="3200" dirty="0">
                <a:hlinkClick r:id="rId2"/>
              </a:rPr>
              <a:t> YouTube</a:t>
            </a:r>
            <a:r>
              <a:rPr lang="en-US" sz="3200" dirty="0"/>
              <a:t> </a:t>
            </a:r>
            <a:endParaRPr lang="en-US" sz="3200" dirty="0">
              <a:hlinkClick r:id="rId3"/>
            </a:endParaRPr>
          </a:p>
          <a:p>
            <a:r>
              <a:rPr lang="en-US" sz="3200" dirty="0">
                <a:hlinkClick r:id="rId3"/>
              </a:rPr>
              <a:t>https://en.wikipedia.org/wiki/New_product_development</a:t>
            </a:r>
            <a:endParaRPr lang="en-US" sz="3200" dirty="0"/>
          </a:p>
          <a:p>
            <a:r>
              <a:rPr lang="en-US" sz="3200" dirty="0">
                <a:hlinkClick r:id="rId4"/>
              </a:rPr>
              <a:t>What Can Conjoint Analysis Do for You? </a:t>
            </a:r>
            <a:r>
              <a:rPr lang="en-US" sz="3200" dirty="0">
                <a:hlinkClick r:id="rId5"/>
              </a:rPr>
              <a:t>–</a:t>
            </a:r>
            <a:r>
              <a:rPr lang="en-US" sz="3200" dirty="0">
                <a:hlinkClick r:id="rId4"/>
              </a:rPr>
              <a:t> YouTube</a:t>
            </a:r>
            <a:endParaRPr lang="en-US" sz="3200" dirty="0"/>
          </a:p>
          <a:p>
            <a:r>
              <a:rPr lang="en-US" sz="3200" dirty="0">
                <a:hlinkClick r:id="rId5"/>
              </a:rPr>
              <a:t>Conjoint Analysis 101: with example for New Product Development (September 2021) – YouTube</a:t>
            </a:r>
            <a:r>
              <a:rPr lang="en-US" sz="3200" dirty="0"/>
              <a:t> </a:t>
            </a:r>
          </a:p>
          <a:p>
            <a:r>
              <a:rPr lang="en-US" sz="3200" dirty="0">
                <a:hlinkClick r:id="rId6"/>
              </a:rPr>
              <a:t>http://www.Conjoint.lt</a:t>
            </a:r>
            <a:endParaRPr lang="en-US" sz="3200" dirty="0"/>
          </a:p>
        </p:txBody>
      </p:sp>
    </p:spTree>
    <p:extLst>
      <p:ext uri="{BB962C8B-B14F-4D97-AF65-F5344CB8AC3E}">
        <p14:creationId xmlns:p14="http://schemas.microsoft.com/office/powerpoint/2010/main" val="844453064"/>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1793884-9BA8-4E8B-9887-48D2EA603A54}"/>
              </a:ext>
            </a:extLst>
          </p:cNvPr>
          <p:cNvSpPr>
            <a:spLocks noGrp="1"/>
          </p:cNvSpPr>
          <p:nvPr>
            <p:ph type="title"/>
          </p:nvPr>
        </p:nvSpPr>
        <p:spPr>
          <a:xfrm>
            <a:off x="0" y="1"/>
            <a:ext cx="11988800" cy="469900"/>
          </a:xfrm>
        </p:spPr>
        <p:txBody>
          <a:bodyPr/>
          <a:lstStyle/>
          <a:p>
            <a:r>
              <a:rPr lang="en-US" b="1" i="0" dirty="0">
                <a:solidFill>
                  <a:srgbClr val="444444"/>
                </a:solidFill>
                <a:effectLst/>
                <a:latin typeface="ProximaNova"/>
              </a:rPr>
              <a:t>4U to Qualify Problems that New Product/Services Try to Solve</a:t>
            </a:r>
            <a:endParaRPr lang="en-US" dirty="0"/>
          </a:p>
        </p:txBody>
      </p:sp>
      <p:sp>
        <p:nvSpPr>
          <p:cNvPr id="11" name="Content Placeholder 2">
            <a:extLst>
              <a:ext uri="{FF2B5EF4-FFF2-40B4-BE49-F238E27FC236}">
                <a16:creationId xmlns:a16="http://schemas.microsoft.com/office/drawing/2014/main" id="{8077DA60-4272-44FD-A288-E127D007A0E6}"/>
              </a:ext>
            </a:extLst>
          </p:cNvPr>
          <p:cNvSpPr>
            <a:spLocks noGrp="1"/>
          </p:cNvSpPr>
          <p:nvPr>
            <p:ph idx="1"/>
          </p:nvPr>
        </p:nvSpPr>
        <p:spPr>
          <a:xfrm>
            <a:off x="304800" y="685800"/>
            <a:ext cx="11480800" cy="5486400"/>
          </a:xfrm>
        </p:spPr>
        <p:txBody>
          <a:bodyPr/>
          <a:lstStyle/>
          <a:p>
            <a:endParaRPr lang="en-US"/>
          </a:p>
        </p:txBody>
      </p:sp>
      <p:pic>
        <p:nvPicPr>
          <p:cNvPr id="3074" name="Picture 2" descr="4u approach for finding customer problems | new product development process">
            <a:extLst>
              <a:ext uri="{FF2B5EF4-FFF2-40B4-BE49-F238E27FC236}">
                <a16:creationId xmlns:a16="http://schemas.microsoft.com/office/drawing/2014/main" id="{B8ACC729-02D8-47DA-9A8F-4BCAE81635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677" y="929926"/>
            <a:ext cx="10517410" cy="52337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5528D4A6-2131-4413-8406-AAA00B81F230}"/>
              </a:ext>
            </a:extLst>
          </p:cNvPr>
          <p:cNvSpPr txBox="1"/>
          <p:nvPr/>
        </p:nvSpPr>
        <p:spPr>
          <a:xfrm>
            <a:off x="1349828" y="6172200"/>
            <a:ext cx="10537371" cy="307777"/>
          </a:xfrm>
          <a:prstGeom prst="rect">
            <a:avLst/>
          </a:prstGeom>
          <a:noFill/>
        </p:spPr>
        <p:txBody>
          <a:bodyPr wrap="square">
            <a:spAutoFit/>
          </a:bodyPr>
          <a:lstStyle/>
          <a:p>
            <a:r>
              <a:rPr lang="en-US" dirty="0"/>
              <a:t>https://www.netsolutions.com/insights/everything-about-new-product-development/</a:t>
            </a:r>
          </a:p>
        </p:txBody>
      </p:sp>
    </p:spTree>
    <p:extLst>
      <p:ext uri="{BB962C8B-B14F-4D97-AF65-F5344CB8AC3E}">
        <p14:creationId xmlns:p14="http://schemas.microsoft.com/office/powerpoint/2010/main" val="4029485803"/>
      </p:ext>
    </p:extLst>
  </p:cSld>
  <p:clrMapOvr>
    <a:masterClrMapping/>
  </p:clrMapOvr>
  <p:transition/>
</p:sld>
</file>

<file path=ppt/theme/theme1.xml><?xml version="1.0" encoding="utf-8"?>
<a:theme xmlns:a="http://schemas.openxmlformats.org/drawingml/2006/main" name="VBNET">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2602FC"/>
      </a:hlink>
      <a:folHlink>
        <a:srgbClr val="CECECE"/>
      </a:folHlink>
    </a:clrScheme>
    <a:fontScheme name="VBN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hlink"/>
        </a:solidFill>
        <a:ln w="28575" cap="flat" cmpd="sng" algn="ctr">
          <a:solidFill>
            <a:schemeClr val="tx1"/>
          </a:solidFill>
          <a:prstDash val="solid"/>
          <a:miter lim="800000"/>
          <a:headEnd type="oval" w="lg" len="lg"/>
          <a:tailEnd type="triangle" w="lg" len="lg"/>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TW" altLang="en-US" sz="2000" b="1" i="0" u="none" strike="noStrike" cap="none" normalizeH="0" baseline="0" smtClean="0">
            <a:ln>
              <a:noFill/>
            </a:ln>
            <a:solidFill>
              <a:schemeClr val="tx1"/>
            </a:solidFill>
            <a:effectLst/>
            <a:latin typeface="Arial" pitchFamily="34" charset="0"/>
            <a:ea typeface="新細明體" pitchFamily="18" charset="-120"/>
          </a:defRPr>
        </a:defPPr>
      </a:lstStyle>
    </a:spDef>
    <a:lnDef>
      <a:spPr bwMode="auto">
        <a:xfrm>
          <a:off x="0" y="0"/>
          <a:ext cx="1" cy="1"/>
        </a:xfrm>
        <a:custGeom>
          <a:avLst/>
          <a:gdLst/>
          <a:ahLst/>
          <a:cxnLst/>
          <a:rect l="0" t="0" r="0" b="0"/>
          <a:pathLst/>
        </a:custGeom>
        <a:solidFill>
          <a:schemeClr val="hlink"/>
        </a:solidFill>
        <a:ln w="28575" cap="flat" cmpd="sng" algn="ctr">
          <a:solidFill>
            <a:schemeClr val="tx1"/>
          </a:solidFill>
          <a:prstDash val="solid"/>
          <a:miter lim="800000"/>
          <a:headEnd type="oval" w="lg" len="lg"/>
          <a:tailEnd type="triangle" w="lg" len="lg"/>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TW" altLang="en-US" sz="2000" b="1" i="0" u="none" strike="noStrike" cap="none" normalizeH="0" baseline="0" smtClean="0">
            <a:ln>
              <a:noFill/>
            </a:ln>
            <a:solidFill>
              <a:schemeClr val="tx1"/>
            </a:solidFill>
            <a:effectLst/>
            <a:latin typeface="Arial" pitchFamily="34" charset="0"/>
            <a:ea typeface="新細明體" pitchFamily="18" charset="-120"/>
          </a:defRPr>
        </a:defPPr>
      </a:lstStyle>
    </a:lnDef>
  </a:objectDefaults>
  <a:extraClrSchemeLst>
    <a:extraClrScheme>
      <a:clrScheme name="VBNE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VBNE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VBNE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VBNE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VBNE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VBNE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VBNE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01_Data Analysis with Python-Short-Minder</Template>
  <TotalTime>3974</TotalTime>
  <Words>9978</Words>
  <Application>Microsoft Office PowerPoint</Application>
  <PresentationFormat>Widescreen</PresentationFormat>
  <Paragraphs>1606</Paragraphs>
  <Slides>92</Slides>
  <Notes>66</Notes>
  <HiddenSlides>0</HiddenSlides>
  <MMClips>0</MMClips>
  <ScaleCrop>false</ScaleCrop>
  <HeadingPairs>
    <vt:vector size="8" baseType="variant">
      <vt:variant>
        <vt:lpstr>Fonts Used</vt:lpstr>
      </vt:variant>
      <vt:variant>
        <vt:i4>19</vt:i4>
      </vt:variant>
      <vt:variant>
        <vt:lpstr>Theme</vt:lpstr>
      </vt:variant>
      <vt:variant>
        <vt:i4>1</vt:i4>
      </vt:variant>
      <vt:variant>
        <vt:lpstr>Embedded OLE Servers</vt:lpstr>
      </vt:variant>
      <vt:variant>
        <vt:i4>1</vt:i4>
      </vt:variant>
      <vt:variant>
        <vt:lpstr>Slide Titles</vt:lpstr>
      </vt:variant>
      <vt:variant>
        <vt:i4>92</vt:i4>
      </vt:variant>
    </vt:vector>
  </HeadingPairs>
  <TitlesOfParts>
    <vt:vector size="113" baseType="lpstr">
      <vt:lpstr>BerkeleyStd-Bold</vt:lpstr>
      <vt:lpstr>DFKai-SB</vt:lpstr>
      <vt:lpstr>DFKai-SB</vt:lpstr>
      <vt:lpstr>FranklinGothic-BookItalic</vt:lpstr>
      <vt:lpstr>hurme_no2-webfont</vt:lpstr>
      <vt:lpstr>微軟正黑體</vt:lpstr>
      <vt:lpstr>ProximaNova</vt:lpstr>
      <vt:lpstr>ProximaNovaLight</vt:lpstr>
      <vt:lpstr>ProximaNovaSemibold</vt:lpstr>
      <vt:lpstr>var(--h1_typography-font-family)</vt:lpstr>
      <vt:lpstr>Arial</vt:lpstr>
      <vt:lpstr>Arial</vt:lpstr>
      <vt:lpstr>Calibri</vt:lpstr>
      <vt:lpstr>Cambria Math</vt:lpstr>
      <vt:lpstr>Open Sans</vt:lpstr>
      <vt:lpstr>Segoe UI</vt:lpstr>
      <vt:lpstr>Symbol</vt:lpstr>
      <vt:lpstr>Times New Roman</vt:lpstr>
      <vt:lpstr>Wingdings</vt:lpstr>
      <vt:lpstr>VBNET</vt:lpstr>
      <vt:lpstr>Equation</vt:lpstr>
      <vt:lpstr>Design of New Products Through  Conjoint Analysis</vt:lpstr>
      <vt:lpstr>Case Studies:　Conjoint &amp; Segmentation</vt:lpstr>
      <vt:lpstr>The various stages and decisions involved in the new product development process</vt:lpstr>
      <vt:lpstr>Stage-Gate Model for NPD</vt:lpstr>
      <vt:lpstr>GE/McKinsey portfolio designed to Evaluate New Product Ideas</vt:lpstr>
      <vt:lpstr>GE McKinsey Matrix Portfolio Analysis Tool</vt:lpstr>
      <vt:lpstr>Value of Good Design</vt:lpstr>
      <vt:lpstr>Impact of Product Superiority on Product Success</vt:lpstr>
      <vt:lpstr>Impact of Early Product Definition on Product Success</vt:lpstr>
      <vt:lpstr>Impact of Market Attractiveness on Product Success</vt:lpstr>
      <vt:lpstr>Resources Allocated at Each Stage of NPD</vt:lpstr>
      <vt:lpstr>想像力創造力</vt:lpstr>
      <vt:lpstr>Where Do Innovative Ideas Come From?</vt:lpstr>
      <vt:lpstr> 觸類旁通</vt:lpstr>
      <vt:lpstr>物相雜，故曰文 Making Novel Combinations</vt:lpstr>
      <vt:lpstr>PowerPoint Presentation</vt:lpstr>
      <vt:lpstr>Conjoint Analysis 联合分析 (組合分析) (“Considered jointly”) </vt:lpstr>
      <vt:lpstr>联合分析与新产品开发</vt:lpstr>
      <vt:lpstr>What is Conjoint Analysis?</vt:lpstr>
      <vt:lpstr>联合分析与新产品开发</vt:lpstr>
      <vt:lpstr>联合分析</vt:lpstr>
      <vt:lpstr>在联合分析的过程中,还需要注意几个方面</vt:lpstr>
      <vt:lpstr>The Value of Conjoint Analysis: New Product Design for Market Success</vt:lpstr>
      <vt:lpstr>What Does Conjoint Analysis Do? (Measure Importance by Assessing Preferences)</vt:lpstr>
      <vt:lpstr>Managerial issues</vt:lpstr>
      <vt:lpstr>Example of Attributes &amp; Levels (Options)</vt:lpstr>
      <vt:lpstr>Conjoint Analysis</vt:lpstr>
      <vt:lpstr>Example of of Selecting Attributes &amp; Levels Mass Customization</vt:lpstr>
      <vt:lpstr>Conjoint Analysis</vt:lpstr>
      <vt:lpstr>Conjoint Analysis</vt:lpstr>
      <vt:lpstr>Products, Product Attributes, and Attribute Levels</vt:lpstr>
      <vt:lpstr>Products, product attributes, and attribute levels</vt:lpstr>
      <vt:lpstr>Products are bundles of attribute levels</vt:lpstr>
      <vt:lpstr>Preference partworths</vt:lpstr>
      <vt:lpstr>From Preference Partworths to Product Preferences</vt:lpstr>
      <vt:lpstr>Comments</vt:lpstr>
      <vt:lpstr>Preference Partworth Estimation</vt:lpstr>
      <vt:lpstr>Preference Partworth Estimation Steps 1 &amp; 2 - Profile Generation and Rating</vt:lpstr>
      <vt:lpstr>Preference Partworth Estimation</vt:lpstr>
      <vt:lpstr>Preference partworth estimation Steps 3 – regression analysis</vt:lpstr>
      <vt:lpstr>Preference Partworth Estimation  Steps 3 – regression analysis</vt:lpstr>
      <vt:lpstr>Preference partworth estimation Steps 3 – regression analysis</vt:lpstr>
      <vt:lpstr>Comments</vt:lpstr>
      <vt:lpstr>PowerPoint Presentation</vt:lpstr>
      <vt:lpstr>PowerPoint Presentation</vt:lpstr>
      <vt:lpstr>From preferences to choices</vt:lpstr>
      <vt:lpstr>From preferences to choices</vt:lpstr>
      <vt:lpstr>Running simulations</vt:lpstr>
      <vt:lpstr>Simulation: example #1</vt:lpstr>
      <vt:lpstr>Simulation: example #1</vt:lpstr>
      <vt:lpstr>Simulation: example #2</vt:lpstr>
      <vt:lpstr>Simulation: example #2</vt:lpstr>
      <vt:lpstr>Running a conjoint study</vt:lpstr>
      <vt:lpstr>Stage 1: Design the conjoint study</vt:lpstr>
      <vt:lpstr>Stage 2: Collect data and estimate preferences</vt:lpstr>
      <vt:lpstr>Stage 3: Exploit the results</vt:lpstr>
      <vt:lpstr>Other Issues That Can Be Addressed</vt:lpstr>
      <vt:lpstr>Kirin Case Issues Explored Enginius</vt:lpstr>
      <vt:lpstr>Example of Adjustments for Awareness and Availability</vt:lpstr>
      <vt:lpstr>Draw/Cannibalization</vt:lpstr>
      <vt:lpstr>Situations Where Conjoint Analysis Might Be Valuable</vt:lpstr>
      <vt:lpstr>Summary: Utility of Conjoint Analysis</vt:lpstr>
      <vt:lpstr>PowerPoint Presentation</vt:lpstr>
      <vt:lpstr>Choice-Based Conjoint Question</vt:lpstr>
      <vt:lpstr>Conjoint Enhancements</vt:lpstr>
      <vt:lpstr>Other Aspects to Consider</vt:lpstr>
      <vt:lpstr>Measuring Importance of Attributes</vt:lpstr>
      <vt:lpstr>Measuring Importance of Attributes</vt:lpstr>
      <vt:lpstr>Measuring Importance By Measuring Utility</vt:lpstr>
      <vt:lpstr>Preference for Matt Damon Musical?</vt:lpstr>
      <vt:lpstr>Simple Example of Conjoint Analysis</vt:lpstr>
      <vt:lpstr>Simple Example of Conjoint Analysis</vt:lpstr>
      <vt:lpstr>How to Use in Design/Tradeoff Evaluation</vt:lpstr>
      <vt:lpstr>Conjoint Study Process</vt:lpstr>
      <vt:lpstr>Designing a Frozen Pizza</vt:lpstr>
      <vt:lpstr>Designing a Frozen Pizza Example: Paired Comparison Data</vt:lpstr>
      <vt:lpstr>Designing a Frozen Pizza: Example Ratings Data</vt:lpstr>
      <vt:lpstr>Conjoint Utility Computations</vt:lpstr>
      <vt:lpstr>Part-Worth Computation: (Designing a Frozen Pizza)</vt:lpstr>
      <vt:lpstr>Market Share and Revenue Share Forecasts</vt:lpstr>
      <vt:lpstr>Maximum Utility Rule (Example)</vt:lpstr>
      <vt:lpstr>Other Choice Rules</vt:lpstr>
      <vt:lpstr>Market Share Computation  (Designing a Frozen Pizza)</vt:lpstr>
      <vt:lpstr>Market Share Computation  (Designing a Frozen Pizza)</vt:lpstr>
      <vt:lpstr>Identifying Segments Based on Conjoint Part Worths</vt:lpstr>
      <vt:lpstr>PowerPoint Presentation</vt:lpstr>
      <vt:lpstr>Conjoint Analysis Process</vt:lpstr>
      <vt:lpstr>Market Strategy/Business Analysis for New Product/Services  </vt:lpstr>
      <vt:lpstr>PowerPoint Presentation</vt:lpstr>
      <vt:lpstr>New Product/Services Process</vt:lpstr>
      <vt:lpstr>Resources</vt:lpstr>
      <vt:lpstr>4U to Qualify Problems that New Product/Services Try to Solve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Jishat</dc:creator>
  <cp:lastModifiedBy>Chen, Minder</cp:lastModifiedBy>
  <cp:revision>210</cp:revision>
  <dcterms:created xsi:type="dcterms:W3CDTF">2018-10-03T19:21:45Z</dcterms:created>
  <dcterms:modified xsi:type="dcterms:W3CDTF">2022-03-29T21:03:01Z</dcterms:modified>
</cp:coreProperties>
</file>