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 id="2147483690" r:id="rId2"/>
  </p:sldMasterIdLst>
  <p:notesMasterIdLst>
    <p:notesMasterId r:id="rId43"/>
  </p:notesMasterIdLst>
  <p:handoutMasterIdLst>
    <p:handoutMasterId r:id="rId44"/>
  </p:handoutMasterIdLst>
  <p:sldIdLst>
    <p:sldId id="256" r:id="rId3"/>
    <p:sldId id="475" r:id="rId4"/>
    <p:sldId id="497" r:id="rId5"/>
    <p:sldId id="1329" r:id="rId6"/>
    <p:sldId id="474" r:id="rId7"/>
    <p:sldId id="456" r:id="rId8"/>
    <p:sldId id="431" r:id="rId9"/>
    <p:sldId id="457" r:id="rId10"/>
    <p:sldId id="496" r:id="rId11"/>
    <p:sldId id="460" r:id="rId12"/>
    <p:sldId id="459" r:id="rId13"/>
    <p:sldId id="461" r:id="rId14"/>
    <p:sldId id="471" r:id="rId15"/>
    <p:sldId id="462" r:id="rId16"/>
    <p:sldId id="470" r:id="rId17"/>
    <p:sldId id="500" r:id="rId18"/>
    <p:sldId id="467" r:id="rId19"/>
    <p:sldId id="468" r:id="rId20"/>
    <p:sldId id="469" r:id="rId21"/>
    <p:sldId id="1333" r:id="rId22"/>
    <p:sldId id="486" r:id="rId23"/>
    <p:sldId id="504" r:id="rId24"/>
    <p:sldId id="455" r:id="rId25"/>
    <p:sldId id="476" r:id="rId26"/>
    <p:sldId id="477" r:id="rId27"/>
    <p:sldId id="492" r:id="rId28"/>
    <p:sldId id="478" r:id="rId29"/>
    <p:sldId id="264" r:id="rId30"/>
    <p:sldId id="488" r:id="rId31"/>
    <p:sldId id="489" r:id="rId32"/>
    <p:sldId id="487" r:id="rId33"/>
    <p:sldId id="433" r:id="rId34"/>
    <p:sldId id="434" r:id="rId35"/>
    <p:sldId id="437" r:id="rId36"/>
    <p:sldId id="270" r:id="rId37"/>
    <p:sldId id="1334" r:id="rId38"/>
    <p:sldId id="272" r:id="rId39"/>
    <p:sldId id="260" r:id="rId40"/>
    <p:sldId id="258" r:id="rId41"/>
    <p:sldId id="1332"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3A5"/>
    <a:srgbClr val="9954CC"/>
    <a:srgbClr val="873A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75" autoAdjust="0"/>
    <p:restoredTop sz="63441" autoAdjust="0"/>
  </p:normalViewPr>
  <p:slideViewPr>
    <p:cSldViewPr snapToGrid="0">
      <p:cViewPr varScale="1">
        <p:scale>
          <a:sx n="53" d="100"/>
          <a:sy n="53" d="100"/>
        </p:scale>
        <p:origin x="414" y="39"/>
      </p:cViewPr>
      <p:guideLst>
        <p:guide orient="horz" pos="2184"/>
        <p:guide pos="3840"/>
      </p:guideLst>
    </p:cSldViewPr>
  </p:slideViewPr>
  <p:notesTextViewPr>
    <p:cViewPr>
      <p:scale>
        <a:sx n="3" d="2"/>
        <a:sy n="3" d="2"/>
      </p:scale>
      <p:origin x="0" y="0"/>
    </p:cViewPr>
  </p:notesTextViewPr>
  <p:sorterViewPr>
    <p:cViewPr>
      <p:scale>
        <a:sx n="100" d="100"/>
        <a:sy n="100" d="100"/>
      </p:scale>
      <p:origin x="0" y="-15732"/>
    </p:cViewPr>
  </p:sorterViewPr>
  <p:notesViewPr>
    <p:cSldViewPr snapToGrid="0">
      <p:cViewPr varScale="1">
        <p:scale>
          <a:sx n="45" d="100"/>
          <a:sy n="45" d="100"/>
        </p:scale>
        <p:origin x="2760"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Sheet1!$A$2:$A$5</c:f>
              <c:numCache>
                <c:formatCode>General</c:formatCode>
                <c:ptCount val="4"/>
                <c:pt idx="0">
                  <c:v>0</c:v>
                </c:pt>
                <c:pt idx="1">
                  <c:v>1</c:v>
                </c:pt>
                <c:pt idx="2">
                  <c:v>2</c:v>
                </c:pt>
                <c:pt idx="3">
                  <c:v>3</c:v>
                </c:pt>
              </c:numCache>
            </c:numRef>
          </c:xVal>
          <c:yVal>
            <c:numRef>
              <c:f>Sheet1!$B$2:$B$5</c:f>
              <c:numCache>
                <c:formatCode>General</c:formatCode>
                <c:ptCount val="4"/>
                <c:pt idx="0">
                  <c:v>1</c:v>
                </c:pt>
                <c:pt idx="1">
                  <c:v>1.5</c:v>
                </c:pt>
                <c:pt idx="2">
                  <c:v>3.5</c:v>
                </c:pt>
                <c:pt idx="3">
                  <c:v>4</c:v>
                </c:pt>
              </c:numCache>
            </c:numRef>
          </c:yVal>
          <c:smooth val="1"/>
          <c:extLst>
            <c:ext xmlns:c16="http://schemas.microsoft.com/office/drawing/2014/chart" uri="{C3380CC4-5D6E-409C-BE32-E72D297353CC}">
              <c16:uniqueId val="{00000000-2E68-4E51-B638-B0630B43ED77}"/>
            </c:ext>
          </c:extLst>
        </c:ser>
        <c:dLbls>
          <c:showLegendKey val="0"/>
          <c:showVal val="0"/>
          <c:showCatName val="0"/>
          <c:showSerName val="0"/>
          <c:showPercent val="0"/>
          <c:showBubbleSize val="0"/>
        </c:dLbls>
        <c:axId val="358889088"/>
        <c:axId val="358886288"/>
      </c:scatterChart>
      <c:valAx>
        <c:axId val="358889088"/>
        <c:scaling>
          <c:orientation val="minMax"/>
          <c:max val="3"/>
        </c:scaling>
        <c:delete val="0"/>
        <c:axPos val="b"/>
        <c:majorGridlines>
          <c:spPr>
            <a:ln w="9525" cap="flat" cmpd="sng" algn="ctr">
              <a:solidFill>
                <a:schemeClr val="bg1"/>
              </a:solidFill>
              <a:round/>
            </a:ln>
            <a:effectLst/>
          </c:spPr>
        </c:majorGridlines>
        <c:title>
          <c:tx>
            <c:rich>
              <a:bodyPr rot="0" spcFirstLastPara="1" vertOverflow="ellipsis" vert="horz" wrap="square" anchor="ctr" anchorCtr="1"/>
              <a:lstStyle/>
              <a:p>
                <a:pPr>
                  <a:defRPr sz="1800" b="1" i="0" u="none" strike="noStrike" kern="120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r>
                  <a:rPr lang="en-US" sz="1800" b="1">
                    <a:solidFill>
                      <a:srgbClr val="0153A5"/>
                    </a:solidFill>
                  </a:rPr>
                  <a:t>Advertising</a:t>
                </a:r>
              </a:p>
            </c:rich>
          </c:tx>
          <c:layout>
            <c:manualLayout>
              <c:xMode val="edge"/>
              <c:yMode val="edge"/>
              <c:x val="0.48174243705851277"/>
              <c:y val="0.93301220360604586"/>
            </c:manualLayout>
          </c:layout>
          <c:overlay val="0"/>
          <c:spPr>
            <a:noFill/>
            <a:ln>
              <a:noFill/>
            </a:ln>
            <a:effectLst/>
          </c:spPr>
          <c:txPr>
            <a:bodyPr rot="0" spcFirstLastPara="1" vertOverflow="ellipsis" vert="horz" wrap="square" anchor="ctr" anchorCtr="1"/>
            <a:lstStyle/>
            <a:p>
              <a:pPr>
                <a:defRPr sz="1800" b="1" i="0" u="none" strike="noStrike" kern="120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358886288"/>
        <c:crosses val="autoZero"/>
        <c:crossBetween val="midCat"/>
        <c:majorUnit val="1"/>
      </c:valAx>
      <c:valAx>
        <c:axId val="358886288"/>
        <c:scaling>
          <c:orientation val="minMax"/>
          <c:max val="4"/>
        </c:scaling>
        <c:delete val="0"/>
        <c:axPos val="l"/>
        <c:majorGridlines>
          <c:spPr>
            <a:ln w="9525" cap="flat" cmpd="sng" algn="ctr">
              <a:solidFill>
                <a:schemeClr val="bg1"/>
              </a:solidFill>
              <a:round/>
            </a:ln>
            <a:effectLst/>
          </c:spPr>
        </c:majorGridlines>
        <c:title>
          <c:tx>
            <c:rich>
              <a:bodyPr rot="0" spcFirstLastPara="1" vertOverflow="ellipsis" wrap="square" anchor="ctr" anchorCtr="1"/>
              <a:lstStyle/>
              <a:p>
                <a:pPr>
                  <a:defRPr sz="1800" b="1" i="0" u="none" strike="noStrike" kern="120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r>
                  <a:rPr lang="en-US" sz="1800" b="1">
                    <a:solidFill>
                      <a:srgbClr val="0153A5"/>
                    </a:solidFill>
                  </a:rPr>
                  <a:t>Share</a:t>
                </a:r>
              </a:p>
            </c:rich>
          </c:tx>
          <c:layout>
            <c:manualLayout>
              <c:xMode val="edge"/>
              <c:yMode val="edge"/>
              <c:x val="4.1241069102247584E-2"/>
              <c:y val="0.26652806642421617"/>
            </c:manualLayout>
          </c:layout>
          <c:overlay val="0"/>
          <c:spPr>
            <a:noFill/>
            <a:ln>
              <a:noFill/>
            </a:ln>
            <a:effectLst/>
          </c:spPr>
          <c:txPr>
            <a:bodyPr rot="0" spcFirstLastPara="1" vertOverflow="ellipsis" wrap="square" anchor="ctr" anchorCtr="1"/>
            <a:lstStyle/>
            <a:p>
              <a:pPr>
                <a:defRPr sz="1800" b="1" i="0" u="none" strike="noStrike" kern="120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358889088"/>
        <c:crosses val="autoZero"/>
        <c:crossBetween val="midCat"/>
        <c:majorUnit val="1"/>
      </c:valAx>
      <c:spPr>
        <a:noFill/>
        <a:ln>
          <a:solidFill>
            <a:schemeClr val="bg1"/>
          </a:solidFill>
        </a:ln>
        <a:effectLst/>
      </c:spPr>
    </c:plotArea>
    <c:plotVisOnly val="1"/>
    <c:dispBlanksAs val="gap"/>
    <c:showDLblsOverMax val="0"/>
  </c:chart>
  <c:spPr>
    <a:noFill/>
    <a:ln>
      <a:noFill/>
    </a:ln>
    <a:effectLst/>
  </c:spPr>
  <c:txPr>
    <a:bodyPr/>
    <a:lstStyle/>
    <a:p>
      <a:pPr>
        <a:defRPr>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7872261-27E2-4C8A-9603-6FD8FE332D5B}" type="datetimeFigureOut">
              <a:rPr lang="en-US" smtClean="0"/>
              <a:t>4/5/2022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DFCC610-A892-4CDB-8EFD-088AE67DF8C5}" type="slidenum">
              <a:rPr lang="en-US" smtClean="0"/>
              <a:t>‹#›</a:t>
            </a:fld>
            <a:endParaRPr lang="en-US"/>
          </a:p>
        </p:txBody>
      </p:sp>
    </p:spTree>
    <p:extLst>
      <p:ext uri="{BB962C8B-B14F-4D97-AF65-F5344CB8AC3E}">
        <p14:creationId xmlns:p14="http://schemas.microsoft.com/office/powerpoint/2010/main" val="166808340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30T21:07:19.469"/>
    </inkml:context>
    <inkml:brush xml:id="br0">
      <inkml:brushProperty name="width" value="0.5" units="cm"/>
      <inkml:brushProperty name="height" value="1" units="cm"/>
      <inkml:brushProperty name="color" value="#00F900"/>
      <inkml:brushProperty name="tip" value="rectangle"/>
      <inkml:brushProperty name="rasterOp" value="maskPen"/>
      <inkml:brushProperty name="ignorePressure" value="1"/>
    </inkml:brush>
  </inkml:definitions>
  <inkml:trace contextRef="#ctx0" brushRef="#br0">0 2124,'9'0,"-1"-1,0 0,1 0,-1 0,0-1,0-1,0 1,0-1,0 0,-1-1,1 0,-1 0,0-1,0 0,-1 0,1 0,8-10,-3 3,1 0,0 1,29-18,7-5,-33 21,22-12,-25 16,-1 1,0-2,19-19,-21 18,1 1,1 0,-1 1,17-10,-5 7,-13 8,-1-1,1 0,-2-1,1 0,13-12,-11 8,1 1,0 0,1 1,0 0,27-12,-24 13,1-2,-2 0,23-16,-11 2,-7 6,1-1,1 2,0 1,33-17,-39 24,-1-1,0 0,15-13,-12 9,-7 6,0 1,23-10,-1 0,207-107,-211 108,-18 10,0-1,0 0,0-1,-1 0,0 0,13-13,-10 7,1 2,0-1,1 2,23-14,1 0,-20 9,22-19,-3 1,-16 14,-1-1,-1 0,28-38,-13 23,-7 6,-22 23,-1 1,13-9,-13 10,1 0,0-1,-1 0,4-6,-3 4,0-1,1 0,-1 1,1-1,0 1,9-6,-1 3,-1 0,0-1,-1 0,21-23,-16 13,38-35,-38 40,-1-1,30-38,-40 48,-1 0,1 0,0 1,1 0,0 1,-1-1,2 1,10-5,27-18,-31 16,22-24,7-6,-8 10,-16 15,22-17,-26 22,-2-1,1 0,18-23,22-21,-46 50,-1-2,0 1,0-1,11-18,15-18,-27 36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30T21:07:22.446"/>
    </inkml:context>
    <inkml:brush xml:id="br0">
      <inkml:brushProperty name="width" value="0.5" units="cm"/>
      <inkml:brushProperty name="height" value="1" units="cm"/>
      <inkml:brushProperty name="color" value="#00F900"/>
      <inkml:brushProperty name="tip" value="rectangle"/>
      <inkml:brushProperty name="rasterOp" value="maskPen"/>
      <inkml:brushProperty name="ignorePressure" value="1"/>
    </inkml:brush>
  </inkml:definitions>
  <inkml:trace contextRef="#ctx0" brushRef="#br0">1 2545,'0'-6,"0"0,1 0,0 1,0-1,1 1,0-1,4-10,3 0,11-18,-17 30,2-2,0 0,1 0,-1 1,1-1,1 1,-1 1,11-7,19-14,43-33,-15 12,-43 31,1 1,37-19,-40 23,31-18,-25 13,43-18,47-21,-99 45,22-17,-26 17,0 1,0 0,24-11,59-23,-78 33,0-1,-1 0,21-17,65-46,-71 52,55-44,-34 16,-15 13,1 1,80-55,-102 80,-1-2,-1 0,18-18,-16 14,33-25,68-50,-92 71,141-108,-1 6,-120 93,-28 19,0-1,-1 0,0-1,16-17,-17 14,1 1,22-15,-22 18,-1-1,0-1,16-17,-11 9,44-36,-14 14,-27 19,-16 16,0 1,15-13,80-66,-97 82,-1-1,0 0,6-9,-7 9,0 0,1 0,0 1,4-5,85-68,-57 50,-2-2,-1-1,30-36,-11 7,26-34,-71 84,0 0,1 1,9-8,-9 10,-1-2,0 1,0-1,6-9,-7 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30T21:12:05.994"/>
    </inkml:context>
    <inkml:brush xml:id="br0">
      <inkml:brushProperty name="width" value="0.5" units="cm"/>
      <inkml:brushProperty name="height" value="1" units="cm"/>
      <inkml:brushProperty name="color" value="#00F900"/>
      <inkml:brushProperty name="tip" value="rectangle"/>
      <inkml:brushProperty name="rasterOp" value="maskPen"/>
      <inkml:brushProperty name="ignorePressure" value="1"/>
    </inkml:brush>
  </inkml:definitions>
  <inkml:trace contextRef="#ctx0" brushRef="#br0">1 2,'152'-1,"172"2,-192 8,32 0,-144-9,0 1,-1 1,37 8,-30-4,1-1,41 3,52-6,-24-1,13 7,32 1,968-10,-1090 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30T21:12:09.814"/>
    </inkml:context>
    <inkml:brush xml:id="br0">
      <inkml:brushProperty name="width" value="0.5" units="cm"/>
      <inkml:brushProperty name="height" value="1" units="cm"/>
      <inkml:brushProperty name="color" value="#00F900"/>
      <inkml:brushProperty name="tip" value="rectangle"/>
      <inkml:brushProperty name="rasterOp" value="maskPen"/>
      <inkml:brushProperty name="ignorePressure" value="1"/>
    </inkml:brush>
  </inkml:definitions>
  <inkml:trace contextRef="#ctx0" brushRef="#br0">1 0,'3835'0,"-3816"0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5T19:35:04.265"/>
    </inkml:context>
    <inkml:brush xml:id="br0">
      <inkml:brushProperty name="width" value="0.5" units="cm"/>
      <inkml:brushProperty name="height" value="1" units="cm"/>
      <inkml:brushProperty name="color" value="#00F900"/>
      <inkml:brushProperty name="tip" value="rectangle"/>
      <inkml:brushProperty name="rasterOp" value="maskPen"/>
      <inkml:brushProperty name="ignorePressure" value="1"/>
    </inkml:brush>
  </inkml:definitions>
  <inkml:trace contextRef="#ctx0" brushRef="#br0">3 0,'-1'51,"0"-21,4 55,-1-77,0 0,1 0,-1 0,6 9,-5-10,0 1,0 0,-1 0,3 13,-2 21,-3 67,-2-39,2 1373,0-1424</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5T19:35:06.709"/>
    </inkml:context>
    <inkml:brush xml:id="br0">
      <inkml:brushProperty name="width" value="0.5" units="cm"/>
      <inkml:brushProperty name="height" value="1" units="cm"/>
      <inkml:brushProperty name="color" value="#00F900"/>
      <inkml:brushProperty name="tip" value="rectangle"/>
      <inkml:brushProperty name="rasterOp" value="maskPen"/>
      <inkml:brushProperty name="ignorePressure" value="1"/>
    </inkml:brush>
  </inkml:definitions>
  <inkml:trace contextRef="#ctx0" brushRef="#br0">20 1,'0'2,"0"0,-1 1,0-1,1 0,-1 0,-2 4,-4 12,3 13,2 1,3 59,0-30,-1 1222,1-1263,1 0,1-1,0 0,2 0,0 0,1 0,10 19,-14-31,0 1,0 0,-1 0,0 0,0 1,0 11,-1-11,0 0,1 1,3 16,-4-25,1-1,-1 1,0-1,0 0,0 1,0-1,0 1,0-1,1 1,-1-1,0 0,0 1,1-1,-1 0,0 1,1-1,-1 0,0 1,1-1,-1 0,0 0,1 1,0-1,-1 0,0 0,1 0,-1 0,1 0,-1 0,0-1,1 1,-1 0,1 0,-1 0,0 0,1-1,-1 1,0 0,0 0,1-1,-1 1,0 0,1-1,-1 1,2-3,-1 1,1 0,-1-1,1 1,-1-1,1-3,4-17,-3 11,1-1,0 1,0 1,1-1,11-18,-5 11,-1-1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5T19:35:08.430"/>
    </inkml:context>
    <inkml:brush xml:id="br0">
      <inkml:brushProperty name="width" value="0.5" units="cm"/>
      <inkml:brushProperty name="height" value="1" units="cm"/>
      <inkml:brushProperty name="color" value="#00F900"/>
      <inkml:brushProperty name="tip" value="rectangle"/>
      <inkml:brushProperty name="rasterOp" value="maskPen"/>
      <inkml:brushProperty name="ignorePressure" value="1"/>
    </inkml:brush>
  </inkml:definitions>
  <inkml:trace contextRef="#ctx0" brushRef="#br0">89 0,'0'1,"-1"0,1 1,0-1,-1 0,1 0,-1 0,0 0,1 0,-1 0,0 0,0 0,0 1,-5 5,2 0,1 0,0 0,1 0,-1 0,1 1,0 7,-5 49,2-9,-20 154,20-153,-9 181,15 674,0-910,1-7,2-7,0-5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5T19:35:16.040"/>
    </inkml:context>
    <inkml:brush xml:id="br0">
      <inkml:brushProperty name="width" value="0.5" units="cm"/>
      <inkml:brushProperty name="height" value="1" units="cm"/>
      <inkml:brushProperty name="color" value="#00F900"/>
      <inkml:brushProperty name="tip" value="rectangle"/>
      <inkml:brushProperty name="rasterOp" value="maskPen"/>
      <inkml:brushProperty name="ignorePressure" value="1"/>
    </inkml:brush>
  </inkml:definitions>
  <inkml:trace contextRef="#ctx0" brushRef="#br0">0 2,'52'-1,"1"1,79 8,12 1,-7-1,27 6,-46-7,82-1,-55-5,-46 7,21 1,345-8,-221-2,-225 2,-1 1,1 1,33 10,-32-8,1 0,35 3,142-7,-94-3,-80 2,-13-1,0 1,1 0,21 4,-24 0,-7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5T19:35:18.093"/>
    </inkml:context>
    <inkml:brush xml:id="br0">
      <inkml:brushProperty name="width" value="0.5" units="cm"/>
      <inkml:brushProperty name="height" value="1" units="cm"/>
      <inkml:brushProperty name="color" value="#00F900"/>
      <inkml:brushProperty name="tip" value="rectangle"/>
      <inkml:brushProperty name="rasterOp" value="maskPen"/>
      <inkml:brushProperty name="ignorePressure" value="1"/>
    </inkml:brush>
  </inkml:definitions>
  <inkml:trace contextRef="#ctx0" brushRef="#br0">1 38,'2348'0,"-2342"-1,0 0,1 0,-1 0,0-1,1 0,-1 0,8-5,-5 3,-1 1,1-1,9-1,18 1,-21 3</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5T19:35:24.447"/>
    </inkml:context>
    <inkml:brush xml:id="br0">
      <inkml:brushProperty name="width" value="0.5" units="cm"/>
      <inkml:brushProperty name="height" value="1" units="cm"/>
      <inkml:brushProperty name="color" value="#00F900"/>
      <inkml:brushProperty name="tip" value="rectangle"/>
      <inkml:brushProperty name="rasterOp" value="maskPen"/>
      <inkml:brushProperty name="ignorePressure" value="1"/>
    </inkml:brush>
  </inkml:definitions>
  <inkml:trace contextRef="#ctx0" brushRef="#br0">0 0,'2'3,"0"-1,0 1,0-1,0 1,0-1,0 0,1 0,-1 0,1 0,-1-1,1 1,0 0,0-1,0 0,5 2,6 1,30 5,-32-7,64 11,137 28,-174-33,0-2,58 3,80-9,70 6,198 6,-296-14,196 2,-317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5T19:35:25.828"/>
    </inkml:context>
    <inkml:brush xml:id="br0">
      <inkml:brushProperty name="width" value="0.5" units="cm"/>
      <inkml:brushProperty name="height" value="1" units="cm"/>
      <inkml:brushProperty name="color" value="#00F900"/>
      <inkml:brushProperty name="tip" value="rectangle"/>
      <inkml:brushProperty name="rasterOp" value="maskPen"/>
      <inkml:brushProperty name="ignorePressure" value="1"/>
    </inkml:brush>
  </inkml:definitions>
  <inkml:trace contextRef="#ctx0" brushRef="#br0">0 1,'501'10,"-207"12,231 0,-477-20,0 2,89 20,-108-18,15 1,78 3,47-10,-65-2,-84 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08905C-B2F6-4998-9727-410CD5FADF87}" type="datetimeFigureOut">
              <a:rPr lang="en-US" smtClean="0"/>
              <a:t>4/5/2022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BC10E1-BE18-42B9-A228-27E3AD7BA83B}" type="slidenum">
              <a:rPr lang="en-US" smtClean="0"/>
              <a:t>‹#›</a:t>
            </a:fld>
            <a:endParaRPr lang="en-US"/>
          </a:p>
        </p:txBody>
      </p:sp>
    </p:spTree>
    <p:extLst>
      <p:ext uri="{BB962C8B-B14F-4D97-AF65-F5344CB8AC3E}">
        <p14:creationId xmlns:p14="http://schemas.microsoft.com/office/powerpoint/2010/main" val="1512409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wiki.mbalib.com/w/index.php?title=%E8%90%A5%E9%94%80%E8%BF%91%E8%A7%86%E7%97%87&amp;action=edit&amp;section=2" TargetMode="External"/><Relationship Id="rId13" Type="http://schemas.openxmlformats.org/officeDocument/2006/relationships/hyperlink" Target="https://wiki.mbalib.com/zh-tw/%E4%BF%A1%E5%BF%B5" TargetMode="External"/><Relationship Id="rId18" Type="http://schemas.openxmlformats.org/officeDocument/2006/relationships/hyperlink" Target="https://wiki.mbalib.com/zh-tw/%E9%A1%BE%E5%AE%A2%E9%9C%80%E6%B1%82" TargetMode="External"/><Relationship Id="rId26" Type="http://schemas.openxmlformats.org/officeDocument/2006/relationships/hyperlink" Target="https://wiki.mbalib.com/zh-tw/%E7%A6%8F%E7%89%B9" TargetMode="External"/><Relationship Id="rId3" Type="http://schemas.openxmlformats.org/officeDocument/2006/relationships/hyperlink" Target="https://wiki.mbalib.com/zh-tw/%E7%BE%8E%E5%9B%BD%E5%93%88%E4%BD%9B%E5%A4%A7%E5%AD%A6%E7%AE%A1%E7%90%86%E5%AD%A6%E9%99%A2" TargetMode="External"/><Relationship Id="rId21" Type="http://schemas.openxmlformats.org/officeDocument/2006/relationships/hyperlink" Target="https://wiki.mbalib.com/zh-tw/%E6%B6%88%E8%B4%B9%E4%B9%A0%E6%83%AF" TargetMode="External"/><Relationship Id="rId7" Type="http://schemas.openxmlformats.org/officeDocument/2006/relationships/hyperlink" Target="https://wiki.mbalib.com/zh-tw/%E8%90%A5%E9%94%80%E8%80%85" TargetMode="External"/><Relationship Id="rId12" Type="http://schemas.openxmlformats.org/officeDocument/2006/relationships/hyperlink" Target="https://wiki.mbalib.com/zh-tw/%E4%BA%A7%E4%B8%9A%E7%8E%AF%E5%A2%83" TargetMode="External"/><Relationship Id="rId17" Type="http://schemas.openxmlformats.org/officeDocument/2006/relationships/hyperlink" Target="https://wiki.mbalib.com/w/index.php?title=%E8%90%A5%E9%94%80%E8%BF%91%E8%A7%86%E7%97%87&amp;action=edit&amp;section=4" TargetMode="External"/><Relationship Id="rId25" Type="http://schemas.openxmlformats.org/officeDocument/2006/relationships/hyperlink" Target="https://wiki.mbalib.com/zh-tw/%E7%94%9F%E4%BA%A7%E5%95%86" TargetMode="External"/><Relationship Id="rId2" Type="http://schemas.openxmlformats.org/officeDocument/2006/relationships/slide" Target="../slides/slide3.xml"/><Relationship Id="rId16" Type="http://schemas.openxmlformats.org/officeDocument/2006/relationships/hyperlink" Target="https://wiki.mbalib.com/zh-tw/%E8%A7%84%E6%A8%A1%E7%BB%8F%E6%B5%8E" TargetMode="External"/><Relationship Id="rId20" Type="http://schemas.openxmlformats.org/officeDocument/2006/relationships/hyperlink" Target="https://wiki.mbalib.com/zh-tw/%E6%BD%9C%E5%9C%A8%E9%9C%80%E6%B1%82" TargetMode="External"/><Relationship Id="rId29" Type="http://schemas.openxmlformats.org/officeDocument/2006/relationships/hyperlink" Target="https://wiki.mbalib.com/zh-tw/%E8%90%A8%E4%BC%8A%E5%AE%9A%E7%90%86" TargetMode="External"/><Relationship Id="rId1" Type="http://schemas.openxmlformats.org/officeDocument/2006/relationships/notesMaster" Target="../notesMasters/notesMaster1.xml"/><Relationship Id="rId6" Type="http://schemas.openxmlformats.org/officeDocument/2006/relationships/hyperlink" Target="https://wiki.mbalib.com/zh-tw/%E6%9D%8E%E7%BB%B4%E7%89%B9" TargetMode="External"/><Relationship Id="rId11" Type="http://schemas.openxmlformats.org/officeDocument/2006/relationships/hyperlink" Target="https://wiki.mbalib.com/w/index.php?title=%E8%90%A5%E9%94%80%E8%BF%91%E8%A7%86%E7%97%87&amp;action=edit&amp;section=3" TargetMode="External"/><Relationship Id="rId24" Type="http://schemas.openxmlformats.org/officeDocument/2006/relationships/hyperlink" Target="https://wiki.mbalib.com/zh-tw/Marketer" TargetMode="External"/><Relationship Id="rId32" Type="http://schemas.openxmlformats.org/officeDocument/2006/relationships/hyperlink" Target="https://wiki.mbalib.com/zh-tw/%E7%BB%8F%E8%90%A5%E7%AD%96%E7%95%A5" TargetMode="External"/><Relationship Id="rId5" Type="http://schemas.openxmlformats.org/officeDocument/2006/relationships/hyperlink" Target="https://wiki.mbalib.com/zh-tw/Theodore_Levitt" TargetMode="External"/><Relationship Id="rId15" Type="http://schemas.openxmlformats.org/officeDocument/2006/relationships/hyperlink" Target="https://wiki.mbalib.com/zh-tw/%E5%A4%A7%E8%A7%84%E6%A8%A1%E7%94%9F%E4%BA%A7" TargetMode="External"/><Relationship Id="rId23" Type="http://schemas.openxmlformats.org/officeDocument/2006/relationships/hyperlink" Target="https://wiki.mbalib.com/zh-tw/%E4%BA%A7%E5%93%81%E5%AF%BC%E5%90%91" TargetMode="External"/><Relationship Id="rId28" Type="http://schemas.openxmlformats.org/officeDocument/2006/relationships/hyperlink" Target="https://wiki.mbalib.com/zh-tw/%E6%96%B0%E5%8F%A4%E5%85%B8%E7%BB%8F%E6%B5%8E%E5%AD%A6" TargetMode="External"/><Relationship Id="rId10" Type="http://schemas.openxmlformats.org/officeDocument/2006/relationships/hyperlink" Target="https://wiki.mbalib.com/zh-tw/%E5%B8%82%E5%9C%BA%E7%8E%AF%E5%A2%83" TargetMode="External"/><Relationship Id="rId19" Type="http://schemas.openxmlformats.org/officeDocument/2006/relationships/hyperlink" Target="https://wiki.mbalib.com/zh-tw/%E6%88%90%E6%9C%AC%E6%8E%A7%E5%88%B6" TargetMode="External"/><Relationship Id="rId31" Type="http://schemas.openxmlformats.org/officeDocument/2006/relationships/hyperlink" Target="https://wiki.mbalib.com/zh-tw/%E5%BA%94%E7%94%A8%E7%BB%8F%E6%B5%8E%E5%AD%A6" TargetMode="External"/><Relationship Id="rId4" Type="http://schemas.openxmlformats.org/officeDocument/2006/relationships/hyperlink" Target="https://wiki.mbalib.com/zh-tw/%E8%A5%BF%E5%A5%A5%E5%A4%9A%C2%B7%E8%8E%B1%E7%BB%B4%E7%89%B9" TargetMode="External"/><Relationship Id="rId9" Type="http://schemas.openxmlformats.org/officeDocument/2006/relationships/hyperlink" Target="https://wiki.mbalib.com/zh-tw/%E6%B6%88%E8%B4%B9%E9%9C%80%E6%B1%82" TargetMode="External"/><Relationship Id="rId14" Type="http://schemas.openxmlformats.org/officeDocument/2006/relationships/hyperlink" Target="https://wiki.mbalib.com/zh-tw/%E6%9B%BF%E4%BB%A3%E5%93%81" TargetMode="External"/><Relationship Id="rId22" Type="http://schemas.openxmlformats.org/officeDocument/2006/relationships/hyperlink" Target="https://wiki.mbalib.com/zh-tw/%E4%BA%A8%E5%88%A9%C2%B7%E7%A6%8F%E7%89%B9" TargetMode="External"/><Relationship Id="rId27" Type="http://schemas.openxmlformats.org/officeDocument/2006/relationships/hyperlink" Target="https://wiki.mbalib.com/zh-tw/%E7%9F%A5%E8%AF%86%E7%BB%93%E6%9E%84" TargetMode="External"/><Relationship Id="rId30" Type="http://schemas.openxmlformats.org/officeDocument/2006/relationships/hyperlink" Target="https://wiki.mbalib.com/zh-tw/%E5%8D%95%E4%BD%8D%E6%88%90%E6%9C%AC"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This set of overheads covers a great deal of material, much more than in the text.   Prof’s who are using Marketing Engineering Revised Edition 2 will find material that corresponds to chapters 8, 9 and 10 from that book.   Use only what is appropriate for your treatments of these topics.</a:t>
            </a:r>
          </a:p>
          <a:p>
            <a:endParaRPr lang="en-US" dirty="0"/>
          </a:p>
        </p:txBody>
      </p:sp>
      <p:sp>
        <p:nvSpPr>
          <p:cNvPr id="4" name="Slide Number Placeholder 3"/>
          <p:cNvSpPr>
            <a:spLocks noGrp="1"/>
          </p:cNvSpPr>
          <p:nvPr>
            <p:ph type="sldNum" sz="quarter" idx="5"/>
          </p:nvPr>
        </p:nvSpPr>
        <p:spPr/>
        <p:txBody>
          <a:bodyPr/>
          <a:lstStyle/>
          <a:p>
            <a:fld id="{84BC10E1-BE18-42B9-A228-27E3AD7BA83B}" type="slidenum">
              <a:rPr lang="en-US" smtClean="0"/>
              <a:t>1</a:t>
            </a:fld>
            <a:endParaRPr lang="en-US"/>
          </a:p>
        </p:txBody>
      </p:sp>
    </p:spTree>
    <p:extLst>
      <p:ext uri="{BB962C8B-B14F-4D97-AF65-F5344CB8AC3E}">
        <p14:creationId xmlns:p14="http://schemas.microsoft.com/office/powerpoint/2010/main" val="1980408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zh-TW" altLang="en-US" b="1" i="0" dirty="0">
                <a:solidFill>
                  <a:srgbClr val="333333"/>
                </a:solidFill>
                <a:effectLst/>
                <a:latin typeface="Arial" panose="020B0604020202020204" pitchFamily="34" charset="0"/>
              </a:rPr>
              <a:t>什麼是營銷近視症？</a:t>
            </a:r>
          </a:p>
          <a:p>
            <a:pPr algn="l"/>
            <a:r>
              <a:rPr lang="zh-TW" altLang="en-US" b="0" i="0" dirty="0">
                <a:solidFill>
                  <a:srgbClr val="333333"/>
                </a:solidFill>
                <a:effectLst/>
                <a:latin typeface="Arial" panose="020B0604020202020204" pitchFamily="34" charset="0"/>
              </a:rPr>
              <a:t>　　營銷近視症</a:t>
            </a:r>
            <a:r>
              <a:rPr lang="en-US" altLang="zh-TW" b="0" i="0" dirty="0">
                <a:solidFill>
                  <a:srgbClr val="333333"/>
                </a:solidFill>
                <a:effectLst/>
                <a:latin typeface="Arial" panose="020B0604020202020204" pitchFamily="34" charset="0"/>
              </a:rPr>
              <a:t>(Marketing Myopia)</a:t>
            </a:r>
            <a:r>
              <a:rPr lang="zh-TW" altLang="en-US" b="0" i="0" dirty="0">
                <a:solidFill>
                  <a:srgbClr val="333333"/>
                </a:solidFill>
                <a:effectLst/>
                <a:latin typeface="Arial" panose="020B0604020202020204" pitchFamily="34" charset="0"/>
              </a:rPr>
              <a:t>是著名的市場營銷專家、</a:t>
            </a:r>
            <a:r>
              <a:rPr lang="zh-TW" altLang="en-US" b="0" i="0" u="none" strike="noStrike" dirty="0">
                <a:solidFill>
                  <a:srgbClr val="2153B0"/>
                </a:solidFill>
                <a:effectLst/>
                <a:latin typeface="Arial" panose="020B0604020202020204" pitchFamily="34" charset="0"/>
                <a:hlinkClick r:id="rId3" tooltip="美国哈佛大学管理学院"/>
              </a:rPr>
              <a:t>美國哈佛大學管理學院</a:t>
            </a:r>
            <a:r>
              <a:rPr lang="zh-TW" altLang="en-US" b="1" i="0" u="none" strike="noStrike" dirty="0">
                <a:solidFill>
                  <a:srgbClr val="2153B0"/>
                </a:solidFill>
                <a:effectLst/>
                <a:latin typeface="Arial" panose="020B0604020202020204" pitchFamily="34" charset="0"/>
                <a:hlinkClick r:id="rId4" tooltip="西奥多·莱维特"/>
              </a:rPr>
              <a:t>西奧多</a:t>
            </a:r>
            <a:r>
              <a:rPr lang="en-US" altLang="zh-TW" b="1" i="0" u="none" strike="noStrike" dirty="0">
                <a:solidFill>
                  <a:srgbClr val="2153B0"/>
                </a:solidFill>
                <a:effectLst/>
                <a:latin typeface="Arial" panose="020B0604020202020204" pitchFamily="34" charset="0"/>
                <a:hlinkClick r:id="rId4" tooltip="西奥多·莱维特"/>
              </a:rPr>
              <a:t>·</a:t>
            </a:r>
            <a:r>
              <a:rPr lang="zh-TW" altLang="en-US" b="1" i="0" u="none" strike="noStrike" dirty="0">
                <a:solidFill>
                  <a:srgbClr val="2153B0"/>
                </a:solidFill>
                <a:effectLst/>
                <a:latin typeface="Arial" panose="020B0604020202020204" pitchFamily="34" charset="0"/>
                <a:hlinkClick r:id="rId4" tooltip="西奥多·莱维特"/>
              </a:rPr>
              <a:t>萊維特</a:t>
            </a:r>
            <a:r>
              <a:rPr lang="en-US" altLang="zh-TW" b="0" i="0" dirty="0">
                <a:solidFill>
                  <a:srgbClr val="333333"/>
                </a:solidFill>
                <a:effectLst/>
                <a:latin typeface="Arial" panose="020B0604020202020204" pitchFamily="34" charset="0"/>
              </a:rPr>
              <a:t>(</a:t>
            </a:r>
            <a:r>
              <a:rPr lang="en-US" altLang="zh-TW" b="0" i="0" u="none" strike="noStrike" dirty="0">
                <a:solidFill>
                  <a:srgbClr val="2153B0"/>
                </a:solidFill>
                <a:effectLst/>
                <a:latin typeface="Arial" panose="020B0604020202020204" pitchFamily="34" charset="0"/>
                <a:hlinkClick r:id="rId5" tooltip="Theodore Levitt"/>
              </a:rPr>
              <a:t>Theodore Levitt</a:t>
            </a:r>
            <a:r>
              <a:rPr lang="en-US" altLang="zh-TW" b="0" i="0" dirty="0">
                <a:solidFill>
                  <a:srgbClr val="333333"/>
                </a:solidFill>
                <a:effectLst/>
                <a:latin typeface="Arial" panose="020B0604020202020204" pitchFamily="34" charset="0"/>
              </a:rPr>
              <a:t>)</a:t>
            </a:r>
            <a:r>
              <a:rPr lang="zh-TW" altLang="en-US" b="0" i="0" dirty="0">
                <a:solidFill>
                  <a:srgbClr val="333333"/>
                </a:solidFill>
                <a:effectLst/>
                <a:latin typeface="Arial" panose="020B0604020202020204" pitchFamily="34" charset="0"/>
              </a:rPr>
              <a:t>教授在</a:t>
            </a:r>
            <a:r>
              <a:rPr lang="en-US" altLang="zh-TW" b="0" i="0" dirty="0">
                <a:solidFill>
                  <a:srgbClr val="333333"/>
                </a:solidFill>
                <a:effectLst/>
                <a:latin typeface="Arial" panose="020B0604020202020204" pitchFamily="34" charset="0"/>
              </a:rPr>
              <a:t>1960</a:t>
            </a:r>
            <a:r>
              <a:rPr lang="zh-TW" altLang="en-US" b="0" i="0" dirty="0">
                <a:solidFill>
                  <a:srgbClr val="333333"/>
                </a:solidFill>
                <a:effectLst/>
                <a:latin typeface="Arial" panose="020B0604020202020204" pitchFamily="34" charset="0"/>
              </a:rPr>
              <a:t>年提出的一個理論。營銷近視症就是不適當地把主要精力放在產品上或技術上，而不是放在市場需要</a:t>
            </a:r>
            <a:r>
              <a:rPr lang="en-US" altLang="zh-TW" b="0" i="0" dirty="0">
                <a:solidFill>
                  <a:srgbClr val="333333"/>
                </a:solidFill>
                <a:effectLst/>
                <a:latin typeface="Arial" panose="020B0604020202020204" pitchFamily="34" charset="0"/>
              </a:rPr>
              <a:t>(</a:t>
            </a:r>
            <a:r>
              <a:rPr lang="zh-TW" altLang="en-US" b="0" i="0" dirty="0">
                <a:solidFill>
                  <a:srgbClr val="333333"/>
                </a:solidFill>
                <a:effectLst/>
                <a:latin typeface="Arial" panose="020B0604020202020204" pitchFamily="34" charset="0"/>
              </a:rPr>
              <a:t>消費需要</a:t>
            </a:r>
            <a:r>
              <a:rPr lang="en-US" altLang="zh-TW" b="0" i="0" dirty="0">
                <a:solidFill>
                  <a:srgbClr val="333333"/>
                </a:solidFill>
                <a:effectLst/>
                <a:latin typeface="Arial" panose="020B0604020202020204" pitchFamily="34" charset="0"/>
              </a:rPr>
              <a:t>)</a:t>
            </a:r>
            <a:r>
              <a:rPr lang="zh-TW" altLang="en-US" b="0" i="0" dirty="0">
                <a:solidFill>
                  <a:srgbClr val="333333"/>
                </a:solidFill>
                <a:effectLst/>
                <a:latin typeface="Arial" panose="020B0604020202020204" pitchFamily="34" charset="0"/>
              </a:rPr>
              <a:t>上，其結果導致企業喪失市場，失去競爭力。這是因為產品只不過是滿足市場消費需要的一種媒介，一旦有更能充分滿足消費需要的新產品出現，現有的產品就會被淘汰。同時消費者的需求是多種多樣的並且不斷變化，並不是所有的消費者都偏好於某一種產品或價高質優的產品。</a:t>
            </a:r>
            <a:r>
              <a:rPr lang="zh-TW" altLang="en-US" b="0" i="0" u="none" strike="noStrike" dirty="0">
                <a:solidFill>
                  <a:srgbClr val="2153B0"/>
                </a:solidFill>
                <a:effectLst/>
                <a:latin typeface="Arial" panose="020B0604020202020204" pitchFamily="34" charset="0"/>
                <a:hlinkClick r:id="rId6" tooltip="李维特"/>
              </a:rPr>
              <a:t>李維特</a:t>
            </a:r>
            <a:r>
              <a:rPr lang="zh-TW" altLang="en-US" b="0" i="0" dirty="0">
                <a:solidFill>
                  <a:srgbClr val="333333"/>
                </a:solidFill>
                <a:effectLst/>
                <a:latin typeface="Arial" panose="020B0604020202020204" pitchFamily="34" charset="0"/>
              </a:rPr>
              <a:t>斷言：市場的飽和並不會導致企業的萎縮；造成企業萎縮的真正原因是</a:t>
            </a:r>
            <a:r>
              <a:rPr lang="zh-TW" altLang="en-US" b="0" i="0" u="none" strike="noStrike" dirty="0">
                <a:solidFill>
                  <a:srgbClr val="2153B0"/>
                </a:solidFill>
                <a:effectLst/>
                <a:latin typeface="Arial" panose="020B0604020202020204" pitchFamily="34" charset="0"/>
                <a:hlinkClick r:id="rId7" tooltip="营销者"/>
              </a:rPr>
              <a:t>營銷者</a:t>
            </a:r>
            <a:r>
              <a:rPr lang="zh-TW" altLang="en-US" b="0" i="0" dirty="0">
                <a:solidFill>
                  <a:srgbClr val="333333"/>
                </a:solidFill>
                <a:effectLst/>
                <a:latin typeface="Arial" panose="020B0604020202020204" pitchFamily="34" charset="0"/>
              </a:rPr>
              <a:t>目光短淺，不能根據消費者的需求變化而改變營銷策略。</a:t>
            </a:r>
          </a:p>
          <a:p>
            <a:pPr algn="l"/>
            <a:r>
              <a:rPr lang="en-US" altLang="zh-TW" b="0" i="0" dirty="0">
                <a:solidFill>
                  <a:srgbClr val="333333"/>
                </a:solidFill>
                <a:effectLst/>
                <a:latin typeface="Arial" panose="020B0604020202020204" pitchFamily="34" charset="0"/>
              </a:rPr>
              <a:t>[</a:t>
            </a:r>
            <a:r>
              <a:rPr lang="zh-TW" altLang="en-US" b="0" i="0" u="none" strike="noStrike" dirty="0">
                <a:solidFill>
                  <a:srgbClr val="2153B0"/>
                </a:solidFill>
                <a:effectLst/>
                <a:latin typeface="Arial" panose="020B0604020202020204" pitchFamily="34" charset="0"/>
                <a:hlinkClick r:id="rId8" tooltip="编辑段落: 营销近视症的具体表现"/>
              </a:rPr>
              <a:t>編輯</a:t>
            </a:r>
            <a:r>
              <a:rPr lang="en-US" altLang="zh-TW" b="0" i="0" dirty="0">
                <a:solidFill>
                  <a:srgbClr val="333333"/>
                </a:solidFill>
                <a:effectLst/>
                <a:latin typeface="Arial" panose="020B0604020202020204" pitchFamily="34" charset="0"/>
              </a:rPr>
              <a:t>]</a:t>
            </a:r>
          </a:p>
          <a:p>
            <a:pPr algn="l"/>
            <a:r>
              <a:rPr lang="zh-TW" altLang="en-US" b="1" i="0" dirty="0">
                <a:solidFill>
                  <a:srgbClr val="333333"/>
                </a:solidFill>
                <a:effectLst/>
                <a:latin typeface="Arial" panose="020B0604020202020204" pitchFamily="34" charset="0"/>
              </a:rPr>
              <a:t>營銷近視症的具體表現</a:t>
            </a:r>
          </a:p>
          <a:p>
            <a:pPr algn="l"/>
            <a:r>
              <a:rPr lang="zh-TW" altLang="en-US" b="0" i="0" dirty="0">
                <a:solidFill>
                  <a:srgbClr val="333333"/>
                </a:solidFill>
                <a:effectLst/>
                <a:latin typeface="Arial" panose="020B0604020202020204" pitchFamily="34" charset="0"/>
              </a:rPr>
              <a:t>　　營銷近視症的具體表現是：</a:t>
            </a:r>
          </a:p>
          <a:p>
            <a:pPr algn="l"/>
            <a:r>
              <a:rPr lang="zh-TW" altLang="en-US" b="0" i="0" dirty="0">
                <a:solidFill>
                  <a:srgbClr val="333333"/>
                </a:solidFill>
                <a:effectLst/>
                <a:latin typeface="Arial" panose="020B0604020202020204" pitchFamily="34" charset="0"/>
              </a:rPr>
              <a:t>　　自認為只要生產出最好的產品，不怕顧客不上門；</a:t>
            </a:r>
          </a:p>
          <a:p>
            <a:pPr algn="l"/>
            <a:r>
              <a:rPr lang="zh-TW" altLang="en-US" b="0" i="0" dirty="0">
                <a:solidFill>
                  <a:srgbClr val="333333"/>
                </a:solidFill>
                <a:effectLst/>
                <a:latin typeface="Arial" panose="020B0604020202020204" pitchFamily="34" charset="0"/>
              </a:rPr>
              <a:t>　　只註重技術的開發，而忽略</a:t>
            </a:r>
            <a:r>
              <a:rPr lang="zh-TW" altLang="en-US" b="0" i="0" u="none" strike="noStrike" dirty="0">
                <a:solidFill>
                  <a:srgbClr val="2153B0"/>
                </a:solidFill>
                <a:effectLst/>
                <a:latin typeface="Arial" panose="020B0604020202020204" pitchFamily="34" charset="0"/>
                <a:hlinkClick r:id="rId9" tooltip="消费需求"/>
              </a:rPr>
              <a:t>消費需求</a:t>
            </a:r>
            <a:r>
              <a:rPr lang="zh-TW" altLang="en-US" b="0" i="0" dirty="0">
                <a:solidFill>
                  <a:srgbClr val="333333"/>
                </a:solidFill>
                <a:effectLst/>
                <a:latin typeface="Arial" panose="020B0604020202020204" pitchFamily="34" charset="0"/>
              </a:rPr>
              <a:t>的變化；</a:t>
            </a:r>
          </a:p>
          <a:p>
            <a:pPr algn="l"/>
            <a:r>
              <a:rPr lang="zh-TW" altLang="en-US" b="0" i="0" dirty="0">
                <a:solidFill>
                  <a:srgbClr val="333333"/>
                </a:solidFill>
                <a:effectLst/>
                <a:latin typeface="Arial" panose="020B0604020202020204" pitchFamily="34" charset="0"/>
              </a:rPr>
              <a:t>　　只註重內部經營管理水平，不註重外部</a:t>
            </a:r>
            <a:r>
              <a:rPr lang="zh-TW" altLang="en-US" b="0" i="0" u="none" strike="noStrike" dirty="0">
                <a:solidFill>
                  <a:srgbClr val="2153B0"/>
                </a:solidFill>
                <a:effectLst/>
                <a:latin typeface="Arial" panose="020B0604020202020204" pitchFamily="34" charset="0"/>
                <a:hlinkClick r:id="rId10" tooltip="市场环境"/>
              </a:rPr>
              <a:t>市場環境</a:t>
            </a:r>
            <a:r>
              <a:rPr lang="zh-TW" altLang="en-US" b="0" i="0" dirty="0">
                <a:solidFill>
                  <a:srgbClr val="333333"/>
                </a:solidFill>
                <a:effectLst/>
                <a:latin typeface="Arial" panose="020B0604020202020204" pitchFamily="34" charset="0"/>
              </a:rPr>
              <a:t>和競爭等。</a:t>
            </a:r>
          </a:p>
          <a:p>
            <a:pPr algn="l"/>
            <a:r>
              <a:rPr lang="en-US" altLang="zh-TW" b="0" i="0" dirty="0">
                <a:solidFill>
                  <a:srgbClr val="333333"/>
                </a:solidFill>
                <a:effectLst/>
                <a:latin typeface="Arial" panose="020B0604020202020204" pitchFamily="34" charset="0"/>
              </a:rPr>
              <a:t>[</a:t>
            </a:r>
            <a:r>
              <a:rPr lang="zh-TW" altLang="en-US" b="0" i="0" u="none" strike="noStrike" dirty="0">
                <a:solidFill>
                  <a:srgbClr val="2153B0"/>
                </a:solidFill>
                <a:effectLst/>
                <a:latin typeface="Arial" panose="020B0604020202020204" pitchFamily="34" charset="0"/>
                <a:hlinkClick r:id="rId11" tooltip="编辑段落: 营销近视症的病因"/>
              </a:rPr>
              <a:t>編輯</a:t>
            </a:r>
            <a:r>
              <a:rPr lang="en-US" altLang="zh-TW" b="0" i="0" dirty="0">
                <a:solidFill>
                  <a:srgbClr val="333333"/>
                </a:solidFill>
                <a:effectLst/>
                <a:latin typeface="Arial" panose="020B0604020202020204" pitchFamily="34" charset="0"/>
              </a:rPr>
              <a:t>]</a:t>
            </a:r>
          </a:p>
          <a:p>
            <a:pPr algn="l"/>
            <a:r>
              <a:rPr lang="zh-TW" altLang="en-US" b="1" i="0" dirty="0">
                <a:solidFill>
                  <a:srgbClr val="333333"/>
                </a:solidFill>
                <a:effectLst/>
                <a:latin typeface="Arial" panose="020B0604020202020204" pitchFamily="34" charset="0"/>
              </a:rPr>
              <a:t>營銷近視症的病因</a:t>
            </a:r>
          </a:p>
          <a:p>
            <a:pPr algn="l"/>
            <a:r>
              <a:rPr lang="zh-TW" altLang="en-US" b="0" i="0" dirty="0">
                <a:solidFill>
                  <a:srgbClr val="333333"/>
                </a:solidFill>
                <a:effectLst/>
                <a:latin typeface="Arial" panose="020B0604020202020204" pitchFamily="34" charset="0"/>
              </a:rPr>
              <a:t>　　營銷近視症的產生從根本上是由於企業高層管理者對於</a:t>
            </a:r>
            <a:r>
              <a:rPr lang="zh-TW" altLang="en-US" b="0" i="0" u="none" strike="noStrike" dirty="0">
                <a:solidFill>
                  <a:srgbClr val="2153B0"/>
                </a:solidFill>
                <a:effectLst/>
                <a:latin typeface="Arial" panose="020B0604020202020204" pitchFamily="34" charset="0"/>
                <a:hlinkClick r:id="rId12" tooltip="产业环境"/>
              </a:rPr>
              <a:t>產業環境</a:t>
            </a:r>
            <a:r>
              <a:rPr lang="zh-TW" altLang="en-US" b="0" i="0" dirty="0">
                <a:solidFill>
                  <a:srgbClr val="333333"/>
                </a:solidFill>
                <a:effectLst/>
                <a:latin typeface="Arial" panose="020B0604020202020204" pitchFamily="34" charset="0"/>
              </a:rPr>
              <a:t>和產業發展規律的錯誤判斷。</a:t>
            </a:r>
            <a:r>
              <a:rPr lang="en-US" altLang="zh-TW" b="0" i="0" u="none" strike="noStrike" dirty="0">
                <a:solidFill>
                  <a:srgbClr val="2153B0"/>
                </a:solidFill>
                <a:effectLst/>
                <a:latin typeface="Arial" panose="020B0604020202020204" pitchFamily="34" charset="0"/>
                <a:hlinkClick r:id="rId5" tooltip="Theodore Levitt"/>
              </a:rPr>
              <a:t>Theodore Levitt</a:t>
            </a:r>
            <a:r>
              <a:rPr lang="zh-TW" altLang="en-US" b="0" i="0" dirty="0">
                <a:solidFill>
                  <a:srgbClr val="333333"/>
                </a:solidFill>
                <a:effectLst/>
                <a:latin typeface="Arial" panose="020B0604020202020204" pitchFamily="34" charset="0"/>
              </a:rPr>
              <a:t>列舉了四個廣泛存在的</a:t>
            </a:r>
            <a:r>
              <a:rPr lang="zh-TW" altLang="en-US" b="0" i="0" u="none" strike="noStrike" dirty="0">
                <a:solidFill>
                  <a:srgbClr val="2153B0"/>
                </a:solidFill>
                <a:effectLst/>
                <a:latin typeface="Arial" panose="020B0604020202020204" pitchFamily="34" charset="0"/>
                <a:hlinkClick r:id="rId13" tooltip="信念"/>
              </a:rPr>
              <a:t>信念</a:t>
            </a:r>
            <a:r>
              <a:rPr lang="zh-TW" altLang="en-US" b="0" i="0" dirty="0">
                <a:solidFill>
                  <a:srgbClr val="333333"/>
                </a:solidFill>
                <a:effectLst/>
                <a:latin typeface="Arial" panose="020B0604020202020204" pitchFamily="34" charset="0"/>
              </a:rPr>
              <a:t>，這些信念或者被企業管理者公開宣講，或者成為其行動的暗含假設，而這四個信念則幾乎一定會導致營銷近視症：</a:t>
            </a:r>
          </a:p>
          <a:p>
            <a:pPr algn="l"/>
            <a:r>
              <a:rPr lang="zh-TW" altLang="en-US" b="0" i="0" dirty="0">
                <a:solidFill>
                  <a:srgbClr val="333333"/>
                </a:solidFill>
                <a:effectLst/>
                <a:latin typeface="Arial" panose="020B0604020202020204" pitchFamily="34" charset="0"/>
              </a:rPr>
              <a:t>　　第一，認為人口的自然增長，會為產業增長自動形成一個不斷擴大的市場；</a:t>
            </a:r>
          </a:p>
          <a:p>
            <a:pPr algn="l"/>
            <a:r>
              <a:rPr lang="zh-TW" altLang="en-US" b="0" i="0" dirty="0">
                <a:solidFill>
                  <a:srgbClr val="333333"/>
                </a:solidFill>
                <a:effectLst/>
                <a:latin typeface="Arial" panose="020B0604020202020204" pitchFamily="34" charset="0"/>
              </a:rPr>
              <a:t>　　第二，認為產業的主要產品不存在競爭性</a:t>
            </a:r>
            <a:r>
              <a:rPr lang="zh-TW" altLang="en-US" b="0" i="0" u="none" strike="noStrike" dirty="0">
                <a:solidFill>
                  <a:srgbClr val="2153B0"/>
                </a:solidFill>
                <a:effectLst/>
                <a:latin typeface="Arial" panose="020B0604020202020204" pitchFamily="34" charset="0"/>
                <a:hlinkClick r:id="rId14" tooltip="替代品"/>
              </a:rPr>
              <a:t>替代品</a:t>
            </a:r>
            <a:r>
              <a:rPr lang="zh-TW" altLang="en-US" b="0" i="0" dirty="0">
                <a:solidFill>
                  <a:srgbClr val="333333"/>
                </a:solidFill>
                <a:effectLst/>
                <a:latin typeface="Arial" panose="020B0604020202020204" pitchFamily="34" charset="0"/>
              </a:rPr>
              <a:t>，對於那些具有自然壟斷性質的產業如石油、電力等產業的經營者尤其如此；</a:t>
            </a:r>
          </a:p>
          <a:p>
            <a:pPr algn="l"/>
            <a:r>
              <a:rPr lang="zh-TW" altLang="en-US" b="0" i="0" dirty="0">
                <a:solidFill>
                  <a:srgbClr val="333333"/>
                </a:solidFill>
                <a:effectLst/>
                <a:latin typeface="Arial" panose="020B0604020202020204" pitchFamily="34" charset="0"/>
              </a:rPr>
              <a:t>　　第三，認為</a:t>
            </a:r>
            <a:r>
              <a:rPr lang="zh-TW" altLang="en-US" b="0" i="0" u="none" strike="noStrike" dirty="0">
                <a:solidFill>
                  <a:srgbClr val="2153B0"/>
                </a:solidFill>
                <a:effectLst/>
                <a:latin typeface="Arial" panose="020B0604020202020204" pitchFamily="34" charset="0"/>
                <a:hlinkClick r:id="rId15" tooltip="大规模生产"/>
              </a:rPr>
              <a:t>大規模生產</a:t>
            </a:r>
            <a:r>
              <a:rPr lang="zh-TW" altLang="en-US" b="0" i="0" dirty="0">
                <a:solidFill>
                  <a:srgbClr val="333333"/>
                </a:solidFill>
                <a:effectLst/>
                <a:latin typeface="Arial" panose="020B0604020202020204" pitchFamily="34" charset="0"/>
              </a:rPr>
              <a:t>會形成</a:t>
            </a:r>
            <a:r>
              <a:rPr lang="zh-TW" altLang="en-US" b="0" i="0" u="none" strike="noStrike" dirty="0">
                <a:solidFill>
                  <a:srgbClr val="2153B0"/>
                </a:solidFill>
                <a:effectLst/>
                <a:latin typeface="Arial" panose="020B0604020202020204" pitchFamily="34" charset="0"/>
                <a:hlinkClick r:id="rId16" tooltip="规模经济"/>
              </a:rPr>
              <a:t>規模經濟</a:t>
            </a:r>
            <a:r>
              <a:rPr lang="zh-TW" altLang="en-US" b="0" i="0" dirty="0">
                <a:solidFill>
                  <a:srgbClr val="333333"/>
                </a:solidFill>
                <a:effectLst/>
                <a:latin typeface="Arial" panose="020B0604020202020204" pitchFamily="34" charset="0"/>
              </a:rPr>
              <a:t>，即單位產品成本會隨著產量的增長而下降，而企業會因此而打敗競爭者；</a:t>
            </a:r>
          </a:p>
          <a:p>
            <a:pPr algn="l"/>
            <a:r>
              <a:rPr lang="zh-TW" altLang="en-US" b="0" i="0" dirty="0">
                <a:solidFill>
                  <a:srgbClr val="333333"/>
                </a:solidFill>
                <a:effectLst/>
                <a:latin typeface="Arial" panose="020B0604020202020204" pitchFamily="34" charset="0"/>
              </a:rPr>
              <a:t>　　第四，產品是最重要的，只要造出了比競爭者更好的產品，就可以獲得優勢，企業經營者因此集中精力於完善科學實驗、改進產品和降低製造成本。</a:t>
            </a:r>
          </a:p>
          <a:p>
            <a:pPr algn="l"/>
            <a:r>
              <a:rPr lang="en-US" altLang="zh-TW" b="0" i="0" dirty="0">
                <a:solidFill>
                  <a:srgbClr val="333333"/>
                </a:solidFill>
                <a:effectLst/>
                <a:latin typeface="Arial" panose="020B0604020202020204" pitchFamily="34" charset="0"/>
              </a:rPr>
              <a:t>[</a:t>
            </a:r>
            <a:r>
              <a:rPr lang="zh-TW" altLang="en-US" b="0" i="0" u="none" strike="noStrike" dirty="0">
                <a:solidFill>
                  <a:srgbClr val="2153B0"/>
                </a:solidFill>
                <a:effectLst/>
                <a:latin typeface="Arial" panose="020B0604020202020204" pitchFamily="34" charset="0"/>
                <a:hlinkClick r:id="rId17" tooltip="编辑段落: 营销近视症信念形成的原因"/>
              </a:rPr>
              <a:t>編輯</a:t>
            </a:r>
            <a:r>
              <a:rPr lang="en-US" altLang="zh-TW" b="0" i="0" dirty="0">
                <a:solidFill>
                  <a:srgbClr val="333333"/>
                </a:solidFill>
                <a:effectLst/>
                <a:latin typeface="Arial" panose="020B0604020202020204" pitchFamily="34" charset="0"/>
              </a:rPr>
              <a:t>]</a:t>
            </a:r>
          </a:p>
          <a:p>
            <a:pPr algn="l"/>
            <a:r>
              <a:rPr lang="zh-TW" altLang="en-US" b="1" i="0" dirty="0">
                <a:solidFill>
                  <a:srgbClr val="333333"/>
                </a:solidFill>
                <a:effectLst/>
                <a:latin typeface="Arial" panose="020B0604020202020204" pitchFamily="34" charset="0"/>
              </a:rPr>
              <a:t>營銷近視症信念形成的原因</a:t>
            </a:r>
          </a:p>
          <a:p>
            <a:pPr algn="l"/>
            <a:r>
              <a:rPr lang="zh-TW" altLang="en-US" b="0" i="0" dirty="0">
                <a:solidFill>
                  <a:srgbClr val="333333"/>
                </a:solidFill>
                <a:effectLst/>
                <a:latin typeface="Arial" panose="020B0604020202020204" pitchFamily="34" charset="0"/>
              </a:rPr>
              <a:t>　　企業經營者之所以會形成上述四個信念，其原因又可以歸結為：</a:t>
            </a:r>
          </a:p>
          <a:p>
            <a:pPr algn="l"/>
            <a:r>
              <a:rPr lang="zh-TW" altLang="en-US" b="0" i="0" dirty="0">
                <a:solidFill>
                  <a:srgbClr val="333333"/>
                </a:solidFill>
                <a:effectLst/>
                <a:latin typeface="Arial" panose="020B0604020202020204" pitchFamily="34" charset="0"/>
              </a:rPr>
              <a:t>　　</a:t>
            </a:r>
            <a:r>
              <a:rPr lang="en-US" altLang="zh-TW" b="0" i="0" dirty="0">
                <a:solidFill>
                  <a:srgbClr val="333333"/>
                </a:solidFill>
                <a:effectLst/>
                <a:latin typeface="Arial" panose="020B0604020202020204" pitchFamily="34" charset="0"/>
              </a:rPr>
              <a:t>(1)</a:t>
            </a:r>
            <a:r>
              <a:rPr lang="zh-TW" altLang="en-US" b="0" i="0" dirty="0">
                <a:solidFill>
                  <a:srgbClr val="333333"/>
                </a:solidFill>
                <a:effectLst/>
                <a:latin typeface="Arial" panose="020B0604020202020204" pitchFamily="34" charset="0"/>
              </a:rPr>
              <a:t>企業經營者在企業中成長經歷。如果企業經營者是搞技術、抓生產或者管財務起家的，往往會使其眼光向內，較少的考慮</a:t>
            </a:r>
            <a:r>
              <a:rPr lang="zh-TW" altLang="en-US" b="0" i="0" u="none" strike="noStrike" dirty="0">
                <a:solidFill>
                  <a:srgbClr val="2153B0"/>
                </a:solidFill>
                <a:effectLst/>
                <a:latin typeface="Arial" panose="020B0604020202020204" pitchFamily="34" charset="0"/>
                <a:hlinkClick r:id="rId18" tooltip="顾客需求"/>
              </a:rPr>
              <a:t>顧客需求</a:t>
            </a:r>
            <a:r>
              <a:rPr lang="zh-TW" altLang="en-US" b="0" i="0" dirty="0">
                <a:solidFill>
                  <a:srgbClr val="333333"/>
                </a:solidFill>
                <a:effectLst/>
                <a:latin typeface="Arial" panose="020B0604020202020204" pitchFamily="34" charset="0"/>
              </a:rPr>
              <a:t>和市場變化，而過於註重生產效率和</a:t>
            </a:r>
            <a:r>
              <a:rPr lang="zh-TW" altLang="en-US" b="0" i="0" u="none" strike="noStrike" dirty="0">
                <a:solidFill>
                  <a:srgbClr val="2153B0"/>
                </a:solidFill>
                <a:effectLst/>
                <a:latin typeface="Arial" panose="020B0604020202020204" pitchFamily="34" charset="0"/>
                <a:hlinkClick r:id="rId19" tooltip="成本控制"/>
              </a:rPr>
              <a:t>成本控制</a:t>
            </a:r>
            <a:r>
              <a:rPr lang="zh-TW" altLang="en-US" b="0" i="0" dirty="0">
                <a:solidFill>
                  <a:srgbClr val="333333"/>
                </a:solidFill>
                <a:effectLst/>
                <a:latin typeface="Arial" panose="020B0604020202020204" pitchFamily="34" charset="0"/>
              </a:rPr>
              <a:t>。</a:t>
            </a:r>
          </a:p>
          <a:p>
            <a:pPr algn="l"/>
            <a:r>
              <a:rPr lang="zh-TW" altLang="en-US" b="0" i="0" dirty="0">
                <a:solidFill>
                  <a:srgbClr val="333333"/>
                </a:solidFill>
                <a:effectLst/>
                <a:latin typeface="Arial" panose="020B0604020202020204" pitchFamily="34" charset="0"/>
              </a:rPr>
              <a:t>　　</a:t>
            </a:r>
            <a:r>
              <a:rPr lang="en-US" altLang="zh-TW" b="0" i="0" dirty="0">
                <a:solidFill>
                  <a:srgbClr val="333333"/>
                </a:solidFill>
                <a:effectLst/>
                <a:latin typeface="Arial" panose="020B0604020202020204" pitchFamily="34" charset="0"/>
              </a:rPr>
              <a:t>(2)“</a:t>
            </a:r>
            <a:r>
              <a:rPr lang="zh-TW" altLang="en-US" b="0" i="0" dirty="0">
                <a:solidFill>
                  <a:srgbClr val="333333"/>
                </a:solidFill>
                <a:effectLst/>
                <a:latin typeface="Arial" panose="020B0604020202020204" pitchFamily="34" charset="0"/>
              </a:rPr>
              <a:t>產業健忘症”。一個產業能夠興起，從根本上說是由於它迎合了顧客的需求或者</a:t>
            </a:r>
            <a:r>
              <a:rPr lang="zh-TW" altLang="en-US" b="0" i="0" u="none" strike="noStrike" dirty="0">
                <a:solidFill>
                  <a:srgbClr val="2153B0"/>
                </a:solidFill>
                <a:effectLst/>
                <a:latin typeface="Arial" panose="020B0604020202020204" pitchFamily="34" charset="0"/>
                <a:hlinkClick r:id="rId20" tooltip="潜在需求"/>
              </a:rPr>
              <a:t>潛在需求</a:t>
            </a:r>
            <a:r>
              <a:rPr lang="zh-TW" altLang="en-US" b="0" i="0" dirty="0">
                <a:solidFill>
                  <a:srgbClr val="333333"/>
                </a:solidFill>
                <a:effectLst/>
                <a:latin typeface="Arial" panose="020B0604020202020204" pitchFamily="34" charset="0"/>
              </a:rPr>
              <a:t>，這一過程是一個非常艱難的過程，因為它要求顧客改變</a:t>
            </a:r>
            <a:r>
              <a:rPr lang="zh-TW" altLang="en-US" b="0" i="0" u="none" strike="noStrike" dirty="0">
                <a:solidFill>
                  <a:srgbClr val="2153B0"/>
                </a:solidFill>
                <a:effectLst/>
                <a:latin typeface="Arial" panose="020B0604020202020204" pitchFamily="34" charset="0"/>
                <a:hlinkClick r:id="rId21" tooltip="消费习惯"/>
              </a:rPr>
              <a:t>消費習慣</a:t>
            </a:r>
            <a:r>
              <a:rPr lang="zh-TW" altLang="en-US" b="0" i="0" dirty="0">
                <a:solidFill>
                  <a:srgbClr val="333333"/>
                </a:solidFill>
                <a:effectLst/>
                <a:latin typeface="Arial" panose="020B0604020202020204" pitchFamily="34" charset="0"/>
              </a:rPr>
              <a:t>甚至生活方式去試用一種新產品。當產業渡過了初創期而步入成長期、產業前景一片光明、產業面臨的主要問題不是發現與開拓市場而是“填補”現有市場之時，產業中的企業經營者不能正確認識或是忘記了產業興起的真正原因，或是忙於搶占市場而無暇顧及產業的發展大計，以至忽視了悄然襲來的</a:t>
            </a:r>
            <a:r>
              <a:rPr lang="zh-TW" altLang="en-US" b="0" i="0" u="none" strike="noStrike" dirty="0">
                <a:solidFill>
                  <a:srgbClr val="2153B0"/>
                </a:solidFill>
                <a:effectLst/>
                <a:latin typeface="Arial" panose="020B0604020202020204" pitchFamily="34" charset="0"/>
                <a:hlinkClick r:id="rId18" tooltip="顾客需求"/>
              </a:rPr>
              <a:t>顧客需求</a:t>
            </a:r>
            <a:r>
              <a:rPr lang="zh-TW" altLang="en-US" b="0" i="0" dirty="0">
                <a:solidFill>
                  <a:srgbClr val="333333"/>
                </a:solidFill>
                <a:effectLst/>
                <a:latin typeface="Arial" panose="020B0604020202020204" pitchFamily="34" charset="0"/>
              </a:rPr>
              <a:t>變化和產業衰退的陰影。人們經常把</a:t>
            </a:r>
            <a:r>
              <a:rPr lang="zh-TW" altLang="en-US" b="0" i="0" u="none" strike="noStrike" dirty="0">
                <a:solidFill>
                  <a:srgbClr val="2153B0"/>
                </a:solidFill>
                <a:effectLst/>
                <a:latin typeface="Arial" panose="020B0604020202020204" pitchFamily="34" charset="0"/>
                <a:hlinkClick r:id="rId22" tooltip="亨利·福特"/>
              </a:rPr>
              <a:t>亨利</a:t>
            </a:r>
            <a:r>
              <a:rPr lang="en-US" altLang="zh-TW" b="0" i="0" u="none" strike="noStrike" dirty="0">
                <a:solidFill>
                  <a:srgbClr val="2153B0"/>
                </a:solidFill>
                <a:effectLst/>
                <a:latin typeface="Arial" panose="020B0604020202020204" pitchFamily="34" charset="0"/>
                <a:hlinkClick r:id="rId22" tooltip="亨利·福特"/>
              </a:rPr>
              <a:t>·</a:t>
            </a:r>
            <a:r>
              <a:rPr lang="zh-TW" altLang="en-US" b="0" i="0" u="none" strike="noStrike" dirty="0">
                <a:solidFill>
                  <a:srgbClr val="2153B0"/>
                </a:solidFill>
                <a:effectLst/>
                <a:latin typeface="Arial" panose="020B0604020202020204" pitchFamily="34" charset="0"/>
                <a:hlinkClick r:id="rId22" tooltip="亨利·福特"/>
              </a:rPr>
              <a:t>福特</a:t>
            </a:r>
            <a:r>
              <a:rPr lang="zh-TW" altLang="en-US" b="0" i="0" dirty="0">
                <a:solidFill>
                  <a:srgbClr val="333333"/>
                </a:solidFill>
                <a:effectLst/>
                <a:latin typeface="Arial" panose="020B0604020202020204" pitchFamily="34" charset="0"/>
              </a:rPr>
              <a:t>作為</a:t>
            </a:r>
            <a:r>
              <a:rPr lang="zh-TW" altLang="en-US" b="0" i="0" u="none" strike="noStrike" dirty="0">
                <a:solidFill>
                  <a:srgbClr val="2153B0"/>
                </a:solidFill>
                <a:effectLst/>
                <a:latin typeface="Arial" panose="020B0604020202020204" pitchFamily="34" charset="0"/>
                <a:hlinkClick r:id="rId23" tooltip="产品导向"/>
              </a:rPr>
              <a:t>產品導向</a:t>
            </a:r>
            <a:r>
              <a:rPr lang="zh-TW" altLang="en-US" b="0" i="0" dirty="0">
                <a:solidFill>
                  <a:srgbClr val="333333"/>
                </a:solidFill>
                <a:effectLst/>
                <a:latin typeface="Arial" panose="020B0604020202020204" pitchFamily="34" charset="0"/>
              </a:rPr>
              <a:t>的失敗典型，把他主要作為一個發明家，但實際上，福特其實是最成功的營銷家</a:t>
            </a:r>
            <a:r>
              <a:rPr lang="en-US" altLang="zh-TW" b="0" i="0" dirty="0">
                <a:solidFill>
                  <a:srgbClr val="333333"/>
                </a:solidFill>
                <a:effectLst/>
                <a:latin typeface="Arial" panose="020B0604020202020204" pitchFamily="34" charset="0"/>
              </a:rPr>
              <a:t>(</a:t>
            </a:r>
            <a:r>
              <a:rPr lang="en-US" altLang="zh-TW" b="0" i="0" u="none" strike="noStrike" dirty="0">
                <a:solidFill>
                  <a:srgbClr val="2153B0"/>
                </a:solidFill>
                <a:effectLst/>
                <a:latin typeface="Arial" panose="020B0604020202020204" pitchFamily="34" charset="0"/>
                <a:hlinkClick r:id="rId24" tooltip="Marketer"/>
              </a:rPr>
              <a:t>Marketer</a:t>
            </a:r>
            <a:r>
              <a:rPr lang="en-US" altLang="zh-TW" b="0" i="0" dirty="0">
                <a:solidFill>
                  <a:srgbClr val="333333"/>
                </a:solidFill>
                <a:effectLst/>
                <a:latin typeface="Arial" panose="020B0604020202020204" pitchFamily="34" charset="0"/>
              </a:rPr>
              <a:t>)</a:t>
            </a:r>
            <a:r>
              <a:rPr lang="zh-TW" altLang="en-US" b="0" i="0" dirty="0">
                <a:solidFill>
                  <a:srgbClr val="333333"/>
                </a:solidFill>
                <a:effectLst/>
                <a:latin typeface="Arial" panose="020B0604020202020204" pitchFamily="34" charset="0"/>
              </a:rPr>
              <a:t>之一，當然也是最失敗的營銷家之一。當大多數企業</a:t>
            </a:r>
            <a:r>
              <a:rPr lang="zh-TW" altLang="en-US" b="0" i="0" u="none" strike="noStrike" dirty="0">
                <a:solidFill>
                  <a:srgbClr val="2153B0"/>
                </a:solidFill>
                <a:effectLst/>
                <a:latin typeface="Arial" panose="020B0604020202020204" pitchFamily="34" charset="0"/>
                <a:hlinkClick r:id="rId25" tooltip="生产商"/>
              </a:rPr>
              <a:t>生產商</a:t>
            </a:r>
            <a:r>
              <a:rPr lang="zh-TW" altLang="en-US" b="0" i="0" dirty="0">
                <a:solidFill>
                  <a:srgbClr val="333333"/>
                </a:solidFill>
                <a:effectLst/>
                <a:latin typeface="Arial" panose="020B0604020202020204" pitchFamily="34" charset="0"/>
              </a:rPr>
              <a:t>在進行成本加成定價時，福特就提出並推行了由價格決定成本而不是相反的做法。他推出</a:t>
            </a:r>
            <a:r>
              <a:rPr lang="en-US" altLang="zh-TW" b="0" i="0" dirty="0">
                <a:solidFill>
                  <a:srgbClr val="333333"/>
                </a:solidFill>
                <a:effectLst/>
                <a:latin typeface="Arial" panose="020B0604020202020204" pitchFamily="34" charset="0"/>
              </a:rPr>
              <a:t>500</a:t>
            </a:r>
            <a:r>
              <a:rPr lang="zh-TW" altLang="en-US" b="0" i="0" dirty="0">
                <a:solidFill>
                  <a:srgbClr val="333333"/>
                </a:solidFill>
                <a:effectLst/>
                <a:latin typeface="Arial" panose="020B0604020202020204" pitchFamily="34" charset="0"/>
              </a:rPr>
              <a:t>美元的</a:t>
            </a:r>
            <a:r>
              <a:rPr lang="en-US" altLang="zh-TW" b="0" i="0" dirty="0">
                <a:solidFill>
                  <a:srgbClr val="333333"/>
                </a:solidFill>
                <a:effectLst/>
                <a:latin typeface="Arial" panose="020B0604020202020204" pitchFamily="34" charset="0"/>
              </a:rPr>
              <a:t>Model T</a:t>
            </a:r>
            <a:r>
              <a:rPr lang="zh-TW" altLang="en-US" b="0" i="0" dirty="0">
                <a:solidFill>
                  <a:srgbClr val="333333"/>
                </a:solidFill>
                <a:effectLst/>
                <a:latin typeface="Arial" panose="020B0604020202020204" pitchFamily="34" charset="0"/>
              </a:rPr>
              <a:t>型車並大獲成功，其實是一場營銷戰的經典案例。</a:t>
            </a:r>
            <a:r>
              <a:rPr lang="zh-TW" altLang="en-US" b="0" i="0" u="none" strike="noStrike" dirty="0">
                <a:solidFill>
                  <a:srgbClr val="2153B0"/>
                </a:solidFill>
                <a:effectLst/>
                <a:latin typeface="Arial" panose="020B0604020202020204" pitchFamily="34" charset="0"/>
                <a:hlinkClick r:id="rId26" tooltip="福特"/>
              </a:rPr>
              <a:t>福特</a:t>
            </a:r>
            <a:r>
              <a:rPr lang="zh-TW" altLang="en-US" b="0" i="0" dirty="0">
                <a:solidFill>
                  <a:srgbClr val="333333"/>
                </a:solidFill>
                <a:effectLst/>
                <a:latin typeface="Arial" panose="020B0604020202020204" pitchFamily="34" charset="0"/>
              </a:rPr>
              <a:t>的錯誤在於，他成了自己成功經驗的俘虜，在</a:t>
            </a:r>
            <a:r>
              <a:rPr lang="zh-TW" altLang="en-US" b="0" i="0" u="none" strike="noStrike" dirty="0">
                <a:solidFill>
                  <a:srgbClr val="2153B0"/>
                </a:solidFill>
                <a:effectLst/>
                <a:latin typeface="Arial" panose="020B0604020202020204" pitchFamily="34" charset="0"/>
                <a:hlinkClick r:id="rId12" tooltip="产业环境"/>
              </a:rPr>
              <a:t>產業環境</a:t>
            </a:r>
            <a:r>
              <a:rPr lang="zh-TW" altLang="en-US" b="0" i="0" dirty="0">
                <a:solidFill>
                  <a:srgbClr val="333333"/>
                </a:solidFill>
                <a:effectLst/>
                <a:latin typeface="Arial" panose="020B0604020202020204" pitchFamily="34" charset="0"/>
              </a:rPr>
              <a:t>和</a:t>
            </a:r>
            <a:r>
              <a:rPr lang="zh-TW" altLang="en-US" b="0" i="0" u="none" strike="noStrike" dirty="0">
                <a:solidFill>
                  <a:srgbClr val="2153B0"/>
                </a:solidFill>
                <a:effectLst/>
                <a:latin typeface="Arial" panose="020B0604020202020204" pitchFamily="34" charset="0"/>
                <a:hlinkClick r:id="rId18" tooltip="顾客需求"/>
              </a:rPr>
              <a:t>顧客需求</a:t>
            </a:r>
            <a:r>
              <a:rPr lang="zh-TW" altLang="en-US" b="0" i="0" dirty="0">
                <a:solidFill>
                  <a:srgbClr val="333333"/>
                </a:solidFill>
                <a:effectLst/>
                <a:latin typeface="Arial" panose="020B0604020202020204" pitchFamily="34" charset="0"/>
              </a:rPr>
              <a:t>已經發生巨大變化之時，仍沉迷於過去成功的光榮之中，忘掉了成功的真正原因。</a:t>
            </a:r>
          </a:p>
          <a:p>
            <a:pPr algn="l"/>
            <a:r>
              <a:rPr lang="zh-TW" altLang="en-US" b="0" i="0" dirty="0">
                <a:solidFill>
                  <a:srgbClr val="333333"/>
                </a:solidFill>
                <a:effectLst/>
                <a:latin typeface="Arial" panose="020B0604020202020204" pitchFamily="34" charset="0"/>
              </a:rPr>
              <a:t>　　</a:t>
            </a:r>
            <a:r>
              <a:rPr lang="en-US" altLang="zh-TW" b="0" i="0" dirty="0">
                <a:solidFill>
                  <a:srgbClr val="333333"/>
                </a:solidFill>
                <a:effectLst/>
                <a:latin typeface="Arial" panose="020B0604020202020204" pitchFamily="34" charset="0"/>
              </a:rPr>
              <a:t>(3)</a:t>
            </a:r>
            <a:r>
              <a:rPr lang="zh-TW" altLang="en-US" b="0" i="0" dirty="0">
                <a:solidFill>
                  <a:srgbClr val="333333"/>
                </a:solidFill>
                <a:effectLst/>
                <a:latin typeface="Arial" panose="020B0604020202020204" pitchFamily="34" charset="0"/>
              </a:rPr>
              <a:t>企業經營者個人的知識。企業經營者個人所受的教育和因此而形成的</a:t>
            </a:r>
            <a:r>
              <a:rPr lang="zh-TW" altLang="en-US" b="0" i="0" u="none" strike="noStrike" dirty="0">
                <a:solidFill>
                  <a:srgbClr val="2153B0"/>
                </a:solidFill>
                <a:effectLst/>
                <a:latin typeface="Arial" panose="020B0604020202020204" pitchFamily="34" charset="0"/>
                <a:hlinkClick r:id="rId27" tooltip="知识结构"/>
              </a:rPr>
              <a:t>知識結構</a:t>
            </a:r>
            <a:r>
              <a:rPr lang="zh-TW" altLang="en-US" b="0" i="0" dirty="0">
                <a:solidFill>
                  <a:srgbClr val="333333"/>
                </a:solidFill>
                <a:effectLst/>
                <a:latin typeface="Arial" panose="020B0604020202020204" pitchFamily="34" charset="0"/>
              </a:rPr>
              <a:t>，會對其判斷形成巨大的影響，因為它會影響經營者認為正確和應該做的事。企業經營者普遍都學習過經濟學，而在</a:t>
            </a:r>
            <a:r>
              <a:rPr lang="zh-TW" altLang="en-US" b="0" i="0" u="none" strike="noStrike" dirty="0">
                <a:solidFill>
                  <a:srgbClr val="2153B0"/>
                </a:solidFill>
                <a:effectLst/>
                <a:latin typeface="Arial" panose="020B0604020202020204" pitchFamily="34" charset="0"/>
                <a:hlinkClick r:id="rId28" tooltip="新古典经济学"/>
              </a:rPr>
              <a:t>新古典經濟學</a:t>
            </a:r>
            <a:r>
              <a:rPr lang="zh-TW" altLang="en-US" b="0" i="0" dirty="0">
                <a:solidFill>
                  <a:srgbClr val="333333"/>
                </a:solidFill>
                <a:effectLst/>
                <a:latin typeface="Arial" panose="020B0604020202020204" pitchFamily="34" charset="0"/>
              </a:rPr>
              <a:t>的理論框架中，</a:t>
            </a:r>
            <a:r>
              <a:rPr lang="zh-TW" altLang="en-US" b="0" i="0" u="none" strike="noStrike" dirty="0">
                <a:solidFill>
                  <a:srgbClr val="2153B0"/>
                </a:solidFill>
                <a:effectLst/>
                <a:latin typeface="Arial" panose="020B0604020202020204" pitchFamily="34" charset="0"/>
                <a:hlinkClick r:id="rId29" tooltip="萨伊定理"/>
              </a:rPr>
              <a:t>薩伊定理</a:t>
            </a:r>
            <a:r>
              <a:rPr lang="zh-TW" altLang="en-US" b="0" i="0" dirty="0">
                <a:solidFill>
                  <a:srgbClr val="333333"/>
                </a:solidFill>
                <a:effectLst/>
                <a:latin typeface="Arial" panose="020B0604020202020204" pitchFamily="34" charset="0"/>
              </a:rPr>
              <a:t>可以說一塊基石，即供給會自動創造自己的需求，最終達到供需均衡；而由於產量增長而形成規模經濟，造成</a:t>
            </a:r>
            <a:r>
              <a:rPr lang="zh-TW" altLang="en-US" b="0" i="0" u="none" strike="noStrike" dirty="0">
                <a:solidFill>
                  <a:srgbClr val="2153B0"/>
                </a:solidFill>
                <a:effectLst/>
                <a:latin typeface="Arial" panose="020B0604020202020204" pitchFamily="34" charset="0"/>
                <a:hlinkClick r:id="rId30" tooltip="单位成本"/>
              </a:rPr>
              <a:t>單位成本</a:t>
            </a:r>
            <a:r>
              <a:rPr lang="zh-TW" altLang="en-US" b="0" i="0" dirty="0">
                <a:solidFill>
                  <a:srgbClr val="333333"/>
                </a:solidFill>
                <a:effectLst/>
                <a:latin typeface="Arial" panose="020B0604020202020204" pitchFamily="34" charset="0"/>
              </a:rPr>
              <a:t>的下降，更是經典教科書中的金科玉律，這些定律不可能不影響經營者的判斷。在嚴格的假定條件下推導出的抽象的經濟學定理，其實忽略了對於企業經營管理者來說至關重要的事實。不加辨別和分析地</a:t>
            </a:r>
            <a:r>
              <a:rPr lang="zh-TW" altLang="en-US" b="0" i="0" u="none" strike="noStrike" dirty="0">
                <a:solidFill>
                  <a:srgbClr val="2153B0"/>
                </a:solidFill>
                <a:effectLst/>
                <a:latin typeface="Arial" panose="020B0604020202020204" pitchFamily="34" charset="0"/>
                <a:hlinkClick r:id="rId31" tooltip="应用经济学"/>
              </a:rPr>
              <a:t>應用經濟學</a:t>
            </a:r>
            <a:r>
              <a:rPr lang="zh-TW" altLang="en-US" b="0" i="0" dirty="0">
                <a:solidFill>
                  <a:srgbClr val="333333"/>
                </a:solidFill>
                <a:effectLst/>
                <a:latin typeface="Arial" panose="020B0604020202020204" pitchFamily="34" charset="0"/>
              </a:rPr>
              <a:t>的原理，將幾乎一定會造成</a:t>
            </a:r>
            <a:r>
              <a:rPr lang="zh-TW" altLang="en-US" b="0" i="0" u="none" strike="noStrike" dirty="0">
                <a:solidFill>
                  <a:srgbClr val="2153B0"/>
                </a:solidFill>
                <a:effectLst/>
                <a:latin typeface="Arial" panose="020B0604020202020204" pitchFamily="34" charset="0"/>
                <a:hlinkClick r:id="rId32" tooltip="经营策略"/>
              </a:rPr>
              <a:t>經營策略</a:t>
            </a:r>
            <a:r>
              <a:rPr lang="zh-TW" altLang="en-US" b="0" i="0" dirty="0">
                <a:solidFill>
                  <a:srgbClr val="333333"/>
                </a:solidFill>
                <a:effectLst/>
                <a:latin typeface="Arial" panose="020B0604020202020204" pitchFamily="34" charset="0"/>
              </a:rPr>
              <a:t>的失敗。</a:t>
            </a:r>
          </a:p>
          <a:p>
            <a:endParaRPr lang="en-US" dirty="0"/>
          </a:p>
        </p:txBody>
      </p:sp>
      <p:sp>
        <p:nvSpPr>
          <p:cNvPr id="4" name="Slide Number Placeholder 3"/>
          <p:cNvSpPr>
            <a:spLocks noGrp="1"/>
          </p:cNvSpPr>
          <p:nvPr>
            <p:ph type="sldNum" sz="quarter" idx="5"/>
          </p:nvPr>
        </p:nvSpPr>
        <p:spPr/>
        <p:txBody>
          <a:bodyPr/>
          <a:lstStyle/>
          <a:p>
            <a:fld id="{84BC10E1-BE18-42B9-A228-27E3AD7BA83B}" type="slidenum">
              <a:rPr lang="en-US" smtClean="0"/>
              <a:t>3</a:t>
            </a:fld>
            <a:endParaRPr lang="en-US"/>
          </a:p>
        </p:txBody>
      </p:sp>
    </p:spTree>
    <p:extLst>
      <p:ext uri="{BB962C8B-B14F-4D97-AF65-F5344CB8AC3E}">
        <p14:creationId xmlns:p14="http://schemas.microsoft.com/office/powerpoint/2010/main" val="3771519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Georgia" panose="02040502050405020303" pitchFamily="18" charset="0"/>
                <a:ea typeface="DengXian" panose="02010600030101010101" pitchFamily="2" charset="-122"/>
                <a:cs typeface="Georgia" panose="02040502050405020303" pitchFamily="18" charset="0"/>
              </a:rPr>
              <a:t>We and ignore some complexities, particularly the interactions among elements, for several reasons. First, market reactions to single marketing mix elements are far easier to understand than are their interactions. Second, an improved understanding and the resultant ability to fine-tune individual marketing mix elements often represent “low-hanging fruit”—the profitable first step toward optimizing marketing spending across a wider range of marketing mix elements. Third, the optimization of the entire marketing mix may cross organizational boundaries and require sophisticated processes for managing them.</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4BC10E1-BE18-42B9-A228-27E3AD7BA83B}" type="slidenum">
              <a:rPr lang="en-US" smtClean="0"/>
              <a:t>8</a:t>
            </a:fld>
            <a:endParaRPr lang="en-US"/>
          </a:p>
        </p:txBody>
      </p:sp>
    </p:spTree>
    <p:extLst>
      <p:ext uri="{BB962C8B-B14F-4D97-AF65-F5344CB8AC3E}">
        <p14:creationId xmlns:p14="http://schemas.microsoft.com/office/powerpoint/2010/main" val="2414142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0" i="0" dirty="0">
                <a:solidFill>
                  <a:srgbClr val="202122"/>
                </a:solidFill>
                <a:effectLst/>
                <a:latin typeface="Arial" panose="020B0604020202020204" pitchFamily="34" charset="0"/>
              </a:rPr>
              <a:t>An example of a demand curve shifting. </a:t>
            </a:r>
            <a:r>
              <a:rPr lang="en-US" b="0" i="1" dirty="0">
                <a:solidFill>
                  <a:srgbClr val="202122"/>
                </a:solidFill>
                <a:effectLst/>
                <a:latin typeface="Arial" panose="020B0604020202020204" pitchFamily="34" charset="0"/>
              </a:rPr>
              <a:t>D</a:t>
            </a:r>
            <a:r>
              <a:rPr lang="en-US" b="0" i="0" dirty="0">
                <a:solidFill>
                  <a:srgbClr val="202122"/>
                </a:solidFill>
                <a:effectLst/>
                <a:latin typeface="Arial" panose="020B0604020202020204" pitchFamily="34" charset="0"/>
              </a:rPr>
              <a:t>1 and </a:t>
            </a:r>
            <a:r>
              <a:rPr lang="en-US" b="0" i="1" dirty="0">
                <a:solidFill>
                  <a:srgbClr val="202122"/>
                </a:solidFill>
                <a:effectLst/>
                <a:latin typeface="Arial" panose="020B0604020202020204" pitchFamily="34" charset="0"/>
              </a:rPr>
              <a:t>D2</a:t>
            </a:r>
            <a:r>
              <a:rPr lang="en-US" b="0" i="0" dirty="0">
                <a:solidFill>
                  <a:srgbClr val="202122"/>
                </a:solidFill>
                <a:effectLst/>
                <a:latin typeface="Arial" panose="020B0604020202020204" pitchFamily="34" charset="0"/>
              </a:rPr>
              <a:t> are alternative positions of the demand curve, </a:t>
            </a:r>
            <a:r>
              <a:rPr lang="en-US" b="0" i="1" dirty="0">
                <a:solidFill>
                  <a:srgbClr val="202122"/>
                </a:solidFill>
                <a:effectLst/>
                <a:latin typeface="Arial" panose="020B0604020202020204" pitchFamily="34" charset="0"/>
              </a:rPr>
              <a:t>S</a:t>
            </a:r>
            <a:r>
              <a:rPr lang="en-US" b="0" i="0" dirty="0">
                <a:solidFill>
                  <a:srgbClr val="202122"/>
                </a:solidFill>
                <a:effectLst/>
                <a:latin typeface="Arial" panose="020B0604020202020204" pitchFamily="34" charset="0"/>
              </a:rPr>
              <a:t> is the supply curve, and </a:t>
            </a:r>
            <a:r>
              <a:rPr lang="en-US" b="0" i="1" dirty="0">
                <a:solidFill>
                  <a:srgbClr val="202122"/>
                </a:solidFill>
                <a:effectLst/>
                <a:latin typeface="Arial" panose="020B0604020202020204" pitchFamily="34" charset="0"/>
              </a:rPr>
              <a:t>P</a:t>
            </a:r>
            <a:r>
              <a:rPr lang="en-US" b="0" i="0" dirty="0">
                <a:solidFill>
                  <a:srgbClr val="202122"/>
                </a:solidFill>
                <a:effectLst/>
                <a:latin typeface="Arial" panose="020B0604020202020204" pitchFamily="34" charset="0"/>
              </a:rPr>
              <a:t> and </a:t>
            </a:r>
            <a:r>
              <a:rPr lang="en-US" b="0" i="1" dirty="0">
                <a:solidFill>
                  <a:srgbClr val="202122"/>
                </a:solidFill>
                <a:effectLst/>
                <a:latin typeface="Arial" panose="020B0604020202020204" pitchFamily="34" charset="0"/>
              </a:rPr>
              <a:t>Q</a:t>
            </a:r>
            <a:r>
              <a:rPr lang="en-US" b="0" i="0" dirty="0">
                <a:solidFill>
                  <a:srgbClr val="202122"/>
                </a:solidFill>
                <a:effectLst/>
                <a:latin typeface="Arial" panose="020B0604020202020204" pitchFamily="34" charset="0"/>
              </a:rPr>
              <a:t> are price and quantity respectively. The shift from D1 to D2 means an increase in demand with consequences for the other variables</a:t>
            </a:r>
            <a:endParaRPr lang="en-US" dirty="0"/>
          </a:p>
        </p:txBody>
      </p:sp>
      <p:sp>
        <p:nvSpPr>
          <p:cNvPr id="4" name="Slide Number Placeholder 3"/>
          <p:cNvSpPr>
            <a:spLocks noGrp="1"/>
          </p:cNvSpPr>
          <p:nvPr>
            <p:ph type="sldNum" sz="quarter" idx="5"/>
          </p:nvPr>
        </p:nvSpPr>
        <p:spPr/>
        <p:txBody>
          <a:bodyPr/>
          <a:lstStyle/>
          <a:p>
            <a:fld id="{84BC10E1-BE18-42B9-A228-27E3AD7BA83B}" type="slidenum">
              <a:rPr lang="en-US" smtClean="0"/>
              <a:t>9</a:t>
            </a:fld>
            <a:endParaRPr lang="en-US"/>
          </a:p>
        </p:txBody>
      </p:sp>
    </p:spTree>
    <p:extLst>
      <p:ext uri="{BB962C8B-B14F-4D97-AF65-F5344CB8AC3E}">
        <p14:creationId xmlns:p14="http://schemas.microsoft.com/office/powerpoint/2010/main" val="1490375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BC10E1-BE18-42B9-A228-27E3AD7BA83B}" type="slidenum">
              <a:rPr lang="en-US" smtClean="0"/>
              <a:t>12</a:t>
            </a:fld>
            <a:endParaRPr lang="en-US"/>
          </a:p>
        </p:txBody>
      </p:sp>
    </p:spTree>
    <p:extLst>
      <p:ext uri="{BB962C8B-B14F-4D97-AF65-F5344CB8AC3E}">
        <p14:creationId xmlns:p14="http://schemas.microsoft.com/office/powerpoint/2010/main" val="2389676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https://www.semanticscholar.org/paper/Pricing-Strategies-for-Information-Technology-A-Harmon-Demirkan/30c584613b73201bd2d9dbf2e1d6d31d290a8a1c</a:t>
            </a:r>
          </a:p>
        </p:txBody>
      </p:sp>
      <p:sp>
        <p:nvSpPr>
          <p:cNvPr id="4" name="Slide Number Placeholder 3"/>
          <p:cNvSpPr>
            <a:spLocks noGrp="1"/>
          </p:cNvSpPr>
          <p:nvPr>
            <p:ph type="sldNum" sz="quarter" idx="5"/>
          </p:nvPr>
        </p:nvSpPr>
        <p:spPr/>
        <p:txBody>
          <a:bodyPr/>
          <a:lstStyle/>
          <a:p>
            <a:fld id="{84BC10E1-BE18-42B9-A228-27E3AD7BA83B}" type="slidenum">
              <a:rPr lang="en-US" smtClean="0"/>
              <a:t>13</a:t>
            </a:fld>
            <a:endParaRPr lang="en-US"/>
          </a:p>
        </p:txBody>
      </p:sp>
    </p:spTree>
    <p:extLst>
      <p:ext uri="{BB962C8B-B14F-4D97-AF65-F5344CB8AC3E}">
        <p14:creationId xmlns:p14="http://schemas.microsoft.com/office/powerpoint/2010/main" val="4056188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Note the several ways that promotions work—either by pushing or by pulling.</a:t>
            </a:r>
          </a:p>
          <a:p>
            <a:endParaRPr lang="en-US" dirty="0"/>
          </a:p>
        </p:txBody>
      </p:sp>
      <p:sp>
        <p:nvSpPr>
          <p:cNvPr id="4" name="Slide Number Placeholder 3"/>
          <p:cNvSpPr>
            <a:spLocks noGrp="1"/>
          </p:cNvSpPr>
          <p:nvPr>
            <p:ph type="sldNum" sz="quarter" idx="5"/>
          </p:nvPr>
        </p:nvSpPr>
        <p:spPr/>
        <p:txBody>
          <a:bodyPr/>
          <a:lstStyle/>
          <a:p>
            <a:fld id="{84BC10E1-BE18-42B9-A228-27E3AD7BA83B}" type="slidenum">
              <a:rPr lang="en-US" smtClean="0"/>
              <a:t>26</a:t>
            </a:fld>
            <a:endParaRPr lang="en-US"/>
          </a:p>
        </p:txBody>
      </p:sp>
    </p:spTree>
    <p:extLst>
      <p:ext uri="{BB962C8B-B14F-4D97-AF65-F5344CB8AC3E}">
        <p14:creationId xmlns:p14="http://schemas.microsoft.com/office/powerpoint/2010/main" val="2080477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To this day, rules of thumb tend to be the rule because of continuing challenges in advertising justification.</a:t>
            </a:r>
          </a:p>
          <a:p>
            <a:endParaRPr lang="en-US" dirty="0"/>
          </a:p>
        </p:txBody>
      </p:sp>
      <p:sp>
        <p:nvSpPr>
          <p:cNvPr id="4" name="Slide Number Placeholder 3"/>
          <p:cNvSpPr>
            <a:spLocks noGrp="1"/>
          </p:cNvSpPr>
          <p:nvPr>
            <p:ph type="sldNum" sz="quarter" idx="5"/>
          </p:nvPr>
        </p:nvSpPr>
        <p:spPr/>
        <p:txBody>
          <a:bodyPr/>
          <a:lstStyle/>
          <a:p>
            <a:fld id="{84BC10E1-BE18-42B9-A228-27E3AD7BA83B}" type="slidenum">
              <a:rPr lang="en-US" smtClean="0"/>
              <a:t>28</a:t>
            </a:fld>
            <a:endParaRPr lang="en-US"/>
          </a:p>
        </p:txBody>
      </p:sp>
    </p:spTree>
    <p:extLst>
      <p:ext uri="{BB962C8B-B14F-4D97-AF65-F5344CB8AC3E}">
        <p14:creationId xmlns:p14="http://schemas.microsoft.com/office/powerpoint/2010/main" val="3258936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The </a:t>
            </a:r>
            <a:r>
              <a:rPr lang="en-US" altLang="en-US" dirty="0" err="1"/>
              <a:t>Adbudg</a:t>
            </a:r>
            <a:r>
              <a:rPr lang="en-US" altLang="en-US" dirty="0"/>
              <a:t> model is a classic—and, while it may be too simple to implement, it provides a sound structure for thinking about response functions, carryover effects and the link between objectives and resource allocation.  Use the Blue Mountain case and associated spreadsheet to show how this process works.</a:t>
            </a:r>
          </a:p>
          <a:p>
            <a:endParaRPr lang="en-US" dirty="0"/>
          </a:p>
        </p:txBody>
      </p:sp>
      <p:sp>
        <p:nvSpPr>
          <p:cNvPr id="4" name="Slide Number Placeholder 3"/>
          <p:cNvSpPr>
            <a:spLocks noGrp="1"/>
          </p:cNvSpPr>
          <p:nvPr>
            <p:ph type="sldNum" sz="quarter" idx="5"/>
          </p:nvPr>
        </p:nvSpPr>
        <p:spPr/>
        <p:txBody>
          <a:bodyPr/>
          <a:lstStyle/>
          <a:p>
            <a:fld id="{84BC10E1-BE18-42B9-A228-27E3AD7BA83B}" type="slidenum">
              <a:rPr lang="en-US" smtClean="0"/>
              <a:t>35</a:t>
            </a:fld>
            <a:endParaRPr lang="en-US"/>
          </a:p>
        </p:txBody>
      </p:sp>
    </p:spTree>
    <p:extLst>
      <p:ext uri="{BB962C8B-B14F-4D97-AF65-F5344CB8AC3E}">
        <p14:creationId xmlns:p14="http://schemas.microsoft.com/office/powerpoint/2010/main" val="1352614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The basic calibration screen in the Blue Mountain case require the user to implement this issue</a:t>
            </a:r>
          </a:p>
          <a:p>
            <a:endParaRPr lang="en-US" dirty="0"/>
          </a:p>
        </p:txBody>
      </p:sp>
      <p:sp>
        <p:nvSpPr>
          <p:cNvPr id="4" name="Slide Number Placeholder 3"/>
          <p:cNvSpPr>
            <a:spLocks noGrp="1"/>
          </p:cNvSpPr>
          <p:nvPr>
            <p:ph type="sldNum" sz="quarter" idx="5"/>
          </p:nvPr>
        </p:nvSpPr>
        <p:spPr/>
        <p:txBody>
          <a:bodyPr/>
          <a:lstStyle/>
          <a:p>
            <a:fld id="{84BC10E1-BE18-42B9-A228-27E3AD7BA83B}" type="slidenum">
              <a:rPr lang="en-US" smtClean="0"/>
              <a:t>36</a:t>
            </a:fld>
            <a:endParaRPr lang="en-US"/>
          </a:p>
        </p:txBody>
      </p:sp>
    </p:spTree>
    <p:extLst>
      <p:ext uri="{BB962C8B-B14F-4D97-AF65-F5344CB8AC3E}">
        <p14:creationId xmlns:p14="http://schemas.microsoft.com/office/powerpoint/2010/main" val="1410385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This is the </a:t>
            </a:r>
            <a:r>
              <a:rPr lang="en-US" altLang="en-US" dirty="0" err="1"/>
              <a:t>adbudg</a:t>
            </a:r>
            <a:r>
              <a:rPr lang="en-US" altLang="en-US" dirty="0"/>
              <a:t> curve.</a:t>
            </a:r>
          </a:p>
          <a:p>
            <a:endParaRPr lang="en-US" dirty="0"/>
          </a:p>
        </p:txBody>
      </p:sp>
      <p:sp>
        <p:nvSpPr>
          <p:cNvPr id="4" name="Slide Number Placeholder 3"/>
          <p:cNvSpPr>
            <a:spLocks noGrp="1"/>
          </p:cNvSpPr>
          <p:nvPr>
            <p:ph type="sldNum" sz="quarter" idx="5"/>
          </p:nvPr>
        </p:nvSpPr>
        <p:spPr/>
        <p:txBody>
          <a:bodyPr/>
          <a:lstStyle/>
          <a:p>
            <a:fld id="{84BC10E1-BE18-42B9-A228-27E3AD7BA83B}" type="slidenum">
              <a:rPr lang="en-US" smtClean="0"/>
              <a:t>37</a:t>
            </a:fld>
            <a:endParaRPr lang="en-US"/>
          </a:p>
        </p:txBody>
      </p:sp>
    </p:spTree>
    <p:extLst>
      <p:ext uri="{BB962C8B-B14F-4D97-AF65-F5344CB8AC3E}">
        <p14:creationId xmlns:p14="http://schemas.microsoft.com/office/powerpoint/2010/main" val="2655083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BC10E1-BE18-42B9-A228-27E3AD7BA83B}" type="slidenum">
              <a:rPr lang="en-US" smtClean="0"/>
              <a:t>38</a:t>
            </a:fld>
            <a:endParaRPr lang="en-US"/>
          </a:p>
        </p:txBody>
      </p:sp>
    </p:spTree>
    <p:extLst>
      <p:ext uri="{BB962C8B-B14F-4D97-AF65-F5344CB8AC3E}">
        <p14:creationId xmlns:p14="http://schemas.microsoft.com/office/powerpoint/2010/main" val="220998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Advertising rarely works on its own.   It is good to ask the class why.</a:t>
            </a:r>
          </a:p>
          <a:p>
            <a:endParaRPr lang="en-US" dirty="0"/>
          </a:p>
        </p:txBody>
      </p:sp>
      <p:sp>
        <p:nvSpPr>
          <p:cNvPr id="4" name="Slide Number Placeholder 3"/>
          <p:cNvSpPr>
            <a:spLocks noGrp="1"/>
          </p:cNvSpPr>
          <p:nvPr>
            <p:ph type="sldNum" sz="quarter" idx="5"/>
          </p:nvPr>
        </p:nvSpPr>
        <p:spPr/>
        <p:txBody>
          <a:bodyPr/>
          <a:lstStyle/>
          <a:p>
            <a:fld id="{84BC10E1-BE18-42B9-A228-27E3AD7BA83B}" type="slidenum">
              <a:rPr lang="en-US" smtClean="0"/>
              <a:t>39</a:t>
            </a:fld>
            <a:endParaRPr lang="en-US"/>
          </a:p>
        </p:txBody>
      </p:sp>
    </p:spTree>
    <p:extLst>
      <p:ext uri="{BB962C8B-B14F-4D97-AF65-F5344CB8AC3E}">
        <p14:creationId xmlns:p14="http://schemas.microsoft.com/office/powerpoint/2010/main" val="794459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621541" y="6494150"/>
            <a:ext cx="9083035" cy="348055"/>
          </a:xfrm>
          <a:prstGeom prst="rect">
            <a:avLst/>
          </a:prstGeom>
        </p:spPr>
        <p:txBody>
          <a:bodyPr/>
          <a:lstStyle/>
          <a:p>
            <a:endParaRPr lang="en-US"/>
          </a:p>
        </p:txBody>
      </p:sp>
      <p:sp>
        <p:nvSpPr>
          <p:cNvPr id="8" name="Rectangle 7">
            <a:extLst>
              <a:ext uri="{FF2B5EF4-FFF2-40B4-BE49-F238E27FC236}">
                <a16:creationId xmlns:a16="http://schemas.microsoft.com/office/drawing/2014/main" id="{6CE680EE-08FA-4E1C-8CAA-FFADC62907D9}"/>
              </a:ext>
            </a:extLst>
          </p:cNvPr>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6425184" y="1122363"/>
            <a:ext cx="5425440" cy="2387600"/>
          </a:xfrm>
        </p:spPr>
        <p:txBody>
          <a:bodyPr anchor="b">
            <a:normAutofit/>
          </a:bodyPr>
          <a:lstStyle>
            <a:lvl1pPr algn="l">
              <a:defRPr sz="3300"/>
            </a:lvl1pPr>
          </a:lstStyle>
          <a:p>
            <a:r>
              <a:rPr lang="en-US"/>
              <a:t>Click to edit Master title style</a:t>
            </a:r>
            <a:endParaRPr lang="en-US" dirty="0"/>
          </a:p>
        </p:txBody>
      </p:sp>
      <p:sp>
        <p:nvSpPr>
          <p:cNvPr id="3" name="Subtitle 2"/>
          <p:cNvSpPr>
            <a:spLocks noGrp="1"/>
          </p:cNvSpPr>
          <p:nvPr>
            <p:ph type="subTitle" idx="1"/>
          </p:nvPr>
        </p:nvSpPr>
        <p:spPr>
          <a:xfrm>
            <a:off x="6425185" y="3662519"/>
            <a:ext cx="5425439" cy="2713789"/>
          </a:xfrm>
        </p:spPr>
        <p:txBody>
          <a:bodyPr>
            <a:normAutofit/>
          </a:bodyPr>
          <a:lstStyle>
            <a:lvl1pPr marL="342900" indent="-342900" algn="l">
              <a:buFont typeface="+mj-lt"/>
              <a:buAutoNum type="arabicPeriod"/>
              <a:defRPr sz="13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1475232" y="5584594"/>
            <a:ext cx="2743200" cy="365125"/>
          </a:xfrm>
          <a:prstGeom prst="rect">
            <a:avLst/>
          </a:prstGeom>
        </p:spPr>
        <p:txBody>
          <a:bodyPr/>
          <a:lstStyle/>
          <a:p>
            <a:fld id="{B05C4439-ED0D-48CA-953F-CD70E68474CF}" type="datetimeFigureOut">
              <a:rPr lang="en-US" smtClean="0"/>
              <a:t>4/5/2022</a:t>
            </a:fld>
            <a:endParaRPr lang="en-US"/>
          </a:p>
        </p:txBody>
      </p:sp>
      <p:sp>
        <p:nvSpPr>
          <p:cNvPr id="6" name="Slide Number Placeholder 5"/>
          <p:cNvSpPr>
            <a:spLocks noGrp="1"/>
          </p:cNvSpPr>
          <p:nvPr>
            <p:ph type="sldNum" sz="quarter" idx="12"/>
          </p:nvPr>
        </p:nvSpPr>
        <p:spPr>
          <a:xfrm>
            <a:off x="11029188" y="6494150"/>
            <a:ext cx="649224" cy="363853"/>
          </a:xfrm>
          <a:prstGeom prst="rect">
            <a:avLst/>
          </a:prstGeom>
        </p:spPr>
        <p:txBody>
          <a:bodyPr/>
          <a:lstStyle/>
          <a:p>
            <a:fld id="{9B89255E-13B2-46E6-8A02-44BCBC24BD33}" type="slidenum">
              <a:rPr lang="en-US" smtClean="0"/>
              <a:t>‹#›</a:t>
            </a:fld>
            <a:endParaRPr lang="en-US"/>
          </a:p>
        </p:txBody>
      </p:sp>
      <p:sp>
        <p:nvSpPr>
          <p:cNvPr id="7" name="Rectangle 6">
            <a:extLst>
              <a:ext uri="{FF2B5EF4-FFF2-40B4-BE49-F238E27FC236}">
                <a16:creationId xmlns:a16="http://schemas.microsoft.com/office/drawing/2014/main" id="{FDB230DE-2276-4EA7-B505-85286AA815F1}"/>
              </a:ext>
            </a:extLst>
          </p:cNvPr>
          <p:cNvSpPr/>
          <p:nvPr/>
        </p:nvSpPr>
        <p:spPr>
          <a:xfrm>
            <a:off x="0" y="0"/>
            <a:ext cx="6096000" cy="6858000"/>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304BCD39-5BB7-4E85-BF41-52C93F5823FE}"/>
              </a:ext>
            </a:extLst>
          </p:cNvPr>
          <p:cNvSpPr/>
          <p:nvPr/>
        </p:nvSpPr>
        <p:spPr>
          <a:xfrm>
            <a:off x="6425186" y="3544676"/>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a:extLst>
              <a:ext uri="{FF2B5EF4-FFF2-40B4-BE49-F238E27FC236}">
                <a16:creationId xmlns:a16="http://schemas.microsoft.com/office/drawing/2014/main" id="{DDA8AD74-749C-41ED-AAD4-650807003C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356" y="5360864"/>
            <a:ext cx="2574520" cy="703809"/>
          </a:xfrm>
          <a:prstGeom prst="rect">
            <a:avLst/>
          </a:prstGeom>
        </p:spPr>
      </p:pic>
      <p:pic>
        <p:nvPicPr>
          <p:cNvPr id="15" name="Picture 14">
            <a:extLst>
              <a:ext uri="{FF2B5EF4-FFF2-40B4-BE49-F238E27FC236}">
                <a16:creationId xmlns:a16="http://schemas.microsoft.com/office/drawing/2014/main" id="{0DDF4C6D-57CD-469B-B748-237256DA86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2762" y="5166052"/>
            <a:ext cx="2220068" cy="925028"/>
          </a:xfrm>
          <a:prstGeom prst="rect">
            <a:avLst/>
          </a:prstGeom>
        </p:spPr>
      </p:pic>
      <p:sp>
        <p:nvSpPr>
          <p:cNvPr id="16" name="TextBox 15">
            <a:extLst>
              <a:ext uri="{FF2B5EF4-FFF2-40B4-BE49-F238E27FC236}">
                <a16:creationId xmlns:a16="http://schemas.microsoft.com/office/drawing/2014/main" id="{3AEFC268-8274-4ECE-A916-9498D4FCDAA7}"/>
              </a:ext>
            </a:extLst>
          </p:cNvPr>
          <p:cNvSpPr txBox="1"/>
          <p:nvPr/>
        </p:nvSpPr>
        <p:spPr>
          <a:xfrm>
            <a:off x="209708" y="6158925"/>
            <a:ext cx="5650472" cy="300082"/>
          </a:xfrm>
          <a:prstGeom prst="rect">
            <a:avLst/>
          </a:prstGeom>
          <a:noFill/>
        </p:spPr>
        <p:txBody>
          <a:bodyPr wrap="square" rtlCol="0">
            <a:spAutoFit/>
          </a:bodyPr>
          <a:lstStyle/>
          <a:p>
            <a:pPr algn="just"/>
            <a:r>
              <a:rPr lang="en-US" sz="675"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Copyright DecisionPro, Inc.  2018. Commercial distribution and any publication is not authorized. Copying and distribution for non-commercial educational purposes only is authorized if this notice appears on every copy.</a:t>
            </a:r>
          </a:p>
        </p:txBody>
      </p:sp>
      <p:sp>
        <p:nvSpPr>
          <p:cNvPr id="17" name="TextBox 16">
            <a:extLst>
              <a:ext uri="{FF2B5EF4-FFF2-40B4-BE49-F238E27FC236}">
                <a16:creationId xmlns:a16="http://schemas.microsoft.com/office/drawing/2014/main" id="{7308DFBD-93E5-45C5-8E98-C08A334D583E}"/>
              </a:ext>
            </a:extLst>
          </p:cNvPr>
          <p:cNvSpPr txBox="1"/>
          <p:nvPr/>
        </p:nvSpPr>
        <p:spPr>
          <a:xfrm>
            <a:off x="209708" y="4742039"/>
            <a:ext cx="5650472" cy="300082"/>
          </a:xfrm>
          <a:prstGeom prst="rect">
            <a:avLst/>
          </a:prstGeom>
          <a:noFill/>
        </p:spPr>
        <p:txBody>
          <a:bodyPr wrap="square" rtlCol="0">
            <a:spAutoFit/>
          </a:bodyPr>
          <a:lstStyle/>
          <a:p>
            <a:pPr algn="just"/>
            <a:r>
              <a:rPr lang="en-US" sz="675"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Material designed to accompany the book </a:t>
            </a:r>
            <a:r>
              <a:rPr lang="en-US" sz="675" b="1"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Principles of Marketing Engineering and Analytics</a:t>
            </a:r>
            <a:r>
              <a:rPr lang="en-US" sz="675"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by Lilien, Rangaswamy and De Bruyn, and the marketing analytics software </a:t>
            </a:r>
            <a:r>
              <a:rPr lang="en-US" sz="675" b="1"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Enginius</a:t>
            </a:r>
            <a:r>
              <a:rPr lang="en-US" sz="675"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available at http://www.enginius.biz</a:t>
            </a:r>
          </a:p>
        </p:txBody>
      </p:sp>
      <p:sp>
        <p:nvSpPr>
          <p:cNvPr id="18" name="Oval 17">
            <a:extLst>
              <a:ext uri="{FF2B5EF4-FFF2-40B4-BE49-F238E27FC236}">
                <a16:creationId xmlns:a16="http://schemas.microsoft.com/office/drawing/2014/main" id="{CDD7B6B5-25A0-4E6D-8DC1-25183ABC59B3}"/>
              </a:ext>
            </a:extLst>
          </p:cNvPr>
          <p:cNvSpPr/>
          <p:nvPr/>
        </p:nvSpPr>
        <p:spPr>
          <a:xfrm>
            <a:off x="0" y="0"/>
            <a:ext cx="3401568" cy="2551176"/>
          </a:xfrm>
          <a:prstGeom prst="ellipse">
            <a:avLst/>
          </a:prstGeom>
          <a:gradFill flip="none" rotWithShape="1">
            <a:gsLst>
              <a:gs pos="0">
                <a:schemeClr val="bg1">
                  <a:alpha val="50000"/>
                </a:schemeClr>
              </a:gs>
              <a:gs pos="62000">
                <a:srgbClr val="0153A5">
                  <a:alpha val="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250692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CE680EE-08FA-4E1C-8CAA-FFADC62907D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1"/>
          <p:cNvSpPr>
            <a:spLocks noGrp="1"/>
          </p:cNvSpPr>
          <p:nvPr>
            <p:ph type="ctrTitle"/>
          </p:nvPr>
        </p:nvSpPr>
        <p:spPr>
          <a:xfrm>
            <a:off x="6644365" y="1122363"/>
            <a:ext cx="5259961" cy="2387600"/>
          </a:xfrm>
        </p:spPr>
        <p:txBody>
          <a:bodyPr lIns="0" rIns="0" anchor="b">
            <a:normAutofit/>
          </a:bodyPr>
          <a:lstStyle>
            <a:lvl1pPr algn="l">
              <a:defRPr sz="3300"/>
            </a:lvl1pPr>
          </a:lstStyle>
          <a:p>
            <a:r>
              <a:rPr lang="en-US"/>
              <a:t>Click to edit Master title style</a:t>
            </a:r>
            <a:endParaRPr lang="en-US" dirty="0"/>
          </a:p>
        </p:txBody>
      </p:sp>
      <p:sp>
        <p:nvSpPr>
          <p:cNvPr id="5" name="Subtitle 2"/>
          <p:cNvSpPr>
            <a:spLocks noGrp="1"/>
          </p:cNvSpPr>
          <p:nvPr>
            <p:ph type="subTitle" idx="1"/>
          </p:nvPr>
        </p:nvSpPr>
        <p:spPr>
          <a:xfrm>
            <a:off x="6644364" y="3662519"/>
            <a:ext cx="5259963" cy="2713789"/>
          </a:xfrm>
        </p:spPr>
        <p:txBody>
          <a:bodyPr lIns="0">
            <a:normAutofit/>
          </a:bodyPr>
          <a:lstStyle>
            <a:lvl1pPr marL="342900" indent="-342900" algn="l">
              <a:buFont typeface="+mj-lt"/>
              <a:buAutoNum type="arabicPeriod"/>
              <a:defRPr sz="13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6" name="Rectangle 5">
            <a:extLst>
              <a:ext uri="{FF2B5EF4-FFF2-40B4-BE49-F238E27FC236}">
                <a16:creationId xmlns:a16="http://schemas.microsoft.com/office/drawing/2014/main" id="{304BCD39-5BB7-4E85-BF41-52C93F5823FE}"/>
              </a:ext>
            </a:extLst>
          </p:cNvPr>
          <p:cNvSpPr/>
          <p:nvPr/>
        </p:nvSpPr>
        <p:spPr>
          <a:xfrm>
            <a:off x="6644363" y="3544676"/>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Picture Placeholder 8"/>
          <p:cNvSpPr>
            <a:spLocks noGrp="1"/>
          </p:cNvSpPr>
          <p:nvPr>
            <p:ph type="pic" sz="quarter" idx="10"/>
          </p:nvPr>
        </p:nvSpPr>
        <p:spPr>
          <a:xfrm>
            <a:off x="0" y="0"/>
            <a:ext cx="6400800" cy="6858000"/>
          </a:xfrm>
        </p:spPr>
        <p:txBody>
          <a:bodyPr/>
          <a:lstStyle/>
          <a:p>
            <a:r>
              <a:rPr lang="en-US"/>
              <a:t>Click icon to add picture</a:t>
            </a:r>
          </a:p>
        </p:txBody>
      </p:sp>
      <p:sp>
        <p:nvSpPr>
          <p:cNvPr id="8" name="Rectangle 7">
            <a:extLst>
              <a:ext uri="{FF2B5EF4-FFF2-40B4-BE49-F238E27FC236}">
                <a16:creationId xmlns:a16="http://schemas.microsoft.com/office/drawing/2014/main" id="{19651BE2-C368-432D-914E-F4BA6F04C79A}"/>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a:extLst>
              <a:ext uri="{FF2B5EF4-FFF2-40B4-BE49-F238E27FC236}">
                <a16:creationId xmlns:a16="http://schemas.microsoft.com/office/drawing/2014/main" id="{06EFF5C6-24DD-4627-BC23-0512DEAB6EAC}"/>
              </a:ext>
            </a:extLst>
          </p:cNvPr>
          <p:cNvSpPr/>
          <p:nvPr userDrawn="1"/>
        </p:nvSpPr>
        <p:spPr>
          <a:xfrm>
            <a:off x="6685461" y="3544676"/>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567800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1621541" y="6494150"/>
            <a:ext cx="9083035" cy="348055"/>
          </a:xfrm>
          <a:prstGeom prst="rect">
            <a:avLst/>
          </a:prstGeom>
        </p:spPr>
        <p:txBody>
          <a:bodyPr/>
          <a:lstStyle/>
          <a:p>
            <a:endParaRPr lang="en-US"/>
          </a:p>
        </p:txBody>
      </p:sp>
    </p:spTree>
    <p:extLst>
      <p:ext uri="{BB962C8B-B14F-4D97-AF65-F5344CB8AC3E}">
        <p14:creationId xmlns:p14="http://schemas.microsoft.com/office/powerpoint/2010/main" val="10357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1" y="4589465"/>
            <a:ext cx="10515600" cy="1061528"/>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1621541" y="6494150"/>
            <a:ext cx="9083035" cy="348055"/>
          </a:xfrm>
          <a:prstGeom prst="rect">
            <a:avLst/>
          </a:prstGeom>
        </p:spPr>
        <p:txBody>
          <a:bodyPr/>
          <a:lstStyle/>
          <a:p>
            <a:endParaRPr lang="en-US"/>
          </a:p>
        </p:txBody>
      </p:sp>
      <p:sp>
        <p:nvSpPr>
          <p:cNvPr id="6" name="Slide Number Placeholder 5"/>
          <p:cNvSpPr>
            <a:spLocks noGrp="1"/>
          </p:cNvSpPr>
          <p:nvPr>
            <p:ph type="sldNum" sz="quarter" idx="12"/>
          </p:nvPr>
        </p:nvSpPr>
        <p:spPr>
          <a:xfrm>
            <a:off x="11029188" y="6494150"/>
            <a:ext cx="649224" cy="363853"/>
          </a:xfrm>
          <a:prstGeom prst="rect">
            <a:avLst/>
          </a:prstGeom>
        </p:spPr>
        <p:txBody>
          <a:bodyPr/>
          <a:lstStyle/>
          <a:p>
            <a:fld id="{A5BFEB77-E246-497F-9419-39CA922617C9}" type="slidenum">
              <a:rPr lang="en-US" smtClean="0"/>
              <a:t>‹#›</a:t>
            </a:fld>
            <a:endParaRPr lang="en-US"/>
          </a:p>
        </p:txBody>
      </p:sp>
      <p:sp>
        <p:nvSpPr>
          <p:cNvPr id="7" name="Rectangle 6">
            <a:extLst>
              <a:ext uri="{FF2B5EF4-FFF2-40B4-BE49-F238E27FC236}">
                <a16:creationId xmlns:a16="http://schemas.microsoft.com/office/drawing/2014/main" id="{C64531F5-485C-49C7-8E04-49A46E56E908}"/>
              </a:ext>
            </a:extLst>
          </p:cNvPr>
          <p:cNvSpPr/>
          <p:nvPr/>
        </p:nvSpPr>
        <p:spPr>
          <a:xfrm>
            <a:off x="5843" y="2770635"/>
            <a:ext cx="12192000" cy="1828229"/>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831851" y="2770634"/>
            <a:ext cx="10515600" cy="1745101"/>
          </a:xfrm>
        </p:spPr>
        <p:txBody>
          <a:bodyPr anchor="b">
            <a:normAutofit/>
          </a:bodyPr>
          <a:lstStyle>
            <a:lvl1pPr>
              <a:defRPr sz="3300">
                <a:solidFill>
                  <a:schemeClr val="bg1"/>
                </a:solidFill>
              </a:defRPr>
            </a:lvl1pPr>
          </a:lstStyle>
          <a:p>
            <a:r>
              <a:rPr lang="en-US"/>
              <a:t>Click to edit Master title style</a:t>
            </a:r>
            <a:endParaRPr lang="en-US" dirty="0"/>
          </a:p>
        </p:txBody>
      </p:sp>
      <p:sp>
        <p:nvSpPr>
          <p:cNvPr id="8" name="Rectangle 7">
            <a:extLst>
              <a:ext uri="{FF2B5EF4-FFF2-40B4-BE49-F238E27FC236}">
                <a16:creationId xmlns:a16="http://schemas.microsoft.com/office/drawing/2014/main" id="{EBE12471-FFB7-4404-9A52-33748233D3A1}"/>
              </a:ext>
            </a:extLst>
          </p:cNvPr>
          <p:cNvSpPr/>
          <p:nvPr/>
        </p:nvSpPr>
        <p:spPr>
          <a:xfrm>
            <a:off x="831851" y="4515733"/>
            <a:ext cx="952500" cy="83128"/>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50390433-BD6B-4E00-A1B8-12F49C6B9C93}"/>
              </a:ext>
            </a:extLst>
          </p:cNvPr>
          <p:cNvSpPr/>
          <p:nvPr/>
        </p:nvSpPr>
        <p:spPr>
          <a:xfrm>
            <a:off x="0" y="0"/>
            <a:ext cx="12192000" cy="1627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609311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1621541" y="6494150"/>
            <a:ext cx="9083035" cy="348055"/>
          </a:xfrm>
          <a:prstGeom prst="rect">
            <a:avLst/>
          </a:prstGeom>
        </p:spPr>
        <p:txBody>
          <a:bodyPr/>
          <a:lstStyle/>
          <a:p>
            <a:endParaRPr lang="en-US"/>
          </a:p>
        </p:txBody>
      </p:sp>
      <p:sp>
        <p:nvSpPr>
          <p:cNvPr id="7" name="Slide Number Placeholder 6"/>
          <p:cNvSpPr>
            <a:spLocks noGrp="1"/>
          </p:cNvSpPr>
          <p:nvPr>
            <p:ph type="sldNum" sz="quarter" idx="12"/>
          </p:nvPr>
        </p:nvSpPr>
        <p:spPr>
          <a:xfrm>
            <a:off x="11029188" y="6494150"/>
            <a:ext cx="649224" cy="363853"/>
          </a:xfrm>
          <a:prstGeom prst="rect">
            <a:avLst/>
          </a:prstGeom>
        </p:spPr>
        <p:txBody>
          <a:bodyPr/>
          <a:lstStyle/>
          <a:p>
            <a:fld id="{A5BFEB77-E246-497F-9419-39CA922617C9}" type="slidenum">
              <a:rPr lang="en-US" smtClean="0"/>
              <a:t>‹#›</a:t>
            </a:fld>
            <a:endParaRPr lang="en-US"/>
          </a:p>
        </p:txBody>
      </p:sp>
    </p:spTree>
    <p:extLst>
      <p:ext uri="{BB962C8B-B14F-4D97-AF65-F5344CB8AC3E}">
        <p14:creationId xmlns:p14="http://schemas.microsoft.com/office/powerpoint/2010/main" val="3989274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solidFill>
                  <a:srgbClr val="0153A5"/>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1800" b="1">
                <a:solidFill>
                  <a:srgbClr val="0153A5"/>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1621541" y="6494150"/>
            <a:ext cx="9083035" cy="348055"/>
          </a:xfrm>
          <a:prstGeom prst="rect">
            <a:avLst/>
          </a:prstGeom>
        </p:spPr>
        <p:txBody>
          <a:bodyPr/>
          <a:lstStyle/>
          <a:p>
            <a:endParaRPr lang="en-US"/>
          </a:p>
        </p:txBody>
      </p:sp>
      <p:sp>
        <p:nvSpPr>
          <p:cNvPr id="9" name="Slide Number Placeholder 8"/>
          <p:cNvSpPr>
            <a:spLocks noGrp="1"/>
          </p:cNvSpPr>
          <p:nvPr>
            <p:ph type="sldNum" sz="quarter" idx="12"/>
          </p:nvPr>
        </p:nvSpPr>
        <p:spPr>
          <a:xfrm>
            <a:off x="11029188" y="6494150"/>
            <a:ext cx="649224" cy="363853"/>
          </a:xfrm>
          <a:prstGeom prst="rect">
            <a:avLst/>
          </a:prstGeom>
        </p:spPr>
        <p:txBody>
          <a:bodyPr/>
          <a:lstStyle/>
          <a:p>
            <a:fld id="{A5BFEB77-E246-497F-9419-39CA922617C9}" type="slidenum">
              <a:rPr lang="en-US" smtClean="0"/>
              <a:t>‹#›</a:t>
            </a:fld>
            <a:endParaRPr lang="en-US"/>
          </a:p>
        </p:txBody>
      </p:sp>
    </p:spTree>
    <p:extLst>
      <p:ext uri="{BB962C8B-B14F-4D97-AF65-F5344CB8AC3E}">
        <p14:creationId xmlns:p14="http://schemas.microsoft.com/office/powerpoint/2010/main" val="160686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a:xfrm>
            <a:off x="1621541" y="6494150"/>
            <a:ext cx="9083035" cy="348055"/>
          </a:xfrm>
          <a:prstGeom prst="rect">
            <a:avLst/>
          </a:prstGeom>
        </p:spPr>
        <p:txBody>
          <a:bodyPr/>
          <a:lstStyle/>
          <a:p>
            <a:endParaRPr lang="en-US"/>
          </a:p>
        </p:txBody>
      </p:sp>
      <p:sp>
        <p:nvSpPr>
          <p:cNvPr id="5" name="Slide Number Placeholder 4"/>
          <p:cNvSpPr>
            <a:spLocks noGrp="1"/>
          </p:cNvSpPr>
          <p:nvPr>
            <p:ph type="sldNum" sz="quarter" idx="12"/>
          </p:nvPr>
        </p:nvSpPr>
        <p:spPr>
          <a:xfrm>
            <a:off x="11029188" y="6494150"/>
            <a:ext cx="649224" cy="363853"/>
          </a:xfrm>
          <a:prstGeom prst="rect">
            <a:avLst/>
          </a:prstGeom>
        </p:spPr>
        <p:txBody>
          <a:bodyPr/>
          <a:lstStyle/>
          <a:p>
            <a:fld id="{A5BFEB77-E246-497F-9419-39CA922617C9}" type="slidenum">
              <a:rPr lang="en-US" smtClean="0"/>
              <a:t>‹#›</a:t>
            </a:fld>
            <a:endParaRPr lang="en-US"/>
          </a:p>
        </p:txBody>
      </p:sp>
    </p:spTree>
    <p:extLst>
      <p:ext uri="{BB962C8B-B14F-4D97-AF65-F5344CB8AC3E}">
        <p14:creationId xmlns:p14="http://schemas.microsoft.com/office/powerpoint/2010/main" val="4072433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621541" y="6494150"/>
            <a:ext cx="9083035" cy="348055"/>
          </a:xfrm>
          <a:prstGeom prst="rect">
            <a:avLst/>
          </a:prstGeom>
        </p:spPr>
        <p:txBody>
          <a:bodyPr/>
          <a:lstStyle/>
          <a:p>
            <a:endParaRPr lang="en-US"/>
          </a:p>
        </p:txBody>
      </p:sp>
      <p:sp>
        <p:nvSpPr>
          <p:cNvPr id="4" name="Slide Number Placeholder 3"/>
          <p:cNvSpPr>
            <a:spLocks noGrp="1"/>
          </p:cNvSpPr>
          <p:nvPr>
            <p:ph type="sldNum" sz="quarter" idx="12"/>
          </p:nvPr>
        </p:nvSpPr>
        <p:spPr>
          <a:xfrm>
            <a:off x="11029188" y="6494150"/>
            <a:ext cx="649224" cy="363853"/>
          </a:xfrm>
          <a:prstGeom prst="rect">
            <a:avLst/>
          </a:prstGeom>
        </p:spPr>
        <p:txBody>
          <a:bodyPr/>
          <a:lstStyle/>
          <a:p>
            <a:fld id="{A5BFEB77-E246-497F-9419-39CA922617C9}" type="slidenum">
              <a:rPr lang="en-US" smtClean="0"/>
              <a:t>‹#›</a:t>
            </a:fld>
            <a:endParaRPr lang="en-US"/>
          </a:p>
        </p:txBody>
      </p:sp>
      <p:sp>
        <p:nvSpPr>
          <p:cNvPr id="5" name="Rectangle 4">
            <a:extLst>
              <a:ext uri="{FF2B5EF4-FFF2-40B4-BE49-F238E27FC236}">
                <a16:creationId xmlns:a16="http://schemas.microsoft.com/office/drawing/2014/main" id="{E4616B69-DABA-4E3F-92BC-3ABF94A442DC}"/>
              </a:ext>
            </a:extLst>
          </p:cNvPr>
          <p:cNvSpPr/>
          <p:nvPr/>
        </p:nvSpPr>
        <p:spPr>
          <a:xfrm>
            <a:off x="0" y="0"/>
            <a:ext cx="12192000" cy="1627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05911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CE680EE-08FA-4E1C-8CAA-FFADC62907D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Picture Placeholder 10"/>
          <p:cNvSpPr>
            <a:spLocks noGrp="1"/>
          </p:cNvSpPr>
          <p:nvPr>
            <p:ph type="pic" sz="quarter" idx="10"/>
          </p:nvPr>
        </p:nvSpPr>
        <p:spPr>
          <a:xfrm>
            <a:off x="0" y="0"/>
            <a:ext cx="6400800" cy="6858000"/>
          </a:xfrm>
        </p:spPr>
        <p:txBody>
          <a:bodyPr/>
          <a:lstStyle/>
          <a:p>
            <a:endParaRPr lang="en-US"/>
          </a:p>
        </p:txBody>
      </p:sp>
      <p:sp>
        <p:nvSpPr>
          <p:cNvPr id="6" name="Title 1"/>
          <p:cNvSpPr>
            <a:spLocks noGrp="1"/>
          </p:cNvSpPr>
          <p:nvPr>
            <p:ph type="ctrTitle"/>
          </p:nvPr>
        </p:nvSpPr>
        <p:spPr>
          <a:xfrm>
            <a:off x="6685460" y="1122363"/>
            <a:ext cx="5425440" cy="2387600"/>
          </a:xfrm>
        </p:spPr>
        <p:txBody>
          <a:bodyPr anchor="b">
            <a:normAutofit/>
          </a:bodyPr>
          <a:lstStyle>
            <a:lvl1pPr algn="l">
              <a:defRPr sz="4400"/>
            </a:lvl1pPr>
          </a:lstStyle>
          <a:p>
            <a:r>
              <a:rPr lang="en-US" dirty="0"/>
              <a:t>Click to edit Master title style</a:t>
            </a:r>
          </a:p>
        </p:txBody>
      </p:sp>
      <p:sp>
        <p:nvSpPr>
          <p:cNvPr id="7" name="Subtitle 2"/>
          <p:cNvSpPr>
            <a:spLocks noGrp="1"/>
          </p:cNvSpPr>
          <p:nvPr>
            <p:ph type="subTitle" idx="1"/>
          </p:nvPr>
        </p:nvSpPr>
        <p:spPr>
          <a:xfrm>
            <a:off x="6685459" y="3662517"/>
            <a:ext cx="5425439" cy="2713789"/>
          </a:xfrm>
        </p:spPr>
        <p:txBody>
          <a:bodyPr>
            <a:normAutofit/>
          </a:bodyPr>
          <a:lstStyle>
            <a:lvl1pPr marL="457200" indent="-457200" algn="l">
              <a:buFont typeface="+mj-lt"/>
              <a:buAutoNum type="arabicPeriod"/>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Rectangle 7">
            <a:extLst>
              <a:ext uri="{FF2B5EF4-FFF2-40B4-BE49-F238E27FC236}">
                <a16:creationId xmlns:a16="http://schemas.microsoft.com/office/drawing/2014/main" id="{304BCD39-5BB7-4E85-BF41-52C93F5823FE}"/>
              </a:ext>
            </a:extLst>
          </p:cNvPr>
          <p:cNvSpPr/>
          <p:nvPr userDrawn="1"/>
        </p:nvSpPr>
        <p:spPr>
          <a:xfrm>
            <a:off x="6685461" y="3544676"/>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16432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Rectangle 2">
            <a:extLst>
              <a:ext uri="{FF2B5EF4-FFF2-40B4-BE49-F238E27FC236}">
                <a16:creationId xmlns:a16="http://schemas.microsoft.com/office/drawing/2014/main" id="{250C41E8-BA1D-4496-84C7-D472CBF5BA86}"/>
              </a:ext>
            </a:extLst>
          </p:cNvPr>
          <p:cNvSpPr>
            <a:spLocks noGrp="1" noChangeArrowheads="1"/>
          </p:cNvSpPr>
          <p:nvPr>
            <p:ph type="dt" sz="half" idx="10"/>
          </p:nvPr>
        </p:nvSpPr>
        <p:spPr>
          <a:ln/>
        </p:spPr>
        <p:txBody>
          <a:bodyPr/>
          <a:lstStyle>
            <a:lvl1pPr>
              <a:defRPr/>
            </a:lvl1pPr>
          </a:lstStyle>
          <a:p>
            <a:pPr>
              <a:defRPr/>
            </a:pPr>
            <a:fld id="{25F693F4-27B7-4D23-9D1A-DAE1CEDED521}" type="datetimeFigureOut">
              <a:rPr lang="en-US" altLang="en-US"/>
              <a:pPr>
                <a:defRPr/>
              </a:pPr>
              <a:t>4/5/2022</a:t>
            </a:fld>
            <a:endParaRPr lang="en-US" altLang="en-US"/>
          </a:p>
        </p:txBody>
      </p:sp>
      <p:sp>
        <p:nvSpPr>
          <p:cNvPr id="5" name="Rectangle 3">
            <a:extLst>
              <a:ext uri="{FF2B5EF4-FFF2-40B4-BE49-F238E27FC236}">
                <a16:creationId xmlns:a16="http://schemas.microsoft.com/office/drawing/2014/main" id="{EEEE7FDA-C3A3-45CD-BD43-87443C26E7B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27C0286B-DB71-406B-8186-381ED9F40661}"/>
              </a:ext>
            </a:extLst>
          </p:cNvPr>
          <p:cNvSpPr>
            <a:spLocks noGrp="1" noChangeArrowheads="1"/>
          </p:cNvSpPr>
          <p:nvPr>
            <p:ph type="sldNum" sz="quarter" idx="12"/>
          </p:nvPr>
        </p:nvSpPr>
        <p:spPr>
          <a:ln/>
        </p:spPr>
        <p:txBody>
          <a:bodyPr/>
          <a:lstStyle>
            <a:lvl1pPr>
              <a:defRPr/>
            </a:lvl1pPr>
          </a:lstStyle>
          <a:p>
            <a:pPr>
              <a:defRPr/>
            </a:pPr>
            <a:fld id="{3520E021-0CF7-4F57-A890-9103ED224615}" type="slidenum">
              <a:rPr lang="en-US" altLang="en-US"/>
              <a:pPr>
                <a:defRPr/>
              </a:pPr>
              <a:t>‹#›</a:t>
            </a:fld>
            <a:endParaRPr lang="en-US" altLang="en-US"/>
          </a:p>
        </p:txBody>
      </p:sp>
    </p:spTree>
    <p:extLst>
      <p:ext uri="{BB962C8B-B14F-4D97-AF65-F5344CB8AC3E}">
        <p14:creationId xmlns:p14="http://schemas.microsoft.com/office/powerpoint/2010/main" val="2163780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9CC20B9A-CD9D-42AA-BC82-40B3BBB30B8B}"/>
              </a:ext>
            </a:extLst>
          </p:cNvPr>
          <p:cNvSpPr>
            <a:spLocks noGrp="1" noChangeArrowheads="1"/>
          </p:cNvSpPr>
          <p:nvPr>
            <p:ph type="dt" sz="half" idx="10"/>
          </p:nvPr>
        </p:nvSpPr>
        <p:spPr>
          <a:ln/>
        </p:spPr>
        <p:txBody>
          <a:bodyPr/>
          <a:lstStyle>
            <a:lvl1pPr>
              <a:defRPr/>
            </a:lvl1pPr>
          </a:lstStyle>
          <a:p>
            <a:pPr>
              <a:defRPr/>
            </a:pPr>
            <a:fld id="{A344BE9A-0CF0-4D4B-88C8-2E85861182DC}" type="datetimeFigureOut">
              <a:rPr lang="en-US" altLang="en-US"/>
              <a:pPr>
                <a:defRPr/>
              </a:pPr>
              <a:t>4/5/2022</a:t>
            </a:fld>
            <a:endParaRPr lang="en-US" altLang="en-US"/>
          </a:p>
        </p:txBody>
      </p:sp>
      <p:sp>
        <p:nvSpPr>
          <p:cNvPr id="5" name="Rectangle 3">
            <a:extLst>
              <a:ext uri="{FF2B5EF4-FFF2-40B4-BE49-F238E27FC236}">
                <a16:creationId xmlns:a16="http://schemas.microsoft.com/office/drawing/2014/main" id="{69C31A94-2302-4074-A027-09F39723931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CF584E25-DE22-4334-8A72-08339F072831}"/>
              </a:ext>
            </a:extLst>
          </p:cNvPr>
          <p:cNvSpPr>
            <a:spLocks noGrp="1" noChangeArrowheads="1"/>
          </p:cNvSpPr>
          <p:nvPr>
            <p:ph type="sldNum" sz="quarter" idx="12"/>
          </p:nvPr>
        </p:nvSpPr>
        <p:spPr>
          <a:ln/>
        </p:spPr>
        <p:txBody>
          <a:bodyPr/>
          <a:lstStyle>
            <a:lvl1pPr>
              <a:defRPr/>
            </a:lvl1pPr>
          </a:lstStyle>
          <a:p>
            <a:pPr>
              <a:defRPr/>
            </a:pPr>
            <a:fld id="{124ECC6A-A6AA-437A-83B7-19BBD05A7D43}" type="slidenum">
              <a:rPr lang="en-US" altLang="en-US"/>
              <a:pPr>
                <a:defRPr/>
              </a:pPr>
              <a:t>‹#›</a:t>
            </a:fld>
            <a:endParaRPr lang="en-US" altLang="en-US"/>
          </a:p>
        </p:txBody>
      </p:sp>
    </p:spTree>
    <p:extLst>
      <p:ext uri="{BB962C8B-B14F-4D97-AF65-F5344CB8AC3E}">
        <p14:creationId xmlns:p14="http://schemas.microsoft.com/office/powerpoint/2010/main" val="11024002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2">
            <a:extLst>
              <a:ext uri="{FF2B5EF4-FFF2-40B4-BE49-F238E27FC236}">
                <a16:creationId xmlns:a16="http://schemas.microsoft.com/office/drawing/2014/main" id="{1FBA754E-BFF8-49BC-A2A2-5A8BF036157F}"/>
              </a:ext>
            </a:extLst>
          </p:cNvPr>
          <p:cNvSpPr>
            <a:spLocks noGrp="1" noChangeArrowheads="1"/>
          </p:cNvSpPr>
          <p:nvPr>
            <p:ph type="dt" sz="half" idx="10"/>
          </p:nvPr>
        </p:nvSpPr>
        <p:spPr>
          <a:ln/>
        </p:spPr>
        <p:txBody>
          <a:bodyPr/>
          <a:lstStyle>
            <a:lvl1pPr>
              <a:defRPr/>
            </a:lvl1pPr>
          </a:lstStyle>
          <a:p>
            <a:pPr>
              <a:defRPr/>
            </a:pPr>
            <a:fld id="{6806D058-ABFE-484C-BFB7-2AD29E5162CF}" type="datetimeFigureOut">
              <a:rPr lang="en-US" altLang="en-US"/>
              <a:pPr>
                <a:defRPr/>
              </a:pPr>
              <a:t>4/5/2022</a:t>
            </a:fld>
            <a:endParaRPr lang="en-US" altLang="en-US"/>
          </a:p>
        </p:txBody>
      </p:sp>
      <p:sp>
        <p:nvSpPr>
          <p:cNvPr id="5" name="Rectangle 3">
            <a:extLst>
              <a:ext uri="{FF2B5EF4-FFF2-40B4-BE49-F238E27FC236}">
                <a16:creationId xmlns:a16="http://schemas.microsoft.com/office/drawing/2014/main" id="{52F36FDC-67F1-4470-ACCE-CFDDAE15B45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62FCF0AE-96C9-4D8B-A669-35299C4524EA}"/>
              </a:ext>
            </a:extLst>
          </p:cNvPr>
          <p:cNvSpPr>
            <a:spLocks noGrp="1" noChangeArrowheads="1"/>
          </p:cNvSpPr>
          <p:nvPr>
            <p:ph type="sldNum" sz="quarter" idx="12"/>
          </p:nvPr>
        </p:nvSpPr>
        <p:spPr>
          <a:ln/>
        </p:spPr>
        <p:txBody>
          <a:bodyPr/>
          <a:lstStyle>
            <a:lvl1pPr>
              <a:defRPr/>
            </a:lvl1pPr>
          </a:lstStyle>
          <a:p>
            <a:pPr>
              <a:defRPr/>
            </a:pPr>
            <a:fld id="{60968539-4D8C-4CC7-B399-059BCF75DDE1}" type="slidenum">
              <a:rPr lang="en-US" altLang="en-US"/>
              <a:pPr>
                <a:defRPr/>
              </a:pPr>
              <a:t>‹#›</a:t>
            </a:fld>
            <a:endParaRPr lang="en-US" altLang="en-US"/>
          </a:p>
        </p:txBody>
      </p:sp>
    </p:spTree>
    <p:extLst>
      <p:ext uri="{BB962C8B-B14F-4D97-AF65-F5344CB8AC3E}">
        <p14:creationId xmlns:p14="http://schemas.microsoft.com/office/powerpoint/2010/main" val="3924578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685800"/>
            <a:ext cx="5638800" cy="5486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46800" y="685800"/>
            <a:ext cx="5638800" cy="5486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112298BB-ACD8-47C7-8330-73A1CEFEACC1}"/>
              </a:ext>
            </a:extLst>
          </p:cNvPr>
          <p:cNvSpPr>
            <a:spLocks noGrp="1" noChangeArrowheads="1"/>
          </p:cNvSpPr>
          <p:nvPr>
            <p:ph type="dt" sz="half" idx="10"/>
          </p:nvPr>
        </p:nvSpPr>
        <p:spPr>
          <a:ln/>
        </p:spPr>
        <p:txBody>
          <a:bodyPr/>
          <a:lstStyle>
            <a:lvl1pPr>
              <a:defRPr/>
            </a:lvl1pPr>
          </a:lstStyle>
          <a:p>
            <a:pPr>
              <a:defRPr/>
            </a:pPr>
            <a:fld id="{A8B2606B-AB7B-41E6-8306-A03104D96065}" type="datetimeFigureOut">
              <a:rPr lang="en-US" altLang="en-US"/>
              <a:pPr>
                <a:defRPr/>
              </a:pPr>
              <a:t>4/5/2022</a:t>
            </a:fld>
            <a:endParaRPr lang="en-US" altLang="en-US"/>
          </a:p>
        </p:txBody>
      </p:sp>
      <p:sp>
        <p:nvSpPr>
          <p:cNvPr id="6" name="Rectangle 3">
            <a:extLst>
              <a:ext uri="{FF2B5EF4-FFF2-40B4-BE49-F238E27FC236}">
                <a16:creationId xmlns:a16="http://schemas.microsoft.com/office/drawing/2014/main" id="{ECE82F6F-B6C7-4DBA-B8DA-A453EB2AB50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
            <a:extLst>
              <a:ext uri="{FF2B5EF4-FFF2-40B4-BE49-F238E27FC236}">
                <a16:creationId xmlns:a16="http://schemas.microsoft.com/office/drawing/2014/main" id="{7F980099-FC0D-4AC3-9F90-4349D50F2228}"/>
              </a:ext>
            </a:extLst>
          </p:cNvPr>
          <p:cNvSpPr>
            <a:spLocks noGrp="1" noChangeArrowheads="1"/>
          </p:cNvSpPr>
          <p:nvPr>
            <p:ph type="sldNum" sz="quarter" idx="12"/>
          </p:nvPr>
        </p:nvSpPr>
        <p:spPr>
          <a:ln/>
        </p:spPr>
        <p:txBody>
          <a:bodyPr/>
          <a:lstStyle>
            <a:lvl1pPr>
              <a:defRPr/>
            </a:lvl1pPr>
          </a:lstStyle>
          <a:p>
            <a:pPr>
              <a:defRPr/>
            </a:pPr>
            <a:fld id="{F455187E-2C0F-43AF-B6AB-579DBC0571A2}" type="slidenum">
              <a:rPr lang="en-US" altLang="en-US"/>
              <a:pPr>
                <a:defRPr/>
              </a:pPr>
              <a:t>‹#›</a:t>
            </a:fld>
            <a:endParaRPr lang="en-US" altLang="en-US"/>
          </a:p>
        </p:txBody>
      </p:sp>
    </p:spTree>
    <p:extLst>
      <p:ext uri="{BB962C8B-B14F-4D97-AF65-F5344CB8AC3E}">
        <p14:creationId xmlns:p14="http://schemas.microsoft.com/office/powerpoint/2010/main" val="1580144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7DE1869D-F849-49B0-BB14-908B6FA74421}"/>
              </a:ext>
            </a:extLst>
          </p:cNvPr>
          <p:cNvSpPr>
            <a:spLocks noGrp="1" noChangeArrowheads="1"/>
          </p:cNvSpPr>
          <p:nvPr>
            <p:ph type="dt" sz="half" idx="10"/>
          </p:nvPr>
        </p:nvSpPr>
        <p:spPr>
          <a:ln/>
        </p:spPr>
        <p:txBody>
          <a:bodyPr/>
          <a:lstStyle>
            <a:lvl1pPr>
              <a:defRPr/>
            </a:lvl1pPr>
          </a:lstStyle>
          <a:p>
            <a:pPr>
              <a:defRPr/>
            </a:pPr>
            <a:fld id="{D5D79F4C-E742-4DBD-A66E-60DCD1904AEB}" type="datetimeFigureOut">
              <a:rPr lang="en-US" altLang="en-US"/>
              <a:pPr>
                <a:defRPr/>
              </a:pPr>
              <a:t>4/5/2022</a:t>
            </a:fld>
            <a:endParaRPr lang="en-US" altLang="en-US"/>
          </a:p>
        </p:txBody>
      </p:sp>
      <p:sp>
        <p:nvSpPr>
          <p:cNvPr id="8" name="Rectangle 3">
            <a:extLst>
              <a:ext uri="{FF2B5EF4-FFF2-40B4-BE49-F238E27FC236}">
                <a16:creationId xmlns:a16="http://schemas.microsoft.com/office/drawing/2014/main" id="{A249DD6F-E724-4276-8DEB-4CFC9DDB83F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4">
            <a:extLst>
              <a:ext uri="{FF2B5EF4-FFF2-40B4-BE49-F238E27FC236}">
                <a16:creationId xmlns:a16="http://schemas.microsoft.com/office/drawing/2014/main" id="{52D3DA32-E11A-4864-8068-45C765CD73C0}"/>
              </a:ext>
            </a:extLst>
          </p:cNvPr>
          <p:cNvSpPr>
            <a:spLocks noGrp="1" noChangeArrowheads="1"/>
          </p:cNvSpPr>
          <p:nvPr>
            <p:ph type="sldNum" sz="quarter" idx="12"/>
          </p:nvPr>
        </p:nvSpPr>
        <p:spPr>
          <a:ln/>
        </p:spPr>
        <p:txBody>
          <a:bodyPr/>
          <a:lstStyle>
            <a:lvl1pPr>
              <a:defRPr/>
            </a:lvl1pPr>
          </a:lstStyle>
          <a:p>
            <a:pPr>
              <a:defRPr/>
            </a:pPr>
            <a:fld id="{8C951C80-CBC5-46DB-8C4E-D4391DEC51D5}" type="slidenum">
              <a:rPr lang="en-US" altLang="en-US"/>
              <a:pPr>
                <a:defRPr/>
              </a:pPr>
              <a:t>‹#›</a:t>
            </a:fld>
            <a:endParaRPr lang="en-US" altLang="en-US"/>
          </a:p>
        </p:txBody>
      </p:sp>
    </p:spTree>
    <p:extLst>
      <p:ext uri="{BB962C8B-B14F-4D97-AF65-F5344CB8AC3E}">
        <p14:creationId xmlns:p14="http://schemas.microsoft.com/office/powerpoint/2010/main" val="4210785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B27E79E4-5EE1-40FB-8529-52BD7CBD991B}"/>
              </a:ext>
            </a:extLst>
          </p:cNvPr>
          <p:cNvSpPr>
            <a:spLocks noGrp="1" noChangeArrowheads="1"/>
          </p:cNvSpPr>
          <p:nvPr>
            <p:ph type="dt" sz="half" idx="10"/>
          </p:nvPr>
        </p:nvSpPr>
        <p:spPr>
          <a:ln/>
        </p:spPr>
        <p:txBody>
          <a:bodyPr/>
          <a:lstStyle>
            <a:lvl1pPr>
              <a:defRPr/>
            </a:lvl1pPr>
          </a:lstStyle>
          <a:p>
            <a:pPr>
              <a:defRPr/>
            </a:pPr>
            <a:fld id="{B10C3537-3192-4F66-BB54-DB8302CB3441}" type="datetimeFigureOut">
              <a:rPr lang="en-US" altLang="en-US"/>
              <a:pPr>
                <a:defRPr/>
              </a:pPr>
              <a:t>4/5/2022</a:t>
            </a:fld>
            <a:endParaRPr lang="en-US" altLang="en-US"/>
          </a:p>
        </p:txBody>
      </p:sp>
      <p:sp>
        <p:nvSpPr>
          <p:cNvPr id="4" name="Rectangle 3">
            <a:extLst>
              <a:ext uri="{FF2B5EF4-FFF2-40B4-BE49-F238E27FC236}">
                <a16:creationId xmlns:a16="http://schemas.microsoft.com/office/drawing/2014/main" id="{F8BE908C-BD23-4937-B64A-352BD24F274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F604271D-95E1-40ED-853D-BAEA3D8D8AA8}"/>
              </a:ext>
            </a:extLst>
          </p:cNvPr>
          <p:cNvSpPr>
            <a:spLocks noGrp="1" noChangeArrowheads="1"/>
          </p:cNvSpPr>
          <p:nvPr>
            <p:ph type="sldNum" sz="quarter" idx="12"/>
          </p:nvPr>
        </p:nvSpPr>
        <p:spPr>
          <a:ln/>
        </p:spPr>
        <p:txBody>
          <a:bodyPr/>
          <a:lstStyle>
            <a:lvl1pPr>
              <a:defRPr/>
            </a:lvl1pPr>
          </a:lstStyle>
          <a:p>
            <a:pPr>
              <a:defRPr/>
            </a:pPr>
            <a:fld id="{85AE795C-D6A8-46CB-A16F-04D219B7F098}" type="slidenum">
              <a:rPr lang="en-US" altLang="en-US"/>
              <a:pPr>
                <a:defRPr/>
              </a:pPr>
              <a:t>‹#›</a:t>
            </a:fld>
            <a:endParaRPr lang="en-US" altLang="en-US"/>
          </a:p>
        </p:txBody>
      </p:sp>
    </p:spTree>
    <p:extLst>
      <p:ext uri="{BB962C8B-B14F-4D97-AF65-F5344CB8AC3E}">
        <p14:creationId xmlns:p14="http://schemas.microsoft.com/office/powerpoint/2010/main" val="30398718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674617A-424E-44E0-BFA9-D4602E3F517D}"/>
              </a:ext>
            </a:extLst>
          </p:cNvPr>
          <p:cNvSpPr>
            <a:spLocks noGrp="1" noChangeArrowheads="1"/>
          </p:cNvSpPr>
          <p:nvPr>
            <p:ph type="dt" sz="half" idx="10"/>
          </p:nvPr>
        </p:nvSpPr>
        <p:spPr>
          <a:ln/>
        </p:spPr>
        <p:txBody>
          <a:bodyPr/>
          <a:lstStyle>
            <a:lvl1pPr>
              <a:defRPr/>
            </a:lvl1pPr>
          </a:lstStyle>
          <a:p>
            <a:pPr>
              <a:defRPr/>
            </a:pPr>
            <a:fld id="{507DC448-5630-4753-BC52-560A85FB8C3F}" type="datetimeFigureOut">
              <a:rPr lang="en-US" altLang="en-US"/>
              <a:pPr>
                <a:defRPr/>
              </a:pPr>
              <a:t>4/5/2022</a:t>
            </a:fld>
            <a:endParaRPr lang="en-US" altLang="en-US"/>
          </a:p>
        </p:txBody>
      </p:sp>
      <p:sp>
        <p:nvSpPr>
          <p:cNvPr id="3" name="Rectangle 3">
            <a:extLst>
              <a:ext uri="{FF2B5EF4-FFF2-40B4-BE49-F238E27FC236}">
                <a16:creationId xmlns:a16="http://schemas.microsoft.com/office/drawing/2014/main" id="{CE49C23B-9480-4C09-8FB0-4E2D3161ABC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4">
            <a:extLst>
              <a:ext uri="{FF2B5EF4-FFF2-40B4-BE49-F238E27FC236}">
                <a16:creationId xmlns:a16="http://schemas.microsoft.com/office/drawing/2014/main" id="{AA22708F-D46D-4AA0-9511-217DB1CFADA9}"/>
              </a:ext>
            </a:extLst>
          </p:cNvPr>
          <p:cNvSpPr>
            <a:spLocks noGrp="1" noChangeArrowheads="1"/>
          </p:cNvSpPr>
          <p:nvPr>
            <p:ph type="sldNum" sz="quarter" idx="12"/>
          </p:nvPr>
        </p:nvSpPr>
        <p:spPr>
          <a:ln/>
        </p:spPr>
        <p:txBody>
          <a:bodyPr/>
          <a:lstStyle>
            <a:lvl1pPr>
              <a:defRPr/>
            </a:lvl1pPr>
          </a:lstStyle>
          <a:p>
            <a:pPr>
              <a:defRPr/>
            </a:pPr>
            <a:fld id="{577C4361-76B2-43D2-9C37-CA1E302B2D5A}" type="slidenum">
              <a:rPr lang="en-US" altLang="en-US"/>
              <a:pPr>
                <a:defRPr/>
              </a:pPr>
              <a:t>‹#›</a:t>
            </a:fld>
            <a:endParaRPr lang="en-US" altLang="en-US"/>
          </a:p>
        </p:txBody>
      </p:sp>
    </p:spTree>
    <p:extLst>
      <p:ext uri="{BB962C8B-B14F-4D97-AF65-F5344CB8AC3E}">
        <p14:creationId xmlns:p14="http://schemas.microsoft.com/office/powerpoint/2010/main" val="27954102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2">
            <a:extLst>
              <a:ext uri="{FF2B5EF4-FFF2-40B4-BE49-F238E27FC236}">
                <a16:creationId xmlns:a16="http://schemas.microsoft.com/office/drawing/2014/main" id="{7E47CF87-AB83-4A1A-A769-E931227F6D91}"/>
              </a:ext>
            </a:extLst>
          </p:cNvPr>
          <p:cNvSpPr>
            <a:spLocks noGrp="1" noChangeArrowheads="1"/>
          </p:cNvSpPr>
          <p:nvPr>
            <p:ph type="dt" sz="half" idx="10"/>
          </p:nvPr>
        </p:nvSpPr>
        <p:spPr>
          <a:ln/>
        </p:spPr>
        <p:txBody>
          <a:bodyPr/>
          <a:lstStyle>
            <a:lvl1pPr>
              <a:defRPr/>
            </a:lvl1pPr>
          </a:lstStyle>
          <a:p>
            <a:pPr>
              <a:defRPr/>
            </a:pPr>
            <a:fld id="{83A37DB7-E4F8-41EA-A789-204437EDDAC6}" type="datetimeFigureOut">
              <a:rPr lang="en-US" altLang="en-US"/>
              <a:pPr>
                <a:defRPr/>
              </a:pPr>
              <a:t>4/5/2022</a:t>
            </a:fld>
            <a:endParaRPr lang="en-US" altLang="en-US"/>
          </a:p>
        </p:txBody>
      </p:sp>
      <p:sp>
        <p:nvSpPr>
          <p:cNvPr id="6" name="Rectangle 3">
            <a:extLst>
              <a:ext uri="{FF2B5EF4-FFF2-40B4-BE49-F238E27FC236}">
                <a16:creationId xmlns:a16="http://schemas.microsoft.com/office/drawing/2014/main" id="{1151CB3A-CB6E-49A5-887D-8987AADA44C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
            <a:extLst>
              <a:ext uri="{FF2B5EF4-FFF2-40B4-BE49-F238E27FC236}">
                <a16:creationId xmlns:a16="http://schemas.microsoft.com/office/drawing/2014/main" id="{0A3A3983-FD83-4005-8594-FA1958DF8159}"/>
              </a:ext>
            </a:extLst>
          </p:cNvPr>
          <p:cNvSpPr>
            <a:spLocks noGrp="1" noChangeArrowheads="1"/>
          </p:cNvSpPr>
          <p:nvPr>
            <p:ph type="sldNum" sz="quarter" idx="12"/>
          </p:nvPr>
        </p:nvSpPr>
        <p:spPr>
          <a:ln/>
        </p:spPr>
        <p:txBody>
          <a:bodyPr/>
          <a:lstStyle>
            <a:lvl1pPr>
              <a:defRPr/>
            </a:lvl1pPr>
          </a:lstStyle>
          <a:p>
            <a:pPr>
              <a:defRPr/>
            </a:pPr>
            <a:fld id="{85FF3FE0-B87D-4C53-8AD9-4005085160AF}" type="slidenum">
              <a:rPr lang="en-US" altLang="en-US"/>
              <a:pPr>
                <a:defRPr/>
              </a:pPr>
              <a:t>‹#›</a:t>
            </a:fld>
            <a:endParaRPr lang="en-US" altLang="en-US"/>
          </a:p>
        </p:txBody>
      </p:sp>
    </p:spTree>
    <p:extLst>
      <p:ext uri="{BB962C8B-B14F-4D97-AF65-F5344CB8AC3E}">
        <p14:creationId xmlns:p14="http://schemas.microsoft.com/office/powerpoint/2010/main" val="3417152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2">
            <a:extLst>
              <a:ext uri="{FF2B5EF4-FFF2-40B4-BE49-F238E27FC236}">
                <a16:creationId xmlns:a16="http://schemas.microsoft.com/office/drawing/2014/main" id="{C95D2DDA-DB7D-44B4-A3F3-532FD49D4E38}"/>
              </a:ext>
            </a:extLst>
          </p:cNvPr>
          <p:cNvSpPr>
            <a:spLocks noGrp="1" noChangeArrowheads="1"/>
          </p:cNvSpPr>
          <p:nvPr>
            <p:ph type="dt" sz="half" idx="10"/>
          </p:nvPr>
        </p:nvSpPr>
        <p:spPr>
          <a:ln/>
        </p:spPr>
        <p:txBody>
          <a:bodyPr/>
          <a:lstStyle>
            <a:lvl1pPr>
              <a:defRPr/>
            </a:lvl1pPr>
          </a:lstStyle>
          <a:p>
            <a:pPr>
              <a:defRPr/>
            </a:pPr>
            <a:fld id="{1AC4C302-0C17-4A08-92D1-CE2F52CA8414}" type="datetimeFigureOut">
              <a:rPr lang="en-US" altLang="en-US"/>
              <a:pPr>
                <a:defRPr/>
              </a:pPr>
              <a:t>4/5/2022</a:t>
            </a:fld>
            <a:endParaRPr lang="en-US" altLang="en-US"/>
          </a:p>
        </p:txBody>
      </p:sp>
      <p:sp>
        <p:nvSpPr>
          <p:cNvPr id="6" name="Rectangle 3">
            <a:extLst>
              <a:ext uri="{FF2B5EF4-FFF2-40B4-BE49-F238E27FC236}">
                <a16:creationId xmlns:a16="http://schemas.microsoft.com/office/drawing/2014/main" id="{B0667A23-FBB9-4902-A48E-4E23DA5D030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
            <a:extLst>
              <a:ext uri="{FF2B5EF4-FFF2-40B4-BE49-F238E27FC236}">
                <a16:creationId xmlns:a16="http://schemas.microsoft.com/office/drawing/2014/main" id="{0648F6C6-EC39-49A4-94F2-8C835EFBB330}"/>
              </a:ext>
            </a:extLst>
          </p:cNvPr>
          <p:cNvSpPr>
            <a:spLocks noGrp="1" noChangeArrowheads="1"/>
          </p:cNvSpPr>
          <p:nvPr>
            <p:ph type="sldNum" sz="quarter" idx="12"/>
          </p:nvPr>
        </p:nvSpPr>
        <p:spPr>
          <a:ln/>
        </p:spPr>
        <p:txBody>
          <a:bodyPr/>
          <a:lstStyle>
            <a:lvl1pPr>
              <a:defRPr/>
            </a:lvl1pPr>
          </a:lstStyle>
          <a:p>
            <a:pPr>
              <a:defRPr/>
            </a:pPr>
            <a:fld id="{7D8EA438-5F3A-40A4-9EA5-153A139A333F}" type="slidenum">
              <a:rPr lang="en-US" altLang="en-US"/>
              <a:pPr>
                <a:defRPr/>
              </a:pPr>
              <a:t>‹#›</a:t>
            </a:fld>
            <a:endParaRPr lang="en-US" altLang="en-US"/>
          </a:p>
        </p:txBody>
      </p:sp>
    </p:spTree>
    <p:extLst>
      <p:ext uri="{BB962C8B-B14F-4D97-AF65-F5344CB8AC3E}">
        <p14:creationId xmlns:p14="http://schemas.microsoft.com/office/powerpoint/2010/main" val="1744043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1676EAF5-841B-4EC3-88D4-EEC4175A7159}"/>
              </a:ext>
            </a:extLst>
          </p:cNvPr>
          <p:cNvSpPr>
            <a:spLocks noGrp="1" noChangeArrowheads="1"/>
          </p:cNvSpPr>
          <p:nvPr>
            <p:ph type="dt" sz="half" idx="10"/>
          </p:nvPr>
        </p:nvSpPr>
        <p:spPr>
          <a:ln/>
        </p:spPr>
        <p:txBody>
          <a:bodyPr/>
          <a:lstStyle>
            <a:lvl1pPr>
              <a:defRPr/>
            </a:lvl1pPr>
          </a:lstStyle>
          <a:p>
            <a:pPr>
              <a:defRPr/>
            </a:pPr>
            <a:fld id="{4771C210-17C1-4FA6-97DC-D8A14AD19877}" type="datetimeFigureOut">
              <a:rPr lang="en-US" altLang="en-US"/>
              <a:pPr>
                <a:defRPr/>
              </a:pPr>
              <a:t>4/5/2022</a:t>
            </a:fld>
            <a:endParaRPr lang="en-US" altLang="en-US"/>
          </a:p>
        </p:txBody>
      </p:sp>
      <p:sp>
        <p:nvSpPr>
          <p:cNvPr id="5" name="Rectangle 3">
            <a:extLst>
              <a:ext uri="{FF2B5EF4-FFF2-40B4-BE49-F238E27FC236}">
                <a16:creationId xmlns:a16="http://schemas.microsoft.com/office/drawing/2014/main" id="{774E69A5-765F-4443-B6EC-27EEF76F8C3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92BE11A6-31FB-49C5-A042-2407F2B06CBD}"/>
              </a:ext>
            </a:extLst>
          </p:cNvPr>
          <p:cNvSpPr>
            <a:spLocks noGrp="1" noChangeArrowheads="1"/>
          </p:cNvSpPr>
          <p:nvPr>
            <p:ph type="sldNum" sz="quarter" idx="12"/>
          </p:nvPr>
        </p:nvSpPr>
        <p:spPr>
          <a:ln/>
        </p:spPr>
        <p:txBody>
          <a:bodyPr/>
          <a:lstStyle>
            <a:lvl1pPr>
              <a:defRPr/>
            </a:lvl1pPr>
          </a:lstStyle>
          <a:p>
            <a:pPr>
              <a:defRPr/>
            </a:pPr>
            <a:fld id="{270A818B-64F5-4188-9E15-37F925135497}" type="slidenum">
              <a:rPr lang="en-US" altLang="en-US"/>
              <a:pPr>
                <a:defRPr/>
              </a:pPr>
              <a:t>‹#›</a:t>
            </a:fld>
            <a:endParaRPr lang="en-US" altLang="en-US"/>
          </a:p>
        </p:txBody>
      </p:sp>
    </p:spTree>
    <p:extLst>
      <p:ext uri="{BB962C8B-B14F-4D97-AF65-F5344CB8AC3E}">
        <p14:creationId xmlns:p14="http://schemas.microsoft.com/office/powerpoint/2010/main" val="11612144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0"/>
            <a:ext cx="29972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87884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7FE36E4E-444F-4A2F-ABEC-9EBE15E6936E}"/>
              </a:ext>
            </a:extLst>
          </p:cNvPr>
          <p:cNvSpPr>
            <a:spLocks noGrp="1" noChangeArrowheads="1"/>
          </p:cNvSpPr>
          <p:nvPr>
            <p:ph type="dt" sz="half" idx="10"/>
          </p:nvPr>
        </p:nvSpPr>
        <p:spPr>
          <a:ln/>
        </p:spPr>
        <p:txBody>
          <a:bodyPr/>
          <a:lstStyle>
            <a:lvl1pPr>
              <a:defRPr/>
            </a:lvl1pPr>
          </a:lstStyle>
          <a:p>
            <a:pPr>
              <a:defRPr/>
            </a:pPr>
            <a:fld id="{7D857D0C-8B81-44C8-A379-A30F47A6025E}" type="datetimeFigureOut">
              <a:rPr lang="en-US" altLang="en-US"/>
              <a:pPr>
                <a:defRPr/>
              </a:pPr>
              <a:t>4/5/2022</a:t>
            </a:fld>
            <a:endParaRPr lang="en-US" altLang="en-US"/>
          </a:p>
        </p:txBody>
      </p:sp>
      <p:sp>
        <p:nvSpPr>
          <p:cNvPr id="5" name="Rectangle 3">
            <a:extLst>
              <a:ext uri="{FF2B5EF4-FFF2-40B4-BE49-F238E27FC236}">
                <a16:creationId xmlns:a16="http://schemas.microsoft.com/office/drawing/2014/main" id="{6B788C89-CEC2-460A-920B-10CDA2F0774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CE00E55D-FC9B-4DB7-B61A-A969919A4B6D}"/>
              </a:ext>
            </a:extLst>
          </p:cNvPr>
          <p:cNvSpPr>
            <a:spLocks noGrp="1" noChangeArrowheads="1"/>
          </p:cNvSpPr>
          <p:nvPr>
            <p:ph type="sldNum" sz="quarter" idx="12"/>
          </p:nvPr>
        </p:nvSpPr>
        <p:spPr>
          <a:ln/>
        </p:spPr>
        <p:txBody>
          <a:bodyPr/>
          <a:lstStyle>
            <a:lvl1pPr>
              <a:defRPr/>
            </a:lvl1pPr>
          </a:lstStyle>
          <a:p>
            <a:pPr>
              <a:defRPr/>
            </a:pPr>
            <a:fld id="{A78E2423-CD51-46E2-BA22-A21D544956A6}" type="slidenum">
              <a:rPr lang="en-US" altLang="en-US"/>
              <a:pPr>
                <a:defRPr/>
              </a:pPr>
              <a:t>‹#›</a:t>
            </a:fld>
            <a:endParaRPr lang="en-US" altLang="en-US"/>
          </a:p>
        </p:txBody>
      </p:sp>
    </p:spTree>
    <p:extLst>
      <p:ext uri="{BB962C8B-B14F-4D97-AF65-F5344CB8AC3E}">
        <p14:creationId xmlns:p14="http://schemas.microsoft.com/office/powerpoint/2010/main" val="40638292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533400"/>
          </a:xfrm>
        </p:spPr>
        <p:txBody>
          <a:bodyPr/>
          <a:lstStyle/>
          <a:p>
            <a:r>
              <a:rPr lang="en-US"/>
              <a:t>Click to edit Master title style</a:t>
            </a:r>
          </a:p>
        </p:txBody>
      </p:sp>
      <p:sp>
        <p:nvSpPr>
          <p:cNvPr id="3" name="Chart Placeholder 2"/>
          <p:cNvSpPr>
            <a:spLocks noGrp="1"/>
          </p:cNvSpPr>
          <p:nvPr>
            <p:ph type="chart" idx="1"/>
          </p:nvPr>
        </p:nvSpPr>
        <p:spPr>
          <a:xfrm>
            <a:off x="304800" y="685800"/>
            <a:ext cx="11480800" cy="5486400"/>
          </a:xfrm>
        </p:spPr>
        <p:txBody>
          <a:bodyPr/>
          <a:lstStyle/>
          <a:p>
            <a:pPr lvl="0"/>
            <a:r>
              <a:rPr lang="en-US" noProof="0"/>
              <a:t>Click icon to add chart</a:t>
            </a:r>
          </a:p>
        </p:txBody>
      </p:sp>
      <p:sp>
        <p:nvSpPr>
          <p:cNvPr id="4" name="Rectangle 2">
            <a:extLst>
              <a:ext uri="{FF2B5EF4-FFF2-40B4-BE49-F238E27FC236}">
                <a16:creationId xmlns:a16="http://schemas.microsoft.com/office/drawing/2014/main" id="{26A08631-5DFC-424E-897E-8E614D21C7C1}"/>
              </a:ext>
            </a:extLst>
          </p:cNvPr>
          <p:cNvSpPr>
            <a:spLocks noGrp="1" noChangeArrowheads="1"/>
          </p:cNvSpPr>
          <p:nvPr>
            <p:ph type="dt" sz="half" idx="10"/>
          </p:nvPr>
        </p:nvSpPr>
        <p:spPr>
          <a:ln/>
        </p:spPr>
        <p:txBody>
          <a:bodyPr/>
          <a:lstStyle>
            <a:lvl1pPr>
              <a:defRPr/>
            </a:lvl1pPr>
          </a:lstStyle>
          <a:p>
            <a:pPr>
              <a:defRPr/>
            </a:pPr>
            <a:fld id="{37CC7180-BF89-484E-ACB1-DE3CB12ACA43}" type="datetimeFigureOut">
              <a:rPr lang="en-US" altLang="en-US"/>
              <a:pPr>
                <a:defRPr/>
              </a:pPr>
              <a:t>4/5/2022</a:t>
            </a:fld>
            <a:endParaRPr lang="en-US" altLang="en-US"/>
          </a:p>
        </p:txBody>
      </p:sp>
      <p:sp>
        <p:nvSpPr>
          <p:cNvPr id="5" name="Rectangle 3">
            <a:extLst>
              <a:ext uri="{FF2B5EF4-FFF2-40B4-BE49-F238E27FC236}">
                <a16:creationId xmlns:a16="http://schemas.microsoft.com/office/drawing/2014/main" id="{7D24C609-69EE-4DC9-876D-9FF1A78AEF3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F2B4A169-BB2E-46AB-90EF-109183A0ABAC}"/>
              </a:ext>
            </a:extLst>
          </p:cNvPr>
          <p:cNvSpPr>
            <a:spLocks noGrp="1" noChangeArrowheads="1"/>
          </p:cNvSpPr>
          <p:nvPr>
            <p:ph type="sldNum" sz="quarter" idx="12"/>
          </p:nvPr>
        </p:nvSpPr>
        <p:spPr>
          <a:ln/>
        </p:spPr>
        <p:txBody>
          <a:bodyPr/>
          <a:lstStyle>
            <a:lvl1pPr>
              <a:defRPr/>
            </a:lvl1pPr>
          </a:lstStyle>
          <a:p>
            <a:pPr>
              <a:defRPr/>
            </a:pPr>
            <a:fld id="{C8C5B1D5-A0A2-49A2-A58F-D29FB8DD20C7}" type="slidenum">
              <a:rPr lang="en-US" altLang="en-US"/>
              <a:pPr>
                <a:defRPr/>
              </a:pPr>
              <a:t>‹#›</a:t>
            </a:fld>
            <a:endParaRPr lang="en-US" altLang="en-US"/>
          </a:p>
        </p:txBody>
      </p:sp>
    </p:spTree>
    <p:extLst>
      <p:ext uri="{BB962C8B-B14F-4D97-AF65-F5344CB8AC3E}">
        <p14:creationId xmlns:p14="http://schemas.microsoft.com/office/powerpoint/2010/main" val="10709603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533400"/>
          </a:xfrm>
        </p:spPr>
        <p:txBody>
          <a:bodyPr/>
          <a:lstStyle/>
          <a:p>
            <a:r>
              <a:rPr lang="en-US"/>
              <a:t>Click to edit Master title style</a:t>
            </a:r>
          </a:p>
        </p:txBody>
      </p:sp>
      <p:sp>
        <p:nvSpPr>
          <p:cNvPr id="3" name="Text Placeholder 2"/>
          <p:cNvSpPr>
            <a:spLocks noGrp="1"/>
          </p:cNvSpPr>
          <p:nvPr>
            <p:ph type="body" sz="half" idx="1"/>
          </p:nvPr>
        </p:nvSpPr>
        <p:spPr>
          <a:xfrm>
            <a:off x="304800" y="685800"/>
            <a:ext cx="56388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46800" y="685800"/>
            <a:ext cx="5638800" cy="5486400"/>
          </a:xfrm>
        </p:spPr>
        <p:txBody>
          <a:bodyPr/>
          <a:lstStyle/>
          <a:p>
            <a:pPr lvl="0"/>
            <a:r>
              <a:rPr lang="en-US" noProof="0"/>
              <a:t>Click icon to add online image</a:t>
            </a:r>
          </a:p>
        </p:txBody>
      </p:sp>
      <p:sp>
        <p:nvSpPr>
          <p:cNvPr id="5" name="Rectangle 2">
            <a:extLst>
              <a:ext uri="{FF2B5EF4-FFF2-40B4-BE49-F238E27FC236}">
                <a16:creationId xmlns:a16="http://schemas.microsoft.com/office/drawing/2014/main" id="{44DF45B8-F680-4642-9D9C-70E4037B38B8}"/>
              </a:ext>
            </a:extLst>
          </p:cNvPr>
          <p:cNvSpPr>
            <a:spLocks noGrp="1" noChangeArrowheads="1"/>
          </p:cNvSpPr>
          <p:nvPr>
            <p:ph type="dt" sz="half" idx="10"/>
          </p:nvPr>
        </p:nvSpPr>
        <p:spPr>
          <a:ln/>
        </p:spPr>
        <p:txBody>
          <a:bodyPr/>
          <a:lstStyle>
            <a:lvl1pPr>
              <a:defRPr/>
            </a:lvl1pPr>
          </a:lstStyle>
          <a:p>
            <a:pPr>
              <a:defRPr/>
            </a:pPr>
            <a:fld id="{D4E93AE5-7E88-4C5C-9DAD-FA9335E34FE1}" type="datetimeFigureOut">
              <a:rPr lang="en-US" altLang="en-US"/>
              <a:pPr>
                <a:defRPr/>
              </a:pPr>
              <a:t>4/5/2022</a:t>
            </a:fld>
            <a:endParaRPr lang="en-US" altLang="en-US"/>
          </a:p>
        </p:txBody>
      </p:sp>
      <p:sp>
        <p:nvSpPr>
          <p:cNvPr id="6" name="Rectangle 3">
            <a:extLst>
              <a:ext uri="{FF2B5EF4-FFF2-40B4-BE49-F238E27FC236}">
                <a16:creationId xmlns:a16="http://schemas.microsoft.com/office/drawing/2014/main" id="{99BC7C63-4298-4FF4-9361-899FD551835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
            <a:extLst>
              <a:ext uri="{FF2B5EF4-FFF2-40B4-BE49-F238E27FC236}">
                <a16:creationId xmlns:a16="http://schemas.microsoft.com/office/drawing/2014/main" id="{23D690F6-7350-42C1-A080-9E5679C01160}"/>
              </a:ext>
            </a:extLst>
          </p:cNvPr>
          <p:cNvSpPr>
            <a:spLocks noGrp="1" noChangeArrowheads="1"/>
          </p:cNvSpPr>
          <p:nvPr>
            <p:ph type="sldNum" sz="quarter" idx="12"/>
          </p:nvPr>
        </p:nvSpPr>
        <p:spPr>
          <a:ln/>
        </p:spPr>
        <p:txBody>
          <a:bodyPr/>
          <a:lstStyle>
            <a:lvl1pPr>
              <a:defRPr/>
            </a:lvl1pPr>
          </a:lstStyle>
          <a:p>
            <a:pPr>
              <a:defRPr/>
            </a:pPr>
            <a:fld id="{F799CF64-8CED-443E-8A0C-8D08F423B00A}" type="slidenum">
              <a:rPr lang="en-US" altLang="en-US"/>
              <a:pPr>
                <a:defRPr/>
              </a:pPr>
              <a:t>‹#›</a:t>
            </a:fld>
            <a:endParaRPr lang="en-US" altLang="en-US"/>
          </a:p>
        </p:txBody>
      </p:sp>
    </p:spTree>
    <p:extLst>
      <p:ext uri="{BB962C8B-B14F-4D97-AF65-F5344CB8AC3E}">
        <p14:creationId xmlns:p14="http://schemas.microsoft.com/office/powerpoint/2010/main" val="14616398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3"/>
            <a:ext cx="10972800" cy="4525963"/>
          </a:xfrm>
        </p:spPr>
        <p:txBody>
          <a:bodyPr/>
          <a:lstStyle/>
          <a:p>
            <a:pPr lvl="0"/>
            <a:r>
              <a:rPr lang="en-US" noProof="0"/>
              <a:t>Click icon to add table</a:t>
            </a:r>
          </a:p>
        </p:txBody>
      </p:sp>
      <p:sp>
        <p:nvSpPr>
          <p:cNvPr id="4" name="Date Placeholder 3">
            <a:extLst>
              <a:ext uri="{FF2B5EF4-FFF2-40B4-BE49-F238E27FC236}">
                <a16:creationId xmlns:a16="http://schemas.microsoft.com/office/drawing/2014/main" id="{9DB396B0-BC84-4C50-ABCB-6E6BE8B831C9}"/>
              </a:ext>
            </a:extLst>
          </p:cNvPr>
          <p:cNvSpPr>
            <a:spLocks noGrp="1"/>
          </p:cNvSpPr>
          <p:nvPr>
            <p:ph type="dt" sz="half" idx="10"/>
          </p:nvPr>
        </p:nvSpPr>
        <p:spPr>
          <a:xfrm>
            <a:off x="609600" y="6245225"/>
            <a:ext cx="2844800" cy="476250"/>
          </a:xfrm>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D812BF10-7A01-413C-B901-ECD008F97E3B}"/>
              </a:ext>
            </a:extLst>
          </p:cNvPr>
          <p:cNvSpPr>
            <a:spLocks noGrp="1"/>
          </p:cNvSpPr>
          <p:nvPr>
            <p:ph type="ftr" sz="quarter" idx="11"/>
          </p:nvPr>
        </p:nvSpPr>
        <p:spPr>
          <a:xfrm>
            <a:off x="4165600" y="6245225"/>
            <a:ext cx="3860800" cy="476250"/>
          </a:xfrm>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B8A02067-2221-443D-8437-83F99E7B9146}"/>
              </a:ext>
            </a:extLst>
          </p:cNvPr>
          <p:cNvSpPr>
            <a:spLocks noGrp="1"/>
          </p:cNvSpPr>
          <p:nvPr>
            <p:ph type="sldNum" sz="quarter" idx="12"/>
          </p:nvPr>
        </p:nvSpPr>
        <p:spPr>
          <a:xfrm>
            <a:off x="8737600" y="6245225"/>
            <a:ext cx="2844800" cy="476250"/>
          </a:xfrm>
        </p:spPr>
        <p:txBody>
          <a:bodyPr/>
          <a:lstStyle>
            <a:lvl1pPr>
              <a:defRPr/>
            </a:lvl1pPr>
          </a:lstStyle>
          <a:p>
            <a:pPr>
              <a:defRPr/>
            </a:pPr>
            <a:fld id="{5AF10609-B588-4D47-97E7-2EF7FE5BCAB6}" type="slidenum">
              <a:rPr lang="en-US" altLang="en-US"/>
              <a:pPr>
                <a:defRPr/>
              </a:pPr>
              <a:t>‹#›</a:t>
            </a:fld>
            <a:endParaRPr lang="en-US" altLang="en-US"/>
          </a:p>
        </p:txBody>
      </p:sp>
    </p:spTree>
    <p:extLst>
      <p:ext uri="{BB962C8B-B14F-4D97-AF65-F5344CB8AC3E}">
        <p14:creationId xmlns:p14="http://schemas.microsoft.com/office/powerpoint/2010/main" val="1652969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2.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653C34-AABD-4AD7-823A-42B269E77F60}"/>
              </a:ext>
            </a:extLst>
          </p:cNvPr>
          <p:cNvSpPr/>
          <p:nvPr/>
        </p:nvSpPr>
        <p:spPr>
          <a:xfrm>
            <a:off x="0" y="6492878"/>
            <a:ext cx="12192000" cy="365125"/>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 name="Oval 12">
            <a:extLst>
              <a:ext uri="{FF2B5EF4-FFF2-40B4-BE49-F238E27FC236}">
                <a16:creationId xmlns:a16="http://schemas.microsoft.com/office/drawing/2014/main" id="{4F367A28-731E-4200-8836-171A314E5EEA}"/>
              </a:ext>
            </a:extLst>
          </p:cNvPr>
          <p:cNvSpPr/>
          <p:nvPr/>
        </p:nvSpPr>
        <p:spPr>
          <a:xfrm>
            <a:off x="11029188" y="6422588"/>
            <a:ext cx="649224" cy="4869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 name="Rectangle 6">
            <a:extLst>
              <a:ext uri="{FF2B5EF4-FFF2-40B4-BE49-F238E27FC236}">
                <a16:creationId xmlns:a16="http://schemas.microsoft.com/office/drawing/2014/main" id="{A42EB89E-DF3E-4203-A407-7808165B9394}"/>
              </a:ext>
            </a:extLst>
          </p:cNvPr>
          <p:cNvSpPr/>
          <p:nvPr/>
        </p:nvSpPr>
        <p:spPr>
          <a:xfrm>
            <a:off x="0" y="3"/>
            <a:ext cx="12192000" cy="133324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Rectangle 7">
            <a:extLst>
              <a:ext uri="{FF2B5EF4-FFF2-40B4-BE49-F238E27FC236}">
                <a16:creationId xmlns:a16="http://schemas.microsoft.com/office/drawing/2014/main" id="{F5B5ACCE-218F-4214-ADBB-D38259C73B33}"/>
              </a:ext>
            </a:extLst>
          </p:cNvPr>
          <p:cNvSpPr/>
          <p:nvPr/>
        </p:nvSpPr>
        <p:spPr>
          <a:xfrm>
            <a:off x="838202" y="1256392"/>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Placeholder 1"/>
          <p:cNvSpPr>
            <a:spLocks noGrp="1"/>
          </p:cNvSpPr>
          <p:nvPr>
            <p:ph type="title"/>
          </p:nvPr>
        </p:nvSpPr>
        <p:spPr>
          <a:xfrm>
            <a:off x="838200" y="3"/>
            <a:ext cx="10515600" cy="1250113"/>
          </a:xfrm>
          <a:prstGeom prst="rect">
            <a:avLst/>
          </a:prstGeom>
        </p:spPr>
        <p:txBody>
          <a:bodyPr vert="horz" lIns="0" tIns="45720" rIns="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499619"/>
            <a:ext cx="10515600" cy="4677347"/>
          </a:xfrm>
          <a:prstGeom prst="rect">
            <a:avLst/>
          </a:prstGeom>
        </p:spPr>
        <p:txBody>
          <a:bodyPr vert="horz" lIns="0" tIns="45720" rIns="0" bIns="45720" rtlCol="0" anchor="ctr"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a:extLst>
              <a:ext uri="{FF2B5EF4-FFF2-40B4-BE49-F238E27FC236}">
                <a16:creationId xmlns:a16="http://schemas.microsoft.com/office/drawing/2014/main" id="{560C714A-249C-41D7-970C-67F6406175E9}"/>
              </a:ext>
            </a:extLst>
          </p:cNvPr>
          <p:cNvSpPr/>
          <p:nvPr/>
        </p:nvSpPr>
        <p:spPr>
          <a:xfrm>
            <a:off x="0" y="6492878"/>
            <a:ext cx="1304544" cy="365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p>
        </p:txBody>
      </p:sp>
      <p:sp>
        <p:nvSpPr>
          <p:cNvPr id="12" name="Flowchart: Off-page Connector 11">
            <a:extLst>
              <a:ext uri="{FF2B5EF4-FFF2-40B4-BE49-F238E27FC236}">
                <a16:creationId xmlns:a16="http://schemas.microsoft.com/office/drawing/2014/main" id="{157E2B64-E876-4ABF-9899-A44F3825016A}"/>
              </a:ext>
            </a:extLst>
          </p:cNvPr>
          <p:cNvSpPr/>
          <p:nvPr/>
        </p:nvSpPr>
        <p:spPr>
          <a:xfrm rot="16200000">
            <a:off x="884238" y="6267009"/>
            <a:ext cx="365125" cy="816863"/>
          </a:xfrm>
          <a:prstGeom prst="flowChartOffpageConnector">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p>
        </p:txBody>
      </p:sp>
      <p:pic>
        <p:nvPicPr>
          <p:cNvPr id="23" name="Picture 22">
            <a:extLst>
              <a:ext uri="{FF2B5EF4-FFF2-40B4-BE49-F238E27FC236}">
                <a16:creationId xmlns:a16="http://schemas.microsoft.com/office/drawing/2014/main" id="{BD2A3A71-8E72-4CDD-A71B-325A886459B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70687" y="6508675"/>
            <a:ext cx="963173" cy="333531"/>
          </a:xfrm>
          <a:prstGeom prst="rect">
            <a:avLst/>
          </a:prstGeom>
        </p:spPr>
      </p:pic>
      <p:sp>
        <p:nvSpPr>
          <p:cNvPr id="14" name="TextBox 13"/>
          <p:cNvSpPr txBox="1"/>
          <p:nvPr/>
        </p:nvSpPr>
        <p:spPr>
          <a:xfrm>
            <a:off x="1863049" y="6508675"/>
            <a:ext cx="8783673" cy="190501"/>
          </a:xfrm>
          <a:prstGeom prst="rect">
            <a:avLst/>
          </a:prstGeom>
          <a:noFill/>
        </p:spPr>
        <p:txBody>
          <a:bodyPr wrap="square" rtlCol="0">
            <a:spAutoFit/>
          </a:bodyPr>
          <a:lstStyle/>
          <a:p>
            <a:pPr algn="ctr"/>
            <a:r>
              <a:rPr lang="en-US" sz="638" dirty="0">
                <a:solidFill>
                  <a:schemeClr val="bg1"/>
                </a:solidFill>
                <a:latin typeface="Open Sans" panose="020B0606030504020204" pitchFamily="34" charset="0"/>
                <a:ea typeface="Open Sans" panose="020B0606030504020204" pitchFamily="34" charset="0"/>
                <a:cs typeface="Open Sans" panose="020B0606030504020204" pitchFamily="34" charset="0"/>
              </a:rPr>
              <a:t>© Copyright </a:t>
            </a:r>
            <a:r>
              <a:rPr lang="en-US" sz="638"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DecisionPro</a:t>
            </a:r>
            <a:r>
              <a:rPr lang="en-US" sz="638" dirty="0">
                <a:solidFill>
                  <a:schemeClr val="bg1"/>
                </a:solidFill>
                <a:latin typeface="Open Sans" panose="020B0606030504020204" pitchFamily="34" charset="0"/>
                <a:ea typeface="Open Sans" panose="020B0606030504020204" pitchFamily="34" charset="0"/>
                <a:cs typeface="Open Sans" panose="020B0606030504020204" pitchFamily="34" charset="0"/>
              </a:rPr>
              <a:t>, Inc.  2018. Commercial distribution and any publication is not authorized. Copying and distribution for non-commercial educational purposes only is authorized if this notice appears on every copy.</a:t>
            </a:r>
            <a:endParaRPr lang="en-US" sz="638" dirty="0"/>
          </a:p>
        </p:txBody>
      </p:sp>
      <p:sp>
        <p:nvSpPr>
          <p:cNvPr id="15" name="TextBox 14"/>
          <p:cNvSpPr txBox="1"/>
          <p:nvPr/>
        </p:nvSpPr>
        <p:spPr>
          <a:xfrm>
            <a:off x="10872204" y="6493419"/>
            <a:ext cx="949929" cy="300082"/>
          </a:xfrm>
          <a:prstGeom prst="rect">
            <a:avLst/>
          </a:prstGeom>
          <a:noFill/>
        </p:spPr>
        <p:txBody>
          <a:bodyPr wrap="square" rtlCol="0">
            <a:spAutoFit/>
          </a:bodyPr>
          <a:lstStyle/>
          <a:p>
            <a:pPr algn="ctr"/>
            <a:fld id="{2783B6E3-2714-45B0-B6CF-89FDCAB614E8}" type="slidenum">
              <a:rPr lang="en-US" sz="1350" smtClean="0">
                <a:latin typeface="Open Sans" panose="020B0606030504020204" pitchFamily="34" charset="0"/>
                <a:ea typeface="Open Sans" panose="020B0606030504020204" pitchFamily="34" charset="0"/>
                <a:cs typeface="Open Sans" panose="020B0606030504020204" pitchFamily="34" charset="0"/>
              </a:rPr>
              <a:pPr algn="ctr"/>
              <a:t>‹#›</a:t>
            </a:fld>
            <a:endParaRPr lang="en-US" sz="1350"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a:extLst>
              <a:ext uri="{FF2B5EF4-FFF2-40B4-BE49-F238E27FC236}">
                <a16:creationId xmlns:a16="http://schemas.microsoft.com/office/drawing/2014/main" id="{BC046A88-C091-4D10-8828-46EC79D95BEF}"/>
              </a:ext>
            </a:extLst>
          </p:cNvPr>
          <p:cNvSpPr txBox="1"/>
          <p:nvPr userDrawn="1"/>
        </p:nvSpPr>
        <p:spPr>
          <a:xfrm>
            <a:off x="2092073" y="6508672"/>
            <a:ext cx="8250576" cy="338554"/>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t>© Copyright </a:t>
            </a:r>
            <a:r>
              <a:rPr lang="en-US" sz="8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DecisionPro</a:t>
            </a:r>
            <a: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t>, Inc.  2018. Commercial distribution and any publication is not authorized. Copying and distribution for non-commercial educational purposes only is authorized if this notice appears on every copy.</a:t>
            </a:r>
            <a:endParaRPr lang="en-US" sz="800" dirty="0"/>
          </a:p>
        </p:txBody>
      </p:sp>
    </p:spTree>
    <p:extLst>
      <p:ext uri="{BB962C8B-B14F-4D97-AF65-F5344CB8AC3E}">
        <p14:creationId xmlns:p14="http://schemas.microsoft.com/office/powerpoint/2010/main" val="268102090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80" r:id="rId9"/>
  </p:sldLayoutIdLst>
  <p:txStyles>
    <p:titleStyle>
      <a:lvl1pPr algn="l" defTabSz="685800" rtl="0" eaLnBrk="1" latinLnBrk="0" hangingPunct="1">
        <a:lnSpc>
          <a:spcPct val="90000"/>
        </a:lnSpc>
        <a:spcBef>
          <a:spcPct val="0"/>
        </a:spcBef>
        <a:buNone/>
        <a:defRPr sz="27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781B8B7-71CC-4955-849C-2361320CB65B}"/>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1" hangingPunct="1">
              <a:defRPr sz="1050">
                <a:latin typeface="Times New Roman" panose="02020603050405020304" pitchFamily="18" charset="0"/>
                <a:ea typeface="PMingLiU" panose="02020500000000000000" pitchFamily="18" charset="-120"/>
              </a:defRPr>
            </a:lvl1pPr>
          </a:lstStyle>
          <a:p>
            <a:pPr>
              <a:defRPr/>
            </a:pPr>
            <a:fld id="{143C99B1-0FF4-48A1-A9BE-F011335527CD}" type="datetimeFigureOut">
              <a:rPr lang="en-US" altLang="en-US"/>
              <a:pPr>
                <a:defRPr/>
              </a:pPr>
              <a:t>4/5/2022</a:t>
            </a:fld>
            <a:endParaRPr lang="en-US" altLang="en-US"/>
          </a:p>
        </p:txBody>
      </p:sp>
      <p:sp>
        <p:nvSpPr>
          <p:cNvPr id="1027" name="Rectangle 3">
            <a:extLst>
              <a:ext uri="{FF2B5EF4-FFF2-40B4-BE49-F238E27FC236}">
                <a16:creationId xmlns:a16="http://schemas.microsoft.com/office/drawing/2014/main" id="{94A46681-CCE9-415E-A360-20EB8C4061CD}"/>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1" hangingPunct="1">
              <a:defRPr sz="1050">
                <a:latin typeface="Times New Roman" panose="02020603050405020304" pitchFamily="18" charset="0"/>
                <a:ea typeface="PMingLiU" panose="02020500000000000000" pitchFamily="18" charset="-120"/>
              </a:defRPr>
            </a:lvl1pPr>
          </a:lstStyle>
          <a:p>
            <a:pPr>
              <a:defRPr/>
            </a:pPr>
            <a:endParaRPr lang="en-US" altLang="en-US"/>
          </a:p>
        </p:txBody>
      </p:sp>
      <p:sp>
        <p:nvSpPr>
          <p:cNvPr id="1028" name="Rectangle 4">
            <a:extLst>
              <a:ext uri="{FF2B5EF4-FFF2-40B4-BE49-F238E27FC236}">
                <a16:creationId xmlns:a16="http://schemas.microsoft.com/office/drawing/2014/main" id="{4A91665D-5936-49D9-AE6B-9A283B15F27A}"/>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1" hangingPunct="1">
              <a:defRPr sz="1050">
                <a:latin typeface="Times New Roman" panose="02020603050405020304" pitchFamily="18" charset="0"/>
                <a:ea typeface="PMingLiU" panose="02020500000000000000" pitchFamily="18" charset="-120"/>
              </a:defRPr>
            </a:lvl1pPr>
          </a:lstStyle>
          <a:p>
            <a:pPr>
              <a:defRPr/>
            </a:pPr>
            <a:fld id="{8022F8FF-CC19-4E9F-AB30-7825BFB420C4}" type="slidenum">
              <a:rPr lang="en-US" altLang="en-US"/>
              <a:pPr>
                <a:defRPr/>
              </a:pPr>
              <a:t>‹#›</a:t>
            </a:fld>
            <a:endParaRPr lang="en-US" altLang="en-US"/>
          </a:p>
        </p:txBody>
      </p:sp>
      <p:sp>
        <p:nvSpPr>
          <p:cNvPr id="1029" name="Rectangle 5">
            <a:extLst>
              <a:ext uri="{FF2B5EF4-FFF2-40B4-BE49-F238E27FC236}">
                <a16:creationId xmlns:a16="http://schemas.microsoft.com/office/drawing/2014/main" id="{5BC0CB09-F2A1-4D1B-A945-DBEC00887FB3}"/>
              </a:ext>
            </a:extLst>
          </p:cNvPr>
          <p:cNvSpPr>
            <a:spLocks noGrp="1" noChangeArrowheads="1"/>
          </p:cNvSpPr>
          <p:nvPr>
            <p:ph type="title"/>
          </p:nvPr>
        </p:nvSpPr>
        <p:spPr bwMode="auto">
          <a:xfrm>
            <a:off x="0" y="0"/>
            <a:ext cx="11988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zh-TW"/>
              <a:t>Slide Title</a:t>
            </a:r>
          </a:p>
        </p:txBody>
      </p:sp>
      <p:sp>
        <p:nvSpPr>
          <p:cNvPr id="1030" name="Rectangle 6">
            <a:extLst>
              <a:ext uri="{FF2B5EF4-FFF2-40B4-BE49-F238E27FC236}">
                <a16:creationId xmlns:a16="http://schemas.microsoft.com/office/drawing/2014/main" id="{EF347B4C-2A6D-43BC-9C40-7196489B00C4}"/>
              </a:ext>
            </a:extLst>
          </p:cNvPr>
          <p:cNvSpPr>
            <a:spLocks noGrp="1" noChangeArrowheads="1"/>
          </p:cNvSpPr>
          <p:nvPr>
            <p:ph type="body" idx="1"/>
          </p:nvPr>
        </p:nvSpPr>
        <p:spPr bwMode="auto">
          <a:xfrm>
            <a:off x="304800" y="685800"/>
            <a:ext cx="114808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zh-TW"/>
              <a:t>Body Text</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31" name="Line 7">
            <a:extLst>
              <a:ext uri="{FF2B5EF4-FFF2-40B4-BE49-F238E27FC236}">
                <a16:creationId xmlns:a16="http://schemas.microsoft.com/office/drawing/2014/main" id="{50CD4DBB-9333-4B9E-992C-28B92F5DCCF3}"/>
              </a:ext>
            </a:extLst>
          </p:cNvPr>
          <p:cNvSpPr>
            <a:spLocks noChangeShapeType="1"/>
          </p:cNvSpPr>
          <p:nvPr/>
        </p:nvSpPr>
        <p:spPr bwMode="auto">
          <a:xfrm>
            <a:off x="304800" y="533400"/>
            <a:ext cx="1168400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1032" name="Rectangle 8">
            <a:extLst>
              <a:ext uri="{FF2B5EF4-FFF2-40B4-BE49-F238E27FC236}">
                <a16:creationId xmlns:a16="http://schemas.microsoft.com/office/drawing/2014/main" id="{9D9F49DD-234D-41AE-A0A9-A8685CABE391}"/>
              </a:ext>
            </a:extLst>
          </p:cNvPr>
          <p:cNvSpPr>
            <a:spLocks noChangeArrowheads="1"/>
          </p:cNvSpPr>
          <p:nvPr/>
        </p:nvSpPr>
        <p:spPr bwMode="auto">
          <a:xfrm>
            <a:off x="8737600" y="6432550"/>
            <a:ext cx="3454400" cy="277482"/>
          </a:xfrm>
          <a:prstGeom prst="rect">
            <a:avLst/>
          </a:prstGeom>
          <a:noFill/>
          <a:ln>
            <a:noFill/>
          </a:ln>
        </p:spPr>
        <p:txBody>
          <a:bodyPr wrap="square" lIns="69056" tIns="34529" rIns="69056" bIns="3452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altLang="zh-TW" sz="1350" dirty="0">
                <a:ea typeface="PMingLiU" panose="02020500000000000000" pitchFamily="18" charset="-120"/>
              </a:rPr>
              <a:t>Marketing Mix - </a:t>
            </a:r>
            <a:fld id="{07E15D0E-98F2-4382-88EB-39E48404898F}" type="slidenum">
              <a:rPr lang="en-US" altLang="zh-TW" sz="1350" smtClean="0">
                <a:ea typeface="PMingLiU" panose="02020500000000000000" pitchFamily="18" charset="-120"/>
              </a:rPr>
              <a:pPr eaLnBrk="1" hangingPunct="1">
                <a:defRPr/>
              </a:pPr>
              <a:t>‹#›</a:t>
            </a:fld>
            <a:endParaRPr lang="en-US" altLang="zh-TW" sz="1350" dirty="0">
              <a:ea typeface="PMingLiU" panose="02020500000000000000" pitchFamily="18" charset="-120"/>
            </a:endParaRPr>
          </a:p>
        </p:txBody>
      </p:sp>
      <p:sp>
        <p:nvSpPr>
          <p:cNvPr id="1033" name="Rectangle 9">
            <a:extLst>
              <a:ext uri="{FF2B5EF4-FFF2-40B4-BE49-F238E27FC236}">
                <a16:creationId xmlns:a16="http://schemas.microsoft.com/office/drawing/2014/main" id="{205BEAE0-95C3-4009-AA39-303BACAC4902}"/>
              </a:ext>
            </a:extLst>
          </p:cNvPr>
          <p:cNvSpPr>
            <a:spLocks noChangeArrowheads="1"/>
          </p:cNvSpPr>
          <p:nvPr/>
        </p:nvSpPr>
        <p:spPr bwMode="auto">
          <a:xfrm>
            <a:off x="203201" y="6553201"/>
            <a:ext cx="4151313" cy="231315"/>
          </a:xfrm>
          <a:prstGeom prst="rect">
            <a:avLst/>
          </a:prstGeom>
          <a:noFill/>
          <a:ln>
            <a:noFill/>
          </a:ln>
        </p:spPr>
        <p:txBody>
          <a:bodyPr lIns="69056" tIns="34529" rIns="69056" bIns="34529">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Tx/>
              <a:buChar char="©"/>
              <a:defRPr/>
            </a:pPr>
            <a:r>
              <a:rPr lang="zh-TW" altLang="en-US" sz="1050" dirty="0">
                <a:ea typeface="新細明體" panose="02020500000000000000" pitchFamily="18" charset="-120"/>
              </a:rPr>
              <a:t> </a:t>
            </a:r>
            <a:r>
              <a:rPr lang="en-US" altLang="zh-TW" sz="1050" dirty="0">
                <a:ea typeface="新細明體" panose="02020500000000000000" pitchFamily="18" charset="-120"/>
              </a:rPr>
              <a:t>Minder Chen,  2022</a:t>
            </a:r>
          </a:p>
        </p:txBody>
      </p:sp>
    </p:spTree>
    <p:extLst>
      <p:ext uri="{BB962C8B-B14F-4D97-AF65-F5344CB8AC3E}">
        <p14:creationId xmlns:p14="http://schemas.microsoft.com/office/powerpoint/2010/main" val="3587604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Lst>
  <p:txStyles>
    <p:titleStyle>
      <a:lvl1pPr algn="ctr" rtl="0" eaLnBrk="1" fontAlgn="base" hangingPunct="1">
        <a:lnSpc>
          <a:spcPct val="90000"/>
        </a:lnSpc>
        <a:spcBef>
          <a:spcPct val="0"/>
        </a:spcBef>
        <a:spcAft>
          <a:spcPct val="0"/>
        </a:spcAft>
        <a:defRPr sz="2400" b="1" i="1">
          <a:solidFill>
            <a:schemeClr val="tx2"/>
          </a:solidFill>
          <a:latin typeface="+mj-lt"/>
          <a:ea typeface="+mj-ea"/>
          <a:cs typeface="+mj-cs"/>
        </a:defRPr>
      </a:lvl1pPr>
      <a:lvl2pPr algn="ctr" rtl="0" eaLnBrk="1" fontAlgn="base" hangingPunct="1">
        <a:lnSpc>
          <a:spcPct val="90000"/>
        </a:lnSpc>
        <a:spcBef>
          <a:spcPct val="0"/>
        </a:spcBef>
        <a:spcAft>
          <a:spcPct val="0"/>
        </a:spcAft>
        <a:defRPr sz="2400" b="1" i="1">
          <a:solidFill>
            <a:schemeClr val="tx2"/>
          </a:solidFill>
          <a:latin typeface="Arial" pitchFamily="34" charset="0"/>
        </a:defRPr>
      </a:lvl2pPr>
      <a:lvl3pPr algn="ctr" rtl="0" eaLnBrk="1" fontAlgn="base" hangingPunct="1">
        <a:lnSpc>
          <a:spcPct val="90000"/>
        </a:lnSpc>
        <a:spcBef>
          <a:spcPct val="0"/>
        </a:spcBef>
        <a:spcAft>
          <a:spcPct val="0"/>
        </a:spcAft>
        <a:defRPr sz="2400" b="1" i="1">
          <a:solidFill>
            <a:schemeClr val="tx2"/>
          </a:solidFill>
          <a:latin typeface="Arial" pitchFamily="34" charset="0"/>
        </a:defRPr>
      </a:lvl3pPr>
      <a:lvl4pPr algn="ctr" rtl="0" eaLnBrk="1" fontAlgn="base" hangingPunct="1">
        <a:lnSpc>
          <a:spcPct val="90000"/>
        </a:lnSpc>
        <a:spcBef>
          <a:spcPct val="0"/>
        </a:spcBef>
        <a:spcAft>
          <a:spcPct val="0"/>
        </a:spcAft>
        <a:defRPr sz="2400" b="1" i="1">
          <a:solidFill>
            <a:schemeClr val="tx2"/>
          </a:solidFill>
          <a:latin typeface="Arial" pitchFamily="34" charset="0"/>
        </a:defRPr>
      </a:lvl4pPr>
      <a:lvl5pPr algn="ctr" rtl="0" eaLnBrk="1" fontAlgn="base" hangingPunct="1">
        <a:lnSpc>
          <a:spcPct val="90000"/>
        </a:lnSpc>
        <a:spcBef>
          <a:spcPct val="0"/>
        </a:spcBef>
        <a:spcAft>
          <a:spcPct val="0"/>
        </a:spcAft>
        <a:defRPr sz="2400" b="1" i="1">
          <a:solidFill>
            <a:schemeClr val="tx2"/>
          </a:solidFill>
          <a:latin typeface="Arial" pitchFamily="34" charset="0"/>
        </a:defRPr>
      </a:lvl5pPr>
      <a:lvl6pPr marL="342900" algn="ctr" rtl="0" eaLnBrk="1" fontAlgn="base" hangingPunct="1">
        <a:lnSpc>
          <a:spcPct val="90000"/>
        </a:lnSpc>
        <a:spcBef>
          <a:spcPct val="0"/>
        </a:spcBef>
        <a:spcAft>
          <a:spcPct val="0"/>
        </a:spcAft>
        <a:defRPr sz="2400" b="1" i="1">
          <a:solidFill>
            <a:schemeClr val="tx2"/>
          </a:solidFill>
          <a:latin typeface="Arial" pitchFamily="34" charset="0"/>
        </a:defRPr>
      </a:lvl6pPr>
      <a:lvl7pPr marL="685800" algn="ctr" rtl="0" eaLnBrk="1" fontAlgn="base" hangingPunct="1">
        <a:lnSpc>
          <a:spcPct val="90000"/>
        </a:lnSpc>
        <a:spcBef>
          <a:spcPct val="0"/>
        </a:spcBef>
        <a:spcAft>
          <a:spcPct val="0"/>
        </a:spcAft>
        <a:defRPr sz="2400" b="1" i="1">
          <a:solidFill>
            <a:schemeClr val="tx2"/>
          </a:solidFill>
          <a:latin typeface="Arial" pitchFamily="34" charset="0"/>
        </a:defRPr>
      </a:lvl7pPr>
      <a:lvl8pPr marL="1028700" algn="ctr" rtl="0" eaLnBrk="1" fontAlgn="base" hangingPunct="1">
        <a:lnSpc>
          <a:spcPct val="90000"/>
        </a:lnSpc>
        <a:spcBef>
          <a:spcPct val="0"/>
        </a:spcBef>
        <a:spcAft>
          <a:spcPct val="0"/>
        </a:spcAft>
        <a:defRPr sz="2400" b="1" i="1">
          <a:solidFill>
            <a:schemeClr val="tx2"/>
          </a:solidFill>
          <a:latin typeface="Arial" pitchFamily="34" charset="0"/>
        </a:defRPr>
      </a:lvl8pPr>
      <a:lvl9pPr marL="1371600" algn="ctr" rtl="0" eaLnBrk="1" fontAlgn="base" hangingPunct="1">
        <a:lnSpc>
          <a:spcPct val="90000"/>
        </a:lnSpc>
        <a:spcBef>
          <a:spcPct val="0"/>
        </a:spcBef>
        <a:spcAft>
          <a:spcPct val="0"/>
        </a:spcAft>
        <a:defRPr sz="2400" b="1" i="1">
          <a:solidFill>
            <a:schemeClr val="tx2"/>
          </a:solidFill>
          <a:latin typeface="Arial" pitchFamily="34" charset="0"/>
        </a:defRPr>
      </a:lvl9pPr>
    </p:titleStyle>
    <p:bodyStyle>
      <a:lvl1pPr marL="214313" indent="-214313" algn="l" rtl="0" eaLnBrk="1" fontAlgn="base" hangingPunct="1">
        <a:lnSpc>
          <a:spcPct val="90000"/>
        </a:lnSpc>
        <a:spcBef>
          <a:spcPct val="30000"/>
        </a:spcBef>
        <a:spcAft>
          <a:spcPct val="0"/>
        </a:spcAft>
        <a:buSzPct val="100000"/>
        <a:buChar char="•"/>
        <a:defRPr sz="2100" b="1">
          <a:solidFill>
            <a:schemeClr val="tx1"/>
          </a:solidFill>
          <a:latin typeface="+mn-lt"/>
          <a:ea typeface="+mn-ea"/>
          <a:cs typeface="+mn-cs"/>
        </a:defRPr>
      </a:lvl1pPr>
      <a:lvl2pPr marL="642938" indent="-300038" algn="l" rtl="0" eaLnBrk="1" fontAlgn="base" hangingPunct="1">
        <a:lnSpc>
          <a:spcPct val="90000"/>
        </a:lnSpc>
        <a:spcBef>
          <a:spcPct val="30000"/>
        </a:spcBef>
        <a:spcAft>
          <a:spcPct val="0"/>
        </a:spcAft>
        <a:buSzPct val="100000"/>
        <a:buChar char="–"/>
        <a:defRPr sz="1800" b="1">
          <a:solidFill>
            <a:schemeClr val="tx1"/>
          </a:solidFill>
          <a:latin typeface="+mn-lt"/>
        </a:defRPr>
      </a:lvl2pPr>
      <a:lvl3pPr marL="900113" indent="-171450" algn="l" rtl="0" eaLnBrk="1" fontAlgn="base" hangingPunct="1">
        <a:lnSpc>
          <a:spcPct val="90000"/>
        </a:lnSpc>
        <a:spcBef>
          <a:spcPct val="30000"/>
        </a:spcBef>
        <a:spcAft>
          <a:spcPct val="0"/>
        </a:spcAft>
        <a:buSzPct val="100000"/>
        <a:buChar char="»"/>
        <a:defRPr sz="1500" b="1">
          <a:solidFill>
            <a:schemeClr val="tx1"/>
          </a:solidFill>
          <a:latin typeface="+mn-lt"/>
        </a:defRPr>
      </a:lvl3pPr>
      <a:lvl4pPr marL="1157288" indent="-128588" algn="l" rtl="0" eaLnBrk="1" fontAlgn="base" hangingPunct="1">
        <a:lnSpc>
          <a:spcPct val="90000"/>
        </a:lnSpc>
        <a:spcBef>
          <a:spcPct val="30000"/>
        </a:spcBef>
        <a:spcAft>
          <a:spcPct val="0"/>
        </a:spcAft>
        <a:buSzPct val="100000"/>
        <a:buChar char="•"/>
        <a:defRPr sz="1200" b="1">
          <a:solidFill>
            <a:schemeClr val="tx1"/>
          </a:solidFill>
          <a:latin typeface="+mn-lt"/>
        </a:defRPr>
      </a:lvl4pPr>
      <a:lvl5pPr marL="1500188" indent="-128588" algn="l" rtl="0" eaLnBrk="1" fontAlgn="base" hangingPunct="1">
        <a:lnSpc>
          <a:spcPct val="90000"/>
        </a:lnSpc>
        <a:spcBef>
          <a:spcPct val="30000"/>
        </a:spcBef>
        <a:spcAft>
          <a:spcPct val="0"/>
        </a:spcAft>
        <a:buSzPct val="100000"/>
        <a:buChar char="–"/>
        <a:defRPr sz="1200" b="1">
          <a:solidFill>
            <a:schemeClr val="tx1"/>
          </a:solidFill>
          <a:latin typeface="+mn-lt"/>
        </a:defRPr>
      </a:lvl5pPr>
      <a:lvl6pPr marL="1843088" indent="-128588" algn="l" rtl="0" eaLnBrk="1" fontAlgn="base" hangingPunct="1">
        <a:lnSpc>
          <a:spcPct val="90000"/>
        </a:lnSpc>
        <a:spcBef>
          <a:spcPct val="30000"/>
        </a:spcBef>
        <a:spcAft>
          <a:spcPct val="0"/>
        </a:spcAft>
        <a:buSzPct val="100000"/>
        <a:buChar char="–"/>
        <a:defRPr sz="1200" b="1">
          <a:solidFill>
            <a:schemeClr val="tx1"/>
          </a:solidFill>
          <a:latin typeface="+mn-lt"/>
        </a:defRPr>
      </a:lvl6pPr>
      <a:lvl7pPr marL="2185988" indent="-128588" algn="l" rtl="0" eaLnBrk="1" fontAlgn="base" hangingPunct="1">
        <a:lnSpc>
          <a:spcPct val="90000"/>
        </a:lnSpc>
        <a:spcBef>
          <a:spcPct val="30000"/>
        </a:spcBef>
        <a:spcAft>
          <a:spcPct val="0"/>
        </a:spcAft>
        <a:buSzPct val="100000"/>
        <a:buChar char="–"/>
        <a:defRPr sz="1200" b="1">
          <a:solidFill>
            <a:schemeClr val="tx1"/>
          </a:solidFill>
          <a:latin typeface="+mn-lt"/>
        </a:defRPr>
      </a:lvl7pPr>
      <a:lvl8pPr marL="2528888" indent="-128588" algn="l" rtl="0" eaLnBrk="1" fontAlgn="base" hangingPunct="1">
        <a:lnSpc>
          <a:spcPct val="90000"/>
        </a:lnSpc>
        <a:spcBef>
          <a:spcPct val="30000"/>
        </a:spcBef>
        <a:spcAft>
          <a:spcPct val="0"/>
        </a:spcAft>
        <a:buSzPct val="100000"/>
        <a:buChar char="–"/>
        <a:defRPr sz="1200" b="1">
          <a:solidFill>
            <a:schemeClr val="tx1"/>
          </a:solidFill>
          <a:latin typeface="+mn-lt"/>
        </a:defRPr>
      </a:lvl8pPr>
      <a:lvl9pPr marL="2871788" indent="-128588" algn="l" rtl="0" eaLnBrk="1" fontAlgn="base" hangingPunct="1">
        <a:lnSpc>
          <a:spcPct val="90000"/>
        </a:lnSpc>
        <a:spcBef>
          <a:spcPct val="30000"/>
        </a:spcBef>
        <a:spcAft>
          <a:spcPct val="0"/>
        </a:spcAft>
        <a:buSzPct val="100000"/>
        <a:buChar char="–"/>
        <a:defRPr sz="1200" b="1">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hyperlink" Target="https://www.facebook.com/hashtag/marketing?__eep__=6&amp;__cft__%5b0%5d=AZWMPSk5UCC1EfgtIyDnppX0P9mSh9CGliAV4LeOra-sywgZxEagayTfb2G5kHzTJD2XX7CjszLi5uH7I6oaSFmwbIKeQhz53JGmyR7OBq9u81lifQYZgeqpnOG6KimcBfM_mRtKPnLnSHe_ADbyegfEH9WN-lCQjSvf6uRUFreXdOmybEBxlP0zX5CWNY8YNuMQkC82AM4fUY5Q3HnigqEc&amp;__tn__=*NK-y-R" TargetMode="External"/><Relationship Id="rId2" Type="http://schemas.openxmlformats.org/officeDocument/2006/relationships/hyperlink" Target="https://www.facebook.com/hashtag/sales?__eep__=6&amp;__cft__%5b0%5d=AZWMPSk5UCC1EfgtIyDnppX0P9mSh9CGliAV4LeOra-sywgZxEagayTfb2G5kHzTJD2XX7CjszLi5uH7I6oaSFmwbIKeQhz53JGmyR7OBq9u81lifQYZgeqpnOG6KimcBfM_mRtKPnLnSHe_ADbyegfEH9WN-lCQjSvf6uRUFreXdOmybEBxlP0zX5CWNY8YNuMQkC82AM4fUY5Q3HnigqEc&amp;__tn__=*NK-y-R" TargetMode="External"/><Relationship Id="rId1" Type="http://schemas.openxmlformats.org/officeDocument/2006/relationships/slideLayout" Target="../slideLayouts/slideLayout11.xml"/><Relationship Id="rId5" Type="http://schemas.openxmlformats.org/officeDocument/2006/relationships/hyperlink" Target="https://www.cheers.com.tw/article/article.action?id=5100101" TargetMode="Externa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8" Type="http://schemas.openxmlformats.org/officeDocument/2006/relationships/hyperlink" Target="https://wiki.mbalib.com/zh-tw/&#33829;&#38144;&#36817;&#35270;&#30151;" TargetMode="External"/><Relationship Id="rId3" Type="http://schemas.openxmlformats.org/officeDocument/2006/relationships/hyperlink" Target="https://wiki.mbalib.com/zh-tw/%E7%BE%8E%E5%9B%BD%E5%93%88%E4%BD%9B%E5%A4%A7%E5%AD%A6%E7%AE%A1%E7%90%86%E5%AD%A6%E9%99%A2" TargetMode="External"/><Relationship Id="rId7" Type="http://schemas.openxmlformats.org/officeDocument/2006/relationships/hyperlink" Target="https://wiki.mbalib.com/zh-tw/%E8%90%A5%E9%94%80%E8%80%85"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hyperlink" Target="https://wiki.mbalib.com/zh-tw/%E6%9D%8E%E7%BB%B4%E7%89%B9" TargetMode="External"/><Relationship Id="rId5" Type="http://schemas.openxmlformats.org/officeDocument/2006/relationships/hyperlink" Target="https://wiki.mbalib.com/zh-tw/Theodore_Levitt" TargetMode="External"/><Relationship Id="rId4" Type="http://schemas.openxmlformats.org/officeDocument/2006/relationships/hyperlink" Target="https://wiki.mbalib.com/zh-tw/%E8%A5%BF%E5%A5%A5%E5%A4%9A%C2%B7%E8%8E%B1%E7%BB%B4%E7%89%B9" TargetMode="External"/><Relationship Id="rId9" Type="http://schemas.openxmlformats.org/officeDocument/2006/relationships/hyperlink" Target="https://www.affde.com/zh-TW/ultimate-guide-to-marketing-myopia.html"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slideshare.net/marklittlewood/jobs-to-be-doneswitch-workshop" TargetMode="External"/><Relationship Id="rId2" Type="http://schemas.openxmlformats.org/officeDocument/2006/relationships/image" Target="../media/image7.png"/><Relationship Id="rId1" Type="http://schemas.openxmlformats.org/officeDocument/2006/relationships/slideLayout" Target="../slideLayouts/slideLayout11.xml"/><Relationship Id="rId4" Type="http://schemas.openxmlformats.org/officeDocument/2006/relationships/hyperlink" Target="http://www.slideshare.net/marklittlewood/turn-jobs-to-be-done-theory-into-practic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hyperlink" Target="https://opentextbc.ca/principlesofeconomics/chapter/3-1-demand-supply-and-equilibrium-in-markets-for-goods-and-services/"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hyperlink" Target="https://www.investopedia.com/terms/p/priceelasticity.asp" TargetMode="External"/><Relationship Id="rId2" Type="http://schemas.openxmlformats.org/officeDocument/2006/relationships/image" Target="../media/image11.png"/><Relationship Id="rId1" Type="http://schemas.openxmlformats.org/officeDocument/2006/relationships/slideLayout" Target="../slideLayouts/slideLayout11.xml"/><Relationship Id="rId5" Type="http://schemas.openxmlformats.org/officeDocument/2006/relationships/image" Target="../media/image12.png"/><Relationship Id="rId4" Type="http://schemas.openxmlformats.org/officeDocument/2006/relationships/hyperlink" Target="https://hbr.org/2015/08/a-refresher-on-price-elasticity"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blog.hubspot.com/sales/pricing-strategy"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3.png"/><Relationship Id="rId7" Type="http://schemas.openxmlformats.org/officeDocument/2006/relationships/customXml" Target="../ink/ink2.xml"/><Relationship Id="rId12"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24.png"/><Relationship Id="rId11" Type="http://schemas.openxmlformats.org/officeDocument/2006/relationships/customXml" Target="../ink/ink4.xml"/><Relationship Id="rId5" Type="http://schemas.openxmlformats.org/officeDocument/2006/relationships/customXml" Target="../ink/ink1.xml"/><Relationship Id="rId10" Type="http://schemas.openxmlformats.org/officeDocument/2006/relationships/image" Target="../media/image26.png"/><Relationship Id="rId4" Type="http://schemas.openxmlformats.org/officeDocument/2006/relationships/hyperlink" Target="https://www.profitwell.com/recur/all/value-based-pricing" TargetMode="External"/><Relationship Id="rId9" Type="http://schemas.openxmlformats.org/officeDocument/2006/relationships/customXml" Target="../ink/ink3.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customXml" Target="../ink/ink9.xml"/><Relationship Id="rId18" Type="http://schemas.openxmlformats.org/officeDocument/2006/relationships/image" Target="../media/image36.png"/><Relationship Id="rId3" Type="http://schemas.openxmlformats.org/officeDocument/2006/relationships/image" Target="../media/image28.png"/><Relationship Id="rId7" Type="http://schemas.openxmlformats.org/officeDocument/2006/relationships/customXml" Target="../ink/ink6.xml"/><Relationship Id="rId12" Type="http://schemas.openxmlformats.org/officeDocument/2006/relationships/image" Target="../media/image33.png"/><Relationship Id="rId17" Type="http://schemas.openxmlformats.org/officeDocument/2006/relationships/customXml" Target="../ink/ink11.xml"/><Relationship Id="rId2" Type="http://schemas.openxmlformats.org/officeDocument/2006/relationships/image" Target="../media/image23.png"/><Relationship Id="rId16" Type="http://schemas.openxmlformats.org/officeDocument/2006/relationships/image" Target="../media/image35.png"/><Relationship Id="rId1" Type="http://schemas.openxmlformats.org/officeDocument/2006/relationships/slideLayout" Target="../slideLayouts/slideLayout11.xml"/><Relationship Id="rId6" Type="http://schemas.openxmlformats.org/officeDocument/2006/relationships/image" Target="../media/image30.png"/><Relationship Id="rId11" Type="http://schemas.openxmlformats.org/officeDocument/2006/relationships/customXml" Target="../ink/ink8.xml"/><Relationship Id="rId5" Type="http://schemas.openxmlformats.org/officeDocument/2006/relationships/customXml" Target="../ink/ink5.xml"/><Relationship Id="rId15" Type="http://schemas.openxmlformats.org/officeDocument/2006/relationships/customXml" Target="../ink/ink10.xml"/><Relationship Id="rId10" Type="http://schemas.openxmlformats.org/officeDocument/2006/relationships/image" Target="../media/image32.png"/><Relationship Id="rId4" Type="http://schemas.openxmlformats.org/officeDocument/2006/relationships/image" Target="../media/image29.png"/><Relationship Id="rId9" Type="http://schemas.openxmlformats.org/officeDocument/2006/relationships/customXml" Target="../ink/ink7.xml"/><Relationship Id="rId14" Type="http://schemas.openxmlformats.org/officeDocument/2006/relationships/image" Target="../media/image34.png"/></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hyperlink" Target="https://www.listendata.com/2019/09/marketing-mix-modeling.html" TargetMode="Externa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2.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B77B2D2-EC4B-43D5-9E86-C76C818B6714}"/>
              </a:ext>
            </a:extLst>
          </p:cNvPr>
          <p:cNvSpPr>
            <a:spLocks noGrp="1"/>
          </p:cNvSpPr>
          <p:nvPr>
            <p:ph type="title"/>
          </p:nvPr>
        </p:nvSpPr>
        <p:spPr/>
        <p:txBody>
          <a:bodyPr/>
          <a:lstStyle/>
          <a:p>
            <a:endParaRPr lang="en-US"/>
          </a:p>
        </p:txBody>
      </p:sp>
      <p:pic>
        <p:nvPicPr>
          <p:cNvPr id="7" name="Picture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303" y="108646"/>
            <a:ext cx="4440493" cy="6343562"/>
          </a:xfrm>
        </p:spPr>
      </p:pic>
      <p:pic>
        <p:nvPicPr>
          <p:cNvPr id="11" name="Picture 10">
            <a:extLst>
              <a:ext uri="{FF2B5EF4-FFF2-40B4-BE49-F238E27FC236}">
                <a16:creationId xmlns:a16="http://schemas.microsoft.com/office/drawing/2014/main" id="{B07C9E28-5D49-430A-9E71-A681B28ACBA9}"/>
              </a:ext>
            </a:extLst>
          </p:cNvPr>
          <p:cNvPicPr>
            <a:picLocks noChangeAspect="1"/>
          </p:cNvPicPr>
          <p:nvPr/>
        </p:nvPicPr>
        <p:blipFill>
          <a:blip r:embed="rId4"/>
          <a:stretch>
            <a:fillRect/>
          </a:stretch>
        </p:blipFill>
        <p:spPr>
          <a:xfrm>
            <a:off x="4507796" y="9480"/>
            <a:ext cx="7684204" cy="6858000"/>
          </a:xfrm>
          <a:prstGeom prst="rect">
            <a:avLst/>
          </a:prstGeom>
        </p:spPr>
      </p:pic>
      <p:sp>
        <p:nvSpPr>
          <p:cNvPr id="2" name="Rectangle 1">
            <a:extLst>
              <a:ext uri="{FF2B5EF4-FFF2-40B4-BE49-F238E27FC236}">
                <a16:creationId xmlns:a16="http://schemas.microsoft.com/office/drawing/2014/main" id="{181EC25C-A6A5-4082-9A0B-573F15652D47}"/>
              </a:ext>
            </a:extLst>
          </p:cNvPr>
          <p:cNvSpPr/>
          <p:nvPr/>
        </p:nvSpPr>
        <p:spPr bwMode="auto">
          <a:xfrm>
            <a:off x="4667624" y="1189318"/>
            <a:ext cx="2904564" cy="376517"/>
          </a:xfrm>
          <a:prstGeom prst="rect">
            <a:avLst/>
          </a:prstGeom>
          <a:noFill/>
          <a:ln w="381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6" name="Rectangle 5">
            <a:extLst>
              <a:ext uri="{FF2B5EF4-FFF2-40B4-BE49-F238E27FC236}">
                <a16:creationId xmlns:a16="http://schemas.microsoft.com/office/drawing/2014/main" id="{50B72222-F0FD-49E2-8C76-3371A1B48CF7}"/>
              </a:ext>
            </a:extLst>
          </p:cNvPr>
          <p:cNvSpPr/>
          <p:nvPr/>
        </p:nvSpPr>
        <p:spPr bwMode="auto">
          <a:xfrm>
            <a:off x="4669117" y="3636683"/>
            <a:ext cx="6566648" cy="750046"/>
          </a:xfrm>
          <a:prstGeom prst="rect">
            <a:avLst/>
          </a:prstGeom>
          <a:noFill/>
          <a:ln w="381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4212444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D303E-23DC-4F92-84BA-F2FDC13A31F6}"/>
              </a:ext>
            </a:extLst>
          </p:cNvPr>
          <p:cNvSpPr>
            <a:spLocks noGrp="1"/>
          </p:cNvSpPr>
          <p:nvPr>
            <p:ph type="title"/>
          </p:nvPr>
        </p:nvSpPr>
        <p:spPr/>
        <p:txBody>
          <a:bodyPr/>
          <a:lstStyle/>
          <a:p>
            <a:r>
              <a:rPr lang="en-US" altLang="zh-TW" sz="3200" b="0" i="0" dirty="0">
                <a:solidFill>
                  <a:srgbClr val="050505"/>
                </a:solidFill>
                <a:effectLst/>
                <a:latin typeface="inherit"/>
              </a:rPr>
              <a:t>Sales &amp; Marketing</a:t>
            </a:r>
            <a:endParaRPr lang="en-US" sz="3200" b="0" dirty="0"/>
          </a:p>
        </p:txBody>
      </p:sp>
      <p:sp>
        <p:nvSpPr>
          <p:cNvPr id="3" name="Content Placeholder 2">
            <a:extLst>
              <a:ext uri="{FF2B5EF4-FFF2-40B4-BE49-F238E27FC236}">
                <a16:creationId xmlns:a16="http://schemas.microsoft.com/office/drawing/2014/main" id="{305EB0EB-95F8-4F7B-BFE9-492130C856A5}"/>
              </a:ext>
            </a:extLst>
          </p:cNvPr>
          <p:cNvSpPr>
            <a:spLocks noGrp="1"/>
          </p:cNvSpPr>
          <p:nvPr>
            <p:ph idx="1"/>
          </p:nvPr>
        </p:nvSpPr>
        <p:spPr>
          <a:xfrm>
            <a:off x="57150" y="685800"/>
            <a:ext cx="11988800" cy="5486400"/>
          </a:xfrm>
        </p:spPr>
        <p:txBody>
          <a:bodyPr/>
          <a:lstStyle/>
          <a:p>
            <a:pPr marL="457200" indent="-457200" algn="l"/>
            <a:r>
              <a:rPr lang="zh-TW" altLang="en-US" sz="3200" b="0" i="0" dirty="0">
                <a:solidFill>
                  <a:srgbClr val="050505"/>
                </a:solidFill>
                <a:effectLst/>
                <a:latin typeface="inherit"/>
              </a:rPr>
              <a:t>張忠謀說，「我到台灣後就發現，許多科技公司都輕視 </a:t>
            </a:r>
            <a:r>
              <a:rPr lang="en-US" altLang="zh-TW" sz="3200" b="0" i="0" u="none" strike="noStrike" dirty="0">
                <a:solidFill>
                  <a:srgbClr val="050505"/>
                </a:solidFill>
                <a:effectLst/>
                <a:latin typeface="inherit"/>
                <a:hlinkClick r:id="rId2"/>
              </a:rPr>
              <a:t>Sales</a:t>
            </a:r>
            <a:r>
              <a:rPr lang="zh-TW" altLang="en-US" sz="3200" b="0" i="0" dirty="0">
                <a:solidFill>
                  <a:srgbClr val="050505"/>
                </a:solidFill>
                <a:effectLst/>
                <a:latin typeface="inherit"/>
              </a:rPr>
              <a:t> </a:t>
            </a:r>
            <a:r>
              <a:rPr lang="en-US" altLang="zh-TW" sz="3200" b="0" i="0" dirty="0">
                <a:solidFill>
                  <a:srgbClr val="050505"/>
                </a:solidFill>
                <a:effectLst/>
                <a:latin typeface="inherit"/>
              </a:rPr>
              <a:t>&amp; </a:t>
            </a:r>
            <a:r>
              <a:rPr lang="en-US" altLang="zh-TW" sz="3200" b="0" i="0" u="none" strike="noStrike" dirty="0">
                <a:solidFill>
                  <a:srgbClr val="050505"/>
                </a:solidFill>
                <a:effectLst/>
                <a:latin typeface="inherit"/>
                <a:hlinkClick r:id="rId3"/>
              </a:rPr>
              <a:t>Marketing</a:t>
            </a:r>
            <a:r>
              <a:rPr lang="zh-TW" altLang="en-US" sz="3200" b="0" i="0" dirty="0">
                <a:solidFill>
                  <a:srgbClr val="050505"/>
                </a:solidFill>
                <a:effectLst/>
                <a:latin typeface="inherit"/>
              </a:rPr>
              <a:t>，以為技術最重要，但沒有業務員、你根本沒生意，不會獲利，根本活不了。」</a:t>
            </a:r>
          </a:p>
          <a:p>
            <a:pPr marL="457200" indent="-457200" algn="l"/>
            <a:r>
              <a:rPr lang="zh-TW" altLang="en-US" sz="3200" b="0" i="0" dirty="0">
                <a:solidFill>
                  <a:srgbClr val="050505"/>
                </a:solidFill>
                <a:effectLst/>
                <a:latin typeface="inherit"/>
              </a:rPr>
              <a:t>「我很幸運，頭一個產品市場經理很能幹，我跟他共事幾週後，他就非常高興，因為前任總經理總是抱持一個觀念：只要產品好、客人就會自己來，根本不需要 </a:t>
            </a:r>
            <a:r>
              <a:rPr lang="en-US" altLang="zh-TW" sz="3200" b="0" i="0" dirty="0">
                <a:solidFill>
                  <a:srgbClr val="050505"/>
                </a:solidFill>
                <a:effectLst/>
                <a:latin typeface="inherit"/>
              </a:rPr>
              <a:t>Sales &amp; Marketing</a:t>
            </a:r>
            <a:r>
              <a:rPr lang="zh-TW" altLang="en-US" sz="3200" b="0" i="0" dirty="0">
                <a:solidFill>
                  <a:srgbClr val="050505"/>
                </a:solidFill>
                <a:effectLst/>
                <a:latin typeface="inherit"/>
              </a:rPr>
              <a:t>，這是很錯誤的觀念」</a:t>
            </a:r>
          </a:p>
          <a:p>
            <a:pPr marL="0" indent="0">
              <a:buNone/>
            </a:pPr>
            <a:endParaRPr lang="en-US" dirty="0"/>
          </a:p>
        </p:txBody>
      </p:sp>
      <p:pic>
        <p:nvPicPr>
          <p:cNvPr id="3074" name="Picture 2" descr="張忠謀「總經理的學習」：輕視Sales和Marketing，公司根本活不了！">
            <a:extLst>
              <a:ext uri="{FF2B5EF4-FFF2-40B4-BE49-F238E27FC236}">
                <a16:creationId xmlns:a16="http://schemas.microsoft.com/office/drawing/2014/main" id="{B8C65B17-8C71-4727-8371-3056BA2BF4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0958" y="3554799"/>
            <a:ext cx="4848225" cy="325010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90568AA-589B-4F64-8D10-EBA7DC5C000D}"/>
              </a:ext>
            </a:extLst>
          </p:cNvPr>
          <p:cNvSpPr txBox="1"/>
          <p:nvPr/>
        </p:nvSpPr>
        <p:spPr>
          <a:xfrm>
            <a:off x="251217" y="5525869"/>
            <a:ext cx="6527141" cy="369332"/>
          </a:xfrm>
          <a:prstGeom prst="rect">
            <a:avLst/>
          </a:prstGeom>
          <a:noFill/>
        </p:spPr>
        <p:txBody>
          <a:bodyPr wrap="square">
            <a:spAutoFit/>
          </a:bodyPr>
          <a:lstStyle/>
          <a:p>
            <a:r>
              <a:rPr lang="en-US" dirty="0">
                <a:hlinkClick r:id="rId5"/>
              </a:rPr>
              <a:t>https://www.cheers.com.tw/article/article.action?id=5100101</a:t>
            </a:r>
            <a:r>
              <a:rPr lang="en-US" dirty="0"/>
              <a:t> </a:t>
            </a:r>
          </a:p>
        </p:txBody>
      </p:sp>
    </p:spTree>
    <p:extLst>
      <p:ext uri="{BB962C8B-B14F-4D97-AF65-F5344CB8AC3E}">
        <p14:creationId xmlns:p14="http://schemas.microsoft.com/office/powerpoint/2010/main" val="3252647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6C228B6E-4EDC-49C8-85C9-4290FA355098}"/>
              </a:ext>
            </a:extLst>
          </p:cNvPr>
          <p:cNvSpPr>
            <a:spLocks noGrp="1" noChangeArrowheads="1"/>
          </p:cNvSpPr>
          <p:nvPr>
            <p:ph type="title"/>
          </p:nvPr>
        </p:nvSpPr>
        <p:spPr bwMode="auto">
          <a:xfrm>
            <a:off x="3737373" y="28492"/>
            <a:ext cx="4514057" cy="47641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7935" rIns="0" bIns="-7935" numCol="1" anchor="ctr" anchorCtr="0" compatLnSpc="1">
            <a:prstTxWarp prst="textNoShape">
              <a:avLst/>
            </a:prstTxWarp>
            <a:spAutoFit/>
          </a:bodyPr>
          <a:lstStyle/>
          <a:p>
            <a:pPr lvl="0" eaLnBrk="0" hangingPunct="0">
              <a:lnSpc>
                <a:spcPct val="100000"/>
              </a:lnSpc>
            </a:pPr>
            <a:r>
              <a:rPr kumimoji="0" lang="zh-TW" altLang="en-US" sz="3200" i="0" u="none" strike="noStrike" cap="none" normalizeH="0" baseline="0" dirty="0">
                <a:ln>
                  <a:noFill/>
                </a:ln>
                <a:solidFill>
                  <a:srgbClr val="202124"/>
                </a:solidFill>
                <a:effectLst/>
                <a:latin typeface="Arial Unicode MS"/>
                <a:ea typeface="inherit"/>
              </a:rPr>
              <a:t>營銷短視</a:t>
            </a:r>
            <a:r>
              <a:rPr lang="en-US" altLang="zh-TW" sz="2800" b="0" i="0" dirty="0">
                <a:solidFill>
                  <a:srgbClr val="202124"/>
                </a:solidFill>
                <a:latin typeface="Arial Unicode MS"/>
                <a:ea typeface="inherit"/>
              </a:rPr>
              <a:t>Marketing Myopia</a:t>
            </a:r>
            <a:r>
              <a:rPr kumimoji="0" lang="zh-TW" altLang="en-US" sz="900" i="0" u="none" strike="noStrike" cap="none" normalizeH="0" baseline="0" dirty="0">
                <a:ln>
                  <a:noFill/>
                </a:ln>
                <a:solidFill>
                  <a:schemeClr val="tx1"/>
                </a:solidFill>
                <a:effectLst/>
              </a:rPr>
              <a:t> </a:t>
            </a:r>
            <a:endParaRPr kumimoji="0" lang="zh-TW" altLang="en-US" sz="3200" i="0" u="none" strike="noStrike" cap="none" normalizeH="0" baseline="0" dirty="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168C87AB-D7F3-4A34-B638-D5C8725787F9}"/>
              </a:ext>
            </a:extLst>
          </p:cNvPr>
          <p:cNvSpPr>
            <a:spLocks noGrp="1" noChangeArrowheads="1"/>
          </p:cNvSpPr>
          <p:nvPr>
            <p:ph idx="1"/>
          </p:nvPr>
        </p:nvSpPr>
        <p:spPr bwMode="auto">
          <a:xfrm>
            <a:off x="133884" y="659224"/>
            <a:ext cx="11855866" cy="5800952"/>
          </a:xfrm>
          <a:prstGeom prst="rect">
            <a:avLst/>
          </a:prstGeom>
          <a:solidFill>
            <a:schemeClr val="bg1"/>
          </a:solidFill>
          <a:ln>
            <a:noFill/>
          </a:ln>
          <a:effectLst/>
        </p:spPr>
        <p:txBody>
          <a:bodyPr vert="horz" wrap="square" lIns="0" tIns="-7935" rIns="0" bIns="-7935"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zh-TW" altLang="en-US" sz="2800" b="0" i="0" dirty="0">
                <a:solidFill>
                  <a:srgbClr val="333333"/>
                </a:solidFill>
                <a:effectLst/>
                <a:latin typeface="Arial" panose="020B0604020202020204" pitchFamily="34" charset="0"/>
              </a:rPr>
              <a:t>營銷近視症</a:t>
            </a:r>
            <a:r>
              <a:rPr lang="en-US" altLang="zh-TW" sz="2800" b="0" i="0" dirty="0">
                <a:solidFill>
                  <a:srgbClr val="333333"/>
                </a:solidFill>
                <a:effectLst/>
                <a:latin typeface="Arial" panose="020B0604020202020204" pitchFamily="34" charset="0"/>
              </a:rPr>
              <a:t>(Marketing Myopia)</a:t>
            </a:r>
            <a:r>
              <a:rPr lang="zh-TW" altLang="en-US" sz="2800" b="0" i="0" dirty="0">
                <a:solidFill>
                  <a:srgbClr val="333333"/>
                </a:solidFill>
                <a:effectLst/>
                <a:latin typeface="Arial" panose="020B0604020202020204" pitchFamily="34" charset="0"/>
              </a:rPr>
              <a:t>是著名的市場營銷專家、</a:t>
            </a:r>
            <a:r>
              <a:rPr lang="zh-TW" altLang="en-US" sz="2800" b="0" i="0" u="none" strike="noStrike" dirty="0">
                <a:solidFill>
                  <a:srgbClr val="2153B0"/>
                </a:solidFill>
                <a:effectLst/>
                <a:latin typeface="Arial" panose="020B0604020202020204" pitchFamily="34" charset="0"/>
                <a:hlinkClick r:id="rId3" tooltip="美国哈佛大学管理学院"/>
              </a:rPr>
              <a:t>美國哈佛大學管理學院</a:t>
            </a:r>
            <a:r>
              <a:rPr lang="zh-TW" altLang="en-US" sz="2800" b="1" i="0" u="none" strike="noStrike" dirty="0">
                <a:solidFill>
                  <a:srgbClr val="2153B0"/>
                </a:solidFill>
                <a:effectLst/>
                <a:latin typeface="Arial" panose="020B0604020202020204" pitchFamily="34" charset="0"/>
                <a:hlinkClick r:id="rId4" tooltip="西奥多·莱维特"/>
              </a:rPr>
              <a:t>西奧多</a:t>
            </a:r>
            <a:r>
              <a:rPr lang="en-US" altLang="zh-TW" sz="2800" b="1" i="0" u="none" strike="noStrike" dirty="0">
                <a:solidFill>
                  <a:srgbClr val="2153B0"/>
                </a:solidFill>
                <a:effectLst/>
                <a:latin typeface="Arial" panose="020B0604020202020204" pitchFamily="34" charset="0"/>
                <a:hlinkClick r:id="rId4" tooltip="西奥多·莱维特"/>
              </a:rPr>
              <a:t>·</a:t>
            </a:r>
            <a:r>
              <a:rPr lang="zh-TW" altLang="en-US" sz="2800" b="1" i="0" u="none" strike="noStrike" dirty="0">
                <a:solidFill>
                  <a:srgbClr val="2153B0"/>
                </a:solidFill>
                <a:effectLst/>
                <a:latin typeface="Arial" panose="020B0604020202020204" pitchFamily="34" charset="0"/>
                <a:hlinkClick r:id="rId4" tooltip="西奥多·莱维特"/>
              </a:rPr>
              <a:t>萊維特</a:t>
            </a:r>
            <a:r>
              <a:rPr lang="en-US" altLang="zh-TW" sz="2800" b="0" i="0" dirty="0">
                <a:solidFill>
                  <a:srgbClr val="333333"/>
                </a:solidFill>
                <a:effectLst/>
                <a:latin typeface="Arial" panose="020B0604020202020204" pitchFamily="34" charset="0"/>
              </a:rPr>
              <a:t>(</a:t>
            </a:r>
            <a:r>
              <a:rPr lang="en-US" altLang="zh-TW" sz="2800" b="0" i="0" u="none" strike="noStrike" dirty="0">
                <a:solidFill>
                  <a:srgbClr val="2153B0"/>
                </a:solidFill>
                <a:effectLst/>
                <a:latin typeface="Arial" panose="020B0604020202020204" pitchFamily="34" charset="0"/>
                <a:hlinkClick r:id="rId5" tooltip="Theodore Levitt"/>
              </a:rPr>
              <a:t>Theodore Levitt</a:t>
            </a:r>
            <a:r>
              <a:rPr lang="en-US" altLang="zh-TW" sz="2800" b="0" i="0" dirty="0">
                <a:solidFill>
                  <a:srgbClr val="333333"/>
                </a:solidFill>
                <a:effectLst/>
                <a:latin typeface="Arial" panose="020B0604020202020204" pitchFamily="34" charset="0"/>
              </a:rPr>
              <a:t>)</a:t>
            </a:r>
            <a:r>
              <a:rPr lang="zh-TW" altLang="en-US" sz="2800" b="0" i="0" dirty="0">
                <a:solidFill>
                  <a:srgbClr val="333333"/>
                </a:solidFill>
                <a:effectLst/>
                <a:latin typeface="Arial" panose="020B0604020202020204" pitchFamily="34" charset="0"/>
              </a:rPr>
              <a:t>教授在</a:t>
            </a:r>
            <a:r>
              <a:rPr lang="en-US" altLang="zh-TW" sz="2800" b="0" i="0" dirty="0">
                <a:solidFill>
                  <a:srgbClr val="333333"/>
                </a:solidFill>
                <a:effectLst/>
                <a:latin typeface="Arial" panose="020B0604020202020204" pitchFamily="34" charset="0"/>
              </a:rPr>
              <a:t>1960</a:t>
            </a:r>
            <a:r>
              <a:rPr lang="zh-TW" altLang="en-US" sz="2800" b="0" i="0" dirty="0">
                <a:solidFill>
                  <a:srgbClr val="333333"/>
                </a:solidFill>
                <a:effectLst/>
                <a:latin typeface="Arial" panose="020B0604020202020204" pitchFamily="34" charset="0"/>
              </a:rPr>
              <a:t>年提出的一個理論。營銷近視症就是不適當地把主要精力放在產品上或技術上，而不是放在市場需要</a:t>
            </a:r>
            <a:r>
              <a:rPr lang="en-US" altLang="zh-TW" sz="2800" b="0" i="0" dirty="0">
                <a:solidFill>
                  <a:srgbClr val="333333"/>
                </a:solidFill>
                <a:effectLst/>
                <a:latin typeface="Arial" panose="020B0604020202020204" pitchFamily="34" charset="0"/>
              </a:rPr>
              <a:t>(</a:t>
            </a:r>
            <a:r>
              <a:rPr lang="zh-TW" altLang="en-US" sz="2800" b="0" i="0" dirty="0">
                <a:solidFill>
                  <a:srgbClr val="333333"/>
                </a:solidFill>
                <a:effectLst/>
                <a:latin typeface="Arial" panose="020B0604020202020204" pitchFamily="34" charset="0"/>
              </a:rPr>
              <a:t>消費需要</a:t>
            </a:r>
            <a:r>
              <a:rPr lang="en-US" altLang="zh-TW" sz="2800" b="0" i="0" dirty="0">
                <a:solidFill>
                  <a:srgbClr val="333333"/>
                </a:solidFill>
                <a:effectLst/>
                <a:latin typeface="Arial" panose="020B0604020202020204" pitchFamily="34" charset="0"/>
              </a:rPr>
              <a:t>)</a:t>
            </a:r>
            <a:r>
              <a:rPr lang="zh-TW" altLang="en-US" sz="2800" b="0" i="0" dirty="0">
                <a:solidFill>
                  <a:srgbClr val="333333"/>
                </a:solidFill>
                <a:effectLst/>
                <a:latin typeface="Arial" panose="020B0604020202020204" pitchFamily="34" charset="0"/>
              </a:rPr>
              <a:t>上，其結果導致企業喪失市場，失去競爭力。這是因為</a:t>
            </a:r>
            <a:r>
              <a:rPr lang="zh-TW" altLang="en-US" sz="2800" i="0" dirty="0">
                <a:solidFill>
                  <a:srgbClr val="333333"/>
                </a:solidFill>
                <a:effectLst/>
                <a:latin typeface="Arial" panose="020B0604020202020204" pitchFamily="34" charset="0"/>
              </a:rPr>
              <a:t>產品只不過是滿足市場消費需要的一種媒介</a:t>
            </a:r>
            <a:r>
              <a:rPr lang="zh-TW" altLang="en-US" sz="2800" b="0" i="0" dirty="0">
                <a:solidFill>
                  <a:srgbClr val="333333"/>
                </a:solidFill>
                <a:effectLst/>
                <a:latin typeface="Arial" panose="020B0604020202020204" pitchFamily="34" charset="0"/>
              </a:rPr>
              <a:t>，一旦有更能充分滿足消費需要的新產品出現，現有的產品就會被淘汰。同時消費者的需求是多種多樣的並且不斷變化，並不是所有的消費者都偏好於某一種產品或價高質優的產品。</a:t>
            </a:r>
            <a:r>
              <a:rPr lang="zh-TW" altLang="en-US" sz="2800" b="0" i="0" u="none" strike="noStrike" dirty="0">
                <a:solidFill>
                  <a:srgbClr val="2153B0"/>
                </a:solidFill>
                <a:effectLst/>
                <a:latin typeface="Arial" panose="020B0604020202020204" pitchFamily="34" charset="0"/>
                <a:hlinkClick r:id="rId6" tooltip="李维特"/>
              </a:rPr>
              <a:t>李維特</a:t>
            </a:r>
            <a:r>
              <a:rPr lang="zh-TW" altLang="en-US" sz="2800" b="0" i="0" dirty="0">
                <a:solidFill>
                  <a:srgbClr val="333333"/>
                </a:solidFill>
                <a:effectLst/>
                <a:latin typeface="Arial" panose="020B0604020202020204" pitchFamily="34" charset="0"/>
              </a:rPr>
              <a:t>斷言：市場的飽和並不會導致企業的萎縮；造成企業萎縮的真正原因是</a:t>
            </a:r>
            <a:r>
              <a:rPr lang="zh-TW" altLang="en-US" sz="2800" b="0" i="0" u="none" strike="noStrike" dirty="0">
                <a:solidFill>
                  <a:srgbClr val="2153B0"/>
                </a:solidFill>
                <a:effectLst/>
                <a:latin typeface="Arial" panose="020B0604020202020204" pitchFamily="34" charset="0"/>
                <a:hlinkClick r:id="rId7" tooltip="营销者"/>
              </a:rPr>
              <a:t>營銷者</a:t>
            </a:r>
            <a:r>
              <a:rPr lang="zh-TW" altLang="en-US" sz="2800" b="0" i="0" dirty="0">
                <a:solidFill>
                  <a:srgbClr val="333333"/>
                </a:solidFill>
                <a:effectLst/>
                <a:latin typeface="Arial" panose="020B0604020202020204" pitchFamily="34" charset="0"/>
              </a:rPr>
              <a:t>目光短淺，不能根據消費者的需求變化而改變營銷策略。</a:t>
            </a:r>
            <a:r>
              <a:rPr kumimoji="0" lang="zh-TW" altLang="en-US" sz="2800" b="0" i="0" u="none" strike="noStrike" cap="none" normalizeH="0" baseline="0" dirty="0">
                <a:ln>
                  <a:noFill/>
                </a:ln>
                <a:solidFill>
                  <a:schemeClr val="tx1"/>
                </a:solidFill>
                <a:effectLst/>
              </a:rPr>
              <a:t> </a:t>
            </a:r>
            <a:endParaRPr kumimoji="0" lang="en-US" altLang="zh-TW" sz="2800" b="0" i="0" u="none" strike="noStrike" cap="none" normalizeH="0" baseline="0" dirty="0">
              <a:ln>
                <a:noFill/>
              </a:ln>
              <a:solidFill>
                <a:schemeClr val="tx1"/>
              </a:solidFill>
              <a:effectLst/>
            </a:endParaRPr>
          </a:p>
          <a:p>
            <a:pPr marL="0" indent="0" eaLnBrk="0" hangingPunct="0">
              <a:lnSpc>
                <a:spcPct val="100000"/>
              </a:lnSpc>
              <a:spcBef>
                <a:spcPct val="0"/>
              </a:spcBef>
              <a:buSzTx/>
              <a:buNone/>
            </a:pPr>
            <a:r>
              <a:rPr lang="zh-TW" altLang="en-US" sz="3200" b="1" i="0" dirty="0">
                <a:solidFill>
                  <a:srgbClr val="1A1A1A"/>
                </a:solidFill>
                <a:effectLst/>
                <a:latin typeface="DengXian" panose="02010600030101010101" pitchFamily="2" charset="-122"/>
                <a:ea typeface="DengXian" panose="02010600030101010101" pitchFamily="2" charset="-122"/>
              </a:rPr>
              <a:t>以客戶為導向，而不是以產品為導向</a:t>
            </a:r>
            <a:r>
              <a:rPr lang="zh-TW" altLang="en-US" sz="3200" b="0" i="0" dirty="0">
                <a:solidFill>
                  <a:srgbClr val="333333"/>
                </a:solidFill>
                <a:effectLst/>
                <a:latin typeface="Arial" panose="020B0604020202020204" pitchFamily="34" charset="0"/>
              </a:rPr>
              <a:t>。</a:t>
            </a:r>
            <a:endParaRPr lang="en-US" altLang="zh-TW" sz="3200" b="0" i="0" dirty="0">
              <a:solidFill>
                <a:srgbClr val="333333"/>
              </a:solidFill>
              <a:effectLst/>
              <a:latin typeface="Arial" panose="020B0604020202020204" pitchFamily="34" charset="0"/>
            </a:endParaRPr>
          </a:p>
          <a:p>
            <a:pPr marL="0" indent="0" eaLnBrk="0" hangingPunct="0">
              <a:lnSpc>
                <a:spcPct val="100000"/>
              </a:lnSpc>
              <a:spcBef>
                <a:spcPct val="0"/>
              </a:spcBef>
              <a:buSzTx/>
              <a:buNone/>
            </a:pPr>
            <a:r>
              <a:rPr lang="en-US" altLang="zh-TW" sz="3200" dirty="0">
                <a:solidFill>
                  <a:srgbClr val="1A1A1A"/>
                </a:solidFill>
                <a:latin typeface="DengXian" panose="02010600030101010101" pitchFamily="2" charset="-122"/>
                <a:ea typeface="DengXian" panose="02010600030101010101" pitchFamily="2" charset="-122"/>
              </a:rPr>
              <a:t>Selling product-oriented and short-term view. </a:t>
            </a:r>
            <a:endParaRPr lang="zh-TW" altLang="en-US" sz="3200" dirty="0">
              <a:solidFill>
                <a:srgbClr val="1A1A1A"/>
              </a:solidFill>
              <a:latin typeface="DengXian" panose="02010600030101010101" pitchFamily="2" charset="-122"/>
              <a:ea typeface="DengXian" panose="02010600030101010101" pitchFamily="2" charset="-122"/>
            </a:endParaRPr>
          </a:p>
          <a:p>
            <a:pPr marL="0" indent="0" eaLnBrk="0" hangingPunct="0">
              <a:lnSpc>
                <a:spcPct val="100000"/>
              </a:lnSpc>
              <a:spcBef>
                <a:spcPct val="0"/>
              </a:spcBef>
              <a:buSzTx/>
              <a:buNone/>
            </a:pPr>
            <a:r>
              <a:rPr lang="en-US" altLang="zh-TW" sz="3200" b="1" i="0" dirty="0">
                <a:solidFill>
                  <a:srgbClr val="1A1A1A"/>
                </a:solidFill>
                <a:effectLst/>
                <a:latin typeface="DengXian" panose="02010600030101010101" pitchFamily="2" charset="-122"/>
                <a:ea typeface="DengXian" panose="02010600030101010101" pitchFamily="2" charset="-122"/>
              </a:rPr>
              <a:t>Marketing customer-oriented and long-term view.</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zh-TW" altLang="en-US" sz="3000" b="0" i="0" u="none" strike="noStrike" cap="none" normalizeH="0" baseline="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4FD723FF-5427-4DD3-8932-4E87550E9E35}"/>
              </a:ext>
            </a:extLst>
          </p:cNvPr>
          <p:cNvSpPr txBox="1"/>
          <p:nvPr/>
        </p:nvSpPr>
        <p:spPr>
          <a:xfrm>
            <a:off x="3637899" y="6003322"/>
            <a:ext cx="8351851" cy="707886"/>
          </a:xfrm>
          <a:prstGeom prst="rect">
            <a:avLst/>
          </a:prstGeom>
          <a:solidFill>
            <a:schemeClr val="bg1"/>
          </a:solidFill>
        </p:spPr>
        <p:txBody>
          <a:bodyPr wrap="square">
            <a:spAutoFit/>
          </a:bodyPr>
          <a:lstStyle/>
          <a:p>
            <a:r>
              <a:rPr lang="en-US" sz="2000" dirty="0">
                <a:hlinkClick r:id="rId8"/>
              </a:rPr>
              <a:t>https://wiki.mbalib.com/zh-tw/</a:t>
            </a:r>
            <a:r>
              <a:rPr lang="zh-TW" altLang="en-US" sz="2000" dirty="0">
                <a:hlinkClick r:id="rId8"/>
              </a:rPr>
              <a:t>营销近视症</a:t>
            </a:r>
            <a:endParaRPr lang="en-US" altLang="zh-TW" sz="2000" dirty="0"/>
          </a:p>
          <a:p>
            <a:r>
              <a:rPr lang="en-US" altLang="zh-TW" sz="2000" dirty="0">
                <a:hlinkClick r:id="rId9"/>
              </a:rPr>
              <a:t>*https://www.affde.com/zh-TW/ultimate-guide-to-marketing-myopia.html</a:t>
            </a:r>
            <a:r>
              <a:rPr lang="en-US" altLang="zh-TW" sz="2000" dirty="0"/>
              <a:t> </a:t>
            </a:r>
            <a:r>
              <a:rPr lang="zh-TW" altLang="en-US" sz="2000" dirty="0"/>
              <a:t>  </a:t>
            </a:r>
            <a:endParaRPr lang="en-US" sz="2000" dirty="0"/>
          </a:p>
        </p:txBody>
      </p:sp>
    </p:spTree>
    <p:extLst>
      <p:ext uri="{BB962C8B-B14F-4D97-AF65-F5344CB8AC3E}">
        <p14:creationId xmlns:p14="http://schemas.microsoft.com/office/powerpoint/2010/main" val="2670058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00D70CE0-354F-4025-AE83-EBEFD5E6921E}"/>
              </a:ext>
            </a:extLst>
          </p:cNvPr>
          <p:cNvSpPr>
            <a:spLocks noGrp="1"/>
          </p:cNvSpPr>
          <p:nvPr>
            <p:ph type="title"/>
          </p:nvPr>
        </p:nvSpPr>
        <p:spPr/>
        <p:txBody>
          <a:bodyPr/>
          <a:lstStyle/>
          <a:p>
            <a:r>
              <a:rPr lang="en-US" altLang="en-US" dirty="0"/>
              <a:t>What Is a </a:t>
            </a:r>
            <a:r>
              <a:rPr lang="en-US" altLang="en-US" sz="2800" dirty="0">
                <a:solidFill>
                  <a:srgbClr val="FF0000"/>
                </a:solidFill>
              </a:rPr>
              <a:t>Job to Be Done</a:t>
            </a:r>
            <a:r>
              <a:rPr lang="en-US" altLang="en-US" dirty="0"/>
              <a:t>?</a:t>
            </a:r>
          </a:p>
        </p:txBody>
      </p:sp>
      <p:sp>
        <p:nvSpPr>
          <p:cNvPr id="20483" name="Content Placeholder 2">
            <a:extLst>
              <a:ext uri="{FF2B5EF4-FFF2-40B4-BE49-F238E27FC236}">
                <a16:creationId xmlns:a16="http://schemas.microsoft.com/office/drawing/2014/main" id="{21A319EA-784B-4934-801A-E24A05AD8CCC}"/>
              </a:ext>
            </a:extLst>
          </p:cNvPr>
          <p:cNvSpPr>
            <a:spLocks noGrp="1"/>
          </p:cNvSpPr>
          <p:nvPr>
            <p:ph idx="1"/>
          </p:nvPr>
        </p:nvSpPr>
        <p:spPr/>
        <p:txBody>
          <a:bodyPr/>
          <a:lstStyle/>
          <a:p>
            <a:endParaRPr lang="en-US" altLang="en-US"/>
          </a:p>
        </p:txBody>
      </p:sp>
      <p:pic>
        <p:nvPicPr>
          <p:cNvPr id="20484" name="Picture 2">
            <a:extLst>
              <a:ext uri="{FF2B5EF4-FFF2-40B4-BE49-F238E27FC236}">
                <a16:creationId xmlns:a16="http://schemas.microsoft.com/office/drawing/2014/main" id="{30326F82-13E0-406F-A641-41E9C1B3F9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350" y="762000"/>
            <a:ext cx="10312400" cy="515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5" name="TextBox 3">
            <a:extLst>
              <a:ext uri="{FF2B5EF4-FFF2-40B4-BE49-F238E27FC236}">
                <a16:creationId xmlns:a16="http://schemas.microsoft.com/office/drawing/2014/main" id="{9C15441A-0AE6-467E-8689-1CF15C38F995}"/>
              </a:ext>
            </a:extLst>
          </p:cNvPr>
          <p:cNvSpPr txBox="1">
            <a:spLocks noChangeArrowheads="1"/>
          </p:cNvSpPr>
          <p:nvPr/>
        </p:nvSpPr>
        <p:spPr bwMode="auto">
          <a:xfrm>
            <a:off x="1720850" y="6324600"/>
            <a:ext cx="72488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SzPct val="100000"/>
              <a:buChar char="•"/>
              <a:defRPr sz="2800" b="1">
                <a:solidFill>
                  <a:schemeClr val="tx1"/>
                </a:solidFill>
                <a:latin typeface="Arial" panose="020B0604020202020204" pitchFamily="34" charset="0"/>
                <a:ea typeface="新細明體" panose="02020500000000000000" pitchFamily="18" charset="-120"/>
              </a:defRPr>
            </a:lvl1pPr>
            <a:lvl2pPr marL="742950" indent="-285750">
              <a:lnSpc>
                <a:spcPct val="90000"/>
              </a:lnSpc>
              <a:spcBef>
                <a:spcPct val="30000"/>
              </a:spcBef>
              <a:buSzPct val="100000"/>
              <a:buChar char="–"/>
              <a:defRPr sz="2400" b="1">
                <a:solidFill>
                  <a:schemeClr val="tx1"/>
                </a:solidFill>
                <a:latin typeface="Arial" panose="020B0604020202020204" pitchFamily="34" charset="0"/>
                <a:ea typeface="新細明體" panose="02020500000000000000" pitchFamily="18" charset="-120"/>
              </a:defRPr>
            </a:lvl2pPr>
            <a:lvl3pPr marL="1143000" indent="-228600">
              <a:lnSpc>
                <a:spcPct val="90000"/>
              </a:lnSpc>
              <a:spcBef>
                <a:spcPct val="30000"/>
              </a:spcBef>
              <a:buSzPct val="100000"/>
              <a:buChar char="»"/>
              <a:defRPr sz="2000" b="1">
                <a:solidFill>
                  <a:schemeClr val="tx1"/>
                </a:solidFill>
                <a:latin typeface="Arial" panose="020B0604020202020204" pitchFamily="34" charset="0"/>
                <a:ea typeface="新細明體" panose="02020500000000000000" pitchFamily="18" charset="-120"/>
              </a:defRPr>
            </a:lvl3pPr>
            <a:lvl4pPr marL="1600200" indent="-228600">
              <a:lnSpc>
                <a:spcPct val="90000"/>
              </a:lnSpc>
              <a:spcBef>
                <a:spcPct val="30000"/>
              </a:spcBef>
              <a:buSzPct val="100000"/>
              <a:buChar char="•"/>
              <a:defRPr sz="1600" b="1">
                <a:solidFill>
                  <a:schemeClr val="tx1"/>
                </a:solidFill>
                <a:latin typeface="Arial" panose="020B0604020202020204" pitchFamily="34" charset="0"/>
                <a:ea typeface="新細明體" panose="02020500000000000000" pitchFamily="18" charset="-120"/>
              </a:defRPr>
            </a:lvl4pPr>
            <a:lvl5pPr marL="2057400" indent="-228600">
              <a:lnSpc>
                <a:spcPct val="90000"/>
              </a:lnSpc>
              <a:spcBef>
                <a:spcPct val="30000"/>
              </a:spcBef>
              <a:buSzPct val="100000"/>
              <a:buChar char="–"/>
              <a:defRPr sz="1600" b="1">
                <a:solidFill>
                  <a:schemeClr val="tx1"/>
                </a:solidFill>
                <a:latin typeface="Arial" panose="020B0604020202020204" pitchFamily="34" charset="0"/>
                <a:ea typeface="新細明體" panose="02020500000000000000" pitchFamily="18" charset="-120"/>
              </a:defRPr>
            </a:lvl5pPr>
            <a:lvl6pPr marL="25146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新細明體" panose="02020500000000000000" pitchFamily="18" charset="-120"/>
              </a:defRPr>
            </a:lvl6pPr>
            <a:lvl7pPr marL="29718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新細明體" panose="02020500000000000000" pitchFamily="18" charset="-120"/>
              </a:defRPr>
            </a:lvl7pPr>
            <a:lvl8pPr marL="34290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新細明體" panose="02020500000000000000" pitchFamily="18" charset="-120"/>
              </a:defRPr>
            </a:lvl8pPr>
            <a:lvl9pPr marL="38862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新細明體" panose="02020500000000000000" pitchFamily="18" charset="-120"/>
              </a:defRPr>
            </a:lvl9pPr>
          </a:lstStyle>
          <a:p>
            <a:pPr eaLnBrk="1" hangingPunct="1">
              <a:lnSpc>
                <a:spcPct val="100000"/>
              </a:lnSpc>
              <a:spcBef>
                <a:spcPct val="0"/>
              </a:spcBef>
              <a:buSzTx/>
              <a:buFontTx/>
              <a:buNone/>
            </a:pPr>
            <a:r>
              <a:rPr lang="en-US" altLang="en-US" sz="1400" dirty="0">
                <a:hlinkClick r:id="rId3"/>
              </a:rPr>
              <a:t>http://www.slideshare.net/marklittlewood/jobs-to-be-doneswitch-workshop</a:t>
            </a:r>
            <a:r>
              <a:rPr lang="en-US" altLang="en-US" sz="1400" dirty="0"/>
              <a:t> </a:t>
            </a:r>
          </a:p>
          <a:p>
            <a:pPr eaLnBrk="1" hangingPunct="1">
              <a:lnSpc>
                <a:spcPct val="100000"/>
              </a:lnSpc>
              <a:spcBef>
                <a:spcPct val="0"/>
              </a:spcBef>
              <a:buSzTx/>
              <a:buFontTx/>
              <a:buNone/>
            </a:pPr>
            <a:r>
              <a:rPr lang="en-US" altLang="en-US" sz="1400" dirty="0">
                <a:hlinkClick r:id="rId4"/>
              </a:rPr>
              <a:t>http://www.slideshare.net/marklittlewood/turn-jobs-to-be-done-theory-into-practice</a:t>
            </a:r>
            <a:r>
              <a:rPr lang="en-US" altLang="en-US" sz="1400"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AE5EF39-6BB3-4A13-BD1C-74CDAB292E6B}"/>
              </a:ext>
            </a:extLst>
          </p:cNvPr>
          <p:cNvSpPr>
            <a:spLocks noGrp="1"/>
          </p:cNvSpPr>
          <p:nvPr>
            <p:ph type="title"/>
          </p:nvPr>
        </p:nvSpPr>
        <p:spPr/>
        <p:txBody>
          <a:bodyPr/>
          <a:lstStyle/>
          <a:p>
            <a:r>
              <a:rPr lang="en-US" dirty="0"/>
              <a:t>Cases</a:t>
            </a:r>
            <a:r>
              <a:rPr lang="zh-TW" altLang="en-US" dirty="0"/>
              <a:t> </a:t>
            </a:r>
            <a:r>
              <a:rPr lang="en-US" altLang="zh-TW" dirty="0"/>
              <a:t>Assigned</a:t>
            </a:r>
            <a:endParaRPr lang="en-US" dirty="0"/>
          </a:p>
        </p:txBody>
      </p:sp>
      <p:sp>
        <p:nvSpPr>
          <p:cNvPr id="6" name="Content Placeholder 5">
            <a:extLst>
              <a:ext uri="{FF2B5EF4-FFF2-40B4-BE49-F238E27FC236}">
                <a16:creationId xmlns:a16="http://schemas.microsoft.com/office/drawing/2014/main" id="{85DBAF38-434A-4C46-B988-BE0BC70ED52C}"/>
              </a:ext>
            </a:extLst>
          </p:cNvPr>
          <p:cNvSpPr>
            <a:spLocks noGrp="1"/>
          </p:cNvSpPr>
          <p:nvPr>
            <p:ph idx="1"/>
          </p:nvPr>
        </p:nvSpPr>
        <p:spPr/>
        <p:txBody>
          <a:bodyPr/>
          <a:lstStyle/>
          <a:p>
            <a:pPr marL="0" indent="0">
              <a:buNone/>
            </a:pPr>
            <a:r>
              <a:rPr lang="en-US" sz="3600" b="1" dirty="0">
                <a:effectLst/>
                <a:latin typeface="Calibri" panose="020F0502020204030204" pitchFamily="34" charset="0"/>
                <a:ea typeface="DengXian" panose="02010600030101010101" pitchFamily="2" charset="-122"/>
                <a:cs typeface="Times New Roman" panose="02020603050405020304" pitchFamily="18" charset="0"/>
              </a:rPr>
              <a:t>Resource Allocation &amp; Pricing: </a:t>
            </a:r>
          </a:p>
          <a:p>
            <a:pPr marL="514350" indent="-514350">
              <a:buFont typeface="+mj-lt"/>
              <a:buAutoNum type="arabicPeriod"/>
            </a:pPr>
            <a:r>
              <a:rPr lang="en-US" sz="3600" dirty="0">
                <a:latin typeface="Calibri" panose="020F0502020204030204" pitchFamily="34" charset="0"/>
                <a:ea typeface="DengXian" panose="02010600030101010101" pitchFamily="2" charset="-122"/>
                <a:cs typeface="Times New Roman" panose="02020603050405020304" pitchFamily="18" charset="0"/>
              </a:rPr>
              <a:t>(12) Zach (Price)</a:t>
            </a:r>
          </a:p>
          <a:p>
            <a:pPr marL="514350" indent="-514350">
              <a:buFont typeface="+mj-lt"/>
              <a:buAutoNum type="arabicPeriod"/>
            </a:pPr>
            <a:r>
              <a:rPr lang="en-US" sz="3600" b="1" dirty="0">
                <a:effectLst/>
                <a:latin typeface="Calibri" panose="020F0502020204030204" pitchFamily="34" charset="0"/>
                <a:ea typeface="DengXian" panose="02010600030101010101" pitchFamily="2" charset="-122"/>
                <a:cs typeface="Times New Roman" panose="02020603050405020304" pitchFamily="18" charset="0"/>
              </a:rPr>
              <a:t>(11) C-Tek (Resource Allocation) </a:t>
            </a:r>
          </a:p>
          <a:p>
            <a:pPr marL="0" indent="0">
              <a:buNone/>
            </a:pPr>
            <a:endParaRPr lang="en-US" dirty="0"/>
          </a:p>
        </p:txBody>
      </p:sp>
    </p:spTree>
    <p:extLst>
      <p:ext uri="{BB962C8B-B14F-4D97-AF65-F5344CB8AC3E}">
        <p14:creationId xmlns:p14="http://schemas.microsoft.com/office/powerpoint/2010/main" val="2015117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0E7CD-E864-41D8-A625-37F305775143}"/>
              </a:ext>
            </a:extLst>
          </p:cNvPr>
          <p:cNvSpPr>
            <a:spLocks noGrp="1"/>
          </p:cNvSpPr>
          <p:nvPr>
            <p:ph type="title"/>
          </p:nvPr>
        </p:nvSpPr>
        <p:spPr/>
        <p:txBody>
          <a:bodyPr/>
          <a:lstStyle/>
          <a:p>
            <a:r>
              <a:rPr lang="en-US" sz="3200" i="0" u="none" strike="noStrike" baseline="0" dirty="0"/>
              <a:t>Marketing Mix</a:t>
            </a:r>
            <a:endParaRPr lang="en-US" sz="3200" dirty="0"/>
          </a:p>
        </p:txBody>
      </p:sp>
      <p:sp>
        <p:nvSpPr>
          <p:cNvPr id="3" name="Content Placeholder 2">
            <a:extLst>
              <a:ext uri="{FF2B5EF4-FFF2-40B4-BE49-F238E27FC236}">
                <a16:creationId xmlns:a16="http://schemas.microsoft.com/office/drawing/2014/main" id="{B27C512F-6144-49CC-9131-D112DD26D675}"/>
              </a:ext>
            </a:extLst>
          </p:cNvPr>
          <p:cNvSpPr>
            <a:spLocks noGrp="1"/>
          </p:cNvSpPr>
          <p:nvPr>
            <p:ph idx="1"/>
          </p:nvPr>
        </p:nvSpPr>
        <p:spPr>
          <a:xfrm>
            <a:off x="158627" y="791988"/>
            <a:ext cx="11925126" cy="5486400"/>
          </a:xfrm>
        </p:spPr>
        <p:txBody>
          <a:bodyPr/>
          <a:lstStyle/>
          <a:p>
            <a:pPr marL="0" indent="0" algn="l">
              <a:buNone/>
            </a:pPr>
            <a:r>
              <a:rPr lang="en-US" sz="3600" b="0" i="0" u="none" strike="noStrike" baseline="0" dirty="0"/>
              <a:t>The </a:t>
            </a:r>
            <a:r>
              <a:rPr lang="en-US" sz="3600" i="0" u="none" strike="noStrike" baseline="0" dirty="0"/>
              <a:t>marketing mix </a:t>
            </a:r>
            <a:r>
              <a:rPr lang="en-US" sz="3600" b="0" i="0" u="none" strike="noStrike" baseline="0" dirty="0"/>
              <a:t>refers to the levers that marketing managers pull to create a marketing plan. </a:t>
            </a:r>
          </a:p>
          <a:p>
            <a:pPr marL="0" indent="0" algn="l">
              <a:buNone/>
            </a:pPr>
            <a:r>
              <a:rPr lang="en-US" sz="3600" b="0" i="0" u="none" strike="noStrike" baseline="0" dirty="0"/>
              <a:t>These </a:t>
            </a:r>
            <a:r>
              <a:rPr lang="en-US" sz="3600" i="0" u="none" strike="noStrike" baseline="0" dirty="0">
                <a:solidFill>
                  <a:srgbClr val="FF0000"/>
                </a:solidFill>
              </a:rPr>
              <a:t>levers</a:t>
            </a:r>
            <a:r>
              <a:rPr lang="en-US" sz="3600" b="0" i="0" u="none" strike="noStrike" baseline="0" dirty="0"/>
              <a:t> are often called the 4Ps: </a:t>
            </a:r>
          </a:p>
          <a:p>
            <a:pPr marL="514350" indent="-514350" algn="l">
              <a:buFont typeface="+mj-lt"/>
              <a:buAutoNum type="arabicPeriod"/>
            </a:pPr>
            <a:r>
              <a:rPr lang="en-US" sz="3600" i="0" u="none" strike="noStrike" baseline="0" dirty="0"/>
              <a:t>Product </a:t>
            </a:r>
            <a:r>
              <a:rPr lang="en-US" sz="3600" b="0" i="0" u="none" strike="noStrike" baseline="0" dirty="0"/>
              <a:t>(chapter 6 – Conjoint Analysis)</a:t>
            </a:r>
          </a:p>
          <a:p>
            <a:pPr marL="514350" indent="-514350" algn="l">
              <a:buFont typeface="+mj-lt"/>
              <a:buAutoNum type="arabicPeriod"/>
            </a:pPr>
            <a:r>
              <a:rPr lang="zh-TW" altLang="en-US" sz="3600" i="0" u="none" strike="noStrike" baseline="0" dirty="0"/>
              <a:t>*</a:t>
            </a:r>
            <a:r>
              <a:rPr lang="en-US" sz="3600" i="0" u="none" strike="noStrike" baseline="0" dirty="0"/>
              <a:t>Price </a:t>
            </a:r>
          </a:p>
          <a:p>
            <a:pPr marL="514350" indent="-514350" algn="l">
              <a:buFont typeface="+mj-lt"/>
              <a:buAutoNum type="arabicPeriod"/>
            </a:pPr>
            <a:r>
              <a:rPr lang="en-US" sz="3600" i="0" u="none" strike="noStrike" baseline="0" dirty="0"/>
              <a:t>Place</a:t>
            </a:r>
          </a:p>
          <a:p>
            <a:pPr marL="514350" indent="-514350" algn="l">
              <a:buFont typeface="+mj-lt"/>
              <a:buAutoNum type="arabicPeriod"/>
            </a:pPr>
            <a:r>
              <a:rPr lang="zh-TW" altLang="en-US" sz="3600" i="0" u="none" strike="noStrike" baseline="0" dirty="0"/>
              <a:t>*</a:t>
            </a:r>
            <a:r>
              <a:rPr lang="en-US" sz="3600" i="0" u="none" strike="noStrike" baseline="0" dirty="0"/>
              <a:t>Promotion</a:t>
            </a:r>
            <a:endParaRPr lang="en-US" sz="4000" dirty="0"/>
          </a:p>
        </p:txBody>
      </p:sp>
      <p:sp>
        <p:nvSpPr>
          <p:cNvPr id="4" name="TextBox 3">
            <a:extLst>
              <a:ext uri="{FF2B5EF4-FFF2-40B4-BE49-F238E27FC236}">
                <a16:creationId xmlns:a16="http://schemas.microsoft.com/office/drawing/2014/main" id="{FADFA6B2-8500-4E4E-95BE-EA8F84D19D6F}"/>
              </a:ext>
            </a:extLst>
          </p:cNvPr>
          <p:cNvSpPr txBox="1"/>
          <p:nvPr/>
        </p:nvSpPr>
        <p:spPr>
          <a:xfrm flipH="1">
            <a:off x="1768979" y="5520583"/>
            <a:ext cx="6674266" cy="523220"/>
          </a:xfrm>
          <a:prstGeom prst="rect">
            <a:avLst/>
          </a:prstGeom>
          <a:noFill/>
        </p:spPr>
        <p:txBody>
          <a:bodyPr wrap="square" rtlCol="0">
            <a:spAutoFit/>
          </a:bodyPr>
          <a:lstStyle/>
          <a:p>
            <a:r>
              <a:rPr lang="en-US" sz="2800" dirty="0"/>
              <a:t>* Cover in this chapter </a:t>
            </a:r>
          </a:p>
        </p:txBody>
      </p:sp>
    </p:spTree>
    <p:extLst>
      <p:ext uri="{BB962C8B-B14F-4D97-AF65-F5344CB8AC3E}">
        <p14:creationId xmlns:p14="http://schemas.microsoft.com/office/powerpoint/2010/main" val="2572293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2B6C9DA-7CE0-4BFF-A40E-79B9F330ED2C}"/>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B7EAE041-4FFD-4613-8683-08B53293443D}"/>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81BDEA0C-F4BB-4619-8097-96E30F7F9A43}"/>
              </a:ext>
            </a:extLst>
          </p:cNvPr>
          <p:cNvPicPr>
            <a:picLocks noChangeAspect="1"/>
          </p:cNvPicPr>
          <p:nvPr/>
        </p:nvPicPr>
        <p:blipFill>
          <a:blip r:embed="rId2"/>
          <a:stretch>
            <a:fillRect/>
          </a:stretch>
        </p:blipFill>
        <p:spPr>
          <a:xfrm>
            <a:off x="50800" y="114136"/>
            <a:ext cx="12192000" cy="6629727"/>
          </a:xfrm>
          <a:prstGeom prst="rect">
            <a:avLst/>
          </a:prstGeom>
        </p:spPr>
      </p:pic>
      <p:sp>
        <p:nvSpPr>
          <p:cNvPr id="2" name="TextBox 1">
            <a:extLst>
              <a:ext uri="{FF2B5EF4-FFF2-40B4-BE49-F238E27FC236}">
                <a16:creationId xmlns:a16="http://schemas.microsoft.com/office/drawing/2014/main" id="{C72AF197-A8ED-4042-A2B9-F60BA66F1DA6}"/>
              </a:ext>
            </a:extLst>
          </p:cNvPr>
          <p:cNvSpPr txBox="1"/>
          <p:nvPr/>
        </p:nvSpPr>
        <p:spPr>
          <a:xfrm>
            <a:off x="1612900" y="6172200"/>
            <a:ext cx="3454792" cy="646331"/>
          </a:xfrm>
          <a:prstGeom prst="rect">
            <a:avLst/>
          </a:prstGeom>
          <a:noFill/>
        </p:spPr>
        <p:txBody>
          <a:bodyPr wrap="none" rtlCol="0">
            <a:spAutoFit/>
          </a:bodyPr>
          <a:lstStyle/>
          <a:p>
            <a:r>
              <a:rPr lang="en-US" b="1" dirty="0">
                <a:solidFill>
                  <a:srgbClr val="C00000"/>
                </a:solidFill>
              </a:rPr>
              <a:t>Maximize: </a:t>
            </a:r>
          </a:p>
          <a:p>
            <a:r>
              <a:rPr lang="en-US" b="1" dirty="0">
                <a:solidFill>
                  <a:srgbClr val="C00000"/>
                </a:solidFill>
              </a:rPr>
              <a:t>Revenue, Market Share, Profit</a:t>
            </a:r>
          </a:p>
        </p:txBody>
      </p:sp>
    </p:spTree>
    <p:extLst>
      <p:ext uri="{BB962C8B-B14F-4D97-AF65-F5344CB8AC3E}">
        <p14:creationId xmlns:p14="http://schemas.microsoft.com/office/powerpoint/2010/main" val="1067599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69F39-6CBF-4D7A-8052-98F450FE72E4}"/>
              </a:ext>
            </a:extLst>
          </p:cNvPr>
          <p:cNvSpPr>
            <a:spLocks noGrp="1"/>
          </p:cNvSpPr>
          <p:nvPr>
            <p:ph type="title"/>
          </p:nvPr>
        </p:nvSpPr>
        <p:spPr/>
        <p:txBody>
          <a:bodyPr/>
          <a:lstStyle/>
          <a:p>
            <a:r>
              <a:rPr lang="en-US" sz="2800" i="0" dirty="0"/>
              <a:t>Drivers of Customer Demand</a:t>
            </a:r>
          </a:p>
        </p:txBody>
      </p:sp>
      <p:sp>
        <p:nvSpPr>
          <p:cNvPr id="3" name="Content Placeholder 2">
            <a:extLst>
              <a:ext uri="{FF2B5EF4-FFF2-40B4-BE49-F238E27FC236}">
                <a16:creationId xmlns:a16="http://schemas.microsoft.com/office/drawing/2014/main" id="{2467CDDB-CE19-47DC-A99E-B4B130E98757}"/>
              </a:ext>
            </a:extLst>
          </p:cNvPr>
          <p:cNvSpPr>
            <a:spLocks noGrp="1"/>
          </p:cNvSpPr>
          <p:nvPr>
            <p:ph idx="1"/>
          </p:nvPr>
        </p:nvSpPr>
        <p:spPr>
          <a:xfrm>
            <a:off x="74798" y="533400"/>
            <a:ext cx="12117202" cy="5486400"/>
          </a:xfrm>
        </p:spPr>
        <p:txBody>
          <a:bodyPr/>
          <a:lstStyle/>
          <a:p>
            <a:pPr marL="0" indent="0" algn="l">
              <a:buNone/>
            </a:pPr>
            <a:r>
              <a:rPr lang="en-US" sz="2800" b="0" i="0" u="none" strike="noStrike" baseline="0" dirty="0">
                <a:latin typeface="+mn-ea"/>
              </a:rPr>
              <a:t>The methods marketers use to </a:t>
            </a:r>
            <a:r>
              <a:rPr lang="en-US" sz="2800" i="0" u="none" strike="noStrike" baseline="0" dirty="0">
                <a:solidFill>
                  <a:srgbClr val="FF0000"/>
                </a:solidFill>
                <a:latin typeface="+mn-ea"/>
              </a:rPr>
              <a:t>influence customer demand </a:t>
            </a:r>
            <a:r>
              <a:rPr lang="en-US" sz="2800" b="0" i="0" u="none" strike="noStrike" baseline="0" dirty="0">
                <a:latin typeface="+mn-ea"/>
              </a:rPr>
              <a:t>involve</a:t>
            </a:r>
            <a:r>
              <a:rPr lang="zh-TW" altLang="en-US" sz="2800" b="0" i="0" u="none" strike="noStrike" baseline="0" dirty="0">
                <a:latin typeface="+mn-ea"/>
              </a:rPr>
              <a:t> </a:t>
            </a:r>
            <a:r>
              <a:rPr lang="en-US" sz="2800" b="0" i="0" u="none" strike="noStrike" baseline="0" dirty="0">
                <a:latin typeface="+mn-ea"/>
              </a:rPr>
              <a:t>complex processes that encompass</a:t>
            </a:r>
            <a:r>
              <a:rPr lang="en-US" altLang="zh-TW" sz="2800" b="0" i="0" u="none" strike="noStrike" baseline="0" dirty="0">
                <a:latin typeface="+mn-ea"/>
              </a:rPr>
              <a:t>:</a:t>
            </a:r>
          </a:p>
          <a:p>
            <a:pPr marL="514350" indent="-514350" algn="l">
              <a:buFont typeface="+mj-lt"/>
              <a:buAutoNum type="arabicPeriod"/>
            </a:pPr>
            <a:r>
              <a:rPr lang="en-US" altLang="zh-TW" sz="2800" dirty="0">
                <a:solidFill>
                  <a:srgbClr val="FF0000"/>
                </a:solidFill>
                <a:latin typeface="+mn-ea"/>
              </a:rPr>
              <a:t>I</a:t>
            </a:r>
            <a:r>
              <a:rPr lang="en-US" sz="2800" i="0" u="none" strike="noStrike" baseline="0" dirty="0">
                <a:solidFill>
                  <a:srgbClr val="FF0000"/>
                </a:solidFill>
                <a:latin typeface="+mn-ea"/>
              </a:rPr>
              <a:t>nteractions </a:t>
            </a:r>
            <a:r>
              <a:rPr lang="en-US" sz="2800" i="0" u="none" strike="noStrike" baseline="0" dirty="0">
                <a:latin typeface="+mn-ea"/>
              </a:rPr>
              <a:t>among the</a:t>
            </a:r>
            <a:r>
              <a:rPr lang="zh-TW" altLang="en-US" sz="2800" i="0" u="none" strike="noStrike" baseline="0" dirty="0">
                <a:latin typeface="+mn-ea"/>
              </a:rPr>
              <a:t> </a:t>
            </a:r>
            <a:r>
              <a:rPr lang="en-US" sz="2800" i="0" u="none" strike="noStrike" baseline="0" dirty="0">
                <a:latin typeface="+mn-ea"/>
              </a:rPr>
              <a:t>marketing </a:t>
            </a:r>
            <a:r>
              <a:rPr lang="en-US" sz="2800" i="1" u="none" strike="noStrike" baseline="0" dirty="0">
                <a:latin typeface="+mn-ea"/>
              </a:rPr>
              <a:t>levers</a:t>
            </a:r>
            <a:r>
              <a:rPr lang="en-US" sz="2800" i="0" u="none" strike="noStrike" baseline="0" dirty="0">
                <a:latin typeface="+mn-ea"/>
              </a:rPr>
              <a:t> (advertising, price, and promotions), </a:t>
            </a:r>
          </a:p>
          <a:p>
            <a:pPr marL="514350" indent="-514350" algn="l">
              <a:buFont typeface="+mj-lt"/>
              <a:buAutoNum type="arabicPeriod"/>
            </a:pPr>
            <a:r>
              <a:rPr lang="en-US" altLang="zh-TW" sz="2800" dirty="0">
                <a:solidFill>
                  <a:srgbClr val="FF0000"/>
                </a:solidFill>
                <a:latin typeface="+mn-ea"/>
              </a:rPr>
              <a:t>D</a:t>
            </a:r>
            <a:r>
              <a:rPr lang="en-US" sz="2800" i="0" u="none" strike="noStrike" baseline="0" dirty="0">
                <a:solidFill>
                  <a:srgbClr val="FF0000"/>
                </a:solidFill>
                <a:latin typeface="+mn-ea"/>
              </a:rPr>
              <a:t>elayed effects</a:t>
            </a:r>
            <a:r>
              <a:rPr lang="zh-TW" altLang="en-US" sz="2800" i="0" u="none" strike="noStrike" baseline="0" dirty="0">
                <a:solidFill>
                  <a:srgbClr val="FF0000"/>
                </a:solidFill>
                <a:latin typeface="+mn-ea"/>
              </a:rPr>
              <a:t> </a:t>
            </a:r>
            <a:r>
              <a:rPr lang="en-US" sz="2800" b="0" i="0" u="none" strike="noStrike" baseline="0" dirty="0">
                <a:latin typeface="+mn-ea"/>
              </a:rPr>
              <a:t>(spending now may affect demand in the future), </a:t>
            </a:r>
          </a:p>
          <a:p>
            <a:pPr marL="514350" indent="-514350" algn="l">
              <a:buFont typeface="+mj-lt"/>
              <a:buAutoNum type="arabicPeriod"/>
            </a:pPr>
            <a:r>
              <a:rPr lang="en-US" altLang="zh-TW" sz="2800" i="0" u="none" strike="noStrike" baseline="0" dirty="0">
                <a:solidFill>
                  <a:srgbClr val="FF0000"/>
                </a:solidFill>
                <a:latin typeface="+mn-ea"/>
              </a:rPr>
              <a:t>C</a:t>
            </a:r>
            <a:r>
              <a:rPr lang="en-US" sz="2800" i="0" u="none" strike="noStrike" baseline="0" dirty="0">
                <a:solidFill>
                  <a:srgbClr val="FF0000"/>
                </a:solidFill>
                <a:latin typeface="+mn-ea"/>
              </a:rPr>
              <a:t>ompetitive</a:t>
            </a:r>
            <a:r>
              <a:rPr lang="zh-TW" altLang="en-US" sz="2800" i="0" u="none" strike="noStrike" baseline="0" dirty="0">
                <a:solidFill>
                  <a:srgbClr val="FF0000"/>
                </a:solidFill>
                <a:latin typeface="+mn-ea"/>
              </a:rPr>
              <a:t> </a:t>
            </a:r>
            <a:r>
              <a:rPr lang="en-US" sz="2800" i="0" u="none" strike="noStrike" baseline="0" dirty="0">
                <a:solidFill>
                  <a:srgbClr val="FF0000"/>
                </a:solidFill>
                <a:latin typeface="+mn-ea"/>
              </a:rPr>
              <a:t>effects </a:t>
            </a:r>
            <a:r>
              <a:rPr lang="en-US" sz="2800" b="0" i="0" u="none" strike="noStrike" baseline="0" dirty="0">
                <a:latin typeface="+mn-ea"/>
              </a:rPr>
              <a:t>(current actions may cause or be driven by competitive</a:t>
            </a:r>
            <a:r>
              <a:rPr lang="zh-TW" altLang="en-US" sz="2800" b="0" i="0" u="none" strike="noStrike" baseline="0" dirty="0">
                <a:latin typeface="+mn-ea"/>
              </a:rPr>
              <a:t> </a:t>
            </a:r>
            <a:r>
              <a:rPr lang="en-US" sz="2800" b="0" i="0" u="none" strike="noStrike" baseline="0" dirty="0">
                <a:latin typeface="+mn-ea"/>
              </a:rPr>
              <a:t>actions), and </a:t>
            </a:r>
          </a:p>
          <a:p>
            <a:pPr marL="514350" indent="-514350" algn="l">
              <a:buFont typeface="+mj-lt"/>
              <a:buAutoNum type="arabicPeriod"/>
            </a:pPr>
            <a:r>
              <a:rPr lang="en-US" sz="2800" i="0" u="none" strike="noStrike" baseline="0" dirty="0">
                <a:latin typeface="+mn-ea"/>
              </a:rPr>
              <a:t>Product Line, Geographic, and Channel Considerations</a:t>
            </a:r>
            <a:r>
              <a:rPr lang="zh-TW" altLang="en-US" sz="2800" i="0" u="none" strike="noStrike" baseline="0" dirty="0">
                <a:latin typeface="+mn-ea"/>
              </a:rPr>
              <a:t> </a:t>
            </a:r>
            <a:r>
              <a:rPr lang="en-US" sz="2800" b="0" i="0" u="none" strike="noStrike" baseline="0" dirty="0">
                <a:latin typeface="+mn-ea"/>
              </a:rPr>
              <a:t>(many firms manage thousands, if not</a:t>
            </a:r>
            <a:r>
              <a:rPr lang="zh-TW" altLang="en-US" sz="2800" b="0" dirty="0">
                <a:latin typeface="+mn-ea"/>
              </a:rPr>
              <a:t> </a:t>
            </a:r>
            <a:r>
              <a:rPr lang="en-US" sz="2800" b="0" i="0" u="none" strike="noStrike" baseline="0" dirty="0">
                <a:latin typeface="+mn-ea"/>
              </a:rPr>
              <a:t>hundreds of thousands,</a:t>
            </a:r>
            <a:r>
              <a:rPr lang="zh-TW" altLang="en-US" sz="2800" b="0" i="0" u="none" strike="noStrike" baseline="0" dirty="0">
                <a:latin typeface="+mn-ea"/>
              </a:rPr>
              <a:t> </a:t>
            </a:r>
            <a:r>
              <a:rPr lang="en-US" sz="2800" b="0" i="0" u="none" strike="noStrike" baseline="0" dirty="0">
                <a:latin typeface="+mn-ea"/>
              </a:rPr>
              <a:t>of products in multiple channels across diverse geographies).</a:t>
            </a:r>
          </a:p>
          <a:p>
            <a:pPr marL="514350" indent="-514350" algn="l">
              <a:buFont typeface="+mj-lt"/>
              <a:buAutoNum type="arabicPeriod"/>
            </a:pPr>
            <a:r>
              <a:rPr lang="en-US" sz="3200" dirty="0">
                <a:latin typeface="+mn-ea"/>
              </a:rPr>
              <a:t>Pricing</a:t>
            </a:r>
            <a:endParaRPr lang="en-US" sz="2800" dirty="0">
              <a:latin typeface="DengXian" panose="02010600030101010101" pitchFamily="2" charset="-122"/>
              <a:ea typeface="DengXian" panose="02010600030101010101" pitchFamily="2" charset="-122"/>
            </a:endParaRPr>
          </a:p>
          <a:p>
            <a:pPr marL="0" indent="0" algn="l">
              <a:buNone/>
            </a:pPr>
            <a:r>
              <a:rPr lang="en-US" sz="2400" dirty="0">
                <a:solidFill>
                  <a:srgbClr val="C00000"/>
                </a:solidFill>
                <a:effectLst/>
                <a:ea typeface="DengXian" panose="02010600030101010101" pitchFamily="2" charset="-122"/>
                <a:cs typeface="Georgia" panose="02040502050405020303" pitchFamily="18" charset="0"/>
              </a:rPr>
              <a:t>Dealing with each marketing mix (MX) element (category) individually </a:t>
            </a:r>
            <a:r>
              <a:rPr lang="en-US" sz="2400" b="0" dirty="0">
                <a:effectLst/>
                <a:ea typeface="DengXian" panose="02010600030101010101" pitchFamily="2" charset="-122"/>
                <a:cs typeface="Georgia" panose="02040502050405020303" pitchFamily="18" charset="0"/>
              </a:rPr>
              <a:t>is easier to understand and to fine-tune MX elements, plus no need for coordination cross various units. </a:t>
            </a:r>
            <a:endParaRPr lang="en-US" sz="2400" b="0" dirty="0">
              <a:effectLst/>
              <a:ea typeface="DengXian" panose="02010600030101010101" pitchFamily="2" charset="-122"/>
              <a:cs typeface="Times New Roman" panose="02020603050405020304" pitchFamily="18" charset="0"/>
            </a:endParaRPr>
          </a:p>
          <a:p>
            <a:pPr marL="0" indent="0" algn="l">
              <a:buNone/>
            </a:pPr>
            <a:endParaRPr lang="en-US" sz="3200" dirty="0">
              <a:latin typeface="+mn-ea"/>
            </a:endParaRPr>
          </a:p>
        </p:txBody>
      </p:sp>
    </p:spTree>
    <p:extLst>
      <p:ext uri="{BB962C8B-B14F-4D97-AF65-F5344CB8AC3E}">
        <p14:creationId xmlns:p14="http://schemas.microsoft.com/office/powerpoint/2010/main" val="2127874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reeform: Shape 43">
            <a:extLst>
              <a:ext uri="{FF2B5EF4-FFF2-40B4-BE49-F238E27FC236}">
                <a16:creationId xmlns:a16="http://schemas.microsoft.com/office/drawing/2014/main" id="{E4B0E4E5-2D8E-4ED6-88E2-939127D443E2}"/>
              </a:ext>
            </a:extLst>
          </p:cNvPr>
          <p:cNvSpPr/>
          <p:nvPr/>
        </p:nvSpPr>
        <p:spPr bwMode="auto">
          <a:xfrm>
            <a:off x="924025" y="4949897"/>
            <a:ext cx="3040552" cy="836210"/>
          </a:xfrm>
          <a:custGeom>
            <a:avLst/>
            <a:gdLst>
              <a:gd name="connsiteX0" fmla="*/ 1223682 w 1223682"/>
              <a:gd name="connsiteY0" fmla="*/ 0 h 705379"/>
              <a:gd name="connsiteX1" fmla="*/ 840441 w 1223682"/>
              <a:gd name="connsiteY1" fmla="*/ 699247 h 705379"/>
              <a:gd name="connsiteX2" fmla="*/ 0 w 1223682"/>
              <a:gd name="connsiteY2" fmla="*/ 282388 h 705379"/>
            </a:gdLst>
            <a:ahLst/>
            <a:cxnLst>
              <a:cxn ang="0">
                <a:pos x="connsiteX0" y="connsiteY0"/>
              </a:cxn>
              <a:cxn ang="0">
                <a:pos x="connsiteX1" y="connsiteY1"/>
              </a:cxn>
              <a:cxn ang="0">
                <a:pos x="connsiteX2" y="connsiteY2"/>
              </a:cxn>
            </a:cxnLst>
            <a:rect l="l" t="t" r="r" b="b"/>
            <a:pathLst>
              <a:path w="1223682" h="705379">
                <a:moveTo>
                  <a:pt x="1223682" y="0"/>
                </a:moveTo>
                <a:cubicBezTo>
                  <a:pt x="1134035" y="326091"/>
                  <a:pt x="1044388" y="652182"/>
                  <a:pt x="840441" y="699247"/>
                </a:cubicBezTo>
                <a:cubicBezTo>
                  <a:pt x="636494" y="746312"/>
                  <a:pt x="318247" y="514350"/>
                  <a:pt x="0" y="282388"/>
                </a:cubicBezTo>
              </a:path>
            </a:pathLst>
          </a:custGeom>
          <a:ln w="38100">
            <a:solidFill>
              <a:schemeClr val="accent5">
                <a:lumMod val="75000"/>
              </a:schemeClr>
            </a:solidFill>
            <a:prstDash val="dash"/>
            <a:tailEnd type="triangle" w="lg" len="lg"/>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2" name="Title 1"/>
          <p:cNvSpPr>
            <a:spLocks noGrp="1"/>
          </p:cNvSpPr>
          <p:nvPr>
            <p:ph type="title"/>
          </p:nvPr>
        </p:nvSpPr>
        <p:spPr/>
        <p:txBody>
          <a:bodyPr/>
          <a:lstStyle/>
          <a:p>
            <a:r>
              <a:rPr lang="en-US" sz="2800" dirty="0"/>
              <a:t>Profit function</a:t>
            </a:r>
          </a:p>
        </p:txBody>
      </p:sp>
      <p:sp>
        <p:nvSpPr>
          <p:cNvPr id="3" name="Content Placeholder 2"/>
          <p:cNvSpPr>
            <a:spLocks noGrp="1"/>
          </p:cNvSpPr>
          <p:nvPr>
            <p:ph idx="1"/>
          </p:nvPr>
        </p:nvSpPr>
        <p:spPr>
          <a:xfrm>
            <a:off x="-752830" y="731261"/>
            <a:ext cx="8810940" cy="652050"/>
          </a:xfrm>
        </p:spPr>
        <p:txBody>
          <a:bodyPr anchor="t" anchorCtr="0"/>
          <a:lstStyle/>
          <a:p>
            <a:pPr marL="0" indent="0" algn="ctr">
              <a:buNone/>
            </a:pPr>
            <a:r>
              <a:rPr lang="en-US" sz="3200" b="1" dirty="0"/>
              <a:t>Profit </a:t>
            </a:r>
            <a:r>
              <a:rPr lang="en-US" sz="3200" dirty="0"/>
              <a:t>=</a:t>
            </a:r>
            <a:r>
              <a:rPr lang="en-US" sz="3200" b="1" dirty="0"/>
              <a:t> (Price </a:t>
            </a:r>
            <a:r>
              <a:rPr lang="en-US" sz="3200" dirty="0"/>
              <a:t>-</a:t>
            </a:r>
            <a:r>
              <a:rPr lang="en-US" sz="3200" b="1" dirty="0"/>
              <a:t> Cost) </a:t>
            </a:r>
            <a:r>
              <a:rPr lang="en-US" sz="3200" dirty="0"/>
              <a:t>x</a:t>
            </a:r>
            <a:r>
              <a:rPr lang="en-US" sz="3200" b="1" dirty="0"/>
              <a:t> Quantity sold</a:t>
            </a:r>
            <a:endParaRPr lang="en-US" sz="3200" dirty="0"/>
          </a:p>
        </p:txBody>
      </p:sp>
      <p:sp>
        <p:nvSpPr>
          <p:cNvPr id="4" name="Rounded Rectangle 3"/>
          <p:cNvSpPr/>
          <p:nvPr/>
        </p:nvSpPr>
        <p:spPr>
          <a:xfrm>
            <a:off x="50045" y="4644472"/>
            <a:ext cx="1600200" cy="609600"/>
          </a:xfrm>
          <a:prstGeom prst="roundRect">
            <a:avLst/>
          </a:prstGeom>
          <a:solidFill>
            <a:srgbClr val="0153A5"/>
          </a:solidFill>
        </p:spPr>
        <p:style>
          <a:lnRef idx="0">
            <a:schemeClr val="accent1"/>
          </a:lnRef>
          <a:fillRef idx="3">
            <a:schemeClr val="accent1"/>
          </a:fillRef>
          <a:effectRef idx="3">
            <a:schemeClr val="accent1"/>
          </a:effectRef>
          <a:fontRef idx="minor">
            <a:schemeClr val="lt1"/>
          </a:fontRef>
        </p:style>
        <p:txBody>
          <a:bodyPr rtlCol="0" anchor="ctr"/>
          <a:lstStyle/>
          <a:p>
            <a:pPr algn="ctr">
              <a:defRPr/>
            </a:pPr>
            <a: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Price</a:t>
            </a:r>
          </a:p>
        </p:txBody>
      </p:sp>
      <p:sp>
        <p:nvSpPr>
          <p:cNvPr id="7" name="Rounded Rectangle 6"/>
          <p:cNvSpPr/>
          <p:nvPr/>
        </p:nvSpPr>
        <p:spPr>
          <a:xfrm>
            <a:off x="3304370" y="4534977"/>
            <a:ext cx="1600200" cy="828589"/>
          </a:xfrm>
          <a:prstGeom prst="roundRect">
            <a:avLst/>
          </a:prstGeom>
          <a:solidFill>
            <a:srgbClr val="9954CC"/>
          </a:solidFill>
        </p:spPr>
        <p:style>
          <a:lnRef idx="0">
            <a:schemeClr val="accent4"/>
          </a:lnRef>
          <a:fillRef idx="3">
            <a:schemeClr val="accent4"/>
          </a:fillRef>
          <a:effectRef idx="3">
            <a:schemeClr val="accent4"/>
          </a:effectRef>
          <a:fontRef idx="minor">
            <a:schemeClr val="lt1"/>
          </a:fontRef>
        </p:style>
        <p:txBody>
          <a:bodyPr rtlCol="0" anchor="ctr"/>
          <a:lstStyle/>
          <a:p>
            <a:pPr algn="ctr">
              <a:defRPr/>
            </a:pPr>
            <a: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Demand</a:t>
            </a:r>
          </a:p>
        </p:txBody>
      </p:sp>
      <p:sp>
        <p:nvSpPr>
          <p:cNvPr id="11" name="Rounded Rectangle 10"/>
          <p:cNvSpPr/>
          <p:nvPr/>
        </p:nvSpPr>
        <p:spPr>
          <a:xfrm>
            <a:off x="2001813" y="2010021"/>
            <a:ext cx="2054285" cy="828589"/>
          </a:xfrm>
          <a:prstGeom prst="roundRect">
            <a:avLst/>
          </a:prstGeom>
          <a:solidFill>
            <a:schemeClr val="accent2"/>
          </a:solidFill>
        </p:spPr>
        <p:style>
          <a:lnRef idx="0">
            <a:schemeClr val="accent6"/>
          </a:lnRef>
          <a:fillRef idx="3">
            <a:schemeClr val="accent6"/>
          </a:fillRef>
          <a:effectRef idx="3">
            <a:schemeClr val="accent6"/>
          </a:effectRef>
          <a:fontRef idx="minor">
            <a:schemeClr val="lt1"/>
          </a:fontRef>
        </p:style>
        <p:txBody>
          <a:bodyPr rtlCol="0" anchor="ctr"/>
          <a:lstStyle/>
          <a:p>
            <a:pPr algn="ctr">
              <a:defRPr/>
            </a:pPr>
            <a: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Economies</a:t>
            </a:r>
            <a:b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br>
            <a: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of scale</a:t>
            </a:r>
          </a:p>
        </p:txBody>
      </p:sp>
      <p:cxnSp>
        <p:nvCxnSpPr>
          <p:cNvPr id="16" name="Straight Arrow Connector 15"/>
          <p:cNvCxnSpPr>
            <a:cxnSpLocks/>
          </p:cNvCxnSpPr>
          <p:nvPr/>
        </p:nvCxnSpPr>
        <p:spPr>
          <a:xfrm flipV="1">
            <a:off x="500250" y="1229936"/>
            <a:ext cx="1377038" cy="3414536"/>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cxnSpLocks/>
            <a:stCxn id="11" idx="0"/>
          </p:cNvCxnSpPr>
          <p:nvPr/>
        </p:nvCxnSpPr>
        <p:spPr>
          <a:xfrm flipV="1">
            <a:off x="3028956" y="1229935"/>
            <a:ext cx="376227" cy="780086"/>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cxnSpLocks/>
            <a:stCxn id="7" idx="0"/>
          </p:cNvCxnSpPr>
          <p:nvPr/>
        </p:nvCxnSpPr>
        <p:spPr>
          <a:xfrm flipV="1">
            <a:off x="4104470" y="1345474"/>
            <a:ext cx="1112609" cy="3189503"/>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a:stCxn id="26" idx="0"/>
            <a:endCxn id="11" idx="2"/>
          </p:cNvCxnSpPr>
          <p:nvPr/>
        </p:nvCxnSpPr>
        <p:spPr>
          <a:xfrm flipV="1">
            <a:off x="2412959" y="2838610"/>
            <a:ext cx="615997" cy="541998"/>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a:stCxn id="4" idx="3"/>
            <a:endCxn id="7" idx="1"/>
          </p:cNvCxnSpPr>
          <p:nvPr/>
        </p:nvCxnSpPr>
        <p:spPr>
          <a:xfrm>
            <a:off x="1650245" y="4949272"/>
            <a:ext cx="1654125"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323BDC2-C9D9-410D-AEE5-F1F8CA0D631E}"/>
              </a:ext>
            </a:extLst>
          </p:cNvPr>
          <p:cNvSpPr txBox="1"/>
          <p:nvPr/>
        </p:nvSpPr>
        <p:spPr>
          <a:xfrm>
            <a:off x="7501946" y="883809"/>
            <a:ext cx="3618487" cy="461665"/>
          </a:xfrm>
          <a:prstGeom prst="rect">
            <a:avLst/>
          </a:prstGeom>
          <a:noFill/>
          <a:ln w="28575">
            <a:solidFill>
              <a:srgbClr val="C00000"/>
            </a:solidFill>
          </a:ln>
        </p:spPr>
        <p:txBody>
          <a:bodyPr wrap="square">
            <a:spAutoFit/>
          </a:bodyPr>
          <a:lstStyle/>
          <a:p>
            <a:r>
              <a:rPr lang="en-US" sz="2400" b="1" dirty="0"/>
              <a:t>Volume = Quantity sold</a:t>
            </a:r>
            <a:endParaRPr lang="en-US" sz="2400" dirty="0"/>
          </a:p>
        </p:txBody>
      </p:sp>
      <p:sp>
        <p:nvSpPr>
          <p:cNvPr id="26" name="Rounded Rectangle 6">
            <a:extLst>
              <a:ext uri="{FF2B5EF4-FFF2-40B4-BE49-F238E27FC236}">
                <a16:creationId xmlns:a16="http://schemas.microsoft.com/office/drawing/2014/main" id="{3E010120-3E21-4FC2-9CF7-733FADC0C733}"/>
              </a:ext>
            </a:extLst>
          </p:cNvPr>
          <p:cNvSpPr/>
          <p:nvPr/>
        </p:nvSpPr>
        <p:spPr>
          <a:xfrm>
            <a:off x="1612859" y="3380608"/>
            <a:ext cx="1600200" cy="827905"/>
          </a:xfrm>
          <a:prstGeom prst="roundRect">
            <a:avLst/>
          </a:prstGeom>
          <a:solidFill>
            <a:srgbClr val="9954CC"/>
          </a:solidFill>
        </p:spPr>
        <p:style>
          <a:lnRef idx="0">
            <a:schemeClr val="accent4"/>
          </a:lnRef>
          <a:fillRef idx="3">
            <a:schemeClr val="accent4"/>
          </a:fillRef>
          <a:effectRef idx="3">
            <a:schemeClr val="accent4"/>
          </a:effectRef>
          <a:fontRef idx="minor">
            <a:schemeClr val="lt1"/>
          </a:fontRef>
        </p:style>
        <p:txBody>
          <a:bodyPr rtlCol="0" anchor="ctr"/>
          <a:lstStyle/>
          <a:p>
            <a:pPr algn="ctr">
              <a:defRPr/>
            </a:pPr>
            <a: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Supply</a:t>
            </a:r>
          </a:p>
        </p:txBody>
      </p:sp>
      <p:cxnSp>
        <p:nvCxnSpPr>
          <p:cNvPr id="43" name="Straight Arrow Connector 42">
            <a:extLst>
              <a:ext uri="{FF2B5EF4-FFF2-40B4-BE49-F238E27FC236}">
                <a16:creationId xmlns:a16="http://schemas.microsoft.com/office/drawing/2014/main" id="{BEDD2F8D-AD95-4DDC-8A8B-B40874FE14B2}"/>
              </a:ext>
            </a:extLst>
          </p:cNvPr>
          <p:cNvCxnSpPr>
            <a:cxnSpLocks/>
            <a:stCxn id="7" idx="0"/>
            <a:endCxn id="26" idx="3"/>
          </p:cNvCxnSpPr>
          <p:nvPr/>
        </p:nvCxnSpPr>
        <p:spPr>
          <a:xfrm flipH="1" flipV="1">
            <a:off x="3213059" y="3794561"/>
            <a:ext cx="891411" cy="740416"/>
          </a:xfrm>
          <a:prstGeom prst="straightConnector1">
            <a:avLst/>
          </a:prstGeom>
          <a:ln w="38100">
            <a:solidFill>
              <a:schemeClr val="accent5">
                <a:lumMod val="75000"/>
              </a:schemeClr>
            </a:solidFill>
            <a:prstDash val="dash"/>
            <a:headEnd type="triangle" w="lg" len="lg"/>
            <a:tailEnd type="triangle" w="lg" len="lg"/>
          </a:ln>
        </p:spPr>
        <p:style>
          <a:lnRef idx="1">
            <a:schemeClr val="accent1"/>
          </a:lnRef>
          <a:fillRef idx="0">
            <a:schemeClr val="accent1"/>
          </a:fillRef>
          <a:effectRef idx="0">
            <a:schemeClr val="accent1"/>
          </a:effectRef>
          <a:fontRef idx="minor">
            <a:schemeClr val="tx1"/>
          </a:fontRef>
        </p:style>
      </p:cxnSp>
      <p:pic>
        <p:nvPicPr>
          <p:cNvPr id="45" name="Picture 2" descr="The graph shows the demand and supply for gasoline where the two curves intersect at the point of equilibrium.">
            <a:extLst>
              <a:ext uri="{FF2B5EF4-FFF2-40B4-BE49-F238E27FC236}">
                <a16:creationId xmlns:a16="http://schemas.microsoft.com/office/drawing/2014/main" id="{E46C7FBF-A5C9-44CD-A86E-CC3CBFB87E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4776" y="1489166"/>
            <a:ext cx="6483289" cy="4557560"/>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extLst>
              <a:ext uri="{FF2B5EF4-FFF2-40B4-BE49-F238E27FC236}">
                <a16:creationId xmlns:a16="http://schemas.microsoft.com/office/drawing/2014/main" id="{B5E9649E-AC92-441D-B11D-CDE5EA7F4365}"/>
              </a:ext>
            </a:extLst>
          </p:cNvPr>
          <p:cNvSpPr txBox="1"/>
          <p:nvPr/>
        </p:nvSpPr>
        <p:spPr>
          <a:xfrm>
            <a:off x="4210611" y="6046726"/>
            <a:ext cx="4933389" cy="830997"/>
          </a:xfrm>
          <a:prstGeom prst="rect">
            <a:avLst/>
          </a:prstGeom>
          <a:noFill/>
        </p:spPr>
        <p:txBody>
          <a:bodyPr wrap="square">
            <a:spAutoFit/>
          </a:bodyPr>
          <a:lstStyle/>
          <a:p>
            <a:r>
              <a:rPr lang="en-US" sz="1600" dirty="0">
                <a:hlinkClick r:id="rId4"/>
              </a:rPr>
              <a:t>https://opentextbc.ca/principlesofeconomics/chapter/3-1-demand-supply-and-equilibrium-in-markets-for-goods-and-services/</a:t>
            </a:r>
            <a:r>
              <a:rPr lang="en-US" sz="1600" dirty="0"/>
              <a:t> </a:t>
            </a:r>
          </a:p>
        </p:txBody>
      </p:sp>
      <p:sp>
        <p:nvSpPr>
          <p:cNvPr id="51" name="TextBox 50">
            <a:extLst>
              <a:ext uri="{FF2B5EF4-FFF2-40B4-BE49-F238E27FC236}">
                <a16:creationId xmlns:a16="http://schemas.microsoft.com/office/drawing/2014/main" id="{20292217-7A36-4B25-A9E2-548C8465CE59}"/>
              </a:ext>
            </a:extLst>
          </p:cNvPr>
          <p:cNvSpPr txBox="1"/>
          <p:nvPr/>
        </p:nvSpPr>
        <p:spPr>
          <a:xfrm>
            <a:off x="10411352" y="3380608"/>
            <a:ext cx="6473824" cy="400110"/>
          </a:xfrm>
          <a:prstGeom prst="rect">
            <a:avLst/>
          </a:prstGeom>
          <a:noFill/>
        </p:spPr>
        <p:txBody>
          <a:bodyPr wrap="square">
            <a:spAutoFit/>
          </a:bodyPr>
          <a:lstStyle/>
          <a:p>
            <a:r>
              <a:rPr lang="en-US" altLang="zh-TW" sz="2000" b="0" i="0" dirty="0">
                <a:solidFill>
                  <a:srgbClr val="202122"/>
                </a:solidFill>
                <a:effectLst/>
                <a:latin typeface="DFKai-SB" panose="03000509000000000000" pitchFamily="65" charset="-120"/>
                <a:ea typeface="DFKai-SB" panose="03000509000000000000" pitchFamily="65" charset="-120"/>
              </a:rPr>
              <a:t>(</a:t>
            </a:r>
            <a:r>
              <a:rPr lang="zh-TW" altLang="en-US" sz="2000" b="0" i="0" dirty="0">
                <a:solidFill>
                  <a:srgbClr val="202122"/>
                </a:solidFill>
                <a:effectLst/>
                <a:latin typeface="DFKai-SB" panose="03000509000000000000" pitchFamily="65" charset="-120"/>
                <a:ea typeface="DFKai-SB" panose="03000509000000000000" pitchFamily="65" charset="-120"/>
              </a:rPr>
              <a:t>均衡價格</a:t>
            </a:r>
            <a:r>
              <a:rPr lang="en-US" altLang="zh-TW" sz="2000" b="0" i="0" dirty="0">
                <a:solidFill>
                  <a:srgbClr val="202122"/>
                </a:solidFill>
                <a:effectLst/>
                <a:latin typeface="DFKai-SB" panose="03000509000000000000" pitchFamily="65" charset="-120"/>
                <a:ea typeface="DFKai-SB" panose="03000509000000000000" pitchFamily="65" charset="-120"/>
              </a:rPr>
              <a:t>)</a:t>
            </a:r>
            <a:endParaRPr lang="en-US" sz="2000" dirty="0">
              <a:latin typeface="DFKai-SB" panose="03000509000000000000" pitchFamily="65" charset="-120"/>
              <a:ea typeface="DFKai-SB" panose="03000509000000000000" pitchFamily="65" charset="-120"/>
            </a:endParaRPr>
          </a:p>
        </p:txBody>
      </p:sp>
      <p:cxnSp>
        <p:nvCxnSpPr>
          <p:cNvPr id="42" name="Straight Arrow Connector 41">
            <a:extLst>
              <a:ext uri="{FF2B5EF4-FFF2-40B4-BE49-F238E27FC236}">
                <a16:creationId xmlns:a16="http://schemas.microsoft.com/office/drawing/2014/main" id="{DD1E2C95-5AE0-4135-8220-2BB896C7F7B8}"/>
              </a:ext>
            </a:extLst>
          </p:cNvPr>
          <p:cNvCxnSpPr>
            <a:cxnSpLocks/>
            <a:stCxn id="26" idx="1"/>
            <a:endCxn id="4" idx="0"/>
          </p:cNvCxnSpPr>
          <p:nvPr/>
        </p:nvCxnSpPr>
        <p:spPr>
          <a:xfrm flipH="1">
            <a:off x="850145" y="3794561"/>
            <a:ext cx="762714" cy="849911"/>
          </a:xfrm>
          <a:prstGeom prst="straightConnector1">
            <a:avLst/>
          </a:prstGeom>
          <a:ln w="38100">
            <a:solidFill>
              <a:schemeClr val="accent5">
                <a:lumMod val="75000"/>
              </a:schemeClr>
            </a:solidFill>
            <a:prstDash val="dash"/>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462C5BB9-18B9-456E-9A74-F9898D9F1230}"/>
              </a:ext>
            </a:extLst>
          </p:cNvPr>
          <p:cNvSpPr txBox="1"/>
          <p:nvPr/>
        </p:nvSpPr>
        <p:spPr>
          <a:xfrm>
            <a:off x="1297029" y="3933469"/>
            <a:ext cx="394660" cy="523220"/>
          </a:xfrm>
          <a:prstGeom prst="rect">
            <a:avLst/>
          </a:prstGeom>
          <a:noFill/>
        </p:spPr>
        <p:txBody>
          <a:bodyPr wrap="none" rtlCol="0">
            <a:spAutoFit/>
          </a:bodyPr>
          <a:lstStyle/>
          <a:p>
            <a:r>
              <a:rPr lang="en-US" sz="2800" dirty="0"/>
              <a:t>+</a:t>
            </a:r>
          </a:p>
        </p:txBody>
      </p:sp>
      <p:sp>
        <p:nvSpPr>
          <p:cNvPr id="48" name="TextBox 47">
            <a:extLst>
              <a:ext uri="{FF2B5EF4-FFF2-40B4-BE49-F238E27FC236}">
                <a16:creationId xmlns:a16="http://schemas.microsoft.com/office/drawing/2014/main" id="{68A8A35B-CBFF-4CCA-BE15-3897053236F5}"/>
              </a:ext>
            </a:extLst>
          </p:cNvPr>
          <p:cNvSpPr txBox="1"/>
          <p:nvPr/>
        </p:nvSpPr>
        <p:spPr>
          <a:xfrm>
            <a:off x="2971289" y="4872104"/>
            <a:ext cx="338554" cy="646331"/>
          </a:xfrm>
          <a:prstGeom prst="rect">
            <a:avLst/>
          </a:prstGeom>
          <a:noFill/>
        </p:spPr>
        <p:txBody>
          <a:bodyPr wrap="none" rtlCol="0">
            <a:spAutoFit/>
          </a:bodyPr>
          <a:lstStyle/>
          <a:p>
            <a:r>
              <a:rPr lang="en-US" sz="3600" dirty="0"/>
              <a:t>-</a:t>
            </a:r>
          </a:p>
        </p:txBody>
      </p:sp>
      <p:sp>
        <p:nvSpPr>
          <p:cNvPr id="50" name="TextBox 49">
            <a:extLst>
              <a:ext uri="{FF2B5EF4-FFF2-40B4-BE49-F238E27FC236}">
                <a16:creationId xmlns:a16="http://schemas.microsoft.com/office/drawing/2014/main" id="{F7B1E398-1398-4C9D-94DD-52365E44F7E9}"/>
              </a:ext>
            </a:extLst>
          </p:cNvPr>
          <p:cNvSpPr txBox="1"/>
          <p:nvPr/>
        </p:nvSpPr>
        <p:spPr>
          <a:xfrm>
            <a:off x="2984204" y="2590434"/>
            <a:ext cx="338554" cy="646331"/>
          </a:xfrm>
          <a:prstGeom prst="rect">
            <a:avLst/>
          </a:prstGeom>
          <a:noFill/>
        </p:spPr>
        <p:txBody>
          <a:bodyPr wrap="none" rtlCol="0">
            <a:spAutoFit/>
          </a:bodyPr>
          <a:lstStyle/>
          <a:p>
            <a:r>
              <a:rPr lang="en-US" sz="3600" dirty="0"/>
              <a:t>-</a:t>
            </a:r>
          </a:p>
        </p:txBody>
      </p:sp>
      <p:sp>
        <p:nvSpPr>
          <p:cNvPr id="52" name="TextBox 51">
            <a:extLst>
              <a:ext uri="{FF2B5EF4-FFF2-40B4-BE49-F238E27FC236}">
                <a16:creationId xmlns:a16="http://schemas.microsoft.com/office/drawing/2014/main" id="{22A4DD39-4DBC-49BF-87DA-0DA16623AE7E}"/>
              </a:ext>
            </a:extLst>
          </p:cNvPr>
          <p:cNvSpPr txBox="1"/>
          <p:nvPr/>
        </p:nvSpPr>
        <p:spPr>
          <a:xfrm>
            <a:off x="3422791" y="1078559"/>
            <a:ext cx="338554" cy="646331"/>
          </a:xfrm>
          <a:prstGeom prst="rect">
            <a:avLst/>
          </a:prstGeom>
          <a:noFill/>
        </p:spPr>
        <p:txBody>
          <a:bodyPr wrap="none" rtlCol="0">
            <a:spAutoFit/>
          </a:bodyPr>
          <a:lstStyle/>
          <a:p>
            <a:r>
              <a:rPr lang="en-US" sz="3600" dirty="0"/>
              <a:t>-</a:t>
            </a:r>
          </a:p>
        </p:txBody>
      </p:sp>
      <p:sp>
        <p:nvSpPr>
          <p:cNvPr id="53" name="TextBox 52">
            <a:extLst>
              <a:ext uri="{FF2B5EF4-FFF2-40B4-BE49-F238E27FC236}">
                <a16:creationId xmlns:a16="http://schemas.microsoft.com/office/drawing/2014/main" id="{5EE8FA0F-2A02-45E6-BAA6-BF444D430CC8}"/>
              </a:ext>
            </a:extLst>
          </p:cNvPr>
          <p:cNvSpPr txBox="1"/>
          <p:nvPr/>
        </p:nvSpPr>
        <p:spPr>
          <a:xfrm>
            <a:off x="1034172" y="5297887"/>
            <a:ext cx="394660" cy="523220"/>
          </a:xfrm>
          <a:prstGeom prst="rect">
            <a:avLst/>
          </a:prstGeom>
          <a:noFill/>
        </p:spPr>
        <p:txBody>
          <a:bodyPr wrap="none" rtlCol="0">
            <a:spAutoFit/>
          </a:bodyPr>
          <a:lstStyle/>
          <a:p>
            <a:r>
              <a:rPr lang="en-US" sz="2800" dirty="0"/>
              <a:t>+</a:t>
            </a:r>
          </a:p>
        </p:txBody>
      </p:sp>
    </p:spTree>
    <p:extLst>
      <p:ext uri="{BB962C8B-B14F-4D97-AF65-F5344CB8AC3E}">
        <p14:creationId xmlns:p14="http://schemas.microsoft.com/office/powerpoint/2010/main" val="730481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28800-9D3E-4E5F-B0C2-1E8A39105D61}"/>
              </a:ext>
            </a:extLst>
          </p:cNvPr>
          <p:cNvSpPr>
            <a:spLocks noGrp="1"/>
          </p:cNvSpPr>
          <p:nvPr>
            <p:ph type="title"/>
          </p:nvPr>
        </p:nvSpPr>
        <p:spPr/>
        <p:txBody>
          <a:bodyPr/>
          <a:lstStyle/>
          <a:p>
            <a:r>
              <a:rPr lang="en-US" dirty="0"/>
              <a:t>Price Elasticity of Demand (</a:t>
            </a:r>
            <a:r>
              <a:rPr lang="zh-CN" altLang="en-US" b="1" i="0" dirty="0">
                <a:solidFill>
                  <a:srgbClr val="202124"/>
                </a:solidFill>
                <a:effectLst/>
                <a:latin typeface="+mn-ea"/>
                <a:ea typeface="+mn-ea"/>
              </a:rPr>
              <a:t>需求价格弹性</a:t>
            </a:r>
            <a:r>
              <a:rPr lang="en-US" dirty="0"/>
              <a:t>)= E</a:t>
            </a:r>
          </a:p>
        </p:txBody>
      </p:sp>
      <p:sp>
        <p:nvSpPr>
          <p:cNvPr id="3" name="Content Placeholder 2">
            <a:extLst>
              <a:ext uri="{FF2B5EF4-FFF2-40B4-BE49-F238E27FC236}">
                <a16:creationId xmlns:a16="http://schemas.microsoft.com/office/drawing/2014/main" id="{2A5F71C6-4115-45E0-BAE9-4BE8B430FE8F}"/>
              </a:ext>
            </a:extLst>
          </p:cNvPr>
          <p:cNvSpPr>
            <a:spLocks noGrp="1"/>
          </p:cNvSpPr>
          <p:nvPr>
            <p:ph idx="1"/>
          </p:nvPr>
        </p:nvSpPr>
        <p:spPr/>
        <p:txBody>
          <a:bodyPr/>
          <a:lstStyle/>
          <a:p>
            <a:pPr marL="0" indent="0">
              <a:buNone/>
            </a:pPr>
            <a:endParaRPr lang="en-US" dirty="0"/>
          </a:p>
        </p:txBody>
      </p:sp>
      <p:pic>
        <p:nvPicPr>
          <p:cNvPr id="5" name="Picture 4">
            <a:extLst>
              <a:ext uri="{FF2B5EF4-FFF2-40B4-BE49-F238E27FC236}">
                <a16:creationId xmlns:a16="http://schemas.microsoft.com/office/drawing/2014/main" id="{8D3FD6E8-9BE6-4A9B-BE7B-5322B6979A4C}"/>
              </a:ext>
            </a:extLst>
          </p:cNvPr>
          <p:cNvPicPr>
            <a:picLocks noChangeAspect="1"/>
          </p:cNvPicPr>
          <p:nvPr/>
        </p:nvPicPr>
        <p:blipFill>
          <a:blip r:embed="rId2"/>
          <a:stretch>
            <a:fillRect/>
          </a:stretch>
        </p:blipFill>
        <p:spPr>
          <a:xfrm>
            <a:off x="152400" y="685800"/>
            <a:ext cx="11785600" cy="5719587"/>
          </a:xfrm>
          <a:prstGeom prst="rect">
            <a:avLst/>
          </a:prstGeom>
        </p:spPr>
      </p:pic>
    </p:spTree>
    <p:extLst>
      <p:ext uri="{BB962C8B-B14F-4D97-AF65-F5344CB8AC3E}">
        <p14:creationId xmlns:p14="http://schemas.microsoft.com/office/powerpoint/2010/main" val="4044900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AD3F3-07A3-4DA5-97CE-C87F28906730}"/>
              </a:ext>
            </a:extLst>
          </p:cNvPr>
          <p:cNvSpPr>
            <a:spLocks noGrp="1"/>
          </p:cNvSpPr>
          <p:nvPr>
            <p:ph type="title"/>
          </p:nvPr>
        </p:nvSpPr>
        <p:spPr/>
        <p:txBody>
          <a:bodyPr/>
          <a:lstStyle/>
          <a:p>
            <a:r>
              <a:rPr lang="en-US" sz="3200" i="0" dirty="0"/>
              <a:t>Price Elasticity of Demand </a:t>
            </a:r>
            <a:r>
              <a:rPr lang="zh-CN" altLang="en-US" sz="2400" b="1" i="0" dirty="0">
                <a:solidFill>
                  <a:srgbClr val="202122"/>
                </a:solidFill>
                <a:effectLst/>
                <a:latin typeface="DFKai-SB" panose="03000509000000000000" pitchFamily="65" charset="-120"/>
                <a:ea typeface="DFKai-SB" panose="03000509000000000000" pitchFamily="65" charset="-120"/>
              </a:rPr>
              <a:t>需求价格弹性</a:t>
            </a:r>
            <a:endParaRPr lang="en-US" sz="3200" i="0" dirty="0">
              <a:latin typeface="DFKai-SB" panose="03000509000000000000" pitchFamily="65" charset="-120"/>
              <a:ea typeface="DFKai-SB" panose="03000509000000000000" pitchFamily="65" charset="-120"/>
            </a:endParaRPr>
          </a:p>
        </p:txBody>
      </p:sp>
      <p:pic>
        <p:nvPicPr>
          <p:cNvPr id="5" name="Picture 4">
            <a:extLst>
              <a:ext uri="{FF2B5EF4-FFF2-40B4-BE49-F238E27FC236}">
                <a16:creationId xmlns:a16="http://schemas.microsoft.com/office/drawing/2014/main" id="{BD8DC3D5-4E79-4718-ACEA-0D7434B41B50}"/>
              </a:ext>
            </a:extLst>
          </p:cNvPr>
          <p:cNvPicPr>
            <a:picLocks noChangeAspect="1"/>
          </p:cNvPicPr>
          <p:nvPr/>
        </p:nvPicPr>
        <p:blipFill>
          <a:blip r:embed="rId2"/>
          <a:stretch>
            <a:fillRect/>
          </a:stretch>
        </p:blipFill>
        <p:spPr>
          <a:xfrm>
            <a:off x="0" y="620806"/>
            <a:ext cx="10515600" cy="5481286"/>
          </a:xfrm>
          <a:prstGeom prst="rect">
            <a:avLst/>
          </a:prstGeom>
        </p:spPr>
      </p:pic>
      <p:sp>
        <p:nvSpPr>
          <p:cNvPr id="7" name="TextBox 6">
            <a:extLst>
              <a:ext uri="{FF2B5EF4-FFF2-40B4-BE49-F238E27FC236}">
                <a16:creationId xmlns:a16="http://schemas.microsoft.com/office/drawing/2014/main" id="{8017D349-7992-492C-A7A1-35AA7AC46164}"/>
              </a:ext>
            </a:extLst>
          </p:cNvPr>
          <p:cNvSpPr txBox="1"/>
          <p:nvPr/>
        </p:nvSpPr>
        <p:spPr>
          <a:xfrm>
            <a:off x="4889500" y="5118100"/>
            <a:ext cx="6905171" cy="1569660"/>
          </a:xfrm>
          <a:prstGeom prst="rect">
            <a:avLst/>
          </a:prstGeom>
          <a:solidFill>
            <a:schemeClr val="bg1"/>
          </a:solidFill>
          <a:ln w="38100">
            <a:solidFill>
              <a:srgbClr val="0070C0"/>
            </a:solidFill>
          </a:ln>
        </p:spPr>
        <p:txBody>
          <a:bodyPr wrap="square">
            <a:spAutoFit/>
          </a:bodyPr>
          <a:lstStyle/>
          <a:p>
            <a:pPr algn="l"/>
            <a:r>
              <a:rPr lang="en-US" sz="2400" b="1" i="0" u="none" strike="noStrike" baseline="0" dirty="0"/>
              <a:t>A price elasticity of |-1.0| = 1 means that demand </a:t>
            </a:r>
            <a:r>
              <a:rPr lang="en-US" sz="2400" b="1" i="0" u="none" strike="noStrike" baseline="0" dirty="0">
                <a:solidFill>
                  <a:srgbClr val="C00000"/>
                </a:solidFill>
              </a:rPr>
              <a:t>rises (falls) </a:t>
            </a:r>
            <a:r>
              <a:rPr lang="en-US" sz="2400" b="1" i="0" u="none" strike="noStrike" baseline="0" dirty="0"/>
              <a:t>by the same percentage that the price </a:t>
            </a:r>
            <a:r>
              <a:rPr lang="en-US" sz="2400" b="1" dirty="0">
                <a:solidFill>
                  <a:srgbClr val="C00000"/>
                </a:solidFill>
              </a:rPr>
              <a:t>falls (rises). </a:t>
            </a:r>
            <a:r>
              <a:rPr lang="en-US" sz="2400" b="1" i="0" u="none" strike="noStrike" baseline="0" dirty="0"/>
              <a:t>In such a case, total revenue remains unaffected.</a:t>
            </a:r>
            <a:endParaRPr lang="en-US" sz="2400" b="1" dirty="0"/>
          </a:p>
        </p:txBody>
      </p:sp>
      <p:sp>
        <p:nvSpPr>
          <p:cNvPr id="9" name="TextBox 8">
            <a:extLst>
              <a:ext uri="{FF2B5EF4-FFF2-40B4-BE49-F238E27FC236}">
                <a16:creationId xmlns:a16="http://schemas.microsoft.com/office/drawing/2014/main" id="{D1A2B6CD-5CA6-42A4-92EE-9D06C0C3F262}"/>
              </a:ext>
            </a:extLst>
          </p:cNvPr>
          <p:cNvSpPr txBox="1"/>
          <p:nvPr/>
        </p:nvSpPr>
        <p:spPr>
          <a:xfrm>
            <a:off x="107952" y="6237194"/>
            <a:ext cx="4665755" cy="523220"/>
          </a:xfrm>
          <a:prstGeom prst="rect">
            <a:avLst/>
          </a:prstGeom>
          <a:solidFill>
            <a:schemeClr val="bg1"/>
          </a:solidFill>
        </p:spPr>
        <p:txBody>
          <a:bodyPr wrap="square">
            <a:spAutoFit/>
          </a:bodyPr>
          <a:lstStyle/>
          <a:p>
            <a:r>
              <a:rPr lang="en-US" sz="1400" dirty="0">
                <a:hlinkClick r:id="rId3"/>
              </a:rPr>
              <a:t>https://www.investopedia.com/terms/p/priceelasticity.asp</a:t>
            </a:r>
            <a:endParaRPr lang="en-US" sz="1400" dirty="0"/>
          </a:p>
          <a:p>
            <a:r>
              <a:rPr lang="en-US" sz="1400" dirty="0">
                <a:hlinkClick r:id="rId4"/>
              </a:rPr>
              <a:t>https://hbr.org/2015/08/a-refresher-on-price-elasticity</a:t>
            </a:r>
            <a:r>
              <a:rPr lang="en-US" sz="1400" dirty="0"/>
              <a:t>  </a:t>
            </a:r>
          </a:p>
        </p:txBody>
      </p:sp>
      <p:pic>
        <p:nvPicPr>
          <p:cNvPr id="3074" name="Picture 2" descr="formula1-1200v6">
            <a:extLst>
              <a:ext uri="{FF2B5EF4-FFF2-40B4-BE49-F238E27FC236}">
                <a16:creationId xmlns:a16="http://schemas.microsoft.com/office/drawing/2014/main" id="{71B9273C-3484-4A2B-8D4C-96B7E72FC8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9671" y="2043529"/>
            <a:ext cx="9525000" cy="8001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57CFA827-501A-440F-AE68-195300FEBE9E}"/>
              </a:ext>
            </a:extLst>
          </p:cNvPr>
          <p:cNvSpPr txBox="1"/>
          <p:nvPr/>
        </p:nvSpPr>
        <p:spPr>
          <a:xfrm>
            <a:off x="4316004" y="3527687"/>
            <a:ext cx="3688830" cy="461665"/>
          </a:xfrm>
          <a:prstGeom prst="rect">
            <a:avLst/>
          </a:prstGeom>
          <a:noFill/>
        </p:spPr>
        <p:txBody>
          <a:bodyPr wrap="none" rtlCol="0">
            <a:spAutoFit/>
          </a:bodyPr>
          <a:lstStyle/>
          <a:p>
            <a:r>
              <a:rPr lang="en-US" sz="2400" b="1" dirty="0">
                <a:solidFill>
                  <a:srgbClr val="C00000"/>
                </a:solidFill>
              </a:rPr>
              <a:t>(use the </a:t>
            </a:r>
            <a:r>
              <a:rPr lang="en-US" sz="2400" b="1" u="sng" dirty="0">
                <a:solidFill>
                  <a:srgbClr val="C00000"/>
                </a:solidFill>
              </a:rPr>
              <a:t>absolute value</a:t>
            </a:r>
            <a:r>
              <a:rPr lang="en-US" sz="2400" b="1" dirty="0">
                <a:solidFill>
                  <a:srgbClr val="C00000"/>
                </a:solidFill>
              </a:rPr>
              <a:t>)</a:t>
            </a:r>
          </a:p>
        </p:txBody>
      </p:sp>
      <p:sp>
        <p:nvSpPr>
          <p:cNvPr id="11" name="TextBox 10">
            <a:extLst>
              <a:ext uri="{FF2B5EF4-FFF2-40B4-BE49-F238E27FC236}">
                <a16:creationId xmlns:a16="http://schemas.microsoft.com/office/drawing/2014/main" id="{3D15AD3E-DC96-40AC-9BFE-3E21F2807B7A}"/>
              </a:ext>
            </a:extLst>
          </p:cNvPr>
          <p:cNvSpPr txBox="1"/>
          <p:nvPr/>
        </p:nvSpPr>
        <p:spPr>
          <a:xfrm>
            <a:off x="8671379" y="3758520"/>
            <a:ext cx="3317421" cy="1015663"/>
          </a:xfrm>
          <a:prstGeom prst="rect">
            <a:avLst/>
          </a:prstGeom>
          <a:solidFill>
            <a:schemeClr val="bg1"/>
          </a:solidFill>
          <a:ln w="38100">
            <a:solidFill>
              <a:srgbClr val="0070C0"/>
            </a:solidFill>
          </a:ln>
        </p:spPr>
        <p:txBody>
          <a:bodyPr wrap="square">
            <a:spAutoFit/>
          </a:bodyPr>
          <a:lstStyle>
            <a:defPPr>
              <a:defRPr lang="en-US"/>
            </a:defPPr>
            <a:lvl1pPr>
              <a:defRPr sz="2400" b="1" i="0" u="none" strike="noStrike" baseline="0">
                <a:solidFill>
                  <a:srgbClr val="C00000"/>
                </a:solidFill>
              </a:defRPr>
            </a:lvl1pPr>
          </a:lstStyle>
          <a:p>
            <a:r>
              <a:rPr lang="en-US" sz="2000" dirty="0"/>
              <a:t>price elasticity</a:t>
            </a:r>
            <a:r>
              <a:rPr lang="en-US" sz="2000" dirty="0">
                <a:solidFill>
                  <a:schemeClr val="tx1"/>
                </a:solidFill>
              </a:rPr>
              <a:t>—how responsive demand will be to a change in price.</a:t>
            </a:r>
          </a:p>
        </p:txBody>
      </p:sp>
    </p:spTree>
    <p:extLst>
      <p:ext uri="{BB962C8B-B14F-4D97-AF65-F5344CB8AC3E}">
        <p14:creationId xmlns:p14="http://schemas.microsoft.com/office/powerpoint/2010/main" val="2403969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46A28-8091-4FAF-A6C0-016E5F7DEAE9}"/>
              </a:ext>
            </a:extLst>
          </p:cNvPr>
          <p:cNvSpPr>
            <a:spLocks noGrp="1"/>
          </p:cNvSpPr>
          <p:nvPr>
            <p:ph type="title"/>
          </p:nvPr>
        </p:nvSpPr>
        <p:spPr/>
        <p:txBody>
          <a:bodyPr/>
          <a:lstStyle/>
          <a:p>
            <a:r>
              <a:rPr lang="en-US" sz="2800" i="0" u="none" strike="noStrike" baseline="0" dirty="0"/>
              <a:t>Practical Pricing Decisions</a:t>
            </a:r>
            <a:endParaRPr lang="en-US" sz="2800" dirty="0"/>
          </a:p>
        </p:txBody>
      </p:sp>
      <p:sp>
        <p:nvSpPr>
          <p:cNvPr id="3" name="Content Placeholder 2">
            <a:extLst>
              <a:ext uri="{FF2B5EF4-FFF2-40B4-BE49-F238E27FC236}">
                <a16:creationId xmlns:a16="http://schemas.microsoft.com/office/drawing/2014/main" id="{487194A4-73A2-45FB-8295-5B2496C03241}"/>
              </a:ext>
            </a:extLst>
          </p:cNvPr>
          <p:cNvSpPr>
            <a:spLocks noGrp="1"/>
          </p:cNvSpPr>
          <p:nvPr>
            <p:ph idx="1"/>
          </p:nvPr>
        </p:nvSpPr>
        <p:spPr>
          <a:xfrm>
            <a:off x="149679" y="533400"/>
            <a:ext cx="11872685" cy="5486400"/>
          </a:xfrm>
        </p:spPr>
        <p:txBody>
          <a:bodyPr/>
          <a:lstStyle/>
          <a:p>
            <a:pPr marL="0" indent="0" algn="l">
              <a:buNone/>
            </a:pPr>
            <a:r>
              <a:rPr lang="en-US" sz="3200" b="0" dirty="0"/>
              <a:t>T</a:t>
            </a:r>
            <a:r>
              <a:rPr lang="en-US" sz="3200" b="0" i="0" u="none" strike="noStrike" baseline="0" dirty="0"/>
              <a:t>he classical model is not very useful for decision making. </a:t>
            </a:r>
          </a:p>
          <a:p>
            <a:pPr marL="0" indent="0" algn="l">
              <a:buNone/>
            </a:pPr>
            <a:r>
              <a:rPr lang="en-US" sz="3200" b="0" i="0" u="none" strike="noStrike" baseline="0" dirty="0"/>
              <a:t>In practice, firms tend to base their pricing decisions on one of three key factors — </a:t>
            </a:r>
            <a:r>
              <a:rPr lang="en-US" sz="3200" i="0" u="none" strike="noStrike" baseline="0" dirty="0"/>
              <a:t>cost, demand, or competition </a:t>
            </a:r>
            <a:r>
              <a:rPr lang="en-US" sz="3200" b="0" i="0" u="none" strike="noStrike" baseline="0" dirty="0"/>
              <a:t>— and then rely on models that ignore the other two factors.</a:t>
            </a:r>
            <a:endParaRPr lang="en-US" sz="3200" dirty="0"/>
          </a:p>
        </p:txBody>
      </p:sp>
      <p:sp>
        <p:nvSpPr>
          <p:cNvPr id="5" name="TextBox 4">
            <a:extLst>
              <a:ext uri="{FF2B5EF4-FFF2-40B4-BE49-F238E27FC236}">
                <a16:creationId xmlns:a16="http://schemas.microsoft.com/office/drawing/2014/main" id="{1A224BD3-8166-44A4-AAE2-CBF5A1DF1AAD}"/>
              </a:ext>
            </a:extLst>
          </p:cNvPr>
          <p:cNvSpPr txBox="1"/>
          <p:nvPr/>
        </p:nvSpPr>
        <p:spPr>
          <a:xfrm>
            <a:off x="220436" y="2562404"/>
            <a:ext cx="6096000" cy="3539430"/>
          </a:xfrm>
          <a:prstGeom prst="rect">
            <a:avLst/>
          </a:prstGeom>
          <a:noFill/>
        </p:spPr>
        <p:txBody>
          <a:bodyPr wrap="square">
            <a:spAutoFit/>
          </a:bodyPr>
          <a:lstStyle/>
          <a:p>
            <a:pPr marL="457200" indent="-457200" algn="l" fontAlgn="base">
              <a:buFont typeface="+mj-lt"/>
              <a:buAutoNum type="arabicPeriod"/>
            </a:pPr>
            <a:r>
              <a:rPr lang="en-US" sz="3200" b="1" i="0" dirty="0">
                <a:solidFill>
                  <a:schemeClr val="accent5">
                    <a:lumMod val="50000"/>
                  </a:schemeClr>
                </a:solidFill>
                <a:effectLst/>
                <a:latin typeface="inherit"/>
              </a:rPr>
              <a:t>Competition-Based Pricing</a:t>
            </a:r>
          </a:p>
          <a:p>
            <a:pPr marL="457200" indent="-457200" algn="l" fontAlgn="base">
              <a:buFont typeface="+mj-lt"/>
              <a:buAutoNum type="arabicPeriod"/>
            </a:pPr>
            <a:r>
              <a:rPr lang="en-US" sz="3200" b="1" i="0" dirty="0">
                <a:solidFill>
                  <a:schemeClr val="accent5">
                    <a:lumMod val="50000"/>
                  </a:schemeClr>
                </a:solidFill>
                <a:effectLst/>
                <a:latin typeface="inherit"/>
              </a:rPr>
              <a:t>Cost-Plus Pricing</a:t>
            </a:r>
          </a:p>
          <a:p>
            <a:pPr marL="457200" indent="-457200" algn="l" fontAlgn="base">
              <a:buFont typeface="+mj-lt"/>
              <a:buAutoNum type="arabicPeriod"/>
            </a:pPr>
            <a:r>
              <a:rPr lang="en-US" sz="3200" b="1" i="0" dirty="0">
                <a:solidFill>
                  <a:schemeClr val="accent5">
                    <a:lumMod val="50000"/>
                  </a:schemeClr>
                </a:solidFill>
                <a:effectLst/>
                <a:latin typeface="inherit"/>
              </a:rPr>
              <a:t>Dynamic Pricing </a:t>
            </a:r>
          </a:p>
          <a:p>
            <a:pPr marL="457200" indent="-457200" algn="l" fontAlgn="base">
              <a:buFont typeface="+mj-lt"/>
              <a:buAutoNum type="arabicPeriod"/>
            </a:pPr>
            <a:r>
              <a:rPr lang="en-US" sz="3200" b="1" i="0" dirty="0">
                <a:solidFill>
                  <a:schemeClr val="accent5">
                    <a:lumMod val="50000"/>
                  </a:schemeClr>
                </a:solidFill>
                <a:effectLst/>
                <a:latin typeface="inherit"/>
              </a:rPr>
              <a:t>Freemium Pricing</a:t>
            </a:r>
          </a:p>
          <a:p>
            <a:pPr marL="457200" indent="-457200" algn="l" fontAlgn="base">
              <a:buFont typeface="+mj-lt"/>
              <a:buAutoNum type="arabicPeriod"/>
            </a:pPr>
            <a:r>
              <a:rPr lang="en-US" sz="3200" b="1" i="0" dirty="0">
                <a:solidFill>
                  <a:schemeClr val="accent5">
                    <a:lumMod val="50000"/>
                  </a:schemeClr>
                </a:solidFill>
                <a:effectLst/>
                <a:latin typeface="inherit"/>
              </a:rPr>
              <a:t>High-Low Pricing</a:t>
            </a:r>
          </a:p>
          <a:p>
            <a:pPr marL="457200" indent="-457200" algn="l" fontAlgn="base">
              <a:buFont typeface="+mj-lt"/>
              <a:buAutoNum type="arabicPeriod"/>
            </a:pPr>
            <a:r>
              <a:rPr lang="en-US" sz="3200" b="1" i="0" dirty="0">
                <a:solidFill>
                  <a:schemeClr val="accent5">
                    <a:lumMod val="50000"/>
                  </a:schemeClr>
                </a:solidFill>
                <a:effectLst/>
                <a:latin typeface="inherit"/>
              </a:rPr>
              <a:t>Hourly Pricing</a:t>
            </a:r>
          </a:p>
          <a:p>
            <a:pPr marL="457200" indent="-457200" algn="l" fontAlgn="base">
              <a:buFont typeface="+mj-lt"/>
              <a:buAutoNum type="arabicPeriod"/>
            </a:pPr>
            <a:r>
              <a:rPr lang="en-US" sz="3200" b="1" i="0" dirty="0">
                <a:solidFill>
                  <a:schemeClr val="accent5">
                    <a:lumMod val="50000"/>
                  </a:schemeClr>
                </a:solidFill>
                <a:effectLst/>
                <a:latin typeface="inherit"/>
              </a:rPr>
              <a:t>Skimming Pricing</a:t>
            </a:r>
          </a:p>
        </p:txBody>
      </p:sp>
      <p:sp>
        <p:nvSpPr>
          <p:cNvPr id="7" name="TextBox 6">
            <a:extLst>
              <a:ext uri="{FF2B5EF4-FFF2-40B4-BE49-F238E27FC236}">
                <a16:creationId xmlns:a16="http://schemas.microsoft.com/office/drawing/2014/main" id="{4FDAF0D9-05EE-4C4A-9CF3-9586504EF27D}"/>
              </a:ext>
            </a:extLst>
          </p:cNvPr>
          <p:cNvSpPr txBox="1"/>
          <p:nvPr/>
        </p:nvSpPr>
        <p:spPr>
          <a:xfrm>
            <a:off x="6076043" y="2562404"/>
            <a:ext cx="6096000" cy="3539430"/>
          </a:xfrm>
          <a:prstGeom prst="rect">
            <a:avLst/>
          </a:prstGeom>
          <a:noFill/>
        </p:spPr>
        <p:txBody>
          <a:bodyPr wrap="square">
            <a:spAutoFit/>
          </a:bodyPr>
          <a:lstStyle>
            <a:defPPr>
              <a:defRPr lang="en-US"/>
            </a:defPPr>
            <a:lvl1pPr fontAlgn="base">
              <a:buFont typeface="+mj-lt"/>
              <a:buAutoNum type="arabicPeriod"/>
              <a:defRPr sz="3200" b="1" i="0">
                <a:solidFill>
                  <a:schemeClr val="accent5">
                    <a:lumMod val="50000"/>
                  </a:schemeClr>
                </a:solidFill>
                <a:effectLst/>
                <a:latin typeface="inherit"/>
              </a:defRPr>
            </a:lvl1pPr>
          </a:lstStyle>
          <a:p>
            <a:pPr marL="685800" indent="-685800">
              <a:buFont typeface="+mj-lt"/>
              <a:buAutoNum type="arabicPeriod" startAt="8"/>
            </a:pPr>
            <a:r>
              <a:rPr lang="en-US" dirty="0"/>
              <a:t>Penetration Pricing</a:t>
            </a:r>
          </a:p>
          <a:p>
            <a:pPr marL="685800" indent="-685800">
              <a:buAutoNum type="arabicPeriod" startAt="8"/>
            </a:pPr>
            <a:r>
              <a:rPr lang="en-US" dirty="0"/>
              <a:t>Premium Pricing (Freemium)</a:t>
            </a:r>
          </a:p>
          <a:p>
            <a:pPr marL="685800" indent="-685800">
              <a:buAutoNum type="arabicPeriod" startAt="8"/>
            </a:pPr>
            <a:r>
              <a:rPr lang="en-US" dirty="0"/>
              <a:t>Project-Based Pricing</a:t>
            </a:r>
          </a:p>
          <a:p>
            <a:pPr marL="685800" indent="-685800">
              <a:buAutoNum type="arabicPeriod" startAt="8"/>
            </a:pPr>
            <a:r>
              <a:rPr lang="en-US" dirty="0"/>
              <a:t>Value-Based Pricing</a:t>
            </a:r>
          </a:p>
          <a:p>
            <a:pPr marL="685800" indent="-685800">
              <a:buAutoNum type="arabicPeriod" startAt="8"/>
            </a:pPr>
            <a:r>
              <a:rPr lang="en-US" dirty="0"/>
              <a:t>Bundle Pricing</a:t>
            </a:r>
          </a:p>
          <a:p>
            <a:pPr marL="685800" indent="-685800">
              <a:buAutoNum type="arabicPeriod" startAt="8"/>
            </a:pPr>
            <a:r>
              <a:rPr lang="en-US" dirty="0"/>
              <a:t>Psychological Pricing</a:t>
            </a:r>
          </a:p>
          <a:p>
            <a:pPr marL="685800" indent="-685800">
              <a:buAutoNum type="arabicPeriod" startAt="8"/>
            </a:pPr>
            <a:r>
              <a:rPr lang="en-US" dirty="0"/>
              <a:t>Geographic Pricing</a:t>
            </a:r>
          </a:p>
        </p:txBody>
      </p:sp>
      <p:sp>
        <p:nvSpPr>
          <p:cNvPr id="9" name="TextBox 8">
            <a:extLst>
              <a:ext uri="{FF2B5EF4-FFF2-40B4-BE49-F238E27FC236}">
                <a16:creationId xmlns:a16="http://schemas.microsoft.com/office/drawing/2014/main" id="{AF021FCA-47CC-4A7A-8E99-4AE4E3F1640D}"/>
              </a:ext>
            </a:extLst>
          </p:cNvPr>
          <p:cNvSpPr txBox="1"/>
          <p:nvPr/>
        </p:nvSpPr>
        <p:spPr>
          <a:xfrm>
            <a:off x="2178050" y="6488668"/>
            <a:ext cx="6096000" cy="369332"/>
          </a:xfrm>
          <a:prstGeom prst="rect">
            <a:avLst/>
          </a:prstGeom>
          <a:noFill/>
        </p:spPr>
        <p:txBody>
          <a:bodyPr wrap="square">
            <a:spAutoFit/>
          </a:bodyPr>
          <a:lstStyle/>
          <a:p>
            <a:r>
              <a:rPr lang="en-US" dirty="0">
                <a:solidFill>
                  <a:srgbClr val="FC0128"/>
                </a:solidFill>
                <a:hlinkClick r:id="rId3">
                  <a:extLst>
                    <a:ext uri="{A12FA001-AC4F-418D-AE19-62706E023703}">
                      <ahyp:hlinkClr xmlns:ahyp="http://schemas.microsoft.com/office/drawing/2018/hyperlinkcolor" val="tx"/>
                    </a:ext>
                  </a:extLst>
                </a:hlinkClick>
              </a:rPr>
              <a:t>https://blog.hubspot.com/sales/</a:t>
            </a:r>
            <a:r>
              <a:rPr lang="en-US" dirty="0">
                <a:solidFill>
                  <a:schemeClr val="accent5">
                    <a:lumMod val="50000"/>
                  </a:schemeClr>
                </a:solidFill>
                <a:hlinkClick r:id="rId3">
                  <a:extLst>
                    <a:ext uri="{A12FA001-AC4F-418D-AE19-62706E023703}">
                      <ahyp:hlinkClr xmlns:ahyp="http://schemas.microsoft.com/office/drawing/2018/hyperlinkcolor" val="tx"/>
                    </a:ext>
                  </a:extLst>
                </a:hlinkClick>
              </a:rPr>
              <a:t>pricing-strategy</a:t>
            </a:r>
            <a:r>
              <a:rPr lang="en-US" dirty="0">
                <a:solidFill>
                  <a:schemeClr val="accent5">
                    <a:lumMod val="50000"/>
                  </a:schemeClr>
                </a:solidFill>
              </a:rPr>
              <a:t> </a:t>
            </a:r>
          </a:p>
        </p:txBody>
      </p:sp>
      <p:sp>
        <p:nvSpPr>
          <p:cNvPr id="8" name="TextBox 7">
            <a:extLst>
              <a:ext uri="{FF2B5EF4-FFF2-40B4-BE49-F238E27FC236}">
                <a16:creationId xmlns:a16="http://schemas.microsoft.com/office/drawing/2014/main" id="{0E5939B2-73D2-4845-BB89-50B329377898}"/>
              </a:ext>
            </a:extLst>
          </p:cNvPr>
          <p:cNvSpPr txBox="1"/>
          <p:nvPr/>
        </p:nvSpPr>
        <p:spPr>
          <a:xfrm>
            <a:off x="3635376" y="6101834"/>
            <a:ext cx="6099174" cy="369332"/>
          </a:xfrm>
          <a:prstGeom prst="rect">
            <a:avLst/>
          </a:prstGeom>
          <a:noFill/>
        </p:spPr>
        <p:txBody>
          <a:bodyPr wrap="square">
            <a:spAutoFit/>
          </a:bodyPr>
          <a:lstStyle/>
          <a:p>
            <a:pPr algn="l" fontAlgn="base"/>
            <a:r>
              <a:rPr lang="en-US" sz="1800" b="1" i="0" dirty="0">
                <a:solidFill>
                  <a:schemeClr val="accent5">
                    <a:lumMod val="50000"/>
                  </a:schemeClr>
                </a:solidFill>
                <a:effectLst/>
                <a:latin typeface="inherit"/>
              </a:rPr>
              <a:t>Dynamic Pricing</a:t>
            </a:r>
            <a:r>
              <a:rPr lang="en-US" sz="1800" b="1" i="0" dirty="0">
                <a:solidFill>
                  <a:schemeClr val="accent5">
                    <a:lumMod val="50000"/>
                  </a:schemeClr>
                </a:solidFill>
                <a:effectLst/>
                <a:latin typeface="inherit"/>
                <a:sym typeface="Wingdings" panose="05000000000000000000" pitchFamily="2" charset="2"/>
              </a:rPr>
              <a:t> Revenue Management Systems (RMS) </a:t>
            </a:r>
            <a:r>
              <a:rPr lang="en-US" sz="1800" b="1" i="0" dirty="0">
                <a:solidFill>
                  <a:schemeClr val="accent5">
                    <a:lumMod val="50000"/>
                  </a:schemeClr>
                </a:solidFill>
                <a:effectLst/>
                <a:latin typeface="inherit"/>
              </a:rPr>
              <a:t> </a:t>
            </a:r>
          </a:p>
        </p:txBody>
      </p:sp>
    </p:spTree>
    <p:extLst>
      <p:ext uri="{BB962C8B-B14F-4D97-AF65-F5344CB8AC3E}">
        <p14:creationId xmlns:p14="http://schemas.microsoft.com/office/powerpoint/2010/main" val="246959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037DD-D30E-4E7E-BB37-4BEA2611E911}"/>
              </a:ext>
            </a:extLst>
          </p:cNvPr>
          <p:cNvSpPr>
            <a:spLocks noGrp="1"/>
          </p:cNvSpPr>
          <p:nvPr>
            <p:ph type="title"/>
          </p:nvPr>
        </p:nvSpPr>
        <p:spPr/>
        <p:txBody>
          <a:bodyPr/>
          <a:lstStyle/>
          <a:p>
            <a:r>
              <a:rPr lang="en-US" dirty="0"/>
              <a:t>Pricing Strategies</a:t>
            </a:r>
          </a:p>
        </p:txBody>
      </p:sp>
      <p:pic>
        <p:nvPicPr>
          <p:cNvPr id="4098" name="Picture 2" descr="Figure 2. Framework for a Customer-Value Based Pricing Model (Adapted from [34])">
            <a:extLst>
              <a:ext uri="{FF2B5EF4-FFF2-40B4-BE49-F238E27FC236}">
                <a16:creationId xmlns:a16="http://schemas.microsoft.com/office/drawing/2014/main" id="{924AE93A-6027-490A-9B96-A8DF6B5D30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044"/>
          <a:stretch/>
        </p:blipFill>
        <p:spPr bwMode="auto">
          <a:xfrm>
            <a:off x="-253405" y="664968"/>
            <a:ext cx="9665626" cy="58237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EDE2DD9-44D3-42C3-BE6A-BD0E9334570D}"/>
              </a:ext>
            </a:extLst>
          </p:cNvPr>
          <p:cNvSpPr txBox="1"/>
          <p:nvPr/>
        </p:nvSpPr>
        <p:spPr>
          <a:xfrm>
            <a:off x="2305174" y="6488668"/>
            <a:ext cx="6096982" cy="369332"/>
          </a:xfrm>
          <a:prstGeom prst="rect">
            <a:avLst/>
          </a:prstGeom>
          <a:noFill/>
        </p:spPr>
        <p:txBody>
          <a:bodyPr wrap="square">
            <a:spAutoFit/>
          </a:bodyPr>
          <a:lstStyle/>
          <a:p>
            <a:r>
              <a:rPr lang="en-US" dirty="0">
                <a:hlinkClick r:id="rId4"/>
              </a:rPr>
              <a:t>https://www.profitwell.com/recur/all/value-based-pricing</a:t>
            </a:r>
            <a:r>
              <a:rPr lang="en-US" dirty="0"/>
              <a:t> </a:t>
            </a:r>
          </a:p>
        </p:txBody>
      </p:sp>
      <p:sp>
        <p:nvSpPr>
          <p:cNvPr id="3" name="TextBox 2">
            <a:extLst>
              <a:ext uri="{FF2B5EF4-FFF2-40B4-BE49-F238E27FC236}">
                <a16:creationId xmlns:a16="http://schemas.microsoft.com/office/drawing/2014/main" id="{BE050582-035E-4DA5-B347-43A9D6255708}"/>
              </a:ext>
            </a:extLst>
          </p:cNvPr>
          <p:cNvSpPr txBox="1"/>
          <p:nvPr/>
        </p:nvSpPr>
        <p:spPr>
          <a:xfrm>
            <a:off x="7945372" y="3217779"/>
            <a:ext cx="4254499" cy="3139321"/>
          </a:xfrm>
          <a:prstGeom prst="rect">
            <a:avLst/>
          </a:prstGeom>
          <a:noFill/>
        </p:spPr>
        <p:txBody>
          <a:bodyPr wrap="square" rtlCol="0">
            <a:spAutoFit/>
          </a:bodyPr>
          <a:lstStyle/>
          <a:p>
            <a:r>
              <a:rPr lang="en-US" sz="2200" b="1" dirty="0"/>
              <a:t>Skim pricing</a:t>
            </a:r>
            <a:r>
              <a:rPr lang="en-US" sz="2200" dirty="0"/>
              <a:t>: charges a high initial price and then gradually lowers the price to attract more price-sensitive customers. </a:t>
            </a:r>
          </a:p>
          <a:p>
            <a:endParaRPr lang="en-US" sz="2200" dirty="0"/>
          </a:p>
          <a:p>
            <a:r>
              <a:rPr lang="en-US" sz="2200" b="1" dirty="0"/>
              <a:t>Penetration pricing</a:t>
            </a:r>
            <a:r>
              <a:rPr lang="en-US" sz="2200" dirty="0"/>
              <a:t>: attract customers to a new product or service by offering a lower price during its initial offering</a:t>
            </a:r>
          </a:p>
        </p:txBody>
      </p:sp>
      <p:sp>
        <p:nvSpPr>
          <p:cNvPr id="4" name="Rectangle: Rounded Corners 3">
            <a:extLst>
              <a:ext uri="{FF2B5EF4-FFF2-40B4-BE49-F238E27FC236}">
                <a16:creationId xmlns:a16="http://schemas.microsoft.com/office/drawing/2014/main" id="{6823CFF9-AA74-4C63-9643-DBE32929948C}"/>
              </a:ext>
            </a:extLst>
          </p:cNvPr>
          <p:cNvSpPr/>
          <p:nvPr/>
        </p:nvSpPr>
        <p:spPr bwMode="auto">
          <a:xfrm>
            <a:off x="3784600" y="4387850"/>
            <a:ext cx="3854450" cy="1136650"/>
          </a:xfrm>
          <a:custGeom>
            <a:avLst/>
            <a:gdLst>
              <a:gd name="connsiteX0" fmla="*/ 0 w 3854450"/>
              <a:gd name="connsiteY0" fmla="*/ 189445 h 1136650"/>
              <a:gd name="connsiteX1" fmla="*/ 189445 w 3854450"/>
              <a:gd name="connsiteY1" fmla="*/ 0 h 1136650"/>
              <a:gd name="connsiteX2" fmla="*/ 838216 w 3854450"/>
              <a:gd name="connsiteY2" fmla="*/ 0 h 1136650"/>
              <a:gd name="connsiteX3" fmla="*/ 1347965 w 3854450"/>
              <a:gd name="connsiteY3" fmla="*/ 0 h 1136650"/>
              <a:gd name="connsiteX4" fmla="*/ 1892469 w 3854450"/>
              <a:gd name="connsiteY4" fmla="*/ 0 h 1136650"/>
              <a:gd name="connsiteX5" fmla="*/ 2541241 w 3854450"/>
              <a:gd name="connsiteY5" fmla="*/ 0 h 1136650"/>
              <a:gd name="connsiteX6" fmla="*/ 3050989 w 3854450"/>
              <a:gd name="connsiteY6" fmla="*/ 0 h 1136650"/>
              <a:gd name="connsiteX7" fmla="*/ 3665005 w 3854450"/>
              <a:gd name="connsiteY7" fmla="*/ 0 h 1136650"/>
              <a:gd name="connsiteX8" fmla="*/ 3854450 w 3854450"/>
              <a:gd name="connsiteY8" fmla="*/ 189445 h 1136650"/>
              <a:gd name="connsiteX9" fmla="*/ 3854450 w 3854450"/>
              <a:gd name="connsiteY9" fmla="*/ 545592 h 1136650"/>
              <a:gd name="connsiteX10" fmla="*/ 3854450 w 3854450"/>
              <a:gd name="connsiteY10" fmla="*/ 947205 h 1136650"/>
              <a:gd name="connsiteX11" fmla="*/ 3665005 w 3854450"/>
              <a:gd name="connsiteY11" fmla="*/ 1136650 h 1136650"/>
              <a:gd name="connsiteX12" fmla="*/ 3050989 w 3854450"/>
              <a:gd name="connsiteY12" fmla="*/ 1136650 h 1136650"/>
              <a:gd name="connsiteX13" fmla="*/ 2506485 w 3854450"/>
              <a:gd name="connsiteY13" fmla="*/ 1136650 h 1136650"/>
              <a:gd name="connsiteX14" fmla="*/ 1996736 w 3854450"/>
              <a:gd name="connsiteY14" fmla="*/ 1136650 h 1136650"/>
              <a:gd name="connsiteX15" fmla="*/ 1382721 w 3854450"/>
              <a:gd name="connsiteY15" fmla="*/ 1136650 h 1136650"/>
              <a:gd name="connsiteX16" fmla="*/ 768705 w 3854450"/>
              <a:gd name="connsiteY16" fmla="*/ 1136650 h 1136650"/>
              <a:gd name="connsiteX17" fmla="*/ 189445 w 3854450"/>
              <a:gd name="connsiteY17" fmla="*/ 1136650 h 1136650"/>
              <a:gd name="connsiteX18" fmla="*/ 0 w 3854450"/>
              <a:gd name="connsiteY18" fmla="*/ 947205 h 1136650"/>
              <a:gd name="connsiteX19" fmla="*/ 0 w 3854450"/>
              <a:gd name="connsiteY19" fmla="*/ 575903 h 1136650"/>
              <a:gd name="connsiteX20" fmla="*/ 0 w 3854450"/>
              <a:gd name="connsiteY20" fmla="*/ 189445 h 113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854450" h="1136650" extrusionOk="0">
                <a:moveTo>
                  <a:pt x="0" y="189445"/>
                </a:moveTo>
                <a:cubicBezTo>
                  <a:pt x="1750" y="86539"/>
                  <a:pt x="71535" y="-6733"/>
                  <a:pt x="189445" y="0"/>
                </a:cubicBezTo>
                <a:cubicBezTo>
                  <a:pt x="464000" y="-49227"/>
                  <a:pt x="685516" y="13498"/>
                  <a:pt x="838216" y="0"/>
                </a:cubicBezTo>
                <a:cubicBezTo>
                  <a:pt x="990916" y="-13498"/>
                  <a:pt x="1143025" y="49219"/>
                  <a:pt x="1347965" y="0"/>
                </a:cubicBezTo>
                <a:cubicBezTo>
                  <a:pt x="1552905" y="-49219"/>
                  <a:pt x="1704277" y="11605"/>
                  <a:pt x="1892469" y="0"/>
                </a:cubicBezTo>
                <a:cubicBezTo>
                  <a:pt x="2080661" y="-11605"/>
                  <a:pt x="2313696" y="26851"/>
                  <a:pt x="2541241" y="0"/>
                </a:cubicBezTo>
                <a:cubicBezTo>
                  <a:pt x="2768786" y="-26851"/>
                  <a:pt x="2885802" y="48445"/>
                  <a:pt x="3050989" y="0"/>
                </a:cubicBezTo>
                <a:cubicBezTo>
                  <a:pt x="3216176" y="-48445"/>
                  <a:pt x="3524254" y="36752"/>
                  <a:pt x="3665005" y="0"/>
                </a:cubicBezTo>
                <a:cubicBezTo>
                  <a:pt x="3754166" y="-13584"/>
                  <a:pt x="3851872" y="83105"/>
                  <a:pt x="3854450" y="189445"/>
                </a:cubicBezTo>
                <a:cubicBezTo>
                  <a:pt x="3889446" y="283837"/>
                  <a:pt x="3812717" y="471613"/>
                  <a:pt x="3854450" y="545592"/>
                </a:cubicBezTo>
                <a:cubicBezTo>
                  <a:pt x="3896183" y="619571"/>
                  <a:pt x="3814905" y="783023"/>
                  <a:pt x="3854450" y="947205"/>
                </a:cubicBezTo>
                <a:cubicBezTo>
                  <a:pt x="3859979" y="1073680"/>
                  <a:pt x="3773207" y="1139321"/>
                  <a:pt x="3665005" y="1136650"/>
                </a:cubicBezTo>
                <a:cubicBezTo>
                  <a:pt x="3417064" y="1200985"/>
                  <a:pt x="3342010" y="1070332"/>
                  <a:pt x="3050989" y="1136650"/>
                </a:cubicBezTo>
                <a:cubicBezTo>
                  <a:pt x="2759968" y="1202968"/>
                  <a:pt x="2713992" y="1108288"/>
                  <a:pt x="2506485" y="1136650"/>
                </a:cubicBezTo>
                <a:cubicBezTo>
                  <a:pt x="2298978" y="1165012"/>
                  <a:pt x="2123039" y="1125827"/>
                  <a:pt x="1996736" y="1136650"/>
                </a:cubicBezTo>
                <a:cubicBezTo>
                  <a:pt x="1870433" y="1147473"/>
                  <a:pt x="1631463" y="1098570"/>
                  <a:pt x="1382721" y="1136650"/>
                </a:cubicBezTo>
                <a:cubicBezTo>
                  <a:pt x="1133979" y="1174730"/>
                  <a:pt x="1074228" y="1069434"/>
                  <a:pt x="768705" y="1136650"/>
                </a:cubicBezTo>
                <a:cubicBezTo>
                  <a:pt x="463182" y="1203866"/>
                  <a:pt x="324254" y="1091548"/>
                  <a:pt x="189445" y="1136650"/>
                </a:cubicBezTo>
                <a:cubicBezTo>
                  <a:pt x="88649" y="1136393"/>
                  <a:pt x="-1654" y="1050335"/>
                  <a:pt x="0" y="947205"/>
                </a:cubicBezTo>
                <a:cubicBezTo>
                  <a:pt x="-18245" y="803482"/>
                  <a:pt x="20879" y="668305"/>
                  <a:pt x="0" y="575903"/>
                </a:cubicBezTo>
                <a:cubicBezTo>
                  <a:pt x="-20879" y="483501"/>
                  <a:pt x="34326" y="346426"/>
                  <a:pt x="0" y="189445"/>
                </a:cubicBezTo>
                <a:close/>
              </a:path>
            </a:pathLst>
          </a:custGeom>
          <a:noFill/>
          <a:ln w="12700" cap="flat" cmpd="sng" algn="ctr">
            <a:solidFill>
              <a:schemeClr val="tx1"/>
            </a:solidFill>
            <a:prstDash val="dash"/>
            <a:round/>
            <a:headEnd type="none" w="sm" len="sm"/>
            <a:tailEnd type="none" w="sm" len="sm"/>
            <a:extLst>
              <a:ext uri="{C807C97D-BFC1-408E-A445-0C87EB9F89A2}">
                <ask:lineSketchStyleProps xmlns:ask="http://schemas.microsoft.com/office/drawing/2018/sketchyshapes" sd="1356755274">
                  <a:prstGeom prst="roundRect">
                    <a:avLst/>
                  </a:prstGeom>
                  <ask:type>
                    <ask:lineSketchScribble/>
                  </ask:type>
                </ask:lineSketchStyleProps>
              </a:ext>
            </a:extLst>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5" name="Left Brace 4">
            <a:extLst>
              <a:ext uri="{FF2B5EF4-FFF2-40B4-BE49-F238E27FC236}">
                <a16:creationId xmlns:a16="http://schemas.microsoft.com/office/drawing/2014/main" id="{223F7F19-B79B-43DF-97BF-ACD236D5B5F5}"/>
              </a:ext>
            </a:extLst>
          </p:cNvPr>
          <p:cNvSpPr/>
          <p:nvPr/>
        </p:nvSpPr>
        <p:spPr bwMode="auto">
          <a:xfrm>
            <a:off x="7639050" y="3217779"/>
            <a:ext cx="401572" cy="3208421"/>
          </a:xfrm>
          <a:prstGeom prst="leftBrace">
            <a:avLst>
              <a:gd name="adj1" fmla="val 51028"/>
              <a:gd name="adj2" fmla="val 50000"/>
            </a:avLst>
          </a:prstGeom>
          <a:noFill/>
          <a:ln w="28575"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23623B0C-E220-4860-B2E4-C156823257CC}"/>
                  </a:ext>
                </a:extLst>
              </p14:cNvPr>
              <p14:cNvContentPartPr/>
              <p14:nvPr/>
            </p14:nvContentPartPr>
            <p14:xfrm>
              <a:off x="2355610" y="1857850"/>
              <a:ext cx="995040" cy="764640"/>
            </p14:xfrm>
          </p:contentPart>
        </mc:Choice>
        <mc:Fallback xmlns="">
          <p:pic>
            <p:nvPicPr>
              <p:cNvPr id="7" name="Ink 6">
                <a:extLst>
                  <a:ext uri="{FF2B5EF4-FFF2-40B4-BE49-F238E27FC236}">
                    <a16:creationId xmlns:a16="http://schemas.microsoft.com/office/drawing/2014/main" id="{23623B0C-E220-4860-B2E4-C156823257CC}"/>
                  </a:ext>
                </a:extLst>
              </p:cNvPr>
              <p:cNvPicPr/>
              <p:nvPr/>
            </p:nvPicPr>
            <p:blipFill>
              <a:blip r:embed="rId6"/>
              <a:stretch>
                <a:fillRect/>
              </a:stretch>
            </p:blipFill>
            <p:spPr>
              <a:xfrm>
                <a:off x="2265610" y="1678210"/>
                <a:ext cx="1174680" cy="11242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77CDCD00-9486-4574-A89F-2BEC8868B591}"/>
                  </a:ext>
                </a:extLst>
              </p14:cNvPr>
              <p14:cNvContentPartPr/>
              <p14:nvPr/>
            </p14:nvContentPartPr>
            <p14:xfrm>
              <a:off x="2793730" y="2125330"/>
              <a:ext cx="1135080" cy="916200"/>
            </p14:xfrm>
          </p:contentPart>
        </mc:Choice>
        <mc:Fallback xmlns="">
          <p:pic>
            <p:nvPicPr>
              <p:cNvPr id="8" name="Ink 7">
                <a:extLst>
                  <a:ext uri="{FF2B5EF4-FFF2-40B4-BE49-F238E27FC236}">
                    <a16:creationId xmlns:a16="http://schemas.microsoft.com/office/drawing/2014/main" id="{77CDCD00-9486-4574-A89F-2BEC8868B591}"/>
                  </a:ext>
                </a:extLst>
              </p:cNvPr>
              <p:cNvPicPr/>
              <p:nvPr/>
            </p:nvPicPr>
            <p:blipFill>
              <a:blip r:embed="rId8"/>
              <a:stretch>
                <a:fillRect/>
              </a:stretch>
            </p:blipFill>
            <p:spPr>
              <a:xfrm>
                <a:off x="2704090" y="1945690"/>
                <a:ext cx="1314720" cy="1275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4F992557-16A8-4AD9-B5C5-CD0A43500079}"/>
                  </a:ext>
                </a:extLst>
              </p14:cNvPr>
              <p14:cNvContentPartPr/>
              <p14:nvPr/>
            </p14:nvContentPartPr>
            <p14:xfrm>
              <a:off x="2190370" y="4526890"/>
              <a:ext cx="937080" cy="25920"/>
            </p14:xfrm>
          </p:contentPart>
        </mc:Choice>
        <mc:Fallback xmlns="">
          <p:pic>
            <p:nvPicPr>
              <p:cNvPr id="9" name="Ink 8">
                <a:extLst>
                  <a:ext uri="{FF2B5EF4-FFF2-40B4-BE49-F238E27FC236}">
                    <a16:creationId xmlns:a16="http://schemas.microsoft.com/office/drawing/2014/main" id="{4F992557-16A8-4AD9-B5C5-CD0A43500079}"/>
                  </a:ext>
                </a:extLst>
              </p:cNvPr>
              <p:cNvPicPr/>
              <p:nvPr/>
            </p:nvPicPr>
            <p:blipFill>
              <a:blip r:embed="rId10"/>
              <a:stretch>
                <a:fillRect/>
              </a:stretch>
            </p:blipFill>
            <p:spPr>
              <a:xfrm>
                <a:off x="2100730" y="4347250"/>
                <a:ext cx="1116720" cy="3855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a:extLst>
                  <a:ext uri="{FF2B5EF4-FFF2-40B4-BE49-F238E27FC236}">
                    <a16:creationId xmlns:a16="http://schemas.microsoft.com/office/drawing/2014/main" id="{70B6B9D8-166E-46E8-9C99-B308431BB161}"/>
                  </a:ext>
                </a:extLst>
              </p14:cNvPr>
              <p14:cNvContentPartPr/>
              <p14:nvPr/>
            </p14:nvContentPartPr>
            <p14:xfrm>
              <a:off x="1739650" y="5759170"/>
              <a:ext cx="1387800" cy="360"/>
            </p14:xfrm>
          </p:contentPart>
        </mc:Choice>
        <mc:Fallback xmlns="">
          <p:pic>
            <p:nvPicPr>
              <p:cNvPr id="10" name="Ink 9">
                <a:extLst>
                  <a:ext uri="{FF2B5EF4-FFF2-40B4-BE49-F238E27FC236}">
                    <a16:creationId xmlns:a16="http://schemas.microsoft.com/office/drawing/2014/main" id="{70B6B9D8-166E-46E8-9C99-B308431BB161}"/>
                  </a:ext>
                </a:extLst>
              </p:cNvPr>
              <p:cNvPicPr/>
              <p:nvPr/>
            </p:nvPicPr>
            <p:blipFill>
              <a:blip r:embed="rId12"/>
              <a:stretch>
                <a:fillRect/>
              </a:stretch>
            </p:blipFill>
            <p:spPr>
              <a:xfrm>
                <a:off x="1650010" y="5579170"/>
                <a:ext cx="1567440" cy="360000"/>
              </a:xfrm>
              <a:prstGeom prst="rect">
                <a:avLst/>
              </a:prstGeom>
            </p:spPr>
          </p:pic>
        </mc:Fallback>
      </mc:AlternateContent>
    </p:spTree>
    <p:extLst>
      <p:ext uri="{BB962C8B-B14F-4D97-AF65-F5344CB8AC3E}">
        <p14:creationId xmlns:p14="http://schemas.microsoft.com/office/powerpoint/2010/main" val="2780134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675C4-96DB-46FF-9550-37C320FD1062}"/>
              </a:ext>
            </a:extLst>
          </p:cNvPr>
          <p:cNvSpPr>
            <a:spLocks noGrp="1"/>
          </p:cNvSpPr>
          <p:nvPr>
            <p:ph type="title"/>
          </p:nvPr>
        </p:nvSpPr>
        <p:spPr/>
        <p:txBody>
          <a:bodyPr/>
          <a:lstStyle/>
          <a:p>
            <a:r>
              <a:rPr lang="en-US" dirty="0"/>
              <a:t>Pricing Strategies</a:t>
            </a:r>
          </a:p>
        </p:txBody>
      </p:sp>
      <p:sp>
        <p:nvSpPr>
          <p:cNvPr id="3" name="Content Placeholder 2">
            <a:extLst>
              <a:ext uri="{FF2B5EF4-FFF2-40B4-BE49-F238E27FC236}">
                <a16:creationId xmlns:a16="http://schemas.microsoft.com/office/drawing/2014/main" id="{99C12332-B40E-4E16-AFBA-EE9C6EA7CFA3}"/>
              </a:ext>
            </a:extLst>
          </p:cNvPr>
          <p:cNvSpPr>
            <a:spLocks noGrp="1"/>
          </p:cNvSpPr>
          <p:nvPr>
            <p:ph idx="1"/>
          </p:nvPr>
        </p:nvSpPr>
        <p:spPr>
          <a:xfrm>
            <a:off x="63578" y="590433"/>
            <a:ext cx="11988800" cy="5486400"/>
          </a:xfrm>
        </p:spPr>
        <p:txBody>
          <a:bodyPr/>
          <a:lstStyle/>
          <a:p>
            <a:r>
              <a:rPr lang="en-US" sz="3000" dirty="0"/>
              <a:t>Cost-oriented pricing</a:t>
            </a:r>
            <a:r>
              <a:rPr lang="en-US" sz="3000" b="0" dirty="0"/>
              <a:t>: Markup and cost-plus pricing </a:t>
            </a:r>
            <a:r>
              <a:rPr lang="en-US" sz="3000" b="0" dirty="0">
                <a:sym typeface="Wingdings" panose="05000000000000000000" pitchFamily="2" charset="2"/>
              </a:rPr>
              <a:t>(e.g., Costco)</a:t>
            </a:r>
          </a:p>
          <a:p>
            <a:r>
              <a:rPr lang="en-US" sz="3000" dirty="0">
                <a:sym typeface="Wingdings" panose="05000000000000000000" pitchFamily="2" charset="2"/>
              </a:rPr>
              <a:t>Demand-oriented pricing</a:t>
            </a:r>
            <a:r>
              <a:rPr lang="en-US" sz="3000" b="0" dirty="0">
                <a:sym typeface="Wingdings" panose="05000000000000000000" pitchFamily="2" charset="2"/>
              </a:rPr>
              <a:t>: Charge a higher price when demand is strong and a lower price when demand is weak, even if production costs remain the same.</a:t>
            </a:r>
          </a:p>
        </p:txBody>
      </p:sp>
      <p:pic>
        <p:nvPicPr>
          <p:cNvPr id="5" name="Picture 4">
            <a:extLst>
              <a:ext uri="{FF2B5EF4-FFF2-40B4-BE49-F238E27FC236}">
                <a16:creationId xmlns:a16="http://schemas.microsoft.com/office/drawing/2014/main" id="{3B92399E-4A86-4DA7-B543-00E8863A60EE}"/>
              </a:ext>
            </a:extLst>
          </p:cNvPr>
          <p:cNvPicPr>
            <a:picLocks noChangeAspect="1"/>
          </p:cNvPicPr>
          <p:nvPr/>
        </p:nvPicPr>
        <p:blipFill>
          <a:blip r:embed="rId2"/>
          <a:stretch>
            <a:fillRect/>
          </a:stretch>
        </p:blipFill>
        <p:spPr>
          <a:xfrm>
            <a:off x="841472" y="2612700"/>
            <a:ext cx="10024741" cy="3356874"/>
          </a:xfrm>
          <a:prstGeom prst="rect">
            <a:avLst/>
          </a:prstGeom>
        </p:spPr>
      </p:pic>
      <p:sp>
        <p:nvSpPr>
          <p:cNvPr id="6" name="TextBox 5">
            <a:extLst>
              <a:ext uri="{FF2B5EF4-FFF2-40B4-BE49-F238E27FC236}">
                <a16:creationId xmlns:a16="http://schemas.microsoft.com/office/drawing/2014/main" id="{1468C5D6-882C-465B-BD1C-A0B8ABDB755C}"/>
              </a:ext>
            </a:extLst>
          </p:cNvPr>
          <p:cNvSpPr txBox="1"/>
          <p:nvPr/>
        </p:nvSpPr>
        <p:spPr>
          <a:xfrm>
            <a:off x="1231015" y="6193776"/>
            <a:ext cx="6097190" cy="369332"/>
          </a:xfrm>
          <a:prstGeom prst="rect">
            <a:avLst/>
          </a:prstGeom>
          <a:noFill/>
        </p:spPr>
        <p:txBody>
          <a:bodyPr wrap="square">
            <a:spAutoFit/>
          </a:bodyPr>
          <a:lstStyle/>
          <a:p>
            <a:pPr algn="l"/>
            <a:r>
              <a:rPr lang="en-US" sz="1800" b="0" i="1" dirty="0">
                <a:solidFill>
                  <a:srgbClr val="000000"/>
                </a:solidFill>
                <a:effectLst/>
                <a:latin typeface="Stolzl Book"/>
              </a:rPr>
              <a:t>Principles of Marketing</a:t>
            </a:r>
            <a:r>
              <a:rPr lang="en-US" sz="1800" b="0" i="0" dirty="0">
                <a:solidFill>
                  <a:srgbClr val="000000"/>
                </a:solidFill>
                <a:effectLst/>
                <a:latin typeface="Stolzl Book"/>
              </a:rPr>
              <a:t>, Philip Kotler, Gary Armstrong, 2020. </a:t>
            </a:r>
          </a:p>
        </p:txBody>
      </p:sp>
    </p:spTree>
    <p:extLst>
      <p:ext uri="{BB962C8B-B14F-4D97-AF65-F5344CB8AC3E}">
        <p14:creationId xmlns:p14="http://schemas.microsoft.com/office/powerpoint/2010/main" val="838685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B8EF8-CCDC-48F1-9E21-87B31DB133AD}"/>
              </a:ext>
            </a:extLst>
          </p:cNvPr>
          <p:cNvSpPr>
            <a:spLocks noGrp="1"/>
          </p:cNvSpPr>
          <p:nvPr>
            <p:ph type="title"/>
          </p:nvPr>
        </p:nvSpPr>
        <p:spPr/>
        <p:txBody>
          <a:bodyPr/>
          <a:lstStyle/>
          <a:p>
            <a:r>
              <a:rPr lang="en-US" dirty="0"/>
              <a:t>A Customer-Value Oriented Approach to Pricing</a:t>
            </a:r>
          </a:p>
        </p:txBody>
      </p:sp>
      <p:pic>
        <p:nvPicPr>
          <p:cNvPr id="8" name="Picture 7">
            <a:extLst>
              <a:ext uri="{FF2B5EF4-FFF2-40B4-BE49-F238E27FC236}">
                <a16:creationId xmlns:a16="http://schemas.microsoft.com/office/drawing/2014/main" id="{68309D55-B18C-42A0-AF44-EC745C48ECB5}"/>
              </a:ext>
            </a:extLst>
          </p:cNvPr>
          <p:cNvPicPr>
            <a:picLocks noChangeAspect="1"/>
          </p:cNvPicPr>
          <p:nvPr/>
        </p:nvPicPr>
        <p:blipFill>
          <a:blip r:embed="rId2"/>
          <a:stretch>
            <a:fillRect/>
          </a:stretch>
        </p:blipFill>
        <p:spPr>
          <a:xfrm>
            <a:off x="664418" y="949877"/>
            <a:ext cx="10659963" cy="4077269"/>
          </a:xfrm>
          <a:prstGeom prst="rect">
            <a:avLst/>
          </a:prstGeom>
        </p:spPr>
      </p:pic>
      <p:sp>
        <p:nvSpPr>
          <p:cNvPr id="10" name="TextBox 9">
            <a:extLst>
              <a:ext uri="{FF2B5EF4-FFF2-40B4-BE49-F238E27FC236}">
                <a16:creationId xmlns:a16="http://schemas.microsoft.com/office/drawing/2014/main" id="{F62CF6F4-8708-48FE-A735-833C53706FAF}"/>
              </a:ext>
            </a:extLst>
          </p:cNvPr>
          <p:cNvSpPr txBox="1"/>
          <p:nvPr/>
        </p:nvSpPr>
        <p:spPr>
          <a:xfrm>
            <a:off x="1001013" y="5761820"/>
            <a:ext cx="6097190" cy="369332"/>
          </a:xfrm>
          <a:prstGeom prst="rect">
            <a:avLst/>
          </a:prstGeom>
          <a:noFill/>
        </p:spPr>
        <p:txBody>
          <a:bodyPr wrap="square">
            <a:spAutoFit/>
          </a:bodyPr>
          <a:lstStyle/>
          <a:p>
            <a:pPr algn="l"/>
            <a:r>
              <a:rPr lang="en-US" sz="1800" b="0" i="1" dirty="0">
                <a:solidFill>
                  <a:srgbClr val="000000"/>
                </a:solidFill>
                <a:effectLst/>
                <a:latin typeface="Stolzl Book"/>
              </a:rPr>
              <a:t>Principles of Marketing</a:t>
            </a:r>
            <a:r>
              <a:rPr lang="en-US" sz="1800" b="0" i="0" dirty="0">
                <a:solidFill>
                  <a:srgbClr val="000000"/>
                </a:solidFill>
                <a:effectLst/>
                <a:latin typeface="Stolzl Book"/>
              </a:rPr>
              <a:t>, Philip Kotler, Gary Armstrong, 2020. </a:t>
            </a:r>
          </a:p>
        </p:txBody>
      </p:sp>
    </p:spTree>
    <p:extLst>
      <p:ext uri="{BB962C8B-B14F-4D97-AF65-F5344CB8AC3E}">
        <p14:creationId xmlns:p14="http://schemas.microsoft.com/office/powerpoint/2010/main" val="1792340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B8EF8-CCDC-48F1-9E21-87B31DB133AD}"/>
              </a:ext>
            </a:extLst>
          </p:cNvPr>
          <p:cNvSpPr>
            <a:spLocks noGrp="1"/>
          </p:cNvSpPr>
          <p:nvPr>
            <p:ph type="title"/>
          </p:nvPr>
        </p:nvSpPr>
        <p:spPr/>
        <p:txBody>
          <a:bodyPr/>
          <a:lstStyle/>
          <a:p>
            <a:r>
              <a:rPr lang="en-US" dirty="0"/>
              <a:t>A Customer-Value Oriented Approach to Pricing</a:t>
            </a:r>
          </a:p>
        </p:txBody>
      </p:sp>
      <p:sp>
        <p:nvSpPr>
          <p:cNvPr id="3" name="Content Placeholder 2">
            <a:extLst>
              <a:ext uri="{FF2B5EF4-FFF2-40B4-BE49-F238E27FC236}">
                <a16:creationId xmlns:a16="http://schemas.microsoft.com/office/drawing/2014/main" id="{2222500F-2BB3-469A-8A13-3A7F9C7570F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8998F9B-1C82-4043-9D53-7FF4C7960FD8}"/>
              </a:ext>
            </a:extLst>
          </p:cNvPr>
          <p:cNvPicPr>
            <a:picLocks noChangeAspect="1"/>
          </p:cNvPicPr>
          <p:nvPr/>
        </p:nvPicPr>
        <p:blipFill>
          <a:blip r:embed="rId2"/>
          <a:stretch>
            <a:fillRect/>
          </a:stretch>
        </p:blipFill>
        <p:spPr>
          <a:xfrm>
            <a:off x="523097" y="885470"/>
            <a:ext cx="11145805" cy="5087060"/>
          </a:xfrm>
          <a:prstGeom prst="rect">
            <a:avLst/>
          </a:prstGeom>
        </p:spPr>
      </p:pic>
    </p:spTree>
    <p:extLst>
      <p:ext uri="{BB962C8B-B14F-4D97-AF65-F5344CB8AC3E}">
        <p14:creationId xmlns:p14="http://schemas.microsoft.com/office/powerpoint/2010/main" val="1620048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4FFA9-A820-49FF-B117-9C2F9318AB05}"/>
              </a:ext>
            </a:extLst>
          </p:cNvPr>
          <p:cNvSpPr>
            <a:spLocks noGrp="1"/>
          </p:cNvSpPr>
          <p:nvPr>
            <p:ph type="title"/>
          </p:nvPr>
        </p:nvSpPr>
        <p:spPr/>
        <p:txBody>
          <a:bodyPr/>
          <a:lstStyle/>
          <a:p>
            <a:pPr algn="r"/>
            <a:r>
              <a:rPr lang="en-US" sz="3200" i="0" u="none" strike="noStrike" baseline="0" dirty="0">
                <a:solidFill>
                  <a:srgbClr val="FF0000"/>
                </a:solidFill>
                <a:latin typeface="FranklinGothic-Demi"/>
              </a:rPr>
              <a:t>The Gabor-Granger Method</a:t>
            </a:r>
            <a:endParaRPr lang="en-US" sz="4000" dirty="0">
              <a:solidFill>
                <a:srgbClr val="FF0000"/>
              </a:solidFill>
            </a:endParaRPr>
          </a:p>
        </p:txBody>
      </p:sp>
      <p:sp>
        <p:nvSpPr>
          <p:cNvPr id="3" name="Content Placeholder 2">
            <a:extLst>
              <a:ext uri="{FF2B5EF4-FFF2-40B4-BE49-F238E27FC236}">
                <a16:creationId xmlns:a16="http://schemas.microsoft.com/office/drawing/2014/main" id="{A59832A8-58DE-4354-BCE6-B1A4ABC2FE3B}"/>
              </a:ext>
            </a:extLst>
          </p:cNvPr>
          <p:cNvSpPr>
            <a:spLocks noGrp="1"/>
          </p:cNvSpPr>
          <p:nvPr>
            <p:ph idx="1"/>
          </p:nvPr>
        </p:nvSpPr>
        <p:spPr>
          <a:xfrm>
            <a:off x="6748862" y="685800"/>
            <a:ext cx="5239938" cy="5486400"/>
          </a:xfrm>
          <a:ln w="38100"/>
        </p:spPr>
        <p:txBody>
          <a:bodyPr/>
          <a:lstStyle/>
          <a:p>
            <a:pPr marL="0" indent="0" algn="l">
              <a:buNone/>
            </a:pPr>
            <a:r>
              <a:rPr lang="en-US" sz="2400" b="0" i="0" u="none" strike="noStrike" baseline="0" dirty="0"/>
              <a:t>Customers answer on a simple </a:t>
            </a:r>
            <a:r>
              <a:rPr lang="en-US" sz="2400" i="0" u="none" strike="noStrike" baseline="0" dirty="0"/>
              <a:t>scale ranging from “will never buy” (0%) to "will probably buy" (20%),  “will definitely buy” (50%) usually with a </a:t>
            </a:r>
            <a:r>
              <a:rPr lang="en-US" sz="2400" i="0" u="none" strike="noStrike" baseline="0" dirty="0">
                <a:solidFill>
                  <a:srgbClr val="C00000"/>
                </a:solidFill>
              </a:rPr>
              <a:t>5-point Likert scale</a:t>
            </a:r>
            <a:r>
              <a:rPr lang="en-US" sz="2400" i="0" u="none" strike="noStrike" baseline="0" dirty="0"/>
              <a:t>.</a:t>
            </a:r>
          </a:p>
          <a:p>
            <a:pPr marL="0" indent="0" algn="l">
              <a:buNone/>
            </a:pPr>
            <a:r>
              <a:rPr lang="en-US" sz="2800" b="0" u="none" strike="noStrike" baseline="0" dirty="0">
                <a:latin typeface="FranklinGothic-BookItalic"/>
              </a:rPr>
              <a:t>Responses to likelihood of buying a smartphone case by 26 consumers at 5 different prices with raw scores (table on the left) transformed into </a:t>
            </a:r>
            <a:r>
              <a:rPr lang="en-US" sz="2800" u="none" strike="noStrike" baseline="0" dirty="0">
                <a:latin typeface="FranklinGothic-BookItalic"/>
              </a:rPr>
              <a:t>actual purchase likelihood and </a:t>
            </a:r>
            <a:r>
              <a:rPr lang="en-US" sz="2800" u="none" strike="noStrike" baseline="0" dirty="0">
                <a:solidFill>
                  <a:srgbClr val="C00000"/>
                </a:solidFill>
                <a:highlight>
                  <a:srgbClr val="FFFF00"/>
                </a:highlight>
                <a:latin typeface="FranklinGothic-BookItalic"/>
              </a:rPr>
              <a:t>average purchase likelihood</a:t>
            </a:r>
            <a:r>
              <a:rPr lang="en-US" sz="2800" u="none" strike="noStrike" baseline="0" dirty="0">
                <a:latin typeface="FranklinGothic-BookItalic"/>
              </a:rPr>
              <a:t>.</a:t>
            </a:r>
            <a:endParaRPr lang="en-US" sz="3200" dirty="0"/>
          </a:p>
        </p:txBody>
      </p:sp>
      <p:pic>
        <p:nvPicPr>
          <p:cNvPr id="5" name="Picture 4">
            <a:extLst>
              <a:ext uri="{FF2B5EF4-FFF2-40B4-BE49-F238E27FC236}">
                <a16:creationId xmlns:a16="http://schemas.microsoft.com/office/drawing/2014/main" id="{F718D9E2-2555-4A18-B93D-50687FA2C66B}"/>
              </a:ext>
            </a:extLst>
          </p:cNvPr>
          <p:cNvPicPr>
            <a:picLocks noChangeAspect="1"/>
          </p:cNvPicPr>
          <p:nvPr/>
        </p:nvPicPr>
        <p:blipFill>
          <a:blip r:embed="rId2"/>
          <a:stretch>
            <a:fillRect/>
          </a:stretch>
        </p:blipFill>
        <p:spPr>
          <a:xfrm>
            <a:off x="-175785" y="94390"/>
            <a:ext cx="6715006" cy="6858000"/>
          </a:xfrm>
          <a:prstGeom prst="rect">
            <a:avLst/>
          </a:prstGeom>
        </p:spPr>
      </p:pic>
      <p:sp>
        <p:nvSpPr>
          <p:cNvPr id="4" name="Freeform: Shape 3">
            <a:extLst>
              <a:ext uri="{FF2B5EF4-FFF2-40B4-BE49-F238E27FC236}">
                <a16:creationId xmlns:a16="http://schemas.microsoft.com/office/drawing/2014/main" id="{FA6B518D-0F9B-4324-AFD4-ACC508FF1C24}"/>
              </a:ext>
            </a:extLst>
          </p:cNvPr>
          <p:cNvSpPr/>
          <p:nvPr/>
        </p:nvSpPr>
        <p:spPr bwMode="auto">
          <a:xfrm>
            <a:off x="6496050" y="4768850"/>
            <a:ext cx="3282950" cy="1968500"/>
          </a:xfrm>
          <a:custGeom>
            <a:avLst/>
            <a:gdLst>
              <a:gd name="connsiteX0" fmla="*/ 3282950 w 3282950"/>
              <a:gd name="connsiteY0" fmla="*/ 0 h 1968500"/>
              <a:gd name="connsiteX1" fmla="*/ 2609850 w 3282950"/>
              <a:gd name="connsiteY1" fmla="*/ 1295400 h 1968500"/>
              <a:gd name="connsiteX2" fmla="*/ 0 w 3282950"/>
              <a:gd name="connsiteY2" fmla="*/ 1968500 h 1968500"/>
            </a:gdLst>
            <a:ahLst/>
            <a:cxnLst>
              <a:cxn ang="0">
                <a:pos x="connsiteX0" y="connsiteY0"/>
              </a:cxn>
              <a:cxn ang="0">
                <a:pos x="connsiteX1" y="connsiteY1"/>
              </a:cxn>
              <a:cxn ang="0">
                <a:pos x="connsiteX2" y="connsiteY2"/>
              </a:cxn>
            </a:cxnLst>
            <a:rect l="l" t="t" r="r" b="b"/>
            <a:pathLst>
              <a:path w="3282950" h="1968500">
                <a:moveTo>
                  <a:pt x="3282950" y="0"/>
                </a:moveTo>
                <a:cubicBezTo>
                  <a:pt x="3219979" y="483658"/>
                  <a:pt x="3157008" y="967317"/>
                  <a:pt x="2609850" y="1295400"/>
                </a:cubicBezTo>
                <a:cubicBezTo>
                  <a:pt x="2062692" y="1623483"/>
                  <a:pt x="1031346" y="1795991"/>
                  <a:pt x="0" y="1968500"/>
                </a:cubicBezTo>
              </a:path>
            </a:pathLst>
          </a:custGeom>
          <a:noFill/>
          <a:ln w="38100" cap="flat" cmpd="sng" algn="ctr">
            <a:solidFill>
              <a:srgbClr val="C00000"/>
            </a:solidFill>
            <a:prstDash val="solid"/>
            <a:round/>
            <a:headEnd type="none" w="sm" len="sm"/>
            <a:tailEnd type="stealth"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756352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CC345-CA61-4A77-97C0-C854080DCB43}"/>
              </a:ext>
            </a:extLst>
          </p:cNvPr>
          <p:cNvSpPr>
            <a:spLocks noGrp="1"/>
          </p:cNvSpPr>
          <p:nvPr>
            <p:ph type="title"/>
          </p:nvPr>
        </p:nvSpPr>
        <p:spPr/>
        <p:txBody>
          <a:bodyPr/>
          <a:lstStyle/>
          <a:p>
            <a:r>
              <a:rPr lang="en-US" dirty="0">
                <a:solidFill>
                  <a:srgbClr val="C00000"/>
                </a:solidFill>
              </a:rPr>
              <a:t>The Likelihood of Purchase Curve </a:t>
            </a:r>
            <a:r>
              <a:rPr lang="en-US" dirty="0"/>
              <a:t>from Customer Data</a:t>
            </a:r>
          </a:p>
        </p:txBody>
      </p:sp>
      <p:pic>
        <p:nvPicPr>
          <p:cNvPr id="5" name="Picture 4">
            <a:extLst>
              <a:ext uri="{FF2B5EF4-FFF2-40B4-BE49-F238E27FC236}">
                <a16:creationId xmlns:a16="http://schemas.microsoft.com/office/drawing/2014/main" id="{5B2946C7-CC13-4AAF-8BFC-5D33279B6489}"/>
              </a:ext>
            </a:extLst>
          </p:cNvPr>
          <p:cNvPicPr>
            <a:picLocks noChangeAspect="1"/>
          </p:cNvPicPr>
          <p:nvPr/>
        </p:nvPicPr>
        <p:blipFill>
          <a:blip r:embed="rId2"/>
          <a:stretch>
            <a:fillRect/>
          </a:stretch>
        </p:blipFill>
        <p:spPr>
          <a:xfrm>
            <a:off x="72870" y="1179871"/>
            <a:ext cx="6690633" cy="4992329"/>
          </a:xfrm>
          <a:prstGeom prst="rect">
            <a:avLst/>
          </a:prstGeom>
        </p:spPr>
      </p:pic>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162A438-E665-4C86-97AB-506B877EE3A9}"/>
                  </a:ext>
                </a:extLst>
              </p:cNvPr>
              <p:cNvSpPr>
                <a:spLocks noGrp="1"/>
              </p:cNvSpPr>
              <p:nvPr>
                <p:ph idx="1"/>
              </p:nvPr>
            </p:nvSpPr>
            <p:spPr>
              <a:xfrm>
                <a:off x="6524686" y="533400"/>
                <a:ext cx="5594444" cy="5486400"/>
              </a:xfrm>
            </p:spPr>
            <p:txBody>
              <a:bodyPr/>
              <a:lstStyle/>
              <a:p>
                <a:pPr marL="0" indent="0" algn="l">
                  <a:buNone/>
                </a:pPr>
                <a:r>
                  <a:rPr lang="en-US" sz="2400" b="0" i="0" u="none" strike="noStrike" baseline="0" dirty="0">
                    <a:latin typeface="Georgia" panose="02040502050405020303" pitchFamily="18" charset="0"/>
                  </a:rPr>
                  <a:t>The next step is to </a:t>
                </a:r>
                <a:r>
                  <a:rPr lang="en-US" sz="3200" i="0" u="none" strike="noStrike" baseline="0" dirty="0">
                    <a:ln w="0"/>
                    <a:effectLst>
                      <a:outerShdw blurRad="38100" dist="19050" dir="2700000" algn="tl" rotWithShape="0">
                        <a:schemeClr val="dk1">
                          <a:alpha val="40000"/>
                        </a:schemeClr>
                      </a:outerShdw>
                    </a:effectLst>
                    <a:latin typeface="Georgia" panose="02040502050405020303" pitchFamily="18" charset="0"/>
                  </a:rPr>
                  <a:t>fit</a:t>
                </a:r>
                <a:r>
                  <a:rPr lang="en-US" sz="2400" b="0" i="0" u="none" strike="noStrike" baseline="0" dirty="0">
                    <a:latin typeface="Georgia" panose="02040502050405020303" pitchFamily="18" charset="0"/>
                  </a:rPr>
                  <a:t> </a:t>
                </a:r>
                <a:r>
                  <a:rPr lang="en-US" sz="2400" i="0" u="none" strike="noStrike" baseline="0" dirty="0">
                    <a:solidFill>
                      <a:srgbClr val="FF0000"/>
                    </a:solidFill>
                    <a:latin typeface="Georgia" panose="02040502050405020303" pitchFamily="18" charset="0"/>
                  </a:rPr>
                  <a:t>a logit model</a:t>
                </a:r>
                <a:r>
                  <a:rPr lang="en-US" sz="2400" b="0" i="0" u="none" strike="noStrike" baseline="0" dirty="0">
                    <a:latin typeface="Georgia" panose="02040502050405020303" pitchFamily="18" charset="0"/>
                  </a:rPr>
                  <a:t>, which takes the mathematical form </a:t>
                </a:r>
              </a:p>
              <a:p>
                <a:pPr marL="0" indent="0" algn="l">
                  <a:buNone/>
                </a:pPr>
                <a:r>
                  <a:rPr lang="en-US" sz="2800" i="0" u="none" strike="noStrike" baseline="0" dirty="0">
                    <a:solidFill>
                      <a:srgbClr val="FF0000"/>
                    </a:solidFill>
                  </a:rPr>
                  <a:t>** prob = </a:t>
                </a:r>
              </a:p>
              <a:p>
                <a:pPr marL="0" indent="0">
                  <a:buNone/>
                </a:pPr>
                <a:r>
                  <a:rPr lang="en-US" sz="2800" i="0" u="none" strike="noStrike" baseline="0" dirty="0">
                    <a:solidFill>
                      <a:srgbClr val="FF0000"/>
                    </a:solidFill>
                  </a:rPr>
                  <a:t>max/(1 + exp(–(</a:t>
                </a:r>
                <a14:m>
                  <m:oMath xmlns:m="http://schemas.openxmlformats.org/officeDocument/2006/math">
                    <m:sSub>
                      <m:sSubPr>
                        <m:ctrlPr>
                          <a:rPr lang="en-US" sz="2800" i="1" u="none" strike="noStrike" baseline="0" dirty="0" smtClean="0">
                            <a:solidFill>
                              <a:srgbClr val="FF0000"/>
                            </a:solidFill>
                            <a:latin typeface="Cambria Math" panose="02040503050406030204" pitchFamily="18" charset="0"/>
                          </a:rPr>
                        </m:ctrlPr>
                      </m:sSubPr>
                      <m:e>
                        <m:r>
                          <a:rPr lang="en-US" sz="2800" b="1" i="1" dirty="0" smtClean="0">
                            <a:solidFill>
                              <a:srgbClr val="FF0000"/>
                            </a:solidFill>
                            <a:latin typeface="Cambria Math" panose="02040503050406030204" pitchFamily="18" charset="0"/>
                          </a:rPr>
                          <m:t>ß</m:t>
                        </m:r>
                      </m:e>
                      <m:sub>
                        <m:r>
                          <a:rPr lang="en-US" sz="2800" b="1" i="1" dirty="0" smtClean="0">
                            <a:solidFill>
                              <a:srgbClr val="FF0000"/>
                            </a:solidFill>
                            <a:latin typeface="Cambria Math" panose="02040503050406030204" pitchFamily="18" charset="0"/>
                          </a:rPr>
                          <m:t>𝟎</m:t>
                        </m:r>
                      </m:sub>
                    </m:sSub>
                  </m:oMath>
                </a14:m>
                <a:r>
                  <a:rPr lang="en-US" sz="2800" i="0" u="none" strike="noStrike" baseline="0" dirty="0">
                    <a:solidFill>
                      <a:srgbClr val="FF0000"/>
                    </a:solidFill>
                  </a:rPr>
                  <a:t>+</a:t>
                </a:r>
                <a14:m>
                  <m:oMath xmlns:m="http://schemas.openxmlformats.org/officeDocument/2006/math">
                    <m:sSub>
                      <m:sSubPr>
                        <m:ctrlPr>
                          <a:rPr lang="en-US" sz="2800" i="1" u="none" strike="noStrike" baseline="0" dirty="0" smtClean="0">
                            <a:solidFill>
                              <a:srgbClr val="FF0000"/>
                            </a:solidFill>
                            <a:latin typeface="Cambria Math" panose="02040503050406030204" pitchFamily="18" charset="0"/>
                          </a:rPr>
                        </m:ctrlPr>
                      </m:sSubPr>
                      <m:e>
                        <m:r>
                          <a:rPr lang="en-US" sz="2800" b="1" i="1" dirty="0" smtClean="0">
                            <a:solidFill>
                              <a:srgbClr val="FF0000"/>
                            </a:solidFill>
                            <a:latin typeface="Cambria Math" panose="02040503050406030204" pitchFamily="18" charset="0"/>
                          </a:rPr>
                          <m:t>ß</m:t>
                        </m:r>
                      </m:e>
                      <m:sub>
                        <m:r>
                          <a:rPr lang="en-US" sz="2800" b="1" i="1" dirty="0" smtClean="0">
                            <a:solidFill>
                              <a:srgbClr val="FF0000"/>
                            </a:solidFill>
                            <a:latin typeface="Cambria Math" panose="02040503050406030204" pitchFamily="18" charset="0"/>
                          </a:rPr>
                          <m:t>𝟏</m:t>
                        </m:r>
                      </m:sub>
                    </m:sSub>
                    <m:r>
                      <a:rPr lang="en-US" sz="2800" b="1" i="0" dirty="0" smtClean="0">
                        <a:solidFill>
                          <a:srgbClr val="FF0000"/>
                        </a:solidFill>
                        <a:latin typeface="Cambria Math" panose="02040503050406030204" pitchFamily="18" charset="0"/>
                      </a:rPr>
                      <m:t>∗ </m:t>
                    </m:r>
                  </m:oMath>
                </a14:m>
                <a:r>
                  <a:rPr lang="en-US" sz="2800" i="0" u="none" strike="noStrike" baseline="0" dirty="0">
                    <a:solidFill>
                      <a:srgbClr val="FF0000"/>
                    </a:solidFill>
                  </a:rPr>
                  <a:t>price)))</a:t>
                </a:r>
              </a:p>
              <a:p>
                <a:r>
                  <a:rPr lang="en-US" sz="2800" b="0" i="0" u="none" strike="noStrike" baseline="0" dirty="0">
                    <a:latin typeface="Georgia" panose="02040502050405020303" pitchFamily="18" charset="0"/>
                  </a:rPr>
                  <a:t>where max, </a:t>
                </a:r>
                <a14:m>
                  <m:oMath xmlns:m="http://schemas.openxmlformats.org/officeDocument/2006/math">
                    <m:sSub>
                      <m:sSubPr>
                        <m:ctrlPr>
                          <a:rPr lang="en-US" sz="2800" b="0" i="1" u="none" strike="noStrike" baseline="0" dirty="0" smtClean="0">
                            <a:latin typeface="Cambria Math" panose="02040503050406030204" pitchFamily="18" charset="0"/>
                          </a:rPr>
                        </m:ctrlPr>
                      </m:sSubPr>
                      <m:e>
                        <m:r>
                          <a:rPr lang="en-US" sz="2800" b="0" i="1" dirty="0">
                            <a:latin typeface="Cambria Math" panose="02040503050406030204" pitchFamily="18" charset="0"/>
                          </a:rPr>
                          <m:t>ß</m:t>
                        </m:r>
                      </m:e>
                      <m:sub>
                        <m:r>
                          <a:rPr lang="en-US" sz="2800" b="0" i="1" dirty="0">
                            <a:latin typeface="Cambria Math" panose="02040503050406030204" pitchFamily="18" charset="0"/>
                          </a:rPr>
                          <m:t>0</m:t>
                        </m:r>
                      </m:sub>
                    </m:sSub>
                  </m:oMath>
                </a14:m>
                <a:r>
                  <a:rPr lang="en-US" sz="2800" b="0" i="0" u="none" strike="noStrike" baseline="0" dirty="0">
                    <a:latin typeface="Georgia" panose="02040502050405020303" pitchFamily="18" charset="0"/>
                  </a:rPr>
                  <a:t> , and </a:t>
                </a:r>
                <a14:m>
                  <m:oMath xmlns:m="http://schemas.openxmlformats.org/officeDocument/2006/math">
                    <m:sSub>
                      <m:sSubPr>
                        <m:ctrlPr>
                          <a:rPr lang="en-US" sz="2800" b="0" i="1" dirty="0">
                            <a:latin typeface="Cambria Math" panose="02040503050406030204" pitchFamily="18" charset="0"/>
                          </a:rPr>
                        </m:ctrlPr>
                      </m:sSubPr>
                      <m:e>
                        <m:r>
                          <a:rPr lang="en-US" sz="2800" b="0" i="1" dirty="0">
                            <a:latin typeface="Cambria Math" panose="02040503050406030204" pitchFamily="18" charset="0"/>
                          </a:rPr>
                          <m:t>ß</m:t>
                        </m:r>
                      </m:e>
                      <m:sub>
                        <m:r>
                          <a:rPr lang="en-US" sz="2800" b="0" i="1" dirty="0">
                            <a:latin typeface="Cambria Math" panose="02040503050406030204" pitchFamily="18" charset="0"/>
                          </a:rPr>
                          <m:t>1</m:t>
                        </m:r>
                      </m:sub>
                    </m:sSub>
                  </m:oMath>
                </a14:m>
                <a:r>
                  <a:rPr lang="en-US" sz="2800" b="0" i="0" u="none" strike="noStrike" baseline="0" dirty="0">
                    <a:latin typeface="Georgia" panose="02040502050405020303" pitchFamily="18" charset="0"/>
                  </a:rPr>
                  <a:t> are parameters to be estimated by regression.  </a:t>
                </a:r>
              </a:p>
              <a:p>
                <a:r>
                  <a:rPr lang="en-US" sz="2800" b="0" i="0" u="none" strike="noStrike" baseline="0" dirty="0">
                    <a:latin typeface="Georgia" panose="02040502050405020303" pitchFamily="18" charset="0"/>
                  </a:rPr>
                  <a:t>max = 0.33, </a:t>
                </a:r>
                <a14:m>
                  <m:oMath xmlns:m="http://schemas.openxmlformats.org/officeDocument/2006/math">
                    <m:sSub>
                      <m:sSubPr>
                        <m:ctrlPr>
                          <a:rPr lang="en-US" sz="2800" b="0" i="1" u="none" strike="noStrike" baseline="0" dirty="0" smtClean="0">
                            <a:latin typeface="Cambria Math" panose="02040503050406030204" pitchFamily="18" charset="0"/>
                          </a:rPr>
                        </m:ctrlPr>
                      </m:sSubPr>
                      <m:e>
                        <m:r>
                          <a:rPr lang="en-US" sz="2800" b="0" i="1" dirty="0">
                            <a:latin typeface="Cambria Math" panose="02040503050406030204" pitchFamily="18" charset="0"/>
                          </a:rPr>
                          <m:t>ß</m:t>
                        </m:r>
                      </m:e>
                      <m:sub>
                        <m:r>
                          <a:rPr lang="en-US" sz="2800" b="0" i="1" dirty="0">
                            <a:latin typeface="Cambria Math" panose="02040503050406030204" pitchFamily="18" charset="0"/>
                          </a:rPr>
                          <m:t>0</m:t>
                        </m:r>
                      </m:sub>
                    </m:sSub>
                  </m:oMath>
                </a14:m>
                <a:r>
                  <a:rPr lang="en-US" sz="2800" b="0" i="0" u="none" strike="noStrike" baseline="0" dirty="0">
                    <a:latin typeface="Georgia" panose="02040502050405020303" pitchFamily="18" charset="0"/>
                  </a:rPr>
                  <a:t> = 8.30, and </a:t>
                </a:r>
                <a14:m>
                  <m:oMath xmlns:m="http://schemas.openxmlformats.org/officeDocument/2006/math">
                    <m:sSub>
                      <m:sSubPr>
                        <m:ctrlPr>
                          <a:rPr lang="en-US" sz="2800" b="0" i="1" dirty="0">
                            <a:latin typeface="Cambria Math" panose="02040503050406030204" pitchFamily="18" charset="0"/>
                          </a:rPr>
                        </m:ctrlPr>
                      </m:sSubPr>
                      <m:e>
                        <m:r>
                          <a:rPr lang="en-US" sz="2800" b="0" i="1" dirty="0">
                            <a:latin typeface="Cambria Math" panose="02040503050406030204" pitchFamily="18" charset="0"/>
                          </a:rPr>
                          <m:t>ß</m:t>
                        </m:r>
                      </m:e>
                      <m:sub>
                        <m:r>
                          <a:rPr lang="en-US" sz="2800" b="0" i="1" dirty="0">
                            <a:latin typeface="Cambria Math" panose="02040503050406030204" pitchFamily="18" charset="0"/>
                          </a:rPr>
                          <m:t>1</m:t>
                        </m:r>
                      </m:sub>
                    </m:sSub>
                  </m:oMath>
                </a14:m>
                <a:r>
                  <a:rPr lang="en-US" sz="2800" b="0" i="0" u="none" strike="noStrike" baseline="0" dirty="0">
                    <a:latin typeface="Georgia" panose="02040502050405020303" pitchFamily="18" charset="0"/>
                  </a:rPr>
                  <a:t> = -0.97, such that </a:t>
                </a:r>
                <a14:m>
                  <m:oMath xmlns:m="http://schemas.openxmlformats.org/officeDocument/2006/math">
                    <m:sSub>
                      <m:sSubPr>
                        <m:ctrlPr>
                          <a:rPr lang="en-US" sz="2800" dirty="0" smtClean="0">
                            <a:solidFill>
                              <a:srgbClr val="C00000"/>
                            </a:solidFill>
                            <a:latin typeface="Cambria Math" panose="02040503050406030204" pitchFamily="18" charset="0"/>
                          </a:rPr>
                        </m:ctrlPr>
                      </m:sSubPr>
                      <m:e>
                        <m:r>
                          <a:rPr lang="en-US" sz="2800" b="1" i="0" dirty="0">
                            <a:solidFill>
                              <a:srgbClr val="C00000"/>
                            </a:solidFill>
                            <a:latin typeface="Cambria Math" panose="02040503050406030204" pitchFamily="18" charset="0"/>
                          </a:rPr>
                          <m:t>ß</m:t>
                        </m:r>
                      </m:e>
                      <m:sub>
                        <m:r>
                          <a:rPr lang="en-US" sz="2800" b="1" i="0" dirty="0">
                            <a:solidFill>
                              <a:srgbClr val="C00000"/>
                            </a:solidFill>
                            <a:latin typeface="Cambria Math" panose="02040503050406030204" pitchFamily="18" charset="0"/>
                          </a:rPr>
                          <m:t>𝟎</m:t>
                        </m:r>
                      </m:sub>
                    </m:sSub>
                  </m:oMath>
                </a14:m>
                <a:r>
                  <a:rPr lang="en-US" sz="2800" u="none" strike="noStrike" baseline="0" dirty="0">
                    <a:latin typeface="Georgia" panose="02040502050405020303" pitchFamily="18" charset="0"/>
                  </a:rPr>
                  <a:t> is the price at which half of the potential sales are obtained</a:t>
                </a:r>
                <a:r>
                  <a:rPr lang="en-US" sz="2800" b="0" i="0" u="none" strike="noStrike" baseline="0" dirty="0">
                    <a:latin typeface="Georgia" panose="02040502050405020303" pitchFamily="18" charset="0"/>
                  </a:rPr>
                  <a:t>, and </a:t>
                </a:r>
                <a14:m>
                  <m:oMath xmlns:m="http://schemas.openxmlformats.org/officeDocument/2006/math">
                    <m:sSub>
                      <m:sSubPr>
                        <m:ctrlPr>
                          <a:rPr lang="en-US" sz="2800" b="0" i="1" dirty="0">
                            <a:latin typeface="Cambria Math" panose="02040503050406030204" pitchFamily="18" charset="0"/>
                          </a:rPr>
                        </m:ctrlPr>
                      </m:sSubPr>
                      <m:e>
                        <m:r>
                          <a:rPr lang="en-US" sz="2800" b="0" i="1" dirty="0">
                            <a:latin typeface="Cambria Math" panose="02040503050406030204" pitchFamily="18" charset="0"/>
                          </a:rPr>
                          <m:t>ß</m:t>
                        </m:r>
                      </m:e>
                      <m:sub>
                        <m:r>
                          <a:rPr lang="en-US" sz="2800" b="0" i="1" dirty="0">
                            <a:latin typeface="Cambria Math" panose="02040503050406030204" pitchFamily="18" charset="0"/>
                          </a:rPr>
                          <m:t>1</m:t>
                        </m:r>
                      </m:sub>
                    </m:sSub>
                  </m:oMath>
                </a14:m>
                <a:r>
                  <a:rPr lang="en-US" sz="2800" b="0" i="0" u="none" strike="noStrike" baseline="0" dirty="0">
                    <a:latin typeface="Georgia" panose="02040502050405020303" pitchFamily="18" charset="0"/>
                  </a:rPr>
                  <a:t> is always negative, because this parameter captures </a:t>
                </a:r>
                <a:r>
                  <a:rPr lang="en-US" sz="2800" i="0" u="none" strike="noStrike" baseline="0" dirty="0">
                    <a:latin typeface="Georgia" panose="02040502050405020303" pitchFamily="18" charset="0"/>
                  </a:rPr>
                  <a:t>price sensitivity</a:t>
                </a:r>
                <a:r>
                  <a:rPr lang="en-US" sz="2800" b="0" i="0" u="none" strike="noStrike" baseline="0" dirty="0">
                    <a:latin typeface="Georgia" panose="02040502050405020303" pitchFamily="18" charset="0"/>
                  </a:rPr>
                  <a:t>.</a:t>
                </a:r>
              </a:p>
            </p:txBody>
          </p:sp>
        </mc:Choice>
        <mc:Fallback>
          <p:sp>
            <p:nvSpPr>
              <p:cNvPr id="3" name="Content Placeholder 2">
                <a:extLst>
                  <a:ext uri="{FF2B5EF4-FFF2-40B4-BE49-F238E27FC236}">
                    <a16:creationId xmlns:a16="http://schemas.microsoft.com/office/drawing/2014/main" id="{2162A438-E665-4C86-97AB-506B877EE3A9}"/>
                  </a:ext>
                </a:extLst>
              </p:cNvPr>
              <p:cNvSpPr>
                <a:spLocks noGrp="1" noRot="1" noChangeAspect="1" noMove="1" noResize="1" noEditPoints="1" noAdjustHandles="1" noChangeArrowheads="1" noChangeShapeType="1" noTextEdit="1"/>
              </p:cNvSpPr>
              <p:nvPr>
                <p:ph idx="1"/>
              </p:nvPr>
            </p:nvSpPr>
            <p:spPr>
              <a:xfrm>
                <a:off x="6524686" y="533400"/>
                <a:ext cx="5594444" cy="5486400"/>
              </a:xfrm>
              <a:blipFill>
                <a:blip r:embed="rId3"/>
                <a:stretch>
                  <a:fillRect l="-2179" t="-2556" r="-2614" b="-12111"/>
                </a:stretch>
              </a:blipFill>
            </p:spPr>
            <p:txBody>
              <a:bodyPr/>
              <a:lstStyle/>
              <a:p>
                <a:r>
                  <a:rPr lang="en-US">
                    <a:noFill/>
                  </a:rPr>
                  <a:t> </a:t>
                </a:r>
              </a:p>
            </p:txBody>
          </p:sp>
        </mc:Fallback>
      </mc:AlternateContent>
    </p:spTree>
    <p:extLst>
      <p:ext uri="{BB962C8B-B14F-4D97-AF65-F5344CB8AC3E}">
        <p14:creationId xmlns:p14="http://schemas.microsoft.com/office/powerpoint/2010/main" val="3118650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64306-0100-46F1-B623-A9A0D47C497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0426A51-3665-4001-B61E-1900035606DF}"/>
              </a:ext>
            </a:extLst>
          </p:cNvPr>
          <p:cNvSpPr>
            <a:spLocks noGrp="1"/>
          </p:cNvSpPr>
          <p:nvPr>
            <p:ph idx="1"/>
          </p:nvPr>
        </p:nvSpPr>
        <p:spPr>
          <a:xfrm>
            <a:off x="6816550" y="612336"/>
            <a:ext cx="4866759" cy="5486400"/>
          </a:xfrm>
        </p:spPr>
        <p:txBody>
          <a:bodyPr/>
          <a:lstStyle/>
          <a:p>
            <a:pPr marL="0" indent="0" algn="l">
              <a:buNone/>
            </a:pPr>
            <a:r>
              <a:rPr lang="en-US" sz="2400" b="0" i="0" u="none" strike="noStrike" baseline="0" dirty="0"/>
              <a:t>Suppose that the firm has </a:t>
            </a:r>
            <a:r>
              <a:rPr lang="en-US" sz="2400" i="0" u="none" strike="noStrike" baseline="0" dirty="0"/>
              <a:t>fixed costs </a:t>
            </a:r>
            <a:r>
              <a:rPr lang="en-US" sz="2400" b="0" i="0" u="none" strike="noStrike" baseline="0" dirty="0"/>
              <a:t>of 5000 EUR and marginal unit costs of 3 EUR/unit. Assuming a total market of 10,000 customers, the price that maximizes profit is 7.5 EUR. </a:t>
            </a:r>
          </a:p>
          <a:p>
            <a:pPr marL="0" indent="0" algn="l">
              <a:buNone/>
            </a:pPr>
            <a:endParaRPr lang="en-US" sz="2400" b="0" dirty="0"/>
          </a:p>
          <a:p>
            <a:pPr marL="0" indent="0" algn="l">
              <a:buNone/>
            </a:pPr>
            <a:endParaRPr lang="en-US" sz="2800" dirty="0"/>
          </a:p>
        </p:txBody>
      </p:sp>
      <p:pic>
        <p:nvPicPr>
          <p:cNvPr id="4" name="Picture 3">
            <a:extLst>
              <a:ext uri="{FF2B5EF4-FFF2-40B4-BE49-F238E27FC236}">
                <a16:creationId xmlns:a16="http://schemas.microsoft.com/office/drawing/2014/main" id="{0103AB8D-CA19-441C-A964-5BD06AA6D06E}"/>
              </a:ext>
            </a:extLst>
          </p:cNvPr>
          <p:cNvPicPr>
            <a:picLocks noChangeAspect="1"/>
          </p:cNvPicPr>
          <p:nvPr/>
        </p:nvPicPr>
        <p:blipFill>
          <a:blip r:embed="rId2"/>
          <a:stretch>
            <a:fillRect/>
          </a:stretch>
        </p:blipFill>
        <p:spPr>
          <a:xfrm>
            <a:off x="203200" y="0"/>
            <a:ext cx="6616085" cy="6858000"/>
          </a:xfrm>
          <a:prstGeom prst="rect">
            <a:avLst/>
          </a:prstGeom>
        </p:spPr>
      </p:pic>
      <p:sp>
        <p:nvSpPr>
          <p:cNvPr id="5" name="TextBox 4">
            <a:extLst>
              <a:ext uri="{FF2B5EF4-FFF2-40B4-BE49-F238E27FC236}">
                <a16:creationId xmlns:a16="http://schemas.microsoft.com/office/drawing/2014/main" id="{126A221B-5FB0-4104-9640-0AF8C38367A2}"/>
              </a:ext>
            </a:extLst>
          </p:cNvPr>
          <p:cNvSpPr txBox="1"/>
          <p:nvPr/>
        </p:nvSpPr>
        <p:spPr>
          <a:xfrm>
            <a:off x="6816550" y="2763443"/>
            <a:ext cx="5375450" cy="3970318"/>
          </a:xfrm>
          <a:prstGeom prst="rect">
            <a:avLst/>
          </a:prstGeom>
          <a:noFill/>
        </p:spPr>
        <p:txBody>
          <a:bodyPr wrap="square">
            <a:spAutoFit/>
          </a:bodyPr>
          <a:lstStyle/>
          <a:p>
            <a:pPr algn="l"/>
            <a:r>
              <a:rPr lang="en-US" sz="2400" b="1" i="1" u="none" strike="noStrike" baseline="0" dirty="0">
                <a:latin typeface="FranklinGothic-BookItalic"/>
              </a:rPr>
              <a:t>Use optimization tool </a:t>
            </a:r>
            <a:r>
              <a:rPr lang="en-US" sz="2400" b="0" i="1" u="none" strike="noStrike" baseline="0" dirty="0">
                <a:latin typeface="FranklinGothic-BookItalic"/>
              </a:rPr>
              <a:t>to find  the profit maximizing price, using the formula: </a:t>
            </a:r>
          </a:p>
          <a:p>
            <a:pPr algn="l"/>
            <a:r>
              <a:rPr lang="en-US" sz="1800" b="1" i="1" u="none" strike="noStrike" baseline="0" dirty="0">
                <a:latin typeface="FranklinGothic-BookItalic"/>
              </a:rPr>
              <a:t>Profit =</a:t>
            </a:r>
          </a:p>
          <a:p>
            <a:r>
              <a:rPr lang="en-US" sz="1800" b="1" i="1" u="none" strike="noStrike" baseline="0" dirty="0">
                <a:latin typeface="FranklinGothic-BookItalic"/>
              </a:rPr>
              <a:t>Total Market (10,000) x </a:t>
            </a:r>
            <a:r>
              <a:rPr lang="en-US" b="1" i="1" dirty="0">
                <a:latin typeface="FranklinGothic-BookItalic"/>
              </a:rPr>
              <a:t>Purchase Probability(Price) x </a:t>
            </a:r>
            <a:endParaRPr lang="en-US" sz="1800" b="1" i="1" u="none" strike="noStrike" baseline="0" dirty="0">
              <a:latin typeface="FranklinGothic-BookItalic"/>
            </a:endParaRPr>
          </a:p>
          <a:p>
            <a:pPr algn="l"/>
            <a:r>
              <a:rPr lang="en-US" sz="1800" b="1" i="1" u="none" strike="noStrike" baseline="0" dirty="0">
                <a:latin typeface="FranklinGothic-BookItalic"/>
              </a:rPr>
              <a:t>(Price – Marginal cost) – Fixed Costs.</a:t>
            </a:r>
          </a:p>
          <a:p>
            <a:pPr algn="l"/>
            <a:endParaRPr lang="en-US" b="1" i="1" dirty="0">
              <a:latin typeface="FranklinGothic-BookItalic"/>
            </a:endParaRPr>
          </a:p>
          <a:p>
            <a:pPr algn="l"/>
            <a:endParaRPr lang="en-US" sz="1800" b="1" i="1" u="none" strike="noStrike" baseline="0" dirty="0">
              <a:latin typeface="FranklinGothic-BookItalic"/>
            </a:endParaRPr>
          </a:p>
          <a:p>
            <a:pPr algn="l"/>
            <a:endParaRPr lang="en-US" sz="1800" b="1" i="1" u="none" strike="noStrike" baseline="0" dirty="0">
              <a:latin typeface="FranklinGothic-BookItalic"/>
            </a:endParaRPr>
          </a:p>
          <a:p>
            <a:endParaRPr lang="en-US" sz="1800" dirty="0"/>
          </a:p>
          <a:p>
            <a:r>
              <a:rPr lang="en-US" dirty="0" err="1"/>
              <a:t>TotalCost</a:t>
            </a:r>
            <a:r>
              <a:rPr lang="en-US" dirty="0"/>
              <a:t> = </a:t>
            </a:r>
            <a:r>
              <a:rPr lang="en-US" sz="1800" dirty="0"/>
              <a:t>12262 = 5000 + 2421 * 3</a:t>
            </a:r>
            <a:endParaRPr lang="en-US" i="1" dirty="0">
              <a:latin typeface="FranklinGothic-BookItalic"/>
            </a:endParaRPr>
          </a:p>
          <a:p>
            <a:pPr algn="l"/>
            <a:r>
              <a:rPr lang="en-US" sz="2000" dirty="0"/>
              <a:t>Profit  = Price*</a:t>
            </a:r>
            <a:r>
              <a:rPr lang="en-US" sz="2000" dirty="0" err="1"/>
              <a:t>UnitSold-TotalCost</a:t>
            </a:r>
            <a:endParaRPr lang="en-US" sz="2000" dirty="0"/>
          </a:p>
          <a:p>
            <a:pPr algn="l"/>
            <a:r>
              <a:rPr lang="en-US" sz="2000" dirty="0"/>
              <a:t>          =7.5*2421-12262 </a:t>
            </a:r>
          </a:p>
          <a:p>
            <a:pPr algn="l"/>
            <a:endParaRPr lang="en-US" sz="2000" dirty="0"/>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19ABE1D6-B4B3-48D9-B5E8-A1BD381E5A78}"/>
                  </a:ext>
                </a:extLst>
              </p:cNvPr>
              <p:cNvSpPr txBox="1"/>
              <p:nvPr/>
            </p:nvSpPr>
            <p:spPr>
              <a:xfrm>
                <a:off x="6816550" y="4475063"/>
                <a:ext cx="6098240" cy="830997"/>
              </a:xfrm>
              <a:prstGeom prst="rect">
                <a:avLst/>
              </a:prstGeom>
              <a:noFill/>
            </p:spPr>
            <p:txBody>
              <a:bodyPr wrap="square">
                <a:spAutoFit/>
              </a:bodyPr>
              <a:lstStyle/>
              <a:p>
                <a:pPr marL="0" indent="0" algn="l">
                  <a:buNone/>
                </a:pPr>
                <a:r>
                  <a:rPr lang="en-US" sz="2400" b="1" i="1" dirty="0">
                    <a:latin typeface="FranklinGothic-BookItalic"/>
                  </a:rPr>
                  <a:t>Purchase Probability(Price) =</a:t>
                </a:r>
              </a:p>
              <a:p>
                <a:pPr marL="0" indent="0" algn="l">
                  <a:buNone/>
                </a:pPr>
                <a:r>
                  <a:rPr lang="en-US" sz="2400" i="0" u="none" strike="noStrike" baseline="0" dirty="0">
                    <a:solidFill>
                      <a:srgbClr val="FF0000"/>
                    </a:solidFill>
                  </a:rPr>
                  <a:t>max/(1 + exp(–(</a:t>
                </a:r>
                <a14:m>
                  <m:oMath xmlns:m="http://schemas.openxmlformats.org/officeDocument/2006/math">
                    <m:sSub>
                      <m:sSubPr>
                        <m:ctrlPr>
                          <a:rPr lang="en-US" sz="2400" i="1" u="none" strike="noStrike" baseline="0" dirty="0" smtClean="0">
                            <a:solidFill>
                              <a:srgbClr val="FF0000"/>
                            </a:solidFill>
                            <a:latin typeface="Cambria Math" panose="02040503050406030204" pitchFamily="18" charset="0"/>
                          </a:rPr>
                        </m:ctrlPr>
                      </m:sSubPr>
                      <m:e>
                        <m:r>
                          <a:rPr lang="en-US" sz="2400" b="1" i="1" dirty="0" smtClean="0">
                            <a:solidFill>
                              <a:srgbClr val="FF0000"/>
                            </a:solidFill>
                            <a:latin typeface="Cambria Math" panose="02040503050406030204" pitchFamily="18" charset="0"/>
                          </a:rPr>
                          <m:t>ß</m:t>
                        </m:r>
                      </m:e>
                      <m:sub>
                        <m:r>
                          <a:rPr lang="en-US" sz="2400" b="1" i="1" dirty="0" smtClean="0">
                            <a:solidFill>
                              <a:srgbClr val="FF0000"/>
                            </a:solidFill>
                            <a:latin typeface="Cambria Math" panose="02040503050406030204" pitchFamily="18" charset="0"/>
                          </a:rPr>
                          <m:t>𝟎</m:t>
                        </m:r>
                      </m:sub>
                    </m:sSub>
                  </m:oMath>
                </a14:m>
                <a:r>
                  <a:rPr lang="en-US" sz="2400" i="0" u="none" strike="noStrike" baseline="0" dirty="0">
                    <a:solidFill>
                      <a:srgbClr val="FF0000"/>
                    </a:solidFill>
                  </a:rPr>
                  <a:t>+</a:t>
                </a:r>
                <a14:m>
                  <m:oMath xmlns:m="http://schemas.openxmlformats.org/officeDocument/2006/math">
                    <m:sSub>
                      <m:sSubPr>
                        <m:ctrlPr>
                          <a:rPr lang="en-US" sz="2400" i="1" u="none" strike="noStrike" baseline="0" dirty="0" smtClean="0">
                            <a:solidFill>
                              <a:srgbClr val="FF0000"/>
                            </a:solidFill>
                            <a:latin typeface="Cambria Math" panose="02040503050406030204" pitchFamily="18" charset="0"/>
                          </a:rPr>
                        </m:ctrlPr>
                      </m:sSubPr>
                      <m:e>
                        <m:r>
                          <a:rPr lang="en-US" sz="2400" b="1" i="1" dirty="0" smtClean="0">
                            <a:solidFill>
                              <a:srgbClr val="FF0000"/>
                            </a:solidFill>
                            <a:latin typeface="Cambria Math" panose="02040503050406030204" pitchFamily="18" charset="0"/>
                          </a:rPr>
                          <m:t>ß</m:t>
                        </m:r>
                      </m:e>
                      <m:sub>
                        <m:r>
                          <a:rPr lang="en-US" sz="2400" b="1" i="1" dirty="0" smtClean="0">
                            <a:solidFill>
                              <a:srgbClr val="FF0000"/>
                            </a:solidFill>
                            <a:latin typeface="Cambria Math" panose="02040503050406030204" pitchFamily="18" charset="0"/>
                          </a:rPr>
                          <m:t>𝟏</m:t>
                        </m:r>
                      </m:sub>
                    </m:sSub>
                    <m:r>
                      <a:rPr lang="en-US" sz="2400" b="1" i="0" dirty="0" smtClean="0">
                        <a:solidFill>
                          <a:srgbClr val="FF0000"/>
                        </a:solidFill>
                        <a:latin typeface="Cambria Math" panose="02040503050406030204" pitchFamily="18" charset="0"/>
                      </a:rPr>
                      <m:t>∗ </m:t>
                    </m:r>
                  </m:oMath>
                </a14:m>
                <a:r>
                  <a:rPr lang="en-US" sz="2400" i="0" u="none" strike="noStrike" baseline="0" dirty="0">
                    <a:solidFill>
                      <a:srgbClr val="FF0000"/>
                    </a:solidFill>
                  </a:rPr>
                  <a:t>price)))</a:t>
                </a:r>
              </a:p>
            </p:txBody>
          </p:sp>
        </mc:Choice>
        <mc:Fallback>
          <p:sp>
            <p:nvSpPr>
              <p:cNvPr id="7" name="TextBox 6">
                <a:extLst>
                  <a:ext uri="{FF2B5EF4-FFF2-40B4-BE49-F238E27FC236}">
                    <a16:creationId xmlns:a16="http://schemas.microsoft.com/office/drawing/2014/main" id="{19ABE1D6-B4B3-48D9-B5E8-A1BD381E5A78}"/>
                  </a:ext>
                </a:extLst>
              </p:cNvPr>
              <p:cNvSpPr txBox="1">
                <a:spLocks noRot="1" noChangeAspect="1" noMove="1" noResize="1" noEditPoints="1" noAdjustHandles="1" noChangeArrowheads="1" noChangeShapeType="1" noTextEdit="1"/>
              </p:cNvSpPr>
              <p:nvPr/>
            </p:nvSpPr>
            <p:spPr>
              <a:xfrm>
                <a:off x="6816550" y="4475063"/>
                <a:ext cx="6098240" cy="830997"/>
              </a:xfrm>
              <a:prstGeom prst="rect">
                <a:avLst/>
              </a:prstGeom>
              <a:blipFill>
                <a:blip r:embed="rId3"/>
                <a:stretch>
                  <a:fillRect l="-1499" t="-5882" b="-16912"/>
                </a:stretch>
              </a:blipFill>
            </p:spPr>
            <p:txBody>
              <a:bodyPr/>
              <a:lstStyle/>
              <a:p>
                <a:r>
                  <a:rPr lang="en-US">
                    <a:noFill/>
                  </a:rPr>
                  <a:t> </a:t>
                </a:r>
              </a:p>
            </p:txBody>
          </p:sp>
        </mc:Fallback>
      </mc:AlternateContent>
    </p:spTree>
    <p:extLst>
      <p:ext uri="{BB962C8B-B14F-4D97-AF65-F5344CB8AC3E}">
        <p14:creationId xmlns:p14="http://schemas.microsoft.com/office/powerpoint/2010/main" val="1987037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6401D-AC25-4B2C-B823-452AE25BC98B}"/>
              </a:ext>
            </a:extLst>
          </p:cNvPr>
          <p:cNvSpPr>
            <a:spLocks noGrp="1"/>
          </p:cNvSpPr>
          <p:nvPr>
            <p:ph type="title"/>
          </p:nvPr>
        </p:nvSpPr>
        <p:spPr/>
        <p:txBody>
          <a:bodyPr/>
          <a:lstStyle/>
          <a:p>
            <a:pPr algn="l"/>
            <a:r>
              <a:rPr lang="en-US" i="0" dirty="0">
                <a:solidFill>
                  <a:srgbClr val="C00000"/>
                </a:solidFill>
              </a:rPr>
              <a:t>Resource Allocation </a:t>
            </a:r>
            <a:r>
              <a:rPr lang="en-US" i="0" dirty="0"/>
              <a:t>and </a:t>
            </a:r>
            <a:r>
              <a:rPr lang="en-US" dirty="0"/>
              <a:t>The Marketing Communications and Promotions Mix</a:t>
            </a:r>
          </a:p>
        </p:txBody>
      </p:sp>
      <p:sp>
        <p:nvSpPr>
          <p:cNvPr id="3" name="Content Placeholder 2">
            <a:extLst>
              <a:ext uri="{FF2B5EF4-FFF2-40B4-BE49-F238E27FC236}">
                <a16:creationId xmlns:a16="http://schemas.microsoft.com/office/drawing/2014/main" id="{2F4630FC-2395-4769-9EA1-5E9252C3C5D0}"/>
              </a:ext>
            </a:extLst>
          </p:cNvPr>
          <p:cNvSpPr>
            <a:spLocks noGrp="1"/>
          </p:cNvSpPr>
          <p:nvPr>
            <p:ph idx="1"/>
          </p:nvPr>
        </p:nvSpPr>
        <p:spPr>
          <a:xfrm>
            <a:off x="304800" y="685800"/>
            <a:ext cx="11684000" cy="5486400"/>
          </a:xfrm>
        </p:spPr>
        <p:txBody>
          <a:bodyPr/>
          <a:lstStyle/>
          <a:p>
            <a:pPr marL="0" indent="0">
              <a:buNone/>
            </a:pPr>
            <a:r>
              <a:rPr lang="en-US" sz="2800" dirty="0"/>
              <a:t>Some critical considerations firms must take into account when determining their </a:t>
            </a:r>
            <a:r>
              <a:rPr lang="en-US" sz="2800" dirty="0">
                <a:solidFill>
                  <a:srgbClr val="C00000"/>
                </a:solidFill>
              </a:rPr>
              <a:t>marketing spending level (i.e., budget) and budget allocations across products, markets, or other entities based on estimated market response functions based on efforts and impacts. </a:t>
            </a:r>
          </a:p>
          <a:p>
            <a:pPr marL="0" indent="0">
              <a:buNone/>
            </a:pPr>
            <a:r>
              <a:rPr lang="en-US" sz="2800" dirty="0"/>
              <a:t>We focus on justifying a total </a:t>
            </a:r>
            <a:r>
              <a:rPr lang="en-US" sz="2800" dirty="0">
                <a:solidFill>
                  <a:srgbClr val="C00000"/>
                </a:solidFill>
              </a:rPr>
              <a:t>marketing communications and promotions</a:t>
            </a:r>
            <a:r>
              <a:rPr lang="en-US" sz="2800" dirty="0"/>
              <a:t> budget. </a:t>
            </a:r>
          </a:p>
        </p:txBody>
      </p:sp>
    </p:spTree>
    <p:extLst>
      <p:ext uri="{BB962C8B-B14F-4D97-AF65-F5344CB8AC3E}">
        <p14:creationId xmlns:p14="http://schemas.microsoft.com/office/powerpoint/2010/main" val="345558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08F86-7091-4AC1-BBC7-CA873D0E568D}"/>
              </a:ext>
            </a:extLst>
          </p:cNvPr>
          <p:cNvSpPr>
            <a:spLocks noGrp="1"/>
          </p:cNvSpPr>
          <p:nvPr>
            <p:ph type="title"/>
          </p:nvPr>
        </p:nvSpPr>
        <p:spPr/>
        <p:txBody>
          <a:bodyPr/>
          <a:lstStyle/>
          <a:p>
            <a:r>
              <a:rPr lang="en-US" sz="2400" i="0" dirty="0"/>
              <a:t>Marketing Communications And Promotions</a:t>
            </a:r>
            <a:endParaRPr lang="en-US" i="0" dirty="0"/>
          </a:p>
        </p:txBody>
      </p:sp>
      <p:sp>
        <p:nvSpPr>
          <p:cNvPr id="3" name="Content Placeholder 2">
            <a:extLst>
              <a:ext uri="{FF2B5EF4-FFF2-40B4-BE49-F238E27FC236}">
                <a16:creationId xmlns:a16="http://schemas.microsoft.com/office/drawing/2014/main" id="{067A081B-A01F-44E5-8119-5877FEC4AF3E}"/>
              </a:ext>
            </a:extLst>
          </p:cNvPr>
          <p:cNvSpPr>
            <a:spLocks noGrp="1"/>
          </p:cNvSpPr>
          <p:nvPr>
            <p:ph idx="1"/>
          </p:nvPr>
        </p:nvSpPr>
        <p:spPr>
          <a:xfrm>
            <a:off x="0" y="479323"/>
            <a:ext cx="12191999" cy="5486400"/>
          </a:xfrm>
        </p:spPr>
        <p:txBody>
          <a:bodyPr/>
          <a:lstStyle/>
          <a:p>
            <a:pPr marL="0" indent="0" algn="l">
              <a:buNone/>
            </a:pPr>
            <a:r>
              <a:rPr lang="en-US" sz="2800" dirty="0"/>
              <a:t>Marketing communications </a:t>
            </a:r>
            <a:r>
              <a:rPr lang="en-US" sz="2800" b="0" dirty="0"/>
              <a:t>(also known as </a:t>
            </a:r>
            <a:r>
              <a:rPr lang="en-US" sz="3200" dirty="0">
                <a:solidFill>
                  <a:srgbClr val="C00000"/>
                </a:solidFill>
              </a:rPr>
              <a:t>marcom</a:t>
            </a:r>
            <a:r>
              <a:rPr lang="en-US" sz="2800" b="0" dirty="0"/>
              <a:t>) is the </a:t>
            </a:r>
            <a:r>
              <a:rPr lang="en-US" sz="2800" dirty="0"/>
              <a:t>messages and media</a:t>
            </a:r>
            <a:r>
              <a:rPr lang="en-US" sz="2800" b="0" dirty="0"/>
              <a:t> that marketers use to communicate with target markets. </a:t>
            </a:r>
          </a:p>
          <a:p>
            <a:pPr marL="0" indent="0" algn="l">
              <a:buNone/>
            </a:pPr>
            <a:r>
              <a:rPr lang="en-US" sz="2800" b="0" dirty="0"/>
              <a:t>Examples of marketing communications include </a:t>
            </a:r>
            <a:r>
              <a:rPr lang="en-US" sz="2800" dirty="0">
                <a:solidFill>
                  <a:srgbClr val="C00000"/>
                </a:solidFill>
              </a:rPr>
              <a:t>traditional advertising, direct marketing, social media marketing, presentations and sponsorships</a:t>
            </a:r>
            <a:r>
              <a:rPr lang="en-US" sz="2800" b="0" dirty="0">
                <a:solidFill>
                  <a:srgbClr val="C00000"/>
                </a:solidFill>
              </a:rPr>
              <a:t>.</a:t>
            </a:r>
          </a:p>
          <a:p>
            <a:pPr marL="0" indent="0" algn="l">
              <a:buNone/>
            </a:pPr>
            <a:r>
              <a:rPr lang="en-US" sz="2400" b="0" dirty="0"/>
              <a:t>Focus on justifying a total </a:t>
            </a:r>
            <a:r>
              <a:rPr lang="en-US" sz="2400" dirty="0"/>
              <a:t>marketing communications and promotions </a:t>
            </a:r>
            <a:r>
              <a:rPr lang="en-US" sz="2400" b="0" dirty="0"/>
              <a:t>budget by addressing the following questions all firms should ask:</a:t>
            </a:r>
          </a:p>
          <a:p>
            <a:pPr marL="342900" indent="-342900" algn="l">
              <a:buFont typeface="+mj-lt"/>
              <a:buAutoNum type="arabicPeriod"/>
            </a:pPr>
            <a:r>
              <a:rPr lang="en-US" sz="2400" b="0" i="0" u="none" strike="noStrike" baseline="0" dirty="0"/>
              <a:t>How much should we spend in total during a given planning horizon?</a:t>
            </a:r>
          </a:p>
          <a:p>
            <a:pPr marL="342900" indent="-342900" algn="l">
              <a:buFont typeface="+mj-lt"/>
              <a:buAutoNum type="arabicPeriod"/>
            </a:pPr>
            <a:r>
              <a:rPr lang="en-US" sz="2400" b="0" i="0" u="none" strike="noStrike" baseline="0" dirty="0"/>
              <a:t>How should that spending be allocated to each marketing mix element? How much of our budget should be spent on advertising and other forms of impersonal marketing communications? On sales promotion? On the sales force? </a:t>
            </a:r>
          </a:p>
          <a:p>
            <a:pPr marL="342900" indent="-342900" algn="l">
              <a:buFont typeface="+mj-lt"/>
              <a:buAutoNum type="arabicPeriod"/>
            </a:pPr>
            <a:r>
              <a:rPr lang="en-US" sz="2400" b="0" i="0" u="none" strike="noStrike" baseline="0" dirty="0"/>
              <a:t>How should those individual budgets be allocated? To customers? To geographies? To sub-elements of the marketing communications mix? Over time?  </a:t>
            </a:r>
            <a:endParaRPr lang="en-US" sz="2400" dirty="0"/>
          </a:p>
        </p:txBody>
      </p:sp>
    </p:spTree>
    <p:extLst>
      <p:ext uri="{BB962C8B-B14F-4D97-AF65-F5344CB8AC3E}">
        <p14:creationId xmlns:p14="http://schemas.microsoft.com/office/powerpoint/2010/main" val="894561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80721-3C74-456A-AFD7-D75B7D28E4BF}"/>
              </a:ext>
            </a:extLst>
          </p:cNvPr>
          <p:cNvSpPr>
            <a:spLocks noGrp="1"/>
          </p:cNvSpPr>
          <p:nvPr>
            <p:ph type="title"/>
          </p:nvPr>
        </p:nvSpPr>
        <p:spPr/>
        <p:txBody>
          <a:bodyPr/>
          <a:lstStyle/>
          <a:p>
            <a:r>
              <a:rPr lang="en-US" sz="2800" i="0" dirty="0"/>
              <a:t>Resource Allocation: Basic Framework</a:t>
            </a:r>
          </a:p>
        </p:txBody>
      </p:sp>
      <p:sp>
        <p:nvSpPr>
          <p:cNvPr id="8" name="Arrow: Right 7">
            <a:extLst>
              <a:ext uri="{FF2B5EF4-FFF2-40B4-BE49-F238E27FC236}">
                <a16:creationId xmlns:a16="http://schemas.microsoft.com/office/drawing/2014/main" id="{8283045A-C002-4174-AC30-C20BAC15EFD7}"/>
              </a:ext>
            </a:extLst>
          </p:cNvPr>
          <p:cNvSpPr/>
          <p:nvPr/>
        </p:nvSpPr>
        <p:spPr bwMode="auto">
          <a:xfrm>
            <a:off x="1295400" y="1029780"/>
            <a:ext cx="3048000" cy="762000"/>
          </a:xfrm>
          <a:prstGeom prst="rightArrow">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rPr>
              <a:t>Marketing Mix Effort</a:t>
            </a:r>
          </a:p>
        </p:txBody>
      </p:sp>
      <p:sp>
        <p:nvSpPr>
          <p:cNvPr id="9" name="Arrow: Right 8">
            <a:extLst>
              <a:ext uri="{FF2B5EF4-FFF2-40B4-BE49-F238E27FC236}">
                <a16:creationId xmlns:a16="http://schemas.microsoft.com/office/drawing/2014/main" id="{EFAB4425-7F28-4463-AE0A-2D912D64456F}"/>
              </a:ext>
            </a:extLst>
          </p:cNvPr>
          <p:cNvSpPr/>
          <p:nvPr/>
        </p:nvSpPr>
        <p:spPr bwMode="auto">
          <a:xfrm>
            <a:off x="6208606" y="1068514"/>
            <a:ext cx="3492418" cy="685800"/>
          </a:xfrm>
          <a:prstGeom prst="rightArrow">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rPr>
              <a:t>  Impact: Market outcomes</a:t>
            </a:r>
          </a:p>
        </p:txBody>
      </p:sp>
      <p:sp>
        <p:nvSpPr>
          <p:cNvPr id="7" name="Rectangle 6">
            <a:extLst>
              <a:ext uri="{FF2B5EF4-FFF2-40B4-BE49-F238E27FC236}">
                <a16:creationId xmlns:a16="http://schemas.microsoft.com/office/drawing/2014/main" id="{0E4E84C8-E545-48CA-84F7-15BD98A6349E}"/>
              </a:ext>
            </a:extLst>
          </p:cNvPr>
          <p:cNvSpPr/>
          <p:nvPr/>
        </p:nvSpPr>
        <p:spPr bwMode="auto">
          <a:xfrm>
            <a:off x="4419600" y="673505"/>
            <a:ext cx="1828800" cy="1764896"/>
          </a:xfrm>
          <a:prstGeom prst="rect">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solidFill>
                <a:effectLst/>
                <a:latin typeface="Arial" pitchFamily="34" charset="0"/>
              </a:rPr>
              <a:t>Market Mechanism modeled by </a:t>
            </a:r>
            <a:r>
              <a:rPr kumimoji="0" lang="en-US" sz="2000" b="1" i="0" u="none" strike="noStrike" cap="none" normalizeH="0" baseline="0" dirty="0">
                <a:ln>
                  <a:noFill/>
                </a:ln>
                <a:solidFill>
                  <a:srgbClr val="FF0000"/>
                </a:solidFill>
                <a:effectLst/>
                <a:latin typeface="Arial" pitchFamily="34" charset="0"/>
              </a:rPr>
              <a:t>Response Functions</a:t>
            </a:r>
          </a:p>
        </p:txBody>
      </p:sp>
      <p:sp>
        <p:nvSpPr>
          <p:cNvPr id="11" name="TextBox 10">
            <a:extLst>
              <a:ext uri="{FF2B5EF4-FFF2-40B4-BE49-F238E27FC236}">
                <a16:creationId xmlns:a16="http://schemas.microsoft.com/office/drawing/2014/main" id="{612FDDB2-0850-4D75-AB6D-7EFB211B3542}"/>
              </a:ext>
            </a:extLst>
          </p:cNvPr>
          <p:cNvSpPr txBox="1"/>
          <p:nvPr/>
        </p:nvSpPr>
        <p:spPr>
          <a:xfrm>
            <a:off x="9939" y="5337270"/>
            <a:ext cx="9873649" cy="1569660"/>
          </a:xfrm>
          <a:prstGeom prst="rect">
            <a:avLst/>
          </a:prstGeom>
          <a:solidFill>
            <a:schemeClr val="bg1"/>
          </a:solidFill>
        </p:spPr>
        <p:txBody>
          <a:bodyPr wrap="square">
            <a:spAutoFit/>
          </a:bodyPr>
          <a:lstStyle/>
          <a:p>
            <a:r>
              <a:rPr lang="en-US" sz="2400" dirty="0"/>
              <a:t>Use </a:t>
            </a:r>
            <a:r>
              <a:rPr lang="en-US" sz="2400" b="1" dirty="0"/>
              <a:t>Effort</a:t>
            </a:r>
            <a:r>
              <a:rPr lang="en-US" sz="2400" dirty="0"/>
              <a:t> Data &amp; </a:t>
            </a:r>
            <a:r>
              <a:rPr lang="en-US" sz="2400" b="1" dirty="0"/>
              <a:t>Impact</a:t>
            </a:r>
            <a:r>
              <a:rPr lang="en-US" sz="2400" dirty="0"/>
              <a:t> Data to infer </a:t>
            </a:r>
          </a:p>
          <a:p>
            <a:r>
              <a:rPr lang="en-US" sz="2400" dirty="0"/>
              <a:t>the coefficients of </a:t>
            </a:r>
            <a:r>
              <a:rPr lang="en-US" sz="2400" b="1" dirty="0"/>
              <a:t>response function (model) </a:t>
            </a:r>
            <a:r>
              <a:rPr lang="en-US" sz="2400" dirty="0"/>
              <a:t>parameters </a:t>
            </a:r>
            <a:r>
              <a:rPr lang="en-US" sz="2400" dirty="0">
                <a:sym typeface="Wingdings" panose="05000000000000000000" pitchFamily="2" charset="2"/>
              </a:rPr>
              <a:t> </a:t>
            </a:r>
          </a:p>
          <a:p>
            <a:r>
              <a:rPr lang="en-US" sz="2400" dirty="0">
                <a:sym typeface="Wingdings" panose="05000000000000000000" pitchFamily="2" charset="2"/>
              </a:rPr>
              <a:t>Use </a:t>
            </a:r>
            <a:r>
              <a:rPr lang="en-US" sz="2400" b="1" dirty="0">
                <a:sym typeface="Wingdings" panose="05000000000000000000" pitchFamily="2" charset="2"/>
              </a:rPr>
              <a:t>the model </a:t>
            </a:r>
            <a:r>
              <a:rPr lang="en-US" sz="2400" dirty="0">
                <a:sym typeface="Wingdings" panose="05000000000000000000" pitchFamily="2" charset="2"/>
              </a:rPr>
              <a:t>and </a:t>
            </a:r>
            <a:r>
              <a:rPr lang="en-US" sz="2400" b="1" dirty="0"/>
              <a:t>Base Scenario </a:t>
            </a:r>
            <a:r>
              <a:rPr lang="en-US" sz="2400" dirty="0"/>
              <a:t>data to calculate the model fit at different marketing efforts &amp; to find the </a:t>
            </a:r>
            <a:r>
              <a:rPr lang="en-US" sz="2400" b="1" u="none" spc="0" dirty="0">
                <a:solidFill>
                  <a:srgbClr val="000000">
                    <a:alpha val="100000"/>
                  </a:srgbClr>
                </a:solidFill>
                <a:latin typeface="Calibri"/>
              </a:rPr>
              <a:t>Optimized effort.</a:t>
            </a:r>
          </a:p>
        </p:txBody>
      </p:sp>
      <p:graphicFrame>
        <p:nvGraphicFramePr>
          <p:cNvPr id="14" name="Table 13">
            <a:extLst>
              <a:ext uri="{FF2B5EF4-FFF2-40B4-BE49-F238E27FC236}">
                <a16:creationId xmlns:a16="http://schemas.microsoft.com/office/drawing/2014/main" id="{24BE517D-7A27-4B42-8C85-04E4D09C7663}"/>
              </a:ext>
            </a:extLst>
          </p:cNvPr>
          <p:cNvGraphicFramePr>
            <a:graphicFrameLocks noGrp="1"/>
          </p:cNvGraphicFramePr>
          <p:nvPr>
            <p:extLst>
              <p:ext uri="{D42A27DB-BD31-4B8C-83A1-F6EECF244321}">
                <p14:modId xmlns:p14="http://schemas.microsoft.com/office/powerpoint/2010/main" val="2427530985"/>
              </p:ext>
            </p:extLst>
          </p:nvPr>
        </p:nvGraphicFramePr>
        <p:xfrm>
          <a:off x="6426613" y="1985341"/>
          <a:ext cx="4622387" cy="1828800"/>
        </p:xfrm>
        <a:graphic>
          <a:graphicData uri="http://schemas.openxmlformats.org/drawingml/2006/table">
            <a:tbl>
              <a:tblPr/>
              <a:tblGrid>
                <a:gridCol w="4622387">
                  <a:extLst>
                    <a:ext uri="{9D8B030D-6E8A-4147-A177-3AD203B41FA5}">
                      <a16:colId xmlns:a16="http://schemas.microsoft.com/office/drawing/2014/main" val="4212820461"/>
                    </a:ext>
                  </a:extLst>
                </a:gridCol>
              </a:tblGrid>
              <a:tr h="0">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b="1" dirty="0"/>
                        <a:t>Base Scenario </a:t>
                      </a:r>
                    </a:p>
                    <a:p>
                      <a:pPr marL="342900" indent="-342900">
                        <a:buFont typeface="Arial" panose="020B0604020202020204" pitchFamily="34" charset="0"/>
                        <a:buChar char="•"/>
                      </a:pPr>
                      <a:r>
                        <a:rPr lang="en-US" sz="1800" b="1" dirty="0"/>
                        <a:t>Current effort</a:t>
                      </a:r>
                    </a:p>
                  </a:txBody>
                  <a:tcPr anchor="ctr">
                    <a:lnL w="38100" cap="flat" cmpd="sng" algn="ctr">
                      <a:solidFill>
                        <a:srgbClr val="C00000"/>
                      </a:solidFill>
                      <a:prstDash val="solid"/>
                      <a:round/>
                      <a:headEnd type="none" w="med" len="med"/>
                      <a:tailEnd type="none" w="med" len="med"/>
                    </a:lnL>
                    <a:lnR w="38100" cap="flat" cmpd="sng" algn="ctr">
                      <a:solidFill>
                        <a:srgbClr val="C00000"/>
                      </a:solidFill>
                      <a:prstDash val="solid"/>
                      <a:round/>
                      <a:headEnd type="none" w="med" len="med"/>
                      <a:tailEnd type="none" w="med" len="med"/>
                    </a:lnR>
                    <a:lnT w="38100" cap="flat" cmpd="sng" algn="ctr">
                      <a:solidFill>
                        <a:srgbClr val="C00000"/>
                      </a:solidFill>
                      <a:prstDash val="solid"/>
                      <a:round/>
                      <a:headEnd type="none" w="med" len="med"/>
                      <a:tailEnd type="none" w="med" len="med"/>
                    </a:lnT>
                    <a:lnB>
                      <a:noFill/>
                    </a:lnB>
                  </a:tcPr>
                </a:tc>
                <a:extLst>
                  <a:ext uri="{0D108BD9-81ED-4DB2-BD59-A6C34878D82A}">
                    <a16:rowId xmlns:a16="http://schemas.microsoft.com/office/drawing/2014/main" val="4173525419"/>
                  </a:ext>
                </a:extLst>
              </a:tr>
              <a:tr h="0">
                <a:tc>
                  <a:txBody>
                    <a:bodyPr/>
                    <a:lstStyle/>
                    <a:p>
                      <a:pPr marL="342900" indent="-342900">
                        <a:buFont typeface="Arial" panose="020B0604020202020204" pitchFamily="34" charset="0"/>
                        <a:buChar char="•"/>
                      </a:pPr>
                      <a:r>
                        <a:rPr lang="en-US" sz="1800" b="1" dirty="0"/>
                        <a:t>Current impact</a:t>
                      </a:r>
                    </a:p>
                  </a:txBody>
                  <a:tcPr anchor="ctr">
                    <a:lnL w="38100" cap="flat" cmpd="sng" algn="ctr">
                      <a:solidFill>
                        <a:srgbClr val="C00000"/>
                      </a:solidFill>
                      <a:prstDash val="solid"/>
                      <a:round/>
                      <a:headEnd type="none" w="med" len="med"/>
                      <a:tailEnd type="none" w="med" len="med"/>
                    </a:lnL>
                    <a:lnR w="38100" cap="flat" cmpd="sng" algn="ctr">
                      <a:solidFill>
                        <a:srgbClr val="C00000"/>
                      </a:solidFill>
                      <a:prstDash val="solid"/>
                      <a:round/>
                      <a:headEnd type="none" w="med" len="med"/>
                      <a:tailEnd type="none" w="med" len="med"/>
                    </a:lnR>
                    <a:lnT>
                      <a:noFill/>
                    </a:lnT>
                    <a:lnB>
                      <a:noFill/>
                    </a:lnB>
                  </a:tcPr>
                </a:tc>
                <a:extLst>
                  <a:ext uri="{0D108BD9-81ED-4DB2-BD59-A6C34878D82A}">
                    <a16:rowId xmlns:a16="http://schemas.microsoft.com/office/drawing/2014/main" val="2619351820"/>
                  </a:ext>
                </a:extLst>
              </a:tr>
              <a:tr h="0">
                <a:tc>
                  <a:txBody>
                    <a:bodyPr/>
                    <a:lstStyle/>
                    <a:p>
                      <a:pPr marL="342900" indent="-342900">
                        <a:buFont typeface="Arial" panose="020B0604020202020204" pitchFamily="34" charset="0"/>
                        <a:buChar char="•"/>
                      </a:pPr>
                      <a:r>
                        <a:rPr lang="en-US" sz="1800" b="1" dirty="0">
                          <a:solidFill>
                            <a:schemeClr val="accent5">
                              <a:lumMod val="50000"/>
                            </a:schemeClr>
                          </a:solidFill>
                        </a:rPr>
                        <a:t>Cost per effort unit</a:t>
                      </a:r>
                    </a:p>
                  </a:txBody>
                  <a:tcPr anchor="ctr">
                    <a:lnL w="38100" cap="flat" cmpd="sng" algn="ctr">
                      <a:solidFill>
                        <a:srgbClr val="C00000"/>
                      </a:solidFill>
                      <a:prstDash val="solid"/>
                      <a:round/>
                      <a:headEnd type="none" w="med" len="med"/>
                      <a:tailEnd type="none" w="med" len="med"/>
                    </a:lnL>
                    <a:lnR w="38100" cap="flat" cmpd="sng" algn="ctr">
                      <a:solidFill>
                        <a:srgbClr val="C00000"/>
                      </a:solidFill>
                      <a:prstDash val="solid"/>
                      <a:round/>
                      <a:headEnd type="none" w="med" len="med"/>
                      <a:tailEnd type="none" w="med" len="med"/>
                    </a:lnR>
                    <a:lnT>
                      <a:noFill/>
                    </a:lnT>
                    <a:lnB>
                      <a:noFill/>
                    </a:lnB>
                  </a:tcPr>
                </a:tc>
                <a:extLst>
                  <a:ext uri="{0D108BD9-81ED-4DB2-BD59-A6C34878D82A}">
                    <a16:rowId xmlns:a16="http://schemas.microsoft.com/office/drawing/2014/main" val="1615578262"/>
                  </a:ext>
                </a:extLst>
              </a:tr>
              <a:tr h="0">
                <a:tc>
                  <a:txBody>
                    <a:bodyPr/>
                    <a:lstStyle/>
                    <a:p>
                      <a:pPr marL="342900" indent="-342900">
                        <a:buFont typeface="Arial" panose="020B0604020202020204" pitchFamily="34" charset="0"/>
                        <a:buChar char="•"/>
                      </a:pPr>
                      <a:r>
                        <a:rPr lang="en-US" sz="1800" b="1" dirty="0">
                          <a:solidFill>
                            <a:schemeClr val="accent5">
                              <a:lumMod val="50000"/>
                            </a:schemeClr>
                          </a:solidFill>
                        </a:rPr>
                        <a:t>Margin (Revenue) per output unit</a:t>
                      </a:r>
                    </a:p>
                  </a:txBody>
                  <a:tcPr anchor="ctr">
                    <a:lnL w="38100" cap="flat" cmpd="sng" algn="ctr">
                      <a:solidFill>
                        <a:srgbClr val="C00000"/>
                      </a:solidFill>
                      <a:prstDash val="solid"/>
                      <a:round/>
                      <a:headEnd type="none" w="med" len="med"/>
                      <a:tailEnd type="none" w="med" len="med"/>
                    </a:lnL>
                    <a:lnR w="38100" cap="flat" cmpd="sng" algn="ctr">
                      <a:solidFill>
                        <a:srgbClr val="C00000"/>
                      </a:solidFill>
                      <a:prstDash val="solid"/>
                      <a:round/>
                      <a:headEnd type="none" w="med" len="med"/>
                      <a:tailEnd type="none" w="med" len="med"/>
                    </a:lnR>
                    <a:lnT>
                      <a:noFill/>
                    </a:lnT>
                    <a:lnB w="3810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2875248254"/>
                  </a:ext>
                </a:extLst>
              </a:tr>
            </a:tbl>
          </a:graphicData>
        </a:graphic>
      </p:graphicFrame>
      <p:sp>
        <p:nvSpPr>
          <p:cNvPr id="10" name="TextBox 9">
            <a:extLst>
              <a:ext uri="{FF2B5EF4-FFF2-40B4-BE49-F238E27FC236}">
                <a16:creationId xmlns:a16="http://schemas.microsoft.com/office/drawing/2014/main" id="{0356B225-FB10-4E8A-896D-A7B72EF25E4F}"/>
              </a:ext>
            </a:extLst>
          </p:cNvPr>
          <p:cNvSpPr txBox="1"/>
          <p:nvPr/>
        </p:nvSpPr>
        <p:spPr>
          <a:xfrm>
            <a:off x="30707" y="2075754"/>
            <a:ext cx="1298156" cy="1938992"/>
          </a:xfrm>
          <a:prstGeom prst="rect">
            <a:avLst/>
          </a:prstGeom>
          <a:noFill/>
          <a:ln w="38100">
            <a:solidFill>
              <a:srgbClr val="C00000"/>
            </a:solidFill>
          </a:ln>
        </p:spPr>
        <p:txBody>
          <a:bodyPr wrap="square">
            <a:spAutoFit/>
          </a:bodyPr>
          <a:lstStyle/>
          <a:p>
            <a:pPr algn="ctr"/>
            <a:r>
              <a:rPr lang="en-US" sz="2400" b="1" dirty="0"/>
              <a:t>Effort</a:t>
            </a:r>
            <a:r>
              <a:rPr lang="en-US" sz="2400" dirty="0"/>
              <a:t> </a:t>
            </a:r>
          </a:p>
          <a:p>
            <a:pPr algn="ctr"/>
            <a:r>
              <a:rPr lang="en-US" sz="2400" dirty="0"/>
              <a:t>Data </a:t>
            </a:r>
            <a:br>
              <a:rPr lang="en-US" sz="2400" dirty="0"/>
            </a:br>
            <a:r>
              <a:rPr lang="en-US" sz="2400" dirty="0"/>
              <a:t>+ </a:t>
            </a:r>
          </a:p>
          <a:p>
            <a:pPr algn="ctr"/>
            <a:r>
              <a:rPr lang="en-US" sz="2400" b="1" dirty="0"/>
              <a:t>Impact</a:t>
            </a:r>
            <a:r>
              <a:rPr lang="en-US" sz="2400" dirty="0"/>
              <a:t> </a:t>
            </a:r>
          </a:p>
          <a:p>
            <a:pPr algn="ctr"/>
            <a:r>
              <a:rPr lang="en-US" sz="2400" dirty="0"/>
              <a:t>Data </a:t>
            </a:r>
          </a:p>
        </p:txBody>
      </p:sp>
      <p:sp>
        <p:nvSpPr>
          <p:cNvPr id="4" name="Arrow: Right 3">
            <a:extLst>
              <a:ext uri="{FF2B5EF4-FFF2-40B4-BE49-F238E27FC236}">
                <a16:creationId xmlns:a16="http://schemas.microsoft.com/office/drawing/2014/main" id="{A91641DE-199E-4024-B9AF-EEBF183124E9}"/>
              </a:ext>
            </a:extLst>
          </p:cNvPr>
          <p:cNvSpPr/>
          <p:nvPr/>
        </p:nvSpPr>
        <p:spPr bwMode="auto">
          <a:xfrm>
            <a:off x="1347964" y="2641390"/>
            <a:ext cx="1676400" cy="294662"/>
          </a:xfrm>
          <a:prstGeom prst="rightArrow">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15" name="TextBox 14">
            <a:extLst>
              <a:ext uri="{FF2B5EF4-FFF2-40B4-BE49-F238E27FC236}">
                <a16:creationId xmlns:a16="http://schemas.microsoft.com/office/drawing/2014/main" id="{C0252E84-ADAC-4C9C-AE5E-169079B00E64}"/>
              </a:ext>
            </a:extLst>
          </p:cNvPr>
          <p:cNvSpPr txBox="1"/>
          <p:nvPr/>
        </p:nvSpPr>
        <p:spPr>
          <a:xfrm>
            <a:off x="3253036" y="2567206"/>
            <a:ext cx="2819636" cy="1200329"/>
          </a:xfrm>
          <a:prstGeom prst="rect">
            <a:avLst/>
          </a:prstGeom>
          <a:noFill/>
        </p:spPr>
        <p:txBody>
          <a:bodyPr wrap="square">
            <a:spAutoFit/>
          </a:bodyPr>
          <a:lstStyle/>
          <a:p>
            <a:r>
              <a:rPr kumimoji="0" lang="en-US" sz="2400" b="1" i="0" u="none" strike="noStrike" cap="none" normalizeH="0" baseline="0" dirty="0">
                <a:ln>
                  <a:noFill/>
                </a:ln>
                <a:solidFill>
                  <a:srgbClr val="FF0000"/>
                </a:solidFill>
                <a:effectLst/>
                <a:latin typeface="Arial" pitchFamily="34" charset="0"/>
              </a:rPr>
              <a:t>Coefficients of </a:t>
            </a:r>
          </a:p>
          <a:p>
            <a:r>
              <a:rPr kumimoji="0" lang="en-US" sz="2400" b="1" i="0" u="none" strike="noStrike" cap="none" normalizeH="0" baseline="0" dirty="0">
                <a:ln>
                  <a:noFill/>
                </a:ln>
                <a:solidFill>
                  <a:schemeClr val="accent5">
                    <a:lumMod val="50000"/>
                  </a:schemeClr>
                </a:solidFill>
                <a:effectLst/>
                <a:latin typeface="Arial" pitchFamily="34" charset="0"/>
              </a:rPr>
              <a:t>Response Functions</a:t>
            </a:r>
            <a:endParaRPr lang="en-US" sz="2400" dirty="0">
              <a:solidFill>
                <a:schemeClr val="accent5">
                  <a:lumMod val="50000"/>
                </a:schemeClr>
              </a:solidFill>
            </a:endParaRPr>
          </a:p>
        </p:txBody>
      </p:sp>
      <p:sp>
        <p:nvSpPr>
          <p:cNvPr id="12" name="TextBox 11">
            <a:extLst>
              <a:ext uri="{FF2B5EF4-FFF2-40B4-BE49-F238E27FC236}">
                <a16:creationId xmlns:a16="http://schemas.microsoft.com/office/drawing/2014/main" id="{EDC4E500-3217-4F4C-894A-525ADC9BED91}"/>
              </a:ext>
            </a:extLst>
          </p:cNvPr>
          <p:cNvSpPr txBox="1"/>
          <p:nvPr/>
        </p:nvSpPr>
        <p:spPr>
          <a:xfrm>
            <a:off x="5630391" y="2825400"/>
            <a:ext cx="425116" cy="584775"/>
          </a:xfrm>
          <a:prstGeom prst="rect">
            <a:avLst/>
          </a:prstGeom>
          <a:noFill/>
        </p:spPr>
        <p:txBody>
          <a:bodyPr wrap="none" rtlCol="0">
            <a:spAutoFit/>
          </a:bodyPr>
          <a:lstStyle/>
          <a:p>
            <a:r>
              <a:rPr lang="en-US" sz="3200" b="1" dirty="0"/>
              <a:t>+</a:t>
            </a:r>
          </a:p>
        </p:txBody>
      </p:sp>
      <p:sp>
        <p:nvSpPr>
          <p:cNvPr id="13" name="TextBox 12">
            <a:extLst>
              <a:ext uri="{FF2B5EF4-FFF2-40B4-BE49-F238E27FC236}">
                <a16:creationId xmlns:a16="http://schemas.microsoft.com/office/drawing/2014/main" id="{7D063DD5-ECAB-450F-9230-9F6B68154DA3}"/>
              </a:ext>
            </a:extLst>
          </p:cNvPr>
          <p:cNvSpPr txBox="1"/>
          <p:nvPr/>
        </p:nvSpPr>
        <p:spPr>
          <a:xfrm>
            <a:off x="6934200" y="4341171"/>
            <a:ext cx="5077462" cy="1015663"/>
          </a:xfrm>
          <a:prstGeom prst="rect">
            <a:avLst/>
          </a:prstGeom>
          <a:noFill/>
          <a:ln w="38100">
            <a:solidFill>
              <a:srgbClr val="C00000"/>
            </a:solidFill>
          </a:ln>
        </p:spPr>
        <p:txBody>
          <a:bodyPr wrap="square">
            <a:spAutoFit/>
          </a:bodyPr>
          <a:lstStyle/>
          <a:p>
            <a:pPr defTabSz="685800" eaLnBrk="1" hangingPunct="1">
              <a:buFont typeface="Arial" panose="020B0604020202020204" pitchFamily="34" charset="0"/>
            </a:pPr>
            <a:r>
              <a:rPr lang="en-US" sz="2000" b="1" dirty="0">
                <a:latin typeface="+mn-lt"/>
                <a:cs typeface="+mn-cs"/>
              </a:rPr>
              <a:t>Find </a:t>
            </a:r>
          </a:p>
          <a:p>
            <a:pPr defTabSz="685800" eaLnBrk="1" hangingPunct="1">
              <a:buFont typeface="Arial" panose="020B0604020202020204" pitchFamily="34" charset="0"/>
            </a:pPr>
            <a:r>
              <a:rPr lang="en-US" sz="2000" b="1" dirty="0">
                <a:latin typeface="+mn-lt"/>
                <a:cs typeface="+mn-cs"/>
              </a:rPr>
              <a:t>Effort (Advertising Budget) of marketing mix that </a:t>
            </a:r>
            <a:r>
              <a:rPr lang="en-US" sz="2000" b="1" dirty="0">
                <a:solidFill>
                  <a:srgbClr val="C00000"/>
                </a:solidFill>
                <a:latin typeface="+mn-lt"/>
                <a:cs typeface="+mn-cs"/>
              </a:rPr>
              <a:t>optimizes net profit</a:t>
            </a:r>
            <a:r>
              <a:rPr lang="en-US" sz="2000" b="1" dirty="0">
                <a:latin typeface="+mn-lt"/>
                <a:cs typeface="+mn-cs"/>
              </a:rPr>
              <a:t>!</a:t>
            </a:r>
            <a:endParaRPr lang="en-US" sz="3200" b="1" dirty="0">
              <a:latin typeface="+mn-lt"/>
              <a:cs typeface="+mn-cs"/>
            </a:endParaRPr>
          </a:p>
        </p:txBody>
      </p:sp>
      <p:sp>
        <p:nvSpPr>
          <p:cNvPr id="5" name="Right Brace 4">
            <a:extLst>
              <a:ext uri="{FF2B5EF4-FFF2-40B4-BE49-F238E27FC236}">
                <a16:creationId xmlns:a16="http://schemas.microsoft.com/office/drawing/2014/main" id="{96BC864B-8D8D-42EB-81F0-F995138FAD1F}"/>
              </a:ext>
            </a:extLst>
          </p:cNvPr>
          <p:cNvSpPr/>
          <p:nvPr/>
        </p:nvSpPr>
        <p:spPr bwMode="auto">
          <a:xfrm rot="5400000">
            <a:off x="4901993" y="2423346"/>
            <a:ext cx="304800" cy="3250788"/>
          </a:xfrm>
          <a:prstGeom prst="rightBrace">
            <a:avLst>
              <a:gd name="adj1" fmla="val 79946"/>
              <a:gd name="adj2" fmla="val 50000"/>
            </a:avLst>
          </a:prstGeom>
          <a:noFill/>
          <a:ln w="381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16" name="Oval 15">
            <a:extLst>
              <a:ext uri="{FF2B5EF4-FFF2-40B4-BE49-F238E27FC236}">
                <a16:creationId xmlns:a16="http://schemas.microsoft.com/office/drawing/2014/main" id="{E9CA121E-F12E-4E56-85AE-826EEF1D1F6D}"/>
              </a:ext>
            </a:extLst>
          </p:cNvPr>
          <p:cNvSpPr/>
          <p:nvPr/>
        </p:nvSpPr>
        <p:spPr bwMode="auto">
          <a:xfrm>
            <a:off x="3810000" y="4316233"/>
            <a:ext cx="2616612" cy="1015663"/>
          </a:xfrm>
          <a:prstGeom prst="ellipse">
            <a:avLst/>
          </a:prstGeom>
          <a:noFill/>
          <a:ln w="12700" cap="flat"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accent5">
                    <a:lumMod val="50000"/>
                  </a:schemeClr>
                </a:solidFill>
                <a:effectLst/>
                <a:latin typeface="Arial" pitchFamily="34" charset="0"/>
              </a:rPr>
              <a:t>Optimization </a:t>
            </a:r>
            <a:r>
              <a:rPr lang="en-US" b="1" dirty="0">
                <a:solidFill>
                  <a:schemeClr val="accent5">
                    <a:lumMod val="50000"/>
                  </a:schemeClr>
                </a:solidFill>
              </a:rPr>
              <a:t>Tool </a:t>
            </a:r>
          </a:p>
          <a:p>
            <a:pPr marL="0" marR="0" indent="0" algn="ctr" defTabSz="914400" rtl="0" eaLnBrk="0" fontAlgn="base" latinLnBrk="0" hangingPunct="0">
              <a:lnSpc>
                <a:spcPct val="100000"/>
              </a:lnSpc>
              <a:spcBef>
                <a:spcPct val="0"/>
              </a:spcBef>
              <a:spcAft>
                <a:spcPct val="0"/>
              </a:spcAft>
              <a:buClrTx/>
              <a:buSzTx/>
              <a:buFontTx/>
              <a:buNone/>
              <a:tabLst/>
            </a:pPr>
            <a:r>
              <a:rPr lang="en-US" b="1" dirty="0"/>
              <a:t>(e.g., Excel Solver)</a:t>
            </a:r>
            <a:endParaRPr kumimoji="0" lang="en-US" sz="1800" b="1" i="0" u="none" strike="noStrike" cap="none" normalizeH="0" baseline="0" dirty="0">
              <a:ln>
                <a:noFill/>
              </a:ln>
              <a:solidFill>
                <a:schemeClr val="tx1"/>
              </a:solidFill>
              <a:effectLst/>
              <a:latin typeface="Arial" pitchFamily="34" charset="0"/>
            </a:endParaRPr>
          </a:p>
        </p:txBody>
      </p:sp>
      <p:sp>
        <p:nvSpPr>
          <p:cNvPr id="17" name="Arrow: Right 16">
            <a:extLst>
              <a:ext uri="{FF2B5EF4-FFF2-40B4-BE49-F238E27FC236}">
                <a16:creationId xmlns:a16="http://schemas.microsoft.com/office/drawing/2014/main" id="{AD036044-E859-43AD-AA29-C86407288937}"/>
              </a:ext>
            </a:extLst>
          </p:cNvPr>
          <p:cNvSpPr/>
          <p:nvPr/>
        </p:nvSpPr>
        <p:spPr bwMode="auto">
          <a:xfrm>
            <a:off x="6426612" y="4717963"/>
            <a:ext cx="507588" cy="235037"/>
          </a:xfrm>
          <a:prstGeom prst="rightArrow">
            <a:avLst>
              <a:gd name="adj1" fmla="val 50000"/>
              <a:gd name="adj2" fmla="val 50000"/>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18" name="Oval 17">
            <a:extLst>
              <a:ext uri="{FF2B5EF4-FFF2-40B4-BE49-F238E27FC236}">
                <a16:creationId xmlns:a16="http://schemas.microsoft.com/office/drawing/2014/main" id="{CCA27ADE-451E-4844-A5D3-1B1E88363166}"/>
              </a:ext>
            </a:extLst>
          </p:cNvPr>
          <p:cNvSpPr/>
          <p:nvPr/>
        </p:nvSpPr>
        <p:spPr bwMode="auto">
          <a:xfrm>
            <a:off x="792143" y="1762090"/>
            <a:ext cx="2997613" cy="1015663"/>
          </a:xfrm>
          <a:prstGeom prst="ellipse">
            <a:avLst/>
          </a:prstGeom>
          <a:no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5">
                    <a:lumMod val="50000"/>
                  </a:schemeClr>
                </a:solidFill>
                <a:effectLst/>
                <a:latin typeface="Arial" pitchFamily="34" charset="0"/>
              </a:rPr>
              <a:t>Regression </a:t>
            </a:r>
          </a:p>
          <a:p>
            <a:pPr marL="0" marR="0" indent="0" algn="ctr" defTabSz="914400" rtl="0" eaLnBrk="0" fontAlgn="base" latinLnBrk="0" hangingPunct="0">
              <a:lnSpc>
                <a:spcPct val="100000"/>
              </a:lnSpc>
              <a:spcBef>
                <a:spcPct val="0"/>
              </a:spcBef>
              <a:spcAft>
                <a:spcPct val="0"/>
              </a:spcAft>
              <a:buClrTx/>
              <a:buSzTx/>
              <a:buFontTx/>
              <a:buNone/>
              <a:tabLst/>
            </a:pPr>
            <a:r>
              <a:rPr lang="en-US" sz="2400" b="1" dirty="0">
                <a:solidFill>
                  <a:schemeClr val="accent5">
                    <a:lumMod val="50000"/>
                  </a:schemeClr>
                </a:solidFill>
              </a:rPr>
              <a:t>Tool</a:t>
            </a:r>
            <a:endParaRPr kumimoji="0" lang="en-US" sz="2400" b="1" i="0" u="none" strike="noStrike" cap="none" normalizeH="0" baseline="0" dirty="0">
              <a:ln>
                <a:noFill/>
              </a:ln>
              <a:solidFill>
                <a:schemeClr val="accent5">
                  <a:lumMod val="50000"/>
                </a:schemeClr>
              </a:solidFill>
              <a:effectLst/>
              <a:latin typeface="Arial" pitchFamily="34" charset="0"/>
            </a:endParaRPr>
          </a:p>
        </p:txBody>
      </p:sp>
      <p:pic>
        <p:nvPicPr>
          <p:cNvPr id="20" name="Picture 19">
            <a:extLst>
              <a:ext uri="{FF2B5EF4-FFF2-40B4-BE49-F238E27FC236}">
                <a16:creationId xmlns:a16="http://schemas.microsoft.com/office/drawing/2014/main" id="{29077545-FBBF-4CB5-AE37-981ED232F70E}"/>
              </a:ext>
            </a:extLst>
          </p:cNvPr>
          <p:cNvPicPr>
            <a:picLocks noChangeAspect="1"/>
          </p:cNvPicPr>
          <p:nvPr/>
        </p:nvPicPr>
        <p:blipFill>
          <a:blip r:embed="rId2"/>
          <a:stretch>
            <a:fillRect/>
          </a:stretch>
        </p:blipFill>
        <p:spPr>
          <a:xfrm>
            <a:off x="1723954" y="2954233"/>
            <a:ext cx="1541305" cy="131071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 name="TextBox 2">
            <a:extLst>
              <a:ext uri="{FF2B5EF4-FFF2-40B4-BE49-F238E27FC236}">
                <a16:creationId xmlns:a16="http://schemas.microsoft.com/office/drawing/2014/main" id="{AD9E8B5B-480C-434A-B49A-9667146F51E2}"/>
              </a:ext>
            </a:extLst>
          </p:cNvPr>
          <p:cNvSpPr txBox="1"/>
          <p:nvPr/>
        </p:nvSpPr>
        <p:spPr>
          <a:xfrm flipH="1">
            <a:off x="30707" y="4107640"/>
            <a:ext cx="2026470" cy="1107996"/>
          </a:xfrm>
          <a:prstGeom prst="rect">
            <a:avLst/>
          </a:prstGeom>
          <a:noFill/>
        </p:spPr>
        <p:txBody>
          <a:bodyPr wrap="square" rtlCol="0">
            <a:spAutoFit/>
          </a:bodyPr>
          <a:lstStyle/>
          <a:p>
            <a:r>
              <a:rPr lang="en-US" sz="1600" dirty="0"/>
              <a:t>Over multiple </a:t>
            </a:r>
            <a:r>
              <a:rPr lang="en-US" b="1" dirty="0"/>
              <a:t>categories</a:t>
            </a:r>
            <a:r>
              <a:rPr lang="en-US" sz="1600" dirty="0"/>
              <a:t> where resource (budget) will be allocated! </a:t>
            </a:r>
          </a:p>
        </p:txBody>
      </p:sp>
      <p:sp>
        <p:nvSpPr>
          <p:cNvPr id="6" name="TextBox 5">
            <a:extLst>
              <a:ext uri="{FF2B5EF4-FFF2-40B4-BE49-F238E27FC236}">
                <a16:creationId xmlns:a16="http://schemas.microsoft.com/office/drawing/2014/main" id="{9960E4CF-A98D-4E13-8F0C-22527C25D87A}"/>
              </a:ext>
            </a:extLst>
          </p:cNvPr>
          <p:cNvSpPr txBox="1"/>
          <p:nvPr/>
        </p:nvSpPr>
        <p:spPr>
          <a:xfrm>
            <a:off x="884470" y="714631"/>
            <a:ext cx="2820003" cy="461665"/>
          </a:xfrm>
          <a:prstGeom prst="rect">
            <a:avLst/>
          </a:prstGeom>
          <a:noFill/>
        </p:spPr>
        <p:txBody>
          <a:bodyPr wrap="none" rtlCol="0">
            <a:spAutoFit/>
          </a:bodyPr>
          <a:lstStyle/>
          <a:p>
            <a:r>
              <a:rPr lang="en-US" sz="2400" b="1" dirty="0">
                <a:solidFill>
                  <a:srgbClr val="C00000"/>
                </a:solidFill>
              </a:rPr>
              <a:t>Resources/Efforts</a:t>
            </a:r>
          </a:p>
        </p:txBody>
      </p:sp>
      <p:sp>
        <p:nvSpPr>
          <p:cNvPr id="21" name="TextBox 20">
            <a:extLst>
              <a:ext uri="{FF2B5EF4-FFF2-40B4-BE49-F238E27FC236}">
                <a16:creationId xmlns:a16="http://schemas.microsoft.com/office/drawing/2014/main" id="{5DFDC6F5-7A34-44C6-819D-D1CA065F54CD}"/>
              </a:ext>
            </a:extLst>
          </p:cNvPr>
          <p:cNvSpPr txBox="1"/>
          <p:nvPr/>
        </p:nvSpPr>
        <p:spPr>
          <a:xfrm>
            <a:off x="6248400" y="673505"/>
            <a:ext cx="3316934" cy="461665"/>
          </a:xfrm>
          <a:prstGeom prst="rect">
            <a:avLst/>
          </a:prstGeom>
          <a:noFill/>
        </p:spPr>
        <p:txBody>
          <a:bodyPr wrap="none" rtlCol="0">
            <a:spAutoFit/>
          </a:bodyPr>
          <a:lstStyle/>
          <a:p>
            <a:r>
              <a:rPr lang="en-US" sz="2400" b="1" dirty="0">
                <a:solidFill>
                  <a:srgbClr val="C00000"/>
                </a:solidFill>
              </a:rPr>
              <a:t>Performance/Impacts</a:t>
            </a:r>
          </a:p>
        </p:txBody>
      </p:sp>
    </p:spTree>
    <p:extLst>
      <p:ext uri="{BB962C8B-B14F-4D97-AF65-F5344CB8AC3E}">
        <p14:creationId xmlns:p14="http://schemas.microsoft.com/office/powerpoint/2010/main" val="3476663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8C9C0-E0C7-431D-89BC-C52BFA3B6231}"/>
              </a:ext>
            </a:extLst>
          </p:cNvPr>
          <p:cNvSpPr>
            <a:spLocks noGrp="1"/>
          </p:cNvSpPr>
          <p:nvPr>
            <p:ph type="title"/>
          </p:nvPr>
        </p:nvSpPr>
        <p:spPr/>
        <p:txBody>
          <a:bodyPr/>
          <a:lstStyle/>
          <a:p>
            <a:r>
              <a:rPr lang="en-US" sz="2800" i="0" u="none" strike="noStrike" baseline="0" dirty="0">
                <a:latin typeface="+mn-lt"/>
              </a:rPr>
              <a:t>Resource Allocation </a:t>
            </a:r>
            <a:r>
              <a:rPr lang="en-US" sz="2800" b="0" i="0" u="none" strike="noStrike" baseline="0" dirty="0">
                <a:latin typeface="+mn-lt"/>
              </a:rPr>
              <a:t>and Marketing Communications Mix</a:t>
            </a:r>
            <a:endParaRPr lang="en-US" sz="3600" dirty="0">
              <a:latin typeface="+mn-lt"/>
            </a:endParaRPr>
          </a:p>
        </p:txBody>
      </p:sp>
      <p:sp>
        <p:nvSpPr>
          <p:cNvPr id="3" name="Content Placeholder 2">
            <a:extLst>
              <a:ext uri="{FF2B5EF4-FFF2-40B4-BE49-F238E27FC236}">
                <a16:creationId xmlns:a16="http://schemas.microsoft.com/office/drawing/2014/main" id="{0D6E341A-E4DC-49EE-919D-48E5CB63ECB2}"/>
              </a:ext>
            </a:extLst>
          </p:cNvPr>
          <p:cNvSpPr>
            <a:spLocks noGrp="1"/>
          </p:cNvSpPr>
          <p:nvPr>
            <p:ph idx="1"/>
          </p:nvPr>
        </p:nvSpPr>
        <p:spPr>
          <a:xfrm>
            <a:off x="101600" y="641350"/>
            <a:ext cx="11988800" cy="5486400"/>
          </a:xfrm>
        </p:spPr>
        <p:txBody>
          <a:bodyPr/>
          <a:lstStyle/>
          <a:p>
            <a:pPr marL="0" indent="0">
              <a:buNone/>
            </a:pPr>
            <a:r>
              <a:rPr lang="en-US" sz="3200" dirty="0"/>
              <a:t>Marketing communications </a:t>
            </a:r>
            <a:r>
              <a:rPr lang="en-US" sz="3200" b="0" dirty="0"/>
              <a:t>mix </a:t>
            </a:r>
            <a:r>
              <a:rPr lang="en-US" sz="3200" b="0" dirty="0">
                <a:sym typeface="Wingdings" panose="05000000000000000000" pitchFamily="2" charset="2"/>
              </a:rPr>
              <a:t> </a:t>
            </a:r>
            <a:r>
              <a:rPr lang="en-US" sz="3200" dirty="0">
                <a:sym typeface="Wingdings" panose="05000000000000000000" pitchFamily="2" charset="2"/>
              </a:rPr>
              <a:t>Promotion</a:t>
            </a:r>
            <a:endParaRPr lang="en-US" sz="3200" dirty="0"/>
          </a:p>
          <a:p>
            <a:pPr marL="514350" indent="-514350">
              <a:buFont typeface="+mj-lt"/>
              <a:buAutoNum type="arabicPeriod"/>
            </a:pPr>
            <a:r>
              <a:rPr lang="en-US" sz="2800" i="0" u="none" strike="noStrike" baseline="0" dirty="0"/>
              <a:t>Advertising</a:t>
            </a:r>
            <a:r>
              <a:rPr lang="en-US" sz="2800" b="0" i="0" u="none" strike="noStrike" baseline="0" dirty="0"/>
              <a:t>: Any paid form of nonpersonal presentation and promotion of ideas, goods, or services by an identified sponsor.</a:t>
            </a:r>
          </a:p>
          <a:p>
            <a:pPr marL="514350" indent="-514350" algn="l">
              <a:buFont typeface="+mj-lt"/>
              <a:buAutoNum type="arabicPeriod"/>
            </a:pPr>
            <a:r>
              <a:rPr lang="en-US" sz="2800" b="0" i="0" u="none" strike="noStrike" baseline="0" dirty="0"/>
              <a:t></a:t>
            </a:r>
            <a:r>
              <a:rPr lang="en-US" sz="2800" i="0" u="none" strike="noStrike" baseline="0" dirty="0"/>
              <a:t>Direct marketing</a:t>
            </a:r>
            <a:r>
              <a:rPr lang="en-US" sz="2800" b="0" i="0" u="none" strike="noStrike" baseline="0" dirty="0"/>
              <a:t>: The use of mail, telephone, the Internet, and other non–face-to-face contact tools to communicate with or solicit a response from specific customers and prospects.</a:t>
            </a:r>
          </a:p>
          <a:p>
            <a:pPr marL="514350" indent="-514350">
              <a:buFont typeface="+mj-lt"/>
              <a:buAutoNum type="arabicPeriod"/>
            </a:pPr>
            <a:r>
              <a:rPr lang="en-US" sz="2800" i="0" u="none" strike="noStrike" baseline="0" dirty="0"/>
              <a:t>Sales promotion</a:t>
            </a:r>
            <a:r>
              <a:rPr lang="en-US" sz="2800" b="0" i="0" u="none" strike="noStrike" baseline="0" dirty="0"/>
              <a:t>: Short-term incentives to encourage customers to try or purchase a product or service.</a:t>
            </a:r>
          </a:p>
          <a:p>
            <a:pPr marL="514350" indent="-514350">
              <a:buFont typeface="+mj-lt"/>
              <a:buAutoNum type="arabicPeriod"/>
            </a:pPr>
            <a:r>
              <a:rPr lang="en-US" sz="2800" i="0" u="none" strike="noStrike" baseline="0" dirty="0"/>
              <a:t>Personal selling</a:t>
            </a:r>
            <a:r>
              <a:rPr lang="en-US" sz="2800" b="0" i="0" u="none" strike="noStrike" baseline="0" dirty="0"/>
              <a:t>: Face-to-face interactions with one or more prospective customers for the purpose of making a sale.</a:t>
            </a:r>
          </a:p>
          <a:p>
            <a:pPr marL="514350" indent="-514350">
              <a:buFont typeface="+mj-lt"/>
              <a:buAutoNum type="arabicPeriod"/>
            </a:pPr>
            <a:r>
              <a:rPr lang="en-US" sz="2800" dirty="0"/>
              <a:t>Public Relations (PR)</a:t>
            </a:r>
            <a:r>
              <a:rPr lang="en-US" sz="2400" b="0" dirty="0"/>
              <a:t>: </a:t>
            </a:r>
            <a:r>
              <a:rPr lang="en-US" sz="2800" b="0" dirty="0"/>
              <a:t>PR is managing information flow between an organization and public. Example: Sponsoring events, newspaper articles etc.</a:t>
            </a:r>
            <a:endParaRPr lang="en-US" sz="3200" dirty="0"/>
          </a:p>
        </p:txBody>
      </p:sp>
    </p:spTree>
    <p:extLst>
      <p:ext uri="{BB962C8B-B14F-4D97-AF65-F5344CB8AC3E}">
        <p14:creationId xmlns:p14="http://schemas.microsoft.com/office/powerpoint/2010/main" val="2715540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FD536-6BBA-4891-9CE2-D6C8D9D55623}"/>
              </a:ext>
            </a:extLst>
          </p:cNvPr>
          <p:cNvSpPr>
            <a:spLocks noGrp="1"/>
          </p:cNvSpPr>
          <p:nvPr>
            <p:ph type="title"/>
          </p:nvPr>
        </p:nvSpPr>
        <p:spPr/>
        <p:txBody>
          <a:bodyPr/>
          <a:lstStyle/>
          <a:p>
            <a:pPr algn="l"/>
            <a:r>
              <a:rPr lang="en-US" dirty="0"/>
              <a:t>Advertising and Personal Selling</a:t>
            </a:r>
          </a:p>
        </p:txBody>
      </p:sp>
      <p:pic>
        <p:nvPicPr>
          <p:cNvPr id="5" name="Picture 4">
            <a:extLst>
              <a:ext uri="{FF2B5EF4-FFF2-40B4-BE49-F238E27FC236}">
                <a16:creationId xmlns:a16="http://schemas.microsoft.com/office/drawing/2014/main" id="{B1776E1F-C358-4A31-8EFB-7C0D3A2942D0}"/>
              </a:ext>
            </a:extLst>
          </p:cNvPr>
          <p:cNvPicPr>
            <a:picLocks noChangeAspect="1"/>
          </p:cNvPicPr>
          <p:nvPr/>
        </p:nvPicPr>
        <p:blipFill>
          <a:blip r:embed="rId2"/>
          <a:stretch>
            <a:fillRect/>
          </a:stretch>
        </p:blipFill>
        <p:spPr>
          <a:xfrm>
            <a:off x="0" y="1792993"/>
            <a:ext cx="6271014" cy="4608705"/>
          </a:xfrm>
          <a:prstGeom prst="rect">
            <a:avLst/>
          </a:prstGeom>
        </p:spPr>
      </p:pic>
      <p:pic>
        <p:nvPicPr>
          <p:cNvPr id="7" name="Picture 6">
            <a:extLst>
              <a:ext uri="{FF2B5EF4-FFF2-40B4-BE49-F238E27FC236}">
                <a16:creationId xmlns:a16="http://schemas.microsoft.com/office/drawing/2014/main" id="{7516A258-7C2B-400C-93B8-F474A5DFCBFB}"/>
              </a:ext>
            </a:extLst>
          </p:cNvPr>
          <p:cNvPicPr>
            <a:picLocks noChangeAspect="1"/>
          </p:cNvPicPr>
          <p:nvPr/>
        </p:nvPicPr>
        <p:blipFill>
          <a:blip r:embed="rId3"/>
          <a:stretch>
            <a:fillRect/>
          </a:stretch>
        </p:blipFill>
        <p:spPr>
          <a:xfrm>
            <a:off x="6464301" y="64086"/>
            <a:ext cx="5613530" cy="2859974"/>
          </a:xfrm>
          <a:prstGeom prst="rect">
            <a:avLst/>
          </a:prstGeom>
          <a:ln w="38100">
            <a:solidFill>
              <a:srgbClr val="C00000"/>
            </a:solidFill>
          </a:ln>
        </p:spPr>
      </p:pic>
      <p:pic>
        <p:nvPicPr>
          <p:cNvPr id="9" name="Picture 8">
            <a:extLst>
              <a:ext uri="{FF2B5EF4-FFF2-40B4-BE49-F238E27FC236}">
                <a16:creationId xmlns:a16="http://schemas.microsoft.com/office/drawing/2014/main" id="{E8BAA06C-A463-4483-AB92-A3B214BB544B}"/>
              </a:ext>
            </a:extLst>
          </p:cNvPr>
          <p:cNvPicPr>
            <a:picLocks noChangeAspect="1"/>
          </p:cNvPicPr>
          <p:nvPr/>
        </p:nvPicPr>
        <p:blipFill>
          <a:blip r:embed="rId4"/>
          <a:stretch>
            <a:fillRect/>
          </a:stretch>
        </p:blipFill>
        <p:spPr>
          <a:xfrm>
            <a:off x="6318250" y="3079622"/>
            <a:ext cx="5949963" cy="3690916"/>
          </a:xfrm>
          <a:prstGeom prst="rect">
            <a:avLst/>
          </a:prstGeom>
        </p:spPr>
      </p:pic>
      <p:sp>
        <p:nvSpPr>
          <p:cNvPr id="3" name="TextBox 2">
            <a:extLst>
              <a:ext uri="{FF2B5EF4-FFF2-40B4-BE49-F238E27FC236}">
                <a16:creationId xmlns:a16="http://schemas.microsoft.com/office/drawing/2014/main" id="{1FC91A3C-10B4-46E4-BDE5-05A5394C9254}"/>
              </a:ext>
            </a:extLst>
          </p:cNvPr>
          <p:cNvSpPr txBox="1"/>
          <p:nvPr/>
        </p:nvSpPr>
        <p:spPr>
          <a:xfrm>
            <a:off x="1537954" y="1160179"/>
            <a:ext cx="3195105" cy="646331"/>
          </a:xfrm>
          <a:prstGeom prst="rect">
            <a:avLst/>
          </a:prstGeom>
          <a:noFill/>
        </p:spPr>
        <p:txBody>
          <a:bodyPr wrap="none" rtlCol="0">
            <a:spAutoFit/>
          </a:bodyPr>
          <a:lstStyle/>
          <a:p>
            <a:r>
              <a:rPr lang="en-US" sz="3600" dirty="0"/>
              <a:t>B2C </a:t>
            </a:r>
            <a:r>
              <a:rPr lang="en-US" sz="3600" dirty="0">
                <a:sym typeface="Wingdings" panose="05000000000000000000" pitchFamily="2" charset="2"/>
              </a:rPr>
              <a:t> B2B</a:t>
            </a:r>
            <a:endParaRPr lang="en-US" sz="3600" dirty="0"/>
          </a:p>
        </p:txBody>
      </p:sp>
      <mc:AlternateContent xmlns:mc="http://schemas.openxmlformats.org/markup-compatibility/2006">
        <mc:Choice xmlns:p14="http://schemas.microsoft.com/office/powerpoint/2010/main" Requires="p14">
          <p:contentPart p14:bwMode="auto" r:id="rId5">
            <p14:nvContentPartPr>
              <p14:cNvPr id="4" name="Ink 3">
                <a:extLst>
                  <a:ext uri="{FF2B5EF4-FFF2-40B4-BE49-F238E27FC236}">
                    <a16:creationId xmlns:a16="http://schemas.microsoft.com/office/drawing/2014/main" id="{58756236-EB60-4739-9CDE-D9A3BA21579A}"/>
                  </a:ext>
                </a:extLst>
              </p14:cNvPr>
              <p14:cNvContentPartPr/>
              <p14:nvPr/>
            </p14:nvContentPartPr>
            <p14:xfrm>
              <a:off x="11282530" y="1009460"/>
              <a:ext cx="14760" cy="702360"/>
            </p14:xfrm>
          </p:contentPart>
        </mc:Choice>
        <mc:Fallback>
          <p:pic>
            <p:nvPicPr>
              <p:cNvPr id="4" name="Ink 3">
                <a:extLst>
                  <a:ext uri="{FF2B5EF4-FFF2-40B4-BE49-F238E27FC236}">
                    <a16:creationId xmlns:a16="http://schemas.microsoft.com/office/drawing/2014/main" id="{58756236-EB60-4739-9CDE-D9A3BA21579A}"/>
                  </a:ext>
                </a:extLst>
              </p:cNvPr>
              <p:cNvPicPr/>
              <p:nvPr/>
            </p:nvPicPr>
            <p:blipFill>
              <a:blip r:embed="rId6"/>
              <a:stretch>
                <a:fillRect/>
              </a:stretch>
            </p:blipFill>
            <p:spPr>
              <a:xfrm>
                <a:off x="11192890" y="829460"/>
                <a:ext cx="194400" cy="10620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6" name="Ink 5">
                <a:extLst>
                  <a:ext uri="{FF2B5EF4-FFF2-40B4-BE49-F238E27FC236}">
                    <a16:creationId xmlns:a16="http://schemas.microsoft.com/office/drawing/2014/main" id="{D6498573-DC4D-4227-8DB6-E9DD04BACDB7}"/>
                  </a:ext>
                </a:extLst>
              </p14:cNvPr>
              <p14:cNvContentPartPr/>
              <p14:nvPr/>
            </p14:nvContentPartPr>
            <p14:xfrm>
              <a:off x="9168250" y="1949060"/>
              <a:ext cx="52920" cy="662400"/>
            </p14:xfrm>
          </p:contentPart>
        </mc:Choice>
        <mc:Fallback>
          <p:pic>
            <p:nvPicPr>
              <p:cNvPr id="6" name="Ink 5">
                <a:extLst>
                  <a:ext uri="{FF2B5EF4-FFF2-40B4-BE49-F238E27FC236}">
                    <a16:creationId xmlns:a16="http://schemas.microsoft.com/office/drawing/2014/main" id="{D6498573-DC4D-4227-8DB6-E9DD04BACDB7}"/>
                  </a:ext>
                </a:extLst>
              </p:cNvPr>
              <p:cNvPicPr/>
              <p:nvPr/>
            </p:nvPicPr>
            <p:blipFill>
              <a:blip r:embed="rId8"/>
              <a:stretch>
                <a:fillRect/>
              </a:stretch>
            </p:blipFill>
            <p:spPr>
              <a:xfrm>
                <a:off x="9078610" y="1769420"/>
                <a:ext cx="232560" cy="10220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8" name="Ink 7">
                <a:extLst>
                  <a:ext uri="{FF2B5EF4-FFF2-40B4-BE49-F238E27FC236}">
                    <a16:creationId xmlns:a16="http://schemas.microsoft.com/office/drawing/2014/main" id="{6F523252-1F3B-4466-ADA5-F7E4178008CD}"/>
                  </a:ext>
                </a:extLst>
              </p14:cNvPr>
              <p14:cNvContentPartPr/>
              <p14:nvPr/>
            </p14:nvContentPartPr>
            <p14:xfrm>
              <a:off x="9276970" y="1987220"/>
              <a:ext cx="32400" cy="581040"/>
            </p14:xfrm>
          </p:contentPart>
        </mc:Choice>
        <mc:Fallback>
          <p:pic>
            <p:nvPicPr>
              <p:cNvPr id="8" name="Ink 7">
                <a:extLst>
                  <a:ext uri="{FF2B5EF4-FFF2-40B4-BE49-F238E27FC236}">
                    <a16:creationId xmlns:a16="http://schemas.microsoft.com/office/drawing/2014/main" id="{6F523252-1F3B-4466-ADA5-F7E4178008CD}"/>
                  </a:ext>
                </a:extLst>
              </p:cNvPr>
              <p:cNvPicPr/>
              <p:nvPr/>
            </p:nvPicPr>
            <p:blipFill>
              <a:blip r:embed="rId10"/>
              <a:stretch>
                <a:fillRect/>
              </a:stretch>
            </p:blipFill>
            <p:spPr>
              <a:xfrm>
                <a:off x="9186970" y="1807220"/>
                <a:ext cx="212040" cy="9406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0" name="Ink 9">
                <a:extLst>
                  <a:ext uri="{FF2B5EF4-FFF2-40B4-BE49-F238E27FC236}">
                    <a16:creationId xmlns:a16="http://schemas.microsoft.com/office/drawing/2014/main" id="{8AB89E89-1089-412F-B55B-6F914DD4C78E}"/>
                  </a:ext>
                </a:extLst>
              </p14:cNvPr>
              <p14:cNvContentPartPr/>
              <p14:nvPr/>
            </p14:nvContentPartPr>
            <p14:xfrm>
              <a:off x="7124530" y="2025020"/>
              <a:ext cx="965880" cy="42480"/>
            </p14:xfrm>
          </p:contentPart>
        </mc:Choice>
        <mc:Fallback>
          <p:pic>
            <p:nvPicPr>
              <p:cNvPr id="10" name="Ink 9">
                <a:extLst>
                  <a:ext uri="{FF2B5EF4-FFF2-40B4-BE49-F238E27FC236}">
                    <a16:creationId xmlns:a16="http://schemas.microsoft.com/office/drawing/2014/main" id="{8AB89E89-1089-412F-B55B-6F914DD4C78E}"/>
                  </a:ext>
                </a:extLst>
              </p:cNvPr>
              <p:cNvPicPr/>
              <p:nvPr/>
            </p:nvPicPr>
            <p:blipFill>
              <a:blip r:embed="rId12"/>
              <a:stretch>
                <a:fillRect/>
              </a:stretch>
            </p:blipFill>
            <p:spPr>
              <a:xfrm>
                <a:off x="7034530" y="1845380"/>
                <a:ext cx="1145520" cy="4021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1" name="Ink 10">
                <a:extLst>
                  <a:ext uri="{FF2B5EF4-FFF2-40B4-BE49-F238E27FC236}">
                    <a16:creationId xmlns:a16="http://schemas.microsoft.com/office/drawing/2014/main" id="{3B75F45B-C78A-4192-A8B3-91DB2B296EF0}"/>
                  </a:ext>
                </a:extLst>
              </p14:cNvPr>
              <p14:cNvContentPartPr/>
              <p14:nvPr/>
            </p14:nvContentPartPr>
            <p14:xfrm>
              <a:off x="7118050" y="2539100"/>
              <a:ext cx="901080" cy="14040"/>
            </p14:xfrm>
          </p:contentPart>
        </mc:Choice>
        <mc:Fallback>
          <p:pic>
            <p:nvPicPr>
              <p:cNvPr id="11" name="Ink 10">
                <a:extLst>
                  <a:ext uri="{FF2B5EF4-FFF2-40B4-BE49-F238E27FC236}">
                    <a16:creationId xmlns:a16="http://schemas.microsoft.com/office/drawing/2014/main" id="{3B75F45B-C78A-4192-A8B3-91DB2B296EF0}"/>
                  </a:ext>
                </a:extLst>
              </p:cNvPr>
              <p:cNvPicPr/>
              <p:nvPr/>
            </p:nvPicPr>
            <p:blipFill>
              <a:blip r:embed="rId14"/>
              <a:stretch>
                <a:fillRect/>
              </a:stretch>
            </p:blipFill>
            <p:spPr>
              <a:xfrm>
                <a:off x="7028410" y="2359100"/>
                <a:ext cx="1080720" cy="3736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2" name="Ink 11">
                <a:extLst>
                  <a:ext uri="{FF2B5EF4-FFF2-40B4-BE49-F238E27FC236}">
                    <a16:creationId xmlns:a16="http://schemas.microsoft.com/office/drawing/2014/main" id="{FE14ED0E-A9E3-4108-8C46-525965F466DF}"/>
                  </a:ext>
                </a:extLst>
              </p14:cNvPr>
              <p14:cNvContentPartPr/>
              <p14:nvPr/>
            </p14:nvContentPartPr>
            <p14:xfrm>
              <a:off x="7238650" y="1104500"/>
              <a:ext cx="709200" cy="51840"/>
            </p14:xfrm>
          </p:contentPart>
        </mc:Choice>
        <mc:Fallback>
          <p:pic>
            <p:nvPicPr>
              <p:cNvPr id="12" name="Ink 11">
                <a:extLst>
                  <a:ext uri="{FF2B5EF4-FFF2-40B4-BE49-F238E27FC236}">
                    <a16:creationId xmlns:a16="http://schemas.microsoft.com/office/drawing/2014/main" id="{FE14ED0E-A9E3-4108-8C46-525965F466DF}"/>
                  </a:ext>
                </a:extLst>
              </p:cNvPr>
              <p:cNvPicPr/>
              <p:nvPr/>
            </p:nvPicPr>
            <p:blipFill>
              <a:blip r:embed="rId16"/>
              <a:stretch>
                <a:fillRect/>
              </a:stretch>
            </p:blipFill>
            <p:spPr>
              <a:xfrm>
                <a:off x="7148650" y="924500"/>
                <a:ext cx="888840" cy="4114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3" name="Ink 12">
                <a:extLst>
                  <a:ext uri="{FF2B5EF4-FFF2-40B4-BE49-F238E27FC236}">
                    <a16:creationId xmlns:a16="http://schemas.microsoft.com/office/drawing/2014/main" id="{E56E1F55-4329-4F2A-B04C-38983B22425E}"/>
                  </a:ext>
                </a:extLst>
              </p14:cNvPr>
              <p14:cNvContentPartPr/>
              <p14:nvPr/>
            </p14:nvContentPartPr>
            <p14:xfrm>
              <a:off x="7238650" y="1625060"/>
              <a:ext cx="734760" cy="38880"/>
            </p14:xfrm>
          </p:contentPart>
        </mc:Choice>
        <mc:Fallback>
          <p:pic>
            <p:nvPicPr>
              <p:cNvPr id="13" name="Ink 12">
                <a:extLst>
                  <a:ext uri="{FF2B5EF4-FFF2-40B4-BE49-F238E27FC236}">
                    <a16:creationId xmlns:a16="http://schemas.microsoft.com/office/drawing/2014/main" id="{E56E1F55-4329-4F2A-B04C-38983B22425E}"/>
                  </a:ext>
                </a:extLst>
              </p:cNvPr>
              <p:cNvPicPr/>
              <p:nvPr/>
            </p:nvPicPr>
            <p:blipFill>
              <a:blip r:embed="rId18"/>
              <a:stretch>
                <a:fillRect/>
              </a:stretch>
            </p:blipFill>
            <p:spPr>
              <a:xfrm>
                <a:off x="7148650" y="1445420"/>
                <a:ext cx="914400" cy="398520"/>
              </a:xfrm>
              <a:prstGeom prst="rect">
                <a:avLst/>
              </a:prstGeom>
            </p:spPr>
          </p:pic>
        </mc:Fallback>
      </mc:AlternateContent>
    </p:spTree>
    <p:extLst>
      <p:ext uri="{BB962C8B-B14F-4D97-AF65-F5344CB8AC3E}">
        <p14:creationId xmlns:p14="http://schemas.microsoft.com/office/powerpoint/2010/main" val="2429341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3DD3D91-CA6F-4975-9A55-59FB33A6EA38}"/>
              </a:ext>
            </a:extLst>
          </p:cNvPr>
          <p:cNvPicPr>
            <a:picLocks noChangeAspect="1"/>
          </p:cNvPicPr>
          <p:nvPr/>
        </p:nvPicPr>
        <p:blipFill>
          <a:blip r:embed="rId2"/>
          <a:stretch>
            <a:fillRect/>
          </a:stretch>
        </p:blipFill>
        <p:spPr>
          <a:xfrm>
            <a:off x="154002" y="873368"/>
            <a:ext cx="10006115" cy="5887458"/>
          </a:xfrm>
          <a:prstGeom prst="rect">
            <a:avLst/>
          </a:prstGeom>
        </p:spPr>
      </p:pic>
      <p:sp>
        <p:nvSpPr>
          <p:cNvPr id="2" name="Title 1">
            <a:extLst>
              <a:ext uri="{FF2B5EF4-FFF2-40B4-BE49-F238E27FC236}">
                <a16:creationId xmlns:a16="http://schemas.microsoft.com/office/drawing/2014/main" id="{33BD495D-1C21-462C-8F11-F42DD41BE722}"/>
              </a:ext>
            </a:extLst>
          </p:cNvPr>
          <p:cNvSpPr>
            <a:spLocks noGrp="1"/>
          </p:cNvSpPr>
          <p:nvPr>
            <p:ph type="title"/>
          </p:nvPr>
        </p:nvSpPr>
        <p:spPr/>
        <p:txBody>
          <a:bodyPr/>
          <a:lstStyle/>
          <a:p>
            <a:r>
              <a:rPr lang="zh-CN" altLang="en-US" i="0" dirty="0"/>
              <a:t>销售促进反应过程示意图</a:t>
            </a:r>
            <a:endParaRPr lang="en-US" i="0" dirty="0"/>
          </a:p>
        </p:txBody>
      </p:sp>
      <p:sp>
        <p:nvSpPr>
          <p:cNvPr id="3" name="TextBox 2">
            <a:extLst>
              <a:ext uri="{FF2B5EF4-FFF2-40B4-BE49-F238E27FC236}">
                <a16:creationId xmlns:a16="http://schemas.microsoft.com/office/drawing/2014/main" id="{EEE355A8-8BC3-449A-924E-D24CDA69D399}"/>
              </a:ext>
            </a:extLst>
          </p:cNvPr>
          <p:cNvSpPr txBox="1"/>
          <p:nvPr/>
        </p:nvSpPr>
        <p:spPr>
          <a:xfrm>
            <a:off x="2480793" y="1433947"/>
            <a:ext cx="1265090" cy="461665"/>
          </a:xfrm>
          <a:prstGeom prst="rect">
            <a:avLst/>
          </a:prstGeom>
          <a:noFill/>
        </p:spPr>
        <p:txBody>
          <a:bodyPr wrap="none" rtlCol="0">
            <a:spAutoFit/>
          </a:bodyPr>
          <a:lstStyle/>
          <a:p>
            <a:r>
              <a:rPr lang="en-US" sz="2400" b="1" dirty="0">
                <a:solidFill>
                  <a:srgbClr val="FF0000"/>
                </a:solidFill>
              </a:rPr>
              <a:t>Push</a:t>
            </a:r>
            <a:r>
              <a:rPr lang="en-US" sz="2400" b="1" dirty="0">
                <a:solidFill>
                  <a:srgbClr val="FF0000"/>
                </a:solidFill>
                <a:sym typeface="Wingdings" panose="05000000000000000000" pitchFamily="2" charset="2"/>
              </a:rPr>
              <a:t></a:t>
            </a:r>
            <a:endParaRPr lang="en-US" sz="2400" b="1" dirty="0">
              <a:solidFill>
                <a:srgbClr val="FF0000"/>
              </a:solidFill>
            </a:endParaRPr>
          </a:p>
        </p:txBody>
      </p:sp>
      <p:sp>
        <p:nvSpPr>
          <p:cNvPr id="5" name="TextBox 4">
            <a:extLst>
              <a:ext uri="{FF2B5EF4-FFF2-40B4-BE49-F238E27FC236}">
                <a16:creationId xmlns:a16="http://schemas.microsoft.com/office/drawing/2014/main" id="{CE04E5E6-3458-474C-A7BE-7B192DF92532}"/>
              </a:ext>
            </a:extLst>
          </p:cNvPr>
          <p:cNvSpPr txBox="1"/>
          <p:nvPr/>
        </p:nvSpPr>
        <p:spPr>
          <a:xfrm rot="20328792">
            <a:off x="3422312" y="4085464"/>
            <a:ext cx="1160895" cy="461665"/>
          </a:xfrm>
          <a:prstGeom prst="rect">
            <a:avLst/>
          </a:prstGeom>
          <a:noFill/>
        </p:spPr>
        <p:txBody>
          <a:bodyPr wrap="none" rtlCol="0">
            <a:spAutoFit/>
          </a:bodyPr>
          <a:lstStyle/>
          <a:p>
            <a:r>
              <a:rPr lang="en-US" sz="2400" b="1" dirty="0">
                <a:solidFill>
                  <a:srgbClr val="FF0000"/>
                </a:solidFill>
                <a:sym typeface="Wingdings" panose="05000000000000000000" pitchFamily="2" charset="2"/>
              </a:rPr>
              <a:t>Pull </a:t>
            </a:r>
            <a:endParaRPr lang="en-US" sz="2400" b="1" dirty="0">
              <a:solidFill>
                <a:srgbClr val="FF0000"/>
              </a:solidFill>
            </a:endParaRPr>
          </a:p>
        </p:txBody>
      </p:sp>
      <p:sp>
        <p:nvSpPr>
          <p:cNvPr id="6" name="TextBox 5">
            <a:extLst>
              <a:ext uri="{FF2B5EF4-FFF2-40B4-BE49-F238E27FC236}">
                <a16:creationId xmlns:a16="http://schemas.microsoft.com/office/drawing/2014/main" id="{25DFBFF9-AB61-4024-92CD-10B17AB4FFD7}"/>
              </a:ext>
            </a:extLst>
          </p:cNvPr>
          <p:cNvSpPr txBox="1"/>
          <p:nvPr/>
        </p:nvSpPr>
        <p:spPr>
          <a:xfrm rot="5400000">
            <a:off x="8704729" y="2835404"/>
            <a:ext cx="1265090" cy="461665"/>
          </a:xfrm>
          <a:prstGeom prst="rect">
            <a:avLst/>
          </a:prstGeom>
          <a:noFill/>
        </p:spPr>
        <p:txBody>
          <a:bodyPr wrap="none" rtlCol="0">
            <a:spAutoFit/>
          </a:bodyPr>
          <a:lstStyle/>
          <a:p>
            <a:r>
              <a:rPr lang="en-US" sz="2400" b="1" dirty="0">
                <a:solidFill>
                  <a:srgbClr val="FF0000"/>
                </a:solidFill>
              </a:rPr>
              <a:t>Push</a:t>
            </a:r>
            <a:r>
              <a:rPr lang="en-US" sz="2400" b="1" dirty="0">
                <a:solidFill>
                  <a:srgbClr val="FF0000"/>
                </a:solidFill>
                <a:sym typeface="Wingdings" panose="05000000000000000000" pitchFamily="2" charset="2"/>
              </a:rPr>
              <a:t></a:t>
            </a:r>
            <a:endParaRPr lang="en-US" sz="2400" b="1" dirty="0">
              <a:solidFill>
                <a:srgbClr val="FF0000"/>
              </a:solidFill>
            </a:endParaRPr>
          </a:p>
        </p:txBody>
      </p:sp>
      <p:sp>
        <p:nvSpPr>
          <p:cNvPr id="8" name="TextBox 7">
            <a:extLst>
              <a:ext uri="{FF2B5EF4-FFF2-40B4-BE49-F238E27FC236}">
                <a16:creationId xmlns:a16="http://schemas.microsoft.com/office/drawing/2014/main" id="{F9CDF7C3-53DA-4EDC-B3F8-D9569052CE5E}"/>
              </a:ext>
            </a:extLst>
          </p:cNvPr>
          <p:cNvSpPr txBox="1"/>
          <p:nvPr/>
        </p:nvSpPr>
        <p:spPr>
          <a:xfrm rot="1755545">
            <a:off x="3784651" y="3320486"/>
            <a:ext cx="1160895" cy="461665"/>
          </a:xfrm>
          <a:prstGeom prst="rect">
            <a:avLst/>
          </a:prstGeom>
          <a:noFill/>
        </p:spPr>
        <p:txBody>
          <a:bodyPr wrap="none" rtlCol="0">
            <a:spAutoFit/>
          </a:bodyPr>
          <a:lstStyle/>
          <a:p>
            <a:r>
              <a:rPr lang="en-US" sz="2400" b="1" dirty="0">
                <a:solidFill>
                  <a:srgbClr val="FF0000"/>
                </a:solidFill>
                <a:sym typeface="Wingdings" panose="05000000000000000000" pitchFamily="2" charset="2"/>
              </a:rPr>
              <a:t> Pull</a:t>
            </a:r>
            <a:endParaRPr lang="en-US" sz="2400" b="1" dirty="0">
              <a:solidFill>
                <a:srgbClr val="FF0000"/>
              </a:solidFill>
            </a:endParaRPr>
          </a:p>
        </p:txBody>
      </p:sp>
      <p:sp>
        <p:nvSpPr>
          <p:cNvPr id="4" name="Arrow: Curved Left 3">
            <a:extLst>
              <a:ext uri="{FF2B5EF4-FFF2-40B4-BE49-F238E27FC236}">
                <a16:creationId xmlns:a16="http://schemas.microsoft.com/office/drawing/2014/main" id="{E245EA60-78D4-4272-B65B-421FE0DE2D20}"/>
              </a:ext>
            </a:extLst>
          </p:cNvPr>
          <p:cNvSpPr/>
          <p:nvPr/>
        </p:nvSpPr>
        <p:spPr bwMode="auto">
          <a:xfrm flipV="1">
            <a:off x="3417061" y="3275106"/>
            <a:ext cx="599127" cy="926353"/>
          </a:xfrm>
          <a:prstGeom prst="curvedLeftArrow">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9" name="Arrow: Curved Left 8">
            <a:extLst>
              <a:ext uri="{FF2B5EF4-FFF2-40B4-BE49-F238E27FC236}">
                <a16:creationId xmlns:a16="http://schemas.microsoft.com/office/drawing/2014/main" id="{C46F442F-B410-40BF-969E-1B36777AD811}"/>
              </a:ext>
            </a:extLst>
          </p:cNvPr>
          <p:cNvSpPr/>
          <p:nvPr/>
        </p:nvSpPr>
        <p:spPr bwMode="auto">
          <a:xfrm>
            <a:off x="6233523" y="2512250"/>
            <a:ext cx="974165" cy="1379037"/>
          </a:xfrm>
          <a:prstGeom prst="curvedLeftArrow">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10" name="TextBox 9">
            <a:extLst>
              <a:ext uri="{FF2B5EF4-FFF2-40B4-BE49-F238E27FC236}">
                <a16:creationId xmlns:a16="http://schemas.microsoft.com/office/drawing/2014/main" id="{703510F3-BE7A-4210-889E-6AD9CAC168C7}"/>
              </a:ext>
            </a:extLst>
          </p:cNvPr>
          <p:cNvSpPr txBox="1"/>
          <p:nvPr/>
        </p:nvSpPr>
        <p:spPr>
          <a:xfrm>
            <a:off x="5209051" y="5710111"/>
            <a:ext cx="1350050" cy="461665"/>
          </a:xfrm>
          <a:prstGeom prst="rect">
            <a:avLst/>
          </a:prstGeom>
          <a:noFill/>
        </p:spPr>
        <p:txBody>
          <a:bodyPr wrap="none" rtlCol="0">
            <a:spAutoFit/>
          </a:bodyPr>
          <a:lstStyle/>
          <a:p>
            <a:r>
              <a:rPr lang="en-US" sz="2400" b="1" dirty="0">
                <a:solidFill>
                  <a:srgbClr val="FF0000"/>
                </a:solidFill>
                <a:sym typeface="Wingdings" panose="05000000000000000000" pitchFamily="2" charset="2"/>
              </a:rPr>
              <a:t></a:t>
            </a:r>
            <a:r>
              <a:rPr lang="en-US" sz="2400" b="1" dirty="0">
                <a:solidFill>
                  <a:srgbClr val="FF0000"/>
                </a:solidFill>
              </a:rPr>
              <a:t>Push</a:t>
            </a:r>
            <a:r>
              <a:rPr lang="en-US" sz="2400" b="1" dirty="0">
                <a:solidFill>
                  <a:srgbClr val="FF0000"/>
                </a:solidFill>
                <a:sym typeface="Wingdings" panose="05000000000000000000" pitchFamily="2" charset="2"/>
              </a:rPr>
              <a:t> </a:t>
            </a:r>
            <a:endParaRPr lang="en-US" sz="2400" b="1" dirty="0">
              <a:solidFill>
                <a:srgbClr val="FF0000"/>
              </a:solidFill>
            </a:endParaRPr>
          </a:p>
        </p:txBody>
      </p:sp>
    </p:spTree>
    <p:extLst>
      <p:ext uri="{BB962C8B-B14F-4D97-AF65-F5344CB8AC3E}">
        <p14:creationId xmlns:p14="http://schemas.microsoft.com/office/powerpoint/2010/main" val="1674252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Promotional Types and Targets</a:t>
            </a:r>
            <a:endParaRPr lang="en-US" dirty="0"/>
          </a:p>
        </p:txBody>
      </p:sp>
      <p:grpSp>
        <p:nvGrpSpPr>
          <p:cNvPr id="3" name="Group 2">
            <a:extLst>
              <a:ext uri="{FF2B5EF4-FFF2-40B4-BE49-F238E27FC236}">
                <a16:creationId xmlns:a16="http://schemas.microsoft.com/office/drawing/2014/main" id="{DD078F22-2DAE-45EC-AC91-52325609ED9B}"/>
              </a:ext>
            </a:extLst>
          </p:cNvPr>
          <p:cNvGrpSpPr/>
          <p:nvPr/>
        </p:nvGrpSpPr>
        <p:grpSpPr>
          <a:xfrm>
            <a:off x="648930" y="890803"/>
            <a:ext cx="10270776" cy="5268697"/>
            <a:chOff x="2015837" y="1689100"/>
            <a:chExt cx="8305106" cy="4470400"/>
          </a:xfrm>
        </p:grpSpPr>
        <p:sp>
          <p:nvSpPr>
            <p:cNvPr id="30" name="Line 31"/>
            <p:cNvSpPr>
              <a:spLocks noChangeShapeType="1"/>
            </p:cNvSpPr>
            <p:nvPr/>
          </p:nvSpPr>
          <p:spPr bwMode="auto">
            <a:xfrm flipH="1">
              <a:off x="7045037" y="4597400"/>
              <a:ext cx="3106016" cy="0"/>
            </a:xfrm>
            <a:prstGeom prst="line">
              <a:avLst/>
            </a:prstGeom>
            <a:noFill/>
            <a:ln w="12700">
              <a:solidFill>
                <a:schemeClr val="tx1"/>
              </a:solidFill>
              <a:prstDash val="dash"/>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latin typeface="Open Sans" panose="020B0606030504020204" pitchFamily="34" charset="0"/>
                <a:ea typeface="Open Sans" panose="020B0606030504020204" pitchFamily="34" charset="0"/>
                <a:cs typeface="Open Sans" panose="020B0606030504020204" pitchFamily="34" charset="0"/>
              </a:endParaRPr>
            </a:p>
          </p:txBody>
        </p:sp>
        <p:sp>
          <p:nvSpPr>
            <p:cNvPr id="29" name="Line 30"/>
            <p:cNvSpPr>
              <a:spLocks noChangeShapeType="1"/>
            </p:cNvSpPr>
            <p:nvPr/>
          </p:nvSpPr>
          <p:spPr bwMode="auto">
            <a:xfrm>
              <a:off x="2137642" y="4597400"/>
              <a:ext cx="3033568" cy="0"/>
            </a:xfrm>
            <a:prstGeom prst="line">
              <a:avLst/>
            </a:prstGeom>
            <a:noFill/>
            <a:ln w="12700">
              <a:solidFill>
                <a:schemeClr val="tx1"/>
              </a:solidFill>
              <a:prstDash val="dash"/>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latin typeface="Open Sans" panose="020B0606030504020204" pitchFamily="34" charset="0"/>
                <a:ea typeface="Open Sans" panose="020B0606030504020204" pitchFamily="34" charset="0"/>
                <a:cs typeface="Open Sans" panose="020B0606030504020204" pitchFamily="34" charset="0"/>
              </a:endParaRPr>
            </a:p>
          </p:txBody>
        </p:sp>
        <p:sp>
          <p:nvSpPr>
            <p:cNvPr id="4" name="Line 4"/>
            <p:cNvSpPr>
              <a:spLocks noChangeShapeType="1"/>
            </p:cNvSpPr>
            <p:nvPr/>
          </p:nvSpPr>
          <p:spPr bwMode="auto">
            <a:xfrm>
              <a:off x="4007430" y="2146300"/>
              <a:ext cx="4301834" cy="0"/>
            </a:xfrm>
            <a:prstGeom prst="line">
              <a:avLst/>
            </a:prstGeom>
            <a:noFill/>
            <a:ln w="12700">
              <a:solidFill>
                <a:schemeClr val="tx1"/>
              </a:solidFill>
              <a:prstDash val="dash"/>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latin typeface="Open Sans" panose="020B0606030504020204" pitchFamily="34" charset="0"/>
                <a:ea typeface="Open Sans" panose="020B0606030504020204" pitchFamily="34" charset="0"/>
                <a:cs typeface="Open Sans" panose="020B0606030504020204" pitchFamily="34" charset="0"/>
              </a:endParaRPr>
            </a:p>
          </p:txBody>
        </p:sp>
        <p:sp>
          <p:nvSpPr>
            <p:cNvPr id="21" name="AutoShape 22"/>
            <p:cNvSpPr>
              <a:spLocks noChangeArrowheads="1"/>
            </p:cNvSpPr>
            <p:nvPr/>
          </p:nvSpPr>
          <p:spPr bwMode="auto">
            <a:xfrm>
              <a:off x="4889500" y="1689100"/>
              <a:ext cx="2380674" cy="2032000"/>
            </a:xfrm>
            <a:prstGeom prst="roundRect">
              <a:avLst>
                <a:gd name="adj" fmla="val 12495"/>
              </a:avLst>
            </a:prstGeom>
            <a:solidFill>
              <a:schemeClr val="bg1">
                <a:alpha val="70000"/>
              </a:schemeClr>
            </a:solidFill>
            <a:ln w="25400">
              <a:solidFill>
                <a:srgbClr val="0153A5"/>
              </a:solidFill>
              <a:round/>
              <a:headEnd/>
              <a:tailEnd/>
            </a:ln>
            <a:effectLst/>
          </p:spPr>
          <p:txBody>
            <a:bodyPr wrap="none" anchor="ctr"/>
            <a:lstStyle/>
            <a:p>
              <a:endParaRPr lang="en-US" sz="2000">
                <a:latin typeface="Open Sans" panose="020B0606030504020204" pitchFamily="34" charset="0"/>
                <a:ea typeface="Open Sans" panose="020B0606030504020204" pitchFamily="34" charset="0"/>
                <a:cs typeface="Open Sans" panose="020B0606030504020204" pitchFamily="34" charset="0"/>
              </a:endParaRPr>
            </a:p>
          </p:txBody>
        </p:sp>
        <p:sp>
          <p:nvSpPr>
            <p:cNvPr id="5" name="Line 5"/>
            <p:cNvSpPr>
              <a:spLocks noChangeShapeType="1"/>
            </p:cNvSpPr>
            <p:nvPr/>
          </p:nvSpPr>
          <p:spPr bwMode="auto">
            <a:xfrm>
              <a:off x="2143125" y="2501900"/>
              <a:ext cx="0" cy="2095500"/>
            </a:xfrm>
            <a:prstGeom prst="line">
              <a:avLst/>
            </a:prstGeom>
            <a:noFill/>
            <a:ln w="12700">
              <a:solidFill>
                <a:schemeClr val="tx1"/>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latin typeface="Open Sans" panose="020B0606030504020204" pitchFamily="34" charset="0"/>
                <a:ea typeface="Open Sans" panose="020B0606030504020204" pitchFamily="34" charset="0"/>
                <a:cs typeface="Open Sans" panose="020B0606030504020204" pitchFamily="34" charset="0"/>
              </a:endParaRPr>
            </a:p>
          </p:txBody>
        </p:sp>
        <p:sp>
          <p:nvSpPr>
            <p:cNvPr id="6" name="Line 6"/>
            <p:cNvSpPr>
              <a:spLocks noChangeShapeType="1"/>
            </p:cNvSpPr>
            <p:nvPr/>
          </p:nvSpPr>
          <p:spPr bwMode="auto">
            <a:xfrm flipH="1">
              <a:off x="10151053" y="2500314"/>
              <a:ext cx="1588" cy="2097087"/>
            </a:xfrm>
            <a:prstGeom prst="line">
              <a:avLst/>
            </a:prstGeom>
            <a:noFill/>
            <a:ln w="12700">
              <a:solidFill>
                <a:schemeClr val="tx1"/>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latin typeface="Open Sans" panose="020B0606030504020204" pitchFamily="34" charset="0"/>
                <a:ea typeface="Open Sans" panose="020B0606030504020204" pitchFamily="34" charset="0"/>
                <a:cs typeface="Open Sans" panose="020B0606030504020204" pitchFamily="34" charset="0"/>
              </a:endParaRPr>
            </a:p>
          </p:txBody>
        </p:sp>
        <p:sp>
          <p:nvSpPr>
            <p:cNvPr id="8" name="AutoShape 8"/>
            <p:cNvSpPr>
              <a:spLocks noChangeArrowheads="1"/>
            </p:cNvSpPr>
            <p:nvPr/>
          </p:nvSpPr>
          <p:spPr bwMode="auto">
            <a:xfrm>
              <a:off x="7397750" y="4127500"/>
              <a:ext cx="2413000" cy="2032000"/>
            </a:xfrm>
            <a:prstGeom prst="roundRect">
              <a:avLst>
                <a:gd name="adj" fmla="val 12495"/>
              </a:avLst>
            </a:prstGeom>
            <a:solidFill>
              <a:schemeClr val="bg1">
                <a:alpha val="70000"/>
              </a:schemeClr>
            </a:solidFill>
            <a:ln w="25400">
              <a:solidFill>
                <a:srgbClr val="0153A5"/>
              </a:solidFill>
              <a:round/>
              <a:headEnd/>
              <a:tailEnd/>
            </a:ln>
            <a:effectLst/>
          </p:spPr>
          <p:txBody>
            <a:bodyPr wrap="none" anchor="ctr"/>
            <a:lstStyle/>
            <a:p>
              <a:endParaRPr lang="en-US" sz="2000">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10"/>
            <p:cNvSpPr>
              <a:spLocks noChangeArrowheads="1"/>
            </p:cNvSpPr>
            <p:nvPr/>
          </p:nvSpPr>
          <p:spPr bwMode="auto">
            <a:xfrm>
              <a:off x="7673919" y="4619625"/>
              <a:ext cx="1952681"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190500" indent="-190500">
                <a:defRPr sz="2400">
                  <a:solidFill>
                    <a:schemeClr val="tx1"/>
                  </a:solidFill>
                  <a:latin typeface="Times New Roman" pitchFamily="18" charset="0"/>
                </a:defRPr>
              </a:lvl1pPr>
              <a:lvl2pPr marL="862013" indent="-292100">
                <a:defRPr sz="2400">
                  <a:solidFill>
                    <a:schemeClr val="tx1"/>
                  </a:solidFill>
                  <a:latin typeface="Times New Roman" pitchFamily="18" charset="0"/>
                </a:defRPr>
              </a:lvl2pPr>
              <a:lvl3pPr marL="1328738" indent="-276225">
                <a:defRPr sz="2400">
                  <a:solidFill>
                    <a:schemeClr val="tx1"/>
                  </a:solidFill>
                  <a:latin typeface="Times New Roman" pitchFamily="18" charset="0"/>
                </a:defRPr>
              </a:lvl3pPr>
              <a:lvl4pPr marL="1708150" indent="-188913">
                <a:defRPr sz="2400">
                  <a:solidFill>
                    <a:schemeClr val="tx1"/>
                  </a:solidFill>
                  <a:latin typeface="Times New Roman" pitchFamily="18" charset="0"/>
                </a:defRPr>
              </a:lvl4pPr>
              <a:lvl5pPr marL="2189163" indent="-276225">
                <a:defRPr sz="2400">
                  <a:solidFill>
                    <a:schemeClr val="tx1"/>
                  </a:solidFill>
                  <a:latin typeface="Times New Roman" pitchFamily="18" charset="0"/>
                </a:defRPr>
              </a:lvl5pPr>
              <a:lvl6pPr marL="2646363" indent="-276225" eaLnBrk="0" fontAlgn="base" hangingPunct="0">
                <a:spcBef>
                  <a:spcPct val="0"/>
                </a:spcBef>
                <a:spcAft>
                  <a:spcPct val="0"/>
                </a:spcAft>
                <a:defRPr sz="2400">
                  <a:solidFill>
                    <a:schemeClr val="tx1"/>
                  </a:solidFill>
                  <a:latin typeface="Times New Roman" pitchFamily="18" charset="0"/>
                </a:defRPr>
              </a:lvl6pPr>
              <a:lvl7pPr marL="3103563" indent="-276225" eaLnBrk="0" fontAlgn="base" hangingPunct="0">
                <a:spcBef>
                  <a:spcPct val="0"/>
                </a:spcBef>
                <a:spcAft>
                  <a:spcPct val="0"/>
                </a:spcAft>
                <a:defRPr sz="2400">
                  <a:solidFill>
                    <a:schemeClr val="tx1"/>
                  </a:solidFill>
                  <a:latin typeface="Times New Roman" pitchFamily="18" charset="0"/>
                </a:defRPr>
              </a:lvl7pPr>
              <a:lvl8pPr marL="3560763" indent="-276225" eaLnBrk="0" fontAlgn="base" hangingPunct="0">
                <a:spcBef>
                  <a:spcPct val="0"/>
                </a:spcBef>
                <a:spcAft>
                  <a:spcPct val="0"/>
                </a:spcAft>
                <a:defRPr sz="2400">
                  <a:solidFill>
                    <a:schemeClr val="tx1"/>
                  </a:solidFill>
                  <a:latin typeface="Times New Roman" pitchFamily="18" charset="0"/>
                </a:defRPr>
              </a:lvl8pPr>
              <a:lvl9pPr marL="4017963" indent="-276225" eaLnBrk="0" fontAlgn="base" hangingPunct="0">
                <a:spcBef>
                  <a:spcPct val="0"/>
                </a:spcBef>
                <a:spcAft>
                  <a:spcPct val="0"/>
                </a:spcAft>
                <a:defRPr sz="2400">
                  <a:solidFill>
                    <a:schemeClr val="tx1"/>
                  </a:solidFill>
                  <a:latin typeface="Times New Roman" pitchFamily="18" charset="0"/>
                </a:defRPr>
              </a:lvl9pPr>
            </a:lstStyle>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Price cuts</a:t>
              </a:r>
            </a:p>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Displays</a:t>
              </a:r>
            </a:p>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Feature ads</a:t>
              </a:r>
            </a:p>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Retailer coupons</a:t>
              </a:r>
            </a:p>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Free goods</a:t>
              </a:r>
            </a:p>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etc.</a:t>
              </a:r>
            </a:p>
          </p:txBody>
        </p:sp>
        <p:sp>
          <p:nvSpPr>
            <p:cNvPr id="11" name="Rectangle 11"/>
            <p:cNvSpPr>
              <a:spLocks noChangeArrowheads="1"/>
            </p:cNvSpPr>
            <p:nvPr/>
          </p:nvSpPr>
          <p:spPr bwMode="auto">
            <a:xfrm>
              <a:off x="7385050" y="4267200"/>
              <a:ext cx="2438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190500" indent="-190500">
                <a:defRPr sz="2400">
                  <a:solidFill>
                    <a:schemeClr val="tx1"/>
                  </a:solidFill>
                  <a:latin typeface="Times New Roman" pitchFamily="18" charset="0"/>
                </a:defRPr>
              </a:lvl1pPr>
              <a:lvl2pPr marL="862013" indent="-292100">
                <a:defRPr sz="2400">
                  <a:solidFill>
                    <a:schemeClr val="tx1"/>
                  </a:solidFill>
                  <a:latin typeface="Times New Roman" pitchFamily="18" charset="0"/>
                </a:defRPr>
              </a:lvl2pPr>
              <a:lvl3pPr marL="1328738" indent="-276225">
                <a:defRPr sz="2400">
                  <a:solidFill>
                    <a:schemeClr val="tx1"/>
                  </a:solidFill>
                  <a:latin typeface="Times New Roman" pitchFamily="18" charset="0"/>
                </a:defRPr>
              </a:lvl3pPr>
              <a:lvl4pPr marL="1708150" indent="-188913">
                <a:defRPr sz="2400">
                  <a:solidFill>
                    <a:schemeClr val="tx1"/>
                  </a:solidFill>
                  <a:latin typeface="Times New Roman" pitchFamily="18" charset="0"/>
                </a:defRPr>
              </a:lvl4pPr>
              <a:lvl5pPr marL="2189163" indent="-276225">
                <a:defRPr sz="2400">
                  <a:solidFill>
                    <a:schemeClr val="tx1"/>
                  </a:solidFill>
                  <a:latin typeface="Times New Roman" pitchFamily="18" charset="0"/>
                </a:defRPr>
              </a:lvl5pPr>
              <a:lvl6pPr marL="2646363" indent="-276225" eaLnBrk="0" fontAlgn="base" hangingPunct="0">
                <a:spcBef>
                  <a:spcPct val="0"/>
                </a:spcBef>
                <a:spcAft>
                  <a:spcPct val="0"/>
                </a:spcAft>
                <a:defRPr sz="2400">
                  <a:solidFill>
                    <a:schemeClr val="tx1"/>
                  </a:solidFill>
                  <a:latin typeface="Times New Roman" pitchFamily="18" charset="0"/>
                </a:defRPr>
              </a:lvl6pPr>
              <a:lvl7pPr marL="3103563" indent="-276225" eaLnBrk="0" fontAlgn="base" hangingPunct="0">
                <a:spcBef>
                  <a:spcPct val="0"/>
                </a:spcBef>
                <a:spcAft>
                  <a:spcPct val="0"/>
                </a:spcAft>
                <a:defRPr sz="2400">
                  <a:solidFill>
                    <a:schemeClr val="tx1"/>
                  </a:solidFill>
                  <a:latin typeface="Times New Roman" pitchFamily="18" charset="0"/>
                </a:defRPr>
              </a:lvl7pPr>
              <a:lvl8pPr marL="3560763" indent="-276225" eaLnBrk="0" fontAlgn="base" hangingPunct="0">
                <a:spcBef>
                  <a:spcPct val="0"/>
                </a:spcBef>
                <a:spcAft>
                  <a:spcPct val="0"/>
                </a:spcAft>
                <a:defRPr sz="2400">
                  <a:solidFill>
                    <a:schemeClr val="tx1"/>
                  </a:solidFill>
                  <a:latin typeface="Times New Roman" pitchFamily="18" charset="0"/>
                </a:defRPr>
              </a:lvl8pPr>
              <a:lvl9pPr marL="4017963" indent="-276225" eaLnBrk="0" fontAlgn="base" hangingPunct="0">
                <a:spcBef>
                  <a:spcPct val="0"/>
                </a:spcBef>
                <a:spcAft>
                  <a:spcPct val="0"/>
                </a:spcAft>
                <a:defRPr sz="2400">
                  <a:solidFill>
                    <a:schemeClr val="tx1"/>
                  </a:solidFill>
                  <a:latin typeface="Times New Roman" pitchFamily="18" charset="0"/>
                </a:defRPr>
              </a:lvl9pPr>
            </a:lstStyle>
            <a:p>
              <a:pPr algn="ctr">
                <a:lnSpc>
                  <a:spcPct val="90000"/>
                </a:lnSpc>
                <a:spcAft>
                  <a:spcPct val="50000"/>
                </a:spcAft>
              </a:pPr>
              <a:r>
                <a:rPr lang="en-US" altLang="en-US" sz="1800" b="1" dirty="0">
                  <a:latin typeface="Open Sans" panose="020B0606030504020204" pitchFamily="34" charset="0"/>
                  <a:ea typeface="Open Sans" panose="020B0606030504020204" pitchFamily="34" charset="0"/>
                  <a:cs typeface="Open Sans" panose="020B0606030504020204" pitchFamily="34" charset="0"/>
                </a:rPr>
                <a:t>Retailer Promotions</a:t>
              </a:r>
            </a:p>
          </p:txBody>
        </p:sp>
        <p:sp>
          <p:nvSpPr>
            <p:cNvPr id="20" name="Rectangle 21"/>
            <p:cNvSpPr>
              <a:spLocks noChangeArrowheads="1"/>
            </p:cNvSpPr>
            <p:nvPr/>
          </p:nvSpPr>
          <p:spPr bwMode="auto">
            <a:xfrm>
              <a:off x="4953000" y="1870364"/>
              <a:ext cx="2306782" cy="173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190500" indent="-190500">
                <a:defRPr sz="2400">
                  <a:solidFill>
                    <a:schemeClr val="tx1"/>
                  </a:solidFill>
                  <a:latin typeface="Times New Roman" pitchFamily="18" charset="0"/>
                </a:defRPr>
              </a:lvl1pPr>
              <a:lvl2pPr marL="862013" indent="-292100">
                <a:defRPr sz="2400">
                  <a:solidFill>
                    <a:schemeClr val="tx1"/>
                  </a:solidFill>
                  <a:latin typeface="Times New Roman" pitchFamily="18" charset="0"/>
                </a:defRPr>
              </a:lvl2pPr>
              <a:lvl3pPr marL="1328738" indent="-276225">
                <a:defRPr sz="2400">
                  <a:solidFill>
                    <a:schemeClr val="tx1"/>
                  </a:solidFill>
                  <a:latin typeface="Times New Roman" pitchFamily="18" charset="0"/>
                </a:defRPr>
              </a:lvl3pPr>
              <a:lvl4pPr marL="1708150" indent="-188913">
                <a:defRPr sz="2400">
                  <a:solidFill>
                    <a:schemeClr val="tx1"/>
                  </a:solidFill>
                  <a:latin typeface="Times New Roman" pitchFamily="18" charset="0"/>
                </a:defRPr>
              </a:lvl4pPr>
              <a:lvl5pPr marL="2189163" indent="-276225">
                <a:defRPr sz="2400">
                  <a:solidFill>
                    <a:schemeClr val="tx1"/>
                  </a:solidFill>
                  <a:latin typeface="Times New Roman" pitchFamily="18" charset="0"/>
                </a:defRPr>
              </a:lvl5pPr>
              <a:lvl6pPr marL="2646363" indent="-276225" eaLnBrk="0" fontAlgn="base" hangingPunct="0">
                <a:spcBef>
                  <a:spcPct val="0"/>
                </a:spcBef>
                <a:spcAft>
                  <a:spcPct val="0"/>
                </a:spcAft>
                <a:defRPr sz="2400">
                  <a:solidFill>
                    <a:schemeClr val="tx1"/>
                  </a:solidFill>
                  <a:latin typeface="Times New Roman" pitchFamily="18" charset="0"/>
                </a:defRPr>
              </a:lvl6pPr>
              <a:lvl7pPr marL="3103563" indent="-276225" eaLnBrk="0" fontAlgn="base" hangingPunct="0">
                <a:spcBef>
                  <a:spcPct val="0"/>
                </a:spcBef>
                <a:spcAft>
                  <a:spcPct val="0"/>
                </a:spcAft>
                <a:defRPr sz="2400">
                  <a:solidFill>
                    <a:schemeClr val="tx1"/>
                  </a:solidFill>
                  <a:latin typeface="Times New Roman" pitchFamily="18" charset="0"/>
                </a:defRPr>
              </a:lvl7pPr>
              <a:lvl8pPr marL="3560763" indent="-276225" eaLnBrk="0" fontAlgn="base" hangingPunct="0">
                <a:spcBef>
                  <a:spcPct val="0"/>
                </a:spcBef>
                <a:spcAft>
                  <a:spcPct val="0"/>
                </a:spcAft>
                <a:defRPr sz="2400">
                  <a:solidFill>
                    <a:schemeClr val="tx1"/>
                  </a:solidFill>
                  <a:latin typeface="Times New Roman" pitchFamily="18" charset="0"/>
                </a:defRPr>
              </a:lvl8pPr>
              <a:lvl9pPr marL="4017963" indent="-276225" eaLnBrk="0" fontAlgn="base" hangingPunct="0">
                <a:spcBef>
                  <a:spcPct val="0"/>
                </a:spcBef>
                <a:spcAft>
                  <a:spcPct val="0"/>
                </a:spcAft>
                <a:defRPr sz="2400">
                  <a:solidFill>
                    <a:schemeClr val="tx1"/>
                  </a:solidFill>
                  <a:latin typeface="Times New Roman" pitchFamily="18" charset="0"/>
                </a:defRPr>
              </a:lvl9pPr>
            </a:lstStyle>
            <a:p>
              <a:pPr>
                <a:lnSpc>
                  <a:spcPct val="90000"/>
                </a:lnSpc>
                <a:spcAft>
                  <a:spcPct val="50000"/>
                </a:spcAft>
              </a:pPr>
              <a:r>
                <a:rPr lang="en-US" altLang="en-US" sz="1800" b="1" dirty="0">
                  <a:latin typeface="Open Sans" panose="020B0606030504020204" pitchFamily="34" charset="0"/>
                  <a:ea typeface="Open Sans" panose="020B0606030504020204" pitchFamily="34" charset="0"/>
                  <a:cs typeface="Open Sans" panose="020B0606030504020204" pitchFamily="34" charset="0"/>
                </a:rPr>
                <a:t>Trade Promotions</a:t>
              </a:r>
            </a:p>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Case allowances</a:t>
              </a:r>
            </a:p>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Advertising allowances</a:t>
              </a:r>
            </a:p>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Display allowances</a:t>
              </a:r>
            </a:p>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Contests</a:t>
              </a:r>
            </a:p>
            <a:p>
              <a:pPr marL="182880" indent="-182880">
                <a:lnSpc>
                  <a:spcPct val="90000"/>
                </a:lnSpc>
                <a:spcAft>
                  <a:spcPct val="50000"/>
                </a:spcAft>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etc.</a:t>
              </a:r>
            </a:p>
          </p:txBody>
        </p:sp>
        <p:sp>
          <p:nvSpPr>
            <p:cNvPr id="23" name="AutoShape 24"/>
            <p:cNvSpPr>
              <a:spLocks noChangeArrowheads="1"/>
            </p:cNvSpPr>
            <p:nvPr/>
          </p:nvSpPr>
          <p:spPr bwMode="auto">
            <a:xfrm>
              <a:off x="2381250" y="4127500"/>
              <a:ext cx="2508250" cy="2032000"/>
            </a:xfrm>
            <a:prstGeom prst="roundRect">
              <a:avLst>
                <a:gd name="adj" fmla="val 12495"/>
              </a:avLst>
            </a:prstGeom>
            <a:solidFill>
              <a:schemeClr val="bg1">
                <a:alpha val="70000"/>
              </a:schemeClr>
            </a:solidFill>
            <a:ln w="25400">
              <a:solidFill>
                <a:srgbClr val="0153A5"/>
              </a:solidFill>
              <a:round/>
              <a:headEnd/>
              <a:tailEnd/>
            </a:ln>
            <a:effectLst/>
          </p:spPr>
          <p:txBody>
            <a:bodyPr wrap="none" anchor="ct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26"/>
            <p:cNvSpPr>
              <a:spLocks noChangeArrowheads="1"/>
            </p:cNvSpPr>
            <p:nvPr/>
          </p:nvSpPr>
          <p:spPr bwMode="auto">
            <a:xfrm>
              <a:off x="2384426" y="4267200"/>
              <a:ext cx="2438401"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190500" indent="-190500">
                <a:defRPr sz="2400">
                  <a:solidFill>
                    <a:schemeClr val="tx1"/>
                  </a:solidFill>
                  <a:latin typeface="Times New Roman" pitchFamily="18" charset="0"/>
                </a:defRPr>
              </a:lvl1pPr>
              <a:lvl2pPr marL="862013" indent="-292100">
                <a:defRPr sz="2400">
                  <a:solidFill>
                    <a:schemeClr val="tx1"/>
                  </a:solidFill>
                  <a:latin typeface="Times New Roman" pitchFamily="18" charset="0"/>
                </a:defRPr>
              </a:lvl2pPr>
              <a:lvl3pPr marL="1328738" indent="-276225">
                <a:defRPr sz="2400">
                  <a:solidFill>
                    <a:schemeClr val="tx1"/>
                  </a:solidFill>
                  <a:latin typeface="Times New Roman" pitchFamily="18" charset="0"/>
                </a:defRPr>
              </a:lvl3pPr>
              <a:lvl4pPr marL="1708150" indent="-188913">
                <a:defRPr sz="2400">
                  <a:solidFill>
                    <a:schemeClr val="tx1"/>
                  </a:solidFill>
                  <a:latin typeface="Times New Roman" pitchFamily="18" charset="0"/>
                </a:defRPr>
              </a:lvl4pPr>
              <a:lvl5pPr marL="2189163" indent="-276225">
                <a:defRPr sz="2400">
                  <a:solidFill>
                    <a:schemeClr val="tx1"/>
                  </a:solidFill>
                  <a:latin typeface="Times New Roman" pitchFamily="18" charset="0"/>
                </a:defRPr>
              </a:lvl5pPr>
              <a:lvl6pPr marL="2646363" indent="-276225" eaLnBrk="0" fontAlgn="base" hangingPunct="0">
                <a:spcBef>
                  <a:spcPct val="0"/>
                </a:spcBef>
                <a:spcAft>
                  <a:spcPct val="0"/>
                </a:spcAft>
                <a:defRPr sz="2400">
                  <a:solidFill>
                    <a:schemeClr val="tx1"/>
                  </a:solidFill>
                  <a:latin typeface="Times New Roman" pitchFamily="18" charset="0"/>
                </a:defRPr>
              </a:lvl6pPr>
              <a:lvl7pPr marL="3103563" indent="-276225" eaLnBrk="0" fontAlgn="base" hangingPunct="0">
                <a:spcBef>
                  <a:spcPct val="0"/>
                </a:spcBef>
                <a:spcAft>
                  <a:spcPct val="0"/>
                </a:spcAft>
                <a:defRPr sz="2400">
                  <a:solidFill>
                    <a:schemeClr val="tx1"/>
                  </a:solidFill>
                  <a:latin typeface="Times New Roman" pitchFamily="18" charset="0"/>
                </a:defRPr>
              </a:lvl7pPr>
              <a:lvl8pPr marL="3560763" indent="-276225" eaLnBrk="0" fontAlgn="base" hangingPunct="0">
                <a:spcBef>
                  <a:spcPct val="0"/>
                </a:spcBef>
                <a:spcAft>
                  <a:spcPct val="0"/>
                </a:spcAft>
                <a:defRPr sz="2400">
                  <a:solidFill>
                    <a:schemeClr val="tx1"/>
                  </a:solidFill>
                  <a:latin typeface="Times New Roman" pitchFamily="18" charset="0"/>
                </a:defRPr>
              </a:lvl8pPr>
              <a:lvl9pPr marL="4017963" indent="-276225" eaLnBrk="0" fontAlgn="base" hangingPunct="0">
                <a:spcBef>
                  <a:spcPct val="0"/>
                </a:spcBef>
                <a:spcAft>
                  <a:spcPct val="0"/>
                </a:spcAft>
                <a:defRPr sz="2400">
                  <a:solidFill>
                    <a:schemeClr val="tx1"/>
                  </a:solidFill>
                  <a:latin typeface="Times New Roman" pitchFamily="18" charset="0"/>
                </a:defRPr>
              </a:lvl9pPr>
            </a:lstStyle>
            <a:p>
              <a:pPr algn="ctr">
                <a:lnSpc>
                  <a:spcPct val="90000"/>
                </a:lnSpc>
                <a:spcAft>
                  <a:spcPct val="50000"/>
                </a:spcAft>
              </a:pPr>
              <a:r>
                <a:rPr lang="en-US" altLang="en-US" sz="1800" b="1" dirty="0">
                  <a:latin typeface="Open Sans" panose="020B0606030504020204" pitchFamily="34" charset="0"/>
                  <a:ea typeface="Open Sans" panose="020B0606030504020204" pitchFamily="34" charset="0"/>
                  <a:cs typeface="Open Sans" panose="020B0606030504020204" pitchFamily="34" charset="0"/>
                </a:rPr>
                <a:t>Consumer Promotions</a:t>
              </a:r>
            </a:p>
          </p:txBody>
        </p:sp>
        <p:sp>
          <p:nvSpPr>
            <p:cNvPr id="27" name="Rectangle 28"/>
            <p:cNvSpPr>
              <a:spLocks noChangeArrowheads="1"/>
            </p:cNvSpPr>
            <p:nvPr/>
          </p:nvSpPr>
          <p:spPr bwMode="auto">
            <a:xfrm>
              <a:off x="2400300" y="4613275"/>
              <a:ext cx="1345878"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190500" indent="-190500">
                <a:defRPr sz="2400">
                  <a:solidFill>
                    <a:schemeClr val="tx1"/>
                  </a:solidFill>
                  <a:latin typeface="Times New Roman" pitchFamily="18" charset="0"/>
                </a:defRPr>
              </a:lvl1pPr>
              <a:lvl2pPr marL="862013" indent="-292100">
                <a:defRPr sz="2400">
                  <a:solidFill>
                    <a:schemeClr val="tx1"/>
                  </a:solidFill>
                  <a:latin typeface="Times New Roman" pitchFamily="18" charset="0"/>
                </a:defRPr>
              </a:lvl2pPr>
              <a:lvl3pPr marL="1328738" indent="-276225">
                <a:defRPr sz="2400">
                  <a:solidFill>
                    <a:schemeClr val="tx1"/>
                  </a:solidFill>
                  <a:latin typeface="Times New Roman" pitchFamily="18" charset="0"/>
                </a:defRPr>
              </a:lvl3pPr>
              <a:lvl4pPr marL="1708150" indent="-188913">
                <a:defRPr sz="2400">
                  <a:solidFill>
                    <a:schemeClr val="tx1"/>
                  </a:solidFill>
                  <a:latin typeface="Times New Roman" pitchFamily="18" charset="0"/>
                </a:defRPr>
              </a:lvl4pPr>
              <a:lvl5pPr marL="2189163" indent="-276225">
                <a:defRPr sz="2400">
                  <a:solidFill>
                    <a:schemeClr val="tx1"/>
                  </a:solidFill>
                  <a:latin typeface="Times New Roman" pitchFamily="18" charset="0"/>
                </a:defRPr>
              </a:lvl5pPr>
              <a:lvl6pPr marL="2646363" indent="-276225" eaLnBrk="0" fontAlgn="base" hangingPunct="0">
                <a:spcBef>
                  <a:spcPct val="0"/>
                </a:spcBef>
                <a:spcAft>
                  <a:spcPct val="0"/>
                </a:spcAft>
                <a:defRPr sz="2400">
                  <a:solidFill>
                    <a:schemeClr val="tx1"/>
                  </a:solidFill>
                  <a:latin typeface="Times New Roman" pitchFamily="18" charset="0"/>
                </a:defRPr>
              </a:lvl6pPr>
              <a:lvl7pPr marL="3103563" indent="-276225" eaLnBrk="0" fontAlgn="base" hangingPunct="0">
                <a:spcBef>
                  <a:spcPct val="0"/>
                </a:spcBef>
                <a:spcAft>
                  <a:spcPct val="0"/>
                </a:spcAft>
                <a:defRPr sz="2400">
                  <a:solidFill>
                    <a:schemeClr val="tx1"/>
                  </a:solidFill>
                  <a:latin typeface="Times New Roman" pitchFamily="18" charset="0"/>
                </a:defRPr>
              </a:lvl7pPr>
              <a:lvl8pPr marL="3560763" indent="-276225" eaLnBrk="0" fontAlgn="base" hangingPunct="0">
                <a:spcBef>
                  <a:spcPct val="0"/>
                </a:spcBef>
                <a:spcAft>
                  <a:spcPct val="0"/>
                </a:spcAft>
                <a:defRPr sz="2400">
                  <a:solidFill>
                    <a:schemeClr val="tx1"/>
                  </a:solidFill>
                  <a:latin typeface="Times New Roman" pitchFamily="18" charset="0"/>
                </a:defRPr>
              </a:lvl8pPr>
              <a:lvl9pPr marL="4017963" indent="-276225" eaLnBrk="0" fontAlgn="base" hangingPunct="0">
                <a:spcBef>
                  <a:spcPct val="0"/>
                </a:spcBef>
                <a:spcAft>
                  <a:spcPct val="0"/>
                </a:spcAft>
                <a:defRPr sz="2400">
                  <a:solidFill>
                    <a:schemeClr val="tx1"/>
                  </a:solidFill>
                  <a:latin typeface="Times New Roman" pitchFamily="18" charset="0"/>
                </a:defRPr>
              </a:lvl9pPr>
            </a:lstStyle>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Coupons</a:t>
              </a:r>
            </a:p>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Samples</a:t>
              </a:r>
            </a:p>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Price packs</a:t>
              </a:r>
            </a:p>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Value packs</a:t>
              </a:r>
            </a:p>
          </p:txBody>
        </p:sp>
        <p:sp>
          <p:nvSpPr>
            <p:cNvPr id="28" name="Rectangle 29"/>
            <p:cNvSpPr>
              <a:spLocks noChangeArrowheads="1"/>
            </p:cNvSpPr>
            <p:nvPr/>
          </p:nvSpPr>
          <p:spPr bwMode="auto">
            <a:xfrm>
              <a:off x="3773489" y="4613275"/>
              <a:ext cx="1128712"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190500" indent="-190500">
                <a:defRPr sz="2400">
                  <a:solidFill>
                    <a:schemeClr val="tx1"/>
                  </a:solidFill>
                  <a:latin typeface="Times New Roman" pitchFamily="18" charset="0"/>
                </a:defRPr>
              </a:lvl1pPr>
              <a:lvl2pPr marL="862013" indent="-292100">
                <a:defRPr sz="2400">
                  <a:solidFill>
                    <a:schemeClr val="tx1"/>
                  </a:solidFill>
                  <a:latin typeface="Times New Roman" pitchFamily="18" charset="0"/>
                </a:defRPr>
              </a:lvl2pPr>
              <a:lvl3pPr marL="1328738" indent="-276225">
                <a:defRPr sz="2400">
                  <a:solidFill>
                    <a:schemeClr val="tx1"/>
                  </a:solidFill>
                  <a:latin typeface="Times New Roman" pitchFamily="18" charset="0"/>
                </a:defRPr>
              </a:lvl3pPr>
              <a:lvl4pPr marL="1708150" indent="-188913">
                <a:defRPr sz="2400">
                  <a:solidFill>
                    <a:schemeClr val="tx1"/>
                  </a:solidFill>
                  <a:latin typeface="Times New Roman" pitchFamily="18" charset="0"/>
                </a:defRPr>
              </a:lvl4pPr>
              <a:lvl5pPr marL="2189163" indent="-276225">
                <a:defRPr sz="2400">
                  <a:solidFill>
                    <a:schemeClr val="tx1"/>
                  </a:solidFill>
                  <a:latin typeface="Times New Roman" pitchFamily="18" charset="0"/>
                </a:defRPr>
              </a:lvl5pPr>
              <a:lvl6pPr marL="2646363" indent="-276225" eaLnBrk="0" fontAlgn="base" hangingPunct="0">
                <a:spcBef>
                  <a:spcPct val="0"/>
                </a:spcBef>
                <a:spcAft>
                  <a:spcPct val="0"/>
                </a:spcAft>
                <a:defRPr sz="2400">
                  <a:solidFill>
                    <a:schemeClr val="tx1"/>
                  </a:solidFill>
                  <a:latin typeface="Times New Roman" pitchFamily="18" charset="0"/>
                </a:defRPr>
              </a:lvl6pPr>
              <a:lvl7pPr marL="3103563" indent="-276225" eaLnBrk="0" fontAlgn="base" hangingPunct="0">
                <a:spcBef>
                  <a:spcPct val="0"/>
                </a:spcBef>
                <a:spcAft>
                  <a:spcPct val="0"/>
                </a:spcAft>
                <a:defRPr sz="2400">
                  <a:solidFill>
                    <a:schemeClr val="tx1"/>
                  </a:solidFill>
                  <a:latin typeface="Times New Roman" pitchFamily="18" charset="0"/>
                </a:defRPr>
              </a:lvl7pPr>
              <a:lvl8pPr marL="3560763" indent="-276225" eaLnBrk="0" fontAlgn="base" hangingPunct="0">
                <a:spcBef>
                  <a:spcPct val="0"/>
                </a:spcBef>
                <a:spcAft>
                  <a:spcPct val="0"/>
                </a:spcAft>
                <a:defRPr sz="2400">
                  <a:solidFill>
                    <a:schemeClr val="tx1"/>
                  </a:solidFill>
                  <a:latin typeface="Times New Roman" pitchFamily="18" charset="0"/>
                </a:defRPr>
              </a:lvl8pPr>
              <a:lvl9pPr marL="4017963" indent="-276225" eaLnBrk="0" fontAlgn="base" hangingPunct="0">
                <a:spcBef>
                  <a:spcPct val="0"/>
                </a:spcBef>
                <a:spcAft>
                  <a:spcPct val="0"/>
                </a:spcAft>
                <a:defRPr sz="2400">
                  <a:solidFill>
                    <a:schemeClr val="tx1"/>
                  </a:solidFill>
                  <a:latin typeface="Times New Roman" pitchFamily="18" charset="0"/>
                </a:defRPr>
              </a:lvl9pPr>
            </a:lstStyle>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Refunds</a:t>
              </a:r>
            </a:p>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Contests</a:t>
              </a:r>
            </a:p>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Tie-ins</a:t>
              </a:r>
            </a:p>
            <a:p>
              <a:pPr marL="182880" indent="-182880">
                <a:lnSpc>
                  <a:spcPct val="90000"/>
                </a:lnSpc>
                <a:buClr>
                  <a:srgbClr val="0153A5"/>
                </a:buClr>
                <a:buSzPct val="90000"/>
                <a:buFont typeface="Arial" panose="020B0604020202020204" pitchFamily="34" charset="0"/>
                <a:buChar char="•"/>
              </a:pPr>
              <a:r>
                <a:rPr lang="en-US" altLang="en-US" sz="1800" dirty="0">
                  <a:latin typeface="Open Sans" panose="020B0606030504020204" pitchFamily="34" charset="0"/>
                  <a:ea typeface="Open Sans" panose="020B0606030504020204" pitchFamily="34" charset="0"/>
                  <a:cs typeface="Open Sans" panose="020B0606030504020204" pitchFamily="34" charset="0"/>
                </a:rPr>
                <a:t>etc.</a:t>
              </a:r>
            </a:p>
          </p:txBody>
        </p:sp>
        <p:sp>
          <p:nvSpPr>
            <p:cNvPr id="31" name="Rounded Rectangle 30"/>
            <p:cNvSpPr/>
            <p:nvPr/>
          </p:nvSpPr>
          <p:spPr>
            <a:xfrm>
              <a:off x="5275120" y="4353792"/>
              <a:ext cx="1662545" cy="488373"/>
            </a:xfrm>
            <a:prstGeom prst="roundRect">
              <a:avLst>
                <a:gd name="adj" fmla="val 50000"/>
              </a:avLst>
            </a:prstGeom>
            <a:solidFill>
              <a:srgbClr val="0153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Consumer</a:t>
              </a:r>
              <a:endParaRPr lang="en-US" sz="2400" dirty="0">
                <a:solidFill>
                  <a:schemeClr val="bg1"/>
                </a:solidFill>
              </a:endParaRPr>
            </a:p>
          </p:txBody>
        </p:sp>
        <p:sp>
          <p:nvSpPr>
            <p:cNvPr id="32" name="Rounded Rectangle 31"/>
            <p:cNvSpPr/>
            <p:nvPr/>
          </p:nvSpPr>
          <p:spPr>
            <a:xfrm>
              <a:off x="8309263" y="1787237"/>
              <a:ext cx="2011680" cy="748146"/>
            </a:xfrm>
            <a:prstGeom prst="roundRect">
              <a:avLst>
                <a:gd name="adj" fmla="val 16667"/>
              </a:avLst>
            </a:prstGeom>
            <a:solidFill>
              <a:srgbClr val="0153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ct val="50000"/>
                </a:spcAft>
              </a:pPr>
              <a:r>
                <a:rPr lang="en-US" altLang="en-US"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Trade</a:t>
              </a:r>
              <a:br>
                <a:rPr lang="en-US" altLang="en-US"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altLang="en-US"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(Retailer)</a:t>
              </a:r>
            </a:p>
          </p:txBody>
        </p:sp>
        <p:sp>
          <p:nvSpPr>
            <p:cNvPr id="33" name="Rounded Rectangle 32"/>
            <p:cNvSpPr/>
            <p:nvPr/>
          </p:nvSpPr>
          <p:spPr>
            <a:xfrm>
              <a:off x="2015837" y="1787237"/>
              <a:ext cx="1918855" cy="748146"/>
            </a:xfrm>
            <a:prstGeom prst="roundRect">
              <a:avLst>
                <a:gd name="adj" fmla="val 16667"/>
              </a:avLst>
            </a:prstGeom>
            <a:solidFill>
              <a:srgbClr val="0153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ct val="50000"/>
                </a:spcAft>
              </a:pPr>
              <a:r>
                <a:rPr lang="en-US" altLang="en-US" sz="2000" b="1" dirty="0">
                  <a:latin typeface="Open Sans" panose="020B0606030504020204" pitchFamily="34" charset="0"/>
                  <a:ea typeface="Open Sans" panose="020B0606030504020204" pitchFamily="34" charset="0"/>
                  <a:cs typeface="Open Sans" panose="020B0606030504020204" pitchFamily="34" charset="0"/>
                </a:rPr>
                <a:t>Manufacturer</a:t>
              </a:r>
            </a:p>
          </p:txBody>
        </p:sp>
      </p:grpSp>
    </p:spTree>
    <p:extLst>
      <p:ext uri="{BB962C8B-B14F-4D97-AF65-F5344CB8AC3E}">
        <p14:creationId xmlns:p14="http://schemas.microsoft.com/office/powerpoint/2010/main" val="155002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EA39-0A3C-4201-9898-52D74B66F5A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B5B9CD8-357F-4926-B5F1-AF293A24D89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D57D40C-87BC-4D57-8408-A4F617F30A74}"/>
              </a:ext>
            </a:extLst>
          </p:cNvPr>
          <p:cNvPicPr>
            <a:picLocks noChangeAspect="1"/>
          </p:cNvPicPr>
          <p:nvPr/>
        </p:nvPicPr>
        <p:blipFill>
          <a:blip r:embed="rId2"/>
          <a:stretch>
            <a:fillRect/>
          </a:stretch>
        </p:blipFill>
        <p:spPr>
          <a:xfrm>
            <a:off x="0" y="21455"/>
            <a:ext cx="12192000" cy="6815090"/>
          </a:xfrm>
          <a:prstGeom prst="rect">
            <a:avLst/>
          </a:prstGeom>
        </p:spPr>
      </p:pic>
      <p:pic>
        <p:nvPicPr>
          <p:cNvPr id="7" name="Picture 6">
            <a:extLst>
              <a:ext uri="{FF2B5EF4-FFF2-40B4-BE49-F238E27FC236}">
                <a16:creationId xmlns:a16="http://schemas.microsoft.com/office/drawing/2014/main" id="{E03FE0A5-5F2E-43E4-A0DE-00EB19C4C5B4}"/>
              </a:ext>
            </a:extLst>
          </p:cNvPr>
          <p:cNvPicPr>
            <a:picLocks noChangeAspect="1"/>
          </p:cNvPicPr>
          <p:nvPr/>
        </p:nvPicPr>
        <p:blipFill>
          <a:blip r:embed="rId3"/>
          <a:stretch>
            <a:fillRect/>
          </a:stretch>
        </p:blipFill>
        <p:spPr>
          <a:xfrm>
            <a:off x="5508381" y="133350"/>
            <a:ext cx="6582019" cy="654114"/>
          </a:xfrm>
          <a:prstGeom prst="rect">
            <a:avLst/>
          </a:prstGeom>
        </p:spPr>
      </p:pic>
    </p:spTree>
    <p:extLst>
      <p:ext uri="{BB962C8B-B14F-4D97-AF65-F5344CB8AC3E}">
        <p14:creationId xmlns:p14="http://schemas.microsoft.com/office/powerpoint/2010/main" val="3057580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3200" b="1" dirty="0"/>
              <a:t>Advertising Budgeting in Practice</a:t>
            </a:r>
            <a:endParaRPr lang="en-US" sz="3200" b="1" dirty="0"/>
          </a:p>
        </p:txBody>
      </p:sp>
      <p:sp>
        <p:nvSpPr>
          <p:cNvPr id="3" name="Content Placeholder 2"/>
          <p:cNvSpPr>
            <a:spLocks noGrp="1"/>
          </p:cNvSpPr>
          <p:nvPr>
            <p:ph idx="1"/>
          </p:nvPr>
        </p:nvSpPr>
        <p:spPr/>
        <p:txBody>
          <a:bodyPr/>
          <a:lstStyle/>
          <a:p>
            <a:pPr>
              <a:spcAft>
                <a:spcPct val="75000"/>
              </a:spcAft>
            </a:pPr>
            <a:r>
              <a:rPr lang="en-US" altLang="en-US" sz="3200" b="1" dirty="0"/>
              <a:t>Affordable method</a:t>
            </a:r>
          </a:p>
          <a:p>
            <a:pPr>
              <a:spcAft>
                <a:spcPct val="75000"/>
              </a:spcAft>
            </a:pPr>
            <a:r>
              <a:rPr lang="en-US" altLang="en-US" sz="3200" b="1" dirty="0"/>
              <a:t>Percent of sales</a:t>
            </a:r>
          </a:p>
          <a:p>
            <a:pPr>
              <a:spcAft>
                <a:spcPct val="75000"/>
              </a:spcAft>
            </a:pPr>
            <a:r>
              <a:rPr lang="en-US" altLang="en-US" sz="3200" b="1" dirty="0"/>
              <a:t>Competitive parity method</a:t>
            </a:r>
          </a:p>
          <a:p>
            <a:pPr>
              <a:spcAft>
                <a:spcPct val="75000"/>
              </a:spcAft>
            </a:pPr>
            <a:r>
              <a:rPr lang="en-US" altLang="en-US" sz="3200" b="1" dirty="0"/>
              <a:t>Objective/task method</a:t>
            </a:r>
          </a:p>
          <a:p>
            <a:pPr>
              <a:spcAft>
                <a:spcPct val="75000"/>
              </a:spcAft>
            </a:pPr>
            <a:r>
              <a:rPr lang="en-US" altLang="en-US" sz="3200" b="1" dirty="0">
                <a:solidFill>
                  <a:srgbClr val="C00000"/>
                </a:solidFill>
              </a:rPr>
              <a:t>Model-based /Response Model approach</a:t>
            </a:r>
            <a:endParaRPr lang="en-US" b="1" dirty="0">
              <a:solidFill>
                <a:srgbClr val="C00000"/>
              </a:solidFill>
            </a:endParaRPr>
          </a:p>
        </p:txBody>
      </p:sp>
      <p:sp>
        <p:nvSpPr>
          <p:cNvPr id="5" name="TextBox 4">
            <a:extLst>
              <a:ext uri="{FF2B5EF4-FFF2-40B4-BE49-F238E27FC236}">
                <a16:creationId xmlns:a16="http://schemas.microsoft.com/office/drawing/2014/main" id="{7A9CBE6C-E0AB-4F25-9125-3FF648F7705A}"/>
              </a:ext>
            </a:extLst>
          </p:cNvPr>
          <p:cNvSpPr txBox="1"/>
          <p:nvPr/>
        </p:nvSpPr>
        <p:spPr>
          <a:xfrm>
            <a:off x="6573783" y="1499619"/>
            <a:ext cx="5398062" cy="1692771"/>
          </a:xfrm>
          <a:prstGeom prst="rect">
            <a:avLst/>
          </a:prstGeom>
          <a:solidFill>
            <a:schemeClr val="accent2">
              <a:lumMod val="20000"/>
              <a:lumOff val="80000"/>
            </a:schemeClr>
          </a:solidFill>
        </p:spPr>
        <p:txBody>
          <a:bodyPr wrap="square">
            <a:spAutoFit/>
          </a:bodyPr>
          <a:lstStyle/>
          <a:p>
            <a:r>
              <a:rPr lang="en-US" altLang="en-US" sz="2400" b="1" dirty="0"/>
              <a:t>To this day, </a:t>
            </a:r>
            <a:r>
              <a:rPr lang="en-US" altLang="en-US" sz="2800" b="1" i="1" dirty="0">
                <a:solidFill>
                  <a:srgbClr val="C00000"/>
                </a:solidFill>
              </a:rPr>
              <a:t>rules of thumb </a:t>
            </a:r>
            <a:r>
              <a:rPr lang="en-US" altLang="en-US" sz="2400" b="1" dirty="0"/>
              <a:t>tend to be the rule because of continuing challenges in </a:t>
            </a:r>
            <a:r>
              <a:rPr lang="en-US" altLang="en-US" sz="2800" b="1" i="1" dirty="0">
                <a:solidFill>
                  <a:srgbClr val="C00000"/>
                </a:solidFill>
              </a:rPr>
              <a:t>advertising justification</a:t>
            </a:r>
            <a:r>
              <a:rPr lang="en-US" altLang="en-US" sz="2800" b="1" dirty="0">
                <a:solidFill>
                  <a:srgbClr val="C00000"/>
                </a:solidFill>
              </a:rPr>
              <a:t>.</a:t>
            </a:r>
            <a:endParaRPr lang="en-US" altLang="en-US" sz="2400" b="1" dirty="0">
              <a:solidFill>
                <a:srgbClr val="C00000"/>
              </a:solidFill>
            </a:endParaRPr>
          </a:p>
        </p:txBody>
      </p:sp>
    </p:spTree>
    <p:extLst>
      <p:ext uri="{BB962C8B-B14F-4D97-AF65-F5344CB8AC3E}">
        <p14:creationId xmlns:p14="http://schemas.microsoft.com/office/powerpoint/2010/main" val="14401879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32B83-B1B2-48EA-9630-28C613A9C7DE}"/>
              </a:ext>
            </a:extLst>
          </p:cNvPr>
          <p:cNvSpPr>
            <a:spLocks noGrp="1"/>
          </p:cNvSpPr>
          <p:nvPr>
            <p:ph type="title"/>
          </p:nvPr>
        </p:nvSpPr>
        <p:spPr/>
        <p:txBody>
          <a:bodyPr/>
          <a:lstStyle/>
          <a:p>
            <a:r>
              <a:rPr lang="en-US" sz="2800" i="0" u="none" strike="noStrike" baseline="0" dirty="0">
                <a:latin typeface="FranklinGothic-Heavy"/>
              </a:rPr>
              <a:t>Resource Allocation and the Marketing Communications and Promotions Mix</a:t>
            </a:r>
            <a:endParaRPr lang="en-US" sz="3600" dirty="0"/>
          </a:p>
        </p:txBody>
      </p:sp>
      <p:sp>
        <p:nvSpPr>
          <p:cNvPr id="3" name="Content Placeholder 2">
            <a:extLst>
              <a:ext uri="{FF2B5EF4-FFF2-40B4-BE49-F238E27FC236}">
                <a16:creationId xmlns:a16="http://schemas.microsoft.com/office/drawing/2014/main" id="{AE04DC7B-B987-48F9-BFB7-7F3F329FD6B3}"/>
              </a:ext>
            </a:extLst>
          </p:cNvPr>
          <p:cNvSpPr>
            <a:spLocks noGrp="1"/>
          </p:cNvSpPr>
          <p:nvPr>
            <p:ph idx="1"/>
          </p:nvPr>
        </p:nvSpPr>
        <p:spPr/>
        <p:txBody>
          <a:bodyPr/>
          <a:lstStyle/>
          <a:p>
            <a:r>
              <a:rPr lang="en-US" dirty="0"/>
              <a:t>Chapter 1.3</a:t>
            </a:r>
          </a:p>
        </p:txBody>
      </p:sp>
      <p:pic>
        <p:nvPicPr>
          <p:cNvPr id="5" name="Picture 4">
            <a:extLst>
              <a:ext uri="{FF2B5EF4-FFF2-40B4-BE49-F238E27FC236}">
                <a16:creationId xmlns:a16="http://schemas.microsoft.com/office/drawing/2014/main" id="{BA606AF4-92FA-4680-A7EB-EBBE6F74765A}"/>
              </a:ext>
            </a:extLst>
          </p:cNvPr>
          <p:cNvPicPr>
            <a:picLocks noChangeAspect="1"/>
          </p:cNvPicPr>
          <p:nvPr/>
        </p:nvPicPr>
        <p:blipFill>
          <a:blip r:embed="rId2"/>
          <a:stretch>
            <a:fillRect/>
          </a:stretch>
        </p:blipFill>
        <p:spPr>
          <a:xfrm>
            <a:off x="386390" y="1146867"/>
            <a:ext cx="11500810" cy="4900848"/>
          </a:xfrm>
          <a:prstGeom prst="rect">
            <a:avLst/>
          </a:prstGeom>
        </p:spPr>
      </p:pic>
    </p:spTree>
    <p:extLst>
      <p:ext uri="{BB962C8B-B14F-4D97-AF65-F5344CB8AC3E}">
        <p14:creationId xmlns:p14="http://schemas.microsoft.com/office/powerpoint/2010/main" val="11945050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04764-237C-4993-BFB5-242B45C26515}"/>
              </a:ext>
            </a:extLst>
          </p:cNvPr>
          <p:cNvSpPr>
            <a:spLocks noGrp="1"/>
          </p:cNvSpPr>
          <p:nvPr>
            <p:ph type="title"/>
          </p:nvPr>
        </p:nvSpPr>
        <p:spPr/>
        <p:txBody>
          <a:bodyPr/>
          <a:lstStyle/>
          <a:p>
            <a:r>
              <a:rPr lang="en-US" sz="3200" b="1" i="0" dirty="0">
                <a:solidFill>
                  <a:srgbClr val="0070C0"/>
                </a:solidFill>
                <a:effectLst/>
                <a:latin typeface="Roboto" panose="02000000000000000000" pitchFamily="2" charset="0"/>
              </a:rPr>
              <a:t>Marketing Mediums: </a:t>
            </a:r>
            <a:r>
              <a:rPr lang="en-US" sz="3200" i="0" dirty="0">
                <a:solidFill>
                  <a:srgbClr val="0070C0"/>
                </a:solidFill>
              </a:rPr>
              <a:t>Offline and Online Marketing </a:t>
            </a:r>
          </a:p>
        </p:txBody>
      </p:sp>
      <p:sp>
        <p:nvSpPr>
          <p:cNvPr id="3" name="Content Placeholder 2">
            <a:extLst>
              <a:ext uri="{FF2B5EF4-FFF2-40B4-BE49-F238E27FC236}">
                <a16:creationId xmlns:a16="http://schemas.microsoft.com/office/drawing/2014/main" id="{2D05D863-7FAE-4818-A2B0-4A7B638D6FD4}"/>
              </a:ext>
            </a:extLst>
          </p:cNvPr>
          <p:cNvSpPr>
            <a:spLocks noGrp="1"/>
          </p:cNvSpPr>
          <p:nvPr>
            <p:ph idx="1"/>
          </p:nvPr>
        </p:nvSpPr>
        <p:spPr>
          <a:xfrm>
            <a:off x="203200" y="533400"/>
            <a:ext cx="11844470" cy="5486400"/>
          </a:xfrm>
        </p:spPr>
        <p:txBody>
          <a:bodyPr/>
          <a:lstStyle/>
          <a:p>
            <a:pPr marL="0" indent="0" algn="just">
              <a:buNone/>
            </a:pPr>
            <a:r>
              <a:rPr lang="en-US" sz="2400" dirty="0">
                <a:solidFill>
                  <a:srgbClr val="333333"/>
                </a:solidFill>
                <a:latin typeface="inherit"/>
              </a:rPr>
              <a:t>Offline Marketing</a:t>
            </a:r>
          </a:p>
          <a:p>
            <a:pPr algn="just"/>
            <a:r>
              <a:rPr lang="en-US" sz="2400" b="0" dirty="0">
                <a:solidFill>
                  <a:srgbClr val="333333"/>
                </a:solidFill>
                <a:latin typeface="Roboto" panose="02000000000000000000" pitchFamily="2" charset="0"/>
              </a:rPr>
              <a:t>Print Media : Newspaper, Magazine</a:t>
            </a:r>
          </a:p>
          <a:p>
            <a:pPr algn="just">
              <a:buFont typeface="Arial" panose="020B0604020202020204" pitchFamily="34" charset="0"/>
              <a:buChar char="•"/>
            </a:pPr>
            <a:r>
              <a:rPr lang="en-US" sz="2400" b="0" dirty="0">
                <a:solidFill>
                  <a:srgbClr val="333333"/>
                </a:solidFill>
                <a:latin typeface="Roboto" panose="02000000000000000000" pitchFamily="2" charset="0"/>
              </a:rPr>
              <a:t>TV, Radio</a:t>
            </a:r>
          </a:p>
          <a:p>
            <a:pPr algn="just">
              <a:buFont typeface="Arial" panose="020B0604020202020204" pitchFamily="34" charset="0"/>
              <a:buChar char="•"/>
            </a:pPr>
            <a:r>
              <a:rPr lang="en-US" sz="2400" b="0" dirty="0">
                <a:solidFill>
                  <a:srgbClr val="333333"/>
                </a:solidFill>
                <a:latin typeface="Roboto" panose="02000000000000000000" pitchFamily="2" charset="0"/>
              </a:rPr>
              <a:t>Out-of-home (OOH) Advertising like Billboards, ads in public places.</a:t>
            </a:r>
          </a:p>
          <a:p>
            <a:pPr algn="just">
              <a:buFont typeface="Arial" panose="020B0604020202020204" pitchFamily="34" charset="0"/>
              <a:buChar char="•"/>
            </a:pPr>
            <a:r>
              <a:rPr lang="en-US" sz="2400" b="0" dirty="0">
                <a:solidFill>
                  <a:srgbClr val="333333"/>
                </a:solidFill>
                <a:latin typeface="Roboto" panose="02000000000000000000" pitchFamily="2" charset="0"/>
              </a:rPr>
              <a:t>Direct Mail like catalogs, letters</a:t>
            </a:r>
          </a:p>
          <a:p>
            <a:pPr algn="just">
              <a:buFont typeface="Arial" panose="020B0604020202020204" pitchFamily="34" charset="0"/>
              <a:buChar char="•"/>
            </a:pPr>
            <a:r>
              <a:rPr lang="en-US" sz="2400" b="0" dirty="0">
                <a:solidFill>
                  <a:srgbClr val="333333"/>
                </a:solidFill>
                <a:latin typeface="Roboto" panose="02000000000000000000" pitchFamily="2" charset="0"/>
              </a:rPr>
              <a:t>Telemarketing</a:t>
            </a:r>
          </a:p>
          <a:p>
            <a:pPr algn="just">
              <a:buFont typeface="Arial" panose="020B0604020202020204" pitchFamily="34" charset="0"/>
              <a:buChar char="•"/>
            </a:pPr>
            <a:r>
              <a:rPr lang="en-US" sz="2400" b="0" dirty="0">
                <a:solidFill>
                  <a:srgbClr val="333333"/>
                </a:solidFill>
                <a:latin typeface="Roboto" panose="02000000000000000000" pitchFamily="2" charset="0"/>
              </a:rPr>
              <a:t>Below The Line Promotions like free product samples or vouchers</a:t>
            </a:r>
          </a:p>
          <a:p>
            <a:pPr algn="just">
              <a:buFont typeface="Arial" panose="020B0604020202020204" pitchFamily="34" charset="0"/>
              <a:buChar char="•"/>
            </a:pPr>
            <a:r>
              <a:rPr lang="en-US" sz="2400" b="0" dirty="0">
                <a:solidFill>
                  <a:srgbClr val="333333"/>
                </a:solidFill>
                <a:latin typeface="Roboto" panose="02000000000000000000" pitchFamily="2" charset="0"/>
              </a:rPr>
              <a:t>Sponsorship</a:t>
            </a:r>
          </a:p>
          <a:p>
            <a:pPr marL="0" indent="0" algn="just">
              <a:buNone/>
            </a:pPr>
            <a:r>
              <a:rPr lang="en-US" sz="2400" dirty="0">
                <a:solidFill>
                  <a:srgbClr val="333333"/>
                </a:solidFill>
                <a:latin typeface="inherit"/>
              </a:rPr>
              <a:t>Online Marketing</a:t>
            </a:r>
          </a:p>
          <a:p>
            <a:pPr algn="just"/>
            <a:r>
              <a:rPr lang="en-US" sz="2400" b="0" dirty="0">
                <a:solidFill>
                  <a:srgbClr val="C00000"/>
                </a:solidFill>
                <a:latin typeface="Roboto" panose="02000000000000000000" pitchFamily="2" charset="0"/>
              </a:rPr>
              <a:t>Search Engine Marketing like Content Marketing, Backlink building etc.</a:t>
            </a:r>
          </a:p>
          <a:p>
            <a:pPr algn="just">
              <a:buFont typeface="Arial" panose="020B0604020202020204" pitchFamily="34" charset="0"/>
              <a:buChar char="•"/>
            </a:pPr>
            <a:r>
              <a:rPr lang="en-US" sz="2400" b="0" dirty="0">
                <a:solidFill>
                  <a:srgbClr val="C00000"/>
                </a:solidFill>
                <a:latin typeface="Roboto" panose="02000000000000000000" pitchFamily="2" charset="0"/>
              </a:rPr>
              <a:t>Pay per Click, Pay per Impression</a:t>
            </a:r>
          </a:p>
          <a:p>
            <a:pPr algn="just">
              <a:buFont typeface="Arial" panose="020B0604020202020204" pitchFamily="34" charset="0"/>
              <a:buChar char="•"/>
            </a:pPr>
            <a:r>
              <a:rPr lang="en-US" sz="2400" b="0" dirty="0">
                <a:solidFill>
                  <a:srgbClr val="C00000"/>
                </a:solidFill>
                <a:latin typeface="Roboto" panose="02000000000000000000" pitchFamily="2" charset="0"/>
              </a:rPr>
              <a:t>Email Marketing</a:t>
            </a:r>
          </a:p>
          <a:p>
            <a:pPr algn="just">
              <a:buFont typeface="Arial" panose="020B0604020202020204" pitchFamily="34" charset="0"/>
              <a:buChar char="•"/>
            </a:pPr>
            <a:r>
              <a:rPr lang="en-US" sz="2400" b="0" dirty="0">
                <a:solidFill>
                  <a:srgbClr val="C00000"/>
                </a:solidFill>
                <a:latin typeface="Roboto" panose="02000000000000000000" pitchFamily="2" charset="0"/>
              </a:rPr>
              <a:t>Social Media Marketing (Facebook, YouTube, Instagram, LinkedIn Ads)</a:t>
            </a:r>
          </a:p>
          <a:p>
            <a:pPr algn="just">
              <a:buFont typeface="Arial" panose="020B0604020202020204" pitchFamily="34" charset="0"/>
              <a:buChar char="•"/>
            </a:pPr>
            <a:r>
              <a:rPr lang="en-US" sz="2400" b="0" dirty="0">
                <a:solidFill>
                  <a:srgbClr val="C00000"/>
                </a:solidFill>
                <a:latin typeface="Roboto" panose="02000000000000000000" pitchFamily="2" charset="0"/>
              </a:rPr>
              <a:t>Affiliate Marketing</a:t>
            </a:r>
          </a:p>
          <a:p>
            <a:endParaRPr lang="en-US" dirty="0"/>
          </a:p>
        </p:txBody>
      </p:sp>
      <p:sp>
        <p:nvSpPr>
          <p:cNvPr id="7" name="TextBox 6">
            <a:extLst>
              <a:ext uri="{FF2B5EF4-FFF2-40B4-BE49-F238E27FC236}">
                <a16:creationId xmlns:a16="http://schemas.microsoft.com/office/drawing/2014/main" id="{480614D8-7AAC-4F8B-8DD0-D24838201072}"/>
              </a:ext>
            </a:extLst>
          </p:cNvPr>
          <p:cNvSpPr txBox="1"/>
          <p:nvPr/>
        </p:nvSpPr>
        <p:spPr>
          <a:xfrm>
            <a:off x="3698429" y="6324600"/>
            <a:ext cx="7077818" cy="369332"/>
          </a:xfrm>
          <a:prstGeom prst="rect">
            <a:avLst/>
          </a:prstGeom>
          <a:solidFill>
            <a:srgbClr val="FFFF00"/>
          </a:solidFill>
        </p:spPr>
        <p:txBody>
          <a:bodyPr wrap="square">
            <a:spAutoFit/>
          </a:bodyPr>
          <a:lstStyle/>
          <a:p>
            <a:r>
              <a:rPr lang="en-US" dirty="0">
                <a:solidFill>
                  <a:srgbClr val="0070C0"/>
                </a:solidFill>
                <a:hlinkClick r:id="rId2">
                  <a:extLst>
                    <a:ext uri="{A12FA001-AC4F-418D-AE19-62706E023703}">
                      <ahyp:hlinkClr xmlns:ahyp="http://schemas.microsoft.com/office/drawing/2018/hyperlinkcolor" val="tx"/>
                    </a:ext>
                  </a:extLst>
                </a:hlinkClick>
              </a:rPr>
              <a:t>https://www.listendata.com/2019/09/marketing-mix-modeling.html</a:t>
            </a:r>
            <a:r>
              <a:rPr lang="en-US" dirty="0">
                <a:solidFill>
                  <a:srgbClr val="0070C0"/>
                </a:solidFill>
              </a:rPr>
              <a:t> </a:t>
            </a:r>
          </a:p>
        </p:txBody>
      </p:sp>
    </p:spTree>
    <p:extLst>
      <p:ext uri="{BB962C8B-B14F-4D97-AF65-F5344CB8AC3E}">
        <p14:creationId xmlns:p14="http://schemas.microsoft.com/office/powerpoint/2010/main" val="2733576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4A7D9-F107-45E8-AE1B-C323D50AEB67}"/>
              </a:ext>
            </a:extLst>
          </p:cNvPr>
          <p:cNvSpPr>
            <a:spLocks noGrp="1"/>
          </p:cNvSpPr>
          <p:nvPr>
            <p:ph type="title"/>
          </p:nvPr>
        </p:nvSpPr>
        <p:spPr/>
        <p:txBody>
          <a:bodyPr/>
          <a:lstStyle/>
          <a:p>
            <a:r>
              <a:rPr lang="en-US" sz="3200" dirty="0"/>
              <a:t>Current Trends</a:t>
            </a:r>
          </a:p>
        </p:txBody>
      </p:sp>
      <p:sp>
        <p:nvSpPr>
          <p:cNvPr id="3" name="Content Placeholder 2">
            <a:extLst>
              <a:ext uri="{FF2B5EF4-FFF2-40B4-BE49-F238E27FC236}">
                <a16:creationId xmlns:a16="http://schemas.microsoft.com/office/drawing/2014/main" id="{6E11A0BF-3045-4B33-8111-7EDD2F9875ED}"/>
              </a:ext>
            </a:extLst>
          </p:cNvPr>
          <p:cNvSpPr>
            <a:spLocks noGrp="1"/>
          </p:cNvSpPr>
          <p:nvPr>
            <p:ph idx="1"/>
          </p:nvPr>
        </p:nvSpPr>
        <p:spPr>
          <a:xfrm>
            <a:off x="41294" y="685800"/>
            <a:ext cx="12150705" cy="5486400"/>
          </a:xfrm>
        </p:spPr>
        <p:txBody>
          <a:bodyPr/>
          <a:lstStyle/>
          <a:p>
            <a:pPr marL="514350" indent="-514350" algn="l">
              <a:buFont typeface="+mj-lt"/>
              <a:buAutoNum type="arabicPeriod"/>
            </a:pPr>
            <a:r>
              <a:rPr lang="en-US" sz="2800" dirty="0"/>
              <a:t>A</a:t>
            </a:r>
            <a:r>
              <a:rPr lang="en-US" sz="2800" i="0" u="none" strike="noStrike" baseline="0" dirty="0"/>
              <a:t>llocate a greater proportion of their marketing budget to </a:t>
            </a:r>
            <a:r>
              <a:rPr lang="en-US" sz="2800" i="0" u="none" strike="noStrike" baseline="0" dirty="0">
                <a:solidFill>
                  <a:srgbClr val="C00000"/>
                </a:solidFill>
              </a:rPr>
              <a:t>online media</a:t>
            </a:r>
            <a:r>
              <a:rPr lang="en-US" sz="2800" b="0" i="0" u="none" strike="noStrike" baseline="0" dirty="0"/>
              <a:t>, which often trigger greater responses than traditional marketing, at least among certain target segments (e.g., young people) and with respect to certain activities undertaken by customers (e.g., researching a product online before buying at a store). </a:t>
            </a:r>
          </a:p>
          <a:p>
            <a:pPr marL="514350" indent="-514350" algn="l">
              <a:buFont typeface="+mj-lt"/>
              <a:buAutoNum type="arabicPeriod"/>
            </a:pPr>
            <a:r>
              <a:rPr lang="en-US" sz="2800" dirty="0"/>
              <a:t>C</a:t>
            </a:r>
            <a:r>
              <a:rPr lang="en-US" sz="2800" i="0" u="none" strike="noStrike" baseline="0" dirty="0"/>
              <a:t>ustomer responses to </a:t>
            </a:r>
            <a:r>
              <a:rPr lang="en-US" sz="2800" i="0" u="none" strike="noStrike" baseline="0" dirty="0">
                <a:solidFill>
                  <a:srgbClr val="C00000"/>
                </a:solidFill>
              </a:rPr>
              <a:t>online marketing is easier to track </a:t>
            </a:r>
            <a:r>
              <a:rPr lang="en-US" sz="2800" b="0" i="0" u="none" strike="noStrike" baseline="0" dirty="0"/>
              <a:t>(e.g., response to Google AdWords), and the costs to generate the same customer response generally are less than those required in offline channels.</a:t>
            </a:r>
            <a:endParaRPr lang="en-US" sz="2800" b="0" dirty="0"/>
          </a:p>
          <a:p>
            <a:pPr marL="0" indent="0" algn="l">
              <a:buNone/>
            </a:pPr>
            <a:endParaRPr lang="en-US" sz="2800" b="0" i="0" u="none" strike="noStrike" baseline="0" dirty="0"/>
          </a:p>
          <a:p>
            <a:pPr marL="0" indent="0" algn="l">
              <a:buNone/>
            </a:pPr>
            <a:r>
              <a:rPr lang="en-US" sz="2800" i="0" u="none" strike="noStrike" baseline="0" dirty="0"/>
              <a:t>Adidas</a:t>
            </a:r>
            <a:r>
              <a:rPr lang="en-US" sz="2800" b="0" i="0" u="none" strike="noStrike" baseline="0" dirty="0"/>
              <a:t> is reallocating its marketing budget of about $1.5 billion (13% of its sales) and prioritizing online media as the primary way to reach its target audience of 14–19-year-olds; traditional media (TV and print) will be supplementary in the future. Nike and Puma are pursuing a similar strategy. </a:t>
            </a:r>
            <a:endParaRPr lang="en-US" sz="4400" dirty="0"/>
          </a:p>
        </p:txBody>
      </p:sp>
    </p:spTree>
    <p:extLst>
      <p:ext uri="{BB962C8B-B14F-4D97-AF65-F5344CB8AC3E}">
        <p14:creationId xmlns:p14="http://schemas.microsoft.com/office/powerpoint/2010/main" val="3629789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F724C-814D-41BC-8717-90258907F561}"/>
              </a:ext>
            </a:extLst>
          </p:cNvPr>
          <p:cNvSpPr>
            <a:spLocks noGrp="1"/>
          </p:cNvSpPr>
          <p:nvPr>
            <p:ph type="title"/>
          </p:nvPr>
        </p:nvSpPr>
        <p:spPr/>
        <p:txBody>
          <a:bodyPr/>
          <a:lstStyle/>
          <a:p>
            <a:r>
              <a:rPr lang="en-US" dirty="0"/>
              <a:t>A Simple Linear Aggregate Response Model</a:t>
            </a:r>
          </a:p>
        </p:txBody>
      </p:sp>
      <p:sp>
        <p:nvSpPr>
          <p:cNvPr id="3" name="Content Placeholder 2">
            <a:extLst>
              <a:ext uri="{FF2B5EF4-FFF2-40B4-BE49-F238E27FC236}">
                <a16:creationId xmlns:a16="http://schemas.microsoft.com/office/drawing/2014/main" id="{DFFC88DC-B309-4F4C-8B45-16159D39CDEA}"/>
              </a:ext>
            </a:extLst>
          </p:cNvPr>
          <p:cNvSpPr>
            <a:spLocks noGrp="1"/>
          </p:cNvSpPr>
          <p:nvPr>
            <p:ph idx="1"/>
          </p:nvPr>
        </p:nvSpPr>
        <p:spPr/>
        <p:txBody>
          <a:bodyPr/>
          <a:lstStyle/>
          <a:p>
            <a:pPr marL="0" indent="0">
              <a:buNone/>
            </a:pPr>
            <a:r>
              <a:rPr lang="en-US" dirty="0"/>
              <a:t>What Are the Problems/Limitations of a Simple Linear Aggregate Response Model?</a:t>
            </a:r>
          </a:p>
        </p:txBody>
      </p:sp>
      <p:pic>
        <p:nvPicPr>
          <p:cNvPr id="5" name="Picture 4">
            <a:extLst>
              <a:ext uri="{FF2B5EF4-FFF2-40B4-BE49-F238E27FC236}">
                <a16:creationId xmlns:a16="http://schemas.microsoft.com/office/drawing/2014/main" id="{2E1416CE-1617-4BA7-A0D0-D93D92F604B7}"/>
              </a:ext>
            </a:extLst>
          </p:cNvPr>
          <p:cNvPicPr>
            <a:picLocks noChangeAspect="1"/>
          </p:cNvPicPr>
          <p:nvPr/>
        </p:nvPicPr>
        <p:blipFill>
          <a:blip r:embed="rId2"/>
          <a:stretch>
            <a:fillRect/>
          </a:stretch>
        </p:blipFill>
        <p:spPr>
          <a:xfrm>
            <a:off x="0" y="1600153"/>
            <a:ext cx="12192000" cy="4861161"/>
          </a:xfrm>
          <a:prstGeom prst="rect">
            <a:avLst/>
          </a:prstGeom>
        </p:spPr>
      </p:pic>
    </p:spTree>
    <p:extLst>
      <p:ext uri="{BB962C8B-B14F-4D97-AF65-F5344CB8AC3E}">
        <p14:creationId xmlns:p14="http://schemas.microsoft.com/office/powerpoint/2010/main" val="28023045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B5755-F3B3-4EF1-9CC6-D4844800B1B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4C11E71-DFA8-479B-81B3-96FF1774D497}"/>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ECBBCB0-3385-455C-A69A-0C7516EF8BB2}"/>
              </a:ext>
            </a:extLst>
          </p:cNvPr>
          <p:cNvPicPr>
            <a:picLocks noChangeAspect="1"/>
          </p:cNvPicPr>
          <p:nvPr/>
        </p:nvPicPr>
        <p:blipFill>
          <a:blip r:embed="rId2"/>
          <a:stretch>
            <a:fillRect/>
          </a:stretch>
        </p:blipFill>
        <p:spPr>
          <a:xfrm>
            <a:off x="57318" y="0"/>
            <a:ext cx="12077363" cy="6858000"/>
          </a:xfrm>
          <a:prstGeom prst="rect">
            <a:avLst/>
          </a:prstGeom>
        </p:spPr>
      </p:pic>
      <p:pic>
        <p:nvPicPr>
          <p:cNvPr id="6" name="Picture 5">
            <a:extLst>
              <a:ext uri="{FF2B5EF4-FFF2-40B4-BE49-F238E27FC236}">
                <a16:creationId xmlns:a16="http://schemas.microsoft.com/office/drawing/2014/main" id="{F6E1EAE5-1DEB-49FB-AD3D-BF7B921B1626}"/>
              </a:ext>
            </a:extLst>
          </p:cNvPr>
          <p:cNvPicPr>
            <a:picLocks noChangeAspect="1"/>
          </p:cNvPicPr>
          <p:nvPr/>
        </p:nvPicPr>
        <p:blipFill>
          <a:blip r:embed="rId3"/>
          <a:stretch>
            <a:fillRect/>
          </a:stretch>
        </p:blipFill>
        <p:spPr>
          <a:xfrm>
            <a:off x="790568" y="5234828"/>
            <a:ext cx="1541305" cy="131071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605943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0DD65-F934-4968-8C88-A3A34E71FB0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49027B1-6EB4-496E-AADC-263D317D0F3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D55AECC-839F-4593-B02E-D6544E6C430A}"/>
              </a:ext>
            </a:extLst>
          </p:cNvPr>
          <p:cNvPicPr>
            <a:picLocks noChangeAspect="1"/>
          </p:cNvPicPr>
          <p:nvPr/>
        </p:nvPicPr>
        <p:blipFill>
          <a:blip r:embed="rId2"/>
          <a:stretch>
            <a:fillRect/>
          </a:stretch>
        </p:blipFill>
        <p:spPr>
          <a:xfrm>
            <a:off x="0" y="123177"/>
            <a:ext cx="12192000" cy="5798845"/>
          </a:xfrm>
          <a:prstGeom prst="rect">
            <a:avLst/>
          </a:prstGeom>
        </p:spPr>
      </p:pic>
      <p:sp>
        <p:nvSpPr>
          <p:cNvPr id="4" name="TextBox 3">
            <a:extLst>
              <a:ext uri="{FF2B5EF4-FFF2-40B4-BE49-F238E27FC236}">
                <a16:creationId xmlns:a16="http://schemas.microsoft.com/office/drawing/2014/main" id="{ABA5CC73-87CE-4B2D-8EE5-F1BE7F07F393}"/>
              </a:ext>
            </a:extLst>
          </p:cNvPr>
          <p:cNvSpPr txBox="1"/>
          <p:nvPr/>
        </p:nvSpPr>
        <p:spPr>
          <a:xfrm>
            <a:off x="304800" y="1587500"/>
            <a:ext cx="2720617" cy="523220"/>
          </a:xfrm>
          <a:prstGeom prst="rect">
            <a:avLst/>
          </a:prstGeom>
          <a:noFill/>
        </p:spPr>
        <p:txBody>
          <a:bodyPr wrap="none" rtlCol="0">
            <a:spAutoFit/>
          </a:bodyPr>
          <a:lstStyle/>
          <a:p>
            <a:r>
              <a:rPr lang="en-US" sz="2800" b="1" dirty="0" err="1">
                <a:solidFill>
                  <a:srgbClr val="FF0000"/>
                </a:solidFill>
              </a:rPr>
              <a:t>AdBudg</a:t>
            </a:r>
            <a:r>
              <a:rPr lang="en-US" sz="2800" b="1" dirty="0">
                <a:solidFill>
                  <a:srgbClr val="FF0000"/>
                </a:solidFill>
              </a:rPr>
              <a:t> Model</a:t>
            </a:r>
          </a:p>
        </p:txBody>
      </p:sp>
    </p:spTree>
    <p:extLst>
      <p:ext uri="{BB962C8B-B14F-4D97-AF65-F5344CB8AC3E}">
        <p14:creationId xmlns:p14="http://schemas.microsoft.com/office/powerpoint/2010/main" val="30309433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2"/>
            <a:ext cx="8078932" cy="414470"/>
          </a:xfrm>
        </p:spPr>
        <p:txBody>
          <a:bodyPr/>
          <a:lstStyle/>
          <a:p>
            <a:r>
              <a:rPr lang="en-US" altLang="en-US" sz="2800" b="1" dirty="0">
                <a:solidFill>
                  <a:srgbClr val="C00000"/>
                </a:solidFill>
              </a:rPr>
              <a:t>ADBUDG</a:t>
            </a:r>
            <a:r>
              <a:rPr lang="en-US" altLang="en-US" sz="3200" dirty="0"/>
              <a:t> </a:t>
            </a:r>
            <a:r>
              <a:rPr lang="en-US" altLang="en-US" dirty="0"/>
              <a:t>Response Model Assumptions</a:t>
            </a:r>
            <a:endParaRPr lang="en-US" dirty="0"/>
          </a:p>
        </p:txBody>
      </p:sp>
      <p:sp>
        <p:nvSpPr>
          <p:cNvPr id="3" name="Content Placeholder 2"/>
          <p:cNvSpPr>
            <a:spLocks noGrp="1"/>
          </p:cNvSpPr>
          <p:nvPr>
            <p:ph idx="1"/>
          </p:nvPr>
        </p:nvSpPr>
        <p:spPr>
          <a:xfrm>
            <a:off x="72429" y="712219"/>
            <a:ext cx="11941772" cy="4943910"/>
          </a:xfrm>
        </p:spPr>
        <p:txBody>
          <a:bodyPr anchor="t">
            <a:noAutofit/>
          </a:bodyPr>
          <a:lstStyle/>
          <a:p>
            <a:pPr marL="387350" indent="-387350">
              <a:lnSpc>
                <a:spcPct val="100000"/>
              </a:lnSpc>
              <a:spcBef>
                <a:spcPts val="600"/>
              </a:spcBef>
              <a:spcAft>
                <a:spcPts val="600"/>
              </a:spcAft>
            </a:pPr>
            <a:r>
              <a:rPr lang="en-US" altLang="en-US" sz="2800" dirty="0"/>
              <a:t>If advertising is cut to zero, brand share will decrease, but there is a floor (min), on how much share will fall from its initial value by the end of the period.</a:t>
            </a:r>
          </a:p>
          <a:p>
            <a:pPr marL="387350" indent="-387350">
              <a:lnSpc>
                <a:spcPct val="100000"/>
              </a:lnSpc>
              <a:spcBef>
                <a:spcPts val="600"/>
              </a:spcBef>
              <a:spcAft>
                <a:spcPts val="600"/>
              </a:spcAft>
            </a:pPr>
            <a:r>
              <a:rPr lang="en-US" altLang="en-US" sz="2800" dirty="0"/>
              <a:t>If advertising is increased a great deal, say to something that could be called </a:t>
            </a:r>
            <a:r>
              <a:rPr lang="en-US" altLang="en-US" sz="2800" b="1" i="1" dirty="0"/>
              <a:t>saturation, brand share will increase but there is a ceiling (max)</a:t>
            </a:r>
            <a:r>
              <a:rPr lang="en-US" altLang="en-US" sz="2800" dirty="0"/>
              <a:t>, on how much can be achieved by the end of one period.</a:t>
            </a:r>
          </a:p>
          <a:p>
            <a:pPr marL="387350" indent="-387350">
              <a:lnSpc>
                <a:spcPct val="100000"/>
              </a:lnSpc>
              <a:spcBef>
                <a:spcPts val="600"/>
              </a:spcBef>
              <a:spcAft>
                <a:spcPts val="600"/>
              </a:spcAft>
            </a:pPr>
            <a:r>
              <a:rPr lang="en-US" altLang="en-US" sz="2800" dirty="0"/>
              <a:t>There is some advertising rate that will maintain initial share.</a:t>
            </a:r>
          </a:p>
          <a:p>
            <a:pPr marL="387350" indent="-387350">
              <a:lnSpc>
                <a:spcPct val="100000"/>
              </a:lnSpc>
              <a:spcBef>
                <a:spcPts val="600"/>
              </a:spcBef>
              <a:spcAft>
                <a:spcPts val="600"/>
              </a:spcAft>
            </a:pPr>
            <a:r>
              <a:rPr lang="en-US" altLang="en-US" sz="2800" dirty="0"/>
              <a:t>An estimate can be made by data analysis or </a:t>
            </a:r>
            <a:r>
              <a:rPr lang="en-US" altLang="en-US" sz="2800" b="1" i="1" dirty="0">
                <a:solidFill>
                  <a:srgbClr val="C00000"/>
                </a:solidFill>
              </a:rPr>
              <a:t>managerial </a:t>
            </a:r>
            <a:r>
              <a:rPr lang="en-US" altLang="en-US" sz="2800" b="1" i="1" dirty="0" err="1">
                <a:solidFill>
                  <a:srgbClr val="C00000"/>
                </a:solidFill>
              </a:rPr>
              <a:t>judgement</a:t>
            </a:r>
            <a:r>
              <a:rPr lang="en-US" altLang="en-US" sz="2800" b="1" i="1" dirty="0">
                <a:solidFill>
                  <a:srgbClr val="C00000"/>
                </a:solidFill>
              </a:rPr>
              <a:t> </a:t>
            </a:r>
            <a:r>
              <a:rPr lang="en-US" altLang="en-US" sz="2800" dirty="0"/>
              <a:t>of the effect on share by the end of one period of a 20% increase in advertising over the </a:t>
            </a:r>
            <a:r>
              <a:rPr lang="en-US" altLang="en-US" sz="2800" b="1" i="1" dirty="0"/>
              <a:t>maintenance rate</a:t>
            </a:r>
            <a:r>
              <a:rPr lang="en-US" altLang="en-US" sz="2800" dirty="0"/>
              <a:t>.</a:t>
            </a:r>
            <a:endParaRPr lang="en-US" sz="2800" dirty="0"/>
          </a:p>
        </p:txBody>
      </p:sp>
    </p:spTree>
    <p:extLst>
      <p:ext uri="{BB962C8B-B14F-4D97-AF65-F5344CB8AC3E}">
        <p14:creationId xmlns:p14="http://schemas.microsoft.com/office/powerpoint/2010/main" val="2727461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Input—Calibrating Sales Response to Advertising Function</a:t>
            </a:r>
            <a:endParaRPr lang="en-US" dirty="0"/>
          </a:p>
        </p:txBody>
      </p:sp>
      <p:sp>
        <p:nvSpPr>
          <p:cNvPr id="24" name="TextBox 23">
            <a:extLst>
              <a:ext uri="{FF2B5EF4-FFF2-40B4-BE49-F238E27FC236}">
                <a16:creationId xmlns:a16="http://schemas.microsoft.com/office/drawing/2014/main" id="{8EBF34F6-C450-4DF5-864D-DC877B48AED6}"/>
              </a:ext>
            </a:extLst>
          </p:cNvPr>
          <p:cNvSpPr txBox="1"/>
          <p:nvPr/>
        </p:nvSpPr>
        <p:spPr>
          <a:xfrm>
            <a:off x="0" y="6334780"/>
            <a:ext cx="8447763" cy="523220"/>
          </a:xfrm>
          <a:prstGeom prst="rect">
            <a:avLst/>
          </a:prstGeom>
          <a:solidFill>
            <a:schemeClr val="bg1"/>
          </a:solidFill>
        </p:spPr>
        <p:txBody>
          <a:bodyPr wrap="square">
            <a:spAutoFit/>
          </a:bodyPr>
          <a:lstStyle/>
          <a:p>
            <a:r>
              <a:rPr lang="en-US" sz="2800" b="1" dirty="0"/>
              <a:t>Check out </a:t>
            </a:r>
            <a:r>
              <a:rPr lang="en-US" sz="2800" b="1" dirty="0">
                <a:sym typeface="Wingdings" panose="05000000000000000000" pitchFamily="2" charset="2"/>
              </a:rPr>
              <a:t> </a:t>
            </a:r>
            <a:r>
              <a:rPr lang="en-US" sz="2800" b="1" dirty="0"/>
              <a:t>blue_mountain_coffee_adbudg.xls</a:t>
            </a:r>
          </a:p>
        </p:txBody>
      </p:sp>
      <p:pic>
        <p:nvPicPr>
          <p:cNvPr id="25" name="Picture 24">
            <a:extLst>
              <a:ext uri="{FF2B5EF4-FFF2-40B4-BE49-F238E27FC236}">
                <a16:creationId xmlns:a16="http://schemas.microsoft.com/office/drawing/2014/main" id="{D8B95CE4-007E-4094-AD37-8E4D8EF34A20}"/>
              </a:ext>
            </a:extLst>
          </p:cNvPr>
          <p:cNvPicPr>
            <a:picLocks noChangeAspect="1"/>
          </p:cNvPicPr>
          <p:nvPr/>
        </p:nvPicPr>
        <p:blipFill>
          <a:blip r:embed="rId3"/>
          <a:stretch>
            <a:fillRect/>
          </a:stretch>
        </p:blipFill>
        <p:spPr>
          <a:xfrm>
            <a:off x="99588" y="626657"/>
            <a:ext cx="12192000" cy="3776283"/>
          </a:xfrm>
          <a:prstGeom prst="rect">
            <a:avLst/>
          </a:prstGeom>
        </p:spPr>
      </p:pic>
      <p:sp>
        <p:nvSpPr>
          <p:cNvPr id="27" name="TextBox 26">
            <a:extLst>
              <a:ext uri="{FF2B5EF4-FFF2-40B4-BE49-F238E27FC236}">
                <a16:creationId xmlns:a16="http://schemas.microsoft.com/office/drawing/2014/main" id="{EE27681C-632D-4D01-9DB5-F0EB567CB6BE}"/>
              </a:ext>
            </a:extLst>
          </p:cNvPr>
          <p:cNvSpPr txBox="1"/>
          <p:nvPr/>
        </p:nvSpPr>
        <p:spPr>
          <a:xfrm>
            <a:off x="402376" y="4653259"/>
            <a:ext cx="11789624" cy="1015663"/>
          </a:xfrm>
          <a:prstGeom prst="rect">
            <a:avLst/>
          </a:prstGeom>
          <a:noFill/>
        </p:spPr>
        <p:txBody>
          <a:bodyPr wrap="square">
            <a:spAutoFit/>
          </a:bodyPr>
          <a:lstStyle/>
          <a:p>
            <a:r>
              <a:rPr lang="en-US" altLang="en-US" sz="2800" b="1" i="1" dirty="0">
                <a:solidFill>
                  <a:srgbClr val="C00000"/>
                </a:solidFill>
              </a:rPr>
              <a:t>Use </a:t>
            </a:r>
            <a:r>
              <a:rPr lang="en-US" altLang="en-US" sz="3200" b="1" i="1" u="sng" dirty="0">
                <a:solidFill>
                  <a:srgbClr val="C00000"/>
                </a:solidFill>
                <a:effectLst>
                  <a:outerShdw blurRad="38100" dist="38100" dir="2700000" algn="tl">
                    <a:srgbClr val="000000">
                      <a:alpha val="43137"/>
                    </a:srgbClr>
                  </a:outerShdw>
                </a:effectLst>
              </a:rPr>
              <a:t>managerial judgement </a:t>
            </a:r>
            <a:r>
              <a:rPr lang="en-US" altLang="en-US" sz="2800" b="1" i="1" dirty="0">
                <a:solidFill>
                  <a:srgbClr val="C00000"/>
                </a:solidFill>
              </a:rPr>
              <a:t>to Calibrating </a:t>
            </a:r>
          </a:p>
          <a:p>
            <a:r>
              <a:rPr lang="en-US" altLang="en-US" sz="2800" b="1" i="1" dirty="0" err="1">
                <a:solidFill>
                  <a:srgbClr val="C00000"/>
                </a:solidFill>
              </a:rPr>
              <a:t>AdBudg</a:t>
            </a:r>
            <a:r>
              <a:rPr lang="en-US" altLang="en-US" sz="2800" b="1" i="1" dirty="0">
                <a:solidFill>
                  <a:srgbClr val="C00000"/>
                </a:solidFill>
              </a:rPr>
              <a:t> Model's parameters </a:t>
            </a:r>
            <a:r>
              <a:rPr lang="en-US" altLang="en-US" sz="2400" b="1" i="1" dirty="0">
                <a:solidFill>
                  <a:srgbClr val="C00000"/>
                </a:solidFill>
              </a:rPr>
              <a:t>(Sales Response to Advertising Function)</a:t>
            </a:r>
            <a:endParaRPr lang="en-US" sz="2800" dirty="0"/>
          </a:p>
        </p:txBody>
      </p:sp>
      <p:sp>
        <p:nvSpPr>
          <p:cNvPr id="28" name="Rectangle 25">
            <a:extLst>
              <a:ext uri="{FF2B5EF4-FFF2-40B4-BE49-F238E27FC236}">
                <a16:creationId xmlns:a16="http://schemas.microsoft.com/office/drawing/2014/main" id="{963AE07D-50D0-4D14-AE56-F7A1F86373A5}"/>
              </a:ext>
            </a:extLst>
          </p:cNvPr>
          <p:cNvSpPr>
            <a:spLocks noChangeArrowheads="1"/>
          </p:cNvSpPr>
          <p:nvPr/>
        </p:nvSpPr>
        <p:spPr bwMode="auto">
          <a:xfrm>
            <a:off x="248892" y="5769639"/>
            <a:ext cx="10316158"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114300">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lvl="1" algn="ctr"/>
            <a:r>
              <a:rPr lang="en-US" altLang="en-US" sz="28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Share Response  =  min  +  (max – min)(adv)</a:t>
            </a:r>
            <a:r>
              <a:rPr lang="en-US" altLang="en-US" sz="2800" b="1" i="1" baseline="40000" dirty="0">
                <a:solidFill>
                  <a:srgbClr val="0153A5"/>
                </a:solidFill>
                <a:latin typeface="Open Sans" panose="020B0606030504020204" pitchFamily="34" charset="0"/>
                <a:ea typeface="Open Sans" panose="020B0606030504020204" pitchFamily="34" charset="0"/>
                <a:cs typeface="Open Sans" panose="020B0606030504020204" pitchFamily="34" charset="0"/>
              </a:rPr>
              <a:t>c</a:t>
            </a:r>
            <a:r>
              <a:rPr lang="en-US" altLang="en-US" sz="28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 / [d + (adv)</a:t>
            </a:r>
            <a:r>
              <a:rPr lang="en-US" altLang="en-US" sz="2800" b="1" i="1" baseline="40000" dirty="0">
                <a:solidFill>
                  <a:srgbClr val="0153A5"/>
                </a:solidFill>
                <a:latin typeface="Open Sans" panose="020B0606030504020204" pitchFamily="34" charset="0"/>
                <a:ea typeface="Open Sans" panose="020B0606030504020204" pitchFamily="34" charset="0"/>
                <a:cs typeface="Open Sans" panose="020B0606030504020204" pitchFamily="34" charset="0"/>
              </a:rPr>
              <a:t>c </a:t>
            </a:r>
            <a:r>
              <a:rPr lang="en-US" altLang="en-US" sz="28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29" name="Freeform: Shape 28">
            <a:extLst>
              <a:ext uri="{FF2B5EF4-FFF2-40B4-BE49-F238E27FC236}">
                <a16:creationId xmlns:a16="http://schemas.microsoft.com/office/drawing/2014/main" id="{E53133A6-4EC5-4808-85A2-718A790DF1C5}"/>
              </a:ext>
            </a:extLst>
          </p:cNvPr>
          <p:cNvSpPr/>
          <p:nvPr/>
        </p:nvSpPr>
        <p:spPr bwMode="auto">
          <a:xfrm>
            <a:off x="4970352" y="4055953"/>
            <a:ext cx="3013031" cy="642796"/>
          </a:xfrm>
          <a:custGeom>
            <a:avLst/>
            <a:gdLst>
              <a:gd name="connsiteX0" fmla="*/ 0 w 2981618"/>
              <a:gd name="connsiteY0" fmla="*/ 516048 h 516048"/>
              <a:gd name="connsiteX1" fmla="*/ 2571185 w 2981618"/>
              <a:gd name="connsiteY1" fmla="*/ 325925 h 516048"/>
              <a:gd name="connsiteX2" fmla="*/ 2942377 w 2981618"/>
              <a:gd name="connsiteY2" fmla="*/ 0 h 516048"/>
              <a:gd name="connsiteX0" fmla="*/ 0 w 2951092"/>
              <a:gd name="connsiteY0" fmla="*/ 516048 h 516048"/>
              <a:gd name="connsiteX1" fmla="*/ 2263368 w 2951092"/>
              <a:gd name="connsiteY1" fmla="*/ 398353 h 516048"/>
              <a:gd name="connsiteX2" fmla="*/ 2942377 w 2951092"/>
              <a:gd name="connsiteY2" fmla="*/ 0 h 516048"/>
              <a:gd name="connsiteX0" fmla="*/ 0 w 3013031"/>
              <a:gd name="connsiteY0" fmla="*/ 642796 h 642796"/>
              <a:gd name="connsiteX1" fmla="*/ 2263368 w 3013031"/>
              <a:gd name="connsiteY1" fmla="*/ 525101 h 642796"/>
              <a:gd name="connsiteX2" fmla="*/ 3005751 w 3013031"/>
              <a:gd name="connsiteY2" fmla="*/ 0 h 642796"/>
            </a:gdLst>
            <a:ahLst/>
            <a:cxnLst>
              <a:cxn ang="0">
                <a:pos x="connsiteX0" y="connsiteY0"/>
              </a:cxn>
              <a:cxn ang="0">
                <a:pos x="connsiteX1" y="connsiteY1"/>
              </a:cxn>
              <a:cxn ang="0">
                <a:pos x="connsiteX2" y="connsiteY2"/>
              </a:cxn>
            </a:cxnLst>
            <a:rect l="l" t="t" r="r" b="b"/>
            <a:pathLst>
              <a:path w="3013031" h="642796">
                <a:moveTo>
                  <a:pt x="0" y="642796"/>
                </a:moveTo>
                <a:cubicBezTo>
                  <a:pt x="1040394" y="590738"/>
                  <a:pt x="1772972" y="611109"/>
                  <a:pt x="2263368" y="525101"/>
                </a:cubicBezTo>
                <a:cubicBezTo>
                  <a:pt x="2753764" y="439093"/>
                  <a:pt x="3065353" y="119958"/>
                  <a:pt x="3005751" y="0"/>
                </a:cubicBezTo>
              </a:path>
            </a:pathLst>
          </a:custGeom>
          <a:noFill/>
          <a:ln w="31750" cap="flat" cmpd="sng" algn="ctr">
            <a:solidFill>
              <a:srgbClr val="C00000"/>
            </a:solidFill>
            <a:prstDash val="solid"/>
            <a:round/>
            <a:headEnd type="none" w="sm" len="sm"/>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30" name="Freeform: Shape 29">
            <a:extLst>
              <a:ext uri="{FF2B5EF4-FFF2-40B4-BE49-F238E27FC236}">
                <a16:creationId xmlns:a16="http://schemas.microsoft.com/office/drawing/2014/main" id="{227FC507-8D37-4392-A162-49A053E1C910}"/>
              </a:ext>
            </a:extLst>
          </p:cNvPr>
          <p:cNvSpPr/>
          <p:nvPr/>
        </p:nvSpPr>
        <p:spPr bwMode="auto">
          <a:xfrm>
            <a:off x="182246" y="4065006"/>
            <a:ext cx="3312526" cy="1348966"/>
          </a:xfrm>
          <a:custGeom>
            <a:avLst/>
            <a:gdLst>
              <a:gd name="connsiteX0" fmla="*/ 243267 w 3312526"/>
              <a:gd name="connsiteY0" fmla="*/ 1348966 h 1348966"/>
              <a:gd name="connsiteX1" fmla="*/ 71251 w 3312526"/>
              <a:gd name="connsiteY1" fmla="*/ 679010 h 1348966"/>
              <a:gd name="connsiteX2" fmla="*/ 1275362 w 3312526"/>
              <a:gd name="connsiteY2" fmla="*/ 353085 h 1348966"/>
              <a:gd name="connsiteX3" fmla="*/ 3004574 w 3312526"/>
              <a:gd name="connsiteY3" fmla="*/ 461727 h 1348966"/>
              <a:gd name="connsiteX4" fmla="*/ 3303338 w 3312526"/>
              <a:gd name="connsiteY4" fmla="*/ 0 h 13489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2526" h="1348966">
                <a:moveTo>
                  <a:pt x="243267" y="1348966"/>
                </a:moveTo>
                <a:cubicBezTo>
                  <a:pt x="71251" y="1096978"/>
                  <a:pt x="-100765" y="844990"/>
                  <a:pt x="71251" y="679010"/>
                </a:cubicBezTo>
                <a:cubicBezTo>
                  <a:pt x="243267" y="513030"/>
                  <a:pt x="786475" y="389299"/>
                  <a:pt x="1275362" y="353085"/>
                </a:cubicBezTo>
                <a:cubicBezTo>
                  <a:pt x="1764249" y="316871"/>
                  <a:pt x="2666578" y="520574"/>
                  <a:pt x="3004574" y="461727"/>
                </a:cubicBezTo>
                <a:cubicBezTo>
                  <a:pt x="3342570" y="402880"/>
                  <a:pt x="3322954" y="201440"/>
                  <a:pt x="3303338" y="0"/>
                </a:cubicBezTo>
              </a:path>
            </a:pathLst>
          </a:custGeom>
          <a:noFill/>
          <a:ln w="31750" cap="flat" cmpd="sng" algn="ctr">
            <a:solidFill>
              <a:srgbClr val="C00000"/>
            </a:solidFill>
            <a:prstDash val="solid"/>
            <a:round/>
            <a:headEnd type="none" w="sm" len="sm"/>
            <a:tailEnd type="triangle" w="lg" len="lg"/>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b="1">
              <a:latin typeface="Arial" pitchFamily="34" charset="0"/>
            </a:endParaRPr>
          </a:p>
        </p:txBody>
      </p:sp>
    </p:spTree>
    <p:extLst>
      <p:ext uri="{BB962C8B-B14F-4D97-AF65-F5344CB8AC3E}">
        <p14:creationId xmlns:p14="http://schemas.microsoft.com/office/powerpoint/2010/main" val="16709848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Share Response vs Advertising  </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4203431478"/>
              </p:ext>
            </p:extLst>
          </p:nvPr>
        </p:nvGraphicFramePr>
        <p:xfrm>
          <a:off x="3753314" y="920048"/>
          <a:ext cx="8006194" cy="4003841"/>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p:cNvCxnSpPr/>
          <p:nvPr/>
        </p:nvCxnSpPr>
        <p:spPr>
          <a:xfrm>
            <a:off x="5492493" y="1058473"/>
            <a:ext cx="6697337" cy="0"/>
          </a:xfrm>
          <a:prstGeom prst="line">
            <a:avLst/>
          </a:prstGeom>
          <a:ln w="19050">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Rectangle 12"/>
          <p:cNvSpPr>
            <a:spLocks noChangeArrowheads="1"/>
          </p:cNvSpPr>
          <p:nvPr/>
        </p:nvSpPr>
        <p:spPr bwMode="auto">
          <a:xfrm>
            <a:off x="4707930" y="3222380"/>
            <a:ext cx="715963"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r"/>
            <a:r>
              <a:rPr lang="en-US" altLang="en-US" sz="1600" dirty="0">
                <a:latin typeface="Open Sans" panose="020B0606030504020204" pitchFamily="34" charset="0"/>
                <a:ea typeface="Open Sans" panose="020B0606030504020204" pitchFamily="34" charset="0"/>
                <a:cs typeface="Open Sans" panose="020B0606030504020204" pitchFamily="34" charset="0"/>
              </a:rPr>
              <a:t>Min</a:t>
            </a:r>
          </a:p>
        </p:txBody>
      </p:sp>
      <p:sp>
        <p:nvSpPr>
          <p:cNvPr id="13" name="Rectangle 15"/>
          <p:cNvSpPr>
            <a:spLocks noChangeArrowheads="1"/>
          </p:cNvSpPr>
          <p:nvPr/>
        </p:nvSpPr>
        <p:spPr bwMode="auto">
          <a:xfrm>
            <a:off x="4781057" y="888458"/>
            <a:ext cx="646010"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r"/>
            <a:r>
              <a:rPr lang="en-US" altLang="en-US" sz="1600" dirty="0">
                <a:latin typeface="Open Sans" panose="020B0606030504020204" pitchFamily="34" charset="0"/>
                <a:ea typeface="Open Sans" panose="020B0606030504020204" pitchFamily="34" charset="0"/>
                <a:cs typeface="Open Sans" panose="020B0606030504020204" pitchFamily="34" charset="0"/>
              </a:rPr>
              <a:t> Max</a:t>
            </a:r>
          </a:p>
        </p:txBody>
      </p:sp>
      <p:sp>
        <p:nvSpPr>
          <p:cNvPr id="16" name="Rectangle 23"/>
          <p:cNvSpPr>
            <a:spLocks noChangeArrowheads="1"/>
          </p:cNvSpPr>
          <p:nvPr/>
        </p:nvSpPr>
        <p:spPr bwMode="auto">
          <a:xfrm>
            <a:off x="10048317" y="4154823"/>
            <a:ext cx="705321"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a:r>
              <a:rPr lang="en-US" altLang="en-US" sz="1600" dirty="0">
                <a:latin typeface="Open Sans" panose="020B0606030504020204" pitchFamily="34" charset="0"/>
                <a:ea typeface="Open Sans" panose="020B0606030504020204" pitchFamily="34" charset="0"/>
                <a:cs typeface="Open Sans" panose="020B0606030504020204" pitchFamily="34" charset="0"/>
              </a:rPr>
              <a:t>+20%</a:t>
            </a:r>
          </a:p>
        </p:txBody>
      </p:sp>
      <p:sp>
        <p:nvSpPr>
          <p:cNvPr id="17" name="Rectangle 24"/>
          <p:cNvSpPr>
            <a:spLocks noChangeArrowheads="1"/>
          </p:cNvSpPr>
          <p:nvPr/>
        </p:nvSpPr>
        <p:spPr bwMode="auto">
          <a:xfrm>
            <a:off x="7053655" y="4154823"/>
            <a:ext cx="1431482"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a:r>
              <a:rPr lang="en-US" altLang="en-US" sz="1600" dirty="0">
                <a:latin typeface="Open Sans" panose="020B0606030504020204" pitchFamily="34" charset="0"/>
                <a:ea typeface="Open Sans" panose="020B0606030504020204" pitchFamily="34" charset="0"/>
                <a:cs typeface="Open Sans" panose="020B0606030504020204" pitchFamily="34" charset="0"/>
              </a:rPr>
              <a:t>Maintenance</a:t>
            </a:r>
          </a:p>
        </p:txBody>
      </p:sp>
      <p:sp>
        <p:nvSpPr>
          <p:cNvPr id="18" name="Rectangle 25"/>
          <p:cNvSpPr>
            <a:spLocks noChangeArrowheads="1"/>
          </p:cNvSpPr>
          <p:nvPr/>
        </p:nvSpPr>
        <p:spPr bwMode="auto">
          <a:xfrm>
            <a:off x="746833" y="5278948"/>
            <a:ext cx="10316158"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114300">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lvl="1" algn="ctr"/>
            <a:r>
              <a:rPr lang="en-US" altLang="en-US" sz="28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Share Response  =  min  +  (max – min)(adv)</a:t>
            </a:r>
            <a:r>
              <a:rPr lang="en-US" altLang="en-US" sz="2800" b="1" i="1" baseline="40000" dirty="0">
                <a:solidFill>
                  <a:srgbClr val="0153A5"/>
                </a:solidFill>
                <a:latin typeface="Open Sans" panose="020B0606030504020204" pitchFamily="34" charset="0"/>
                <a:ea typeface="Open Sans" panose="020B0606030504020204" pitchFamily="34" charset="0"/>
                <a:cs typeface="Open Sans" panose="020B0606030504020204" pitchFamily="34" charset="0"/>
              </a:rPr>
              <a:t>c</a:t>
            </a:r>
            <a:r>
              <a:rPr lang="en-US" altLang="en-US" sz="28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 / [d + (adv)</a:t>
            </a:r>
            <a:r>
              <a:rPr lang="en-US" altLang="en-US" sz="2800" b="1" i="1" baseline="40000" dirty="0">
                <a:solidFill>
                  <a:srgbClr val="0153A5"/>
                </a:solidFill>
                <a:latin typeface="Open Sans" panose="020B0606030504020204" pitchFamily="34" charset="0"/>
                <a:ea typeface="Open Sans" panose="020B0606030504020204" pitchFamily="34" charset="0"/>
                <a:cs typeface="Open Sans" panose="020B0606030504020204" pitchFamily="34" charset="0"/>
              </a:rPr>
              <a:t>c </a:t>
            </a:r>
            <a:r>
              <a:rPr lang="en-US" altLang="en-US" sz="28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a:t>
            </a:r>
          </a:p>
        </p:txBody>
      </p:sp>
      <p:cxnSp>
        <p:nvCxnSpPr>
          <p:cNvPr id="20" name="Straight Connector 19"/>
          <p:cNvCxnSpPr/>
          <p:nvPr/>
        </p:nvCxnSpPr>
        <p:spPr>
          <a:xfrm>
            <a:off x="7769396" y="4051052"/>
            <a:ext cx="0" cy="1141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0398302" y="4051052"/>
            <a:ext cx="0" cy="1141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492492" y="3396427"/>
            <a:ext cx="6728510" cy="0"/>
          </a:xfrm>
          <a:prstGeom prst="line">
            <a:avLst/>
          </a:prstGeom>
          <a:ln w="19050">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A9863A1-5D7C-4070-BBCE-4988D0EF1038}"/>
              </a:ext>
            </a:extLst>
          </p:cNvPr>
          <p:cNvSpPr txBox="1"/>
          <p:nvPr/>
        </p:nvSpPr>
        <p:spPr>
          <a:xfrm>
            <a:off x="59359" y="1412340"/>
            <a:ext cx="3996592" cy="2246769"/>
          </a:xfrm>
          <a:prstGeom prst="rect">
            <a:avLst/>
          </a:prstGeom>
          <a:noFill/>
        </p:spPr>
        <p:txBody>
          <a:bodyPr wrap="square" rtlCol="0">
            <a:spAutoFit/>
          </a:bodyPr>
          <a:lstStyle/>
          <a:p>
            <a:r>
              <a:rPr lang="en-US" sz="2800" dirty="0"/>
              <a:t>Use the </a:t>
            </a:r>
            <a:r>
              <a:rPr lang="en-US" sz="2800" b="1" dirty="0">
                <a:solidFill>
                  <a:srgbClr val="C00000"/>
                </a:solidFill>
              </a:rPr>
              <a:t>market share</a:t>
            </a:r>
            <a:r>
              <a:rPr lang="en-US" sz="2800" dirty="0"/>
              <a:t>, </a:t>
            </a:r>
          </a:p>
          <a:p>
            <a:r>
              <a:rPr lang="en-US" sz="2800" dirty="0"/>
              <a:t>we can derive the </a:t>
            </a:r>
            <a:r>
              <a:rPr lang="en-US" sz="2800" b="1" dirty="0">
                <a:solidFill>
                  <a:srgbClr val="C00000"/>
                </a:solidFill>
              </a:rPr>
              <a:t>Revenue</a:t>
            </a:r>
            <a:r>
              <a:rPr lang="en-US" sz="2800" dirty="0"/>
              <a:t>. </a:t>
            </a:r>
          </a:p>
          <a:p>
            <a:r>
              <a:rPr lang="en-US" sz="2800" dirty="0"/>
              <a:t>Given </a:t>
            </a:r>
            <a:r>
              <a:rPr lang="en-US" sz="2800" b="1" dirty="0">
                <a:solidFill>
                  <a:srgbClr val="C00000"/>
                </a:solidFill>
              </a:rPr>
              <a:t>Costs</a:t>
            </a:r>
            <a:r>
              <a:rPr lang="en-US" sz="2800" dirty="0"/>
              <a:t>, we can calculate </a:t>
            </a:r>
            <a:r>
              <a:rPr lang="en-US" sz="2800" b="1" dirty="0">
                <a:solidFill>
                  <a:srgbClr val="C00000"/>
                </a:solidFill>
              </a:rPr>
              <a:t>Profit</a:t>
            </a:r>
            <a:r>
              <a:rPr lang="en-US" sz="2800" dirty="0"/>
              <a:t>.  </a:t>
            </a:r>
          </a:p>
        </p:txBody>
      </p:sp>
    </p:spTree>
    <p:extLst>
      <p:ext uri="{BB962C8B-B14F-4D97-AF65-F5344CB8AC3E}">
        <p14:creationId xmlns:p14="http://schemas.microsoft.com/office/powerpoint/2010/main" val="15706488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3200" b="1" dirty="0"/>
              <a:t>What Do We Know About Advertising Response?</a:t>
            </a:r>
            <a:endParaRPr lang="en-US" sz="3200" b="1" dirty="0"/>
          </a:p>
        </p:txBody>
      </p:sp>
      <p:sp>
        <p:nvSpPr>
          <p:cNvPr id="3" name="Content Placeholder 2"/>
          <p:cNvSpPr>
            <a:spLocks noGrp="1"/>
          </p:cNvSpPr>
          <p:nvPr>
            <p:ph idx="1"/>
          </p:nvPr>
        </p:nvSpPr>
        <p:spPr>
          <a:xfrm>
            <a:off x="312217" y="1467250"/>
            <a:ext cx="11728731" cy="4677347"/>
          </a:xfrm>
        </p:spPr>
        <p:txBody>
          <a:bodyPr anchor="t">
            <a:normAutofit/>
          </a:bodyPr>
          <a:lstStyle/>
          <a:p>
            <a:pPr marL="457200" indent="-457200">
              <a:lnSpc>
                <a:spcPct val="100000"/>
              </a:lnSpc>
              <a:spcBef>
                <a:spcPts val="600"/>
              </a:spcBef>
              <a:spcAft>
                <a:spcPts val="600"/>
              </a:spcAft>
              <a:buFont typeface="+mj-lt"/>
              <a:buAutoNum type="arabicPeriod"/>
            </a:pPr>
            <a:r>
              <a:rPr lang="en-US" altLang="en-US" sz="2400" b="1" dirty="0">
                <a:solidFill>
                  <a:srgbClr val="0070C0"/>
                </a:solidFill>
              </a:rPr>
              <a:t>Sales respond dynamically upward and downward, respectively, to increases and decreases of advertising and frequently do so at different rates.</a:t>
            </a:r>
          </a:p>
          <a:p>
            <a:pPr marL="457200" indent="-457200">
              <a:lnSpc>
                <a:spcPct val="100000"/>
              </a:lnSpc>
              <a:spcBef>
                <a:spcPts val="600"/>
              </a:spcBef>
              <a:spcAft>
                <a:spcPts val="600"/>
              </a:spcAft>
              <a:buFont typeface="+mj-lt"/>
              <a:buAutoNum type="arabicPeriod"/>
            </a:pPr>
            <a:r>
              <a:rPr lang="en-US" altLang="en-US" sz="2400" b="1" dirty="0">
                <a:solidFill>
                  <a:srgbClr val="0070C0"/>
                </a:solidFill>
              </a:rPr>
              <a:t>Steady-state response can be concave(</a:t>
            </a:r>
            <a:r>
              <a:rPr lang="zh-TW" altLang="en-US" sz="2400" b="1" dirty="0">
                <a:solidFill>
                  <a:srgbClr val="0070C0"/>
                </a:solidFill>
              </a:rPr>
              <a:t>凹</a:t>
            </a:r>
            <a:r>
              <a:rPr lang="en-US" altLang="en-US" sz="2400" b="1" dirty="0">
                <a:solidFill>
                  <a:srgbClr val="0070C0"/>
                </a:solidFill>
              </a:rPr>
              <a:t>) or S-shaped and will often have positive sales at zero advertising.</a:t>
            </a:r>
          </a:p>
          <a:p>
            <a:pPr marL="457200" indent="-457200">
              <a:lnSpc>
                <a:spcPct val="100000"/>
              </a:lnSpc>
              <a:spcBef>
                <a:spcPts val="600"/>
              </a:spcBef>
              <a:spcAft>
                <a:spcPts val="600"/>
              </a:spcAft>
              <a:buFont typeface="+mj-lt"/>
              <a:buAutoNum type="arabicPeriod"/>
            </a:pPr>
            <a:r>
              <a:rPr lang="en-US" altLang="en-US" sz="2400" b="1" dirty="0">
                <a:solidFill>
                  <a:srgbClr val="0070C0"/>
                </a:solidFill>
              </a:rPr>
              <a:t>Competitive advertising affects sales.</a:t>
            </a:r>
          </a:p>
          <a:p>
            <a:pPr marL="457200" indent="-457200">
              <a:lnSpc>
                <a:spcPct val="100000"/>
              </a:lnSpc>
              <a:spcBef>
                <a:spcPts val="600"/>
              </a:spcBef>
              <a:spcAft>
                <a:spcPts val="600"/>
              </a:spcAft>
              <a:buFont typeface="+mj-lt"/>
              <a:buAutoNum type="arabicPeriod"/>
            </a:pPr>
            <a:r>
              <a:rPr lang="en-US" altLang="en-US" sz="2400" b="1" dirty="0">
                <a:solidFill>
                  <a:srgbClr val="0070C0"/>
                </a:solidFill>
              </a:rPr>
              <a:t>The dollar effectiveness of advertising can change over time as the result of changes in media, </a:t>
            </a:r>
            <a:r>
              <a:rPr lang="en-US" altLang="en-US" sz="3000" b="1" dirty="0">
                <a:solidFill>
                  <a:srgbClr val="C00000"/>
                </a:solidFill>
              </a:rPr>
              <a:t>copy</a:t>
            </a:r>
            <a:r>
              <a:rPr lang="en-US" altLang="en-US" sz="2400" b="1" dirty="0">
                <a:solidFill>
                  <a:srgbClr val="0070C0"/>
                </a:solidFill>
              </a:rPr>
              <a:t>, and other factors.</a:t>
            </a:r>
          </a:p>
          <a:p>
            <a:pPr marL="457200" indent="-457200">
              <a:lnSpc>
                <a:spcPct val="100000"/>
              </a:lnSpc>
              <a:spcBef>
                <a:spcPts val="600"/>
              </a:spcBef>
              <a:spcAft>
                <a:spcPts val="600"/>
              </a:spcAft>
              <a:buFont typeface="+mj-lt"/>
              <a:buAutoNum type="arabicPeriod"/>
            </a:pPr>
            <a:r>
              <a:rPr lang="en-US" altLang="en-US" sz="2400" b="1" dirty="0">
                <a:solidFill>
                  <a:srgbClr val="0070C0"/>
                </a:solidFill>
              </a:rPr>
              <a:t>Products sometimes respond to increased advertising with a sales increase that falls off even as advertising is held constant</a:t>
            </a:r>
            <a:endParaRPr lang="en-US" sz="2400" b="1" dirty="0">
              <a:solidFill>
                <a:srgbClr val="0070C0"/>
              </a:solidFill>
            </a:endParaRPr>
          </a:p>
        </p:txBody>
      </p:sp>
    </p:spTree>
    <p:extLst>
      <p:ext uri="{BB962C8B-B14F-4D97-AF65-F5344CB8AC3E}">
        <p14:creationId xmlns:p14="http://schemas.microsoft.com/office/powerpoint/2010/main" val="30376904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000" b="1" dirty="0"/>
              <a:t>Advertising</a:t>
            </a:r>
            <a:endParaRPr lang="en-US" sz="4000" b="1" dirty="0"/>
          </a:p>
        </p:txBody>
      </p:sp>
      <p:sp>
        <p:nvSpPr>
          <p:cNvPr id="3" name="Content Placeholder 2"/>
          <p:cNvSpPr>
            <a:spLocks noGrp="1"/>
          </p:cNvSpPr>
          <p:nvPr>
            <p:ph idx="1"/>
          </p:nvPr>
        </p:nvSpPr>
        <p:spPr>
          <a:xfrm>
            <a:off x="153749" y="1499619"/>
            <a:ext cx="12038251" cy="4677347"/>
          </a:xfrm>
        </p:spPr>
        <p:txBody>
          <a:bodyPr anchor="t">
            <a:normAutofit/>
          </a:bodyPr>
          <a:lstStyle/>
          <a:p>
            <a:pPr marL="381000" indent="-381000">
              <a:lnSpc>
                <a:spcPct val="100000"/>
              </a:lnSpc>
              <a:spcAft>
                <a:spcPct val="70000"/>
              </a:spcAft>
              <a:buNone/>
              <a:tabLst>
                <a:tab pos="2571750" algn="l"/>
              </a:tabLst>
            </a:pPr>
            <a:r>
              <a:rPr lang="en-US" altLang="en-US" sz="3200" b="1" dirty="0"/>
              <a:t>Advertising interacts with other mix elements:</a:t>
            </a:r>
          </a:p>
          <a:p>
            <a:pPr marL="381000" indent="-381000">
              <a:lnSpc>
                <a:spcPct val="100000"/>
              </a:lnSpc>
              <a:spcAft>
                <a:spcPct val="35000"/>
              </a:spcAft>
              <a:tabLst>
                <a:tab pos="2571750" algn="l"/>
              </a:tabLst>
            </a:pPr>
            <a:r>
              <a:rPr lang="en-US" altLang="en-US" sz="3200" b="1" i="1" dirty="0">
                <a:solidFill>
                  <a:srgbClr val="C00000"/>
                </a:solidFill>
              </a:rPr>
              <a:t>Personal selling</a:t>
            </a:r>
            <a:r>
              <a:rPr lang="en-US" altLang="en-US" sz="3200" dirty="0"/>
              <a:t>	(especially for industrial products)</a:t>
            </a:r>
          </a:p>
          <a:p>
            <a:pPr marL="381000" indent="-381000">
              <a:lnSpc>
                <a:spcPct val="100000"/>
              </a:lnSpc>
              <a:spcAft>
                <a:spcPct val="35000"/>
              </a:spcAft>
              <a:tabLst>
                <a:tab pos="2571750" algn="l"/>
              </a:tabLst>
            </a:pPr>
            <a:r>
              <a:rPr lang="en-US" altLang="en-US" sz="3200" b="1" i="1" dirty="0">
                <a:solidFill>
                  <a:srgbClr val="C00000"/>
                </a:solidFill>
              </a:rPr>
              <a:t>Branding</a:t>
            </a:r>
            <a:r>
              <a:rPr lang="en-US" altLang="en-US" sz="3200" dirty="0"/>
              <a:t>	(advertise the brand/company?)</a:t>
            </a:r>
          </a:p>
          <a:p>
            <a:pPr marL="381000" indent="-381000">
              <a:lnSpc>
                <a:spcPct val="100000"/>
              </a:lnSpc>
              <a:spcAft>
                <a:spcPct val="35000"/>
              </a:spcAft>
              <a:tabLst>
                <a:tab pos="2571750" algn="l"/>
              </a:tabLst>
            </a:pPr>
            <a:r>
              <a:rPr lang="en-US" altLang="en-US" sz="3200" b="1" i="1" dirty="0">
                <a:solidFill>
                  <a:srgbClr val="C00000"/>
                </a:solidFill>
              </a:rPr>
              <a:t>Price	</a:t>
            </a:r>
            <a:r>
              <a:rPr lang="en-US" altLang="en-US" sz="3200" dirty="0"/>
              <a:t>(does it increase or decrease price elasticity?)</a:t>
            </a:r>
          </a:p>
          <a:p>
            <a:pPr marL="381000" indent="-381000">
              <a:lnSpc>
                <a:spcPct val="100000"/>
              </a:lnSpc>
              <a:spcAft>
                <a:spcPct val="35000"/>
              </a:spcAft>
              <a:tabLst>
                <a:tab pos="2571750" algn="l"/>
              </a:tabLst>
            </a:pPr>
            <a:r>
              <a:rPr lang="en-US" altLang="en-US" sz="3200" b="1" i="1" dirty="0">
                <a:solidFill>
                  <a:srgbClr val="C00000"/>
                </a:solidFill>
              </a:rPr>
              <a:t>Distribution	</a:t>
            </a:r>
            <a:r>
              <a:rPr lang="en-US" altLang="en-US" sz="3200" dirty="0"/>
              <a:t>(how to match distribution coverage with 	 			advertising coverage?)</a:t>
            </a:r>
            <a:endParaRPr lang="en-US" sz="3200" dirty="0"/>
          </a:p>
        </p:txBody>
      </p:sp>
    </p:spTree>
    <p:extLst>
      <p:ext uri="{BB962C8B-B14F-4D97-AF65-F5344CB8AC3E}">
        <p14:creationId xmlns:p14="http://schemas.microsoft.com/office/powerpoint/2010/main" val="30247553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0A6DF-A2A1-4661-8222-7FD1373C8F01}"/>
              </a:ext>
            </a:extLst>
          </p:cNvPr>
          <p:cNvSpPr>
            <a:spLocks noGrp="1"/>
          </p:cNvSpPr>
          <p:nvPr>
            <p:ph type="title"/>
          </p:nvPr>
        </p:nvSpPr>
        <p:spPr/>
        <p:txBody>
          <a:bodyPr/>
          <a:lstStyle/>
          <a:p>
            <a:pPr algn="ctr"/>
            <a:r>
              <a:rPr lang="en-US" sz="2800" dirty="0"/>
              <a:t>The End</a:t>
            </a:r>
            <a:br>
              <a:rPr lang="en-US" sz="2800" dirty="0"/>
            </a:br>
            <a:endParaRPr lang="en-US" dirty="0"/>
          </a:p>
        </p:txBody>
      </p:sp>
      <p:sp>
        <p:nvSpPr>
          <p:cNvPr id="3" name="Content Placeholder 2">
            <a:extLst>
              <a:ext uri="{FF2B5EF4-FFF2-40B4-BE49-F238E27FC236}">
                <a16:creationId xmlns:a16="http://schemas.microsoft.com/office/drawing/2014/main" id="{2B8D1082-B8A9-482F-BC52-A278B49FFB92}"/>
              </a:ext>
            </a:extLst>
          </p:cNvPr>
          <p:cNvSpPr>
            <a:spLocks noGrp="1"/>
          </p:cNvSpPr>
          <p:nvPr>
            <p:ph idx="1"/>
          </p:nvPr>
        </p:nvSpPr>
        <p:spPr/>
        <p:txBody>
          <a:bodyPr>
            <a:normAutofit/>
          </a:bodyPr>
          <a:lstStyle/>
          <a:p>
            <a:pPr marL="0" indent="0" algn="ctr">
              <a:buNone/>
            </a:pPr>
            <a:r>
              <a:rPr lang="en-US" sz="4800" dirty="0"/>
              <a:t>The End</a:t>
            </a:r>
          </a:p>
        </p:txBody>
      </p:sp>
    </p:spTree>
    <p:extLst>
      <p:ext uri="{BB962C8B-B14F-4D97-AF65-F5344CB8AC3E}">
        <p14:creationId xmlns:p14="http://schemas.microsoft.com/office/powerpoint/2010/main" val="1444005435"/>
      </p:ext>
    </p:extLst>
  </p:cSld>
  <p:clrMapOvr>
    <a:masterClrMapping/>
  </p:clrMapOvr>
</p:sld>
</file>

<file path=ppt/theme/theme1.xml><?xml version="1.0" encoding="utf-8"?>
<a:theme xmlns:a="http://schemas.openxmlformats.org/drawingml/2006/main" name="DecisionPro templat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Open Sans"/>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cisionPro template.pptx" id="{8EBB9A96-D2A8-4A57-8245-B33ABE0D0AD6}" vid="{FF50189C-9A89-4CBE-B5F0-233D8DFC4BB9}"/>
    </a:ext>
  </a:extLst>
</a:theme>
</file>

<file path=ppt/theme/theme2.xml><?xml version="1.0" encoding="utf-8"?>
<a:theme xmlns:a="http://schemas.openxmlformats.org/drawingml/2006/main" name="Tutorial">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Tuto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Tutorial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utoria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Tutorial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utorial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utorial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utorial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Tutorial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chapter_1_v3</Template>
  <TotalTime>8585</TotalTime>
  <Words>3872</Words>
  <Application>Microsoft Office PowerPoint</Application>
  <PresentationFormat>Widescreen</PresentationFormat>
  <Paragraphs>302</Paragraphs>
  <Slides>40</Slides>
  <Notes>13</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40</vt:i4>
      </vt:variant>
    </vt:vector>
  </HeadingPairs>
  <TitlesOfParts>
    <vt:vector size="57" baseType="lpstr">
      <vt:lpstr>Arial Unicode MS</vt:lpstr>
      <vt:lpstr>DengXian</vt:lpstr>
      <vt:lpstr>DFKai-SB</vt:lpstr>
      <vt:lpstr>FranklinGothic-BookItalic</vt:lpstr>
      <vt:lpstr>FranklinGothic-Demi</vt:lpstr>
      <vt:lpstr>FranklinGothic-Heavy</vt:lpstr>
      <vt:lpstr>inherit</vt:lpstr>
      <vt:lpstr>Stolzl Book</vt:lpstr>
      <vt:lpstr>Arial</vt:lpstr>
      <vt:lpstr>Calibri</vt:lpstr>
      <vt:lpstr>Cambria Math</vt:lpstr>
      <vt:lpstr>Georgia</vt:lpstr>
      <vt:lpstr>Open Sans</vt:lpstr>
      <vt:lpstr>Roboto</vt:lpstr>
      <vt:lpstr>Times New Roman</vt:lpstr>
      <vt:lpstr>DecisionPro template</vt:lpstr>
      <vt:lpstr>Tutorial</vt:lpstr>
      <vt:lpstr>PowerPoint Presentation</vt:lpstr>
      <vt:lpstr>Sales &amp; Marketing</vt:lpstr>
      <vt:lpstr>營銷短視Marketing Myopia </vt:lpstr>
      <vt:lpstr>What Is a Job to Be Done?</vt:lpstr>
      <vt:lpstr>Cases Assigned</vt:lpstr>
      <vt:lpstr>Marketing Mix</vt:lpstr>
      <vt:lpstr>PowerPoint Presentation</vt:lpstr>
      <vt:lpstr>Drivers of Customer Demand</vt:lpstr>
      <vt:lpstr>Profit function</vt:lpstr>
      <vt:lpstr>Price Elasticity of Demand (需求价格弹性)= E</vt:lpstr>
      <vt:lpstr>Price Elasticity of Demand 需求价格弹性</vt:lpstr>
      <vt:lpstr>Practical Pricing Decisions</vt:lpstr>
      <vt:lpstr>Pricing Strategies</vt:lpstr>
      <vt:lpstr>Pricing Strategies</vt:lpstr>
      <vt:lpstr>A Customer-Value Oriented Approach to Pricing</vt:lpstr>
      <vt:lpstr>A Customer-Value Oriented Approach to Pricing</vt:lpstr>
      <vt:lpstr>The Gabor-Granger Method</vt:lpstr>
      <vt:lpstr>The Likelihood of Purchase Curve from Customer Data</vt:lpstr>
      <vt:lpstr>PowerPoint Presentation</vt:lpstr>
      <vt:lpstr>Resource Allocation and The Marketing Communications and Promotions Mix</vt:lpstr>
      <vt:lpstr>Marketing Communications And Promotions</vt:lpstr>
      <vt:lpstr>Resource Allocation: Basic Framework</vt:lpstr>
      <vt:lpstr>Resource Allocation and Marketing Communications Mix</vt:lpstr>
      <vt:lpstr>Advertising and Personal Selling</vt:lpstr>
      <vt:lpstr>销售促进反应过程示意图</vt:lpstr>
      <vt:lpstr>Promotional Types and Targets</vt:lpstr>
      <vt:lpstr>PowerPoint Presentation</vt:lpstr>
      <vt:lpstr>Advertising Budgeting in Practice</vt:lpstr>
      <vt:lpstr>Resource Allocation and the Marketing Communications and Promotions Mix</vt:lpstr>
      <vt:lpstr>Marketing Mediums: Offline and Online Marketing </vt:lpstr>
      <vt:lpstr>Current Trends</vt:lpstr>
      <vt:lpstr>A Simple Linear Aggregate Response Model</vt:lpstr>
      <vt:lpstr>PowerPoint Presentation</vt:lpstr>
      <vt:lpstr>PowerPoint Presentation</vt:lpstr>
      <vt:lpstr>ADBUDG Response Model Assumptions</vt:lpstr>
      <vt:lpstr>Input—Calibrating Sales Response to Advertising Function</vt:lpstr>
      <vt:lpstr>Share Response vs Advertising  </vt:lpstr>
      <vt:lpstr>What Do We Know About Advertising Response?</vt:lpstr>
      <vt:lpstr>Advertising</vt:lpstr>
      <vt:lpstr>The End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Jishat</dc:creator>
  <cp:lastModifiedBy>Chen, Minder</cp:lastModifiedBy>
  <cp:revision>392</cp:revision>
  <dcterms:created xsi:type="dcterms:W3CDTF">2018-10-05T23:19:54Z</dcterms:created>
  <dcterms:modified xsi:type="dcterms:W3CDTF">2022-04-05T20:34:12Z</dcterms:modified>
</cp:coreProperties>
</file>